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4"/>
  </p:notesMasterIdLst>
  <p:handoutMasterIdLst>
    <p:handoutMasterId r:id="rId55"/>
  </p:handoutMasterIdLst>
  <p:sldIdLst>
    <p:sldId id="256" r:id="rId3"/>
    <p:sldId id="257" r:id="rId4"/>
    <p:sldId id="264" r:id="rId5"/>
    <p:sldId id="267" r:id="rId6"/>
    <p:sldId id="271" r:id="rId7"/>
    <p:sldId id="273" r:id="rId8"/>
    <p:sldId id="274" r:id="rId9"/>
    <p:sldId id="272" r:id="rId10"/>
    <p:sldId id="269" r:id="rId11"/>
    <p:sldId id="276" r:id="rId12"/>
    <p:sldId id="275" r:id="rId13"/>
    <p:sldId id="277" r:id="rId14"/>
    <p:sldId id="278" r:id="rId15"/>
    <p:sldId id="279" r:id="rId16"/>
    <p:sldId id="280" r:id="rId17"/>
    <p:sldId id="281" r:id="rId18"/>
    <p:sldId id="282" r:id="rId19"/>
    <p:sldId id="284" r:id="rId20"/>
    <p:sldId id="283" r:id="rId21"/>
    <p:sldId id="285" r:id="rId22"/>
    <p:sldId id="286" r:id="rId23"/>
    <p:sldId id="289" r:id="rId24"/>
    <p:sldId id="290" r:id="rId25"/>
    <p:sldId id="302" r:id="rId26"/>
    <p:sldId id="291" r:id="rId27"/>
    <p:sldId id="292" r:id="rId28"/>
    <p:sldId id="293" r:id="rId29"/>
    <p:sldId id="303" r:id="rId30"/>
    <p:sldId id="304" r:id="rId31"/>
    <p:sldId id="306" r:id="rId32"/>
    <p:sldId id="297" r:id="rId33"/>
    <p:sldId id="298" r:id="rId34"/>
    <p:sldId id="299" r:id="rId35"/>
    <p:sldId id="300" r:id="rId36"/>
    <p:sldId id="305"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266" r:id="rId52"/>
    <p:sldId id="321" r:id="rId5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A67702"/>
    <a:srgbClr val="0FA3C1"/>
    <a:srgbClr val="2B7ABC"/>
    <a:srgbClr val="038CDB"/>
    <a:srgbClr val="231F20"/>
    <a:srgbClr val="FFFFFF"/>
    <a:srgbClr val="393939"/>
    <a:srgbClr val="49494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8" autoAdjust="0"/>
  </p:normalViewPr>
  <p:slideViewPr>
    <p:cSldViewPr>
      <p:cViewPr>
        <p:scale>
          <a:sx n="78" d="100"/>
          <a:sy n="78" d="100"/>
        </p:scale>
        <p:origin x="1200" y="24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handoutMaster" Target="handoutMasters/handout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54"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presProps" Target="presProps.xml" /><Relationship Id="rId8" Type="http://schemas.openxmlformats.org/officeDocument/2006/relationships/slide" Target="slides/slide6.xml" /><Relationship Id="rId51" Type="http://schemas.openxmlformats.org/officeDocument/2006/relationships/slide" Target="slides/slide49.xml" /><Relationship Id="rId3" Type="http://schemas.openxmlformats.org/officeDocument/2006/relationships/slide" Target="slides/slid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135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5A10452-9F36-49AF-938E-1261E8832CAD}" type="slidenum">
              <a:rPr lang="en-US" altLang="en-US"/>
              <a:pPr/>
              <a:t>‹#›</a:t>
            </a:fld>
            <a:endParaRPr lang="en-US" altLang="en-US"/>
          </a:p>
        </p:txBody>
      </p:sp>
    </p:spTree>
    <p:extLst>
      <p:ext uri="{BB962C8B-B14F-4D97-AF65-F5344CB8AC3E}">
        <p14:creationId xmlns:p14="http://schemas.microsoft.com/office/powerpoint/2010/main" val="11663337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80AAB-0F0C-4AB4-A4E8-B70A910ACE54}" type="slidenum">
              <a:rPr lang="en-US" altLang="en-US"/>
              <a:pPr/>
              <a:t>1</a:t>
            </a:fld>
            <a:endParaRPr lang="en-US" alt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49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0E1C8-5815-49DD-9C38-FE297E6248DE}" type="slidenum">
              <a:rPr lang="en-US" altLang="en-US"/>
              <a:pPr/>
              <a:t>2</a:t>
            </a:fld>
            <a:endParaRPr lang="en-US" alt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8362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err="1">
                <a:latin typeface="+mn-lt"/>
                <a:ea typeface="+mn-ea"/>
                <a:cs typeface="+mn-cs"/>
              </a:rPr>
              <a:t>Scalability</a:t>
            </a:r>
            <a:r>
              <a:rPr lang="en-US" dirty="0" err="1">
                <a:latin typeface="+mn-lt"/>
                <a:ea typeface="+mn-ea"/>
                <a:cs typeface="+mn-cs"/>
              </a:rPr>
              <a:t>Infrastructure</a:t>
            </a:r>
            <a:r>
              <a:rPr lang="en-US" dirty="0">
                <a:latin typeface="+mn-lt"/>
                <a:ea typeface="+mn-ea"/>
                <a:cs typeface="+mn-cs"/>
              </a:rPr>
              <a:t> capacity allows for traffic spikes and minimizes delays.</a:t>
            </a:r>
          </a:p>
          <a:p>
            <a:pPr>
              <a:defRPr/>
            </a:pPr>
            <a:r>
              <a:rPr lang="en-US" b="1" dirty="0" err="1">
                <a:latin typeface="+mn-lt"/>
                <a:ea typeface="+mn-ea"/>
                <a:cs typeface="+mn-cs"/>
              </a:rPr>
              <a:t>Resiliency</a:t>
            </a:r>
            <a:r>
              <a:rPr lang="en-US" dirty="0" err="1">
                <a:latin typeface="+mn-lt"/>
                <a:ea typeface="+mn-ea"/>
                <a:cs typeface="+mn-cs"/>
              </a:rPr>
              <a:t>Cloud</a:t>
            </a:r>
            <a:r>
              <a:rPr lang="en-US" dirty="0">
                <a:latin typeface="+mn-lt"/>
                <a:ea typeface="+mn-ea"/>
                <a:cs typeface="+mn-cs"/>
              </a:rPr>
              <a:t> providers have mirrored solutions to minimize downtime in the event of a disaster. This type of resiliency can give businesses the sustainability they need during unanticipated events.</a:t>
            </a:r>
          </a:p>
          <a:p>
            <a:pPr>
              <a:defRPr/>
            </a:pPr>
            <a:r>
              <a:rPr lang="en-US" dirty="0">
                <a:ea typeface="ＭＳ Ｐゴシック" pitchFamily="-112" charset="-128"/>
              </a:rPr>
              <a:t>Homogeneity: </a:t>
            </a:r>
            <a:r>
              <a:rPr lang="en-US" dirty="0">
                <a:latin typeface="+mn-lt"/>
                <a:ea typeface="+mn-ea"/>
                <a:cs typeface="+mn-cs"/>
              </a:rPr>
              <a:t>No matter which cloud provider and architecture an organization uses, an open cloud will make it easy for them to work with other groups, even if those other groups choose different providers and architectures.</a:t>
            </a:r>
          </a:p>
          <a:p>
            <a:pPr>
              <a:defRPr/>
            </a:pPr>
            <a:r>
              <a:rPr lang="en-US" i="1" dirty="0">
                <a:latin typeface="+mn-lt"/>
                <a:ea typeface="+mn-ea"/>
                <a:cs typeface="+mn-cs"/>
              </a:rPr>
              <a:t>On-demand self-service.</a:t>
            </a:r>
            <a:r>
              <a:rPr lang="en-US" dirty="0">
                <a:latin typeface="+mn-lt"/>
                <a:ea typeface="+mn-ea"/>
                <a:cs typeface="+mn-cs"/>
              </a:rPr>
              <a:t> A consumer can unilaterally provision computing capabilities, such as server time and network storage, as needed automatically without requiring human interaction with each service’s provider. </a:t>
            </a:r>
          </a:p>
          <a:p>
            <a:pPr>
              <a:defRPr/>
            </a:pPr>
            <a:r>
              <a:rPr lang="en-US" i="1" dirty="0">
                <a:latin typeface="+mn-lt"/>
                <a:ea typeface="+mn-ea"/>
                <a:cs typeface="+mn-cs"/>
              </a:rPr>
              <a:t>Broad network access.</a:t>
            </a:r>
            <a:r>
              <a:rPr lang="en-US" dirty="0">
                <a:latin typeface="+mn-lt"/>
                <a:ea typeface="+mn-ea"/>
                <a:cs typeface="+mn-cs"/>
              </a:rPr>
              <a:t> Capabilities are available over the network and accessed through standard mechanisms that promote use by heterogeneous thin or thick client platforms (e.g., mobile phones, laptops, and PDAs).</a:t>
            </a:r>
          </a:p>
          <a:p>
            <a:pPr>
              <a:defRPr/>
            </a:pPr>
            <a:r>
              <a:rPr lang="en-US" i="1" dirty="0">
                <a:latin typeface="+mn-lt"/>
                <a:ea typeface="+mn-ea"/>
                <a:cs typeface="+mn-cs"/>
              </a:rPr>
              <a:t>Resource pooling.</a:t>
            </a:r>
            <a:r>
              <a:rPr lang="en-US" dirty="0">
                <a:latin typeface="+mn-lt"/>
                <a:ea typeface="+mn-ea"/>
                <a:cs typeface="+mn-cs"/>
              </a:rPr>
              <a:t> Multi-tenant model..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network bandwidth, and virtual machines.</a:t>
            </a:r>
          </a:p>
          <a:p>
            <a:pPr>
              <a:defRPr/>
            </a:pPr>
            <a:r>
              <a:rPr lang="en-US" i="1" dirty="0">
                <a:latin typeface="+mn-lt"/>
                <a:ea typeface="+mn-ea"/>
                <a:cs typeface="+mn-cs"/>
              </a:rPr>
              <a:t>Rapid elasticity.</a:t>
            </a:r>
            <a:r>
              <a:rPr lang="en-US" dirty="0">
                <a:latin typeface="+mn-lt"/>
                <a:ea typeface="+mn-ea"/>
                <a:cs typeface="+mn-cs"/>
              </a:rPr>
              <a:t> Capabilities can be rapidly and elastically provisioned, in some cases automatically, to quickly scale out and rapidly released to quickly scale in. To the consumer, the capabilities available for provisioning often appear to be unlimited and can be purchased in any quantity at any time.</a:t>
            </a:r>
          </a:p>
          <a:p>
            <a:pPr>
              <a:defRPr/>
            </a:pPr>
            <a:r>
              <a:rPr lang="en-US" i="1" dirty="0">
                <a:latin typeface="+mn-lt"/>
                <a:ea typeface="+mn-ea"/>
                <a:cs typeface="+mn-cs"/>
              </a:rPr>
              <a:t>Measured Service.</a:t>
            </a:r>
            <a:r>
              <a:rPr lang="en-US" dirty="0">
                <a:latin typeface="+mn-lt"/>
                <a:ea typeface="+mn-ea"/>
                <a:cs typeface="+mn-cs"/>
              </a:rPr>
              <a:t> Cloud systems automatically control and optimize resource use by leveraging a metering capability at some level of abstraction appropriate to the type of service (e.g., storage, processing, bandwidth, and active user accounts). </a:t>
            </a:r>
          </a:p>
          <a:p>
            <a:pPr>
              <a:defRPr/>
            </a:pPr>
            <a:endParaRPr lang="en-US" dirty="0">
              <a:ea typeface="ＭＳ Ｐゴシック" pitchFamily="-112" charset="-128"/>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eaLnBrk="1" hangingPunct="1"/>
            <a:fld id="{6CC01803-33C7-4388-B6C7-B202434B294B}" type="slidenum">
              <a:rPr lang="en-US" altLang="en-US" sz="1200">
                <a:latin typeface="Times New Roman" panose="02020603050405020304" pitchFamily="18" charset="0"/>
              </a:rPr>
              <a:pPr eaLnBrk="1" hangingPunct="1"/>
              <a:t>39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879462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92275" y="5445125"/>
            <a:ext cx="6048375" cy="750888"/>
          </a:xfrm>
        </p:spPr>
        <p:txBody>
          <a:bodyPr/>
          <a:lstStyle>
            <a:lvl1pPr algn="ctr">
              <a:defRPr sz="2800" b="1"/>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1692275" y="616585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18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613" y="836613"/>
            <a:ext cx="1908175" cy="5614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27088" y="836613"/>
            <a:ext cx="5572125" cy="5614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37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587F099F-44DE-445C-8F6C-8FF7D5B73764}" type="slidenum">
              <a:rPr lang="ru-RU" altLang="en-US"/>
              <a:pPr/>
              <a:t>‹#›</a:t>
            </a:fld>
            <a:endParaRPr lang="ru-RU" altLang="en-US"/>
          </a:p>
        </p:txBody>
      </p:sp>
    </p:spTree>
    <p:extLst>
      <p:ext uri="{BB962C8B-B14F-4D97-AF65-F5344CB8AC3E}">
        <p14:creationId xmlns:p14="http://schemas.microsoft.com/office/powerpoint/2010/main" val="1755366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22CB12F-7B80-4A46-9F15-37D757F1569B}" type="slidenum">
              <a:rPr lang="ru-RU" altLang="en-US"/>
              <a:pPr/>
              <a:t>‹#›</a:t>
            </a:fld>
            <a:endParaRPr lang="ru-RU" altLang="en-US"/>
          </a:p>
        </p:txBody>
      </p:sp>
    </p:spTree>
    <p:extLst>
      <p:ext uri="{BB962C8B-B14F-4D97-AF65-F5344CB8AC3E}">
        <p14:creationId xmlns:p14="http://schemas.microsoft.com/office/powerpoint/2010/main" val="387969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765F6C5F-F504-4AAD-B004-80AFC743F59F}" type="slidenum">
              <a:rPr lang="ru-RU" altLang="en-US"/>
              <a:pPr/>
              <a:t>‹#›</a:t>
            </a:fld>
            <a:endParaRPr lang="ru-RU" altLang="en-US"/>
          </a:p>
        </p:txBody>
      </p:sp>
    </p:spTree>
    <p:extLst>
      <p:ext uri="{BB962C8B-B14F-4D97-AF65-F5344CB8AC3E}">
        <p14:creationId xmlns:p14="http://schemas.microsoft.com/office/powerpoint/2010/main" val="1551485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25" y="1600200"/>
            <a:ext cx="338455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62575" y="1600200"/>
            <a:ext cx="3386138"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9DAD672C-6D29-4412-9AF5-037D9CA0C5C2}" type="slidenum">
              <a:rPr lang="ru-RU" altLang="en-US"/>
              <a:pPr/>
              <a:t>‹#›</a:t>
            </a:fld>
            <a:endParaRPr lang="ru-RU" altLang="en-US"/>
          </a:p>
        </p:txBody>
      </p:sp>
    </p:spTree>
    <p:extLst>
      <p:ext uri="{BB962C8B-B14F-4D97-AF65-F5344CB8AC3E}">
        <p14:creationId xmlns:p14="http://schemas.microsoft.com/office/powerpoint/2010/main" val="3261993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30CC9BED-6018-4F0F-9EB6-C541A5683CA9}" type="slidenum">
              <a:rPr lang="ru-RU" altLang="en-US"/>
              <a:pPr/>
              <a:t>‹#›</a:t>
            </a:fld>
            <a:endParaRPr lang="ru-RU" altLang="en-US"/>
          </a:p>
        </p:txBody>
      </p:sp>
    </p:spTree>
    <p:extLst>
      <p:ext uri="{BB962C8B-B14F-4D97-AF65-F5344CB8AC3E}">
        <p14:creationId xmlns:p14="http://schemas.microsoft.com/office/powerpoint/2010/main" val="3139048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B0E58C68-5FC7-415D-8338-1B816F1FC8E3}" type="slidenum">
              <a:rPr lang="ru-RU" altLang="en-US"/>
              <a:pPr/>
              <a:t>‹#›</a:t>
            </a:fld>
            <a:endParaRPr lang="ru-RU" altLang="en-US"/>
          </a:p>
        </p:txBody>
      </p:sp>
    </p:spTree>
    <p:extLst>
      <p:ext uri="{BB962C8B-B14F-4D97-AF65-F5344CB8AC3E}">
        <p14:creationId xmlns:p14="http://schemas.microsoft.com/office/powerpoint/2010/main" val="51592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601A66BE-2599-4F2E-94C9-91299593F05F}" type="slidenum">
              <a:rPr lang="ru-RU" altLang="en-US"/>
              <a:pPr/>
              <a:t>‹#›</a:t>
            </a:fld>
            <a:endParaRPr lang="ru-RU" altLang="en-US"/>
          </a:p>
        </p:txBody>
      </p:sp>
    </p:spTree>
    <p:extLst>
      <p:ext uri="{BB962C8B-B14F-4D97-AF65-F5344CB8AC3E}">
        <p14:creationId xmlns:p14="http://schemas.microsoft.com/office/powerpoint/2010/main" val="2771793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08727443-D89D-4C02-B4E8-5560D36D2D0D}" type="slidenum">
              <a:rPr lang="ru-RU" altLang="en-US"/>
              <a:pPr/>
              <a:t>‹#›</a:t>
            </a:fld>
            <a:endParaRPr lang="ru-RU" altLang="en-US"/>
          </a:p>
        </p:txBody>
      </p:sp>
    </p:spTree>
    <p:extLst>
      <p:ext uri="{BB962C8B-B14F-4D97-AF65-F5344CB8AC3E}">
        <p14:creationId xmlns:p14="http://schemas.microsoft.com/office/powerpoint/2010/main" val="304104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6536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79C29007-4417-4924-962F-1FEB61138AE7}" type="slidenum">
              <a:rPr lang="ru-RU" altLang="en-US"/>
              <a:pPr/>
              <a:t>‹#›</a:t>
            </a:fld>
            <a:endParaRPr lang="ru-RU" altLang="en-US"/>
          </a:p>
        </p:txBody>
      </p:sp>
    </p:spTree>
    <p:extLst>
      <p:ext uri="{BB962C8B-B14F-4D97-AF65-F5344CB8AC3E}">
        <p14:creationId xmlns:p14="http://schemas.microsoft.com/office/powerpoint/2010/main" val="1182876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B39EDD8-4794-46DE-9AF3-E925E7543AC3}" type="slidenum">
              <a:rPr lang="ru-RU" altLang="en-US"/>
              <a:pPr/>
              <a:t>‹#›</a:t>
            </a:fld>
            <a:endParaRPr lang="ru-RU" altLang="en-US"/>
          </a:p>
        </p:txBody>
      </p:sp>
    </p:spTree>
    <p:extLst>
      <p:ext uri="{BB962C8B-B14F-4D97-AF65-F5344CB8AC3E}">
        <p14:creationId xmlns:p14="http://schemas.microsoft.com/office/powerpoint/2010/main" val="133975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8338" y="274638"/>
            <a:ext cx="1730375"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25" y="274638"/>
            <a:ext cx="504031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654330C-B10C-4E55-B003-F66AD1EAED87}" type="slidenum">
              <a:rPr lang="ru-RU" altLang="en-US"/>
              <a:pPr/>
              <a:t>‹#›</a:t>
            </a:fld>
            <a:endParaRPr lang="ru-RU" altLang="en-US"/>
          </a:p>
        </p:txBody>
      </p:sp>
    </p:spTree>
    <p:extLst>
      <p:ext uri="{BB962C8B-B14F-4D97-AF65-F5344CB8AC3E}">
        <p14:creationId xmlns:p14="http://schemas.microsoft.com/office/powerpoint/2010/main" val="392888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23769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2420938"/>
            <a:ext cx="3667125" cy="4030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2420938"/>
            <a:ext cx="3668712" cy="4030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113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815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080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70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0700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968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image" Target="../media/image3.jpeg"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836613"/>
            <a:ext cx="76327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827088" y="2420938"/>
            <a:ext cx="7488237" cy="403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1835150" y="274638"/>
            <a:ext cx="68516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359427" name="Rectangle 3"/>
          <p:cNvSpPr>
            <a:spLocks noGrp="1" noChangeArrowheads="1"/>
          </p:cNvSpPr>
          <p:nvPr>
            <p:ph type="body" idx="1"/>
          </p:nvPr>
        </p:nvSpPr>
        <p:spPr bwMode="auto">
          <a:xfrm>
            <a:off x="1825625" y="1600200"/>
            <a:ext cx="69230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en-US"/>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en-US"/>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283ED-154A-4583-A403-F222C93A18DB}"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panose="020B0604020202020204" pitchFamily="34" charset="0"/>
        </a:defRPr>
      </a:lvl2pPr>
      <a:lvl3pPr algn="l" rtl="0" fontAlgn="base">
        <a:spcBef>
          <a:spcPct val="0"/>
        </a:spcBef>
        <a:spcAft>
          <a:spcPct val="0"/>
        </a:spcAft>
        <a:defRPr sz="4400">
          <a:solidFill>
            <a:schemeClr val="tx2"/>
          </a:solidFill>
          <a:latin typeface="Arial" panose="020B0604020202020204" pitchFamily="34" charset="0"/>
        </a:defRPr>
      </a:lvl3pPr>
      <a:lvl4pPr algn="l" rtl="0" fontAlgn="base">
        <a:spcBef>
          <a:spcPct val="0"/>
        </a:spcBef>
        <a:spcAft>
          <a:spcPct val="0"/>
        </a:spcAft>
        <a:defRPr sz="4400">
          <a:solidFill>
            <a:schemeClr val="tx2"/>
          </a:solidFill>
          <a:latin typeface="Arial" panose="020B0604020202020204" pitchFamily="34" charset="0"/>
        </a:defRPr>
      </a:lvl4pPr>
      <a:lvl5pPr algn="l" rtl="0" fontAlgn="base">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Peer-to-peer"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76200" y="4953000"/>
            <a:ext cx="9067800" cy="852488"/>
          </a:xfrm>
          <a:noFill/>
        </p:spPr>
        <p:txBody>
          <a:bodyPr/>
          <a:lstStyle/>
          <a:p>
            <a:r>
              <a:rPr lang="en-US" altLang="en-US" sz="4800" dirty="0">
                <a:solidFill>
                  <a:srgbClr val="FFC000"/>
                </a:solidFill>
                <a:latin typeface="Times New Roman" panose="02020603050405020304" pitchFamily="18" charset="0"/>
                <a:cs typeface="Times New Roman" panose="02020603050405020304" pitchFamily="18" charset="0"/>
              </a:rPr>
              <a:t>Fundamental of Cloud Computing and </a:t>
            </a:r>
            <a:r>
              <a:rPr lang="en-US" altLang="en-US" sz="4800" dirty="0" err="1">
                <a:solidFill>
                  <a:srgbClr val="FFC000"/>
                </a:solidFill>
                <a:latin typeface="Times New Roman" panose="02020603050405020304" pitchFamily="18" charset="0"/>
                <a:cs typeface="Times New Roman" panose="02020603050405020304" pitchFamily="18" charset="0"/>
              </a:rPr>
              <a:t>IoT</a:t>
            </a:r>
            <a:r>
              <a:rPr lang="en-US" altLang="en-US" sz="4800" dirty="0">
                <a:solidFill>
                  <a:srgbClr val="FFC000"/>
                </a:solidFill>
                <a:latin typeface="Times New Roman" panose="02020603050405020304" pitchFamily="18" charset="0"/>
                <a:cs typeface="Times New Roman" panose="02020603050405020304" pitchFamily="18" charset="0"/>
              </a:rPr>
              <a:t>  </a:t>
            </a:r>
            <a:endParaRPr lang="uk-UA" altLang="en-US" sz="4800" dirty="0">
              <a:solidFill>
                <a:srgbClr val="FFC000"/>
              </a:solidFill>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1"/>
          </p:nvPr>
        </p:nvSpPr>
        <p:spPr>
          <a:xfrm>
            <a:off x="1585912" y="6019800"/>
            <a:ext cx="6048375" cy="503238"/>
          </a:xfrm>
        </p:spPr>
        <p:txBody>
          <a:bodyPr/>
          <a:lstStyle/>
          <a:p>
            <a:r>
              <a:rPr lang="en-US" sz="4000" dirty="0"/>
              <a:t>JIT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1" y="2032631"/>
            <a:ext cx="9144000" cy="5047536"/>
          </a:xfrm>
          <a:prstGeom prst="rect">
            <a:avLst/>
          </a:prstGeom>
        </p:spPr>
        <p:txBody>
          <a:bodyPr wrap="square">
            <a:spAutoFit/>
          </a:bodyPr>
          <a:lstStyle/>
          <a:p>
            <a:pPr marL="285750" indent="-285750">
              <a:buFont typeface="Wingdings" panose="05000000000000000000" pitchFamily="2" charset="2"/>
              <a:buChar char="Ø"/>
            </a:pPr>
            <a:r>
              <a:rPr lang="en-US" sz="2400" dirty="0">
                <a:solidFill>
                  <a:schemeClr val="bg1"/>
                </a:solidFill>
              </a:rPr>
              <a:t>The rising popularity of the Internet and the </a:t>
            </a:r>
            <a:r>
              <a:rPr lang="en-US" sz="2400" b="1" dirty="0">
                <a:solidFill>
                  <a:srgbClr val="FFC000"/>
                </a:solidFill>
              </a:rPr>
              <a:t>availability of powerful computers </a:t>
            </a:r>
            <a:r>
              <a:rPr lang="en-US" sz="2400" dirty="0">
                <a:solidFill>
                  <a:schemeClr val="bg1"/>
                </a:solidFill>
              </a:rPr>
              <a:t>and high-speed networks as low-cost commodity components are changing the way we </a:t>
            </a:r>
            <a:r>
              <a:rPr lang="en-US" sz="2400" b="1" dirty="0">
                <a:solidFill>
                  <a:srgbClr val="FFC000"/>
                </a:solidFill>
              </a:rPr>
              <a:t>do computing.</a:t>
            </a:r>
            <a:r>
              <a:rPr lang="en-US" sz="2400" dirty="0">
                <a:solidFill>
                  <a:schemeClr val="bg1"/>
                </a:solidFill>
              </a:rPr>
              <a:t> </a:t>
            </a:r>
          </a:p>
          <a:p>
            <a:pPr marL="285750" indent="-285750">
              <a:buFont typeface="Wingdings" panose="05000000000000000000" pitchFamily="2" charset="2"/>
              <a:buChar char="Ø"/>
            </a:pPr>
            <a:r>
              <a:rPr lang="en-US" sz="2400" dirty="0">
                <a:solidFill>
                  <a:schemeClr val="bg1"/>
                </a:solidFill>
              </a:rPr>
              <a:t>Through the </a:t>
            </a:r>
            <a:r>
              <a:rPr lang="en-US" sz="2400" b="1" dirty="0">
                <a:solidFill>
                  <a:srgbClr val="FFC000"/>
                </a:solidFill>
              </a:rPr>
              <a:t>1990s to 2012 </a:t>
            </a:r>
            <a:r>
              <a:rPr lang="en-US" sz="2400" dirty="0">
                <a:solidFill>
                  <a:schemeClr val="bg1"/>
                </a:solidFill>
              </a:rPr>
              <a:t>the internet changed the world of computing drastically. </a:t>
            </a:r>
          </a:p>
          <a:p>
            <a:pPr marL="285750" indent="-285750">
              <a:buFont typeface="Wingdings" panose="05000000000000000000" pitchFamily="2" charset="2"/>
              <a:buChar char="Ø"/>
            </a:pPr>
            <a:r>
              <a:rPr lang="en-US" sz="2400" dirty="0">
                <a:solidFill>
                  <a:schemeClr val="bg1"/>
                </a:solidFill>
              </a:rPr>
              <a:t>It started with </a:t>
            </a:r>
            <a:r>
              <a:rPr lang="en-US" sz="2400" b="1" dirty="0">
                <a:solidFill>
                  <a:srgbClr val="FFC000"/>
                </a:solidFill>
              </a:rPr>
              <a:t>parallel computing after it advanced to distributed </a:t>
            </a:r>
            <a:r>
              <a:rPr lang="en-US" sz="2400" dirty="0">
                <a:solidFill>
                  <a:schemeClr val="bg1"/>
                </a:solidFill>
              </a:rPr>
              <a:t>computing and further to </a:t>
            </a:r>
            <a:r>
              <a:rPr lang="en-US" sz="2400" b="1" dirty="0">
                <a:solidFill>
                  <a:srgbClr val="FFC000"/>
                </a:solidFill>
              </a:rPr>
              <a:t>grid computing</a:t>
            </a:r>
            <a:r>
              <a:rPr lang="en-US" sz="2400" dirty="0">
                <a:solidFill>
                  <a:schemeClr val="bg1"/>
                </a:solidFill>
              </a:rPr>
              <a:t>. </a:t>
            </a:r>
          </a:p>
          <a:p>
            <a:pPr marL="285750" indent="-285750">
              <a:buFont typeface="Wingdings" panose="05000000000000000000" pitchFamily="2" charset="2"/>
              <a:buChar char="Ø"/>
            </a:pPr>
            <a:r>
              <a:rPr lang="en-US" sz="2400" dirty="0">
                <a:solidFill>
                  <a:schemeClr val="bg1"/>
                </a:solidFill>
              </a:rPr>
              <a:t>Now it creates a new world which is pronounced as a </a:t>
            </a:r>
            <a:r>
              <a:rPr lang="en-US" sz="3200" b="1" dirty="0">
                <a:solidFill>
                  <a:srgbClr val="FFC000"/>
                </a:solidFill>
              </a:rPr>
              <a:t>Cloud Computing.</a:t>
            </a:r>
          </a:p>
          <a:p>
            <a:pPr marL="285750" indent="-285750">
              <a:buFont typeface="Wingdings" panose="05000000000000000000" pitchFamily="2" charset="2"/>
              <a:buChar char="Ø"/>
            </a:pPr>
            <a:r>
              <a:rPr lang="en-US" sz="2400" dirty="0">
                <a:solidFill>
                  <a:schemeClr val="bg1"/>
                </a:solidFill>
              </a:rPr>
              <a:t>Cloud computing is the most recent announced technology that has been launched on the network world.</a:t>
            </a:r>
            <a:br>
              <a:rPr lang="en-US" dirty="0">
                <a:solidFill>
                  <a:schemeClr val="bg1"/>
                </a:solidFill>
              </a:rPr>
            </a:br>
            <a:endParaRPr lang="en-US" dirty="0"/>
          </a:p>
        </p:txBody>
      </p:sp>
    </p:spTree>
    <p:extLst>
      <p:ext uri="{BB962C8B-B14F-4D97-AF65-F5344CB8AC3E}">
        <p14:creationId xmlns:p14="http://schemas.microsoft.com/office/powerpoint/2010/main" val="229233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1" y="2032631"/>
            <a:ext cx="9144000" cy="4401205"/>
          </a:xfrm>
          <a:prstGeom prst="rect">
            <a:avLst/>
          </a:prstGeom>
        </p:spPr>
        <p:txBody>
          <a:bodyPr wrap="square">
            <a:spAutoFit/>
          </a:bodyPr>
          <a:lstStyle/>
          <a:p>
            <a:pPr marL="285750" indent="-285750">
              <a:buFont typeface="Wingdings" panose="05000000000000000000" pitchFamily="2" charset="2"/>
              <a:buChar char="Ø"/>
            </a:pPr>
            <a:r>
              <a:rPr lang="en-US" sz="4000" dirty="0">
                <a:solidFill>
                  <a:schemeClr val="bg1"/>
                </a:solidFill>
              </a:rPr>
              <a:t>There are various types of computing technologies:</a:t>
            </a:r>
          </a:p>
          <a:p>
            <a:pPr marL="742950" lvl="1" indent="-285750">
              <a:buFont typeface="Wingdings" panose="05000000000000000000" pitchFamily="2" charset="2"/>
              <a:buChar char="Ø"/>
            </a:pPr>
            <a:r>
              <a:rPr lang="en-US" sz="4000" b="1" dirty="0">
                <a:solidFill>
                  <a:srgbClr val="FFC000"/>
                </a:solidFill>
              </a:rPr>
              <a:t>Utility computing/1960s</a:t>
            </a:r>
          </a:p>
          <a:p>
            <a:pPr marL="742950" lvl="1" indent="-285750">
              <a:buFont typeface="Wingdings" panose="05000000000000000000" pitchFamily="2" charset="2"/>
              <a:buChar char="Ø"/>
            </a:pPr>
            <a:r>
              <a:rPr lang="en-US" sz="4000" b="1" dirty="0">
                <a:solidFill>
                  <a:srgbClr val="FFC000"/>
                </a:solidFill>
              </a:rPr>
              <a:t>Cluster computing/1960s</a:t>
            </a:r>
          </a:p>
          <a:p>
            <a:pPr marL="742950" lvl="1" indent="-285750">
              <a:buFont typeface="Wingdings" panose="05000000000000000000" pitchFamily="2" charset="2"/>
              <a:buChar char="Ø"/>
            </a:pPr>
            <a:r>
              <a:rPr lang="en-US" sz="4000" b="1" dirty="0">
                <a:solidFill>
                  <a:srgbClr val="FFC000"/>
                </a:solidFill>
              </a:rPr>
              <a:t>Grid computing/1990s</a:t>
            </a:r>
          </a:p>
          <a:p>
            <a:pPr marL="742950" lvl="1" indent="-285750">
              <a:buFont typeface="Wingdings" panose="05000000000000000000" pitchFamily="2" charset="2"/>
              <a:buChar char="Ø"/>
            </a:pPr>
            <a:r>
              <a:rPr lang="en-US" sz="4000" b="1" dirty="0">
                <a:solidFill>
                  <a:srgbClr val="FFC000"/>
                </a:solidFill>
              </a:rPr>
              <a:t>Cloud computing/2000s- 2007</a:t>
            </a:r>
          </a:p>
          <a:p>
            <a:pPr marL="742950" lvl="1" indent="-285750">
              <a:buFont typeface="Wingdings" panose="05000000000000000000" pitchFamily="2" charset="2"/>
              <a:buChar char="Ø"/>
            </a:pPr>
            <a:r>
              <a:rPr lang="en-US" sz="4000" b="1" dirty="0">
                <a:solidFill>
                  <a:srgbClr val="FFC000"/>
                </a:solidFill>
              </a:rPr>
              <a:t>Fog Computing/2012</a:t>
            </a:r>
          </a:p>
        </p:txBody>
      </p:sp>
    </p:spTree>
    <p:extLst>
      <p:ext uri="{BB962C8B-B14F-4D97-AF65-F5344CB8AC3E}">
        <p14:creationId xmlns:p14="http://schemas.microsoft.com/office/powerpoint/2010/main" val="341185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1" y="2032631"/>
            <a:ext cx="9144000" cy="4585871"/>
          </a:xfrm>
          <a:prstGeom prst="rect">
            <a:avLst/>
          </a:prstGeom>
        </p:spPr>
        <p:txBody>
          <a:bodyPr wrap="square">
            <a:spAutoFit/>
          </a:bodyPr>
          <a:lstStyle/>
          <a:p>
            <a:pPr algn="ctr"/>
            <a:r>
              <a:rPr lang="en-US" sz="3200" b="1" dirty="0">
                <a:solidFill>
                  <a:srgbClr val="FFC000"/>
                </a:solidFill>
              </a:rPr>
              <a:t>1. Utility computing/1960s: </a:t>
            </a:r>
          </a:p>
          <a:p>
            <a:pPr marL="285750" indent="-285750">
              <a:buFont typeface="Wingdings" panose="05000000000000000000" pitchFamily="2" charset="2"/>
              <a:buChar char="Ø"/>
            </a:pPr>
            <a:r>
              <a:rPr lang="en-US" sz="2400" dirty="0">
                <a:solidFill>
                  <a:schemeClr val="bg1"/>
                </a:solidFill>
              </a:rPr>
              <a:t>Utility computing is the process of providing </a:t>
            </a:r>
            <a:r>
              <a:rPr lang="en-US" sz="2400" b="1" dirty="0">
                <a:solidFill>
                  <a:srgbClr val="FFFF00"/>
                </a:solidFill>
              </a:rPr>
              <a:t>computing service </a:t>
            </a:r>
            <a:r>
              <a:rPr lang="en-US" sz="2400" dirty="0">
                <a:solidFill>
                  <a:schemeClr val="bg1"/>
                </a:solidFill>
              </a:rPr>
              <a:t>through an </a:t>
            </a:r>
            <a:r>
              <a:rPr lang="en-US" sz="2400" b="1" dirty="0">
                <a:solidFill>
                  <a:srgbClr val="FFFF00"/>
                </a:solidFill>
              </a:rPr>
              <a:t>on-demand, pay-peruse billing method</a:t>
            </a:r>
            <a:r>
              <a:rPr lang="en-US" sz="2400" dirty="0">
                <a:solidFill>
                  <a:schemeClr val="bg1"/>
                </a:solidFill>
              </a:rPr>
              <a:t>. </a:t>
            </a:r>
          </a:p>
          <a:p>
            <a:pPr marL="285750" indent="-285750">
              <a:buFont typeface="Wingdings" panose="05000000000000000000" pitchFamily="2" charset="2"/>
              <a:buChar char="Ø"/>
            </a:pPr>
            <a:r>
              <a:rPr lang="en-US" sz="2400" dirty="0">
                <a:solidFill>
                  <a:schemeClr val="bg1"/>
                </a:solidFill>
              </a:rPr>
              <a:t>Utility computing is a computing business model in which the provider owns, </a:t>
            </a:r>
            <a:r>
              <a:rPr lang="en-US" sz="2400" b="1" dirty="0">
                <a:solidFill>
                  <a:srgbClr val="FFFF00"/>
                </a:solidFill>
              </a:rPr>
              <a:t>operates and manages the computing resources, infrastructure and the subscribers accesses </a:t>
            </a:r>
            <a:r>
              <a:rPr lang="en-US" sz="2400" dirty="0">
                <a:solidFill>
                  <a:schemeClr val="bg1"/>
                </a:solidFill>
              </a:rPr>
              <a:t>it as and when required on a rental or metered basis,</a:t>
            </a:r>
          </a:p>
          <a:p>
            <a:pPr marL="285750" indent="-285750">
              <a:buFont typeface="Wingdings" panose="05000000000000000000" pitchFamily="2" charset="2"/>
              <a:buChar char="Ø"/>
            </a:pPr>
            <a:r>
              <a:rPr lang="en-US" sz="2400" dirty="0">
                <a:solidFill>
                  <a:schemeClr val="bg1"/>
                </a:solidFill>
              </a:rPr>
              <a:t>This model is based on that used by conventional utilities</a:t>
            </a:r>
            <a:br>
              <a:rPr lang="en-US" sz="2400" dirty="0">
                <a:solidFill>
                  <a:schemeClr val="bg1"/>
                </a:solidFill>
              </a:rPr>
            </a:br>
            <a:r>
              <a:rPr lang="en-US" sz="2400" dirty="0">
                <a:solidFill>
                  <a:schemeClr val="bg1"/>
                </a:solidFill>
              </a:rPr>
              <a:t>such as </a:t>
            </a:r>
            <a:r>
              <a:rPr lang="en-US" sz="2400" b="1" dirty="0">
                <a:solidFill>
                  <a:srgbClr val="FFC000"/>
                </a:solidFill>
              </a:rPr>
              <a:t>telephone services, electricity and gas</a:t>
            </a:r>
            <a:r>
              <a:rPr lang="en-US" sz="2400" dirty="0">
                <a:solidFill>
                  <a:schemeClr val="bg1"/>
                </a:solidFill>
              </a:rPr>
              <a:t>.</a:t>
            </a:r>
          </a:p>
          <a:p>
            <a:pPr marL="285750" indent="-285750">
              <a:buFont typeface="Wingdings" panose="05000000000000000000" pitchFamily="2" charset="2"/>
              <a:buChar char="Ø"/>
            </a:pPr>
            <a:r>
              <a:rPr lang="en-US" sz="2400" dirty="0">
                <a:solidFill>
                  <a:schemeClr val="bg1"/>
                </a:solidFill>
              </a:rPr>
              <a:t>Utility computing solutions consists of </a:t>
            </a:r>
            <a:r>
              <a:rPr lang="en-US" sz="2400" b="1" dirty="0">
                <a:solidFill>
                  <a:srgbClr val="FFC000"/>
                </a:solidFill>
              </a:rPr>
              <a:t>virtual servers, virtual storage, virtual software, backup and most </a:t>
            </a:r>
            <a:r>
              <a:rPr lang="en-US" sz="2400" dirty="0">
                <a:solidFill>
                  <a:schemeClr val="bg1"/>
                </a:solidFill>
              </a:rPr>
              <a:t>IT solutions</a:t>
            </a:r>
            <a:br>
              <a:rPr lang="en-US" sz="2000" dirty="0">
                <a:solidFill>
                  <a:schemeClr val="bg1"/>
                </a:solidFill>
              </a:rPr>
            </a:br>
            <a:endParaRPr lang="en-US" sz="2000" b="1" dirty="0">
              <a:solidFill>
                <a:schemeClr val="bg1"/>
              </a:solidFill>
            </a:endParaRPr>
          </a:p>
        </p:txBody>
      </p:sp>
    </p:spTree>
    <p:extLst>
      <p:ext uri="{BB962C8B-B14F-4D97-AF65-F5344CB8AC3E}">
        <p14:creationId xmlns:p14="http://schemas.microsoft.com/office/powerpoint/2010/main" val="81823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1" y="2032631"/>
            <a:ext cx="9144000" cy="4647426"/>
          </a:xfrm>
          <a:prstGeom prst="rect">
            <a:avLst/>
          </a:prstGeom>
        </p:spPr>
        <p:txBody>
          <a:bodyPr wrap="square">
            <a:spAutoFit/>
          </a:bodyPr>
          <a:lstStyle/>
          <a:p>
            <a:pPr algn="ctr"/>
            <a:r>
              <a:rPr lang="en-US" sz="3200" b="1" dirty="0">
                <a:solidFill>
                  <a:srgbClr val="FFC000"/>
                </a:solidFill>
              </a:rPr>
              <a:t>1. Utility computing/1960s: </a:t>
            </a:r>
          </a:p>
          <a:p>
            <a:pPr marL="285750" indent="-285750">
              <a:buFont typeface="Wingdings" panose="05000000000000000000" pitchFamily="2" charset="2"/>
              <a:buChar char="Ø"/>
            </a:pPr>
            <a:r>
              <a:rPr lang="en-US" sz="2400" b="1" dirty="0">
                <a:solidFill>
                  <a:schemeClr val="bg1"/>
                </a:solidFill>
              </a:rPr>
              <a:t>Some organizations do this to save money since they </a:t>
            </a:r>
            <a:r>
              <a:rPr lang="en-US" sz="2400" b="1" dirty="0">
                <a:solidFill>
                  <a:srgbClr val="00B050"/>
                </a:solidFill>
              </a:rPr>
              <a:t>only pay for services they require rather than purchasing a whole product</a:t>
            </a:r>
            <a:r>
              <a:rPr lang="en-US" sz="2400" b="1" dirty="0">
                <a:solidFill>
                  <a:schemeClr val="bg1"/>
                </a:solidFill>
              </a:rPr>
              <a:t> suite with a flat monthly or yearly rate. </a:t>
            </a:r>
          </a:p>
          <a:p>
            <a:pPr marL="285750" indent="-285750">
              <a:buFont typeface="Wingdings" panose="05000000000000000000" pitchFamily="2" charset="2"/>
              <a:buChar char="Ø"/>
            </a:pPr>
            <a:r>
              <a:rPr lang="en-US" sz="2400" b="1" dirty="0">
                <a:solidFill>
                  <a:schemeClr val="bg1"/>
                </a:solidFill>
              </a:rPr>
              <a:t>Utility computing can provide services such as </a:t>
            </a:r>
            <a:r>
              <a:rPr lang="en-US" sz="2400" b="1" dirty="0">
                <a:solidFill>
                  <a:srgbClr val="00B050"/>
                </a:solidFill>
              </a:rPr>
              <a:t>storage space, applications, and even the hardware</a:t>
            </a:r>
            <a:r>
              <a:rPr lang="en-US" sz="2400" b="1" dirty="0">
                <a:solidFill>
                  <a:schemeClr val="bg1"/>
                </a:solidFill>
              </a:rPr>
              <a:t> itself.</a:t>
            </a:r>
          </a:p>
          <a:p>
            <a:pPr marL="285750" indent="-285750">
              <a:buFont typeface="Wingdings" panose="05000000000000000000" pitchFamily="2" charset="2"/>
              <a:buChar char="Ø"/>
            </a:pPr>
            <a:r>
              <a:rPr lang="en-US" sz="2400" dirty="0">
                <a:solidFill>
                  <a:schemeClr val="bg1"/>
                </a:solidFill>
              </a:rPr>
              <a:t>Due to its flexibility and economy, utility computing is one of the most popular IT service models. </a:t>
            </a:r>
          </a:p>
          <a:p>
            <a:pPr marL="285750" indent="-285750">
              <a:buFont typeface="Wingdings" panose="05000000000000000000" pitchFamily="2" charset="2"/>
              <a:buChar char="Ø"/>
            </a:pPr>
            <a:r>
              <a:rPr lang="en-US" sz="2400" dirty="0">
                <a:solidFill>
                  <a:schemeClr val="bg1"/>
                </a:solidFill>
              </a:rPr>
              <a:t>Grid computing, cloud computing and managed IT services are based on the concept of </a:t>
            </a:r>
            <a:r>
              <a:rPr lang="en-US" sz="2400" b="1" dirty="0">
                <a:solidFill>
                  <a:srgbClr val="FFFF00"/>
                </a:solidFill>
              </a:rPr>
              <a:t>utility computing</a:t>
            </a:r>
            <a:r>
              <a:rPr lang="en-US" sz="2400" dirty="0">
                <a:solidFill>
                  <a:schemeClr val="bg1"/>
                </a:solidFill>
              </a:rPr>
              <a:t>.</a:t>
            </a:r>
          </a:p>
          <a:p>
            <a:pPr marL="285750" indent="-285750">
              <a:buFont typeface="Wingdings" panose="05000000000000000000" pitchFamily="2" charset="2"/>
              <a:buChar char="Ø"/>
            </a:pPr>
            <a:r>
              <a:rPr lang="en-US" sz="2400" dirty="0">
                <a:solidFill>
                  <a:schemeClr val="bg1"/>
                </a:solidFill>
              </a:rPr>
              <a:t>The backend infrastructure and computing resources management and delivery is governed by the </a:t>
            </a:r>
            <a:r>
              <a:rPr lang="en-US" sz="2400" b="1" dirty="0">
                <a:solidFill>
                  <a:srgbClr val="FFC000"/>
                </a:solidFill>
              </a:rPr>
              <a:t>provider.</a:t>
            </a:r>
            <a:r>
              <a:rPr lang="en-US" sz="2400" dirty="0">
                <a:solidFill>
                  <a:schemeClr val="bg1"/>
                </a:solidFill>
              </a:rPr>
              <a:t> </a:t>
            </a:r>
            <a:endParaRPr lang="en-US" sz="2400" b="1" dirty="0">
              <a:solidFill>
                <a:schemeClr val="bg1"/>
              </a:solidFill>
            </a:endParaRPr>
          </a:p>
        </p:txBody>
      </p:sp>
    </p:spTree>
    <p:extLst>
      <p:ext uri="{BB962C8B-B14F-4D97-AF65-F5344CB8AC3E}">
        <p14:creationId xmlns:p14="http://schemas.microsoft.com/office/powerpoint/2010/main" val="159054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1" y="2032631"/>
            <a:ext cx="9144000" cy="4462760"/>
          </a:xfrm>
          <a:prstGeom prst="rect">
            <a:avLst/>
          </a:prstGeom>
        </p:spPr>
        <p:txBody>
          <a:bodyPr wrap="square">
            <a:spAutoFit/>
          </a:bodyPr>
          <a:lstStyle/>
          <a:p>
            <a:pPr algn="ctr"/>
            <a:r>
              <a:rPr lang="en-US" sz="3200" b="1" dirty="0">
                <a:solidFill>
                  <a:srgbClr val="FFC000"/>
                </a:solidFill>
              </a:rPr>
              <a:t>1. Utility computing/1960s: </a:t>
            </a:r>
          </a:p>
          <a:p>
            <a:pPr fontAlgn="t"/>
            <a:r>
              <a:rPr lang="en-US" sz="2800" b="1" dirty="0">
                <a:solidFill>
                  <a:srgbClr val="FFC000"/>
                </a:solidFill>
              </a:rPr>
              <a:t>Pros:</a:t>
            </a:r>
          </a:p>
          <a:p>
            <a:pPr marL="342900" indent="-342900">
              <a:buFont typeface="Wingdings" panose="05000000000000000000" pitchFamily="2" charset="2"/>
              <a:buChar char="Ø"/>
            </a:pPr>
            <a:r>
              <a:rPr lang="en-US" sz="2400" b="1" dirty="0">
                <a:solidFill>
                  <a:schemeClr val="bg1"/>
                </a:solidFill>
              </a:rPr>
              <a:t>An organization does not need to </a:t>
            </a:r>
            <a:r>
              <a:rPr lang="en-US" sz="2400" b="1" dirty="0">
                <a:solidFill>
                  <a:srgbClr val="FFC000"/>
                </a:solidFill>
              </a:rPr>
              <a:t>purchase full software suites, licenses, or even hardware</a:t>
            </a:r>
            <a:r>
              <a:rPr lang="en-US" sz="2400" b="1" dirty="0">
                <a:solidFill>
                  <a:schemeClr val="bg1"/>
                </a:solidFill>
              </a:rPr>
              <a:t> themselves. </a:t>
            </a:r>
          </a:p>
          <a:p>
            <a:pPr marL="800100" lvl="1" indent="-342900">
              <a:buFont typeface="Wingdings" panose="05000000000000000000" pitchFamily="2" charset="2"/>
              <a:buChar char="Ø"/>
            </a:pPr>
            <a:r>
              <a:rPr lang="en-US" sz="2000" b="1" i="1" dirty="0">
                <a:solidFill>
                  <a:srgbClr val="00CCFF"/>
                </a:solidFill>
              </a:rPr>
              <a:t>They only need to pay for services that they actually need</a:t>
            </a:r>
            <a:endParaRPr lang="en-US" sz="2400" b="1" i="1" dirty="0">
              <a:solidFill>
                <a:srgbClr val="00CCFF"/>
              </a:solidFill>
            </a:endParaRPr>
          </a:p>
          <a:p>
            <a:pPr marL="342900" indent="-342900">
              <a:buFont typeface="Wingdings" panose="05000000000000000000" pitchFamily="2" charset="2"/>
              <a:buChar char="Ø"/>
            </a:pPr>
            <a:r>
              <a:rPr lang="en-US" sz="2400" b="1" dirty="0">
                <a:solidFill>
                  <a:schemeClr val="bg1"/>
                </a:solidFill>
              </a:rPr>
              <a:t>Software updates are essential to the performance and security of software and the hardware it inhabits. </a:t>
            </a:r>
          </a:p>
          <a:p>
            <a:pPr marL="800100" lvl="1" indent="-342900">
              <a:buFont typeface="Wingdings" panose="05000000000000000000" pitchFamily="2" charset="2"/>
              <a:buChar char="Ø"/>
            </a:pPr>
            <a:r>
              <a:rPr lang="en-US" sz="2000" b="1" i="1" dirty="0">
                <a:solidFill>
                  <a:srgbClr val="00CCFF"/>
                </a:solidFill>
              </a:rPr>
              <a:t>When you employ a utility computing model, the contracted company is responsible for maintaining the software, and hardware that they have rented out to you</a:t>
            </a:r>
            <a:endParaRPr lang="en-US" sz="2400" b="1" i="1" dirty="0">
              <a:solidFill>
                <a:srgbClr val="00CCFF"/>
              </a:solidFill>
            </a:endParaRPr>
          </a:p>
          <a:p>
            <a:pPr marL="342900" indent="-342900">
              <a:buFont typeface="Wingdings" panose="05000000000000000000" pitchFamily="2" charset="2"/>
              <a:buChar char="Ø"/>
            </a:pPr>
            <a:r>
              <a:rPr lang="en-US" sz="2400" b="1" dirty="0">
                <a:solidFill>
                  <a:schemeClr val="bg1"/>
                </a:solidFill>
              </a:rPr>
              <a:t>Can help organizations standardize the service offering across departments.</a:t>
            </a:r>
          </a:p>
        </p:txBody>
      </p:sp>
    </p:spTree>
    <p:extLst>
      <p:ext uri="{BB962C8B-B14F-4D97-AF65-F5344CB8AC3E}">
        <p14:creationId xmlns:p14="http://schemas.microsoft.com/office/powerpoint/2010/main" val="321298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1" y="2032631"/>
            <a:ext cx="9144000" cy="4278094"/>
          </a:xfrm>
          <a:prstGeom prst="rect">
            <a:avLst/>
          </a:prstGeom>
        </p:spPr>
        <p:txBody>
          <a:bodyPr wrap="square">
            <a:spAutoFit/>
          </a:bodyPr>
          <a:lstStyle/>
          <a:p>
            <a:pPr algn="ctr"/>
            <a:r>
              <a:rPr lang="en-US" sz="3200" b="1" dirty="0">
                <a:solidFill>
                  <a:srgbClr val="FFC000"/>
                </a:solidFill>
              </a:rPr>
              <a:t>1. Utility computing/1960s: </a:t>
            </a:r>
          </a:p>
          <a:p>
            <a:pPr fontAlgn="t"/>
            <a:r>
              <a:rPr lang="en-US" sz="2400" b="1" dirty="0">
                <a:solidFill>
                  <a:srgbClr val="FFC000"/>
                </a:solidFill>
              </a:rPr>
              <a:t>Cons:</a:t>
            </a:r>
          </a:p>
          <a:p>
            <a:pPr marL="342900" indent="-342900">
              <a:buFont typeface="Wingdings" panose="05000000000000000000" pitchFamily="2" charset="2"/>
              <a:buChar char="Ø"/>
            </a:pPr>
            <a:r>
              <a:rPr lang="en-US" sz="2400" b="1" dirty="0">
                <a:solidFill>
                  <a:schemeClr val="bg1"/>
                </a:solidFill>
              </a:rPr>
              <a:t>If a utility computing company goes into financial trouble, they can abruptly close, meaning you will be without vital services that you may have already paid for. Do research and ask questions of the state of the chosen company</a:t>
            </a:r>
          </a:p>
          <a:p>
            <a:pPr marL="342900" indent="-342900">
              <a:buFont typeface="Wingdings" panose="05000000000000000000" pitchFamily="2" charset="2"/>
              <a:buChar char="Ø"/>
            </a:pPr>
            <a:r>
              <a:rPr lang="en-US" sz="2400" b="1" dirty="0">
                <a:solidFill>
                  <a:schemeClr val="bg1"/>
                </a:solidFill>
              </a:rPr>
              <a:t>Utility computing companies can sometimes be attractive targets for cyber-criminals since they may also store the data of their many clients. </a:t>
            </a:r>
          </a:p>
          <a:p>
            <a:pPr marL="342900" indent="-342900">
              <a:buFont typeface="Wingdings" panose="05000000000000000000" pitchFamily="2" charset="2"/>
              <a:buChar char="Ø"/>
            </a:pPr>
            <a:r>
              <a:rPr lang="en-US" sz="2400" b="1" dirty="0">
                <a:solidFill>
                  <a:schemeClr val="bg1"/>
                </a:solidFill>
              </a:rPr>
              <a:t>For cyber-criminals, an attack on this type of company can produce more than an attack on a single organization alone</a:t>
            </a:r>
          </a:p>
        </p:txBody>
      </p:sp>
    </p:spTree>
    <p:extLst>
      <p:ext uri="{BB962C8B-B14F-4D97-AF65-F5344CB8AC3E}">
        <p14:creationId xmlns:p14="http://schemas.microsoft.com/office/powerpoint/2010/main" val="443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0" y="2032631"/>
            <a:ext cx="9220199" cy="4647426"/>
          </a:xfrm>
          <a:prstGeom prst="rect">
            <a:avLst/>
          </a:prstGeom>
        </p:spPr>
        <p:txBody>
          <a:bodyPr wrap="square">
            <a:spAutoFit/>
          </a:bodyPr>
          <a:lstStyle/>
          <a:p>
            <a:pPr algn="ctr"/>
            <a:r>
              <a:rPr lang="en-US" sz="3200" b="1" dirty="0">
                <a:solidFill>
                  <a:srgbClr val="FFC000"/>
                </a:solidFill>
              </a:rPr>
              <a:t>2. Cluster Computing/1960s: </a:t>
            </a:r>
          </a:p>
          <a:p>
            <a:pPr marL="342900" indent="-342900">
              <a:buFont typeface="Wingdings" panose="05000000000000000000" pitchFamily="2" charset="2"/>
              <a:buChar char="Ø"/>
            </a:pPr>
            <a:r>
              <a:rPr lang="en-US" sz="2400" dirty="0">
                <a:solidFill>
                  <a:schemeClr val="bg1"/>
                </a:solidFill>
              </a:rPr>
              <a:t>For many years </a:t>
            </a:r>
            <a:r>
              <a:rPr lang="en-US" sz="2400" b="1" dirty="0">
                <a:solidFill>
                  <a:schemeClr val="bg1"/>
                </a:solidFill>
              </a:rPr>
              <a:t>supercomputer</a:t>
            </a:r>
            <a:r>
              <a:rPr lang="en-US" sz="2400" dirty="0">
                <a:solidFill>
                  <a:schemeClr val="bg1"/>
                </a:solidFill>
              </a:rPr>
              <a:t> was the leader in the field</a:t>
            </a:r>
            <a:br>
              <a:rPr lang="en-US" sz="2400" dirty="0">
                <a:solidFill>
                  <a:schemeClr val="bg1"/>
                </a:solidFill>
              </a:rPr>
            </a:br>
            <a:r>
              <a:rPr lang="en-US" sz="2400" dirty="0">
                <a:solidFill>
                  <a:schemeClr val="bg1"/>
                </a:solidFill>
              </a:rPr>
              <a:t>of computing.</a:t>
            </a:r>
          </a:p>
          <a:p>
            <a:pPr marL="342900" indent="-342900">
              <a:buFont typeface="Wingdings" panose="05000000000000000000" pitchFamily="2" charset="2"/>
              <a:buChar char="Ø"/>
            </a:pPr>
            <a:r>
              <a:rPr lang="en-US" sz="2400" b="1" dirty="0">
                <a:solidFill>
                  <a:schemeClr val="bg1"/>
                </a:solidFill>
              </a:rPr>
              <a:t>Cluster computing refers to several computers on one network, acting as </a:t>
            </a:r>
            <a:r>
              <a:rPr lang="en-US" sz="2400" b="1" dirty="0">
                <a:solidFill>
                  <a:srgbClr val="FFC000"/>
                </a:solidFill>
              </a:rPr>
              <a:t>a single entity</a:t>
            </a:r>
            <a:r>
              <a:rPr lang="en-US" sz="2400" b="1" dirty="0">
                <a:solidFill>
                  <a:schemeClr val="bg1"/>
                </a:solidFill>
              </a:rPr>
              <a:t>. </a:t>
            </a:r>
          </a:p>
          <a:p>
            <a:pPr marL="342900" indent="-342900">
              <a:buFont typeface="Wingdings" panose="05000000000000000000" pitchFamily="2" charset="2"/>
              <a:buChar char="Ø"/>
            </a:pPr>
            <a:r>
              <a:rPr lang="en-US" sz="2400" b="1" dirty="0">
                <a:solidFill>
                  <a:schemeClr val="bg1"/>
                </a:solidFill>
              </a:rPr>
              <a:t>Individual computers on this network are called </a:t>
            </a:r>
            <a:r>
              <a:rPr lang="en-US" sz="2400" b="1" dirty="0">
                <a:solidFill>
                  <a:srgbClr val="FFC000"/>
                </a:solidFill>
              </a:rPr>
              <a:t>nodes</a:t>
            </a:r>
            <a:r>
              <a:rPr lang="en-US" sz="2400" b="1" dirty="0">
                <a:solidFill>
                  <a:schemeClr val="bg1"/>
                </a:solidFill>
              </a:rPr>
              <a:t>.</a:t>
            </a:r>
          </a:p>
          <a:p>
            <a:pPr marL="342900" indent="-342900">
              <a:buFont typeface="Wingdings" panose="05000000000000000000" pitchFamily="2" charset="2"/>
              <a:buChar char="Ø"/>
            </a:pPr>
            <a:r>
              <a:rPr lang="en-US" sz="2400" dirty="0">
                <a:solidFill>
                  <a:schemeClr val="bg1"/>
                </a:solidFill>
              </a:rPr>
              <a:t>A cluster computing is a type of parallel or distributed processing system, which consists of a collection of</a:t>
            </a:r>
            <a:br>
              <a:rPr lang="en-US" sz="2400" dirty="0">
                <a:solidFill>
                  <a:schemeClr val="bg1"/>
                </a:solidFill>
              </a:rPr>
            </a:br>
            <a:r>
              <a:rPr lang="en-US" sz="2400" dirty="0">
                <a:solidFill>
                  <a:schemeClr val="bg1"/>
                </a:solidFill>
              </a:rPr>
              <a:t>interconnected </a:t>
            </a:r>
            <a:r>
              <a:rPr lang="en-US" sz="2400" b="1" dirty="0">
                <a:solidFill>
                  <a:srgbClr val="FFC000"/>
                </a:solidFill>
              </a:rPr>
              <a:t>stand-alone computers working together as a</a:t>
            </a:r>
            <a:br>
              <a:rPr lang="en-US" sz="2400" b="1" dirty="0">
                <a:solidFill>
                  <a:srgbClr val="FFC000"/>
                </a:solidFill>
              </a:rPr>
            </a:br>
            <a:r>
              <a:rPr lang="en-US" sz="2400" b="1" dirty="0">
                <a:solidFill>
                  <a:srgbClr val="FFC000"/>
                </a:solidFill>
              </a:rPr>
              <a:t>single integrated computing resource</a:t>
            </a:r>
            <a:r>
              <a:rPr lang="en-US" sz="2400" dirty="0">
                <a:solidFill>
                  <a:schemeClr val="bg1"/>
                </a:solidFill>
              </a:rPr>
              <a:t>. </a:t>
            </a:r>
          </a:p>
          <a:p>
            <a:pPr marL="342900" indent="-342900">
              <a:buFont typeface="Wingdings" panose="05000000000000000000" pitchFamily="2" charset="2"/>
              <a:buChar char="Ø"/>
            </a:pPr>
            <a:r>
              <a:rPr lang="en-US" sz="2400" dirty="0">
                <a:solidFill>
                  <a:schemeClr val="bg1"/>
                </a:solidFill>
              </a:rPr>
              <a:t>The components of a cluster are commonly, but not always, linked to each other through </a:t>
            </a:r>
            <a:r>
              <a:rPr lang="en-US" sz="2400" b="1" dirty="0">
                <a:solidFill>
                  <a:srgbClr val="FFC000"/>
                </a:solidFill>
              </a:rPr>
              <a:t>fast local area networks</a:t>
            </a:r>
            <a:r>
              <a:rPr lang="en-US" sz="2400" dirty="0">
                <a:solidFill>
                  <a:schemeClr val="bg1"/>
                </a:solidFill>
              </a:rPr>
              <a:t>.</a:t>
            </a:r>
            <a:endParaRPr lang="en-US" sz="2400" b="1" dirty="0">
              <a:solidFill>
                <a:schemeClr val="bg1"/>
              </a:solidFill>
            </a:endParaRPr>
          </a:p>
        </p:txBody>
      </p:sp>
    </p:spTree>
    <p:extLst>
      <p:ext uri="{BB962C8B-B14F-4D97-AF65-F5344CB8AC3E}">
        <p14:creationId xmlns:p14="http://schemas.microsoft.com/office/powerpoint/2010/main" val="73980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0" y="2032631"/>
            <a:ext cx="9220199" cy="3908762"/>
          </a:xfrm>
          <a:prstGeom prst="rect">
            <a:avLst/>
          </a:prstGeom>
        </p:spPr>
        <p:txBody>
          <a:bodyPr wrap="square">
            <a:spAutoFit/>
          </a:bodyPr>
          <a:lstStyle/>
          <a:p>
            <a:pPr algn="ctr"/>
            <a:r>
              <a:rPr lang="en-US" sz="3200" b="1" dirty="0">
                <a:solidFill>
                  <a:srgbClr val="FFC000"/>
                </a:solidFill>
              </a:rPr>
              <a:t>2. Cluster Computing/1960s: </a:t>
            </a:r>
          </a:p>
          <a:p>
            <a:pPr fontAlgn="t"/>
            <a:r>
              <a:rPr lang="en-US" sz="2400" b="1" dirty="0">
                <a:solidFill>
                  <a:srgbClr val="FFC000"/>
                </a:solidFill>
              </a:rPr>
              <a:t>Pros:</a:t>
            </a:r>
          </a:p>
          <a:p>
            <a:pPr marL="342900" indent="-342900">
              <a:buFont typeface="Wingdings" panose="05000000000000000000" pitchFamily="2" charset="2"/>
              <a:buChar char="Ø"/>
            </a:pPr>
            <a:r>
              <a:rPr lang="en-US" sz="2400" b="1" dirty="0">
                <a:solidFill>
                  <a:schemeClr val="bg1"/>
                </a:solidFill>
              </a:rPr>
              <a:t>Faster processing speeds for overall higher performance</a:t>
            </a:r>
          </a:p>
          <a:p>
            <a:pPr marL="342900" indent="-342900">
              <a:buFont typeface="Wingdings" panose="05000000000000000000" pitchFamily="2" charset="2"/>
              <a:buChar char="Ø"/>
            </a:pPr>
            <a:r>
              <a:rPr lang="en-US" sz="2400" b="1" dirty="0">
                <a:solidFill>
                  <a:schemeClr val="bg1"/>
                </a:solidFill>
              </a:rPr>
              <a:t>Ensures computing power is always readily available</a:t>
            </a:r>
          </a:p>
          <a:p>
            <a:pPr marL="342900" indent="-342900">
              <a:buFont typeface="Wingdings" panose="05000000000000000000" pitchFamily="2" charset="2"/>
              <a:buChar char="Ø"/>
            </a:pPr>
            <a:r>
              <a:rPr lang="en-US" sz="2400" b="1" dirty="0">
                <a:solidFill>
                  <a:schemeClr val="bg1"/>
                </a:solidFill>
              </a:rPr>
              <a:t>An economic choice thanks to its scalable nature</a:t>
            </a:r>
          </a:p>
          <a:p>
            <a:pPr fontAlgn="t"/>
            <a:r>
              <a:rPr lang="en-US" sz="2400" b="1" dirty="0">
                <a:solidFill>
                  <a:srgbClr val="FFC000"/>
                </a:solidFill>
              </a:rPr>
              <a:t>Cons:</a:t>
            </a:r>
          </a:p>
          <a:p>
            <a:pPr marL="342900" indent="-342900">
              <a:buFont typeface="Wingdings" panose="05000000000000000000" pitchFamily="2" charset="2"/>
              <a:buChar char="Ø"/>
            </a:pPr>
            <a:r>
              <a:rPr lang="en-US" sz="2400" b="1" dirty="0">
                <a:solidFill>
                  <a:schemeClr val="bg1"/>
                </a:solidFill>
              </a:rPr>
              <a:t>Requires more physical space, as more computers operate in a single location</a:t>
            </a:r>
          </a:p>
          <a:p>
            <a:pPr marL="342900" indent="-342900">
              <a:buFont typeface="Wingdings" panose="05000000000000000000" pitchFamily="2" charset="2"/>
              <a:buChar char="Ø"/>
            </a:pPr>
            <a:r>
              <a:rPr lang="en-US" sz="2400" b="1" dirty="0">
                <a:solidFill>
                  <a:schemeClr val="bg1"/>
                </a:solidFill>
              </a:rPr>
              <a:t>Uses more power, when compared to a single server</a:t>
            </a:r>
          </a:p>
          <a:p>
            <a:pPr marL="342900" indent="-342900">
              <a:buFont typeface="Wingdings" panose="05000000000000000000" pitchFamily="2" charset="2"/>
              <a:buChar char="Ø"/>
            </a:pPr>
            <a:endParaRPr lang="en-US" sz="2400" dirty="0">
              <a:solidFill>
                <a:schemeClr val="bg1"/>
              </a:solidFill>
            </a:endParaRPr>
          </a:p>
        </p:txBody>
      </p:sp>
    </p:spTree>
    <p:extLst>
      <p:ext uri="{BB962C8B-B14F-4D97-AF65-F5344CB8AC3E}">
        <p14:creationId xmlns:p14="http://schemas.microsoft.com/office/powerpoint/2010/main" val="172776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0" y="1957454"/>
            <a:ext cx="9220199" cy="5016758"/>
          </a:xfrm>
          <a:prstGeom prst="rect">
            <a:avLst/>
          </a:prstGeom>
        </p:spPr>
        <p:txBody>
          <a:bodyPr wrap="square">
            <a:spAutoFit/>
          </a:bodyPr>
          <a:lstStyle/>
          <a:p>
            <a:pPr algn="ctr"/>
            <a:r>
              <a:rPr lang="en-US" sz="3200" b="1" dirty="0">
                <a:solidFill>
                  <a:srgbClr val="FFC000"/>
                </a:solidFill>
                <a:latin typeface="Times New Roman" panose="02020603050405020304" pitchFamily="18" charset="0"/>
                <a:cs typeface="Times New Roman" panose="02020603050405020304" pitchFamily="18" charset="0"/>
              </a:rPr>
              <a:t>3. Grid Computing/1990s: </a:t>
            </a: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Grid computing refers to a group of computers that work together as part of </a:t>
            </a:r>
            <a:r>
              <a:rPr lang="en-US" sz="2400" b="1" dirty="0">
                <a:solidFill>
                  <a:srgbClr val="FFC000"/>
                </a:solidFill>
                <a:latin typeface="Times New Roman" panose="02020603050405020304" pitchFamily="18" charset="0"/>
                <a:cs typeface="Times New Roman" panose="02020603050405020304" pitchFamily="18" charset="0"/>
              </a:rPr>
              <a:t>one system, connected by a central network.</a:t>
            </a:r>
            <a:r>
              <a:rPr lang="en-US" sz="2400" b="1"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Grid is often constructed across LAN, WAN, or Internet backbone networks at </a:t>
            </a:r>
            <a:r>
              <a:rPr lang="en-US" sz="2400" b="1" dirty="0">
                <a:solidFill>
                  <a:srgbClr val="FFC000"/>
                </a:solidFill>
                <a:latin typeface="Times New Roman" panose="02020603050405020304" pitchFamily="18" charset="0"/>
                <a:cs typeface="Times New Roman" panose="02020603050405020304" pitchFamily="18" charset="0"/>
              </a:rPr>
              <a:t>regional, national, or global</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scales. </a:t>
            </a:r>
          </a:p>
          <a:p>
            <a:pPr marL="342900" indent="-342900">
              <a:buFont typeface="Wingdings" panose="05000000000000000000" pitchFamily="2" charset="2"/>
              <a:buChar char="Ø"/>
            </a:pPr>
            <a:r>
              <a:rPr lang="en-US" sz="2400" b="1" dirty="0">
                <a:solidFill>
                  <a:srgbClr val="FFC000"/>
                </a:solidFill>
                <a:latin typeface="Times New Roman" panose="02020603050405020304" pitchFamily="18" charset="0"/>
                <a:cs typeface="Times New Roman" panose="02020603050405020304" pitchFamily="18" charset="0"/>
              </a:rPr>
              <a:t>Enterprises or organizations </a:t>
            </a:r>
            <a:r>
              <a:rPr lang="en-US" sz="2400" dirty="0">
                <a:solidFill>
                  <a:schemeClr val="bg1"/>
                </a:solidFill>
                <a:latin typeface="Times New Roman" panose="02020603050405020304" pitchFamily="18" charset="0"/>
                <a:cs typeface="Times New Roman" panose="02020603050405020304" pitchFamily="18" charset="0"/>
              </a:rPr>
              <a:t>present grids as integrated computing resources. </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They can be viewed also as </a:t>
            </a:r>
            <a:r>
              <a:rPr lang="en-US" sz="2400" b="1" dirty="0">
                <a:solidFill>
                  <a:srgbClr val="FFC000"/>
                </a:solidFill>
                <a:latin typeface="Times New Roman" panose="02020603050405020304" pitchFamily="18" charset="0"/>
                <a:cs typeface="Times New Roman" panose="02020603050405020304" pitchFamily="18" charset="0"/>
              </a:rPr>
              <a:t>virtual platforms to support virtual organizations</a:t>
            </a:r>
            <a:r>
              <a:rPr lang="en-US" sz="2400" dirty="0">
                <a:solidFill>
                  <a:schemeClr val="bg1"/>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Grid computing refers to a network of the </a:t>
            </a:r>
            <a:r>
              <a:rPr lang="en-US" sz="2400" b="1" dirty="0">
                <a:solidFill>
                  <a:srgbClr val="FFFF00"/>
                </a:solidFill>
                <a:latin typeface="Times New Roman" panose="02020603050405020304" pitchFamily="18" charset="0"/>
                <a:cs typeface="Times New Roman" panose="02020603050405020304" pitchFamily="18" charset="0"/>
              </a:rPr>
              <a:t>same or different types of computers </a:t>
            </a:r>
            <a:r>
              <a:rPr lang="en-US" sz="2400" dirty="0">
                <a:solidFill>
                  <a:schemeClr val="bg1"/>
                </a:solidFill>
                <a:latin typeface="Times New Roman" panose="02020603050405020304" pitchFamily="18" charset="0"/>
                <a:cs typeface="Times New Roman" panose="02020603050405020304" pitchFamily="18" charset="0"/>
              </a:rPr>
              <a:t>whose target is to </a:t>
            </a:r>
            <a:r>
              <a:rPr lang="en-US" sz="2400" b="1" dirty="0">
                <a:solidFill>
                  <a:srgbClr val="FFFF00"/>
                </a:solidFill>
                <a:latin typeface="Times New Roman" panose="02020603050405020304" pitchFamily="18" charset="0"/>
                <a:cs typeface="Times New Roman" panose="02020603050405020304" pitchFamily="18" charset="0"/>
              </a:rPr>
              <a:t>provide</a:t>
            </a:r>
            <a:r>
              <a:rPr lang="en-US" sz="2400" dirty="0">
                <a:solidFill>
                  <a:schemeClr val="bg1"/>
                </a:solidFill>
                <a:latin typeface="Times New Roman" panose="02020603050405020304" pitchFamily="18" charset="0"/>
                <a:cs typeface="Times New Roman" panose="02020603050405020304" pitchFamily="18" charset="0"/>
              </a:rPr>
              <a:t> an environment where a </a:t>
            </a:r>
            <a:r>
              <a:rPr lang="en-US" sz="2400" b="1" dirty="0">
                <a:solidFill>
                  <a:srgbClr val="FFFF00"/>
                </a:solidFill>
                <a:latin typeface="Times New Roman" panose="02020603050405020304" pitchFamily="18" charset="0"/>
                <a:cs typeface="Times New Roman" panose="02020603050405020304" pitchFamily="18" charset="0"/>
              </a:rPr>
              <a:t>task can be performed by multiple computers </a:t>
            </a:r>
            <a:r>
              <a:rPr lang="en-US" sz="2400" dirty="0">
                <a:solidFill>
                  <a:schemeClr val="bg1"/>
                </a:solidFill>
                <a:latin typeface="Times New Roman" panose="02020603050405020304" pitchFamily="18" charset="0"/>
                <a:cs typeface="Times New Roman" panose="02020603050405020304" pitchFamily="18" charset="0"/>
              </a:rPr>
              <a:t>together on a need basis.</a:t>
            </a:r>
          </a:p>
        </p:txBody>
      </p:sp>
    </p:spTree>
    <p:extLst>
      <p:ext uri="{BB962C8B-B14F-4D97-AF65-F5344CB8AC3E}">
        <p14:creationId xmlns:p14="http://schemas.microsoft.com/office/powerpoint/2010/main" val="334414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0" y="2032631"/>
            <a:ext cx="9220199" cy="4031873"/>
          </a:xfrm>
          <a:prstGeom prst="rect">
            <a:avLst/>
          </a:prstGeom>
        </p:spPr>
        <p:txBody>
          <a:bodyPr wrap="square">
            <a:spAutoFit/>
          </a:bodyPr>
          <a:lstStyle/>
          <a:p>
            <a:pPr algn="ctr"/>
            <a:r>
              <a:rPr lang="en-US" sz="3200" b="1" dirty="0">
                <a:solidFill>
                  <a:srgbClr val="FFC000"/>
                </a:solidFill>
              </a:rPr>
              <a:t>3. Grid Computing/1990s: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Basically, Grid Computing is a network-based computing model capable of processing a massive amount of data.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It is managed by a </a:t>
            </a:r>
            <a:r>
              <a:rPr lang="en-US" sz="2800" b="1" dirty="0">
                <a:solidFill>
                  <a:srgbClr val="FFFF00"/>
                </a:solidFill>
                <a:latin typeface="Times New Roman" panose="02020603050405020304" pitchFamily="18" charset="0"/>
                <a:cs typeface="Times New Roman" panose="02020603050405020304" pitchFamily="18" charset="0"/>
              </a:rPr>
              <a:t>group of computers</a:t>
            </a:r>
            <a:r>
              <a:rPr lang="en-US" sz="2800" dirty="0">
                <a:solidFill>
                  <a:schemeClr val="bg1"/>
                </a:solidFill>
                <a:latin typeface="Times New Roman" panose="02020603050405020304" pitchFamily="18" charset="0"/>
                <a:cs typeface="Times New Roman" panose="02020603050405020304" pitchFamily="18" charset="0"/>
              </a:rPr>
              <a:t>, and they coordinate with each other to solve </a:t>
            </a:r>
            <a:r>
              <a:rPr lang="en-US" sz="2800" b="1" dirty="0">
                <a:solidFill>
                  <a:srgbClr val="FFFF00"/>
                </a:solidFill>
                <a:latin typeface="Times New Roman" panose="02020603050405020304" pitchFamily="18" charset="0"/>
                <a:cs typeface="Times New Roman" panose="02020603050405020304" pitchFamily="18" charset="0"/>
              </a:rPr>
              <a:t>big problems</a:t>
            </a:r>
            <a:r>
              <a:rPr lang="en-US" sz="2800" dirty="0">
                <a:solidFill>
                  <a:schemeClr val="bg1"/>
                </a:solidFill>
                <a:latin typeface="Times New Roman" panose="02020603050405020304" pitchFamily="18" charset="0"/>
                <a:cs typeface="Times New Roman" panose="02020603050405020304" pitchFamily="18" charset="0"/>
              </a:rPr>
              <a:t>.</a:t>
            </a:r>
            <a:endParaRPr lang="tr-TR" altLang="en-US" sz="2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The computers used in a grid are primarily </a:t>
            </a:r>
            <a:r>
              <a:rPr lang="en-US" sz="2800" b="1" dirty="0">
                <a:solidFill>
                  <a:srgbClr val="FFC000"/>
                </a:solidFill>
                <a:latin typeface="Times New Roman" panose="02020603050405020304" pitchFamily="18" charset="0"/>
                <a:cs typeface="Times New Roman" panose="02020603050405020304" pitchFamily="18" charset="0"/>
              </a:rPr>
              <a:t>workstations, servers, clusters, and supercomputers</a:t>
            </a:r>
            <a:r>
              <a:rPr lang="en-US" sz="28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800" b="1" dirty="0">
                <a:solidFill>
                  <a:srgbClr val="FFC000"/>
                </a:solidFill>
                <a:latin typeface="Times New Roman" panose="02020603050405020304" pitchFamily="18" charset="0"/>
                <a:cs typeface="Times New Roman" panose="02020603050405020304" pitchFamily="18" charset="0"/>
              </a:rPr>
              <a:t>Personal computers, laptops and PDAs </a:t>
            </a:r>
            <a:r>
              <a:rPr lang="en-US" sz="2800" dirty="0">
                <a:solidFill>
                  <a:schemeClr val="bg1"/>
                </a:solidFill>
                <a:latin typeface="Times New Roman" panose="02020603050405020304" pitchFamily="18" charset="0"/>
                <a:cs typeface="Times New Roman" panose="02020603050405020304" pitchFamily="18" charset="0"/>
              </a:rPr>
              <a:t>can be used as access devices to a grid system. </a:t>
            </a:r>
          </a:p>
        </p:txBody>
      </p:sp>
    </p:spTree>
    <p:extLst>
      <p:ext uri="{BB962C8B-B14F-4D97-AF65-F5344CB8AC3E}">
        <p14:creationId xmlns:p14="http://schemas.microsoft.com/office/powerpoint/2010/main" val="164287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03C825B-07A8-4675-93A2-2A5AEDD5C910}"/>
              </a:ext>
            </a:extLst>
          </p:cNvPr>
          <p:cNvSpPr/>
          <p:nvPr/>
        </p:nvSpPr>
        <p:spPr>
          <a:xfrm>
            <a:off x="69137" y="2089738"/>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5" name="TextBox 4">
            <a:extLst>
              <a:ext uri="{FF2B5EF4-FFF2-40B4-BE49-F238E27FC236}">
                <a16:creationId xmlns:a16="http://schemas.microsoft.com/office/drawing/2014/main" id="{5619D933-371C-489F-B06F-B03CDDC18FAA}"/>
              </a:ext>
            </a:extLst>
          </p:cNvPr>
          <p:cNvSpPr txBox="1"/>
          <p:nvPr/>
        </p:nvSpPr>
        <p:spPr>
          <a:xfrm>
            <a:off x="678800" y="2057400"/>
            <a:ext cx="2293000" cy="646331"/>
          </a:xfrm>
          <a:prstGeom prst="rect">
            <a:avLst/>
          </a:prstGeom>
          <a:noFill/>
          <a:ln>
            <a:solidFill>
              <a:srgbClr val="00B0F0"/>
            </a:solidFill>
          </a:ln>
        </p:spPr>
        <p:txBody>
          <a:bodyPr wrap="square" lIns="81000" rIns="81000" rtlCol="0">
            <a:spAutoFit/>
          </a:bodyPr>
          <a:lstStyle/>
          <a:p>
            <a:r>
              <a:rPr lang="en-US" altLang="ko-KR" b="1" dirty="0">
                <a:solidFill>
                  <a:srgbClr val="FFC000"/>
                </a:solidFill>
                <a:cs typeface="Arial" pitchFamily="34" charset="0"/>
              </a:rPr>
              <a:t>Introduction to Cloud Computing </a:t>
            </a:r>
            <a:endParaRPr lang="ko-KR" altLang="en-US" b="1" dirty="0">
              <a:solidFill>
                <a:srgbClr val="FFC000"/>
              </a:solidFill>
              <a:cs typeface="Arial" pitchFamily="34" charset="0"/>
            </a:endParaRPr>
          </a:p>
        </p:txBody>
      </p:sp>
      <p:sp>
        <p:nvSpPr>
          <p:cNvPr id="6" name="TextBox 5">
            <a:extLst>
              <a:ext uri="{FF2B5EF4-FFF2-40B4-BE49-F238E27FC236}">
                <a16:creationId xmlns:a16="http://schemas.microsoft.com/office/drawing/2014/main" id="{5A0D5B24-0449-429F-B921-56560878F81F}"/>
              </a:ext>
            </a:extLst>
          </p:cNvPr>
          <p:cNvSpPr txBox="1"/>
          <p:nvPr/>
        </p:nvSpPr>
        <p:spPr>
          <a:xfrm>
            <a:off x="112358" y="2171950"/>
            <a:ext cx="462943" cy="369332"/>
          </a:xfrm>
          <a:prstGeom prst="rect">
            <a:avLst/>
          </a:prstGeom>
          <a:noFill/>
        </p:spPr>
        <p:txBody>
          <a:bodyPr wrap="square" lIns="81000" rIns="81000" rtlCol="0">
            <a:spAutoFit/>
          </a:bodyPr>
          <a:lstStyle/>
          <a:p>
            <a:pPr algn="ctr"/>
            <a:r>
              <a:rPr lang="en-US" altLang="ko-KR" b="1" dirty="0">
                <a:solidFill>
                  <a:srgbClr val="FFC000"/>
                </a:solidFill>
                <a:cs typeface="Arial" pitchFamily="34" charset="0"/>
              </a:rPr>
              <a:t>01</a:t>
            </a:r>
            <a:endParaRPr lang="ko-KR" altLang="en-US" b="1" dirty="0">
              <a:solidFill>
                <a:srgbClr val="FFC000"/>
              </a:solidFill>
              <a:cs typeface="Arial" pitchFamily="34" charset="0"/>
            </a:endParaRPr>
          </a:p>
        </p:txBody>
      </p:sp>
      <p:sp>
        <p:nvSpPr>
          <p:cNvPr id="7" name="TextBox 6">
            <a:extLst>
              <a:ext uri="{FF2B5EF4-FFF2-40B4-BE49-F238E27FC236}">
                <a16:creationId xmlns:a16="http://schemas.microsoft.com/office/drawing/2014/main" id="{BB22596F-CDE0-4CDF-8887-340FA8BAD4C0}"/>
              </a:ext>
            </a:extLst>
          </p:cNvPr>
          <p:cNvSpPr txBox="1"/>
          <p:nvPr/>
        </p:nvSpPr>
        <p:spPr>
          <a:xfrm>
            <a:off x="107770" y="2779693"/>
            <a:ext cx="3016430" cy="1600438"/>
          </a:xfrm>
          <a:prstGeom prst="rect">
            <a:avLst/>
          </a:prstGeom>
          <a:noFill/>
        </p:spPr>
        <p:txBody>
          <a:bodyPr wrap="square" lIns="0" rtlCol="0">
            <a:spAutoFit/>
          </a:bodyPr>
          <a:lstStyle/>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Evolution</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Definition</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Characteristics of cloud Computing </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Advantage and Dis advantage </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Benefit of Cloud computing</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Application of Cloud Computing</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Datacenter and Virtualization</a:t>
            </a:r>
            <a:endParaRPr lang="en-US" altLang="ko-KR" sz="1400" b="1" dirty="0">
              <a:solidFill>
                <a:schemeClr val="bg1"/>
              </a:solidFill>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303C825B-07A8-4675-93A2-2A5AEDD5C910}"/>
              </a:ext>
            </a:extLst>
          </p:cNvPr>
          <p:cNvSpPr/>
          <p:nvPr/>
        </p:nvSpPr>
        <p:spPr>
          <a:xfrm>
            <a:off x="2971800" y="2089738"/>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5619D933-371C-489F-B06F-B03CDDC18FAA}"/>
              </a:ext>
            </a:extLst>
          </p:cNvPr>
          <p:cNvSpPr txBox="1"/>
          <p:nvPr/>
        </p:nvSpPr>
        <p:spPr>
          <a:xfrm>
            <a:off x="3581463" y="2057400"/>
            <a:ext cx="2293000" cy="646331"/>
          </a:xfrm>
          <a:prstGeom prst="rect">
            <a:avLst/>
          </a:prstGeom>
          <a:noFill/>
          <a:ln>
            <a:solidFill>
              <a:srgbClr val="00B0F0"/>
            </a:solidFill>
          </a:ln>
        </p:spPr>
        <p:txBody>
          <a:bodyPr wrap="square" lIns="81000" rIns="81000" rtlCol="0">
            <a:spAutoFit/>
          </a:bodyPr>
          <a:lstStyle/>
          <a:p>
            <a:r>
              <a:rPr lang="en-US" altLang="ko-KR" b="1" dirty="0">
                <a:solidFill>
                  <a:srgbClr val="FFC000"/>
                </a:solidFill>
                <a:latin typeface="Times New Roman" panose="02020603050405020304" pitchFamily="18" charset="0"/>
                <a:cs typeface="Times New Roman" panose="02020603050405020304" pitchFamily="18" charset="0"/>
              </a:rPr>
              <a:t>Service and Deployment Model</a:t>
            </a:r>
            <a:endParaRPr lang="ko-KR" altLang="en-US" b="1" dirty="0">
              <a:solidFill>
                <a:srgbClr val="FFC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A0D5B24-0449-429F-B921-56560878F81F}"/>
              </a:ext>
            </a:extLst>
          </p:cNvPr>
          <p:cNvSpPr txBox="1"/>
          <p:nvPr/>
        </p:nvSpPr>
        <p:spPr>
          <a:xfrm>
            <a:off x="2976054" y="2203882"/>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2" name="Rectangle 1"/>
          <p:cNvSpPr/>
          <p:nvPr/>
        </p:nvSpPr>
        <p:spPr>
          <a:xfrm>
            <a:off x="3581400" y="2667000"/>
            <a:ext cx="2667000" cy="2062103"/>
          </a:xfrm>
          <a:prstGeom prst="rect">
            <a:avLst/>
          </a:prstGeom>
        </p:spPr>
        <p:txBody>
          <a:bodyPr wrap="square">
            <a:spAutoFit/>
          </a:bodyPr>
          <a:lstStyle/>
          <a:p>
            <a:pPr marL="128588"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Service Model</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IAAS</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PAAS</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SAAS</a:t>
            </a:r>
          </a:p>
          <a:p>
            <a:pPr marL="128588"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Deployment Model</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Public</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Private</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Hybrid </a:t>
            </a:r>
          </a:p>
        </p:txBody>
      </p:sp>
      <p:sp>
        <p:nvSpPr>
          <p:cNvPr id="12" name="Oval 11">
            <a:extLst>
              <a:ext uri="{FF2B5EF4-FFF2-40B4-BE49-F238E27FC236}">
                <a16:creationId xmlns:a16="http://schemas.microsoft.com/office/drawing/2014/main" id="{303C825B-07A8-4675-93A2-2A5AEDD5C910}"/>
              </a:ext>
            </a:extLst>
          </p:cNvPr>
          <p:cNvSpPr/>
          <p:nvPr/>
        </p:nvSpPr>
        <p:spPr>
          <a:xfrm>
            <a:off x="6165137" y="2013538"/>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a:extLst>
              <a:ext uri="{FF2B5EF4-FFF2-40B4-BE49-F238E27FC236}">
                <a16:creationId xmlns:a16="http://schemas.microsoft.com/office/drawing/2014/main" id="{5619D933-371C-489F-B06F-B03CDDC18FAA}"/>
              </a:ext>
            </a:extLst>
          </p:cNvPr>
          <p:cNvSpPr txBox="1"/>
          <p:nvPr/>
        </p:nvSpPr>
        <p:spPr>
          <a:xfrm>
            <a:off x="6774800" y="1981200"/>
            <a:ext cx="2293000" cy="646331"/>
          </a:xfrm>
          <a:prstGeom prst="rect">
            <a:avLst/>
          </a:prstGeom>
          <a:noFill/>
          <a:ln>
            <a:solidFill>
              <a:srgbClr val="00B0F0"/>
            </a:solidFill>
          </a:ln>
        </p:spPr>
        <p:txBody>
          <a:bodyPr wrap="square" lIns="81000" rIns="81000" rtlCol="0">
            <a:spAutoFit/>
          </a:bodyPr>
          <a:lstStyle/>
          <a:p>
            <a:r>
              <a:rPr lang="en-US" b="1" dirty="0">
                <a:solidFill>
                  <a:srgbClr val="FFC000"/>
                </a:solidFill>
                <a:latin typeface="Times New Roman" panose="02020603050405020304" pitchFamily="18" charset="0"/>
                <a:cs typeface="Times New Roman" panose="02020603050405020304" pitchFamily="18" charset="0"/>
              </a:rPr>
              <a:t>Cloud Challenges and Security issues</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A0D5B24-0449-429F-B921-56560878F81F}"/>
              </a:ext>
            </a:extLst>
          </p:cNvPr>
          <p:cNvSpPr txBox="1"/>
          <p:nvPr/>
        </p:nvSpPr>
        <p:spPr>
          <a:xfrm>
            <a:off x="6169391" y="2127682"/>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3" name="Rectangle 2"/>
          <p:cNvSpPr/>
          <p:nvPr/>
        </p:nvSpPr>
        <p:spPr>
          <a:xfrm>
            <a:off x="6019800" y="2743200"/>
            <a:ext cx="3124200" cy="1077218"/>
          </a:xfrm>
          <a:prstGeom prst="rect">
            <a:avLst/>
          </a:prstGeom>
        </p:spPr>
        <p:txBody>
          <a:bodyPr wrap="square">
            <a:spAutoFit/>
          </a:bodyPr>
          <a:lstStyle/>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Cloud Computing Challenge</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Cloud Computing Privacy</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Big Data and Cloud Security</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Data Security</a:t>
            </a:r>
            <a:endParaRPr lang="en-US" altLang="ko-KR" sz="1600" b="1" dirty="0">
              <a:solidFill>
                <a:schemeClr val="bg1"/>
              </a:solidFill>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03C825B-07A8-4675-93A2-2A5AEDD5C910}"/>
              </a:ext>
            </a:extLst>
          </p:cNvPr>
          <p:cNvSpPr/>
          <p:nvPr/>
        </p:nvSpPr>
        <p:spPr>
          <a:xfrm>
            <a:off x="76200" y="4567607"/>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5619D933-371C-489F-B06F-B03CDDC18FAA}"/>
              </a:ext>
            </a:extLst>
          </p:cNvPr>
          <p:cNvSpPr txBox="1"/>
          <p:nvPr/>
        </p:nvSpPr>
        <p:spPr>
          <a:xfrm>
            <a:off x="685863" y="4535269"/>
            <a:ext cx="2293000" cy="646331"/>
          </a:xfrm>
          <a:prstGeom prst="rect">
            <a:avLst/>
          </a:prstGeom>
          <a:noFill/>
          <a:ln>
            <a:solidFill>
              <a:srgbClr val="00B0F0"/>
            </a:solidFill>
          </a:ln>
        </p:spPr>
        <p:txBody>
          <a:bodyPr wrap="square" lIns="81000" rIns="81000" rtlCol="0">
            <a:spAutoFit/>
          </a:bodyPr>
          <a:lstStyle/>
          <a:p>
            <a:pPr algn="ctr"/>
            <a:r>
              <a:rPr lang="en-US" b="1" dirty="0">
                <a:solidFill>
                  <a:srgbClr val="FFC000"/>
                </a:solidFill>
                <a:latin typeface="Times New Roman" panose="02020603050405020304" pitchFamily="18" charset="0"/>
                <a:cs typeface="Times New Roman" panose="02020603050405020304" pitchFamily="18" charset="0"/>
              </a:rPr>
              <a:t>Data management in Cloud  and Big Data</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A0D5B24-0449-429F-B921-56560878F81F}"/>
              </a:ext>
            </a:extLst>
          </p:cNvPr>
          <p:cNvSpPr txBox="1"/>
          <p:nvPr/>
        </p:nvSpPr>
        <p:spPr>
          <a:xfrm>
            <a:off x="119421" y="4649819"/>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19" name="TextBox 18">
            <a:extLst>
              <a:ext uri="{FF2B5EF4-FFF2-40B4-BE49-F238E27FC236}">
                <a16:creationId xmlns:a16="http://schemas.microsoft.com/office/drawing/2014/main" id="{BB22596F-CDE0-4CDF-8887-340FA8BAD4C0}"/>
              </a:ext>
            </a:extLst>
          </p:cNvPr>
          <p:cNvSpPr txBox="1"/>
          <p:nvPr/>
        </p:nvSpPr>
        <p:spPr>
          <a:xfrm>
            <a:off x="114833" y="5257562"/>
            <a:ext cx="3016430" cy="1384995"/>
          </a:xfrm>
          <a:prstGeom prst="rect">
            <a:avLst/>
          </a:prstGeom>
          <a:noFill/>
        </p:spPr>
        <p:txBody>
          <a:bodyPr wrap="square" lIns="0" rtlCol="0">
            <a:spAutoFit/>
          </a:bodyPr>
          <a:lstStyle/>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Data Management in Cloud</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Big Data Analytics </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Cloud Management</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Data Management</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Regulatory Compliance</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Forensics and Malware</a:t>
            </a:r>
            <a:endParaRPr lang="en-US" altLang="ko-KR" sz="1400" b="1" dirty="0">
              <a:solidFill>
                <a:schemeClr val="bg1"/>
              </a:solidFill>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303C825B-07A8-4675-93A2-2A5AEDD5C910}"/>
              </a:ext>
            </a:extLst>
          </p:cNvPr>
          <p:cNvSpPr/>
          <p:nvPr/>
        </p:nvSpPr>
        <p:spPr>
          <a:xfrm>
            <a:off x="3200400" y="4895981"/>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TextBox 20">
            <a:extLst>
              <a:ext uri="{FF2B5EF4-FFF2-40B4-BE49-F238E27FC236}">
                <a16:creationId xmlns:a16="http://schemas.microsoft.com/office/drawing/2014/main" id="{5619D933-371C-489F-B06F-B03CDDC18FAA}"/>
              </a:ext>
            </a:extLst>
          </p:cNvPr>
          <p:cNvSpPr txBox="1"/>
          <p:nvPr/>
        </p:nvSpPr>
        <p:spPr>
          <a:xfrm>
            <a:off x="3810063" y="4863643"/>
            <a:ext cx="2293000" cy="707886"/>
          </a:xfrm>
          <a:prstGeom prst="rect">
            <a:avLst/>
          </a:prstGeom>
          <a:noFill/>
          <a:ln>
            <a:solidFill>
              <a:srgbClr val="00B0F0"/>
            </a:solidFill>
          </a:ln>
        </p:spPr>
        <p:txBody>
          <a:bodyPr wrap="square" lIns="81000" rIns="81000" rtlCol="0">
            <a:spAutoFit/>
          </a:bodyPr>
          <a:lstStyle/>
          <a:p>
            <a:r>
              <a:rPr lang="en-US" sz="2000" b="1" dirty="0">
                <a:solidFill>
                  <a:srgbClr val="FFC000"/>
                </a:solidFill>
                <a:latin typeface="Times New Roman" panose="02020603050405020304" pitchFamily="18" charset="0"/>
                <a:cs typeface="Times New Roman" panose="02020603050405020304" pitchFamily="18" charset="0"/>
              </a:rPr>
              <a:t>Advanced Cloud Concepts </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A0D5B24-0449-429F-B921-56560878F81F}"/>
              </a:ext>
            </a:extLst>
          </p:cNvPr>
          <p:cNvSpPr txBox="1"/>
          <p:nvPr/>
        </p:nvSpPr>
        <p:spPr>
          <a:xfrm>
            <a:off x="3243621" y="4978193"/>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05</a:t>
            </a:r>
            <a:endParaRPr lang="ko-KR" altLang="en-US" b="1" dirty="0">
              <a:solidFill>
                <a:schemeClr val="bg1"/>
              </a:solidFill>
              <a:cs typeface="Arial" pitchFamily="34" charset="0"/>
            </a:endParaRPr>
          </a:p>
        </p:txBody>
      </p:sp>
      <p:sp>
        <p:nvSpPr>
          <p:cNvPr id="23" name="TextBox 22">
            <a:extLst>
              <a:ext uri="{FF2B5EF4-FFF2-40B4-BE49-F238E27FC236}">
                <a16:creationId xmlns:a16="http://schemas.microsoft.com/office/drawing/2014/main" id="{BB22596F-CDE0-4CDF-8887-340FA8BAD4C0}"/>
              </a:ext>
            </a:extLst>
          </p:cNvPr>
          <p:cNvSpPr txBox="1"/>
          <p:nvPr/>
        </p:nvSpPr>
        <p:spPr>
          <a:xfrm>
            <a:off x="3239033" y="5585936"/>
            <a:ext cx="3016430" cy="738664"/>
          </a:xfrm>
          <a:prstGeom prst="rect">
            <a:avLst/>
          </a:prstGeom>
          <a:noFill/>
        </p:spPr>
        <p:txBody>
          <a:bodyPr wrap="square" lIns="0" rtlCol="0">
            <a:spAutoFit/>
          </a:bodyPr>
          <a:lstStyle/>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Miscellaneous Topic in the Cloud</a:t>
            </a:r>
          </a:p>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DevOps and the Cloud</a:t>
            </a:r>
          </a:p>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IaaS Networking</a:t>
            </a:r>
            <a:endParaRPr lang="en-US" altLang="ko-KR" sz="1400" b="1" dirty="0">
              <a:solidFill>
                <a:schemeClr val="bg1"/>
              </a:solidFill>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303C825B-07A8-4675-93A2-2A5AEDD5C910}"/>
              </a:ext>
            </a:extLst>
          </p:cNvPr>
          <p:cNvSpPr/>
          <p:nvPr/>
        </p:nvSpPr>
        <p:spPr>
          <a:xfrm>
            <a:off x="6088937" y="3994738"/>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 name="TextBox 24">
            <a:extLst>
              <a:ext uri="{FF2B5EF4-FFF2-40B4-BE49-F238E27FC236}">
                <a16:creationId xmlns:a16="http://schemas.microsoft.com/office/drawing/2014/main" id="{5619D933-371C-489F-B06F-B03CDDC18FAA}"/>
              </a:ext>
            </a:extLst>
          </p:cNvPr>
          <p:cNvSpPr txBox="1"/>
          <p:nvPr/>
        </p:nvSpPr>
        <p:spPr>
          <a:xfrm>
            <a:off x="6698600" y="3962400"/>
            <a:ext cx="2293000" cy="400110"/>
          </a:xfrm>
          <a:prstGeom prst="rect">
            <a:avLst/>
          </a:prstGeom>
          <a:noFill/>
          <a:ln>
            <a:solidFill>
              <a:srgbClr val="00B0F0"/>
            </a:solidFill>
          </a:ln>
        </p:spPr>
        <p:txBody>
          <a:bodyPr wrap="square" lIns="81000" rIns="81000" rtlCol="0">
            <a:spAutoFit/>
          </a:bodyPr>
          <a:lstStyle/>
          <a:p>
            <a:pPr algn="ctr"/>
            <a:r>
              <a:rPr lang="en-US" sz="2000" b="1" dirty="0">
                <a:solidFill>
                  <a:srgbClr val="FFC000"/>
                </a:solidFill>
                <a:latin typeface="Times New Roman" panose="02020603050405020304" pitchFamily="18" charset="0"/>
                <a:cs typeface="Times New Roman" panose="02020603050405020304" pitchFamily="18" charset="0"/>
              </a:rPr>
              <a:t>Introduction to </a:t>
            </a:r>
            <a:r>
              <a:rPr lang="en-US" sz="2000" b="1" dirty="0" err="1">
                <a:solidFill>
                  <a:srgbClr val="FFC000"/>
                </a:solidFill>
                <a:latin typeface="Times New Roman" panose="02020603050405020304" pitchFamily="18" charset="0"/>
                <a:cs typeface="Times New Roman" panose="02020603050405020304" pitchFamily="18" charset="0"/>
              </a:rPr>
              <a:t>IoT</a:t>
            </a:r>
            <a:endParaRPr lang="en-US" sz="2000" dirty="0">
              <a:solidFill>
                <a:srgbClr val="FFC000"/>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5A0D5B24-0449-429F-B921-56560878F81F}"/>
              </a:ext>
            </a:extLst>
          </p:cNvPr>
          <p:cNvSpPr txBox="1"/>
          <p:nvPr/>
        </p:nvSpPr>
        <p:spPr>
          <a:xfrm>
            <a:off x="6132158" y="4076950"/>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06</a:t>
            </a:r>
            <a:endParaRPr lang="ko-KR" altLang="en-US" b="1" dirty="0">
              <a:solidFill>
                <a:schemeClr val="bg1"/>
              </a:solidFill>
              <a:cs typeface="Arial" pitchFamily="34" charset="0"/>
            </a:endParaRPr>
          </a:p>
        </p:txBody>
      </p:sp>
      <p:sp>
        <p:nvSpPr>
          <p:cNvPr id="27" name="TextBox 26">
            <a:extLst>
              <a:ext uri="{FF2B5EF4-FFF2-40B4-BE49-F238E27FC236}">
                <a16:creationId xmlns:a16="http://schemas.microsoft.com/office/drawing/2014/main" id="{BB22596F-CDE0-4CDF-8887-340FA8BAD4C0}"/>
              </a:ext>
            </a:extLst>
          </p:cNvPr>
          <p:cNvSpPr txBox="1"/>
          <p:nvPr/>
        </p:nvSpPr>
        <p:spPr>
          <a:xfrm>
            <a:off x="6477000" y="4419600"/>
            <a:ext cx="2667000" cy="1169551"/>
          </a:xfrm>
          <a:prstGeom prst="rect">
            <a:avLst/>
          </a:prstGeom>
          <a:noFill/>
        </p:spPr>
        <p:txBody>
          <a:bodyPr wrap="square" lIns="0" rtlCol="0">
            <a:spAutoFit/>
          </a:bodyPr>
          <a:lstStyle/>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Introduction to </a:t>
            </a:r>
            <a:r>
              <a:rPr lang="en-US" sz="1400" b="1" dirty="0" err="1">
                <a:solidFill>
                  <a:schemeClr val="bg1"/>
                </a:solidFill>
                <a:latin typeface="Times New Roman" panose="02020603050405020304" pitchFamily="18" charset="0"/>
                <a:cs typeface="Times New Roman" panose="02020603050405020304" pitchFamily="18" charset="0"/>
              </a:rPr>
              <a:t>IoT</a:t>
            </a:r>
            <a:endParaRPr lang="en-US" sz="1400"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Application  </a:t>
            </a:r>
          </a:p>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Device and Wireless Network</a:t>
            </a:r>
          </a:p>
          <a:p>
            <a:pPr marL="285750" indent="-285750">
              <a:buFont typeface="Arial" panose="020B0604020202020204" pitchFamily="34" charset="0"/>
              <a:buChar char="•"/>
            </a:pPr>
            <a:r>
              <a:rPr lang="en-US" sz="1400" b="1" dirty="0" err="1">
                <a:solidFill>
                  <a:schemeClr val="bg1"/>
                </a:solidFill>
                <a:latin typeface="Times New Roman" panose="02020603050405020304" pitchFamily="18" charset="0"/>
                <a:cs typeface="Times New Roman" panose="02020603050405020304" pitchFamily="18" charset="0"/>
              </a:rPr>
              <a:t>IoT</a:t>
            </a:r>
            <a:r>
              <a:rPr lang="en-US" sz="1400" b="1" dirty="0">
                <a:solidFill>
                  <a:schemeClr val="bg1"/>
                </a:solidFill>
                <a:latin typeface="Times New Roman" panose="02020603050405020304" pitchFamily="18" charset="0"/>
                <a:cs typeface="Times New Roman" panose="02020603050405020304" pitchFamily="18" charset="0"/>
              </a:rPr>
              <a:t> Devices and Architecture</a:t>
            </a:r>
            <a:endParaRPr lang="en-US"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ko-KR" sz="1400" b="1" dirty="0">
              <a:solidFill>
                <a:schemeClr val="bg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15A4BDA0-C270-4764-9C18-A593BCE2C965}"/>
              </a:ext>
            </a:extLst>
          </p:cNvPr>
          <p:cNvSpPr txBox="1"/>
          <p:nvPr/>
        </p:nvSpPr>
        <p:spPr>
          <a:xfrm>
            <a:off x="-1" y="685800"/>
            <a:ext cx="9143999" cy="1323439"/>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Fundamental of            Cloud Computing </a:t>
            </a:r>
          </a:p>
          <a:p>
            <a:r>
              <a:rPr lang="en-US" altLang="ko-KR" sz="4000" b="1" dirty="0">
                <a:solidFill>
                  <a:schemeClr val="bg1"/>
                </a:solidFill>
                <a:latin typeface="Times New Roman" panose="02020603050405020304" pitchFamily="18" charset="0"/>
                <a:cs typeface="Times New Roman" panose="02020603050405020304" pitchFamily="18" charset="0"/>
              </a:rPr>
              <a:t>and 						</a:t>
            </a:r>
            <a:r>
              <a:rPr lang="en-US" altLang="ko-KR" sz="4000" b="1" dirty="0" err="1">
                <a:solidFill>
                  <a:schemeClr val="bg1"/>
                </a:solidFill>
                <a:latin typeface="Times New Roman" panose="02020603050405020304" pitchFamily="18" charset="0"/>
                <a:cs typeface="Times New Roman" panose="02020603050405020304" pitchFamily="18" charset="0"/>
              </a:rPr>
              <a:t>IoT</a:t>
            </a:r>
            <a:r>
              <a:rPr lang="en-US" altLang="ko-KR" sz="4000" b="1" dirty="0">
                <a:solidFill>
                  <a:schemeClr val="bg1"/>
                </a:solidFill>
                <a:latin typeface="Times New Roman" panose="02020603050405020304" pitchFamily="18" charset="0"/>
                <a:cs typeface="Times New Roman" panose="02020603050405020304" pitchFamily="18" charset="0"/>
              </a:rPr>
              <a:t> </a:t>
            </a:r>
            <a:endParaRPr lang="ko-KR" altLang="en-US" sz="40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ppt_x"/>
                                          </p:val>
                                        </p:tav>
                                        <p:tav tm="100000">
                                          <p:val>
                                            <p:strVal val="#ppt_x"/>
                                          </p:val>
                                        </p:tav>
                                      </p:tavLst>
                                    </p:anim>
                                    <p:anim calcmode="lin" valueType="num">
                                      <p:cBhvr additive="base">
                                        <p:cTn id="7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ppt_x"/>
                                          </p:val>
                                        </p:tav>
                                        <p:tav tm="100000">
                                          <p:val>
                                            <p:strVal val="#ppt_x"/>
                                          </p:val>
                                        </p:tav>
                                      </p:tavLst>
                                    </p:anim>
                                    <p:anim calcmode="lin" valueType="num">
                                      <p:cBhvr additive="base">
                                        <p:cTn id="88" dur="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fill="hold"/>
                                        <p:tgtEl>
                                          <p:spTgt spid="21"/>
                                        </p:tgtEl>
                                        <p:attrNameLst>
                                          <p:attrName>ppt_x</p:attrName>
                                        </p:attrNameLst>
                                      </p:cBhvr>
                                      <p:tavLst>
                                        <p:tav tm="0">
                                          <p:val>
                                            <p:strVal val="#ppt_x"/>
                                          </p:val>
                                        </p:tav>
                                        <p:tav tm="100000">
                                          <p:val>
                                            <p:strVal val="#ppt_x"/>
                                          </p:val>
                                        </p:tav>
                                      </p:tavLst>
                                    </p:anim>
                                    <p:anim calcmode="lin" valueType="num">
                                      <p:cBhvr additive="base">
                                        <p:cTn id="9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anim calcmode="lin" valueType="num">
                                      <p:cBhvr additive="base">
                                        <p:cTn id="101" dur="500" fill="hold"/>
                                        <p:tgtEl>
                                          <p:spTgt spid="23"/>
                                        </p:tgtEl>
                                        <p:attrNameLst>
                                          <p:attrName>ppt_x</p:attrName>
                                        </p:attrNameLst>
                                      </p:cBhvr>
                                      <p:tavLst>
                                        <p:tav tm="0">
                                          <p:val>
                                            <p:strVal val="#ppt_x"/>
                                          </p:val>
                                        </p:tav>
                                        <p:tav tm="100000">
                                          <p:val>
                                            <p:strVal val="#ppt_x"/>
                                          </p:val>
                                        </p:tav>
                                      </p:tavLst>
                                    </p:anim>
                                    <p:anim calcmode="lin" valueType="num">
                                      <p:cBhvr additive="base">
                                        <p:cTn id="10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additive="base">
                                        <p:cTn id="107" dur="500" fill="hold"/>
                                        <p:tgtEl>
                                          <p:spTgt spid="24"/>
                                        </p:tgtEl>
                                        <p:attrNameLst>
                                          <p:attrName>ppt_x</p:attrName>
                                        </p:attrNameLst>
                                      </p:cBhvr>
                                      <p:tavLst>
                                        <p:tav tm="0">
                                          <p:val>
                                            <p:strVal val="#ppt_x"/>
                                          </p:val>
                                        </p:tav>
                                        <p:tav tm="100000">
                                          <p:val>
                                            <p:strVal val="#ppt_x"/>
                                          </p:val>
                                        </p:tav>
                                      </p:tavLst>
                                    </p:anim>
                                    <p:anim calcmode="lin" valueType="num">
                                      <p:cBhvr additive="base">
                                        <p:cTn id="108" dur="500" fill="hold"/>
                                        <p:tgtEl>
                                          <p:spTgt spid="2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 calcmode="lin" valueType="num">
                                      <p:cBhvr additive="base">
                                        <p:cTn id="111" dur="500" fill="hold"/>
                                        <p:tgtEl>
                                          <p:spTgt spid="26"/>
                                        </p:tgtEl>
                                        <p:attrNameLst>
                                          <p:attrName>ppt_x</p:attrName>
                                        </p:attrNameLst>
                                      </p:cBhvr>
                                      <p:tavLst>
                                        <p:tav tm="0">
                                          <p:val>
                                            <p:strVal val="#ppt_x"/>
                                          </p:val>
                                        </p:tav>
                                        <p:tav tm="100000">
                                          <p:val>
                                            <p:strVal val="#ppt_x"/>
                                          </p:val>
                                        </p:tav>
                                      </p:tavLst>
                                    </p:anim>
                                    <p:anim calcmode="lin" valueType="num">
                                      <p:cBhvr additive="base">
                                        <p:cTn id="112" dur="500" fill="hold"/>
                                        <p:tgtEl>
                                          <p:spTgt spid="26"/>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additive="base">
                                        <p:cTn id="115" dur="500" fill="hold"/>
                                        <p:tgtEl>
                                          <p:spTgt spid="25"/>
                                        </p:tgtEl>
                                        <p:attrNameLst>
                                          <p:attrName>ppt_x</p:attrName>
                                        </p:attrNameLst>
                                      </p:cBhvr>
                                      <p:tavLst>
                                        <p:tav tm="0">
                                          <p:val>
                                            <p:strVal val="#ppt_x"/>
                                          </p:val>
                                        </p:tav>
                                        <p:tav tm="100000">
                                          <p:val>
                                            <p:strVal val="#ppt_x"/>
                                          </p:val>
                                        </p:tav>
                                      </p:tavLst>
                                    </p:anim>
                                    <p:anim calcmode="lin" valueType="num">
                                      <p:cBhvr additive="base">
                                        <p:cTn id="1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7"/>
                                        </p:tgtEl>
                                        <p:attrNameLst>
                                          <p:attrName>style.visibility</p:attrName>
                                        </p:attrNameLst>
                                      </p:cBhvr>
                                      <p:to>
                                        <p:strVal val="visible"/>
                                      </p:to>
                                    </p:set>
                                    <p:anim calcmode="lin" valueType="num">
                                      <p:cBhvr additive="base">
                                        <p:cTn id="121" dur="500" fill="hold"/>
                                        <p:tgtEl>
                                          <p:spTgt spid="27"/>
                                        </p:tgtEl>
                                        <p:attrNameLst>
                                          <p:attrName>ppt_x</p:attrName>
                                        </p:attrNameLst>
                                      </p:cBhvr>
                                      <p:tavLst>
                                        <p:tav tm="0">
                                          <p:val>
                                            <p:strVal val="#ppt_x"/>
                                          </p:val>
                                        </p:tav>
                                        <p:tav tm="100000">
                                          <p:val>
                                            <p:strVal val="#ppt_x"/>
                                          </p:val>
                                        </p:tav>
                                      </p:tavLst>
                                    </p:anim>
                                    <p:anim calcmode="lin" valueType="num">
                                      <p:cBhvr additive="base">
                                        <p:cTn id="1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animBg="1"/>
      <p:bldP spid="10" grpId="0"/>
      <p:bldP spid="2" grpId="0"/>
      <p:bldP spid="12" grpId="0" animBg="1"/>
      <p:bldP spid="13" grpId="0" animBg="1"/>
      <p:bldP spid="14" grpId="0"/>
      <p:bldP spid="3" grpId="0"/>
      <p:bldP spid="16" grpId="0" animBg="1"/>
      <p:bldP spid="17" grpId="0" animBg="1"/>
      <p:bldP spid="18" grpId="0"/>
      <p:bldP spid="19" grpId="0"/>
      <p:bldP spid="20" grpId="0" animBg="1"/>
      <p:bldP spid="21" grpId="0" animBg="1"/>
      <p:bldP spid="22" grpId="0"/>
      <p:bldP spid="23" grpId="0"/>
      <p:bldP spid="24" grpId="0" animBg="1"/>
      <p:bldP spid="25" grpId="0" animBg="1"/>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0" y="2032631"/>
            <a:ext cx="9220199" cy="3539430"/>
          </a:xfrm>
          <a:prstGeom prst="rect">
            <a:avLst/>
          </a:prstGeom>
        </p:spPr>
        <p:txBody>
          <a:bodyPr wrap="square">
            <a:spAutoFit/>
          </a:bodyPr>
          <a:lstStyle/>
          <a:p>
            <a:pPr algn="ctr"/>
            <a:r>
              <a:rPr lang="en-US" sz="3200" b="1" dirty="0">
                <a:solidFill>
                  <a:srgbClr val="FFC000"/>
                </a:solidFill>
              </a:rPr>
              <a:t>3. Grid Computing/1990s: </a:t>
            </a:r>
          </a:p>
          <a:p>
            <a:pPr fontAlgn="t"/>
            <a:r>
              <a:rPr lang="en-US" sz="2400" b="1" dirty="0">
                <a:solidFill>
                  <a:srgbClr val="FFC000"/>
                </a:solidFill>
              </a:rPr>
              <a:t>Pros:</a:t>
            </a:r>
          </a:p>
          <a:p>
            <a:pPr marL="342900" indent="-342900">
              <a:buFont typeface="Wingdings" panose="05000000000000000000" pitchFamily="2" charset="2"/>
              <a:buChar char="Ø"/>
            </a:pPr>
            <a:r>
              <a:rPr lang="en-US" sz="2400" b="1" dirty="0">
                <a:solidFill>
                  <a:schemeClr val="bg1"/>
                </a:solidFill>
              </a:rPr>
              <a:t>Finish larger projects in a shorter amount of time</a:t>
            </a:r>
          </a:p>
          <a:p>
            <a:pPr marL="342900" indent="-342900">
              <a:buFont typeface="Wingdings" panose="05000000000000000000" pitchFamily="2" charset="2"/>
              <a:buChar char="Ø"/>
            </a:pPr>
            <a:r>
              <a:rPr lang="en-US" sz="2400" b="1" dirty="0">
                <a:solidFill>
                  <a:schemeClr val="bg1"/>
                </a:solidFill>
              </a:rPr>
              <a:t>Grid computing is modular - that means if one computer fails, the other components of a system can continue to operate</a:t>
            </a:r>
          </a:p>
          <a:p>
            <a:pPr marL="342900" indent="-342900">
              <a:buFont typeface="Wingdings" panose="05000000000000000000" pitchFamily="2" charset="2"/>
              <a:buChar char="Ø"/>
            </a:pPr>
            <a:r>
              <a:rPr lang="en-US" sz="2400" b="1" dirty="0">
                <a:solidFill>
                  <a:schemeClr val="bg1"/>
                </a:solidFill>
              </a:rPr>
              <a:t>If you have idle servers or computers in your system, a grid computing set-up can put them to work, by providing them a share of a project</a:t>
            </a:r>
          </a:p>
        </p:txBody>
      </p:sp>
    </p:spTree>
    <p:extLst>
      <p:ext uri="{BB962C8B-B14F-4D97-AF65-F5344CB8AC3E}">
        <p14:creationId xmlns:p14="http://schemas.microsoft.com/office/powerpoint/2010/main" val="10484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0" y="2032631"/>
            <a:ext cx="9220199" cy="4278094"/>
          </a:xfrm>
          <a:prstGeom prst="rect">
            <a:avLst/>
          </a:prstGeom>
        </p:spPr>
        <p:txBody>
          <a:bodyPr wrap="square">
            <a:spAutoFit/>
          </a:bodyPr>
          <a:lstStyle/>
          <a:p>
            <a:pPr algn="ctr"/>
            <a:r>
              <a:rPr lang="en-US" sz="3200" b="1" dirty="0">
                <a:solidFill>
                  <a:srgbClr val="FFC000"/>
                </a:solidFill>
              </a:rPr>
              <a:t>3. Grid Computing/1990s: </a:t>
            </a:r>
          </a:p>
          <a:p>
            <a:pPr fontAlgn="t"/>
            <a:r>
              <a:rPr lang="en-US" sz="2400" b="1" dirty="0">
                <a:solidFill>
                  <a:srgbClr val="FFC000"/>
                </a:solidFill>
              </a:rPr>
              <a:t>Cons:</a:t>
            </a:r>
          </a:p>
          <a:p>
            <a:pPr marL="342900" indent="-342900">
              <a:buFont typeface="Wingdings" panose="05000000000000000000" pitchFamily="2" charset="2"/>
              <a:buChar char="Ø"/>
            </a:pPr>
            <a:r>
              <a:rPr lang="en-US" sz="2400" b="1" dirty="0">
                <a:solidFill>
                  <a:schemeClr val="bg1"/>
                </a:solidFill>
              </a:rPr>
              <a:t>Grid computing technology is still new. Therefore, software, and best practices are not yet fully understood</a:t>
            </a:r>
          </a:p>
          <a:p>
            <a:pPr marL="342900" indent="-342900">
              <a:buFont typeface="Wingdings" panose="05000000000000000000" pitchFamily="2" charset="2"/>
              <a:buChar char="Ø"/>
            </a:pPr>
            <a:r>
              <a:rPr lang="en-US" sz="2400" b="1" dirty="0">
                <a:solidFill>
                  <a:schemeClr val="bg1"/>
                </a:solidFill>
              </a:rPr>
              <a:t>You may need to run big shared-memory multiprocessing tasks for applications that require more memory</a:t>
            </a:r>
          </a:p>
          <a:p>
            <a:pPr marL="342900" indent="-342900">
              <a:buFont typeface="Wingdings" panose="05000000000000000000" pitchFamily="2" charset="2"/>
              <a:buChar char="Ø"/>
            </a:pPr>
            <a:r>
              <a:rPr lang="en-US" sz="2400" b="1" dirty="0">
                <a:solidFill>
                  <a:schemeClr val="bg1"/>
                </a:solidFill>
              </a:rPr>
              <a:t>Security on these systems can be questionable. That is because the controls on member nodes are not strictly enforced</a:t>
            </a:r>
            <a:br>
              <a:rPr lang="en-US" sz="2400" dirty="0">
                <a:solidFill>
                  <a:schemeClr val="bg1"/>
                </a:solidFill>
              </a:rPr>
            </a:br>
            <a:br>
              <a:rPr lang="en-US" sz="2400" dirty="0">
                <a:solidFill>
                  <a:schemeClr val="bg1"/>
                </a:solidFill>
              </a:rPr>
            </a:br>
            <a:endParaRPr lang="en-US" sz="2400" b="1" dirty="0">
              <a:solidFill>
                <a:schemeClr val="bg1"/>
              </a:solidFill>
            </a:endParaRPr>
          </a:p>
        </p:txBody>
      </p:sp>
    </p:spTree>
    <p:extLst>
      <p:ext uri="{BB962C8B-B14F-4D97-AF65-F5344CB8AC3E}">
        <p14:creationId xmlns:p14="http://schemas.microsoft.com/office/powerpoint/2010/main" val="228082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914400"/>
            <a:ext cx="9144000" cy="685800"/>
          </a:xfrm>
        </p:spPr>
        <p:txBody>
          <a:bodyPr/>
          <a:lstStyle/>
          <a:p>
            <a:pPr algn="ctr"/>
            <a:r>
              <a:rPr lang="tr-TR" altLang="en-US" sz="3800" b="1" dirty="0">
                <a:solidFill>
                  <a:srgbClr val="FFFF00"/>
                </a:solidFill>
              </a:rPr>
              <a:t>Grid Computing Vs Cluster Computing</a:t>
            </a:r>
          </a:p>
        </p:txBody>
      </p:sp>
      <p:sp>
        <p:nvSpPr>
          <p:cNvPr id="14339" name="Rectangle 3"/>
          <p:cNvSpPr>
            <a:spLocks noGrp="1" noChangeArrowheads="1"/>
          </p:cNvSpPr>
          <p:nvPr>
            <p:ph type="body" idx="1"/>
          </p:nvPr>
        </p:nvSpPr>
        <p:spPr>
          <a:xfrm>
            <a:off x="0" y="1981200"/>
            <a:ext cx="9144000" cy="4470400"/>
          </a:xfrm>
        </p:spPr>
        <p:txBody>
          <a:bodyPr/>
          <a:lstStyle/>
          <a:p>
            <a:pPr marL="0" indent="0">
              <a:buNone/>
            </a:pPr>
            <a:r>
              <a:rPr lang="tr-TR" altLang="en-US" sz="2400" b="1" dirty="0">
                <a:solidFill>
                  <a:srgbClr val="FFC000"/>
                </a:solidFill>
              </a:rPr>
              <a:t>The big difference is that </a:t>
            </a:r>
            <a:endParaRPr lang="en-US" altLang="en-US" sz="2400" b="1" dirty="0">
              <a:solidFill>
                <a:srgbClr val="FFC000"/>
              </a:solidFill>
            </a:endParaRPr>
          </a:p>
          <a:p>
            <a:pPr>
              <a:buFont typeface="Wingdings" panose="05000000000000000000" pitchFamily="2" charset="2"/>
              <a:buChar char="Ø"/>
            </a:pPr>
            <a:r>
              <a:rPr lang="tr-TR" altLang="en-US" sz="1900" dirty="0"/>
              <a:t>A cluster is </a:t>
            </a:r>
            <a:r>
              <a:rPr lang="tr-TR" altLang="en-US" sz="1900" b="1" dirty="0">
                <a:solidFill>
                  <a:srgbClr val="FFC000"/>
                </a:solidFill>
              </a:rPr>
              <a:t>homogenous</a:t>
            </a:r>
            <a:r>
              <a:rPr lang="tr-TR" altLang="en-US" sz="1900" dirty="0"/>
              <a:t> while grids are </a:t>
            </a:r>
            <a:r>
              <a:rPr lang="tr-TR" altLang="en-US" sz="1900" b="1" dirty="0">
                <a:solidFill>
                  <a:srgbClr val="FFC000"/>
                </a:solidFill>
              </a:rPr>
              <a:t>heterogeneous</a:t>
            </a:r>
            <a:r>
              <a:rPr lang="tr-TR" altLang="en-US" sz="1900" dirty="0"/>
              <a:t>. </a:t>
            </a:r>
            <a:endParaRPr lang="en-US" altLang="en-US" sz="1900" dirty="0"/>
          </a:p>
          <a:p>
            <a:pPr>
              <a:buFont typeface="Wingdings" panose="05000000000000000000" pitchFamily="2" charset="2"/>
              <a:buChar char="Ø"/>
            </a:pPr>
            <a:r>
              <a:rPr lang="tr-TR" altLang="en-US" sz="1900" dirty="0"/>
              <a:t>The computers that are part of a grid can run </a:t>
            </a:r>
            <a:r>
              <a:rPr lang="tr-TR" altLang="en-US" sz="1900" b="1" dirty="0">
                <a:solidFill>
                  <a:srgbClr val="FFC000"/>
                </a:solidFill>
              </a:rPr>
              <a:t>different operating systems </a:t>
            </a:r>
            <a:r>
              <a:rPr lang="tr-TR" altLang="en-US" sz="1900" dirty="0"/>
              <a:t>and have different hardware whereas the cluster computers all have </a:t>
            </a:r>
            <a:r>
              <a:rPr lang="tr-TR" altLang="en-US" sz="1900" b="1" dirty="0">
                <a:solidFill>
                  <a:srgbClr val="FFC000"/>
                </a:solidFill>
              </a:rPr>
              <a:t>the same hardware and OS.</a:t>
            </a:r>
            <a:r>
              <a:rPr lang="tr-TR" altLang="en-US" sz="1900" dirty="0"/>
              <a:t> </a:t>
            </a:r>
            <a:endParaRPr lang="en-US" altLang="en-US" sz="1900" dirty="0"/>
          </a:p>
          <a:p>
            <a:pPr>
              <a:buFont typeface="Wingdings" panose="05000000000000000000" pitchFamily="2" charset="2"/>
              <a:buChar char="Ø"/>
            </a:pPr>
            <a:r>
              <a:rPr lang="tr-TR" altLang="en-US" sz="1900" dirty="0"/>
              <a:t>A grid can make use of spare computing power on a desktop computer while the machines in a cluster are dedicated to work as a single unit and nothing else.</a:t>
            </a:r>
            <a:endParaRPr lang="en-US" altLang="en-US" sz="1900" dirty="0"/>
          </a:p>
          <a:p>
            <a:pPr>
              <a:buFont typeface="Wingdings" panose="05000000000000000000" pitchFamily="2" charset="2"/>
              <a:buChar char="Ø"/>
            </a:pPr>
            <a:r>
              <a:rPr lang="tr-TR" altLang="en-US" sz="1900" dirty="0"/>
              <a:t>Grid are inherently </a:t>
            </a:r>
            <a:r>
              <a:rPr lang="tr-TR" altLang="en-US" sz="1900" b="1" dirty="0">
                <a:solidFill>
                  <a:srgbClr val="FFC000"/>
                </a:solidFill>
              </a:rPr>
              <a:t>distributed by its nature over a LAN, metropolitan or WAN</a:t>
            </a:r>
            <a:r>
              <a:rPr lang="en-US" altLang="en-US" sz="1900" b="1" dirty="0">
                <a:solidFill>
                  <a:srgbClr val="FFC000"/>
                </a:solidFill>
              </a:rPr>
              <a:t>.</a:t>
            </a:r>
            <a:r>
              <a:rPr lang="en-US" altLang="en-US" sz="1900" dirty="0"/>
              <a:t> </a:t>
            </a:r>
            <a:r>
              <a:rPr lang="tr-TR" altLang="en-US" sz="1900" dirty="0"/>
              <a:t>On the other hand, the computers in the cluster are normally contained in a </a:t>
            </a:r>
            <a:r>
              <a:rPr lang="tr-TR" altLang="en-US" sz="1900" b="1" dirty="0">
                <a:solidFill>
                  <a:srgbClr val="FFC000"/>
                </a:solidFill>
              </a:rPr>
              <a:t>single location or complex</a:t>
            </a:r>
            <a:r>
              <a:rPr lang="tr-TR" altLang="en-US" sz="1900" dirty="0"/>
              <a:t>.</a:t>
            </a:r>
          </a:p>
          <a:p>
            <a:pPr>
              <a:buFont typeface="Wingdings" panose="05000000000000000000" pitchFamily="2" charset="2"/>
              <a:buChar char="Ø"/>
            </a:pPr>
            <a:r>
              <a:rPr lang="tr-TR" altLang="en-US" sz="1900" dirty="0"/>
              <a:t>Grid are not </a:t>
            </a:r>
            <a:r>
              <a:rPr lang="tr-TR" altLang="en-US" sz="1900" b="1" dirty="0">
                <a:solidFill>
                  <a:srgbClr val="FFC000"/>
                </a:solidFill>
              </a:rPr>
              <a:t>controlled centrally </a:t>
            </a:r>
            <a:r>
              <a:rPr lang="tr-TR" altLang="en-US" sz="1900" dirty="0"/>
              <a:t>but have their own management and ownership. If this is not the case, the term cluster seems more appropriate.</a:t>
            </a:r>
            <a:r>
              <a:rPr lang="tr-TR" altLang="en-US" sz="2600" dirty="0"/>
              <a:t> </a:t>
            </a:r>
          </a:p>
        </p:txBody>
      </p:sp>
    </p:spTree>
    <p:extLst>
      <p:ext uri="{BB962C8B-B14F-4D97-AF65-F5344CB8AC3E}">
        <p14:creationId xmlns:p14="http://schemas.microsoft.com/office/powerpoint/2010/main" val="80528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0" y="2057400"/>
            <a:ext cx="9144000" cy="4394200"/>
          </a:xfrm>
        </p:spPr>
        <p:txBody>
          <a:bodyPr/>
          <a:lstStyle/>
          <a:p>
            <a:r>
              <a:rPr lang="tr-TR" altLang="en-US" sz="2000" dirty="0"/>
              <a:t>Grid computing is a form of distributed computing whereby resources of many computers in a network is </a:t>
            </a:r>
            <a:r>
              <a:rPr lang="tr-TR" altLang="en-US" sz="2000" dirty="0">
                <a:solidFill>
                  <a:srgbClr val="FFC000"/>
                </a:solidFill>
              </a:rPr>
              <a:t>used at the same time, to solve a single problem. </a:t>
            </a:r>
            <a:endParaRPr lang="en-US" altLang="en-US" sz="2000" dirty="0">
              <a:solidFill>
                <a:srgbClr val="FFC000"/>
              </a:solidFill>
            </a:endParaRPr>
          </a:p>
          <a:p>
            <a:r>
              <a:rPr lang="tr-TR" altLang="en-US" sz="2000" dirty="0"/>
              <a:t>What distinguishes grid computing from conventional cluster computing systems is that grids tend to be </a:t>
            </a:r>
            <a:r>
              <a:rPr lang="tr-TR" altLang="en-US" sz="2000" b="1" dirty="0">
                <a:solidFill>
                  <a:srgbClr val="FFC000"/>
                </a:solidFill>
              </a:rPr>
              <a:t>more loosely coupled, heterogeneous, and geographically dispersed</a:t>
            </a:r>
            <a:r>
              <a:rPr lang="tr-TR" altLang="en-US" sz="2000" dirty="0"/>
              <a:t>.</a:t>
            </a:r>
            <a:r>
              <a:rPr lang="tr-TR" altLang="en-US" sz="3600" dirty="0"/>
              <a:t> </a:t>
            </a:r>
          </a:p>
          <a:p>
            <a:r>
              <a:rPr lang="tr-TR" altLang="en-US" sz="2000" dirty="0"/>
              <a:t>On Cluster ,the whole system (all nodes) behave like a </a:t>
            </a:r>
            <a:r>
              <a:rPr lang="tr-TR" altLang="en-US" sz="2000" b="1" dirty="0">
                <a:solidFill>
                  <a:srgbClr val="FFC000"/>
                </a:solidFill>
              </a:rPr>
              <a:t>single system view and resources are managed by centralized resource manager</a:t>
            </a:r>
            <a:r>
              <a:rPr lang="tr-TR" altLang="en-US" sz="2000" dirty="0"/>
              <a:t>. In case of Grid, every node is autonomous i.e. it has its own resource manager and behaves like an independent entity</a:t>
            </a:r>
            <a:r>
              <a:rPr lang="tr-TR" altLang="en-US" sz="2400" dirty="0"/>
              <a:t>.</a:t>
            </a:r>
          </a:p>
          <a:p>
            <a:r>
              <a:rPr lang="tr-TR" altLang="en-US" sz="2000" dirty="0"/>
              <a:t>grid computing relies on an application to be broken into discrete modules, where each module can run on a separate server. Cluster computing typically runs an entire application on each server, with redundancy between servers</a:t>
            </a:r>
            <a:r>
              <a:rPr lang="tr-TR" altLang="en-US" sz="1700" dirty="0"/>
              <a:t>.</a:t>
            </a:r>
          </a:p>
        </p:txBody>
      </p:sp>
      <p:sp>
        <p:nvSpPr>
          <p:cNvPr id="4" name="Rectangle 2"/>
          <p:cNvSpPr txBox="1">
            <a:spLocks noChangeArrowheads="1"/>
          </p:cNvSpPr>
          <p:nvPr/>
        </p:nvSpPr>
        <p:spPr bwMode="auto">
          <a:xfrm>
            <a:off x="0" y="9144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a:lstStyle>
          <a:p>
            <a:pPr algn="ctr"/>
            <a:r>
              <a:rPr lang="tr-TR" altLang="en-US" sz="3800" b="1">
                <a:solidFill>
                  <a:srgbClr val="FFFF00"/>
                </a:solidFill>
              </a:rPr>
              <a:t>Grid Computing Vs Cluster Computing</a:t>
            </a:r>
            <a:endParaRPr lang="tr-TR" altLang="en-US" sz="3800" b="1" dirty="0">
              <a:solidFill>
                <a:srgbClr val="FFFF00"/>
              </a:solidFill>
            </a:endParaRPr>
          </a:p>
        </p:txBody>
      </p:sp>
    </p:spTree>
    <p:extLst>
      <p:ext uri="{BB962C8B-B14F-4D97-AF65-F5344CB8AC3E}">
        <p14:creationId xmlns:p14="http://schemas.microsoft.com/office/powerpoint/2010/main" val="54194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0" y="2032631"/>
            <a:ext cx="9220199" cy="6678751"/>
          </a:xfrm>
          <a:prstGeom prst="rect">
            <a:avLst/>
          </a:prstGeom>
        </p:spPr>
        <p:txBody>
          <a:bodyPr wrap="square">
            <a:spAutoFit/>
          </a:bodyPr>
          <a:lstStyle/>
          <a:p>
            <a:pPr algn="ctr"/>
            <a:r>
              <a:rPr lang="en-US" sz="3600" b="1" dirty="0">
                <a:solidFill>
                  <a:srgbClr val="FFC000"/>
                </a:solidFill>
                <a:latin typeface="Times New Roman" panose="02020603050405020304" pitchFamily="18" charset="0"/>
                <a:cs typeface="Times New Roman" panose="02020603050405020304" pitchFamily="18" charset="0"/>
              </a:rPr>
              <a:t>3. Cloud Computing/2007: </a:t>
            </a:r>
          </a:p>
          <a:p>
            <a:pPr marL="342900" indent="-342900">
              <a:buFont typeface="Wingdings" panose="05000000000000000000" pitchFamily="2" charset="2"/>
              <a:buChar char="Ø"/>
            </a:pPr>
            <a:r>
              <a:rPr lang="en-US" sz="2800" b="1" dirty="0">
                <a:solidFill>
                  <a:schemeClr val="bg1"/>
                </a:solidFill>
                <a:latin typeface="Times New Roman" panose="02020603050405020304" pitchFamily="18" charset="0"/>
                <a:cs typeface="Times New Roman" panose="02020603050405020304" pitchFamily="18" charset="0"/>
              </a:rPr>
              <a:t>After the grid computing</a:t>
            </a:r>
            <a:r>
              <a:rPr lang="en-US" sz="2800" dirty="0">
                <a:solidFill>
                  <a:schemeClr val="bg1"/>
                </a:solidFill>
                <a:latin typeface="Times New Roman" panose="02020603050405020304" pitchFamily="18" charset="0"/>
                <a:cs typeface="Times New Roman" panose="02020603050405020304" pitchFamily="18" charset="0"/>
              </a:rPr>
              <a:t>, </a:t>
            </a:r>
            <a:r>
              <a:rPr lang="en-US" sz="2800" b="1" dirty="0">
                <a:solidFill>
                  <a:srgbClr val="FFFF00"/>
                </a:solidFill>
                <a:latin typeface="Times New Roman" panose="02020603050405020304" pitchFamily="18" charset="0"/>
                <a:cs typeface="Times New Roman" panose="02020603050405020304" pitchFamily="18" charset="0"/>
              </a:rPr>
              <a:t>cloud computing </a:t>
            </a:r>
            <a:r>
              <a:rPr lang="en-US" sz="2800" dirty="0">
                <a:solidFill>
                  <a:schemeClr val="bg1"/>
                </a:solidFill>
                <a:latin typeface="Times New Roman" panose="02020603050405020304" pitchFamily="18" charset="0"/>
                <a:cs typeface="Times New Roman" panose="02020603050405020304" pitchFamily="18" charset="0"/>
              </a:rPr>
              <a:t>is considered as a new paradigm of Information Technology (IT) that has emerged in </a:t>
            </a:r>
            <a:r>
              <a:rPr lang="en-US" sz="2800" b="1" dirty="0">
                <a:solidFill>
                  <a:srgbClr val="FFFF00"/>
                </a:solidFill>
                <a:latin typeface="Times New Roman" panose="02020603050405020304" pitchFamily="18" charset="0"/>
                <a:cs typeface="Times New Roman" panose="02020603050405020304" pitchFamily="18" charset="0"/>
              </a:rPr>
              <a:t>2007</a:t>
            </a:r>
            <a:r>
              <a:rPr lang="en-US" sz="28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Cloud Computing is a way to </a:t>
            </a:r>
            <a:r>
              <a:rPr lang="en-US" sz="2800" b="1" dirty="0">
                <a:solidFill>
                  <a:srgbClr val="FFFF00"/>
                </a:solidFill>
                <a:latin typeface="Times New Roman" panose="02020603050405020304" pitchFamily="18" charset="0"/>
                <a:cs typeface="Times New Roman" panose="02020603050405020304" pitchFamily="18" charset="0"/>
              </a:rPr>
              <a:t>access, store and manipulate data on the Internet environment</a:t>
            </a:r>
            <a:r>
              <a:rPr lang="en-US" sz="2800" dirty="0">
                <a:solidFill>
                  <a:schemeClr val="bg1"/>
                </a:solidFill>
                <a:latin typeface="Times New Roman" panose="02020603050405020304" pitchFamily="18" charset="0"/>
                <a:cs typeface="Times New Roman" panose="02020603050405020304" pitchFamily="18" charset="0"/>
              </a:rPr>
              <a:t> without wasting lots of </a:t>
            </a:r>
            <a:r>
              <a:rPr lang="en-US" sz="2800" b="1" dirty="0">
                <a:solidFill>
                  <a:srgbClr val="FFFF00"/>
                </a:solidFill>
                <a:latin typeface="Times New Roman" panose="02020603050405020304" pitchFamily="18" charset="0"/>
                <a:cs typeface="Times New Roman" panose="02020603050405020304" pitchFamily="18" charset="0"/>
              </a:rPr>
              <a:t>computer memory of individual systems</a:t>
            </a:r>
            <a:r>
              <a:rPr lang="en-US" sz="28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Cloud computing is a computing style in which </a:t>
            </a:r>
            <a:r>
              <a:rPr lang="en-US" sz="2800" b="1" dirty="0">
                <a:solidFill>
                  <a:srgbClr val="FFFF00"/>
                </a:solidFill>
                <a:latin typeface="Times New Roman" panose="02020603050405020304" pitchFamily="18" charset="0"/>
                <a:cs typeface="Times New Roman" panose="02020603050405020304" pitchFamily="18" charset="0"/>
              </a:rPr>
              <a:t>flexible and scalable IT functionalities</a:t>
            </a:r>
            <a:r>
              <a:rPr lang="en-US" sz="2800" dirty="0">
                <a:solidFill>
                  <a:schemeClr val="bg1"/>
                </a:solidFill>
                <a:latin typeface="Times New Roman" panose="02020603050405020304" pitchFamily="18" charset="0"/>
                <a:cs typeface="Times New Roman" panose="02020603050405020304" pitchFamily="18" charset="0"/>
              </a:rPr>
              <a:t> are delivered as a service to </a:t>
            </a:r>
            <a:r>
              <a:rPr lang="en-US" sz="2800" b="1" dirty="0">
                <a:solidFill>
                  <a:srgbClr val="FFFF00"/>
                </a:solidFill>
                <a:latin typeface="Times New Roman" panose="02020603050405020304" pitchFamily="18" charset="0"/>
                <a:cs typeface="Times New Roman" panose="02020603050405020304" pitchFamily="18" charset="0"/>
              </a:rPr>
              <a:t>end users using Internet</a:t>
            </a:r>
            <a:r>
              <a:rPr lang="en-US" sz="2800" dirty="0">
                <a:solidFill>
                  <a:schemeClr val="bg1"/>
                </a:solidFill>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41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8377" y="762000"/>
            <a:ext cx="9067800" cy="508000"/>
          </a:xfrm>
        </p:spPr>
        <p:txBody>
          <a:bodyPr/>
          <a:lstStyle/>
          <a:p>
            <a:pPr algn="ctr"/>
            <a:r>
              <a:rPr lang="tr-TR" altLang="en-US" sz="3600" b="1" dirty="0">
                <a:solidFill>
                  <a:srgbClr val="FFFF00"/>
                </a:solidFill>
              </a:rPr>
              <a:t>Grid Computing Vs Cloud Computing</a:t>
            </a:r>
          </a:p>
        </p:txBody>
      </p:sp>
      <p:sp>
        <p:nvSpPr>
          <p:cNvPr id="16387" name="Rectangle 3"/>
          <p:cNvSpPr>
            <a:spLocks noGrp="1" noChangeArrowheads="1"/>
          </p:cNvSpPr>
          <p:nvPr>
            <p:ph type="body" idx="1"/>
          </p:nvPr>
        </p:nvSpPr>
        <p:spPr>
          <a:xfrm>
            <a:off x="0" y="2057400"/>
            <a:ext cx="9144000" cy="4394200"/>
          </a:xfrm>
        </p:spPr>
        <p:txBody>
          <a:bodyPr/>
          <a:lstStyle/>
          <a:p>
            <a:pPr>
              <a:lnSpc>
                <a:spcPct val="80000"/>
              </a:lnSpc>
              <a:buFont typeface="Wingdings" panose="05000000000000000000" pitchFamily="2" charset="2"/>
              <a:buChar char="Ø"/>
            </a:pPr>
            <a:r>
              <a:rPr lang="tr-TR" altLang="en-US" sz="2000" dirty="0"/>
              <a:t>Cloud computing is how data is accessed using remote servers via Internet (known as “the cloud”). </a:t>
            </a:r>
            <a:endParaRPr lang="en-US" altLang="en-US" sz="2000" dirty="0"/>
          </a:p>
          <a:p>
            <a:pPr>
              <a:lnSpc>
                <a:spcPct val="80000"/>
              </a:lnSpc>
              <a:buFont typeface="Wingdings" panose="05000000000000000000" pitchFamily="2" charset="2"/>
              <a:buChar char="Ø"/>
            </a:pPr>
            <a:r>
              <a:rPr lang="tr-TR" altLang="en-US" sz="2000" dirty="0"/>
              <a:t>Cloud computing relies on sharing hardware and software resources over a network rather than on local servers or personal devices. </a:t>
            </a:r>
            <a:endParaRPr lang="en-US" altLang="en-US" sz="2000" dirty="0"/>
          </a:p>
          <a:p>
            <a:pPr>
              <a:lnSpc>
                <a:spcPct val="80000"/>
              </a:lnSpc>
              <a:buFont typeface="Wingdings" panose="05000000000000000000" pitchFamily="2" charset="2"/>
              <a:buChar char="Ø"/>
            </a:pPr>
            <a:r>
              <a:rPr lang="tr-TR" altLang="en-US" sz="2000" dirty="0"/>
              <a:t>This network of servers and connections is collectively known as </a:t>
            </a:r>
            <a:r>
              <a:rPr lang="tr-TR" altLang="en-US" sz="2000" b="1" dirty="0">
                <a:solidFill>
                  <a:srgbClr val="FFFF00"/>
                </a:solidFill>
              </a:rPr>
              <a:t>the cloud</a:t>
            </a:r>
            <a:r>
              <a:rPr lang="tr-TR" altLang="en-US" sz="2000" dirty="0"/>
              <a:t>. Google Docs is an example of Cloud computing. </a:t>
            </a:r>
            <a:endParaRPr lang="en-US" altLang="en-US" sz="2000" dirty="0"/>
          </a:p>
          <a:p>
            <a:pPr>
              <a:lnSpc>
                <a:spcPct val="80000"/>
              </a:lnSpc>
              <a:buFont typeface="Wingdings" panose="05000000000000000000" pitchFamily="2" charset="2"/>
              <a:buChar char="Ø"/>
            </a:pPr>
            <a:r>
              <a:rPr lang="tr-TR" altLang="en-US" sz="2000" dirty="0"/>
              <a:t>Cloud services can be used to provide high-performance computing, as needed. </a:t>
            </a:r>
            <a:endParaRPr lang="en-US" altLang="en-US" sz="2000" dirty="0"/>
          </a:p>
          <a:p>
            <a:pPr>
              <a:lnSpc>
                <a:spcPct val="80000"/>
              </a:lnSpc>
              <a:buFont typeface="Wingdings" panose="05000000000000000000" pitchFamily="2" charset="2"/>
              <a:buChar char="Ø"/>
            </a:pPr>
            <a:r>
              <a:rPr lang="tr-TR" altLang="en-US" sz="2000" dirty="0"/>
              <a:t>Cloud computing is an alternative for existing enterprises to offload overburdened IT infrastructures with value-added capabilities.  </a:t>
            </a:r>
          </a:p>
          <a:p>
            <a:pPr>
              <a:lnSpc>
                <a:spcPct val="80000"/>
              </a:lnSpc>
              <a:buFont typeface="Wingdings" panose="05000000000000000000" pitchFamily="2" charset="2"/>
              <a:buChar char="Ø"/>
            </a:pPr>
            <a:r>
              <a:rPr lang="tr-TR" altLang="en-US" sz="2000" dirty="0"/>
              <a:t>With cloud computing, companies can scale up to massive capacities in an instant without having to invest in new infrastructure, train new personnel, or license new software. Cloud computing is of particular benefit to small and medium-sized businesses who wish to completely outsource their data-center infrastructure, or large companies who wish to get peak load capacity without incurring the higher cost of building larger data centers internally. In both instances, service consumers use what they need on the Internet and pay only for what they use. </a:t>
            </a:r>
          </a:p>
          <a:p>
            <a:pPr>
              <a:lnSpc>
                <a:spcPct val="80000"/>
              </a:lnSpc>
              <a:buFont typeface="Wingdings" panose="05000000000000000000" pitchFamily="2" charset="2"/>
              <a:buNone/>
            </a:pPr>
            <a:br>
              <a:rPr lang="tr-TR" altLang="en-US" sz="1900" dirty="0"/>
            </a:br>
            <a:endParaRPr lang="tr-TR" altLang="en-US" sz="1900" dirty="0"/>
          </a:p>
        </p:txBody>
      </p:sp>
    </p:spTree>
    <p:extLst>
      <p:ext uri="{BB962C8B-B14F-4D97-AF65-F5344CB8AC3E}">
        <p14:creationId xmlns:p14="http://schemas.microsoft.com/office/powerpoint/2010/main" val="253375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tr-TR" altLang="en-US"/>
              <a:t>Grid Computing Vs Cloud Computing</a:t>
            </a:r>
          </a:p>
        </p:txBody>
      </p:sp>
      <p:sp>
        <p:nvSpPr>
          <p:cNvPr id="19459" name="Rectangle 3"/>
          <p:cNvSpPr>
            <a:spLocks noGrp="1" noChangeArrowheads="1"/>
          </p:cNvSpPr>
          <p:nvPr>
            <p:ph type="body" idx="1"/>
          </p:nvPr>
        </p:nvSpPr>
        <p:spPr>
          <a:xfrm>
            <a:off x="0" y="2057400"/>
            <a:ext cx="9220200" cy="4394200"/>
          </a:xfrm>
        </p:spPr>
        <p:txBody>
          <a:bodyPr/>
          <a:lstStyle/>
          <a:p>
            <a:pPr>
              <a:lnSpc>
                <a:spcPct val="80000"/>
              </a:lnSpc>
              <a:buFont typeface="Wingdings" panose="05000000000000000000" pitchFamily="2" charset="2"/>
              <a:buChar char="Ø"/>
            </a:pPr>
            <a:r>
              <a:rPr lang="tr-TR" altLang="en-US" dirty="0"/>
              <a:t>Cloud computing evolves from grid computing and provides on-demand resource provisioning. </a:t>
            </a:r>
            <a:endParaRPr lang="en-US" altLang="en-US" dirty="0"/>
          </a:p>
          <a:p>
            <a:pPr>
              <a:lnSpc>
                <a:spcPct val="80000"/>
              </a:lnSpc>
              <a:buFont typeface="Wingdings" panose="05000000000000000000" pitchFamily="2" charset="2"/>
              <a:buChar char="Ø"/>
            </a:pPr>
            <a:r>
              <a:rPr lang="tr-TR" altLang="en-US" dirty="0"/>
              <a:t>Grid computing may or may not be in the cloud depending on what type of users are using it. </a:t>
            </a:r>
            <a:endParaRPr lang="en-US" altLang="en-US" dirty="0"/>
          </a:p>
          <a:p>
            <a:pPr>
              <a:lnSpc>
                <a:spcPct val="80000"/>
              </a:lnSpc>
              <a:buFont typeface="Wingdings" panose="05000000000000000000" pitchFamily="2" charset="2"/>
              <a:buChar char="Ø"/>
            </a:pPr>
            <a:r>
              <a:rPr lang="tr-TR" altLang="en-US" dirty="0"/>
              <a:t>If the users are systems administrators and integrators, they care how things are maintained in the cloud. They upgrade, install, and virtualize servers and applications. If the users are consumers, they do not care how things are run in the system. </a:t>
            </a:r>
          </a:p>
          <a:p>
            <a:pPr>
              <a:lnSpc>
                <a:spcPct val="80000"/>
              </a:lnSpc>
              <a:buFont typeface="Wingdings" panose="05000000000000000000" pitchFamily="2" charset="2"/>
              <a:buChar char="Ø"/>
            </a:pPr>
            <a:r>
              <a:rPr lang="tr-TR" altLang="en-US" dirty="0"/>
              <a:t>in a cloud computing environment, there are often multiple servers which can each perform a single task excellently. Using the cloud gives a user access to all these servers through one interface. </a:t>
            </a:r>
            <a:br>
              <a:rPr lang="tr-TR" altLang="en-US" sz="2100" dirty="0"/>
            </a:br>
            <a:endParaRPr lang="tr-TR" altLang="en-US" sz="2100" dirty="0"/>
          </a:p>
        </p:txBody>
      </p:sp>
    </p:spTree>
    <p:extLst>
      <p:ext uri="{BB962C8B-B14F-4D97-AF65-F5344CB8AC3E}">
        <p14:creationId xmlns:p14="http://schemas.microsoft.com/office/powerpoint/2010/main" val="4091674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7632700" cy="508000"/>
          </a:xfrm>
        </p:spPr>
        <p:txBody>
          <a:bodyPr/>
          <a:lstStyle/>
          <a:p>
            <a:pPr algn="ctr"/>
            <a:r>
              <a:rPr lang="tr-TR" altLang="en-US" dirty="0"/>
              <a:t>Grid Computing Vs Cloud Computing</a:t>
            </a:r>
          </a:p>
        </p:txBody>
      </p:sp>
      <p:graphicFrame>
        <p:nvGraphicFramePr>
          <p:cNvPr id="2" name="Table 1"/>
          <p:cNvGraphicFramePr>
            <a:graphicFrameLocks noGrp="1"/>
          </p:cNvGraphicFramePr>
          <p:nvPr>
            <p:extLst>
              <p:ext uri="{D42A27DB-BD31-4B8C-83A1-F6EECF244321}">
                <p14:modId xmlns:p14="http://schemas.microsoft.com/office/powerpoint/2010/main" val="272956477"/>
              </p:ext>
            </p:extLst>
          </p:nvPr>
        </p:nvGraphicFramePr>
        <p:xfrm>
          <a:off x="0" y="0"/>
          <a:ext cx="9144000" cy="6863618"/>
        </p:xfrm>
        <a:graphic>
          <a:graphicData uri="http://schemas.openxmlformats.org/drawingml/2006/table">
            <a:tbl>
              <a:tblPr>
                <a:tableStyleId>{775DCB02-9BB8-47FD-8907-85C794F793BA}</a:tableStyleId>
              </a:tblPr>
              <a:tblGrid>
                <a:gridCol w="5334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273193">
                <a:tc>
                  <a:txBody>
                    <a:bodyPr/>
                    <a:lstStyle/>
                    <a:p>
                      <a:pPr algn="ctr" fontAlgn="ctr"/>
                      <a:r>
                        <a:rPr lang="en-US" sz="1600" b="1" dirty="0">
                          <a:solidFill>
                            <a:srgbClr val="FFC000"/>
                          </a:solidFill>
                          <a:effectLst/>
                          <a:latin typeface="Times New Roman" panose="02020603050405020304" pitchFamily="18" charset="0"/>
                          <a:cs typeface="Times New Roman" panose="02020603050405020304" pitchFamily="18" charset="0"/>
                        </a:rPr>
                        <a:t>SR.N</a:t>
                      </a:r>
                    </a:p>
                  </a:txBody>
                  <a:tcPr marL="12382" marR="12382" marT="12382" marB="12382" anchor="ctr"/>
                </a:tc>
                <a:tc>
                  <a:txBody>
                    <a:bodyPr/>
                    <a:lstStyle/>
                    <a:p>
                      <a:pPr algn="l" fontAlgn="ctr"/>
                      <a:r>
                        <a:rPr lang="en-US" sz="1600" b="1" dirty="0">
                          <a:solidFill>
                            <a:srgbClr val="FFC000"/>
                          </a:solidFill>
                          <a:effectLst/>
                          <a:latin typeface="Times New Roman" panose="02020603050405020304" pitchFamily="18" charset="0"/>
                          <a:cs typeface="Times New Roman" panose="02020603050405020304" pitchFamily="18" charset="0"/>
                        </a:rPr>
                        <a:t>Cloud Computing</a:t>
                      </a:r>
                    </a:p>
                  </a:txBody>
                  <a:tcPr marL="12382" marR="12382" marT="12382" marB="12382" anchor="ctr"/>
                </a:tc>
                <a:tc>
                  <a:txBody>
                    <a:bodyPr/>
                    <a:lstStyle/>
                    <a:p>
                      <a:pPr algn="l" fontAlgn="ctr"/>
                      <a:r>
                        <a:rPr lang="en-US" sz="1600" b="1" dirty="0">
                          <a:solidFill>
                            <a:srgbClr val="FFC000"/>
                          </a:solidFill>
                          <a:effectLst/>
                          <a:latin typeface="Times New Roman" panose="02020603050405020304" pitchFamily="18" charset="0"/>
                          <a:cs typeface="Times New Roman" panose="02020603050405020304" pitchFamily="18" charset="0"/>
                        </a:rPr>
                        <a:t>Grid Computing</a:t>
                      </a:r>
                    </a:p>
                  </a:txBody>
                  <a:tcPr marL="12382" marR="12382" marT="12382" marB="12382" anchor="ctr"/>
                </a:tc>
                <a:extLst>
                  <a:ext uri="{0D108BD9-81ED-4DB2-BD59-A6C34878D82A}">
                    <a16:rowId xmlns:a16="http://schemas.microsoft.com/office/drawing/2014/main" val="10000"/>
                  </a:ext>
                </a:extLst>
              </a:tr>
              <a:tr h="509772">
                <a:tc>
                  <a:txBody>
                    <a:bodyPr/>
                    <a:lstStyle/>
                    <a:p>
                      <a:pPr algn="ctr" fontAlgn="ctr"/>
                      <a:r>
                        <a:rPr lang="en-US" sz="1400" dirty="0">
                          <a:solidFill>
                            <a:srgbClr val="002060"/>
                          </a:solidFill>
                          <a:effectLst/>
                          <a:latin typeface="Times New Roman" panose="02020603050405020304" pitchFamily="18" charset="0"/>
                          <a:cs typeface="Times New Roman" panose="02020603050405020304" pitchFamily="18" charset="0"/>
                        </a:rPr>
                        <a:t>1</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Cloud Computing is based on the Client-Server Architecture.</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Grid Computing is based on the Distributed Computing Architecture.</a:t>
                      </a:r>
                    </a:p>
                  </a:txBody>
                  <a:tcPr marL="12382" marR="12382" marT="12382" marB="12382" anchor="ctr"/>
                </a:tc>
                <a:extLst>
                  <a:ext uri="{0D108BD9-81ED-4DB2-BD59-A6C34878D82A}">
                    <a16:rowId xmlns:a16="http://schemas.microsoft.com/office/drawing/2014/main" val="10001"/>
                  </a:ext>
                </a:extLst>
              </a:tr>
              <a:tr h="509772">
                <a:tc>
                  <a:txBody>
                    <a:bodyPr/>
                    <a:lstStyle/>
                    <a:p>
                      <a:pPr algn="ctr" fontAlgn="ctr"/>
                      <a:r>
                        <a:rPr lang="en-US" sz="1400" dirty="0">
                          <a:solidFill>
                            <a:srgbClr val="002060"/>
                          </a:solidFill>
                          <a:effectLst/>
                          <a:latin typeface="Times New Roman" panose="02020603050405020304" pitchFamily="18" charset="0"/>
                          <a:cs typeface="Times New Roman" panose="02020603050405020304" pitchFamily="18" charset="0"/>
                        </a:rPr>
                        <a:t>2</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It is a centralized management system.</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While Grid Computing is a decentralized management system.</a:t>
                      </a:r>
                    </a:p>
                  </a:txBody>
                  <a:tcPr marL="12382" marR="12382" marT="12382" marB="12382" anchor="ctr"/>
                </a:tc>
                <a:extLst>
                  <a:ext uri="{0D108BD9-81ED-4DB2-BD59-A6C34878D82A}">
                    <a16:rowId xmlns:a16="http://schemas.microsoft.com/office/drawing/2014/main" val="10002"/>
                  </a:ext>
                </a:extLst>
              </a:tr>
              <a:tr h="509772">
                <a:tc>
                  <a:txBody>
                    <a:bodyPr/>
                    <a:lstStyle/>
                    <a:p>
                      <a:pPr algn="ctr" fontAlgn="ctr"/>
                      <a:r>
                        <a:rPr lang="en-US" sz="1400">
                          <a:solidFill>
                            <a:srgbClr val="002060"/>
                          </a:solidFill>
                          <a:effectLst/>
                          <a:latin typeface="Times New Roman" panose="02020603050405020304" pitchFamily="18" charset="0"/>
                          <a:cs typeface="Times New Roman" panose="02020603050405020304" pitchFamily="18" charset="0"/>
                        </a:rPr>
                        <a:t>3</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Cloud Computing is flexible compared to Grid Computing.</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Grid Computing is less flexible compared to Cloud Computing.</a:t>
                      </a:r>
                    </a:p>
                  </a:txBody>
                  <a:tcPr marL="12382" marR="12382" marT="12382" marB="12382" anchor="ctr"/>
                </a:tc>
                <a:extLst>
                  <a:ext uri="{0D108BD9-81ED-4DB2-BD59-A6C34878D82A}">
                    <a16:rowId xmlns:a16="http://schemas.microsoft.com/office/drawing/2014/main" val="10003"/>
                  </a:ext>
                </a:extLst>
              </a:tr>
              <a:tr h="509772">
                <a:tc>
                  <a:txBody>
                    <a:bodyPr/>
                    <a:lstStyle/>
                    <a:p>
                      <a:pPr algn="ctr" fontAlgn="ctr"/>
                      <a:r>
                        <a:rPr lang="en-US" sz="1400">
                          <a:solidFill>
                            <a:srgbClr val="002060"/>
                          </a:solidFill>
                          <a:effectLst/>
                          <a:latin typeface="Times New Roman" panose="02020603050405020304" pitchFamily="18" charset="0"/>
                          <a:cs typeface="Times New Roman" panose="02020603050405020304" pitchFamily="18" charset="0"/>
                        </a:rPr>
                        <a:t>4</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The users pay for what they use (Pay-as-you-go Model)</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The user does not have to pay for any usage.</a:t>
                      </a:r>
                    </a:p>
                  </a:txBody>
                  <a:tcPr marL="12382" marR="12382" marT="12382" marB="12382" anchor="ctr"/>
                </a:tc>
                <a:extLst>
                  <a:ext uri="{0D108BD9-81ED-4DB2-BD59-A6C34878D82A}">
                    <a16:rowId xmlns:a16="http://schemas.microsoft.com/office/drawing/2014/main" val="10004"/>
                  </a:ext>
                </a:extLst>
              </a:tr>
              <a:tr h="509772">
                <a:tc>
                  <a:txBody>
                    <a:bodyPr/>
                    <a:lstStyle/>
                    <a:p>
                      <a:pPr algn="ctr" fontAlgn="ctr"/>
                      <a:r>
                        <a:rPr lang="en-US" sz="1400" dirty="0">
                          <a:solidFill>
                            <a:srgbClr val="002060"/>
                          </a:solidFill>
                          <a:effectLst/>
                          <a:latin typeface="Times New Roman" panose="02020603050405020304" pitchFamily="18" charset="0"/>
                          <a:cs typeface="Times New Roman" panose="02020603050405020304" pitchFamily="18" charset="0"/>
                        </a:rPr>
                        <a:t>5</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Cloud Computing is highly scalable than Grid Computing.</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Grid Computing is less scalable than Cloud Computing.</a:t>
                      </a:r>
                    </a:p>
                  </a:txBody>
                  <a:tcPr marL="12382" marR="12382" marT="12382" marB="12382" anchor="ctr"/>
                </a:tc>
                <a:extLst>
                  <a:ext uri="{0D108BD9-81ED-4DB2-BD59-A6C34878D82A}">
                    <a16:rowId xmlns:a16="http://schemas.microsoft.com/office/drawing/2014/main" val="10005"/>
                  </a:ext>
                </a:extLst>
              </a:tr>
              <a:tr h="509772">
                <a:tc>
                  <a:txBody>
                    <a:bodyPr/>
                    <a:lstStyle/>
                    <a:p>
                      <a:pPr algn="ctr" fontAlgn="ctr"/>
                      <a:r>
                        <a:rPr lang="en-US" sz="1400">
                          <a:solidFill>
                            <a:srgbClr val="002060"/>
                          </a:solidFill>
                          <a:effectLst/>
                          <a:latin typeface="Times New Roman" panose="02020603050405020304" pitchFamily="18" charset="0"/>
                          <a:cs typeface="Times New Roman" panose="02020603050405020304" pitchFamily="18" charset="0"/>
                        </a:rPr>
                        <a:t>6</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The user can access Cloud Computing with standard web protocols.</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The user can access Grid Computing with grid middleware.</a:t>
                      </a:r>
                    </a:p>
                  </a:txBody>
                  <a:tcPr marL="12382" marR="12382" marT="12382" marB="12382" anchor="ctr"/>
                </a:tc>
                <a:extLst>
                  <a:ext uri="{0D108BD9-81ED-4DB2-BD59-A6C34878D82A}">
                    <a16:rowId xmlns:a16="http://schemas.microsoft.com/office/drawing/2014/main" val="10006"/>
                  </a:ext>
                </a:extLst>
              </a:tr>
              <a:tr h="509772">
                <a:tc>
                  <a:txBody>
                    <a:bodyPr/>
                    <a:lstStyle/>
                    <a:p>
                      <a:pPr algn="ctr" fontAlgn="ctr"/>
                      <a:r>
                        <a:rPr lang="en-US" sz="1400" dirty="0">
                          <a:solidFill>
                            <a:srgbClr val="002060"/>
                          </a:solidFill>
                          <a:effectLst/>
                          <a:latin typeface="Times New Roman" panose="02020603050405020304" pitchFamily="18" charset="0"/>
                          <a:cs typeface="Times New Roman" panose="02020603050405020304" pitchFamily="18" charset="0"/>
                        </a:rPr>
                        <a:t>7</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In Cloud Computing, the resources are owned by the Cloud service provider.</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In Grid Computing grids, the organization is the owner of the grids.</a:t>
                      </a:r>
                    </a:p>
                  </a:txBody>
                  <a:tcPr marL="12382" marR="12382" marT="12382" marB="12382" anchor="ctr"/>
                </a:tc>
                <a:extLst>
                  <a:ext uri="{0D108BD9-81ED-4DB2-BD59-A6C34878D82A}">
                    <a16:rowId xmlns:a16="http://schemas.microsoft.com/office/drawing/2014/main" val="10007"/>
                  </a:ext>
                </a:extLst>
              </a:tr>
              <a:tr h="746352">
                <a:tc>
                  <a:txBody>
                    <a:bodyPr/>
                    <a:lstStyle/>
                    <a:p>
                      <a:pPr algn="ctr" fontAlgn="ctr"/>
                      <a:r>
                        <a:rPr lang="en-US" sz="1400">
                          <a:solidFill>
                            <a:srgbClr val="002060"/>
                          </a:solidFill>
                          <a:effectLst/>
                          <a:latin typeface="Times New Roman" panose="02020603050405020304" pitchFamily="18" charset="0"/>
                          <a:cs typeface="Times New Roman" panose="02020603050405020304" pitchFamily="18" charset="0"/>
                        </a:rPr>
                        <a:t>8</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IaaS, PaaS, and SaaS are the three Cloud Computing Services.</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Distributed Computing, Distributed information, and distributed pervasive are the systems used in Grid Computing.</a:t>
                      </a:r>
                    </a:p>
                  </a:txBody>
                  <a:tcPr marL="12382" marR="12382" marT="12382" marB="12382" anchor="ctr"/>
                </a:tc>
                <a:extLst>
                  <a:ext uri="{0D108BD9-81ED-4DB2-BD59-A6C34878D82A}">
                    <a16:rowId xmlns:a16="http://schemas.microsoft.com/office/drawing/2014/main" val="10008"/>
                  </a:ext>
                </a:extLst>
              </a:tr>
              <a:tr h="273193">
                <a:tc>
                  <a:txBody>
                    <a:bodyPr/>
                    <a:lstStyle/>
                    <a:p>
                      <a:pPr algn="ctr" fontAlgn="ctr"/>
                      <a:r>
                        <a:rPr lang="en-US" sz="1400">
                          <a:solidFill>
                            <a:srgbClr val="002060"/>
                          </a:solidFill>
                          <a:effectLst/>
                          <a:latin typeface="Times New Roman" panose="02020603050405020304" pitchFamily="18" charset="0"/>
                          <a:cs typeface="Times New Roman" panose="02020603050405020304" pitchFamily="18" charset="0"/>
                        </a:rPr>
                        <a:t>9</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While Cloud Computing is Service-Oriented</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While Grid Computing is Application-Oriented</a:t>
                      </a:r>
                    </a:p>
                  </a:txBody>
                  <a:tcPr marL="12382" marR="12382" marT="12382" marB="12382" anchor="ctr"/>
                </a:tc>
                <a:extLst>
                  <a:ext uri="{0D108BD9-81ED-4DB2-BD59-A6C34878D82A}">
                    <a16:rowId xmlns:a16="http://schemas.microsoft.com/office/drawing/2014/main" val="10009"/>
                  </a:ext>
                </a:extLst>
              </a:tr>
              <a:tr h="509772">
                <a:tc>
                  <a:txBody>
                    <a:bodyPr/>
                    <a:lstStyle/>
                    <a:p>
                      <a:pPr algn="ctr" fontAlgn="ctr"/>
                      <a:r>
                        <a:rPr lang="en-US" sz="1400">
                          <a:solidFill>
                            <a:srgbClr val="002060"/>
                          </a:solidFill>
                          <a:effectLst/>
                          <a:latin typeface="Times New Roman" panose="02020603050405020304" pitchFamily="18" charset="0"/>
                          <a:cs typeface="Times New Roman" panose="02020603050405020304" pitchFamily="18" charset="0"/>
                        </a:rPr>
                        <a:t>10</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In Cloud, Computing users do not have to set up anything</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In Grid Computing, the users do not have to set up anything.</a:t>
                      </a:r>
                    </a:p>
                  </a:txBody>
                  <a:tcPr marL="12382" marR="12382" marT="12382" marB="12382" anchor="ctr"/>
                </a:tc>
                <a:extLst>
                  <a:ext uri="{0D108BD9-81ED-4DB2-BD59-A6C34878D82A}">
                    <a16:rowId xmlns:a16="http://schemas.microsoft.com/office/drawing/2014/main" val="10010"/>
                  </a:ext>
                </a:extLst>
              </a:tr>
              <a:tr h="746352">
                <a:tc>
                  <a:txBody>
                    <a:bodyPr/>
                    <a:lstStyle/>
                    <a:p>
                      <a:pPr algn="ctr" fontAlgn="ctr"/>
                      <a:r>
                        <a:rPr lang="en-US" sz="1400">
                          <a:solidFill>
                            <a:srgbClr val="002060"/>
                          </a:solidFill>
                          <a:effectLst/>
                          <a:latin typeface="Times New Roman" panose="02020603050405020304" pitchFamily="18" charset="0"/>
                          <a:cs typeface="Times New Roman" panose="02020603050405020304" pitchFamily="18" charset="0"/>
                        </a:rPr>
                        <a:t>11</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Cloud Computing involves dealing with chronic issues with different amounts of computer resources.</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Grid Computing offers a shared pool of computing resources.</a:t>
                      </a:r>
                    </a:p>
                  </a:txBody>
                  <a:tcPr marL="12382" marR="12382" marT="12382" marB="12382" anchor="ctr"/>
                </a:tc>
                <a:extLst>
                  <a:ext uri="{0D108BD9-81ED-4DB2-BD59-A6C34878D82A}">
                    <a16:rowId xmlns:a16="http://schemas.microsoft.com/office/drawing/2014/main" val="10011"/>
                  </a:ext>
                </a:extLst>
              </a:tr>
              <a:tr h="746352">
                <a:tc>
                  <a:txBody>
                    <a:bodyPr/>
                    <a:lstStyle/>
                    <a:p>
                      <a:pPr algn="ctr" fontAlgn="ctr"/>
                      <a:r>
                        <a:rPr lang="en-US" sz="1400">
                          <a:solidFill>
                            <a:srgbClr val="002060"/>
                          </a:solidFill>
                          <a:effectLst/>
                          <a:latin typeface="Times New Roman" panose="02020603050405020304" pitchFamily="18" charset="0"/>
                          <a:cs typeface="Times New Roman" panose="02020603050405020304" pitchFamily="18" charset="0"/>
                        </a:rPr>
                        <a:t>12</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In Cloud Computing, more than one computer works and coordinates with each other and resolves the problems together.</a:t>
                      </a:r>
                    </a:p>
                  </a:txBody>
                  <a:tcPr marL="12382" marR="12382" marT="12382" marB="12382" anchor="ctr"/>
                </a:tc>
                <a:tc>
                  <a:txBody>
                    <a:bodyPr/>
                    <a:lstStyle/>
                    <a:p>
                      <a:pPr algn="l" fontAlgn="ctr"/>
                      <a:r>
                        <a:rPr lang="en-US" sz="1400" dirty="0">
                          <a:solidFill>
                            <a:srgbClr val="002060"/>
                          </a:solidFill>
                          <a:effectLst/>
                          <a:latin typeface="Times New Roman" panose="02020603050405020304" pitchFamily="18" charset="0"/>
                          <a:cs typeface="Times New Roman" panose="02020603050405020304" pitchFamily="18" charset="0"/>
                        </a:rPr>
                        <a:t>Grid Computing is a group of interconnected networks and resources which can process massive processing tasks.</a:t>
                      </a:r>
                    </a:p>
                  </a:txBody>
                  <a:tcPr marL="12382" marR="12382" marT="12382" marB="12382"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775640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0" y="2032631"/>
            <a:ext cx="9220199" cy="4093428"/>
          </a:xfrm>
          <a:prstGeom prst="rect">
            <a:avLst/>
          </a:prstGeom>
        </p:spPr>
        <p:txBody>
          <a:bodyPr wrap="square">
            <a:spAutoFit/>
          </a:bodyPr>
          <a:lstStyle/>
          <a:p>
            <a:pPr algn="ctr"/>
            <a:r>
              <a:rPr lang="en-US" sz="3600" b="1" dirty="0">
                <a:solidFill>
                  <a:srgbClr val="FFC000"/>
                </a:solidFill>
                <a:latin typeface="Times New Roman" panose="02020603050405020304" pitchFamily="18" charset="0"/>
                <a:cs typeface="Times New Roman" panose="02020603050405020304" pitchFamily="18" charset="0"/>
              </a:rPr>
              <a:t>3. Fog Computing/2012: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Fog computing is first introduced by </a:t>
            </a:r>
            <a:r>
              <a:rPr lang="en-US" sz="2800" b="1" dirty="0">
                <a:solidFill>
                  <a:srgbClr val="FFFF00"/>
                </a:solidFill>
                <a:latin typeface="Times New Roman" panose="02020603050405020304" pitchFamily="18" charset="0"/>
                <a:cs typeface="Times New Roman" panose="02020603050405020304" pitchFamily="18" charset="0"/>
              </a:rPr>
              <a:t>Cisco</a:t>
            </a:r>
            <a:r>
              <a:rPr lang="en-US" sz="2800" dirty="0">
                <a:solidFill>
                  <a:schemeClr val="bg1"/>
                </a:solidFill>
                <a:latin typeface="Times New Roman" panose="02020603050405020304" pitchFamily="18" charset="0"/>
                <a:cs typeface="Times New Roman" panose="02020603050405020304" pitchFamily="18" charset="0"/>
              </a:rPr>
              <a:t> to solve the limitation of </a:t>
            </a:r>
            <a:r>
              <a:rPr lang="en-US" sz="2800" b="1" dirty="0">
                <a:solidFill>
                  <a:srgbClr val="FFFF00"/>
                </a:solidFill>
                <a:latin typeface="Times New Roman" panose="02020603050405020304" pitchFamily="18" charset="0"/>
                <a:cs typeface="Times New Roman" panose="02020603050405020304" pitchFamily="18" charset="0"/>
              </a:rPr>
              <a:t>cloud computing </a:t>
            </a:r>
            <a:r>
              <a:rPr lang="en-US" sz="2800" dirty="0">
                <a:solidFill>
                  <a:schemeClr val="bg1"/>
                </a:solidFill>
                <a:latin typeface="Times New Roman" panose="02020603050405020304" pitchFamily="18" charset="0"/>
                <a:cs typeface="Times New Roman" panose="02020603050405020304" pitchFamily="18" charset="0"/>
              </a:rPr>
              <a:t>like </a:t>
            </a:r>
            <a:r>
              <a:rPr lang="en-US" sz="2800" b="1" dirty="0">
                <a:solidFill>
                  <a:srgbClr val="FFFF00"/>
                </a:solidFill>
                <a:latin typeface="Times New Roman" panose="02020603050405020304" pitchFamily="18" charset="0"/>
                <a:cs typeface="Times New Roman" panose="02020603050405020304" pitchFamily="18" charset="0"/>
              </a:rPr>
              <a:t>latency, location awareness, mobility, and traffic congestion</a:t>
            </a:r>
            <a:r>
              <a:rPr lang="en-US" sz="28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Fog computing is </a:t>
            </a:r>
            <a:r>
              <a:rPr lang="en-US" sz="2800" b="1" dirty="0">
                <a:solidFill>
                  <a:schemeClr val="bg1"/>
                </a:solidFill>
                <a:latin typeface="Times New Roman" panose="02020603050405020304" pitchFamily="18" charset="0"/>
                <a:cs typeface="Times New Roman" panose="02020603050405020304" pitchFamily="18" charset="0"/>
              </a:rPr>
              <a:t>not a replacement </a:t>
            </a:r>
            <a:r>
              <a:rPr lang="en-US" sz="2800" dirty="0">
                <a:solidFill>
                  <a:schemeClr val="bg1"/>
                </a:solidFill>
                <a:latin typeface="Times New Roman" panose="02020603050405020304" pitchFamily="18" charset="0"/>
                <a:cs typeface="Times New Roman" panose="02020603050405020304" pitchFamily="18" charset="0"/>
              </a:rPr>
              <a:t>of cloud computing rather an extension of it, which is developed for the purpose of emergency-response, reduce delay caused by transferring data to the cloud and back to the application and other latency-sensitive applications. </a:t>
            </a:r>
          </a:p>
        </p:txBody>
      </p:sp>
    </p:spTree>
    <p:extLst>
      <p:ext uri="{BB962C8B-B14F-4D97-AF65-F5344CB8AC3E}">
        <p14:creationId xmlns:p14="http://schemas.microsoft.com/office/powerpoint/2010/main" val="238877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 y="1922620"/>
            <a:ext cx="9144001" cy="4935379"/>
          </a:xfrm>
          <a:prstGeom prst="rect">
            <a:avLst/>
          </a:prstGeom>
          <a:noFill/>
          <a:ln>
            <a:noFill/>
          </a:ln>
        </p:spPr>
      </p:pic>
    </p:spTree>
    <p:extLst>
      <p:ext uri="{BB962C8B-B14F-4D97-AF65-F5344CB8AC3E}">
        <p14:creationId xmlns:p14="http://schemas.microsoft.com/office/powerpoint/2010/main" val="30518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772903"/>
            <a:ext cx="9143999" cy="1323439"/>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Fundamental of            Cloud Computing </a:t>
            </a:r>
          </a:p>
          <a:p>
            <a:r>
              <a:rPr lang="en-US" altLang="ko-KR" sz="4000" b="1" dirty="0">
                <a:solidFill>
                  <a:schemeClr val="bg1"/>
                </a:solidFill>
                <a:latin typeface="Times New Roman" panose="02020603050405020304" pitchFamily="18" charset="0"/>
                <a:cs typeface="Times New Roman" panose="02020603050405020304" pitchFamily="18" charset="0"/>
              </a:rPr>
              <a:t>and 							</a:t>
            </a:r>
            <a:r>
              <a:rPr lang="en-US" altLang="ko-KR" sz="4000" b="1" dirty="0" err="1">
                <a:solidFill>
                  <a:schemeClr val="bg1"/>
                </a:solidFill>
                <a:latin typeface="Times New Roman" panose="02020603050405020304" pitchFamily="18" charset="0"/>
                <a:cs typeface="Times New Roman" panose="02020603050405020304" pitchFamily="18" charset="0"/>
              </a:rPr>
              <a:t>IoT</a:t>
            </a:r>
            <a:r>
              <a:rPr lang="en-US" altLang="ko-KR" sz="4000" b="1" dirty="0">
                <a:solidFill>
                  <a:schemeClr val="bg1"/>
                </a:solidFill>
                <a:latin typeface="Times New Roman" panose="02020603050405020304" pitchFamily="18" charset="0"/>
                <a:cs typeface="Times New Roman" panose="02020603050405020304" pitchFamily="18" charset="0"/>
              </a:rPr>
              <a:t> </a:t>
            </a:r>
            <a:endParaRPr lang="ko-KR" altLang="en-US" sz="4000" b="1" dirty="0">
              <a:solidFill>
                <a:schemeClr val="bg1"/>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C87C4FD-5B6B-4F45-B263-41776B5EC536}"/>
              </a:ext>
            </a:extLst>
          </p:cNvPr>
          <p:cNvGrpSpPr/>
          <p:nvPr/>
        </p:nvGrpSpPr>
        <p:grpSpPr>
          <a:xfrm>
            <a:off x="119421" y="2057400"/>
            <a:ext cx="8714892" cy="4880459"/>
            <a:chOff x="495585" y="875808"/>
            <a:chExt cx="3683174" cy="3690625"/>
          </a:xfrm>
        </p:grpSpPr>
        <p:grpSp>
          <p:nvGrpSpPr>
            <p:cNvPr id="6" name="Group 5">
              <a:extLst>
                <a:ext uri="{FF2B5EF4-FFF2-40B4-BE49-F238E27FC236}">
                  <a16:creationId xmlns:a16="http://schemas.microsoft.com/office/drawing/2014/main" id="{A8037D3A-BCA9-4499-BD97-69CECE348400}"/>
                </a:ext>
              </a:extLst>
            </p:cNvPr>
            <p:cNvGrpSpPr/>
            <p:nvPr/>
          </p:nvGrpSpPr>
          <p:grpSpPr>
            <a:xfrm>
              <a:off x="495585" y="875808"/>
              <a:ext cx="3683174" cy="3690625"/>
              <a:chOff x="-230164" y="863109"/>
              <a:chExt cx="3683174" cy="3690625"/>
            </a:xfrm>
          </p:grpSpPr>
          <p:sp>
            <p:nvSpPr>
              <p:cNvPr id="22" name="Oval 21">
                <a:extLst>
                  <a:ext uri="{FF2B5EF4-FFF2-40B4-BE49-F238E27FC236}">
                    <a16:creationId xmlns:a16="http://schemas.microsoft.com/office/drawing/2014/main" id="{41041C12-D377-4EDF-8861-E7BB3603D59E}"/>
                  </a:ext>
                </a:extLst>
              </p:cNvPr>
              <p:cNvSpPr/>
              <p:nvPr/>
            </p:nvSpPr>
            <p:spPr>
              <a:xfrm>
                <a:off x="-189498" y="951198"/>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TextBox 22">
                <a:extLst>
                  <a:ext uri="{FF2B5EF4-FFF2-40B4-BE49-F238E27FC236}">
                    <a16:creationId xmlns:a16="http://schemas.microsoft.com/office/drawing/2014/main" id="{F2065D78-81B1-46D8-BEF9-A8EA5ADED4FC}"/>
                  </a:ext>
                </a:extLst>
              </p:cNvPr>
              <p:cNvSpPr txBox="1"/>
              <p:nvPr/>
            </p:nvSpPr>
            <p:spPr>
              <a:xfrm>
                <a:off x="564843" y="863109"/>
                <a:ext cx="2858028" cy="1000790"/>
              </a:xfrm>
              <a:prstGeom prst="rect">
                <a:avLst/>
              </a:prstGeom>
              <a:noFill/>
              <a:ln>
                <a:solidFill>
                  <a:srgbClr val="002060"/>
                </a:solidFill>
              </a:ln>
            </p:spPr>
            <p:txBody>
              <a:bodyPr wrap="square" lIns="81000" rIns="81000" rtlCol="0">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Introduction to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30164" y="1504814"/>
                <a:ext cx="3683174" cy="3048920"/>
              </a:xfrm>
              <a:prstGeom prst="rect">
                <a:avLst/>
              </a:prstGeom>
              <a:noFill/>
              <a:ln>
                <a:noFill/>
              </a:ln>
            </p:spPr>
            <p:txBody>
              <a:bodyPr wrap="square" lIns="0" rtlCol="0">
                <a:spAutoFit/>
              </a:bodyPr>
              <a:lstStyle/>
              <a:p>
                <a:pPr marL="171450" indent="-1714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Overview </a:t>
                </a:r>
              </a:p>
              <a:p>
                <a:pPr marL="171450" indent="-1714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Evolution</a:t>
                </a:r>
                <a:endParaRPr lang="en-US" sz="28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Definition</a:t>
                </a:r>
                <a:endParaRPr lang="en-US" sz="28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Characteristics of cloud Computing </a:t>
                </a:r>
                <a:endParaRPr lang="en-US" sz="28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Advantage and Dis advantage </a:t>
                </a:r>
                <a:endParaRPr lang="en-US" sz="28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Benefit of Cloud computing</a:t>
                </a:r>
                <a:endParaRPr lang="en-US" sz="28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Application of Cloud Computing</a:t>
                </a:r>
                <a:endParaRPr lang="en-US" sz="28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Datacenter and Virtualization,</a:t>
                </a:r>
                <a:endParaRPr lang="en-US" altLang="ko-KR" sz="2000"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143322" y="878931"/>
                <a:ext cx="570852" cy="768049"/>
              </a:xfrm>
              <a:prstGeom prst="rect">
                <a:avLst/>
              </a:prstGeom>
              <a:noFill/>
              <a:ln>
                <a:noFill/>
              </a:ln>
            </p:spPr>
            <p:txBody>
              <a:bodyPr wrap="square" lIns="81000" rIns="81000" rtlCol="0">
                <a:spAutoFit/>
              </a:bodyPr>
              <a:lstStyle/>
              <a:p>
                <a:pPr algn="ctr"/>
                <a:r>
                  <a:rPr lang="en-US" altLang="ko-KR" sz="6000" b="1" dirty="0">
                    <a:solidFill>
                      <a:schemeClr val="bg1"/>
                    </a:solidFill>
                    <a:latin typeface="Times New Roman" panose="02020603050405020304" pitchFamily="18" charset="0"/>
                    <a:cs typeface="Times New Roman" panose="02020603050405020304" pitchFamily="18" charset="0"/>
                  </a:rPr>
                  <a:t>01</a:t>
                </a:r>
                <a:endParaRPr lang="ko-KR" altLang="en-US" sz="6000" b="1" dirty="0">
                  <a:solidFill>
                    <a:schemeClr val="bg1"/>
                  </a:solidFill>
                  <a:latin typeface="Times New Roman" panose="02020603050405020304" pitchFamily="18" charset="0"/>
                  <a:cs typeface="Times New Roman" panose="02020603050405020304" pitchFamily="18" charset="0"/>
                </a:endParaRPr>
              </a:p>
            </p:txBody>
          </p:sp>
        </p:grpSp>
        <p:sp>
          <p:nvSpPr>
            <p:cNvPr id="13" name="TextBox 12">
              <a:extLst>
                <a:ext uri="{FF2B5EF4-FFF2-40B4-BE49-F238E27FC236}">
                  <a16:creationId xmlns:a16="http://schemas.microsoft.com/office/drawing/2014/main" id="{5A0D5B24-0449-429F-B921-56560878F81F}"/>
                </a:ext>
              </a:extLst>
            </p:cNvPr>
            <p:cNvSpPr txBox="1"/>
            <p:nvPr/>
          </p:nvSpPr>
          <p:spPr>
            <a:xfrm>
              <a:off x="495585" y="4099615"/>
              <a:ext cx="570852" cy="406428"/>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4</a:t>
              </a:r>
              <a:endParaRPr lang="ko-KR" altLang="en-US" b="1" dirty="0">
                <a:solidFill>
                  <a:schemeClr val="bg1"/>
                </a:solidFill>
                <a:cs typeface="Arial" pitchFamily="34" charset="0"/>
              </a:endParaRPr>
            </a:p>
          </p:txBody>
        </p:sp>
      </p:grpSp>
    </p:spTree>
    <p:extLst>
      <p:ext uri="{BB962C8B-B14F-4D97-AF65-F5344CB8AC3E}">
        <p14:creationId xmlns:p14="http://schemas.microsoft.com/office/powerpoint/2010/main" val="177215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73200"/>
            <a:ext cx="7632700" cy="508000"/>
          </a:xfrm>
        </p:spPr>
        <p:txBody>
          <a:bodyPr/>
          <a:lstStyle/>
          <a:p>
            <a:r>
              <a:rPr lang="en-US" sz="4000" b="1" dirty="0">
                <a:latin typeface="Times New Roman" panose="02020603050405020304" pitchFamily="18" charset="0"/>
                <a:cs typeface="Times New Roman" panose="02020603050405020304" pitchFamily="18" charset="0"/>
              </a:rPr>
              <a:t>Cloud Definitions</a:t>
            </a:r>
          </a:p>
        </p:txBody>
      </p:sp>
      <p:graphicFrame>
        <p:nvGraphicFramePr>
          <p:cNvPr id="3" name="Table 2"/>
          <p:cNvGraphicFramePr>
            <a:graphicFrameLocks noGrp="1"/>
          </p:cNvGraphicFramePr>
          <p:nvPr/>
        </p:nvGraphicFramePr>
        <p:xfrm>
          <a:off x="1" y="3"/>
          <a:ext cx="9144000" cy="6854036"/>
        </p:xfrm>
        <a:graphic>
          <a:graphicData uri="http://schemas.openxmlformats.org/drawingml/2006/table">
            <a:tbl>
              <a:tblPr/>
              <a:tblGrid>
                <a:gridCol w="1600199">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3429001">
                  <a:extLst>
                    <a:ext uri="{9D8B030D-6E8A-4147-A177-3AD203B41FA5}">
                      <a16:colId xmlns:a16="http://schemas.microsoft.com/office/drawing/2014/main" val="20002"/>
                    </a:ext>
                  </a:extLst>
                </a:gridCol>
              </a:tblGrid>
              <a:tr h="263561">
                <a:tc>
                  <a:txBody>
                    <a:bodyPr/>
                    <a:lstStyle/>
                    <a:p>
                      <a:pPr algn="l" fontAlgn="ctr"/>
                      <a:r>
                        <a:rPr lang="en-US" sz="1600" b="0" dirty="0">
                          <a:effectLst/>
                        </a:rPr>
                        <a:t>Feature</a:t>
                      </a:r>
                    </a:p>
                  </a:txBody>
                  <a:tcPr marL="33234" marR="33234" marT="33234" marB="3323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ctr"/>
                      <a:r>
                        <a:rPr lang="en-US" sz="1600" b="0">
                          <a:effectLst/>
                        </a:rPr>
                        <a:t>Cloud Computing</a:t>
                      </a:r>
                    </a:p>
                  </a:txBody>
                  <a:tcPr marL="33234" marR="33234" marT="33234" marB="3323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ctr"/>
                      <a:r>
                        <a:rPr lang="en-US" sz="1600" b="0">
                          <a:effectLst/>
                        </a:rPr>
                        <a:t>Fog Computing</a:t>
                      </a:r>
                    </a:p>
                  </a:txBody>
                  <a:tcPr marL="33234" marR="33234" marT="33234" marB="3323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extLst>
                  <a:ext uri="{0D108BD9-81ED-4DB2-BD59-A6C34878D82A}">
                    <a16:rowId xmlns:a16="http://schemas.microsoft.com/office/drawing/2014/main" val="10000"/>
                  </a:ext>
                </a:extLst>
              </a:tr>
              <a:tr h="441472">
                <a:tc>
                  <a:txBody>
                    <a:bodyPr/>
                    <a:lstStyle/>
                    <a:p>
                      <a:pPr algn="l" fontAlgn="base"/>
                      <a:r>
                        <a:rPr lang="en-US" sz="1400" b="0">
                          <a:effectLst/>
                        </a:rPr>
                        <a:t>Latency</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Cloud computing has high latency compared to fog computing</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Fog computing has low latency</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1472">
                <a:tc>
                  <a:txBody>
                    <a:bodyPr/>
                    <a:lstStyle/>
                    <a:p>
                      <a:pPr algn="l" fontAlgn="base"/>
                      <a:r>
                        <a:rPr lang="en-US" sz="1400" b="0" dirty="0">
                          <a:effectLst/>
                        </a:rPr>
                        <a:t>Capacity</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Cloud Computing does not provide any reduction in data while sending or transforming data</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Fog Computing reduces the amount of data sent to cloud computing.</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0255">
                <a:tc>
                  <a:txBody>
                    <a:bodyPr/>
                    <a:lstStyle/>
                    <a:p>
                      <a:pPr algn="l" fontAlgn="base"/>
                      <a:r>
                        <a:rPr lang="en-US" sz="1400" b="0" dirty="0">
                          <a:effectLst/>
                        </a:rPr>
                        <a:t>Responsiveness</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Response time of the system is low.</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Response time of the system is high.</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41472">
                <a:tc>
                  <a:txBody>
                    <a:bodyPr/>
                    <a:lstStyle/>
                    <a:p>
                      <a:pPr algn="l" fontAlgn="base"/>
                      <a:r>
                        <a:rPr lang="en-US" sz="1400" b="0">
                          <a:effectLst/>
                        </a:rPr>
                        <a:t>Security</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Cloud computing has less security compared to Fog Computing</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Fog computing has high Security.</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1472">
                <a:tc>
                  <a:txBody>
                    <a:bodyPr/>
                    <a:lstStyle/>
                    <a:p>
                      <a:pPr algn="l" fontAlgn="base"/>
                      <a:r>
                        <a:rPr lang="en-US" sz="1400" b="0">
                          <a:effectLst/>
                        </a:rPr>
                        <a:t>Speed</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Access speed is high depending on the VM connectivity.</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High even more compared to Cloud Computing.</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41472">
                <a:tc>
                  <a:txBody>
                    <a:bodyPr/>
                    <a:lstStyle/>
                    <a:p>
                      <a:pPr algn="l" fontAlgn="base"/>
                      <a:r>
                        <a:rPr lang="en-US" sz="1400" b="0">
                          <a:effectLst/>
                        </a:rPr>
                        <a:t>Data Integration</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Multiple data sources can be integrated.</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Multiple Data sources and devices can be integrated.</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60255">
                <a:tc>
                  <a:txBody>
                    <a:bodyPr/>
                    <a:lstStyle/>
                    <a:p>
                      <a:pPr algn="l" fontAlgn="base"/>
                      <a:r>
                        <a:rPr lang="en-US" sz="1400" b="0">
                          <a:effectLst/>
                        </a:rPr>
                        <a:t>Mobility</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In cloud computing mobility is Limited.</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Mobility is supported in fog computing.</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41472">
                <a:tc>
                  <a:txBody>
                    <a:bodyPr/>
                    <a:lstStyle/>
                    <a:p>
                      <a:pPr algn="l" fontAlgn="base"/>
                      <a:r>
                        <a:rPr lang="en-US" sz="1400" b="0">
                          <a:effectLst/>
                        </a:rPr>
                        <a:t>Location Awareness</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Partially Supported in Cloud computing.</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Supported in fog computing.</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41472">
                <a:tc>
                  <a:txBody>
                    <a:bodyPr/>
                    <a:lstStyle/>
                    <a:p>
                      <a:pPr algn="l" fontAlgn="base"/>
                      <a:r>
                        <a:rPr lang="en-US" sz="1400" b="0">
                          <a:effectLst/>
                        </a:rPr>
                        <a:t>Number of Server Nodes</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Cloud computing has Few number of server nodes.</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Fog computing has Large number of server nodes.</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41472">
                <a:tc>
                  <a:txBody>
                    <a:bodyPr/>
                    <a:lstStyle/>
                    <a:p>
                      <a:pPr algn="l" fontAlgn="base"/>
                      <a:r>
                        <a:rPr lang="en-US" sz="1400" b="0">
                          <a:effectLst/>
                        </a:rPr>
                        <a:t>Geographical Distribution</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It is centralized.</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It is decentralized and distributed.</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41472">
                <a:tc>
                  <a:txBody>
                    <a:bodyPr/>
                    <a:lstStyle/>
                    <a:p>
                      <a:pPr algn="l" fontAlgn="base"/>
                      <a:r>
                        <a:rPr lang="en-US" sz="1400" b="0">
                          <a:effectLst/>
                        </a:rPr>
                        <a:t>Location of service</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Services provided within the internet.</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Services provided at the edge of the local network.</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441472">
                <a:tc>
                  <a:txBody>
                    <a:bodyPr/>
                    <a:lstStyle/>
                    <a:p>
                      <a:pPr algn="l" fontAlgn="base"/>
                      <a:r>
                        <a:rPr lang="en-US" sz="1400" b="0">
                          <a:effectLst/>
                        </a:rPr>
                        <a:t>Working environment</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Specific data center building with air conditioning systems</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Outdoor (streets,base stations, etc.) or indoor (houses, cafes, etc.)</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622690">
                <a:tc>
                  <a:txBody>
                    <a:bodyPr/>
                    <a:lstStyle/>
                    <a:p>
                      <a:pPr algn="l" fontAlgn="base"/>
                      <a:r>
                        <a:rPr lang="en-US" sz="1400" b="0">
                          <a:effectLst/>
                        </a:rPr>
                        <a:t>Communication mode</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IP network</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Wireless communication: WLAN, </a:t>
                      </a:r>
                      <a:r>
                        <a:rPr lang="en-US" sz="1400" b="0" dirty="0" err="1">
                          <a:effectLst/>
                        </a:rPr>
                        <a:t>WiFi</a:t>
                      </a:r>
                      <a:r>
                        <a:rPr lang="en-US" sz="1400" b="0" dirty="0">
                          <a:effectLst/>
                        </a:rPr>
                        <a:t>, 3G, 4G, ZigBee, etc. or wired communication (part of the IP networks)</a:t>
                      </a:r>
                    </a:p>
                  </a:txBody>
                  <a:tcPr marL="33234" marR="33234" marT="46528" marB="46528"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35088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3" y="1219200"/>
            <a:ext cx="7632700" cy="508000"/>
          </a:xfrm>
        </p:spPr>
        <p:txBody>
          <a:bodyPr/>
          <a:lstStyle/>
          <a:p>
            <a:r>
              <a:rPr lang="en-US" sz="3600" b="1" dirty="0">
                <a:latin typeface="Times New Roman" panose="02020603050405020304" pitchFamily="18" charset="0"/>
                <a:cs typeface="Times New Roman" panose="02020603050405020304" pitchFamily="18" charset="0"/>
              </a:rPr>
              <a:t>Cloud Definitions</a:t>
            </a:r>
          </a:p>
        </p:txBody>
      </p:sp>
      <p:pic>
        <p:nvPicPr>
          <p:cNvPr id="4098" name="Picture 2" descr="http://blogs.toonboom.com/professional/wp-content/uploads/2008/05/wikipedia-logo.png"/>
          <p:cNvPicPr>
            <a:picLocks noChangeAspect="1" noChangeArrowheads="1"/>
          </p:cNvPicPr>
          <p:nvPr/>
        </p:nvPicPr>
        <p:blipFill>
          <a:blip r:embed="rId2" cstate="print"/>
          <a:srcRect/>
          <a:stretch>
            <a:fillRect/>
          </a:stretch>
        </p:blipFill>
        <p:spPr bwMode="auto">
          <a:xfrm>
            <a:off x="6019800" y="4876800"/>
            <a:ext cx="3048000" cy="1828800"/>
          </a:xfrm>
          <a:prstGeom prst="rect">
            <a:avLst/>
          </a:prstGeom>
          <a:noFill/>
        </p:spPr>
      </p:pic>
      <p:pic>
        <p:nvPicPr>
          <p:cNvPr id="4100" name="Picture 4" descr="government datacentres"/>
          <p:cNvPicPr>
            <a:picLocks noChangeAspect="1" noChangeArrowheads="1"/>
          </p:cNvPicPr>
          <p:nvPr/>
        </p:nvPicPr>
        <p:blipFill>
          <a:blip r:embed="rId3" cstate="print"/>
          <a:srcRect/>
          <a:stretch>
            <a:fillRect/>
          </a:stretch>
        </p:blipFill>
        <p:spPr bwMode="auto">
          <a:xfrm>
            <a:off x="1143000" y="5029200"/>
            <a:ext cx="4684134" cy="1828800"/>
          </a:xfrm>
          <a:prstGeom prst="roundRect">
            <a:avLst>
              <a:gd name="adj" fmla="val 3412"/>
            </a:avLst>
          </a:prstGeom>
          <a:noFill/>
          <a:ln>
            <a:solidFill>
              <a:schemeClr val="accent1"/>
            </a:solidFill>
          </a:ln>
          <a:effectLst>
            <a:outerShdw blurRad="63500" sx="102000" sy="102000" algn="ctr" rotWithShape="0">
              <a:prstClr val="black">
                <a:alpha val="40000"/>
              </a:prstClr>
            </a:outerShdw>
          </a:effectLst>
        </p:spPr>
      </p:pic>
      <p:sp>
        <p:nvSpPr>
          <p:cNvPr id="6" name="Content Placeholder 2"/>
          <p:cNvSpPr txBox="1">
            <a:spLocks/>
          </p:cNvSpPr>
          <p:nvPr/>
        </p:nvSpPr>
        <p:spPr>
          <a:xfrm>
            <a:off x="28303" y="2057400"/>
            <a:ext cx="9115697" cy="3352800"/>
          </a:xfrm>
          <a:prstGeom prst="rect">
            <a:avLst/>
          </a:prstGeom>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
                <a:schemeClr val="accent1">
                  <a:lumMod val="75000"/>
                </a:schemeClr>
              </a:buClr>
              <a:buSzTx/>
              <a:tabLst/>
              <a:defRPr/>
            </a:pPr>
            <a:r>
              <a:rPr kumimoji="0" lang="en-US" sz="2800" b="1" i="0" u="none" strike="noStrike" kern="1200" cap="none" spc="0" normalizeH="0" baseline="0" noProof="0" dirty="0">
                <a:ln>
                  <a:noFill/>
                </a:ln>
                <a:solidFill>
                  <a:schemeClr val="bg1"/>
                </a:solidFill>
                <a:effectLst/>
                <a:uLnTx/>
                <a:uFillTx/>
                <a:latin typeface="Cambria" pitchFamily="18" charset="0"/>
                <a:ea typeface="+mn-ea"/>
                <a:cs typeface="+mn-cs"/>
              </a:rPr>
              <a:t>Definition from </a:t>
            </a:r>
            <a:r>
              <a:rPr kumimoji="0" lang="en-US" sz="2800" b="1" i="1" u="none" strike="noStrike" kern="1200" cap="none" spc="0" normalizeH="0" baseline="0" noProof="0" dirty="0">
                <a:ln>
                  <a:noFill/>
                </a:ln>
                <a:solidFill>
                  <a:schemeClr val="bg1"/>
                </a:solidFill>
                <a:effectLst/>
                <a:uLnTx/>
                <a:uFillTx/>
                <a:latin typeface="Cambria" pitchFamily="18" charset="0"/>
                <a:ea typeface="+mn-ea"/>
                <a:cs typeface="+mn-cs"/>
              </a:rPr>
              <a:t>Wikipedia</a:t>
            </a:r>
          </a:p>
          <a:p>
            <a:pPr marL="285750" indent="-285750" fontAlgn="auto">
              <a:spcBef>
                <a:spcPct val="20000"/>
              </a:spcBef>
              <a:spcAft>
                <a:spcPts val="0"/>
              </a:spcAft>
              <a:buClr>
                <a:schemeClr val="accent3">
                  <a:lumMod val="50000"/>
                </a:schemeClr>
              </a:buClr>
              <a:buFont typeface="Wingdings" pitchFamily="2" charset="2"/>
              <a:buChar char="§"/>
              <a:defRPr/>
            </a:pPr>
            <a:r>
              <a:rPr kumimoji="0" lang="en-US" sz="2400" b="0" i="0" u="none" strike="noStrike" kern="1200" cap="none" spc="0" normalizeH="0" baseline="0" noProof="0" dirty="0">
                <a:ln>
                  <a:noFill/>
                </a:ln>
                <a:solidFill>
                  <a:schemeClr val="bg1"/>
                </a:solidFill>
                <a:effectLst/>
                <a:uLnTx/>
                <a:uFillTx/>
                <a:latin typeface="Cambria" pitchFamily="18" charset="0"/>
              </a:rPr>
              <a:t>Cloud computing is </a:t>
            </a:r>
            <a:r>
              <a:rPr lang="en-US" sz="2400" b="1" dirty="0">
                <a:solidFill>
                  <a:srgbClr val="FFFF00"/>
                </a:solidFill>
                <a:latin typeface="Cambria" pitchFamily="18" charset="0"/>
              </a:rPr>
              <a:t>Internet-based computing</a:t>
            </a:r>
            <a:r>
              <a:rPr kumimoji="0" lang="en-US" sz="2400" b="0" i="0" u="none" strike="noStrike" kern="1200" cap="none" spc="0" normalizeH="0" baseline="0" noProof="0" dirty="0">
                <a:ln>
                  <a:noFill/>
                </a:ln>
                <a:solidFill>
                  <a:srgbClr val="FFFF00"/>
                </a:solidFill>
                <a:effectLst/>
                <a:uLnTx/>
                <a:uFillTx/>
                <a:latin typeface="Cambria" pitchFamily="18" charset="0"/>
              </a:rPr>
              <a:t>,</a:t>
            </a:r>
            <a:r>
              <a:rPr kumimoji="0" lang="en-US" sz="2400" b="0" i="0" u="none" strike="noStrike" kern="1200" cap="none" spc="0" normalizeH="0" baseline="0" noProof="0" dirty="0">
                <a:ln>
                  <a:noFill/>
                </a:ln>
                <a:solidFill>
                  <a:schemeClr val="bg1"/>
                </a:solidFill>
                <a:effectLst/>
                <a:uLnTx/>
                <a:uFillTx/>
                <a:latin typeface="Cambria" pitchFamily="18" charset="0"/>
              </a:rPr>
              <a:t> whereby </a:t>
            </a:r>
            <a:r>
              <a:rPr kumimoji="0" lang="en-US" sz="2400" b="1" i="0" u="none" strike="noStrike" kern="1200" cap="none" spc="0" normalizeH="0" baseline="0" noProof="0" dirty="0">
                <a:ln>
                  <a:noFill/>
                </a:ln>
                <a:solidFill>
                  <a:srgbClr val="FFFF00"/>
                </a:solidFill>
                <a:effectLst/>
                <a:uLnTx/>
                <a:uFillTx/>
                <a:latin typeface="Cambria" pitchFamily="18" charset="0"/>
              </a:rPr>
              <a:t>shared resources, software, and information</a:t>
            </a:r>
            <a:r>
              <a:rPr kumimoji="0" lang="en-US" sz="2400" b="0" i="0" u="none" strike="noStrike" kern="1200" cap="none" spc="0" normalizeH="0" baseline="0" noProof="0" dirty="0">
                <a:ln>
                  <a:noFill/>
                </a:ln>
                <a:solidFill>
                  <a:schemeClr val="bg1"/>
                </a:solidFill>
                <a:effectLst/>
                <a:uLnTx/>
                <a:uFillTx/>
                <a:latin typeface="Cambria" pitchFamily="18" charset="0"/>
              </a:rPr>
              <a:t> are provided to computers and other devices </a:t>
            </a:r>
            <a:r>
              <a:rPr kumimoji="0" lang="en-US" sz="2400" b="1" i="0" u="none" strike="noStrike" kern="1200" cap="none" spc="0" normalizeH="0" baseline="0" noProof="0" dirty="0">
                <a:ln>
                  <a:noFill/>
                </a:ln>
                <a:solidFill>
                  <a:srgbClr val="FFFF00"/>
                </a:solidFill>
                <a:effectLst/>
                <a:uLnTx/>
                <a:uFillTx/>
                <a:latin typeface="Cambria" pitchFamily="18" charset="0"/>
              </a:rPr>
              <a:t>on demand</a:t>
            </a:r>
            <a:r>
              <a:rPr kumimoji="0" lang="en-US" sz="2400" b="0" i="0" u="none" strike="noStrike" kern="1200" cap="none" spc="0" normalizeH="0" baseline="0" noProof="0" dirty="0">
                <a:ln>
                  <a:noFill/>
                </a:ln>
                <a:solidFill>
                  <a:schemeClr val="bg1"/>
                </a:solidFill>
                <a:effectLst/>
                <a:uLnTx/>
                <a:uFillTx/>
                <a:latin typeface="Cambria" pitchFamily="18" charset="0"/>
              </a:rPr>
              <a:t>, like the electricity grid.</a:t>
            </a:r>
          </a:p>
          <a:p>
            <a:pPr marL="285750" indent="-285750" fontAlgn="auto">
              <a:spcBef>
                <a:spcPct val="20000"/>
              </a:spcBef>
              <a:spcAft>
                <a:spcPts val="0"/>
              </a:spcAft>
              <a:buClr>
                <a:schemeClr val="accent3">
                  <a:lumMod val="50000"/>
                </a:schemeClr>
              </a:buClr>
              <a:buFont typeface="Wingdings" pitchFamily="2" charset="2"/>
              <a:buChar char="§"/>
              <a:defRPr/>
            </a:pPr>
            <a:r>
              <a:rPr kumimoji="0" lang="en-US" sz="2400" b="0" i="0" u="none" strike="noStrike" kern="1200" cap="none" spc="0" normalizeH="0" baseline="0" noProof="0" dirty="0">
                <a:ln>
                  <a:noFill/>
                </a:ln>
                <a:solidFill>
                  <a:schemeClr val="bg1"/>
                </a:solidFill>
                <a:effectLst/>
                <a:uLnTx/>
                <a:uFillTx/>
                <a:latin typeface="Cambria" pitchFamily="18" charset="0"/>
              </a:rPr>
              <a:t>Cloud computing is a style of computing in which </a:t>
            </a:r>
            <a:r>
              <a:rPr kumimoji="0" lang="en-US" sz="2400" b="1" i="0" u="none" strike="noStrike" kern="1200" cap="none" spc="0" normalizeH="0" baseline="0" noProof="0" dirty="0">
                <a:ln>
                  <a:noFill/>
                </a:ln>
                <a:solidFill>
                  <a:srgbClr val="FFFF00"/>
                </a:solidFill>
                <a:effectLst/>
                <a:uLnTx/>
                <a:uFillTx/>
                <a:latin typeface="Cambria" pitchFamily="18" charset="0"/>
              </a:rPr>
              <a:t>dynamically scalable</a:t>
            </a:r>
            <a:r>
              <a:rPr kumimoji="0" lang="en-US" sz="2400" b="0" i="0" u="none" strike="noStrike" kern="1200" cap="none" spc="0" normalizeH="0" baseline="0" noProof="0" dirty="0">
                <a:ln>
                  <a:noFill/>
                </a:ln>
                <a:solidFill>
                  <a:srgbClr val="FFFF00"/>
                </a:solidFill>
                <a:effectLst/>
                <a:uLnTx/>
                <a:uFillTx/>
                <a:latin typeface="Cambria" pitchFamily="18" charset="0"/>
              </a:rPr>
              <a:t> </a:t>
            </a:r>
            <a:r>
              <a:rPr kumimoji="0" lang="en-US" sz="2400" b="0" i="0" u="none" strike="noStrike" kern="1200" cap="none" spc="0" normalizeH="0" baseline="0" noProof="0" dirty="0">
                <a:ln>
                  <a:noFill/>
                </a:ln>
                <a:solidFill>
                  <a:schemeClr val="bg1"/>
                </a:solidFill>
                <a:effectLst/>
                <a:uLnTx/>
                <a:uFillTx/>
                <a:latin typeface="Cambria" pitchFamily="18" charset="0"/>
              </a:rPr>
              <a:t>and often </a:t>
            </a:r>
            <a:r>
              <a:rPr kumimoji="0" lang="en-US" sz="2400" b="1" i="0" u="none" strike="noStrike" kern="1200" cap="none" spc="0" normalizeH="0" baseline="0" noProof="0" dirty="0">
                <a:ln>
                  <a:noFill/>
                </a:ln>
                <a:solidFill>
                  <a:srgbClr val="FFFF00"/>
                </a:solidFill>
                <a:effectLst/>
                <a:uLnTx/>
                <a:uFillTx/>
                <a:latin typeface="Cambria" pitchFamily="18" charset="0"/>
              </a:rPr>
              <a:t>virtualized resources</a:t>
            </a:r>
            <a:r>
              <a:rPr kumimoji="0" lang="en-US" sz="2400" b="1" i="0" u="none" strike="noStrike" kern="1200" cap="none" spc="0" normalizeH="0" baseline="0" noProof="0" dirty="0">
                <a:ln>
                  <a:noFill/>
                </a:ln>
                <a:solidFill>
                  <a:schemeClr val="bg1"/>
                </a:solidFill>
                <a:effectLst/>
                <a:uLnTx/>
                <a:uFillTx/>
                <a:latin typeface="Cambria" pitchFamily="18" charset="0"/>
              </a:rPr>
              <a:t> </a:t>
            </a:r>
            <a:r>
              <a:rPr kumimoji="0" lang="en-US" sz="2400" b="0" i="0" u="none" strike="noStrike" kern="1200" cap="none" spc="0" normalizeH="0" baseline="0" noProof="0" dirty="0">
                <a:ln>
                  <a:noFill/>
                </a:ln>
                <a:solidFill>
                  <a:schemeClr val="bg1"/>
                </a:solidFill>
                <a:effectLst/>
                <a:uLnTx/>
                <a:uFillTx/>
                <a:latin typeface="Cambria" pitchFamily="18" charset="0"/>
              </a:rPr>
              <a:t>are provided as a </a:t>
            </a:r>
            <a:r>
              <a:rPr kumimoji="0" lang="en-US" sz="2400" b="1" i="0" u="none" strike="noStrike" kern="1200" cap="none" spc="0" normalizeH="0" baseline="0" noProof="0" dirty="0">
                <a:ln>
                  <a:noFill/>
                </a:ln>
                <a:solidFill>
                  <a:schemeClr val="bg1"/>
                </a:solidFill>
                <a:effectLst/>
                <a:uLnTx/>
                <a:uFillTx/>
                <a:latin typeface="Cambria" pitchFamily="18" charset="0"/>
              </a:rPr>
              <a:t>service</a:t>
            </a:r>
            <a:r>
              <a:rPr kumimoji="0" lang="en-US" sz="2400" b="0" i="0" u="none" strike="noStrike" kern="1200" cap="none" spc="0" normalizeH="0" baseline="0" noProof="0" dirty="0">
                <a:ln>
                  <a:noFill/>
                </a:ln>
                <a:solidFill>
                  <a:schemeClr val="bg1"/>
                </a:solidFill>
                <a:effectLst/>
                <a:uLnTx/>
                <a:uFillTx/>
                <a:latin typeface="Cambria" pitchFamily="18" charset="0"/>
              </a:rPr>
              <a:t> over the Internet.</a:t>
            </a:r>
          </a:p>
        </p:txBody>
      </p:sp>
    </p:spTree>
    <p:extLst>
      <p:ext uri="{BB962C8B-B14F-4D97-AF65-F5344CB8AC3E}">
        <p14:creationId xmlns:p14="http://schemas.microsoft.com/office/powerpoint/2010/main" val="289466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 y="1146029"/>
            <a:ext cx="7632700" cy="508000"/>
          </a:xfrm>
        </p:spPr>
        <p:txBody>
          <a:bodyPr/>
          <a:lstStyle/>
          <a:p>
            <a:r>
              <a:rPr lang="en-US" sz="3600" b="1" dirty="0">
                <a:latin typeface="Times New Roman" panose="02020603050405020304" pitchFamily="18" charset="0"/>
                <a:cs typeface="Times New Roman" panose="02020603050405020304" pitchFamily="18" charset="0"/>
              </a:rPr>
              <a:t>Cloud Definitions</a:t>
            </a:r>
          </a:p>
        </p:txBody>
      </p:sp>
      <p:pic>
        <p:nvPicPr>
          <p:cNvPr id="26626" name="Picture 2" descr="http://www.cs.brandeis.edu/~rshaull/cs33b/Internet-cartoon.png"/>
          <p:cNvPicPr>
            <a:picLocks noChangeAspect="1" noChangeArrowheads="1"/>
          </p:cNvPicPr>
          <p:nvPr/>
        </p:nvPicPr>
        <p:blipFill>
          <a:blip r:embed="rId2" cstate="print"/>
          <a:srcRect t="11667" b="13333"/>
          <a:stretch>
            <a:fillRect/>
          </a:stretch>
        </p:blipFill>
        <p:spPr bwMode="auto">
          <a:xfrm>
            <a:off x="1097280" y="4800600"/>
            <a:ext cx="3429000" cy="2057400"/>
          </a:xfrm>
          <a:prstGeom prst="rect">
            <a:avLst/>
          </a:prstGeom>
          <a:noFill/>
        </p:spPr>
      </p:pic>
      <p:pic>
        <p:nvPicPr>
          <p:cNvPr id="26628" name="Picture 4" descr="http://cloudcomputingserver.net/wp-content/uploads/2010/06/cloud-computing-server-001.jpg"/>
          <p:cNvPicPr>
            <a:picLocks noChangeAspect="1" noChangeArrowheads="1"/>
          </p:cNvPicPr>
          <p:nvPr/>
        </p:nvPicPr>
        <p:blipFill>
          <a:blip r:embed="rId3" cstate="print"/>
          <a:srcRect/>
          <a:stretch>
            <a:fillRect/>
          </a:stretch>
        </p:blipFill>
        <p:spPr bwMode="auto">
          <a:xfrm>
            <a:off x="5181600" y="4648200"/>
            <a:ext cx="2857500" cy="2209800"/>
          </a:xfrm>
          <a:prstGeom prst="rect">
            <a:avLst/>
          </a:prstGeom>
          <a:noFill/>
        </p:spPr>
      </p:pic>
      <p:sp>
        <p:nvSpPr>
          <p:cNvPr id="6" name="Right Arrow 5"/>
          <p:cNvSpPr/>
          <p:nvPr/>
        </p:nvSpPr>
        <p:spPr>
          <a:xfrm>
            <a:off x="4267200" y="4800600"/>
            <a:ext cx="609600" cy="533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0" y="1983219"/>
            <a:ext cx="9144000" cy="2667000"/>
          </a:xfrm>
          <a:prstGeom prst="rect">
            <a:avLst/>
          </a:prstGeom>
        </p:spPr>
        <p:txBody>
          <a:bodyPr vert="horz" lIns="91440" tIns="45720" rIns="91440" bIns="45720" rtlCol="0">
            <a:normAutofit lnSpcReduction="10000"/>
          </a:bodyPr>
          <a:lstStyle/>
          <a:p>
            <a:pPr marR="0" lvl="0" algn="l" defTabSz="914400" rtl="0" eaLnBrk="1" fontAlgn="auto" latinLnBrk="0" hangingPunct="1">
              <a:lnSpc>
                <a:spcPct val="100000"/>
              </a:lnSpc>
              <a:spcBef>
                <a:spcPct val="20000"/>
              </a:spcBef>
              <a:spcAft>
                <a:spcPts val="0"/>
              </a:spcAft>
              <a:buClr>
                <a:schemeClr val="accent1">
                  <a:lumMod val="75000"/>
                </a:schemeClr>
              </a:buClr>
              <a:buSzTx/>
              <a:tabLst/>
              <a:defRPr/>
            </a:pPr>
            <a:r>
              <a:rPr kumimoji="0" lang="en-US" sz="28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Definition from </a:t>
            </a:r>
            <a:r>
              <a:rPr kumimoji="0" lang="en-US" sz="2800" b="1" i="1"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Whatis.com</a:t>
            </a:r>
          </a:p>
          <a:p>
            <a:pPr marL="285750" indent="-285750" fontAlgn="auto">
              <a:spcBef>
                <a:spcPct val="20000"/>
              </a:spcBef>
              <a:spcAft>
                <a:spcPts val="0"/>
              </a:spcAft>
              <a:buClr>
                <a:schemeClr val="accent3">
                  <a:lumMod val="50000"/>
                </a:schemeClr>
              </a:buClr>
              <a:buFont typeface="Wingdings" pitchFamily="2" charset="2"/>
              <a:buChar char="§"/>
              <a:defRPr/>
            </a:pPr>
            <a:r>
              <a:rPr kumimoji="0" lang="en-US" sz="28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The name cloud computing was inspired by the </a:t>
            </a:r>
            <a:r>
              <a:rPr kumimoji="0" lang="en-US" sz="2800" b="1"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cloud symbol</a:t>
            </a:r>
            <a:r>
              <a:rPr kumimoji="0" lang="en-US" sz="28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that's often used to represent the Internet in flowcharts and diagrams. </a:t>
            </a:r>
          </a:p>
          <a:p>
            <a:pPr marL="285750" indent="-285750" fontAlgn="auto">
              <a:spcBef>
                <a:spcPct val="20000"/>
              </a:spcBef>
              <a:spcAft>
                <a:spcPts val="0"/>
              </a:spcAft>
              <a:buClr>
                <a:schemeClr val="accent3">
                  <a:lumMod val="50000"/>
                </a:schemeClr>
              </a:buClr>
              <a:buFont typeface="Wingdings" pitchFamily="2" charset="2"/>
              <a:buChar char="§"/>
              <a:defRPr/>
            </a:pPr>
            <a:r>
              <a:rPr kumimoji="0" lang="en-US" sz="28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Cloud computing is a general term for anything that involves </a:t>
            </a:r>
            <a:r>
              <a:rPr kumimoji="0" lang="en-US" sz="2800" b="1"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delivering hosted services over the Internet</a:t>
            </a:r>
            <a:r>
              <a:rPr kumimoji="0" lang="en-US" sz="28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772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1928018"/>
            <a:ext cx="9144000" cy="4525963"/>
          </a:xfrm>
          <a:prstGeom prst="rect">
            <a:avLst/>
          </a:prstGeom>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
                <a:schemeClr val="accent1">
                  <a:lumMod val="75000"/>
                </a:schemeClr>
              </a:buClr>
              <a:buSzTx/>
              <a:tabLst/>
              <a:defRPr/>
            </a:pPr>
            <a:r>
              <a:rPr kumimoji="0" lang="en-US" sz="3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Definition from </a:t>
            </a:r>
            <a:r>
              <a:rPr kumimoji="0" lang="en-US" sz="3600" b="1" i="1"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Berkeley</a:t>
            </a:r>
            <a:endParaRPr kumimoji="0" lang="en-US" sz="2800" b="1" i="1"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285750" indent="-285750" fontAlgn="auto">
              <a:spcBef>
                <a:spcPct val="20000"/>
              </a:spcBef>
              <a:spcAft>
                <a:spcPts val="0"/>
              </a:spcAft>
              <a:buClr>
                <a:schemeClr val="accent3">
                  <a:lumMod val="50000"/>
                </a:schemeClr>
              </a:buClr>
              <a:buFont typeface="Wingdings" pitchFamily="2" charset="2"/>
              <a:buChar char="§"/>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Cloud Computing refers to both the applications </a:t>
            </a:r>
            <a:r>
              <a:rPr kumimoji="0" lang="en-US" sz="2400" b="1" i="0"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delivered as services over the Internet</a:t>
            </a:r>
            <a:r>
              <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and the hardware and systems software in the datacenters that provide those services.</a:t>
            </a:r>
          </a:p>
          <a:p>
            <a:pPr marL="285750" indent="-285750" fontAlgn="auto">
              <a:spcBef>
                <a:spcPct val="20000"/>
              </a:spcBef>
              <a:spcAft>
                <a:spcPts val="0"/>
              </a:spcAft>
              <a:buClr>
                <a:schemeClr val="accent3">
                  <a:lumMod val="50000"/>
                </a:schemeClr>
              </a:buClr>
              <a:buFont typeface="Wingdings" pitchFamily="2" charset="2"/>
              <a:buChar char="§"/>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The services themselves have long been referred to as</a:t>
            </a:r>
            <a:r>
              <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Software as a Service (</a:t>
            </a:r>
            <a:r>
              <a:rPr kumimoji="0" lang="en-US" sz="2400" b="1" i="0" u="none" strike="noStrike" kern="1200" cap="none" spc="0" normalizeH="0" baseline="0" noProof="0" dirty="0" err="1">
                <a:ln>
                  <a:noFill/>
                </a:ln>
                <a:solidFill>
                  <a:srgbClr val="FFC000"/>
                </a:solidFill>
                <a:effectLst/>
                <a:uLnTx/>
                <a:uFillTx/>
                <a:latin typeface="Times New Roman" panose="02020603050405020304" pitchFamily="18" charset="0"/>
                <a:cs typeface="Times New Roman" panose="02020603050405020304" pitchFamily="18" charset="0"/>
              </a:rPr>
              <a:t>SaaS</a:t>
            </a:r>
            <a:r>
              <a:rPr kumimoji="0" lang="en-US" sz="2400" b="1" i="0"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so we use that term. The datacenter hardware and software is what we will call a</a:t>
            </a:r>
            <a:r>
              <a:rPr kumimoji="0" lang="en-US" sz="2400" b="0" i="0" u="none" strike="noStrike" kern="1200" cap="none" spc="0" normalizeH="0" noProof="0" dirty="0">
                <a:ln>
                  <a:noFill/>
                </a:ln>
                <a:solidFill>
                  <a:schemeClr val="bg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Cloud.</a:t>
            </a:r>
          </a:p>
          <a:p>
            <a:pPr marL="285750" indent="-285750" fontAlgn="auto">
              <a:spcBef>
                <a:spcPct val="20000"/>
              </a:spcBef>
              <a:spcAft>
                <a:spcPts val="0"/>
              </a:spcAft>
              <a:buClr>
                <a:schemeClr val="accent3">
                  <a:lumMod val="50000"/>
                </a:schemeClr>
              </a:buClr>
              <a:buFont typeface="Wingdings" pitchFamily="2" charset="2"/>
              <a:buChar char="§"/>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When a Cloud is made available</a:t>
            </a:r>
            <a:b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in a </a:t>
            </a:r>
            <a:r>
              <a:rPr kumimoji="0" lang="en-US" sz="2400" b="1" i="0"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pay-as-you-go</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manner to the</a:t>
            </a:r>
            <a:b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public…… The service being sold is</a:t>
            </a:r>
            <a:b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br>
            <a:r>
              <a:rPr kumimoji="0" lang="en-US" sz="2400" b="1" i="0"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Utility Computing</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a:t>
            </a:r>
          </a:p>
        </p:txBody>
      </p:sp>
      <p:sp>
        <p:nvSpPr>
          <p:cNvPr id="2" name="Title 1"/>
          <p:cNvSpPr>
            <a:spLocks noGrp="1"/>
          </p:cNvSpPr>
          <p:nvPr>
            <p:ph type="title"/>
          </p:nvPr>
        </p:nvSpPr>
        <p:spPr>
          <a:xfrm>
            <a:off x="76200" y="1420018"/>
            <a:ext cx="7632700" cy="508000"/>
          </a:xfrm>
        </p:spPr>
        <p:txBody>
          <a:bodyPr/>
          <a:lstStyle/>
          <a:p>
            <a:r>
              <a:rPr lang="en-US" sz="3600" b="1" dirty="0">
                <a:latin typeface="Times New Roman" panose="02020603050405020304" pitchFamily="18" charset="0"/>
                <a:cs typeface="Times New Roman" panose="02020603050405020304" pitchFamily="18" charset="0"/>
              </a:rPr>
              <a:t>Cloud Definitions</a:t>
            </a:r>
          </a:p>
        </p:txBody>
      </p:sp>
      <p:pic>
        <p:nvPicPr>
          <p:cNvPr id="2052" name="Picture 4" descr="http://cloudtp.com/images/Crossing%20Bridge%20to%20Cloud%20Computing.jpg"/>
          <p:cNvPicPr>
            <a:picLocks noChangeAspect="1" noChangeArrowheads="1"/>
          </p:cNvPicPr>
          <p:nvPr/>
        </p:nvPicPr>
        <p:blipFill>
          <a:blip r:embed="rId2" cstate="print"/>
          <a:srcRect/>
          <a:stretch>
            <a:fillRect/>
          </a:stretch>
        </p:blipFill>
        <p:spPr bwMode="auto">
          <a:xfrm>
            <a:off x="5638800" y="4495800"/>
            <a:ext cx="3505200" cy="2362200"/>
          </a:xfrm>
          <a:prstGeom prst="roundRect">
            <a:avLst>
              <a:gd name="adj" fmla="val 4096"/>
            </a:avLst>
          </a:prstGeom>
          <a:no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5059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73200"/>
            <a:ext cx="7632700" cy="508000"/>
          </a:xfrm>
        </p:spPr>
        <p:txBody>
          <a:bodyPr/>
          <a:lstStyle/>
          <a:p>
            <a:r>
              <a:rPr lang="en-US" sz="4000" b="1" dirty="0">
                <a:latin typeface="Times New Roman" panose="02020603050405020304" pitchFamily="18" charset="0"/>
                <a:cs typeface="Times New Roman" panose="02020603050405020304" pitchFamily="18" charset="0"/>
              </a:rPr>
              <a:t>Cloud Definitions</a:t>
            </a:r>
          </a:p>
        </p:txBody>
      </p:sp>
      <p:pic>
        <p:nvPicPr>
          <p:cNvPr id="25602" name="Picture 2" descr="http://www.amaxit.net/corporatesolutions/images/cloud-computing.jpg"/>
          <p:cNvPicPr>
            <a:picLocks noChangeAspect="1" noChangeArrowheads="1"/>
          </p:cNvPicPr>
          <p:nvPr/>
        </p:nvPicPr>
        <p:blipFill>
          <a:blip r:embed="rId2" cstate="print"/>
          <a:srcRect/>
          <a:stretch>
            <a:fillRect/>
          </a:stretch>
        </p:blipFill>
        <p:spPr bwMode="auto">
          <a:xfrm>
            <a:off x="2590800" y="4351337"/>
            <a:ext cx="5981700" cy="2524126"/>
          </a:xfrm>
          <a:prstGeom prst="rect">
            <a:avLst/>
          </a:prstGeom>
          <a:noFill/>
        </p:spPr>
      </p:pic>
      <p:sp>
        <p:nvSpPr>
          <p:cNvPr id="7" name="Content Placeholder 2"/>
          <p:cNvSpPr txBox="1">
            <a:spLocks/>
          </p:cNvSpPr>
          <p:nvPr/>
        </p:nvSpPr>
        <p:spPr>
          <a:xfrm>
            <a:off x="0" y="1981200"/>
            <a:ext cx="9144000" cy="3124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lumMod val="75000"/>
                </a:schemeClr>
              </a:buClr>
              <a:buSzTx/>
              <a:buFont typeface="Arial" pitchFamily="34" charset="0"/>
              <a:buChar char="•"/>
              <a:tabLst/>
              <a:defRPr/>
            </a:pPr>
            <a:r>
              <a:rPr kumimoji="0" lang="en-US" sz="28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Definition from </a:t>
            </a:r>
            <a:r>
              <a:rPr kumimoji="0" lang="en-US" sz="2800" b="1" i="1" u="none" strike="noStrike" kern="1200" cap="none" spc="0" normalizeH="0" baseline="0" noProof="0" dirty="0" err="1">
                <a:ln>
                  <a:noFill/>
                </a:ln>
                <a:solidFill>
                  <a:schemeClr val="bg1"/>
                </a:solidFill>
                <a:effectLst/>
                <a:uLnTx/>
                <a:uFillTx/>
                <a:latin typeface="Times New Roman" panose="02020603050405020304" pitchFamily="18" charset="0"/>
                <a:cs typeface="Times New Roman" panose="02020603050405020304" pitchFamily="18" charset="0"/>
              </a:rPr>
              <a:t>Buyya</a:t>
            </a:r>
            <a:endParaRPr kumimoji="0" lang="en-US" sz="2800" b="1" i="1"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lnSpc>
                <a:spcPct val="100000"/>
              </a:lnSpc>
              <a:spcBef>
                <a:spcPct val="20000"/>
              </a:spcBef>
              <a:spcAft>
                <a:spcPts val="0"/>
              </a:spcAft>
              <a:buClr>
                <a:schemeClr val="accent3">
                  <a:lumMod val="50000"/>
                </a:schemeClr>
              </a:buClr>
              <a:buSzTx/>
              <a:buFont typeface="Wingdings" pitchFamily="2" charset="2"/>
              <a:buChar char="§"/>
              <a:tabLst/>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A Cloud is a type of </a:t>
            </a:r>
            <a:r>
              <a:rPr kumimoji="0" lang="en-US" sz="2400" b="1"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parallel and distributed system </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consisting of a collection of interconnected and </a:t>
            </a:r>
            <a:r>
              <a:rPr kumimoji="0" lang="en-US" sz="2400" b="1"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virtualized computers </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that are </a:t>
            </a:r>
            <a:r>
              <a:rPr kumimoji="0" lang="en-US" sz="2400" b="1"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dynamically provisioned </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and presented as one or more unified computing resources based on </a:t>
            </a:r>
            <a:r>
              <a:rPr kumimoji="0" lang="en-US" sz="2400" b="1"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service-level agreements </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established through negotiation between the service provider and consumers.</a:t>
            </a:r>
          </a:p>
        </p:txBody>
      </p:sp>
    </p:spTree>
    <p:extLst>
      <p:ext uri="{BB962C8B-B14F-4D97-AF65-F5344CB8AC3E}">
        <p14:creationId xmlns:p14="http://schemas.microsoft.com/office/powerpoint/2010/main" val="384135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8" y="1182994"/>
            <a:ext cx="9144000" cy="508000"/>
          </a:xfrm>
        </p:spPr>
        <p:txBody>
          <a:bodyPr/>
          <a:lstStyle/>
          <a:p>
            <a:r>
              <a:rPr lang="en-US" b="1" dirty="0">
                <a:solidFill>
                  <a:srgbClr val="FFFF00"/>
                </a:solidFill>
                <a:latin typeface="Times New Roman" panose="02020603050405020304" pitchFamily="18" charset="0"/>
                <a:cs typeface="Times New Roman" panose="02020603050405020304" pitchFamily="18" charset="0"/>
              </a:rPr>
              <a:t>Cloud Definition </a:t>
            </a:r>
          </a:p>
        </p:txBody>
      </p:sp>
      <p:sp>
        <p:nvSpPr>
          <p:cNvPr id="3" name="Content Placeholder 2"/>
          <p:cNvSpPr>
            <a:spLocks noGrp="1"/>
          </p:cNvSpPr>
          <p:nvPr>
            <p:ph idx="1"/>
          </p:nvPr>
        </p:nvSpPr>
        <p:spPr>
          <a:xfrm>
            <a:off x="71438" y="2041728"/>
            <a:ext cx="9144000" cy="4130472"/>
          </a:xfrm>
        </p:spPr>
        <p:txBody>
          <a:bodyPr/>
          <a:lstStyle/>
          <a:p>
            <a:pPr marL="0" indent="0">
              <a:buNone/>
            </a:pPr>
            <a:r>
              <a:rPr lang="en-US" sz="2000" b="1" dirty="0">
                <a:solidFill>
                  <a:srgbClr val="FFFF00"/>
                </a:solidFill>
                <a:latin typeface="Times New Roman" panose="02020603050405020304" pitchFamily="18" charset="0"/>
                <a:cs typeface="Times New Roman" panose="02020603050405020304" pitchFamily="18" charset="0"/>
              </a:rPr>
              <a:t>Definition from </a:t>
            </a:r>
            <a:r>
              <a:rPr lang="en-US" sz="2000" b="1" i="1" dirty="0">
                <a:solidFill>
                  <a:srgbClr val="FFFF00"/>
                </a:solidFill>
                <a:latin typeface="Times New Roman" panose="02020603050405020304" pitchFamily="18" charset="0"/>
                <a:cs typeface="Times New Roman" panose="02020603050405020304" pitchFamily="18" charset="0"/>
              </a:rPr>
              <a:t>NIST (National Institute of Standards and Technology)</a:t>
            </a:r>
            <a:endParaRPr lang="en-US" sz="2000" dirty="0"/>
          </a:p>
          <a:p>
            <a:r>
              <a:rPr lang="en-US" sz="2000" dirty="0">
                <a:latin typeface="Times New Roman" panose="02020603050405020304" pitchFamily="18" charset="0"/>
                <a:cs typeface="Times New Roman" panose="02020603050405020304" pitchFamily="18" charset="0"/>
              </a:rPr>
              <a:t>Cloud computing is a model for </a:t>
            </a:r>
            <a:r>
              <a:rPr lang="en-US" sz="2000" b="1" dirty="0">
                <a:solidFill>
                  <a:srgbClr val="FFFF00"/>
                </a:solidFill>
                <a:latin typeface="Times New Roman" panose="02020603050405020304" pitchFamily="18" charset="0"/>
                <a:cs typeface="Times New Roman" panose="02020603050405020304" pitchFamily="18" charset="0"/>
              </a:rPr>
              <a:t>enabling convenient</a:t>
            </a:r>
            <a:r>
              <a:rPr lang="en-US" sz="2000" dirty="0">
                <a:latin typeface="Times New Roman" panose="02020603050405020304" pitchFamily="18" charset="0"/>
                <a:cs typeface="Times New Roman" panose="02020603050405020304" pitchFamily="18" charset="0"/>
              </a:rPr>
              <a:t>, on-demand network access to a </a:t>
            </a:r>
            <a:r>
              <a:rPr lang="en-US" sz="2000" b="1" dirty="0">
                <a:solidFill>
                  <a:srgbClr val="FFFF00"/>
                </a:solidFill>
                <a:latin typeface="Times New Roman" panose="02020603050405020304" pitchFamily="18" charset="0"/>
                <a:cs typeface="Times New Roman" panose="02020603050405020304" pitchFamily="18" charset="0"/>
              </a:rPr>
              <a:t>shared pool of configurable computing resources </a:t>
            </a:r>
            <a:r>
              <a:rPr lang="en-US" sz="2000" dirty="0">
                <a:latin typeface="Times New Roman" panose="02020603050405020304" pitchFamily="18" charset="0"/>
                <a:cs typeface="Times New Roman" panose="02020603050405020304" pitchFamily="18" charset="0"/>
              </a:rPr>
              <a:t>(e.g., networks, servers, storage, applications, and services) that can be rapidly provisioned and released with minimal management effort or service provider interaction.</a:t>
            </a:r>
          </a:p>
          <a:p>
            <a:r>
              <a:rPr lang="en-US" sz="2000" dirty="0">
                <a:latin typeface="Times New Roman" panose="02020603050405020304" pitchFamily="18" charset="0"/>
                <a:cs typeface="Times New Roman" panose="02020603050405020304" pitchFamily="18" charset="0"/>
              </a:rPr>
              <a:t>This cloud model promotes availability and is composed of </a:t>
            </a:r>
            <a:r>
              <a:rPr lang="en-US" sz="2000" b="1" dirty="0">
                <a:solidFill>
                  <a:srgbClr val="FFFF00"/>
                </a:solidFill>
                <a:latin typeface="Times New Roman" panose="02020603050405020304" pitchFamily="18" charset="0"/>
                <a:cs typeface="Times New Roman" panose="02020603050405020304" pitchFamily="18" charset="0"/>
              </a:rPr>
              <a:t>five essential characteristics, three service models, and four deployment models.</a:t>
            </a:r>
          </a:p>
          <a:p>
            <a:r>
              <a:rPr lang="en-US" sz="2000" dirty="0">
                <a:latin typeface="Times New Roman" panose="02020603050405020304" pitchFamily="18" charset="0"/>
                <a:cs typeface="Times New Roman" panose="02020603050405020304" pitchFamily="18" charset="0"/>
              </a:rPr>
              <a:t>Cloud computing is a paradigm of computing, a new way of thinking about IT industry but not any specific technology.</a:t>
            </a:r>
          </a:p>
        </p:txBody>
      </p:sp>
      <p:pic>
        <p:nvPicPr>
          <p:cNvPr id="5122" name="Picture 2" descr="http://www.biometrics.org/bc2005/images/exhibitor_logos/NIST_logo_new.jpg"/>
          <p:cNvPicPr>
            <a:picLocks noChangeAspect="1" noChangeArrowheads="1"/>
          </p:cNvPicPr>
          <p:nvPr/>
        </p:nvPicPr>
        <p:blipFill>
          <a:blip r:embed="rId2" cstate="print"/>
          <a:srcRect l="1021" t="1905"/>
          <a:stretch>
            <a:fillRect/>
          </a:stretch>
        </p:blipFill>
        <p:spPr bwMode="auto">
          <a:xfrm>
            <a:off x="1904643" y="5401705"/>
            <a:ext cx="5477590" cy="1121229"/>
          </a:xfrm>
          <a:prstGeom prst="rect">
            <a:avLst/>
          </a:prstGeom>
          <a:noFill/>
        </p:spPr>
      </p:pic>
    </p:spTree>
    <p:extLst>
      <p:ext uri="{BB962C8B-B14F-4D97-AF65-F5344CB8AC3E}">
        <p14:creationId xmlns:p14="http://schemas.microsoft.com/office/powerpoint/2010/main" val="252298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E09D13-9B65-4D5F-AD52-4D391F0966F6}"/>
              </a:ext>
            </a:extLst>
          </p:cNvPr>
          <p:cNvSpPr txBox="1">
            <a:spLocks noGrp="1"/>
          </p:cNvSpPr>
          <p:nvPr>
            <p:ph idx="1"/>
          </p:nvPr>
        </p:nvSpPr>
        <p:spPr>
          <a:xfrm>
            <a:off x="0" y="2120559"/>
            <a:ext cx="9067800" cy="4730910"/>
          </a:xfrm>
          <a:prstGeom prst="rect">
            <a:avLst/>
          </a:prstGeom>
          <a:noFill/>
        </p:spPr>
        <p:txBody>
          <a:bodyPr wrap="square">
            <a:spAutoFit/>
          </a:bodyPr>
          <a:lstStyle/>
          <a:p>
            <a:pPr algn="just">
              <a:lnSpc>
                <a:spcPct val="107000"/>
              </a:lnSpc>
              <a:spcAft>
                <a:spcPts val="600"/>
              </a:spcAft>
            </a:pPr>
            <a:r>
              <a:rPr lang="en-IN" b="1" dirty="0">
                <a:latin typeface="Calisto MT" panose="02040603050505030304" pitchFamily="18" charset="0"/>
                <a:ea typeface="Calibri" panose="020F0502020204030204" pitchFamily="34" charset="0"/>
                <a:cs typeface="Times New Roman" panose="02020603050405020304" pitchFamily="18" charset="0"/>
              </a:rPr>
              <a:t>Cloud computing is the way to access computing technique through internet. </a:t>
            </a:r>
          </a:p>
          <a:p>
            <a:pPr algn="just">
              <a:lnSpc>
                <a:spcPct val="107000"/>
              </a:lnSpc>
              <a:spcAft>
                <a:spcPts val="600"/>
              </a:spcAft>
            </a:pPr>
            <a:r>
              <a:rPr lang="en-IN" b="1" dirty="0">
                <a:latin typeface="Calisto MT" panose="02040603050505030304" pitchFamily="18" charset="0"/>
                <a:ea typeface="Calibri" panose="020F0502020204030204" pitchFamily="34" charset="0"/>
                <a:cs typeface="Times New Roman" panose="02020603050405020304" pitchFamily="18" charset="0"/>
              </a:rPr>
              <a:t>It consists of both </a:t>
            </a:r>
            <a:r>
              <a:rPr lang="en-IN" b="1" dirty="0">
                <a:solidFill>
                  <a:srgbClr val="FFFF00"/>
                </a:solidFill>
                <a:latin typeface="Calisto MT" panose="02040603050505030304" pitchFamily="18" charset="0"/>
                <a:ea typeface="Calibri" panose="020F0502020204030204" pitchFamily="34" charset="0"/>
                <a:cs typeface="Times New Roman" panose="02020603050405020304" pitchFamily="18" charset="0"/>
              </a:rPr>
              <a:t>software and hardware services</a:t>
            </a:r>
            <a:r>
              <a:rPr lang="en-IN" b="1" dirty="0">
                <a:latin typeface="Calisto MT" panose="02040603050505030304" pitchFamily="18" charset="0"/>
                <a:ea typeface="Calibri" panose="020F0502020204030204" pitchFamily="34" charset="0"/>
                <a:cs typeface="Times New Roman" panose="02020603050405020304" pitchFamily="18" charset="0"/>
              </a:rPr>
              <a:t>, so that the user can locate easily anywhere in the world. .</a:t>
            </a:r>
          </a:p>
          <a:p>
            <a:pPr algn="just">
              <a:lnSpc>
                <a:spcPct val="107000"/>
              </a:lnSpc>
              <a:spcAft>
                <a:spcPts val="600"/>
              </a:spcAft>
            </a:pPr>
            <a:r>
              <a:rPr lang="en-IN" b="1" dirty="0">
                <a:latin typeface="Calisto MT" panose="02040603050505030304" pitchFamily="18" charset="0"/>
                <a:ea typeface="Calibri" panose="020F0502020204030204" pitchFamily="34" charset="0"/>
                <a:cs typeface="Times New Roman" panose="02020603050405020304" pitchFamily="18" charset="0"/>
              </a:rPr>
              <a:t>Recently, </a:t>
            </a:r>
            <a:r>
              <a:rPr lang="en-IN" b="1" dirty="0">
                <a:solidFill>
                  <a:srgbClr val="FFFF00"/>
                </a:solidFill>
                <a:latin typeface="Calisto MT" panose="02040603050505030304" pitchFamily="18" charset="0"/>
                <a:ea typeface="Calibri" panose="020F0502020204030204" pitchFamily="34" charset="0"/>
                <a:cs typeface="Times New Roman" panose="02020603050405020304" pitchFamily="18" charset="0"/>
              </a:rPr>
              <a:t>academics as well as business industries </a:t>
            </a:r>
            <a:r>
              <a:rPr lang="en-IN" b="1" dirty="0">
                <a:latin typeface="Calisto MT" panose="02040603050505030304" pitchFamily="18" charset="0"/>
                <a:ea typeface="Calibri" panose="020F0502020204030204" pitchFamily="34" charset="0"/>
                <a:cs typeface="Times New Roman" panose="02020603050405020304" pitchFamily="18" charset="0"/>
              </a:rPr>
              <a:t>paid a great deal of attention to cloud computing. </a:t>
            </a:r>
          </a:p>
          <a:p>
            <a:pPr algn="just">
              <a:lnSpc>
                <a:spcPct val="107000"/>
              </a:lnSpc>
              <a:spcAft>
                <a:spcPts val="600"/>
              </a:spcAft>
            </a:pPr>
            <a:r>
              <a:rPr lang="en-IN" b="1" dirty="0">
                <a:latin typeface="Calisto MT" panose="02040603050505030304" pitchFamily="18" charset="0"/>
                <a:ea typeface="Calibri" panose="020F0502020204030204" pitchFamily="34" charset="0"/>
                <a:cs typeface="Times New Roman" panose="02020603050405020304" pitchFamily="18" charset="0"/>
              </a:rPr>
              <a:t>The main objective of cloud computing is to reduce the cost of application tools and provide </a:t>
            </a:r>
            <a:r>
              <a:rPr lang="en-IN" b="1" dirty="0">
                <a:solidFill>
                  <a:srgbClr val="FFFF00"/>
                </a:solidFill>
                <a:latin typeface="Calisto MT" panose="02040603050505030304" pitchFamily="18" charset="0"/>
                <a:ea typeface="Calibri" panose="020F0502020204030204" pitchFamily="34" charset="0"/>
                <a:cs typeface="Times New Roman" panose="02020603050405020304" pitchFamily="18" charset="0"/>
              </a:rPr>
              <a:t>24X7 hours </a:t>
            </a:r>
            <a:r>
              <a:rPr lang="en-IN" b="1" dirty="0">
                <a:latin typeface="Calisto MT" panose="02040603050505030304" pitchFamily="18" charset="0"/>
                <a:ea typeface="Calibri" panose="020F0502020204030204" pitchFamily="34" charset="0"/>
                <a:cs typeface="Times New Roman" panose="02020603050405020304" pitchFamily="18" charset="0"/>
              </a:rPr>
              <a:t>online services to the user.</a:t>
            </a:r>
          </a:p>
        </p:txBody>
      </p:sp>
    </p:spTree>
    <p:extLst>
      <p:ext uri="{BB962C8B-B14F-4D97-AF65-F5344CB8AC3E}">
        <p14:creationId xmlns:p14="http://schemas.microsoft.com/office/powerpoint/2010/main" val="1009261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9EF0AF-964C-4D82-BF5B-311F6AF6801A}"/>
              </a:ext>
            </a:extLst>
          </p:cNvPr>
          <p:cNvSpPr txBox="1"/>
          <p:nvPr/>
        </p:nvSpPr>
        <p:spPr>
          <a:xfrm>
            <a:off x="13063" y="1905000"/>
            <a:ext cx="9144000" cy="4899739"/>
          </a:xfrm>
          <a:prstGeom prst="rect">
            <a:avLst/>
          </a:prstGeom>
          <a:noFill/>
        </p:spPr>
        <p:txBody>
          <a:bodyPr wrap="square">
            <a:spAutoFit/>
          </a:bodyPr>
          <a:lstStyle/>
          <a:p>
            <a:pPr marL="342900" indent="-342900" algn="just">
              <a:lnSpc>
                <a:spcPct val="107000"/>
              </a:lnSpc>
              <a:spcAft>
                <a:spcPts val="600"/>
              </a:spcAft>
              <a:buFont typeface="Wingdings" panose="05000000000000000000" pitchFamily="2" charset="2"/>
              <a:buChar char="Ø"/>
            </a:pPr>
            <a:r>
              <a:rPr lang="en-IN" sz="2400" b="1" dirty="0">
                <a:solidFill>
                  <a:schemeClr val="bg1"/>
                </a:solidFill>
                <a:latin typeface="Calisto MT" panose="02040603050505030304" pitchFamily="18" charset="0"/>
                <a:ea typeface="Times New Roman" panose="02020603050405020304" pitchFamily="18" charset="0"/>
                <a:cs typeface="Times New Roman" panose="02020603050405020304" pitchFamily="18" charset="0"/>
              </a:rPr>
              <a:t>The term cloud refers to a network or the internet. </a:t>
            </a:r>
          </a:p>
          <a:p>
            <a:pPr marL="342900" indent="-342900" algn="just">
              <a:lnSpc>
                <a:spcPct val="107000"/>
              </a:lnSpc>
              <a:spcAft>
                <a:spcPts val="600"/>
              </a:spcAft>
              <a:buFont typeface="Wingdings" panose="05000000000000000000" pitchFamily="2" charset="2"/>
              <a:buChar char="Ø"/>
            </a:pPr>
            <a:r>
              <a:rPr lang="en-IN" sz="2400" b="1" dirty="0">
                <a:solidFill>
                  <a:schemeClr val="bg1"/>
                </a:solidFill>
                <a:latin typeface="Calisto MT" panose="02040603050505030304" pitchFamily="18" charset="0"/>
                <a:ea typeface="Times New Roman" panose="02020603050405020304" pitchFamily="18" charset="0"/>
                <a:cs typeface="Times New Roman" panose="02020603050405020304" pitchFamily="18" charset="0"/>
              </a:rPr>
              <a:t>It is a technology that uses remote servers on the internet to store, manage, and access data online rather than local drives. </a:t>
            </a:r>
            <a:endParaRPr lang="en-IN" sz="2400" b="1" dirty="0">
              <a:solidFill>
                <a:schemeClr val="bg1"/>
              </a:solidFill>
              <a:latin typeface="Calisto MT" panose="0204060305050503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600"/>
              </a:spcAft>
              <a:buFont typeface="Wingdings" panose="05000000000000000000" pitchFamily="2" charset="2"/>
              <a:buChar char="Ø"/>
            </a:pPr>
            <a:r>
              <a:rPr lang="en-IN" sz="2400" b="1" dirty="0">
                <a:solidFill>
                  <a:schemeClr val="bg1"/>
                </a:solidFill>
                <a:latin typeface="Calisto MT" panose="02040603050505030304" pitchFamily="18" charset="0"/>
                <a:ea typeface="Times New Roman" panose="02020603050405020304" pitchFamily="18" charset="0"/>
                <a:cs typeface="Times New Roman" panose="02020603050405020304" pitchFamily="18" charset="0"/>
              </a:rPr>
              <a:t>There are the following operations that we can do using cloud computing:</a:t>
            </a:r>
          </a:p>
          <a:p>
            <a:pPr marL="1257300" lvl="2" indent="-342900" algn="just">
              <a:spcAft>
                <a:spcPts val="600"/>
              </a:spcAft>
              <a:buFont typeface="Wingdings" panose="05000000000000000000" pitchFamily="2" charset="2"/>
              <a:buChar char="Ø"/>
            </a:pPr>
            <a:r>
              <a:rPr lang="en-IN" sz="2400" b="1" i="1" dirty="0">
                <a:solidFill>
                  <a:srgbClr val="92D050"/>
                </a:solidFill>
                <a:latin typeface="Cambria" panose="02040503050406030204" pitchFamily="18" charset="0"/>
                <a:ea typeface="Cambria" panose="02040503050406030204" pitchFamily="18" charset="0"/>
                <a:cs typeface="Times New Roman" panose="02020603050405020304" pitchFamily="18" charset="0"/>
              </a:rPr>
              <a:t>Developing new applications and services</a:t>
            </a:r>
          </a:p>
          <a:p>
            <a:pPr marL="1257300" lvl="2" indent="-342900" algn="just">
              <a:spcAft>
                <a:spcPts val="600"/>
              </a:spcAft>
              <a:buFont typeface="Wingdings" panose="05000000000000000000" pitchFamily="2" charset="2"/>
              <a:buChar char="Ø"/>
            </a:pPr>
            <a:r>
              <a:rPr lang="en-IN" sz="2400" b="1" i="1" dirty="0">
                <a:solidFill>
                  <a:srgbClr val="92D050"/>
                </a:solidFill>
                <a:latin typeface="Cambria" panose="02040503050406030204" pitchFamily="18" charset="0"/>
                <a:ea typeface="Cambria" panose="02040503050406030204" pitchFamily="18" charset="0"/>
                <a:cs typeface="Times New Roman" panose="02020603050405020304" pitchFamily="18" charset="0"/>
              </a:rPr>
              <a:t>Storage, back up, and recovery of data</a:t>
            </a:r>
          </a:p>
          <a:p>
            <a:pPr marL="1257300" lvl="2" indent="-342900" algn="just">
              <a:spcAft>
                <a:spcPts val="600"/>
              </a:spcAft>
              <a:buFont typeface="Wingdings" panose="05000000000000000000" pitchFamily="2" charset="2"/>
              <a:buChar char="Ø"/>
            </a:pPr>
            <a:r>
              <a:rPr lang="en-IN" sz="2400" b="1" i="1" dirty="0">
                <a:solidFill>
                  <a:srgbClr val="92D050"/>
                </a:solidFill>
                <a:latin typeface="Cambria" panose="02040503050406030204" pitchFamily="18" charset="0"/>
                <a:ea typeface="Cambria" panose="02040503050406030204" pitchFamily="18" charset="0"/>
                <a:cs typeface="Times New Roman" panose="02020603050405020304" pitchFamily="18" charset="0"/>
              </a:rPr>
              <a:t>Hosting blogs and websites</a:t>
            </a:r>
          </a:p>
          <a:p>
            <a:pPr marL="1257300" lvl="2" indent="-342900" algn="just">
              <a:spcAft>
                <a:spcPts val="600"/>
              </a:spcAft>
              <a:buFont typeface="Wingdings" panose="05000000000000000000" pitchFamily="2" charset="2"/>
              <a:buChar char="Ø"/>
            </a:pPr>
            <a:r>
              <a:rPr lang="en-IN" sz="2400" b="1" i="1" dirty="0">
                <a:solidFill>
                  <a:srgbClr val="92D050"/>
                </a:solidFill>
                <a:latin typeface="Cambria" panose="02040503050406030204" pitchFamily="18" charset="0"/>
                <a:ea typeface="Cambria" panose="02040503050406030204" pitchFamily="18" charset="0"/>
                <a:cs typeface="Times New Roman" panose="02020603050405020304" pitchFamily="18" charset="0"/>
              </a:rPr>
              <a:t>Delivery of software on demand</a:t>
            </a:r>
          </a:p>
          <a:p>
            <a:pPr marL="1257300" lvl="2" indent="-342900" algn="just">
              <a:spcAft>
                <a:spcPts val="600"/>
              </a:spcAft>
              <a:buFont typeface="Wingdings" panose="05000000000000000000" pitchFamily="2" charset="2"/>
              <a:buChar char="Ø"/>
            </a:pPr>
            <a:r>
              <a:rPr lang="en-IN" sz="2400" b="1" i="1" dirty="0">
                <a:solidFill>
                  <a:srgbClr val="92D050"/>
                </a:solidFill>
                <a:latin typeface="Cambria" panose="02040503050406030204" pitchFamily="18" charset="0"/>
                <a:ea typeface="Cambria" panose="02040503050406030204" pitchFamily="18" charset="0"/>
                <a:cs typeface="Times New Roman" panose="02020603050405020304" pitchFamily="18" charset="0"/>
              </a:rPr>
              <a:t>Analysis of data</a:t>
            </a:r>
          </a:p>
          <a:p>
            <a:pPr marL="1257300" lvl="2" indent="-342900" algn="just">
              <a:spcAft>
                <a:spcPts val="600"/>
              </a:spcAft>
              <a:buFont typeface="Wingdings" panose="05000000000000000000" pitchFamily="2" charset="2"/>
              <a:buChar char="Ø"/>
            </a:pPr>
            <a:r>
              <a:rPr lang="en-IN" sz="2400" b="1" i="1" dirty="0">
                <a:solidFill>
                  <a:srgbClr val="92D050"/>
                </a:solidFill>
                <a:latin typeface="Cambria" panose="02040503050406030204" pitchFamily="18" charset="0"/>
                <a:ea typeface="Cambria" panose="02040503050406030204" pitchFamily="18" charset="0"/>
                <a:cs typeface="Times New Roman" panose="02020603050405020304" pitchFamily="18" charset="0"/>
              </a:rPr>
              <a:t>Streaming videos and audios</a:t>
            </a:r>
          </a:p>
        </p:txBody>
      </p:sp>
    </p:spTree>
    <p:extLst>
      <p:ext uri="{BB962C8B-B14F-4D97-AF65-F5344CB8AC3E}">
        <p14:creationId xmlns:p14="http://schemas.microsoft.com/office/powerpoint/2010/main" val="28098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36D473-C7DE-40B3-9378-CE4C3B28ED05}"/>
              </a:ext>
            </a:extLst>
          </p:cNvPr>
          <p:cNvSpPr txBox="1"/>
          <p:nvPr/>
        </p:nvSpPr>
        <p:spPr>
          <a:xfrm>
            <a:off x="-533400" y="1066800"/>
            <a:ext cx="5257800" cy="502702"/>
          </a:xfrm>
          <a:prstGeom prst="rect">
            <a:avLst/>
          </a:prstGeom>
          <a:noFill/>
        </p:spPr>
        <p:txBody>
          <a:bodyPr wrap="square">
            <a:spAutoFit/>
          </a:bodyPr>
          <a:lstStyle/>
          <a:p>
            <a:pPr algn="ctr">
              <a:lnSpc>
                <a:spcPts val="1181"/>
              </a:lnSpc>
              <a:spcBef>
                <a:spcPts val="225"/>
              </a:spcBef>
              <a:spcAft>
                <a:spcPts val="600"/>
              </a:spcAft>
            </a:pPr>
            <a:endParaRPr lang="en-IN" sz="24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ts val="1181"/>
              </a:lnSpc>
              <a:spcBef>
                <a:spcPts val="225"/>
              </a:spcBef>
              <a:spcAft>
                <a:spcPts val="600"/>
              </a:spcAft>
            </a:pPr>
            <a:r>
              <a:rPr lang="en-IN" sz="3200" b="1" i="1" u="sng"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Why Cloud Computing?</a:t>
            </a:r>
            <a:endParaRPr lang="en-IN" sz="3200" i="1" u="sng"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5C3C224-E61C-49BE-B80C-7228364AAD33}"/>
              </a:ext>
            </a:extLst>
          </p:cNvPr>
          <p:cNvSpPr txBox="1"/>
          <p:nvPr/>
        </p:nvSpPr>
        <p:spPr>
          <a:xfrm>
            <a:off x="0" y="1940995"/>
            <a:ext cx="9144000" cy="4988289"/>
          </a:xfrm>
          <a:prstGeom prst="rect">
            <a:avLst/>
          </a:prstGeom>
          <a:noFill/>
        </p:spPr>
        <p:txBody>
          <a:bodyPr wrap="square">
            <a:spAutoFit/>
          </a:bodyPr>
          <a:lstStyle/>
          <a:p>
            <a:pPr marL="342900" indent="-342900" algn="just">
              <a:lnSpc>
                <a:spcPct val="107000"/>
              </a:lnSpc>
              <a:spcAft>
                <a:spcPts val="600"/>
              </a:spcAft>
              <a:buFont typeface="Wingdings" panose="05000000000000000000" pitchFamily="2" charset="2"/>
              <a:buChar char="Ø"/>
            </a:pPr>
            <a:r>
              <a:rPr lang="en-IN" sz="2400" b="1" dirty="0">
                <a:solidFill>
                  <a:schemeClr val="bg1"/>
                </a:solidFill>
                <a:latin typeface="Calisto MT" panose="02040603050505030304" pitchFamily="18" charset="0"/>
                <a:ea typeface="Times New Roman" panose="02020603050405020304" pitchFamily="18" charset="0"/>
                <a:cs typeface="Times New Roman" panose="02020603050405020304" pitchFamily="18" charset="0"/>
              </a:rPr>
              <a:t>Small as well as large IT companies, follow the traditional methods to provide the IT infrastructure. That means for any IT company, we need a Server Room that is the basic need of IT companies.</a:t>
            </a:r>
            <a:endParaRPr lang="en-IN" sz="2400" b="1" dirty="0">
              <a:solidFill>
                <a:schemeClr val="bg1"/>
              </a:solidFill>
              <a:latin typeface="Calisto MT" panose="0204060305050503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600"/>
              </a:spcAft>
              <a:buFont typeface="Wingdings" panose="05000000000000000000" pitchFamily="2" charset="2"/>
              <a:buChar char="Ø"/>
            </a:pPr>
            <a:r>
              <a:rPr lang="en-IN" sz="2400" b="1" dirty="0">
                <a:solidFill>
                  <a:schemeClr val="bg1"/>
                </a:solidFill>
                <a:latin typeface="Calisto MT" panose="02040603050505030304" pitchFamily="18" charset="0"/>
                <a:ea typeface="Times New Roman" panose="02020603050405020304" pitchFamily="18" charset="0"/>
                <a:cs typeface="Times New Roman" panose="02020603050405020304" pitchFamily="18" charset="0"/>
              </a:rPr>
              <a:t>In that server room, there should be a database server, mail server, networking, firewalls, routers, modem, switches, QPS (Query Per Second means how much queries or load will be handled by the server), configurable system, high net speed, and the maintenance engineers.</a:t>
            </a:r>
            <a:endParaRPr lang="en-IN" sz="2400" b="1" dirty="0">
              <a:solidFill>
                <a:schemeClr val="bg1"/>
              </a:solidFill>
              <a:latin typeface="Calisto MT" panose="0204060305050503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600"/>
              </a:spcAft>
              <a:buFont typeface="Wingdings" panose="05000000000000000000" pitchFamily="2" charset="2"/>
              <a:buChar char="Ø"/>
            </a:pPr>
            <a:r>
              <a:rPr lang="en-IN" sz="2400" b="1" dirty="0">
                <a:solidFill>
                  <a:schemeClr val="bg1"/>
                </a:solidFill>
                <a:latin typeface="Calisto MT" panose="02040603050505030304" pitchFamily="18" charset="0"/>
                <a:ea typeface="Times New Roman" panose="02020603050405020304" pitchFamily="18" charset="0"/>
                <a:cs typeface="Times New Roman" panose="02020603050405020304" pitchFamily="18" charset="0"/>
              </a:rPr>
              <a:t>To establish such IT infrastructure, we need to spend lots of money. To overcome all these problems and to reduce the IT infrastructure cost, </a:t>
            </a:r>
            <a:r>
              <a:rPr lang="en-IN" sz="2400" b="1" dirty="0">
                <a:solidFill>
                  <a:srgbClr val="FFFF00"/>
                </a:solidFill>
                <a:latin typeface="Calisto MT" panose="02040603050505030304" pitchFamily="18" charset="0"/>
                <a:ea typeface="Times New Roman" panose="02020603050405020304" pitchFamily="18" charset="0"/>
                <a:cs typeface="Times New Roman" panose="02020603050405020304" pitchFamily="18" charset="0"/>
              </a:rPr>
              <a:t>Cloud Computing comes into existence</a:t>
            </a:r>
            <a:r>
              <a:rPr lang="en-IN" sz="2400" b="1" dirty="0">
                <a:solidFill>
                  <a:schemeClr val="bg1"/>
                </a:solidFill>
                <a:latin typeface="Calisto MT" panose="02040603050505030304" pitchFamily="18" charset="0"/>
                <a:ea typeface="Times New Roman" panose="02020603050405020304" pitchFamily="18" charset="0"/>
                <a:cs typeface="Times New Roman" panose="02020603050405020304" pitchFamily="18" charset="0"/>
              </a:rPr>
              <a:t>.</a:t>
            </a:r>
            <a:endParaRPr lang="en-IN" sz="2400" b="1" dirty="0">
              <a:solidFill>
                <a:schemeClr val="bg1"/>
              </a:solidFill>
              <a:latin typeface="Calisto MT" panose="02040603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930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873125"/>
            <a:ext cx="8991600" cy="1143000"/>
          </a:xfrm>
        </p:spPr>
        <p:txBody>
          <a:bodyPr/>
          <a:lstStyle/>
          <a:p>
            <a:r>
              <a:rPr lang="en-US" altLang="en-US" sz="4000" b="1" dirty="0">
                <a:solidFill>
                  <a:srgbClr val="FFFF00"/>
                </a:solidFill>
              </a:rPr>
              <a:t>Cloud Computing      Characteristics</a:t>
            </a:r>
          </a:p>
        </p:txBody>
      </p:sp>
      <p:sp>
        <p:nvSpPr>
          <p:cNvPr id="5" name="TextBox 14"/>
          <p:cNvSpPr txBox="1">
            <a:spLocks noChangeArrowheads="1"/>
          </p:cNvSpPr>
          <p:nvPr/>
        </p:nvSpPr>
        <p:spPr bwMode="auto">
          <a:xfrm>
            <a:off x="995363" y="2205037"/>
            <a:ext cx="41440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sz="2800" b="1" kern="0" dirty="0">
                <a:solidFill>
                  <a:srgbClr val="FFFF00"/>
                </a:solidFill>
                <a:latin typeface="Times New Roman" panose="02020603050405020304" pitchFamily="18" charset="0"/>
                <a:ea typeface="ＭＳ Ｐゴシック" pitchFamily="-97" charset="-128"/>
                <a:cs typeface="Times New Roman" panose="02020603050405020304" pitchFamily="18" charset="0"/>
              </a:rPr>
              <a:t>Common Characteristics:</a:t>
            </a:r>
          </a:p>
        </p:txBody>
      </p:sp>
      <p:sp>
        <p:nvSpPr>
          <p:cNvPr id="7" name="Rectangle 6"/>
          <p:cNvSpPr/>
          <p:nvPr/>
        </p:nvSpPr>
        <p:spPr bwMode="auto">
          <a:xfrm>
            <a:off x="895350" y="2801937"/>
            <a:ext cx="6553200" cy="1998663"/>
          </a:xfrm>
          <a:prstGeom prst="rect">
            <a:avLst/>
          </a:prstGeom>
          <a:solidFill>
            <a:schemeClr val="bg1"/>
          </a:solidFill>
          <a:ln w="25400" cap="flat" cmpd="sng" algn="ctr">
            <a:solidFill>
              <a:schemeClr val="bg1"/>
            </a:solidFill>
            <a:prstDash val="solid"/>
          </a:ln>
          <a:effectLst/>
        </p:spPr>
        <p:txBody>
          <a:bodyPr anchor="ctr"/>
          <a:lstStyle/>
          <a:p>
            <a:pPr algn="ctr" fontAlgn="auto">
              <a:spcBef>
                <a:spcPts val="0"/>
              </a:spcBef>
              <a:spcAft>
                <a:spcPts val="0"/>
              </a:spcAft>
              <a:defRPr/>
            </a:pPr>
            <a:endParaRPr lang="en-US" sz="1800" kern="0">
              <a:solidFill>
                <a:srgbClr val="FFFFFF"/>
              </a:solidFill>
              <a:latin typeface="Arial"/>
              <a:ea typeface="+mn-ea"/>
            </a:endParaRPr>
          </a:p>
        </p:txBody>
      </p:sp>
      <p:sp>
        <p:nvSpPr>
          <p:cNvPr id="8" name="Rounded Rectangle 7"/>
          <p:cNvSpPr/>
          <p:nvPr/>
        </p:nvSpPr>
        <p:spPr bwMode="auto">
          <a:xfrm>
            <a:off x="1047750" y="4284662"/>
            <a:ext cx="3043238"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Low Cost Software</a:t>
            </a:r>
          </a:p>
        </p:txBody>
      </p:sp>
      <p:sp>
        <p:nvSpPr>
          <p:cNvPr id="9" name="Rounded Rectangle 8"/>
          <p:cNvSpPr/>
          <p:nvPr/>
        </p:nvSpPr>
        <p:spPr bwMode="auto">
          <a:xfrm>
            <a:off x="1028700" y="3792537"/>
            <a:ext cx="3043238" cy="36671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Virtualization</a:t>
            </a:r>
          </a:p>
        </p:txBody>
      </p:sp>
      <p:sp>
        <p:nvSpPr>
          <p:cNvPr id="10" name="Rounded Rectangle 9"/>
          <p:cNvSpPr/>
          <p:nvPr/>
        </p:nvSpPr>
        <p:spPr bwMode="auto">
          <a:xfrm>
            <a:off x="4246563" y="3792537"/>
            <a:ext cx="3041650"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Service Orientation</a:t>
            </a:r>
          </a:p>
        </p:txBody>
      </p:sp>
      <p:sp>
        <p:nvSpPr>
          <p:cNvPr id="11" name="Rounded Rectangle 10"/>
          <p:cNvSpPr/>
          <p:nvPr/>
        </p:nvSpPr>
        <p:spPr bwMode="auto">
          <a:xfrm>
            <a:off x="4246563" y="4271962"/>
            <a:ext cx="3041650"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Advanced Security</a:t>
            </a:r>
          </a:p>
        </p:txBody>
      </p:sp>
      <p:sp>
        <p:nvSpPr>
          <p:cNvPr id="12" name="Rounded Rectangle 11"/>
          <p:cNvSpPr/>
          <p:nvPr/>
        </p:nvSpPr>
        <p:spPr>
          <a:xfrm>
            <a:off x="1047750" y="3335337"/>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Homogeneity</a:t>
            </a:r>
          </a:p>
        </p:txBody>
      </p:sp>
      <p:sp>
        <p:nvSpPr>
          <p:cNvPr id="13" name="Rounded Rectangle 12"/>
          <p:cNvSpPr/>
          <p:nvPr/>
        </p:nvSpPr>
        <p:spPr>
          <a:xfrm>
            <a:off x="1047750" y="2890837"/>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Massive Scale</a:t>
            </a:r>
          </a:p>
        </p:txBody>
      </p:sp>
      <p:sp>
        <p:nvSpPr>
          <p:cNvPr id="14" name="Rounded Rectangle 13"/>
          <p:cNvSpPr/>
          <p:nvPr/>
        </p:nvSpPr>
        <p:spPr>
          <a:xfrm>
            <a:off x="4246563" y="2878137"/>
            <a:ext cx="3041650"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Resilient Computing</a:t>
            </a:r>
          </a:p>
        </p:txBody>
      </p:sp>
      <p:sp>
        <p:nvSpPr>
          <p:cNvPr id="15" name="Rounded Rectangle 14"/>
          <p:cNvSpPr/>
          <p:nvPr/>
        </p:nvSpPr>
        <p:spPr>
          <a:xfrm>
            <a:off x="4246563" y="3335337"/>
            <a:ext cx="3041650"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Geographic</a:t>
            </a:r>
            <a:r>
              <a:rPr lang="en-US" sz="1800" kern="0" dirty="0">
                <a:solidFill>
                  <a:srgbClr val="000000"/>
                </a:solidFill>
                <a:latin typeface="Arial"/>
              </a:rPr>
              <a:t> </a:t>
            </a:r>
            <a:r>
              <a:rPr lang="en-US" sz="1800" b="1" kern="0" dirty="0">
                <a:solidFill>
                  <a:srgbClr val="000000"/>
                </a:solidFill>
                <a:latin typeface="Arial"/>
              </a:rPr>
              <a:t>Distribution</a:t>
            </a:r>
          </a:p>
        </p:txBody>
      </p:sp>
      <p:sp>
        <p:nvSpPr>
          <p:cNvPr id="28" name="TextBox 14"/>
          <p:cNvSpPr txBox="1">
            <a:spLocks noChangeArrowheads="1"/>
          </p:cNvSpPr>
          <p:nvPr/>
        </p:nvSpPr>
        <p:spPr bwMode="auto">
          <a:xfrm>
            <a:off x="912813" y="4872038"/>
            <a:ext cx="41008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sz="2800" b="1" kern="0" dirty="0">
                <a:solidFill>
                  <a:srgbClr val="FFFF00"/>
                </a:solidFill>
                <a:latin typeface="Times New Roman" panose="02020603050405020304" pitchFamily="18" charset="0"/>
                <a:ea typeface="ＭＳ Ｐゴシック" pitchFamily="-97" charset="-128"/>
                <a:cs typeface="Times New Roman" panose="02020603050405020304" pitchFamily="18" charset="0"/>
              </a:rPr>
              <a:t>Essential Characteristics:</a:t>
            </a:r>
          </a:p>
        </p:txBody>
      </p:sp>
      <p:sp>
        <p:nvSpPr>
          <p:cNvPr id="37" name="Rectangle 36"/>
          <p:cNvSpPr/>
          <p:nvPr/>
        </p:nvSpPr>
        <p:spPr bwMode="auto">
          <a:xfrm>
            <a:off x="995363" y="5486400"/>
            <a:ext cx="6553200" cy="1219200"/>
          </a:xfrm>
          <a:prstGeom prst="rect">
            <a:avLst/>
          </a:prstGeom>
          <a:solidFill>
            <a:schemeClr val="bg1"/>
          </a:solidFill>
          <a:ln w="25400" cap="flat" cmpd="sng" algn="ctr">
            <a:noFill/>
            <a:prstDash val="solid"/>
          </a:ln>
          <a:effectLst/>
        </p:spPr>
        <p:txBody>
          <a:bodyPr anchor="ctr"/>
          <a:lstStyle/>
          <a:p>
            <a:pPr algn="ctr" fontAlgn="auto">
              <a:spcBef>
                <a:spcPts val="0"/>
              </a:spcBef>
              <a:spcAft>
                <a:spcPts val="0"/>
              </a:spcAft>
              <a:defRPr/>
            </a:pPr>
            <a:endParaRPr lang="en-US" sz="1800" kern="0">
              <a:solidFill>
                <a:srgbClr val="FFFFFF"/>
              </a:solidFill>
              <a:latin typeface="Arial"/>
              <a:ea typeface="+mn-ea"/>
            </a:endParaRPr>
          </a:p>
        </p:txBody>
      </p:sp>
      <p:sp>
        <p:nvSpPr>
          <p:cNvPr id="38" name="Rounded Rectangle 37"/>
          <p:cNvSpPr/>
          <p:nvPr/>
        </p:nvSpPr>
        <p:spPr bwMode="auto">
          <a:xfrm>
            <a:off x="1150938" y="6342063"/>
            <a:ext cx="3043237"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Resource</a:t>
            </a:r>
            <a:r>
              <a:rPr lang="en-US" sz="1800" kern="0" dirty="0">
                <a:solidFill>
                  <a:srgbClr val="000000"/>
                </a:solidFill>
                <a:latin typeface="Arial"/>
              </a:rPr>
              <a:t> </a:t>
            </a:r>
            <a:r>
              <a:rPr lang="en-US" sz="1800" b="1" kern="0" dirty="0">
                <a:solidFill>
                  <a:srgbClr val="000000"/>
                </a:solidFill>
                <a:latin typeface="Arial"/>
              </a:rPr>
              <a:t>Pooling</a:t>
            </a:r>
          </a:p>
        </p:txBody>
      </p:sp>
      <p:sp>
        <p:nvSpPr>
          <p:cNvPr id="39" name="Rounded Rectangle 38"/>
          <p:cNvSpPr/>
          <p:nvPr/>
        </p:nvSpPr>
        <p:spPr bwMode="auto">
          <a:xfrm>
            <a:off x="1150938" y="5957888"/>
            <a:ext cx="3043237"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Broad</a:t>
            </a:r>
            <a:r>
              <a:rPr lang="en-US" sz="1800" kern="0" dirty="0">
                <a:solidFill>
                  <a:srgbClr val="000000"/>
                </a:solidFill>
                <a:latin typeface="Arial"/>
              </a:rPr>
              <a:t> </a:t>
            </a:r>
            <a:r>
              <a:rPr lang="en-US" sz="1800" b="1" kern="0" dirty="0">
                <a:solidFill>
                  <a:srgbClr val="000000"/>
                </a:solidFill>
                <a:latin typeface="Arial"/>
              </a:rPr>
              <a:t>Network</a:t>
            </a:r>
            <a:r>
              <a:rPr lang="en-US" sz="1800" kern="0" dirty="0">
                <a:solidFill>
                  <a:srgbClr val="000000"/>
                </a:solidFill>
                <a:latin typeface="Arial"/>
              </a:rPr>
              <a:t> </a:t>
            </a:r>
            <a:r>
              <a:rPr lang="en-US" sz="1800" b="1" kern="0" dirty="0">
                <a:solidFill>
                  <a:srgbClr val="000000"/>
                </a:solidFill>
                <a:latin typeface="Arial"/>
              </a:rPr>
              <a:t>Access</a:t>
            </a:r>
          </a:p>
        </p:txBody>
      </p:sp>
      <p:sp>
        <p:nvSpPr>
          <p:cNvPr id="40" name="Rounded Rectangle 39"/>
          <p:cNvSpPr/>
          <p:nvPr/>
        </p:nvSpPr>
        <p:spPr bwMode="auto">
          <a:xfrm>
            <a:off x="4349750" y="5957888"/>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Rapid</a:t>
            </a:r>
            <a:r>
              <a:rPr lang="en-US" sz="1800" kern="0" dirty="0">
                <a:solidFill>
                  <a:srgbClr val="000000"/>
                </a:solidFill>
                <a:latin typeface="Arial"/>
              </a:rPr>
              <a:t> </a:t>
            </a:r>
            <a:r>
              <a:rPr lang="en-US" sz="1800" b="1" kern="0" dirty="0">
                <a:solidFill>
                  <a:srgbClr val="000000"/>
                </a:solidFill>
                <a:latin typeface="Arial"/>
              </a:rPr>
              <a:t>Elasticity</a:t>
            </a:r>
          </a:p>
        </p:txBody>
      </p:sp>
      <p:sp>
        <p:nvSpPr>
          <p:cNvPr id="41" name="Rounded Rectangle 40"/>
          <p:cNvSpPr/>
          <p:nvPr/>
        </p:nvSpPr>
        <p:spPr bwMode="auto">
          <a:xfrm>
            <a:off x="4349750" y="6342063"/>
            <a:ext cx="3043238"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Measured</a:t>
            </a:r>
            <a:r>
              <a:rPr lang="en-US" sz="1800" kern="0" dirty="0">
                <a:solidFill>
                  <a:srgbClr val="000000"/>
                </a:solidFill>
                <a:latin typeface="Arial"/>
              </a:rPr>
              <a:t> </a:t>
            </a:r>
            <a:r>
              <a:rPr lang="en-US" sz="1800" b="1" kern="0" dirty="0">
                <a:solidFill>
                  <a:srgbClr val="000000"/>
                </a:solidFill>
                <a:latin typeface="Arial"/>
              </a:rPr>
              <a:t>Service</a:t>
            </a:r>
          </a:p>
        </p:txBody>
      </p:sp>
      <p:sp>
        <p:nvSpPr>
          <p:cNvPr id="42" name="Rounded Rectangle 41"/>
          <p:cNvSpPr/>
          <p:nvPr/>
        </p:nvSpPr>
        <p:spPr bwMode="auto">
          <a:xfrm>
            <a:off x="1139825" y="5553075"/>
            <a:ext cx="6242050" cy="32226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On Demand Self-Service</a:t>
            </a:r>
          </a:p>
        </p:txBody>
      </p:sp>
    </p:spTree>
    <p:extLst>
      <p:ext uri="{BB962C8B-B14F-4D97-AF65-F5344CB8AC3E}">
        <p14:creationId xmlns:p14="http://schemas.microsoft.com/office/powerpoint/2010/main" val="51725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circle(in)">
                                      <p:cBhvr>
                                        <p:cTn id="41" dur="500"/>
                                        <p:tgtEl>
                                          <p:spTgt spid="42"/>
                                        </p:tgtEl>
                                      </p:cBhvr>
                                    </p:animEffect>
                                  </p:childTnLst>
                                </p:cTn>
                              </p:par>
                            </p:childTnLst>
                          </p:cTn>
                        </p:par>
                        <p:par>
                          <p:cTn id="42" fill="hold" nodeType="afterGroup">
                            <p:stCondLst>
                              <p:cond delay="500"/>
                            </p:stCondLst>
                            <p:childTnLst>
                              <p:par>
                                <p:cTn id="43" presetID="6" presetClass="entr" presetSubtype="16"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circle(in)">
                                      <p:cBhvr>
                                        <p:cTn id="45" dur="500"/>
                                        <p:tgtEl>
                                          <p:spTgt spid="39"/>
                                        </p:tgtEl>
                                      </p:cBhvr>
                                    </p:animEffect>
                                  </p:childTnLst>
                                </p:cTn>
                              </p:par>
                            </p:childTnLst>
                          </p:cTn>
                        </p:par>
                        <p:par>
                          <p:cTn id="46" fill="hold" nodeType="afterGroup">
                            <p:stCondLst>
                              <p:cond delay="1000"/>
                            </p:stCondLst>
                            <p:childTnLst>
                              <p:par>
                                <p:cTn id="47" presetID="6" presetClass="entr" presetSubtype="16"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circle(in)">
                                      <p:cBhvr>
                                        <p:cTn id="49" dur="500"/>
                                        <p:tgtEl>
                                          <p:spTgt spid="38"/>
                                        </p:tgtEl>
                                      </p:cBhvr>
                                    </p:animEffect>
                                  </p:childTnLst>
                                </p:cTn>
                              </p:par>
                            </p:childTnLst>
                          </p:cTn>
                        </p:par>
                        <p:par>
                          <p:cTn id="50" fill="hold" nodeType="afterGroup">
                            <p:stCondLst>
                              <p:cond delay="1500"/>
                            </p:stCondLst>
                            <p:childTnLst>
                              <p:par>
                                <p:cTn id="51" presetID="6" presetClass="entr" presetSubtype="16" fill="hold" grpId="0"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circle(in)">
                                      <p:cBhvr>
                                        <p:cTn id="53" dur="500"/>
                                        <p:tgtEl>
                                          <p:spTgt spid="40"/>
                                        </p:tgtEl>
                                      </p:cBhvr>
                                    </p:animEffect>
                                  </p:childTnLst>
                                </p:cTn>
                              </p:par>
                            </p:childTnLst>
                          </p:cTn>
                        </p:par>
                        <p:par>
                          <p:cTn id="54" fill="hold" nodeType="afterGroup">
                            <p:stCondLst>
                              <p:cond delay="2000"/>
                            </p:stCondLst>
                            <p:childTnLst>
                              <p:par>
                                <p:cTn id="55" presetID="6" presetClass="entr" presetSubtype="16" fill="hold" grpId="0"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circle(in)">
                                      <p:cBhvr>
                                        <p:cTn id="57" dur="500"/>
                                        <p:tgtEl>
                                          <p:spTgt spid="41"/>
                                        </p:tgtEl>
                                      </p:cBhvr>
                                    </p:animEffect>
                                  </p:childTnLst>
                                </p:cTn>
                              </p:par>
                              <p:par>
                                <p:cTn id="58" presetID="2" presetClass="entr" presetSubtype="4"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ppt_x"/>
                                          </p:val>
                                        </p:tav>
                                        <p:tav tm="100000">
                                          <p:val>
                                            <p:strVal val="#ppt_x"/>
                                          </p:val>
                                        </p:tav>
                                      </p:tavLst>
                                    </p:anim>
                                    <p:anim calcmode="lin" valueType="num">
                                      <p:cBhvr additive="base">
                                        <p:cTn id="6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38" grpId="0" animBg="1"/>
      <p:bldP spid="39" grpId="0" animBg="1"/>
      <p:bldP spid="40" grpId="0" animBg="1"/>
      <p:bldP spid="41"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3" name="Rectangle 2"/>
          <p:cNvSpPr/>
          <p:nvPr/>
        </p:nvSpPr>
        <p:spPr>
          <a:xfrm>
            <a:off x="-1925" y="1887786"/>
            <a:ext cx="9125032" cy="4647426"/>
          </a:xfrm>
          <a:prstGeom prst="rect">
            <a:avLst/>
          </a:prstGeom>
        </p:spPr>
        <p:txBody>
          <a:bodyPr wrap="square">
            <a:spAutoFit/>
          </a:bodyPr>
          <a:lstStyle/>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Computing is the </a:t>
            </a:r>
            <a:r>
              <a:rPr lang="en-US" sz="2800" b="1" dirty="0">
                <a:solidFill>
                  <a:srgbClr val="FFC000"/>
                </a:solidFill>
                <a:latin typeface="Times New Roman" panose="02020603050405020304" pitchFamily="18" charset="0"/>
                <a:cs typeface="Times New Roman" panose="02020603050405020304" pitchFamily="18" charset="0"/>
              </a:rPr>
              <a:t>process of using computer technology</a:t>
            </a:r>
            <a:r>
              <a:rPr lang="en-US" sz="2800" dirty="0">
                <a:solidFill>
                  <a:schemeClr val="bg1"/>
                </a:solidFill>
                <a:latin typeface="Times New Roman" panose="02020603050405020304" pitchFamily="18" charset="0"/>
                <a:cs typeface="Times New Roman" panose="02020603050405020304" pitchFamily="18" charset="0"/>
              </a:rPr>
              <a:t> to complete a given goal-oriented task.</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Computing may encompass the design and development of </a:t>
            </a:r>
            <a:r>
              <a:rPr lang="en-US" sz="2800" b="1" dirty="0">
                <a:solidFill>
                  <a:srgbClr val="FFC000"/>
                </a:solidFill>
                <a:latin typeface="Times New Roman" panose="02020603050405020304" pitchFamily="18" charset="0"/>
                <a:cs typeface="Times New Roman" panose="02020603050405020304" pitchFamily="18" charset="0"/>
              </a:rPr>
              <a:t>software and hardware systems</a:t>
            </a:r>
            <a:r>
              <a:rPr lang="en-US" sz="2800" dirty="0">
                <a:solidFill>
                  <a:schemeClr val="bg1"/>
                </a:solidFill>
                <a:latin typeface="Times New Roman" panose="02020603050405020304" pitchFamily="18" charset="0"/>
                <a:cs typeface="Times New Roman" panose="02020603050405020304" pitchFamily="18" charset="0"/>
              </a:rPr>
              <a:t> for a broad range of purposes</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Computing describes the way how computers and computer systems work and how they are constructed and programmed.</a:t>
            </a:r>
            <a:endParaRPr lang="en-US" altLang="en-US" sz="2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For example, </a:t>
            </a:r>
            <a:r>
              <a:rPr lang="en-US" sz="2400" b="1" dirty="0">
                <a:solidFill>
                  <a:srgbClr val="FFC000"/>
                </a:solidFill>
                <a:latin typeface="Times New Roman" panose="02020603050405020304" pitchFamily="18" charset="0"/>
                <a:cs typeface="Times New Roman" panose="02020603050405020304" pitchFamily="18" charset="0"/>
              </a:rPr>
              <a:t>cloud computing, social computing, ubiquitous computing, parallel computing and grid computing</a:t>
            </a:r>
            <a:r>
              <a:rPr lang="en-US" sz="2400" dirty="0">
                <a:solidFill>
                  <a:schemeClr val="bg1"/>
                </a:solidFill>
                <a:latin typeface="Times New Roman" panose="02020603050405020304" pitchFamily="18" charset="0"/>
                <a:cs typeface="Times New Roman" panose="02020603050405020304" pitchFamily="18" charset="0"/>
              </a:rPr>
              <a:t> all fall under the umbrella of the general meaning of computing</a:t>
            </a:r>
            <a:endParaRPr lang="en-US" alt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18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36D473-C7DE-40B3-9378-CE4C3B28ED05}"/>
              </a:ext>
            </a:extLst>
          </p:cNvPr>
          <p:cNvSpPr txBox="1"/>
          <p:nvPr/>
        </p:nvSpPr>
        <p:spPr>
          <a:xfrm>
            <a:off x="0" y="1344613"/>
            <a:ext cx="9144000" cy="502702"/>
          </a:xfrm>
          <a:prstGeom prst="rect">
            <a:avLst/>
          </a:prstGeom>
          <a:noFill/>
        </p:spPr>
        <p:txBody>
          <a:bodyPr wrap="square">
            <a:spAutoFit/>
          </a:bodyPr>
          <a:lstStyle/>
          <a:p>
            <a:pPr algn="ctr">
              <a:lnSpc>
                <a:spcPts val="1181"/>
              </a:lnSpc>
              <a:spcBef>
                <a:spcPts val="225"/>
              </a:spcBef>
              <a:spcAft>
                <a:spcPts val="600"/>
              </a:spcAft>
            </a:pPr>
            <a:endParaRPr lang="en-IN" sz="32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ts val="1181"/>
              </a:lnSpc>
              <a:spcBef>
                <a:spcPts val="225"/>
              </a:spcBef>
              <a:spcAft>
                <a:spcPts val="600"/>
              </a:spcAft>
            </a:pPr>
            <a:r>
              <a:rPr lang="en-US" sz="4000" b="1" kern="0">
                <a:solidFill>
                  <a:srgbClr val="FFFF00"/>
                </a:solidFill>
                <a:latin typeface="Times New Roman" panose="02020603050405020304" pitchFamily="18" charset="0"/>
                <a:ea typeface="ＭＳ Ｐゴシック" pitchFamily="-97" charset="-128"/>
                <a:cs typeface="Times New Roman" panose="02020603050405020304" pitchFamily="18" charset="0"/>
              </a:rPr>
              <a:t>Characteristics          </a:t>
            </a:r>
            <a:r>
              <a:rPr lang="en-IN" sz="4000" b="1" i="1" u="sng">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Cloud Computing</a:t>
            </a:r>
            <a:endParaRPr lang="en-IN" sz="4000" i="1" u="sng"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5C3C224-E61C-49BE-B80C-7228364AAD33}"/>
              </a:ext>
            </a:extLst>
          </p:cNvPr>
          <p:cNvSpPr txBox="1"/>
          <p:nvPr/>
        </p:nvSpPr>
        <p:spPr>
          <a:xfrm>
            <a:off x="0" y="1940995"/>
            <a:ext cx="9144000" cy="2397451"/>
          </a:xfrm>
          <a:prstGeom prst="rect">
            <a:avLst/>
          </a:prstGeom>
          <a:noFill/>
        </p:spPr>
        <p:txBody>
          <a:bodyPr wrap="square">
            <a:spAutoFit/>
          </a:bodyPr>
          <a:lstStyle/>
          <a:p>
            <a:pPr marL="342900" indent="-342900" algn="just">
              <a:lnSpc>
                <a:spcPct val="107000"/>
              </a:lnSpc>
              <a:spcAft>
                <a:spcPts val="600"/>
              </a:spcAft>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According to the US National Institute of Standards and Technology (NIST) and Sun Microsystems, Cloud services are based upon </a:t>
            </a:r>
            <a:r>
              <a:rPr lang="en-US" sz="2800" b="1" dirty="0">
                <a:solidFill>
                  <a:srgbClr val="FFC000"/>
                </a:solidFill>
                <a:latin typeface="Times New Roman" panose="02020603050405020304" pitchFamily="18" charset="0"/>
                <a:cs typeface="Times New Roman" panose="02020603050405020304" pitchFamily="18" charset="0"/>
              </a:rPr>
              <a:t>five principal characteristics </a:t>
            </a:r>
            <a:r>
              <a:rPr lang="en-US" sz="2800" dirty="0">
                <a:solidFill>
                  <a:schemeClr val="bg1"/>
                </a:solidFill>
                <a:latin typeface="Times New Roman" panose="02020603050405020304" pitchFamily="18" charset="0"/>
                <a:cs typeface="Times New Roman" panose="02020603050405020304" pitchFamily="18" charset="0"/>
              </a:rPr>
              <a:t>that identify their relation, and differences from the </a:t>
            </a:r>
            <a:r>
              <a:rPr lang="en-US" sz="2800" b="1" dirty="0">
                <a:solidFill>
                  <a:srgbClr val="FFC000"/>
                </a:solidFill>
                <a:latin typeface="Times New Roman" panose="02020603050405020304" pitchFamily="18" charset="0"/>
                <a:cs typeface="Times New Roman" panose="02020603050405020304" pitchFamily="18" charset="0"/>
              </a:rPr>
              <a:t>traditional computing approach. </a:t>
            </a:r>
          </a:p>
        </p:txBody>
      </p:sp>
      <p:sp>
        <p:nvSpPr>
          <p:cNvPr id="5" name="Rectangle 4"/>
          <p:cNvSpPr/>
          <p:nvPr/>
        </p:nvSpPr>
        <p:spPr bwMode="auto">
          <a:xfrm>
            <a:off x="995363" y="5486400"/>
            <a:ext cx="6553200" cy="1219200"/>
          </a:xfrm>
          <a:prstGeom prst="rect">
            <a:avLst/>
          </a:prstGeom>
          <a:solidFill>
            <a:schemeClr val="bg1"/>
          </a:solidFill>
          <a:ln w="25400" cap="flat" cmpd="sng" algn="ctr">
            <a:noFill/>
            <a:prstDash val="solid"/>
          </a:ln>
          <a:effectLst/>
        </p:spPr>
        <p:txBody>
          <a:bodyPr anchor="ctr"/>
          <a:lstStyle/>
          <a:p>
            <a:pPr algn="ctr" fontAlgn="auto">
              <a:spcBef>
                <a:spcPts val="0"/>
              </a:spcBef>
              <a:spcAft>
                <a:spcPts val="0"/>
              </a:spcAft>
              <a:defRPr/>
            </a:pPr>
            <a:endParaRPr lang="en-US" sz="1800" kern="0">
              <a:solidFill>
                <a:srgbClr val="FFFFFF"/>
              </a:solidFill>
              <a:latin typeface="Arial"/>
              <a:ea typeface="+mn-ea"/>
            </a:endParaRPr>
          </a:p>
        </p:txBody>
      </p:sp>
      <p:sp>
        <p:nvSpPr>
          <p:cNvPr id="7" name="Rounded Rectangle 6"/>
          <p:cNvSpPr/>
          <p:nvPr/>
        </p:nvSpPr>
        <p:spPr bwMode="auto">
          <a:xfrm>
            <a:off x="1150938" y="6342063"/>
            <a:ext cx="3043237"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Resource</a:t>
            </a:r>
            <a:r>
              <a:rPr lang="en-US" sz="1800" kern="0" dirty="0">
                <a:solidFill>
                  <a:srgbClr val="000000"/>
                </a:solidFill>
                <a:latin typeface="Arial"/>
              </a:rPr>
              <a:t> </a:t>
            </a:r>
            <a:r>
              <a:rPr lang="en-US" sz="1800" b="1" kern="0" dirty="0">
                <a:solidFill>
                  <a:srgbClr val="000000"/>
                </a:solidFill>
                <a:latin typeface="Arial"/>
              </a:rPr>
              <a:t>Pooling</a:t>
            </a:r>
          </a:p>
        </p:txBody>
      </p:sp>
      <p:sp>
        <p:nvSpPr>
          <p:cNvPr id="9" name="Rounded Rectangle 8"/>
          <p:cNvSpPr/>
          <p:nvPr/>
        </p:nvSpPr>
        <p:spPr bwMode="auto">
          <a:xfrm>
            <a:off x="1150938" y="5957888"/>
            <a:ext cx="3043237"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Broad</a:t>
            </a:r>
            <a:r>
              <a:rPr lang="en-US" sz="1800" kern="0" dirty="0">
                <a:solidFill>
                  <a:srgbClr val="000000"/>
                </a:solidFill>
                <a:latin typeface="Arial"/>
              </a:rPr>
              <a:t> </a:t>
            </a:r>
            <a:r>
              <a:rPr lang="en-US" sz="1800" b="1" kern="0" dirty="0">
                <a:solidFill>
                  <a:srgbClr val="000000"/>
                </a:solidFill>
                <a:latin typeface="Arial"/>
              </a:rPr>
              <a:t>Network</a:t>
            </a:r>
            <a:r>
              <a:rPr lang="en-US" sz="1800" kern="0" dirty="0">
                <a:solidFill>
                  <a:srgbClr val="000000"/>
                </a:solidFill>
                <a:latin typeface="Arial"/>
              </a:rPr>
              <a:t> </a:t>
            </a:r>
            <a:r>
              <a:rPr lang="en-US" sz="1800" b="1" kern="0" dirty="0">
                <a:solidFill>
                  <a:srgbClr val="000000"/>
                </a:solidFill>
                <a:latin typeface="Arial"/>
              </a:rPr>
              <a:t>Access</a:t>
            </a:r>
          </a:p>
        </p:txBody>
      </p:sp>
      <p:sp>
        <p:nvSpPr>
          <p:cNvPr id="10" name="Rounded Rectangle 9"/>
          <p:cNvSpPr/>
          <p:nvPr/>
        </p:nvSpPr>
        <p:spPr bwMode="auto">
          <a:xfrm>
            <a:off x="4349750" y="5957888"/>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Rapid</a:t>
            </a:r>
            <a:r>
              <a:rPr lang="en-US" sz="1800" kern="0" dirty="0">
                <a:solidFill>
                  <a:srgbClr val="000000"/>
                </a:solidFill>
                <a:latin typeface="Arial"/>
              </a:rPr>
              <a:t> </a:t>
            </a:r>
            <a:r>
              <a:rPr lang="en-US" sz="1800" b="1" kern="0" dirty="0">
                <a:solidFill>
                  <a:srgbClr val="000000"/>
                </a:solidFill>
                <a:latin typeface="Arial"/>
              </a:rPr>
              <a:t>Elasticity</a:t>
            </a:r>
          </a:p>
        </p:txBody>
      </p:sp>
      <p:sp>
        <p:nvSpPr>
          <p:cNvPr id="11" name="Rounded Rectangle 10"/>
          <p:cNvSpPr/>
          <p:nvPr/>
        </p:nvSpPr>
        <p:spPr bwMode="auto">
          <a:xfrm>
            <a:off x="4349750" y="6342063"/>
            <a:ext cx="3043238"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Measured</a:t>
            </a:r>
            <a:r>
              <a:rPr lang="en-US" sz="1800" kern="0" dirty="0">
                <a:solidFill>
                  <a:srgbClr val="000000"/>
                </a:solidFill>
                <a:latin typeface="Arial"/>
              </a:rPr>
              <a:t> </a:t>
            </a:r>
            <a:r>
              <a:rPr lang="en-US" sz="1800" b="1" kern="0" dirty="0">
                <a:solidFill>
                  <a:srgbClr val="000000"/>
                </a:solidFill>
                <a:latin typeface="Arial"/>
              </a:rPr>
              <a:t>Service</a:t>
            </a:r>
          </a:p>
        </p:txBody>
      </p:sp>
      <p:sp>
        <p:nvSpPr>
          <p:cNvPr id="12" name="Rounded Rectangle 11"/>
          <p:cNvSpPr/>
          <p:nvPr/>
        </p:nvSpPr>
        <p:spPr bwMode="auto">
          <a:xfrm>
            <a:off x="1139825" y="5553075"/>
            <a:ext cx="6242050" cy="32226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On Demand Self-Service</a:t>
            </a:r>
          </a:p>
        </p:txBody>
      </p:sp>
      <p:sp>
        <p:nvSpPr>
          <p:cNvPr id="13" name="TextBox 14"/>
          <p:cNvSpPr txBox="1">
            <a:spLocks noChangeArrowheads="1"/>
          </p:cNvSpPr>
          <p:nvPr/>
        </p:nvSpPr>
        <p:spPr bwMode="auto">
          <a:xfrm>
            <a:off x="912813" y="4872038"/>
            <a:ext cx="41008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sz="2800" b="1" kern="0" dirty="0">
                <a:solidFill>
                  <a:srgbClr val="FFFF00"/>
                </a:solidFill>
                <a:latin typeface="Times New Roman" panose="02020603050405020304" pitchFamily="18" charset="0"/>
                <a:ea typeface="ＭＳ Ｐゴシック" pitchFamily="-97" charset="-128"/>
                <a:cs typeface="Times New Roman" panose="02020603050405020304" pitchFamily="18" charset="0"/>
              </a:rPr>
              <a:t>Essential Characteristics:</a:t>
            </a:r>
          </a:p>
        </p:txBody>
      </p:sp>
    </p:spTree>
    <p:extLst>
      <p:ext uri="{BB962C8B-B14F-4D97-AF65-F5344CB8AC3E}">
        <p14:creationId xmlns:p14="http://schemas.microsoft.com/office/powerpoint/2010/main" val="2555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36D473-C7DE-40B3-9378-CE4C3B28ED05}"/>
              </a:ext>
            </a:extLst>
          </p:cNvPr>
          <p:cNvSpPr txBox="1"/>
          <p:nvPr/>
        </p:nvSpPr>
        <p:spPr>
          <a:xfrm>
            <a:off x="0" y="1344613"/>
            <a:ext cx="9144000" cy="502702"/>
          </a:xfrm>
          <a:prstGeom prst="rect">
            <a:avLst/>
          </a:prstGeom>
          <a:noFill/>
        </p:spPr>
        <p:txBody>
          <a:bodyPr wrap="square">
            <a:spAutoFit/>
          </a:bodyPr>
          <a:lstStyle/>
          <a:p>
            <a:pPr algn="ctr">
              <a:lnSpc>
                <a:spcPts val="1181"/>
              </a:lnSpc>
              <a:spcBef>
                <a:spcPts val="225"/>
              </a:spcBef>
              <a:spcAft>
                <a:spcPts val="600"/>
              </a:spcAft>
            </a:pPr>
            <a:endParaRPr lang="en-IN" sz="32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ts val="1181"/>
              </a:lnSpc>
              <a:spcBef>
                <a:spcPts val="225"/>
              </a:spcBef>
              <a:spcAft>
                <a:spcPts val="600"/>
              </a:spcAft>
            </a:pPr>
            <a:r>
              <a:rPr lang="en-US" sz="4000" b="1" kern="0">
                <a:solidFill>
                  <a:srgbClr val="FFFF00"/>
                </a:solidFill>
                <a:latin typeface="Times New Roman" panose="02020603050405020304" pitchFamily="18" charset="0"/>
                <a:ea typeface="ＭＳ Ｐゴシック" pitchFamily="-97" charset="-128"/>
                <a:cs typeface="Times New Roman" panose="02020603050405020304" pitchFamily="18" charset="0"/>
              </a:rPr>
              <a:t>Characteristics          </a:t>
            </a:r>
            <a:r>
              <a:rPr lang="en-IN" sz="4000" b="1" i="1" u="sng">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Cloud Computing</a:t>
            </a:r>
            <a:endParaRPr lang="en-IN" sz="4000" i="1" u="sng"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5C3C224-E61C-49BE-B80C-7228364AAD33}"/>
              </a:ext>
            </a:extLst>
          </p:cNvPr>
          <p:cNvSpPr txBox="1"/>
          <p:nvPr/>
        </p:nvSpPr>
        <p:spPr>
          <a:xfrm>
            <a:off x="0" y="1940995"/>
            <a:ext cx="9144000" cy="2397451"/>
          </a:xfrm>
          <a:prstGeom prst="rect">
            <a:avLst/>
          </a:prstGeom>
          <a:noFill/>
        </p:spPr>
        <p:txBody>
          <a:bodyPr wrap="square">
            <a:spAutoFit/>
          </a:bodyPr>
          <a:lstStyle/>
          <a:p>
            <a:pPr marL="342900" indent="-342900" algn="just">
              <a:lnSpc>
                <a:spcPct val="107000"/>
              </a:lnSpc>
              <a:spcAft>
                <a:spcPts val="600"/>
              </a:spcAft>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According to the US National Institute of Standards and Technology (NIST) and Sun Microsystems, Cloud services are based upon </a:t>
            </a:r>
            <a:r>
              <a:rPr lang="en-US" sz="2800" b="1" dirty="0">
                <a:solidFill>
                  <a:srgbClr val="FFC000"/>
                </a:solidFill>
                <a:latin typeface="Times New Roman" panose="02020603050405020304" pitchFamily="18" charset="0"/>
                <a:cs typeface="Times New Roman" panose="02020603050405020304" pitchFamily="18" charset="0"/>
              </a:rPr>
              <a:t>five principal characteristics </a:t>
            </a:r>
            <a:r>
              <a:rPr lang="en-US" sz="2800" dirty="0">
                <a:solidFill>
                  <a:schemeClr val="bg1"/>
                </a:solidFill>
                <a:latin typeface="Times New Roman" panose="02020603050405020304" pitchFamily="18" charset="0"/>
                <a:cs typeface="Times New Roman" panose="02020603050405020304" pitchFamily="18" charset="0"/>
              </a:rPr>
              <a:t>that identify their relation, and differences from the </a:t>
            </a:r>
            <a:r>
              <a:rPr lang="en-US" sz="2800" b="1" dirty="0">
                <a:solidFill>
                  <a:srgbClr val="FFC000"/>
                </a:solidFill>
                <a:latin typeface="Times New Roman" panose="02020603050405020304" pitchFamily="18" charset="0"/>
                <a:cs typeface="Times New Roman" panose="02020603050405020304" pitchFamily="18" charset="0"/>
              </a:rPr>
              <a:t>traditional computing approach. </a:t>
            </a:r>
          </a:p>
        </p:txBody>
      </p:sp>
      <p:sp>
        <p:nvSpPr>
          <p:cNvPr id="5" name="Rectangle 4"/>
          <p:cNvSpPr/>
          <p:nvPr/>
        </p:nvSpPr>
        <p:spPr bwMode="auto">
          <a:xfrm>
            <a:off x="995363" y="5486400"/>
            <a:ext cx="6553200" cy="1219200"/>
          </a:xfrm>
          <a:prstGeom prst="rect">
            <a:avLst/>
          </a:prstGeom>
          <a:solidFill>
            <a:schemeClr val="bg1"/>
          </a:solidFill>
          <a:ln w="25400" cap="flat" cmpd="sng" algn="ctr">
            <a:noFill/>
            <a:prstDash val="solid"/>
          </a:ln>
          <a:effectLst/>
        </p:spPr>
        <p:txBody>
          <a:bodyPr anchor="ctr"/>
          <a:lstStyle/>
          <a:p>
            <a:pPr algn="ctr" fontAlgn="auto">
              <a:spcBef>
                <a:spcPts val="0"/>
              </a:spcBef>
              <a:spcAft>
                <a:spcPts val="0"/>
              </a:spcAft>
              <a:defRPr/>
            </a:pPr>
            <a:endParaRPr lang="en-US" sz="1800" kern="0">
              <a:solidFill>
                <a:srgbClr val="FFFFFF"/>
              </a:solidFill>
              <a:latin typeface="Arial"/>
              <a:ea typeface="+mn-ea"/>
            </a:endParaRPr>
          </a:p>
        </p:txBody>
      </p:sp>
      <p:sp>
        <p:nvSpPr>
          <p:cNvPr id="7" name="Rounded Rectangle 6"/>
          <p:cNvSpPr/>
          <p:nvPr/>
        </p:nvSpPr>
        <p:spPr bwMode="auto">
          <a:xfrm>
            <a:off x="1150938" y="6342063"/>
            <a:ext cx="3043237"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Resource</a:t>
            </a:r>
            <a:r>
              <a:rPr lang="en-US" sz="1800" kern="0" dirty="0">
                <a:solidFill>
                  <a:srgbClr val="000000"/>
                </a:solidFill>
                <a:latin typeface="Arial"/>
              </a:rPr>
              <a:t> </a:t>
            </a:r>
            <a:r>
              <a:rPr lang="en-US" sz="1800" b="1" kern="0" dirty="0">
                <a:solidFill>
                  <a:srgbClr val="000000"/>
                </a:solidFill>
                <a:latin typeface="Arial"/>
              </a:rPr>
              <a:t>Pooling</a:t>
            </a:r>
          </a:p>
        </p:txBody>
      </p:sp>
      <p:sp>
        <p:nvSpPr>
          <p:cNvPr id="9" name="Rounded Rectangle 8"/>
          <p:cNvSpPr/>
          <p:nvPr/>
        </p:nvSpPr>
        <p:spPr bwMode="auto">
          <a:xfrm>
            <a:off x="1150938" y="5957888"/>
            <a:ext cx="3043237"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Broad</a:t>
            </a:r>
            <a:r>
              <a:rPr lang="en-US" sz="1800" kern="0" dirty="0">
                <a:solidFill>
                  <a:srgbClr val="000000"/>
                </a:solidFill>
                <a:latin typeface="Arial"/>
              </a:rPr>
              <a:t> </a:t>
            </a:r>
            <a:r>
              <a:rPr lang="en-US" sz="1800" b="1" kern="0" dirty="0">
                <a:solidFill>
                  <a:srgbClr val="000000"/>
                </a:solidFill>
                <a:latin typeface="Arial"/>
              </a:rPr>
              <a:t>Network</a:t>
            </a:r>
            <a:r>
              <a:rPr lang="en-US" sz="1800" kern="0" dirty="0">
                <a:solidFill>
                  <a:srgbClr val="000000"/>
                </a:solidFill>
                <a:latin typeface="Arial"/>
              </a:rPr>
              <a:t> </a:t>
            </a:r>
            <a:r>
              <a:rPr lang="en-US" sz="1800" b="1" kern="0" dirty="0">
                <a:solidFill>
                  <a:srgbClr val="000000"/>
                </a:solidFill>
                <a:latin typeface="Arial"/>
              </a:rPr>
              <a:t>Access</a:t>
            </a:r>
          </a:p>
        </p:txBody>
      </p:sp>
      <p:sp>
        <p:nvSpPr>
          <p:cNvPr id="10" name="Rounded Rectangle 9"/>
          <p:cNvSpPr/>
          <p:nvPr/>
        </p:nvSpPr>
        <p:spPr bwMode="auto">
          <a:xfrm>
            <a:off x="4349750" y="5957888"/>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Rapid</a:t>
            </a:r>
            <a:r>
              <a:rPr lang="en-US" sz="1800" kern="0" dirty="0">
                <a:solidFill>
                  <a:srgbClr val="000000"/>
                </a:solidFill>
                <a:latin typeface="Arial"/>
              </a:rPr>
              <a:t> </a:t>
            </a:r>
            <a:r>
              <a:rPr lang="en-US" sz="1800" b="1" kern="0" dirty="0">
                <a:solidFill>
                  <a:srgbClr val="000000"/>
                </a:solidFill>
                <a:latin typeface="Arial"/>
              </a:rPr>
              <a:t>Elasticity</a:t>
            </a:r>
          </a:p>
        </p:txBody>
      </p:sp>
      <p:sp>
        <p:nvSpPr>
          <p:cNvPr id="11" name="Rounded Rectangle 10"/>
          <p:cNvSpPr/>
          <p:nvPr/>
        </p:nvSpPr>
        <p:spPr bwMode="auto">
          <a:xfrm>
            <a:off x="4349750" y="6342063"/>
            <a:ext cx="3043238"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Measured</a:t>
            </a:r>
            <a:r>
              <a:rPr lang="en-US" sz="1800" kern="0" dirty="0">
                <a:solidFill>
                  <a:srgbClr val="000000"/>
                </a:solidFill>
                <a:latin typeface="Arial"/>
              </a:rPr>
              <a:t> </a:t>
            </a:r>
            <a:r>
              <a:rPr lang="en-US" sz="1800" b="1" kern="0" dirty="0">
                <a:solidFill>
                  <a:srgbClr val="000000"/>
                </a:solidFill>
                <a:latin typeface="Arial"/>
              </a:rPr>
              <a:t>Service</a:t>
            </a:r>
          </a:p>
        </p:txBody>
      </p:sp>
      <p:sp>
        <p:nvSpPr>
          <p:cNvPr id="12" name="Rounded Rectangle 11"/>
          <p:cNvSpPr/>
          <p:nvPr/>
        </p:nvSpPr>
        <p:spPr bwMode="auto">
          <a:xfrm>
            <a:off x="1139825" y="5553075"/>
            <a:ext cx="6242050" cy="32226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On Demand Self-Service</a:t>
            </a:r>
          </a:p>
        </p:txBody>
      </p:sp>
      <p:sp>
        <p:nvSpPr>
          <p:cNvPr id="13" name="TextBox 14"/>
          <p:cNvSpPr txBox="1">
            <a:spLocks noChangeArrowheads="1"/>
          </p:cNvSpPr>
          <p:nvPr/>
        </p:nvSpPr>
        <p:spPr bwMode="auto">
          <a:xfrm>
            <a:off x="912813" y="4872038"/>
            <a:ext cx="41008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sz="2800" b="1" kern="0" dirty="0">
                <a:solidFill>
                  <a:srgbClr val="FFFF00"/>
                </a:solidFill>
                <a:latin typeface="Times New Roman" panose="02020603050405020304" pitchFamily="18" charset="0"/>
                <a:ea typeface="ＭＳ Ｐゴシック" pitchFamily="-97" charset="-128"/>
                <a:cs typeface="Times New Roman" panose="02020603050405020304" pitchFamily="18" charset="0"/>
              </a:rPr>
              <a:t>Essential Characteristics:</a:t>
            </a:r>
          </a:p>
        </p:txBody>
      </p:sp>
    </p:spTree>
    <p:extLst>
      <p:ext uri="{BB962C8B-B14F-4D97-AF65-F5344CB8AC3E}">
        <p14:creationId xmlns:p14="http://schemas.microsoft.com/office/powerpoint/2010/main" val="269232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E2EF-8E62-0FD8-C4C43E5166D8}"/>
              </a:ext>
            </a:extLst>
          </p:cNvPr>
          <p:cNvSpPr>
            <a:spLocks noGrp="1"/>
          </p:cNvSpPr>
          <p:nvPr>
            <p:ph type="title"/>
          </p:nvPr>
        </p:nvSpPr>
        <p:spPr>
          <a:xfrm>
            <a:off x="2177" y="1030679"/>
            <a:ext cx="7200897" cy="416792"/>
          </a:xfrm>
        </p:spPr>
        <p:txBody>
          <a:bodyPr>
            <a:normAutofit/>
          </a:bodyPr>
          <a:lstStyle/>
          <a:p>
            <a:r>
              <a:rPr lang="en-GB" sz="1800" b="1" dirty="0">
                <a:latin typeface="Times New Roman" panose="02020603050405020304" pitchFamily="18" charset="0"/>
                <a:cs typeface="Times New Roman" panose="02020603050405020304" pitchFamily="18" charset="0"/>
              </a:rPr>
              <a:t>Characteristics (Features) of Cloud Computing </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9F0FE2-1EB3-FD12-6C31-2D39CB55ADA0}"/>
              </a:ext>
            </a:extLst>
          </p:cNvPr>
          <p:cNvSpPr>
            <a:spLocks noGrp="1"/>
          </p:cNvSpPr>
          <p:nvPr>
            <p:ph idx="1"/>
          </p:nvPr>
        </p:nvSpPr>
        <p:spPr>
          <a:xfrm>
            <a:off x="0" y="1480128"/>
            <a:ext cx="9144000" cy="5606472"/>
          </a:xfrm>
        </p:spPr>
        <p:txBody>
          <a:bodyPr>
            <a:normAutofit fontScale="77500" lnSpcReduction="20000"/>
          </a:bodyPr>
          <a:lstStyle/>
          <a:p>
            <a:pPr marL="0" indent="0">
              <a:lnSpc>
                <a:spcPct val="120000"/>
              </a:lnSpc>
              <a:buNone/>
            </a:pPr>
            <a:r>
              <a:rPr lang="en-GB" sz="2400" dirty="0">
                <a:solidFill>
                  <a:srgbClr val="FFC000"/>
                </a:solidFill>
                <a:latin typeface="Times New Roman" panose="02020603050405020304" pitchFamily="18" charset="0"/>
                <a:cs typeface="Times New Roman" panose="02020603050405020304" pitchFamily="18" charset="0"/>
              </a:rPr>
              <a:t>1. </a:t>
            </a:r>
            <a:r>
              <a:rPr lang="en-GB" sz="2400" b="1" dirty="0">
                <a:solidFill>
                  <a:srgbClr val="FFC000"/>
                </a:solidFill>
                <a:latin typeface="Times New Roman" panose="02020603050405020304" pitchFamily="18" charset="0"/>
                <a:cs typeface="Times New Roman" panose="02020603050405020304" pitchFamily="18" charset="0"/>
              </a:rPr>
              <a:t>On-demand self-service: </a:t>
            </a:r>
          </a:p>
          <a:p>
            <a:pPr>
              <a:lnSpc>
                <a:spcPct val="120000"/>
              </a:lnSpc>
            </a:pPr>
            <a:r>
              <a:rPr lang="en-US" b="0" dirty="0">
                <a:latin typeface="Times New Roman" panose="02020603050405020304" pitchFamily="18" charset="0"/>
                <a:cs typeface="Times New Roman" panose="02020603050405020304" pitchFamily="18" charset="0"/>
              </a:rPr>
              <a:t>The Cloud computing services does not require any human administrators, user themselves are able to provision, monitor and manage computing resources as needed.</a:t>
            </a:r>
            <a:endParaRPr lang="en-GB" sz="2200">
              <a:latin typeface="Times New Roman" panose="02020603050405020304" pitchFamily="18" charset="0"/>
              <a:cs typeface="Times New Roman" panose="02020603050405020304" pitchFamily="18" charset="0"/>
            </a:endParaRPr>
          </a:p>
          <a:p>
            <a:pPr>
              <a:lnSpc>
                <a:spcPct val="120000"/>
              </a:lnSpc>
            </a:pPr>
            <a:r>
              <a:rPr lang="en-GB" b="0" dirty="0">
                <a:latin typeface="Times New Roman" panose="02020603050405020304" pitchFamily="18" charset="0"/>
                <a:cs typeface="Times New Roman" panose="02020603050405020304" pitchFamily="18" charset="0"/>
              </a:rPr>
              <a:t>A consumer can separately provision computing capabilities, such as server time and network storage, as needed automatically</a:t>
            </a:r>
          </a:p>
          <a:p>
            <a:pPr>
              <a:lnSpc>
                <a:spcPct val="120000"/>
              </a:lnSpc>
            </a:pPr>
            <a:r>
              <a:rPr lang="en-GB" b="0" dirty="0">
                <a:latin typeface="Times New Roman" panose="02020603050405020304" pitchFamily="18" charset="0"/>
                <a:cs typeface="Times New Roman" panose="02020603050405020304" pitchFamily="18" charset="0"/>
              </a:rPr>
              <a:t>Customer can access at any time and anywhere</a:t>
            </a:r>
          </a:p>
          <a:p>
            <a:pPr>
              <a:lnSpc>
                <a:spcPct val="120000"/>
              </a:lnSpc>
            </a:pPr>
            <a:r>
              <a:rPr lang="en-GB" b="0" dirty="0">
                <a:latin typeface="Times New Roman" panose="02020603050405020304" pitchFamily="18" charset="0"/>
                <a:cs typeface="Times New Roman" panose="02020603050405020304" pitchFamily="18" charset="0"/>
              </a:rPr>
              <a:t>Customer can upgrade /downgrade at any time</a:t>
            </a:r>
          </a:p>
          <a:p>
            <a:pPr marL="0" indent="-57150">
              <a:lnSpc>
                <a:spcPct val="150000"/>
              </a:lnSpc>
              <a:buNone/>
            </a:pPr>
            <a:r>
              <a:rPr lang="en-GB" b="1" dirty="0">
                <a:solidFill>
                  <a:srgbClr val="FFC000"/>
                </a:solidFill>
                <a:latin typeface="Times New Roman" panose="02020603050405020304" pitchFamily="18" charset="0"/>
                <a:cs typeface="Times New Roman" panose="02020603050405020304" pitchFamily="18" charset="0"/>
              </a:rPr>
              <a:t>2. Broad network access: </a:t>
            </a:r>
          </a:p>
          <a:p>
            <a:r>
              <a:rPr lang="en-US" sz="2600" dirty="0">
                <a:latin typeface="Times New Roman" panose="02020603050405020304" pitchFamily="18" charset="0"/>
                <a:cs typeface="Times New Roman" panose="02020603050405020304" pitchFamily="18" charset="0"/>
              </a:rPr>
              <a:t>Cloud computing resources are available over the network and can be accessed by diverse customer platforms</a:t>
            </a:r>
            <a:r>
              <a:rPr lang="en-US" sz="260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high broadband communication link—such as the internet, or in the case of a private clouds it could be a local area network (LAN).</a:t>
            </a:r>
          </a:p>
          <a:p>
            <a:r>
              <a:rPr lang="en-US" sz="2600" dirty="0">
                <a:latin typeface="Times New Roman" panose="02020603050405020304" pitchFamily="18" charset="0"/>
                <a:cs typeface="Times New Roman" panose="02020603050405020304" pitchFamily="18" charset="0"/>
              </a:rPr>
              <a:t>Network bandwidth and latency are very important aspects of cloud computing and broad network access, because they relate to the quality of service (</a:t>
            </a:r>
            <a:r>
              <a:rPr lang="en-US" sz="2600" dirty="0" err="1">
                <a:latin typeface="Times New Roman" panose="02020603050405020304" pitchFamily="18" charset="0"/>
                <a:cs typeface="Times New Roman" panose="02020603050405020304" pitchFamily="18" charset="0"/>
              </a:rPr>
              <a:t>QoS</a:t>
            </a:r>
            <a:r>
              <a:rPr lang="en-US" sz="2600" dirty="0">
                <a:latin typeface="Times New Roman" panose="02020603050405020304" pitchFamily="18" charset="0"/>
                <a:cs typeface="Times New Roman" panose="02020603050405020304" pitchFamily="18" charset="0"/>
              </a:rPr>
              <a:t>) on the network.</a:t>
            </a:r>
            <a:r>
              <a:rPr lang="en-US"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85482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4B8CB-D423-0B4F-368E-D6343648D8EF}"/>
              </a:ext>
            </a:extLst>
          </p:cNvPr>
          <p:cNvSpPr>
            <a:spLocks noGrp="1"/>
          </p:cNvSpPr>
          <p:nvPr>
            <p:ph idx="1"/>
          </p:nvPr>
        </p:nvSpPr>
        <p:spPr>
          <a:xfrm>
            <a:off x="0" y="2057400"/>
            <a:ext cx="9144000" cy="4015511"/>
          </a:xfrm>
        </p:spPr>
        <p:txBody>
          <a:bodyPr/>
          <a:lstStyle/>
          <a:p>
            <a:pPr marL="0" indent="0">
              <a:buNone/>
            </a:pPr>
            <a:r>
              <a:rPr lang="en-GB" sz="3200" b="1" dirty="0">
                <a:solidFill>
                  <a:srgbClr val="FFFF00"/>
                </a:solidFill>
                <a:latin typeface="Times New Roman" panose="02020603050405020304" pitchFamily="18" charset="0"/>
                <a:cs typeface="Times New Roman" panose="02020603050405020304" pitchFamily="18" charset="0"/>
              </a:rPr>
              <a:t>3. Resource pooling:</a:t>
            </a:r>
            <a:r>
              <a:rPr lang="en-GB" sz="3200" b="1"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Resource pooling means a cloud service provider can </a:t>
            </a:r>
            <a:r>
              <a:rPr lang="en-US" sz="2400" b="1" dirty="0">
                <a:solidFill>
                  <a:srgbClr val="FFFF00"/>
                </a:solidFill>
                <a:latin typeface="Times New Roman" panose="02020603050405020304" pitchFamily="18" charset="0"/>
                <a:cs typeface="Times New Roman" panose="02020603050405020304" pitchFamily="18" charset="0"/>
              </a:rPr>
              <a:t>share resources among several clients</a:t>
            </a:r>
            <a:r>
              <a:rPr lang="en-US" sz="2400" dirty="0">
                <a:latin typeface="Times New Roman" panose="02020603050405020304" pitchFamily="18" charset="0"/>
                <a:cs typeface="Times New Roman" panose="02020603050405020304" pitchFamily="18" charset="0"/>
              </a:rPr>
              <a:t>, providing everyone with a different set of services per their requirements. </a:t>
            </a:r>
          </a:p>
          <a:p>
            <a:r>
              <a:rPr lang="en-US" sz="2400" dirty="0">
                <a:latin typeface="Times New Roman" panose="02020603050405020304" pitchFamily="18" charset="0"/>
                <a:cs typeface="Times New Roman" panose="02020603050405020304" pitchFamily="18" charset="0"/>
              </a:rPr>
              <a:t>It is a </a:t>
            </a:r>
            <a:r>
              <a:rPr lang="en-US" sz="2400" b="1" dirty="0">
                <a:solidFill>
                  <a:srgbClr val="FFFF00"/>
                </a:solidFill>
                <a:latin typeface="Times New Roman" panose="02020603050405020304" pitchFamily="18" charset="0"/>
                <a:cs typeface="Times New Roman" panose="02020603050405020304" pitchFamily="18" charset="0"/>
              </a:rPr>
              <a:t>multi-client strategy </a:t>
            </a:r>
            <a:r>
              <a:rPr lang="en-US" sz="2400" dirty="0">
                <a:latin typeface="Times New Roman" panose="02020603050405020304" pitchFamily="18" charset="0"/>
                <a:cs typeface="Times New Roman" panose="02020603050405020304" pitchFamily="18" charset="0"/>
              </a:rPr>
              <a:t>that can be applied to data storage, processing, and bandwidth-provided services. </a:t>
            </a:r>
          </a:p>
          <a:p>
            <a:r>
              <a:rPr lang="en-US" sz="2400" dirty="0">
                <a:latin typeface="Times New Roman" panose="02020603050405020304" pitchFamily="18" charset="0"/>
                <a:cs typeface="Times New Roman" panose="02020603050405020304" pitchFamily="18" charset="0"/>
              </a:rPr>
              <a:t>Resource pooling means that multiple customers are serviced from the same physical resources. </a:t>
            </a:r>
          </a:p>
          <a:p>
            <a:r>
              <a:rPr lang="en-GB" sz="240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provider's computing resources are pooled to serve multiple consumers using a multi-tenant model, with </a:t>
            </a:r>
            <a:r>
              <a:rPr lang="en-GB" sz="2400" b="1" dirty="0">
                <a:latin typeface="Times New Roman" panose="02020603050405020304" pitchFamily="18" charset="0"/>
                <a:cs typeface="Times New Roman" panose="02020603050405020304" pitchFamily="18" charset="0"/>
              </a:rPr>
              <a:t>different physical and virtual resources dynamically assigned </a:t>
            </a:r>
            <a:r>
              <a:rPr lang="en-GB" sz="2400" dirty="0">
                <a:latin typeface="Times New Roman" panose="02020603050405020304" pitchFamily="18" charset="0"/>
                <a:cs typeface="Times New Roman" panose="02020603050405020304" pitchFamily="18" charset="0"/>
              </a:rPr>
              <a:t>and reassigned </a:t>
            </a:r>
            <a:r>
              <a:rPr lang="en-US" sz="2400" dirty="0">
                <a:latin typeface="Times New Roman" panose="02020603050405020304" pitchFamily="18" charset="0"/>
                <a:cs typeface="Times New Roman" panose="02020603050405020304" pitchFamily="18" charset="0"/>
              </a:rPr>
              <a:t>according to consumer </a:t>
            </a:r>
            <a:r>
              <a:rPr lang="en-US" sz="2400">
                <a:latin typeface="Times New Roman" panose="02020603050405020304" pitchFamily="18" charset="0"/>
                <a:cs typeface="Times New Roman" panose="02020603050405020304" pitchFamily="18" charset="0"/>
              </a:rPr>
              <a:t>demand.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886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0F6B9-7EF2-D429-CE63-8485A322E9FE}"/>
              </a:ext>
            </a:extLst>
          </p:cNvPr>
          <p:cNvSpPr>
            <a:spLocks noGrp="1"/>
          </p:cNvSpPr>
          <p:nvPr>
            <p:ph idx="1"/>
          </p:nvPr>
        </p:nvSpPr>
        <p:spPr>
          <a:xfrm>
            <a:off x="0" y="1524000"/>
            <a:ext cx="9144000" cy="4417292"/>
          </a:xfrm>
        </p:spPr>
        <p:txBody>
          <a:bodyPr>
            <a:noAutofit/>
          </a:bodyPr>
          <a:lstStyle/>
          <a:p>
            <a:pPr marL="0" indent="0">
              <a:buNone/>
            </a:pPr>
            <a:r>
              <a:rPr lang="en-GB" sz="2400" b="1" dirty="0">
                <a:solidFill>
                  <a:srgbClr val="FFFF00"/>
                </a:solidFill>
                <a:latin typeface="Times New Roman" panose="02020603050405020304" pitchFamily="18" charset="0"/>
                <a:cs typeface="Times New Roman" panose="02020603050405020304" pitchFamily="18" charset="0"/>
              </a:rPr>
              <a:t>4. Rapid elasticity: </a:t>
            </a:r>
            <a:endParaRPr lang="en-GB" sz="2000" b="1" dirty="0">
              <a:solidFill>
                <a:srgbClr val="FFFF00"/>
              </a:solidFill>
              <a:latin typeface="Times New Roman" panose="02020603050405020304" pitchFamily="18" charset="0"/>
              <a:cs typeface="Times New Roman" panose="02020603050405020304" pitchFamily="18" charset="0"/>
            </a:endParaRPr>
          </a:p>
          <a:p>
            <a:r>
              <a:rPr lang="en-US" sz="2400" b="0">
                <a:latin typeface="Times New Roman" panose="02020603050405020304" pitchFamily="18" charset="0"/>
                <a:cs typeface="Times New Roman" panose="02020603050405020304" pitchFamily="18" charset="0"/>
              </a:rPr>
              <a:t>enables the cost-effective running of workloads that require a vast number of servers but only for a </a:t>
            </a:r>
            <a:r>
              <a:rPr lang="en-US" sz="2400" b="1">
                <a:solidFill>
                  <a:srgbClr val="FFFF00"/>
                </a:solidFill>
                <a:latin typeface="Times New Roman" panose="02020603050405020304" pitchFamily="18" charset="0"/>
                <a:cs typeface="Times New Roman" panose="02020603050405020304" pitchFamily="18" charset="0"/>
              </a:rPr>
              <a:t>short period</a:t>
            </a:r>
            <a:r>
              <a:rPr lang="en-US" sz="2400" b="0">
                <a:latin typeface="Times New Roman" panose="02020603050405020304" pitchFamily="18" charset="0"/>
                <a:cs typeface="Times New Roman" panose="02020603050405020304" pitchFamily="18" charset="0"/>
              </a:rPr>
              <a:t>. </a:t>
            </a:r>
          </a:p>
          <a:p>
            <a:r>
              <a:rPr lang="en-GB" sz="2400" b="0" i="0">
                <a:effectLst/>
                <a:latin typeface="Times New Roman" panose="02020603050405020304" pitchFamily="18" charset="0"/>
                <a:cs typeface="Times New Roman" panose="02020603050405020304" pitchFamily="18" charset="0"/>
              </a:rPr>
              <a:t>Capabilities </a:t>
            </a:r>
            <a:r>
              <a:rPr lang="en-GB" sz="2400" b="0" i="0" dirty="0">
                <a:effectLst/>
                <a:latin typeface="Times New Roman" panose="02020603050405020304" pitchFamily="18" charset="0"/>
                <a:cs typeface="Times New Roman" panose="02020603050405020304" pitchFamily="18" charset="0"/>
              </a:rPr>
              <a:t>can be elastically provisioned and released, in some cases automatically</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Customer resource scalability </a:t>
            </a:r>
          </a:p>
          <a:p>
            <a:r>
              <a:rPr lang="en-GB" sz="2400" dirty="0">
                <a:latin typeface="Times New Roman" panose="02020603050405020304" pitchFamily="18" charset="0"/>
                <a:cs typeface="Times New Roman" panose="02020603050405020304" pitchFamily="18" charset="0"/>
              </a:rPr>
              <a:t>Customer resource flexibility</a:t>
            </a:r>
            <a:r>
              <a:rPr lang="en-GB" dirty="0">
                <a:latin typeface="Times New Roman" panose="02020603050405020304" pitchFamily="18" charset="0"/>
                <a:cs typeface="Times New Roman" panose="02020603050405020304" pitchFamily="18" charset="0"/>
              </a:rPr>
              <a:t> </a:t>
            </a:r>
          </a:p>
          <a:p>
            <a:pPr marL="0" indent="0">
              <a:buNone/>
            </a:pPr>
            <a:r>
              <a:rPr lang="en-GB" b="1" dirty="0">
                <a:solidFill>
                  <a:srgbClr val="FFFF00"/>
                </a:solidFill>
                <a:latin typeface="Times New Roman" panose="02020603050405020304" pitchFamily="18" charset="0"/>
                <a:cs typeface="Times New Roman" panose="02020603050405020304" pitchFamily="18" charset="0"/>
              </a:rPr>
              <a:t>5. Measured service: </a:t>
            </a:r>
          </a:p>
          <a:p>
            <a:pPr marL="342900" lvl="1" indent="0">
              <a:buNone/>
            </a:pPr>
            <a:r>
              <a:rPr lang="en-GB" b="0" dirty="0">
                <a:latin typeface="Times New Roman" panose="02020603050405020304" pitchFamily="18" charset="0"/>
                <a:cs typeface="Times New Roman" panose="02020603050405020304" pitchFamily="18" charset="0"/>
              </a:rPr>
              <a:t>Cloud systems automatically control and optimize resource use by leveraging a metering capability at some level of abstraction appropriate to the type of service (e.g., storage, processing, bandwidth and active user accounts). </a:t>
            </a:r>
          </a:p>
          <a:p>
            <a:endParaRPr lang="en-US" sz="2400" dirty="0"/>
          </a:p>
        </p:txBody>
      </p:sp>
    </p:spTree>
    <p:extLst>
      <p:ext uri="{BB962C8B-B14F-4D97-AF65-F5344CB8AC3E}">
        <p14:creationId xmlns:p14="http://schemas.microsoft.com/office/powerpoint/2010/main" val="243901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9AF0-55B8-C373-DE8A-498384480B3E}"/>
              </a:ext>
            </a:extLst>
          </p:cNvPr>
          <p:cNvSpPr>
            <a:spLocks noGrp="1"/>
          </p:cNvSpPr>
          <p:nvPr>
            <p:ph type="title"/>
          </p:nvPr>
        </p:nvSpPr>
        <p:spPr>
          <a:xfrm>
            <a:off x="0" y="1524000"/>
            <a:ext cx="7200897" cy="448543"/>
          </a:xfrm>
        </p:spPr>
        <p:txBody>
          <a:bodyPr>
            <a:noAutofit/>
          </a:bodyPr>
          <a:lstStyle/>
          <a:p>
            <a:r>
              <a:rPr lang="en-US" sz="2400" b="1" dirty="0">
                <a:solidFill>
                  <a:srgbClr val="FFFF00"/>
                </a:solidFill>
                <a:latin typeface="Times New Roman" panose="02020603050405020304" pitchFamily="18" charset="0"/>
                <a:cs typeface="Times New Roman" panose="02020603050405020304" pitchFamily="18" charset="0"/>
              </a:rPr>
              <a:t>Advantages of Cloud Computing</a:t>
            </a:r>
            <a:r>
              <a:rPr lang="en-US" sz="2400" dirty="0">
                <a:solidFill>
                  <a:srgbClr val="FFFF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A8F71A3F-0CDA-302B-EF21-EC343E74C884}"/>
              </a:ext>
            </a:extLst>
          </p:cNvPr>
          <p:cNvSpPr>
            <a:spLocks noGrp="1"/>
          </p:cNvSpPr>
          <p:nvPr>
            <p:ph idx="1"/>
          </p:nvPr>
        </p:nvSpPr>
        <p:spPr>
          <a:xfrm>
            <a:off x="0" y="2057400"/>
            <a:ext cx="9144000" cy="4099670"/>
          </a:xfrm>
        </p:spPr>
        <p:txBody>
          <a:bodyPr>
            <a:noAutofit/>
          </a:bodyPr>
          <a:lstStyle/>
          <a:p>
            <a:r>
              <a:rPr lang="en-GB" sz="2000" b="1" dirty="0">
                <a:latin typeface="Times New Roman" panose="02020603050405020304" pitchFamily="18" charset="0"/>
                <a:cs typeface="Times New Roman" panose="02020603050405020304" pitchFamily="18" charset="0"/>
              </a:rPr>
              <a:t>Cost: </a:t>
            </a:r>
            <a:r>
              <a:rPr lang="en-GB" sz="2000" dirty="0">
                <a:latin typeface="Times New Roman" panose="02020603050405020304" pitchFamily="18" charset="0"/>
                <a:cs typeface="Times New Roman" panose="02020603050405020304" pitchFamily="18" charset="0"/>
              </a:rPr>
              <a:t>It reduces the huge capital costs of buying hardware and software.</a:t>
            </a:r>
          </a:p>
          <a:p>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Speed: </a:t>
            </a:r>
            <a:r>
              <a:rPr lang="en-GB" sz="2000" dirty="0">
                <a:latin typeface="Times New Roman" panose="02020603050405020304" pitchFamily="18" charset="0"/>
                <a:cs typeface="Times New Roman" panose="02020603050405020304" pitchFamily="18" charset="0"/>
              </a:rPr>
              <a:t>Resources can be accessed in minutes, typically within a few clicks.</a:t>
            </a:r>
          </a:p>
          <a:p>
            <a:r>
              <a:rPr lang="en-GB" sz="2000" b="1" dirty="0">
                <a:latin typeface="Times New Roman" panose="02020603050405020304" pitchFamily="18" charset="0"/>
                <a:cs typeface="Times New Roman" panose="02020603050405020304" pitchFamily="18" charset="0"/>
              </a:rPr>
              <a:t>Scalability: </a:t>
            </a:r>
            <a:r>
              <a:rPr lang="en-GB" sz="2000" dirty="0">
                <a:latin typeface="Times New Roman" panose="02020603050405020304" pitchFamily="18" charset="0"/>
                <a:cs typeface="Times New Roman" panose="02020603050405020304" pitchFamily="18" charset="0"/>
              </a:rPr>
              <a:t>We can increase or decrease the requirement of resources according to the business requirements.</a:t>
            </a:r>
          </a:p>
          <a:p>
            <a:r>
              <a:rPr lang="en-GB" sz="2000" b="1" dirty="0">
                <a:latin typeface="Times New Roman" panose="02020603050405020304" pitchFamily="18" charset="0"/>
                <a:cs typeface="Times New Roman" panose="02020603050405020304" pitchFamily="18" charset="0"/>
              </a:rPr>
              <a:t>Productivity: </a:t>
            </a:r>
            <a:r>
              <a:rPr lang="en-GB" sz="2000" dirty="0">
                <a:latin typeface="Times New Roman" panose="02020603050405020304" pitchFamily="18" charset="0"/>
                <a:cs typeface="Times New Roman" panose="02020603050405020304" pitchFamily="18" charset="0"/>
              </a:rPr>
              <a:t>While using cloud computing, we put less operational effort. So, in this way, the IT team can be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more productive and focus on achieving business goals.</a:t>
            </a:r>
          </a:p>
          <a:p>
            <a:r>
              <a:rPr lang="en-GB" sz="2000" b="1" dirty="0">
                <a:latin typeface="Times New Roman" panose="02020603050405020304" pitchFamily="18" charset="0"/>
                <a:cs typeface="Times New Roman" panose="02020603050405020304" pitchFamily="18" charset="0"/>
              </a:rPr>
              <a:t>Reliability: </a:t>
            </a:r>
            <a:r>
              <a:rPr lang="en-GB" sz="2000" dirty="0">
                <a:latin typeface="Times New Roman" panose="02020603050405020304" pitchFamily="18" charset="0"/>
                <a:cs typeface="Times New Roman" panose="02020603050405020304" pitchFamily="18" charset="0"/>
              </a:rPr>
              <a:t>Backup and recovery of data are less expensive and very fast for business continuity</a:t>
            </a:r>
          </a:p>
          <a:p>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Security: </a:t>
            </a:r>
            <a:r>
              <a:rPr lang="en-GB" sz="2000" dirty="0">
                <a:latin typeface="Times New Roman" panose="02020603050405020304" pitchFamily="18" charset="0"/>
                <a:cs typeface="Times New Roman" panose="02020603050405020304" pitchFamily="18" charset="0"/>
              </a:rPr>
              <a:t>Many cloud vendors offer a broad set of policies, technologies, and controls that strengthen our data security. </a:t>
            </a:r>
            <a:endParaRPr lang="en-US" sz="4000" dirty="0"/>
          </a:p>
        </p:txBody>
      </p:sp>
    </p:spTree>
    <p:extLst>
      <p:ext uri="{BB962C8B-B14F-4D97-AF65-F5344CB8AC3E}">
        <p14:creationId xmlns:p14="http://schemas.microsoft.com/office/powerpoint/2010/main" val="1486188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233A-20E1-9DA1-C2D4-8563ED381037}"/>
              </a:ext>
            </a:extLst>
          </p:cNvPr>
          <p:cNvSpPr>
            <a:spLocks noGrp="1"/>
          </p:cNvSpPr>
          <p:nvPr>
            <p:ph type="title"/>
          </p:nvPr>
        </p:nvSpPr>
        <p:spPr>
          <a:xfrm>
            <a:off x="76200" y="1066800"/>
            <a:ext cx="7505697" cy="381000"/>
          </a:xfrm>
        </p:spPr>
        <p:txBody>
          <a:bodyPr>
            <a:noAutofit/>
          </a:bodyPr>
          <a:lstStyle/>
          <a:p>
            <a:r>
              <a:rPr lang="en-US" sz="2000" b="1" dirty="0">
                <a:solidFill>
                  <a:srgbClr val="FFC000"/>
                </a:solidFill>
                <a:latin typeface="Times New Roman" panose="02020603050405020304" pitchFamily="18" charset="0"/>
                <a:cs typeface="Times New Roman" panose="02020603050405020304" pitchFamily="18" charset="0"/>
              </a:rPr>
              <a:t>Disadvantages of Cloud Computing</a:t>
            </a:r>
            <a:r>
              <a:rPr lang="en-US" sz="2000" dirty="0">
                <a:solidFill>
                  <a:srgbClr val="FFC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CA3199A-8958-7D1E-1C5B-0797014C95DB}"/>
              </a:ext>
            </a:extLst>
          </p:cNvPr>
          <p:cNvSpPr>
            <a:spLocks noGrp="1"/>
          </p:cNvSpPr>
          <p:nvPr>
            <p:ph idx="1"/>
          </p:nvPr>
        </p:nvSpPr>
        <p:spPr>
          <a:xfrm>
            <a:off x="0" y="1905000"/>
            <a:ext cx="9144000" cy="3789572"/>
          </a:xfrm>
        </p:spPr>
        <p:txBody>
          <a:bodyPr>
            <a:noAutofit/>
          </a:bodyPr>
          <a:lstStyle/>
          <a:p>
            <a:r>
              <a:rPr lang="en-GB" sz="2400" b="1" dirty="0">
                <a:solidFill>
                  <a:srgbClr val="FFFF00"/>
                </a:solidFill>
                <a:latin typeface="Times New Roman" panose="02020603050405020304" pitchFamily="18" charset="0"/>
                <a:cs typeface="Times New Roman" panose="02020603050405020304" pitchFamily="18" charset="0"/>
              </a:rPr>
              <a:t>Requires good speed internet with good bandwidth:  </a:t>
            </a:r>
            <a:r>
              <a:rPr lang="en-GB" sz="2400" dirty="0">
                <a:latin typeface="Times New Roman" panose="02020603050405020304" pitchFamily="18" charset="0"/>
                <a:cs typeface="Times New Roman" panose="02020603050405020304" pitchFamily="18" charset="0"/>
              </a:rPr>
              <a:t>access your cloud services, you need to have a good internet connection always with good bandwidth to upload or download files to/from the cloud </a:t>
            </a:r>
          </a:p>
          <a:p>
            <a:r>
              <a:rPr lang="en-US" sz="2400" b="1" dirty="0">
                <a:solidFill>
                  <a:srgbClr val="FFFF00"/>
                </a:solidFill>
                <a:latin typeface="Times New Roman" panose="02020603050405020304" pitchFamily="18" charset="0"/>
                <a:cs typeface="Times New Roman" panose="02020603050405020304" pitchFamily="18" charset="0"/>
              </a:rPr>
              <a:t>Downtime :</a:t>
            </a:r>
            <a:r>
              <a:rPr lang="en-GB" sz="2400" b="1" dirty="0">
                <a:solidFill>
                  <a:srgbClr val="FFFF0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Since the cloud requires high internet speed and good bandwidth, there is always a</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possibility of service outage, which can result in business downtime </a:t>
            </a:r>
            <a:endParaRPr lang="en-US" sz="2400" dirty="0">
              <a:latin typeface="Times New Roman" panose="02020603050405020304" pitchFamily="18" charset="0"/>
              <a:cs typeface="Times New Roman" panose="02020603050405020304" pitchFamily="18" charset="0"/>
            </a:endParaRPr>
          </a:p>
          <a:p>
            <a:r>
              <a:rPr lang="en-US" sz="2400" b="1" dirty="0">
                <a:solidFill>
                  <a:srgbClr val="FFFF00"/>
                </a:solidFill>
                <a:latin typeface="Times New Roman" panose="02020603050405020304" pitchFamily="18" charset="0"/>
                <a:cs typeface="Times New Roman" panose="02020603050405020304" pitchFamily="18" charset="0"/>
              </a:rPr>
              <a:t>Limited control of infrastructure : </a:t>
            </a:r>
            <a:r>
              <a:rPr lang="en-GB" sz="2400" dirty="0">
                <a:latin typeface="Times New Roman" panose="02020603050405020304" pitchFamily="18" charset="0"/>
                <a:cs typeface="Times New Roman" panose="02020603050405020304" pitchFamily="18" charset="0"/>
              </a:rPr>
              <a:t>Since you are not the owner of the infrastructure of the cloud, hence you don’t have any control or have limited access to the cloud infra </a:t>
            </a:r>
            <a:endParaRPr lang="en-US" sz="2400" dirty="0">
              <a:latin typeface="Times New Roman" panose="02020603050405020304" pitchFamily="18" charset="0"/>
              <a:cs typeface="Times New Roman" panose="02020603050405020304" pitchFamily="18" charset="0"/>
            </a:endParaRPr>
          </a:p>
          <a:p>
            <a:r>
              <a:rPr lang="en-US" sz="2400" b="1" dirty="0">
                <a:solidFill>
                  <a:srgbClr val="FFFF00"/>
                </a:solidFill>
                <a:latin typeface="Times New Roman" panose="02020603050405020304" pitchFamily="18" charset="0"/>
                <a:cs typeface="Times New Roman" panose="02020603050405020304" pitchFamily="18" charset="0"/>
              </a:rPr>
              <a:t>Restricted or limited flexibility :</a:t>
            </a:r>
            <a:r>
              <a:rPr lang="en-GB" sz="2400" dirty="0">
                <a:latin typeface="Times New Roman" panose="02020603050405020304" pitchFamily="18" charset="0"/>
                <a:cs typeface="Times New Roman" panose="02020603050405020304" pitchFamily="18" charset="0"/>
              </a:rPr>
              <a:t>The cloud provides a huge list of services, but consuming them comes with a lot of restrictions and limited flexibility for your applications or developments </a:t>
            </a:r>
            <a:br>
              <a:rPr lang="en-GB"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106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C9621-46EC-963E-2AF6-8BA208CDD1D5}"/>
              </a:ext>
            </a:extLst>
          </p:cNvPr>
          <p:cNvSpPr>
            <a:spLocks noGrp="1"/>
          </p:cNvSpPr>
          <p:nvPr>
            <p:ph idx="1"/>
          </p:nvPr>
        </p:nvSpPr>
        <p:spPr>
          <a:xfrm>
            <a:off x="0" y="1905000"/>
            <a:ext cx="9144000" cy="4135231"/>
          </a:xfrm>
        </p:spPr>
        <p:txBody>
          <a:bodyPr>
            <a:noAutofit/>
          </a:bodyPr>
          <a:lstStyle/>
          <a:p>
            <a:r>
              <a:rPr lang="en-US" sz="2400" b="1" dirty="0">
                <a:solidFill>
                  <a:srgbClr val="FFFF00"/>
                </a:solidFill>
                <a:latin typeface="Times New Roman" panose="02020603050405020304" pitchFamily="18" charset="0"/>
                <a:cs typeface="Times New Roman" panose="02020603050405020304" pitchFamily="18" charset="0"/>
              </a:rPr>
              <a:t>Ongoing costs: </a:t>
            </a:r>
            <a:r>
              <a:rPr lang="en-GB" sz="2400" dirty="0">
                <a:latin typeface="Times New Roman" panose="02020603050405020304" pitchFamily="18" charset="0"/>
                <a:cs typeface="Times New Roman" panose="02020603050405020304" pitchFamily="18" charset="0"/>
              </a:rPr>
              <a:t>Although you save your cost of spending on whole infrastructure and its management, on the cloud, you need to keep paying for services as long as you use them </a:t>
            </a:r>
            <a:endParaRPr lang="en-US" sz="2400" dirty="0">
              <a:latin typeface="Times New Roman" panose="02020603050405020304" pitchFamily="18" charset="0"/>
              <a:cs typeface="Times New Roman" panose="02020603050405020304" pitchFamily="18" charset="0"/>
            </a:endParaRPr>
          </a:p>
          <a:p>
            <a:r>
              <a:rPr lang="en-US" sz="2400" b="1" dirty="0">
                <a:solidFill>
                  <a:srgbClr val="FFFF00"/>
                </a:solidFill>
                <a:latin typeface="Times New Roman" panose="02020603050405020304" pitchFamily="18" charset="0"/>
                <a:cs typeface="Times New Roman" panose="02020603050405020304" pitchFamily="18" charset="0"/>
              </a:rPr>
              <a:t>Security : </a:t>
            </a:r>
            <a:r>
              <a:rPr lang="en-GB" sz="2400" dirty="0">
                <a:latin typeface="Times New Roman" panose="02020603050405020304" pitchFamily="18" charset="0"/>
                <a:cs typeface="Times New Roman" panose="02020603050405020304" pitchFamily="18" charset="0"/>
              </a:rPr>
              <a:t>Security of data is a big concern for everyone. Since the public cloud utilizes the internet, your data may become vulnerable </a:t>
            </a:r>
            <a:endParaRPr lang="en-US" sz="2400" dirty="0">
              <a:latin typeface="Times New Roman" panose="02020603050405020304" pitchFamily="18" charset="0"/>
              <a:cs typeface="Times New Roman" panose="02020603050405020304" pitchFamily="18" charset="0"/>
            </a:endParaRPr>
          </a:p>
          <a:p>
            <a:r>
              <a:rPr lang="en-US" sz="2400" b="1" dirty="0">
                <a:solidFill>
                  <a:srgbClr val="FFFF00"/>
                </a:solidFill>
                <a:latin typeface="Times New Roman" panose="02020603050405020304" pitchFamily="18" charset="0"/>
                <a:cs typeface="Times New Roman" panose="02020603050405020304" pitchFamily="18" charset="0"/>
              </a:rPr>
              <a:t>Vendor </a:t>
            </a:r>
            <a:r>
              <a:rPr lang="en-US" sz="2400" b="1">
                <a:solidFill>
                  <a:srgbClr val="FFFF00"/>
                </a:solidFill>
                <a:latin typeface="Times New Roman" panose="02020603050405020304" pitchFamily="18" charset="0"/>
                <a:cs typeface="Times New Roman" panose="02020603050405020304" pitchFamily="18" charset="0"/>
              </a:rPr>
              <a:t>Lock-in </a:t>
            </a:r>
            <a:r>
              <a:rPr lang="en-US" sz="2400">
                <a:latin typeface="Times New Roman" panose="02020603050405020304" pitchFamily="18" charset="0"/>
                <a:cs typeface="Times New Roman" panose="02020603050405020304" pitchFamily="18" charset="0"/>
              </a:rPr>
              <a:t>: </a:t>
            </a:r>
            <a:r>
              <a:rPr lang="en-GB" sz="2400">
                <a:latin typeface="Times New Roman" panose="02020603050405020304" pitchFamily="18" charset="0"/>
                <a:cs typeface="Times New Roman" panose="02020603050405020304" pitchFamily="18" charset="0"/>
              </a:rPr>
              <a:t>Although </a:t>
            </a:r>
            <a:r>
              <a:rPr lang="en-GB" sz="2400" dirty="0">
                <a:latin typeface="Times New Roman" panose="02020603050405020304" pitchFamily="18" charset="0"/>
                <a:cs typeface="Times New Roman" panose="02020603050405020304" pitchFamily="18" charset="0"/>
              </a:rPr>
              <a:t>the cloud service providers assure you that they will allow you to switch or migrate to any other service provider whenever you want, it is a very difficult process. </a:t>
            </a:r>
            <a:endParaRPr lang="en-US" sz="2400" dirty="0">
              <a:latin typeface="Times New Roman" panose="02020603050405020304" pitchFamily="18" charset="0"/>
              <a:cs typeface="Times New Roman" panose="02020603050405020304" pitchFamily="18" charset="0"/>
            </a:endParaRPr>
          </a:p>
          <a:p>
            <a:r>
              <a:rPr lang="en-US" sz="2400" b="1" dirty="0">
                <a:solidFill>
                  <a:srgbClr val="FFFF00"/>
                </a:solidFill>
                <a:latin typeface="Times New Roman" panose="02020603050405020304" pitchFamily="18" charset="0"/>
                <a:cs typeface="Times New Roman" panose="02020603050405020304" pitchFamily="18" charset="0"/>
              </a:rPr>
              <a:t>Technical issues </a:t>
            </a:r>
            <a:r>
              <a:rPr lang="en-US"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Even if you are a tech whiz, the technical issues can occur, and everything can’t be resolved in-house. </a:t>
            </a:r>
          </a:p>
          <a:p>
            <a:r>
              <a:rPr lang="en-GB" sz="2400" b="1" dirty="0">
                <a:solidFill>
                  <a:srgbClr val="FFFF00"/>
                </a:solidFill>
                <a:latin typeface="Times New Roman" panose="02020603050405020304" pitchFamily="18" charset="0"/>
                <a:cs typeface="Times New Roman" panose="02020603050405020304" pitchFamily="18" charset="0"/>
              </a:rPr>
              <a:t>To avoid interruptions</a:t>
            </a:r>
            <a:r>
              <a:rPr lang="en-GB" sz="2400" dirty="0">
                <a:latin typeface="Times New Roman" panose="02020603050405020304" pitchFamily="18" charset="0"/>
                <a:cs typeface="Times New Roman" panose="02020603050405020304" pitchFamily="18" charset="0"/>
              </a:rPr>
              <a:t>, you will need to contact your service provider for support. However, not every vendor provides 24/7 support to their clients. </a:t>
            </a:r>
          </a:p>
          <a:p>
            <a:endParaRPr lang="en-US" sz="2400" dirty="0"/>
          </a:p>
        </p:txBody>
      </p:sp>
    </p:spTree>
    <p:extLst>
      <p:ext uri="{BB962C8B-B14F-4D97-AF65-F5344CB8AC3E}">
        <p14:creationId xmlns:p14="http://schemas.microsoft.com/office/powerpoint/2010/main" val="406981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2073533"/>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Cloud computing has also some limitations. It includes </a:t>
            </a:r>
          </a:p>
          <a:p>
            <a:pPr marL="800100" lvl="1" indent="-342900" eaLnBrk="0" hangingPunct="0">
              <a:buFont typeface="Wingdings" panose="05000000000000000000" pitchFamily="2" charset="2"/>
              <a:buChar char="Ø"/>
            </a:pP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time-consuming task for large data when the data and applications are processed in a cloud, </a:t>
            </a:r>
          </a:p>
          <a:p>
            <a:pPr marL="800100" lvl="1" indent="-342900" eaLnBrk="0" hangingPunct="0">
              <a:buFont typeface="Wingdings" panose="05000000000000000000" pitchFamily="2" charset="2"/>
              <a:buChar char="Ø"/>
            </a:pP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problem of bandwidth as a result of sending every bit of data over cloud channels, slow response time and scalability problems as a result of depending servers that are located at remote places.</a:t>
            </a:r>
          </a:p>
          <a:p>
            <a:pPr marL="800100" lvl="1" indent="-342900" eaLnBrk="0" hangingPunct="0">
              <a:buFont typeface="Wingdings" panose="05000000000000000000" pitchFamily="2" charset="2"/>
              <a:buChar char="Ø"/>
            </a:pP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number of devices being connected to the Internet is tremendously increasing. </a:t>
            </a:r>
          </a:p>
        </p:txBody>
      </p:sp>
      <p:sp>
        <p:nvSpPr>
          <p:cNvPr id="5" name="Rectangle 4"/>
          <p:cNvSpPr/>
          <p:nvPr/>
        </p:nvSpPr>
        <p:spPr>
          <a:xfrm>
            <a:off x="0" y="1611868"/>
            <a:ext cx="4144083" cy="461665"/>
          </a:xfrm>
          <a:prstGeom prst="rect">
            <a:avLst/>
          </a:prstGeom>
        </p:spPr>
        <p:txBody>
          <a:bodyPr wrap="none">
            <a:spAutoFit/>
          </a:bodyPr>
          <a:lstStyle/>
          <a:p>
            <a:r>
              <a:rPr lang="en-US" altLang="en-US" sz="24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Limitations  Cloud computing</a:t>
            </a:r>
            <a:endParaRPr lang="en-US" sz="2400" b="1" dirty="0">
              <a:solidFill>
                <a:srgbClr val="FFC000"/>
              </a:solidFill>
            </a:endParaRPr>
          </a:p>
        </p:txBody>
      </p:sp>
    </p:spTree>
    <p:extLst>
      <p:ext uri="{BB962C8B-B14F-4D97-AF65-F5344CB8AC3E}">
        <p14:creationId xmlns:p14="http://schemas.microsoft.com/office/powerpoint/2010/main" val="493833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888868"/>
            <a:ext cx="9144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eaLnBrk="0" hangingPunct="0">
              <a:buFont typeface="Wingdings" panose="05000000000000000000" pitchFamily="2" charset="2"/>
              <a:buChar char="Ø"/>
            </a:pP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devices that are being connected are powerful in the sense that these devices are able to communicate with each other. </a:t>
            </a:r>
          </a:p>
          <a:p>
            <a:pPr marL="800100" lvl="1" indent="-342900" eaLnBrk="0" hangingPunct="0">
              <a:buFont typeface="Wingdings" panose="05000000000000000000" pitchFamily="2" charset="2"/>
              <a:buChar char="Ø"/>
            </a:pP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type of communication is called Machine to Machine(M2M) communication. </a:t>
            </a:r>
          </a:p>
          <a:p>
            <a:pPr marL="800100" lvl="1" indent="-342900" eaLnBrk="0" hangingPunct="0">
              <a:buFont typeface="Wingdings" panose="05000000000000000000" pitchFamily="2" charset="2"/>
              <a:buChar char="Ø"/>
            </a:pP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other words, this paradigm is known as the </a:t>
            </a:r>
            <a:r>
              <a:rPr kumimoji="0" lang="en-US" altLang="en-US" sz="24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Internet of Things</a:t>
            </a: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Cloud computing is being a primary factor for </a:t>
            </a:r>
            <a:r>
              <a:rPr kumimoji="0" lang="en-US" altLang="en-US" sz="24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IoT</a:t>
            </a: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ubiquity, scalability, providing reliability and high performance. </a:t>
            </a:r>
          </a:p>
          <a:p>
            <a:pPr marL="800100" lvl="1" indent="-342900" eaLnBrk="0" hangingPunct="0">
              <a:buFont typeface="Wingdings" panose="05000000000000000000" pitchFamily="2" charset="2"/>
              <a:buChar char="Ø"/>
            </a:pP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Cloud computing-based </a:t>
            </a:r>
            <a:r>
              <a:rPr kumimoji="0" lang="en-US" altLang="en-US" sz="24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IoT</a:t>
            </a:r>
            <a:r>
              <a:rPr kumimoji="0" lang="en-US" altLang="en-US" sz="24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is not appropriate for applications because of its geographically centralized nature as well as communication implications that need geographically distributed, a very low and predictable latency, fast mobility, and large-scale distributed control systems .</a:t>
            </a:r>
            <a:r>
              <a:rPr kumimoji="0" lang="en-US" altLang="en-US" sz="1200" b="0" i="0" u="none" strike="noStrike" cap="none" normalizeH="0" baseline="0" dirty="0">
                <a:ln>
                  <a:noFill/>
                </a:ln>
                <a:solidFill>
                  <a:schemeClr val="bg1"/>
                </a:solidFill>
                <a:effectLst/>
              </a:rPr>
              <a:t> </a:t>
            </a:r>
            <a:endParaRPr kumimoji="0" lang="en-US" altLang="en-US" sz="3600" b="0" i="0" u="none" strike="noStrike" cap="none" normalizeH="0" baseline="0" dirty="0">
              <a:ln>
                <a:noFill/>
              </a:ln>
              <a:solidFill>
                <a:schemeClr val="bg1"/>
              </a:solidFill>
              <a:effectLst/>
            </a:endParaRPr>
          </a:p>
        </p:txBody>
      </p:sp>
      <p:sp>
        <p:nvSpPr>
          <p:cNvPr id="5" name="Rectangle 4"/>
          <p:cNvSpPr/>
          <p:nvPr/>
        </p:nvSpPr>
        <p:spPr>
          <a:xfrm>
            <a:off x="0" y="1611868"/>
            <a:ext cx="4144083" cy="461665"/>
          </a:xfrm>
          <a:prstGeom prst="rect">
            <a:avLst/>
          </a:prstGeom>
        </p:spPr>
        <p:txBody>
          <a:bodyPr wrap="none">
            <a:spAutoFit/>
          </a:bodyPr>
          <a:lstStyle/>
          <a:p>
            <a:r>
              <a:rPr lang="en-US" altLang="en-US" sz="24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Limitations  Cloud computing</a:t>
            </a:r>
            <a:endParaRPr lang="en-US" sz="2400" b="1" dirty="0">
              <a:solidFill>
                <a:srgbClr val="FFC000"/>
              </a:solidFill>
            </a:endParaRPr>
          </a:p>
        </p:txBody>
      </p:sp>
    </p:spTree>
    <p:extLst>
      <p:ext uri="{BB962C8B-B14F-4D97-AF65-F5344CB8AC3E}">
        <p14:creationId xmlns:p14="http://schemas.microsoft.com/office/powerpoint/2010/main" val="175771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3" name="Rectangle 2"/>
          <p:cNvSpPr/>
          <p:nvPr/>
        </p:nvSpPr>
        <p:spPr>
          <a:xfrm>
            <a:off x="-1925" y="2014473"/>
            <a:ext cx="9125032" cy="4832092"/>
          </a:xfrm>
          <a:prstGeom prst="rect">
            <a:avLst/>
          </a:prstGeom>
        </p:spPr>
        <p:txBody>
          <a:bodyPr wrap="square">
            <a:spAutoFit/>
          </a:bodyPr>
          <a:lstStyle/>
          <a:p>
            <a:pPr marL="342900" indent="-342900">
              <a:buFont typeface="Wingdings" panose="05000000000000000000" pitchFamily="2" charset="2"/>
              <a:buChar char="Ø"/>
            </a:pPr>
            <a:r>
              <a:rPr lang="en-US" sz="2800" dirty="0">
                <a:solidFill>
                  <a:schemeClr val="bg1"/>
                </a:solidFill>
              </a:rPr>
              <a:t>Centralized systems are systems that use </a:t>
            </a:r>
            <a:r>
              <a:rPr lang="en-US" sz="2800" b="1" dirty="0">
                <a:solidFill>
                  <a:srgbClr val="FFC000"/>
                </a:solidFill>
              </a:rPr>
              <a:t>client/server architecture </a:t>
            </a:r>
            <a:r>
              <a:rPr lang="en-US" sz="2800" dirty="0">
                <a:solidFill>
                  <a:schemeClr val="bg1"/>
                </a:solidFill>
              </a:rPr>
              <a:t>where one or more client nodes are directly connected to a central server. </a:t>
            </a:r>
          </a:p>
          <a:p>
            <a:pPr marL="342900" indent="-342900">
              <a:buFont typeface="Wingdings" panose="05000000000000000000" pitchFamily="2" charset="2"/>
              <a:buChar char="Ø"/>
            </a:pPr>
            <a:r>
              <a:rPr lang="en-US" sz="2800" dirty="0">
                <a:solidFill>
                  <a:schemeClr val="bg1"/>
                </a:solidFill>
              </a:rPr>
              <a:t>This is the most commonly used type of system in many organizations where a </a:t>
            </a:r>
            <a:r>
              <a:rPr lang="en-US" sz="2800" b="1" dirty="0">
                <a:solidFill>
                  <a:srgbClr val="FFC000"/>
                </a:solidFill>
              </a:rPr>
              <a:t>client sends a request to a company server and receives the response</a:t>
            </a:r>
            <a:r>
              <a:rPr lang="en-US" sz="2800" dirty="0">
                <a:solidFill>
                  <a:schemeClr val="bg1"/>
                </a:solidFill>
              </a:rPr>
              <a:t>.</a:t>
            </a:r>
          </a:p>
          <a:p>
            <a:pPr marL="342900" indent="-342900">
              <a:buFont typeface="Wingdings" panose="05000000000000000000" pitchFamily="2" charset="2"/>
              <a:buChar char="Ø"/>
            </a:pPr>
            <a:r>
              <a:rPr lang="en-US" sz="2800" dirty="0">
                <a:solidFill>
                  <a:schemeClr val="bg1"/>
                </a:solidFill>
              </a:rPr>
              <a:t>In </a:t>
            </a:r>
            <a:r>
              <a:rPr lang="en-US" sz="2800" b="1" dirty="0">
                <a:solidFill>
                  <a:srgbClr val="FFC000"/>
                </a:solidFill>
              </a:rPr>
              <a:t>decentralized systems</a:t>
            </a:r>
            <a:r>
              <a:rPr lang="en-US" sz="2800" dirty="0">
                <a:solidFill>
                  <a:schemeClr val="bg1"/>
                </a:solidFill>
              </a:rPr>
              <a:t>, every node makes its own decision. The final behavior of the system is the aggregate of the decisions of the individual nodes. Note that there is no single entity that receives and responds to the request. </a:t>
            </a:r>
          </a:p>
        </p:txBody>
      </p:sp>
    </p:spTree>
    <p:extLst>
      <p:ext uri="{BB962C8B-B14F-4D97-AF65-F5344CB8AC3E}">
        <p14:creationId xmlns:p14="http://schemas.microsoft.com/office/powerpoint/2010/main" val="113665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Application of            Cloud Computing </a:t>
            </a:r>
          </a:p>
        </p:txBody>
      </p:sp>
      <p:pic>
        <p:nvPicPr>
          <p:cNvPr id="5" name="Picture 4"/>
          <p:cNvPicPr>
            <a:picLocks noChangeAspect="1"/>
          </p:cNvPicPr>
          <p:nvPr/>
        </p:nvPicPr>
        <p:blipFill>
          <a:blip r:embed="rId2"/>
          <a:stretch>
            <a:fillRect/>
          </a:stretch>
        </p:blipFill>
        <p:spPr>
          <a:xfrm>
            <a:off x="-30894" y="2215721"/>
            <a:ext cx="9144000" cy="4619625"/>
          </a:xfrm>
          <a:prstGeom prst="rect">
            <a:avLst/>
          </a:prstGeom>
        </p:spPr>
      </p:pic>
    </p:spTree>
    <p:extLst>
      <p:ext uri="{BB962C8B-B14F-4D97-AF65-F5344CB8AC3E}">
        <p14:creationId xmlns:p14="http://schemas.microsoft.com/office/powerpoint/2010/main" val="297131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pSp>
        <p:nvGrpSpPr>
          <p:cNvPr id="5" name="Group 4">
            <a:extLst>
              <a:ext uri="{FF2B5EF4-FFF2-40B4-BE49-F238E27FC236}">
                <a16:creationId xmlns:a16="http://schemas.microsoft.com/office/drawing/2014/main" id="{5C87C4FD-5B6B-4F45-B263-41776B5EC536}"/>
              </a:ext>
            </a:extLst>
          </p:cNvPr>
          <p:cNvGrpSpPr/>
          <p:nvPr/>
        </p:nvGrpSpPr>
        <p:grpSpPr>
          <a:xfrm>
            <a:off x="119421" y="3048000"/>
            <a:ext cx="6967178" cy="3809998"/>
            <a:chOff x="495585" y="1624904"/>
            <a:chExt cx="2944539" cy="2881139"/>
          </a:xfrm>
        </p:grpSpPr>
        <p:grpSp>
          <p:nvGrpSpPr>
            <p:cNvPr id="6" name="Group 5">
              <a:extLst>
                <a:ext uri="{FF2B5EF4-FFF2-40B4-BE49-F238E27FC236}">
                  <a16:creationId xmlns:a16="http://schemas.microsoft.com/office/drawing/2014/main" id="{A8037D3A-BCA9-4499-BD97-69CECE348400}"/>
                </a:ext>
              </a:extLst>
            </p:cNvPr>
            <p:cNvGrpSpPr/>
            <p:nvPr/>
          </p:nvGrpSpPr>
          <p:grpSpPr>
            <a:xfrm>
              <a:off x="1153612" y="1624904"/>
              <a:ext cx="2286512" cy="899148"/>
              <a:chOff x="427863" y="1612205"/>
              <a:chExt cx="2286512" cy="899148"/>
            </a:xfrm>
          </p:grpSpPr>
          <p:sp>
            <p:nvSpPr>
              <p:cNvPr id="22" name="Oval 21">
                <a:extLst>
                  <a:ext uri="{FF2B5EF4-FFF2-40B4-BE49-F238E27FC236}">
                    <a16:creationId xmlns:a16="http://schemas.microsoft.com/office/drawing/2014/main" id="{41041C12-D377-4EDF-8861-E7BB3603D59E}"/>
                  </a:ext>
                </a:extLst>
              </p:cNvPr>
              <p:cNvSpPr/>
              <p:nvPr/>
            </p:nvSpPr>
            <p:spPr>
              <a:xfrm>
                <a:off x="427863" y="1612205"/>
                <a:ext cx="2286512" cy="899148"/>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841237" y="1612205"/>
                <a:ext cx="1409522" cy="698226"/>
              </a:xfrm>
              <a:prstGeom prst="rect">
                <a:avLst/>
              </a:prstGeom>
              <a:noFill/>
              <a:ln>
                <a:noFill/>
              </a:ln>
            </p:spPr>
            <p:txBody>
              <a:bodyPr wrap="square" lIns="0" rtlCol="0">
                <a:spAutoFit/>
              </a:bodyPr>
              <a:lstStyle/>
              <a:p>
                <a:pPr algn="ctr"/>
                <a:r>
                  <a:rPr lang="en-US" altLang="ko-KR" sz="5400" b="1" dirty="0">
                    <a:solidFill>
                      <a:srgbClr val="00CCFF"/>
                    </a:solidFill>
                    <a:latin typeface="Times New Roman" panose="02020603050405020304" pitchFamily="18" charset="0"/>
                    <a:cs typeface="Times New Roman" panose="02020603050405020304" pitchFamily="18" charset="0"/>
                  </a:rPr>
                  <a:t>Thank You </a:t>
                </a:r>
              </a:p>
            </p:txBody>
          </p:sp>
        </p:grpSp>
        <p:sp>
          <p:nvSpPr>
            <p:cNvPr id="13" name="TextBox 12">
              <a:extLst>
                <a:ext uri="{FF2B5EF4-FFF2-40B4-BE49-F238E27FC236}">
                  <a16:creationId xmlns:a16="http://schemas.microsoft.com/office/drawing/2014/main" id="{5A0D5B24-0449-429F-B921-56560878F81F}"/>
                </a:ext>
              </a:extLst>
            </p:cNvPr>
            <p:cNvSpPr txBox="1"/>
            <p:nvPr/>
          </p:nvSpPr>
          <p:spPr>
            <a:xfrm>
              <a:off x="495585" y="4099615"/>
              <a:ext cx="570852" cy="406428"/>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4</a:t>
              </a:r>
              <a:endParaRPr lang="ko-KR" altLang="en-US" b="1" dirty="0">
                <a:solidFill>
                  <a:schemeClr val="bg1"/>
                </a:solidFill>
                <a:cs typeface="Arial" pitchFamily="34" charset="0"/>
              </a:endParaRPr>
            </a:p>
          </p:txBody>
        </p:sp>
      </p:grpSp>
      <p:sp>
        <p:nvSpPr>
          <p:cNvPr id="12" name="Oval 11">
            <a:extLst>
              <a:ext uri="{FF2B5EF4-FFF2-40B4-BE49-F238E27FC236}">
                <a16:creationId xmlns:a16="http://schemas.microsoft.com/office/drawing/2014/main" id="{41041C12-D377-4EDF-8861-E7BB3603D59E}"/>
              </a:ext>
            </a:extLst>
          </p:cNvPr>
          <p:cNvSpPr/>
          <p:nvPr/>
        </p:nvSpPr>
        <p:spPr>
          <a:xfrm>
            <a:off x="1828802" y="4678373"/>
            <a:ext cx="5410197" cy="1189027"/>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a:extLst>
              <a:ext uri="{FF2B5EF4-FFF2-40B4-BE49-F238E27FC236}">
                <a16:creationId xmlns:a16="http://schemas.microsoft.com/office/drawing/2014/main" id="{AAA6EAED-0DA9-43BC-B5D5-25722F8E55BD}"/>
              </a:ext>
            </a:extLst>
          </p:cNvPr>
          <p:cNvSpPr txBox="1"/>
          <p:nvPr/>
        </p:nvSpPr>
        <p:spPr>
          <a:xfrm>
            <a:off x="2806901" y="4678373"/>
            <a:ext cx="3335120" cy="923329"/>
          </a:xfrm>
          <a:prstGeom prst="rect">
            <a:avLst/>
          </a:prstGeom>
          <a:noFill/>
          <a:ln>
            <a:noFill/>
          </a:ln>
        </p:spPr>
        <p:txBody>
          <a:bodyPr wrap="square" lIns="0" rtlCol="0">
            <a:spAutoFit/>
          </a:bodyPr>
          <a:lstStyle/>
          <a:p>
            <a:pPr algn="ctr"/>
            <a:r>
              <a:rPr lang="en-US" altLang="ko-KR" sz="5400" b="1" dirty="0">
                <a:solidFill>
                  <a:srgbClr val="00CCFF"/>
                </a:solidFill>
                <a:latin typeface="Times New Roman" panose="02020603050405020304" pitchFamily="18" charset="0"/>
                <a:cs typeface="Times New Roman" panose="02020603050405020304" pitchFamily="18" charset="0"/>
              </a:rPr>
              <a:t>Question ?? </a:t>
            </a:r>
          </a:p>
        </p:txBody>
      </p:sp>
    </p:spTree>
    <p:extLst>
      <p:ext uri="{BB962C8B-B14F-4D97-AF65-F5344CB8AC3E}">
        <p14:creationId xmlns:p14="http://schemas.microsoft.com/office/powerpoint/2010/main" val="397837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3" name="Rectangle 2"/>
          <p:cNvSpPr/>
          <p:nvPr/>
        </p:nvSpPr>
        <p:spPr>
          <a:xfrm>
            <a:off x="-1925" y="2014473"/>
            <a:ext cx="9125032" cy="4893647"/>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rPr>
              <a:t>Distributed Systems follow a </a:t>
            </a:r>
            <a:r>
              <a:rPr lang="en-US" sz="2400" u="sng" dirty="0">
                <a:solidFill>
                  <a:schemeClr val="bg1"/>
                </a:solidFill>
                <a:hlinkClick r:id="rId2"/>
              </a:rPr>
              <a:t>peer-to-peer architecture</a:t>
            </a:r>
            <a:r>
              <a:rPr lang="en-US" sz="2400" dirty="0">
                <a:solidFill>
                  <a:schemeClr val="bg1"/>
                </a:solidFill>
              </a:rPr>
              <a:t>, it is a collection of independent computers interconnected via a network. </a:t>
            </a:r>
          </a:p>
          <a:p>
            <a:pPr marL="342900" indent="-342900">
              <a:buFont typeface="Wingdings" panose="05000000000000000000" pitchFamily="2" charset="2"/>
              <a:buChar char="Ø"/>
            </a:pPr>
            <a:r>
              <a:rPr lang="en-US" sz="2400" dirty="0">
                <a:solidFill>
                  <a:schemeClr val="bg1"/>
                </a:solidFill>
              </a:rPr>
              <a:t>Each node in a distributed system possesses </a:t>
            </a:r>
            <a:r>
              <a:rPr lang="en-US" sz="2400" b="1" dirty="0">
                <a:solidFill>
                  <a:srgbClr val="FFC000"/>
                </a:solidFill>
              </a:rPr>
              <a:t>enough computational power to collaborate on a task</a:t>
            </a:r>
            <a:r>
              <a:rPr lang="en-US" sz="2400" dirty="0">
                <a:solidFill>
                  <a:schemeClr val="bg1"/>
                </a:solidFill>
              </a:rPr>
              <a:t>. </a:t>
            </a:r>
          </a:p>
          <a:p>
            <a:pPr marL="342900" indent="-342900">
              <a:buFont typeface="Wingdings" panose="05000000000000000000" pitchFamily="2" charset="2"/>
              <a:buChar char="Ø"/>
            </a:pPr>
            <a:r>
              <a:rPr lang="en-US" sz="2400" dirty="0">
                <a:solidFill>
                  <a:schemeClr val="bg1"/>
                </a:solidFill>
              </a:rPr>
              <a:t>In a distributed system users have equal access to data and user privileges can be enabled as required.</a:t>
            </a:r>
          </a:p>
          <a:p>
            <a:pPr marL="342900" indent="-342900">
              <a:buFont typeface="Wingdings" panose="05000000000000000000" pitchFamily="2" charset="2"/>
              <a:buChar char="Ø"/>
            </a:pPr>
            <a:r>
              <a:rPr lang="en-US" sz="2400" dirty="0">
                <a:solidFill>
                  <a:schemeClr val="bg1"/>
                </a:solidFill>
              </a:rPr>
              <a:t>Failure of independent components </a:t>
            </a:r>
            <a:r>
              <a:rPr lang="en-US" sz="2400" b="1" dirty="0">
                <a:solidFill>
                  <a:srgbClr val="FFC000"/>
                </a:solidFill>
              </a:rPr>
              <a:t>does not affect the overall system </a:t>
            </a:r>
            <a:r>
              <a:rPr lang="en-US" sz="2400" dirty="0">
                <a:solidFill>
                  <a:schemeClr val="bg1"/>
                </a:solidFill>
              </a:rPr>
              <a:t>which results in higher availability and improved reliability. </a:t>
            </a:r>
          </a:p>
          <a:p>
            <a:pPr marL="342900" indent="-342900">
              <a:buFont typeface="Wingdings" panose="05000000000000000000" pitchFamily="2" charset="2"/>
              <a:buChar char="Ø"/>
            </a:pPr>
            <a:r>
              <a:rPr lang="en-US" sz="2400" dirty="0">
                <a:solidFill>
                  <a:schemeClr val="bg1"/>
                </a:solidFill>
              </a:rPr>
              <a:t>Distributed systems have evolved to address the limitations and problems faced by traditional centralized systems </a:t>
            </a:r>
            <a:r>
              <a:rPr lang="en-US" sz="2400" b="1" dirty="0">
                <a:solidFill>
                  <a:srgbClr val="FFC000"/>
                </a:solidFill>
              </a:rPr>
              <a:t>such as security, data storage, and privacy concerns.</a:t>
            </a:r>
          </a:p>
        </p:txBody>
      </p:sp>
    </p:spTree>
    <p:extLst>
      <p:ext uri="{BB962C8B-B14F-4D97-AF65-F5344CB8AC3E}">
        <p14:creationId xmlns:p14="http://schemas.microsoft.com/office/powerpoint/2010/main" val="8299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3" name="Rectangle 2"/>
          <p:cNvSpPr/>
          <p:nvPr/>
        </p:nvSpPr>
        <p:spPr>
          <a:xfrm>
            <a:off x="-1925" y="2014473"/>
            <a:ext cx="9125032" cy="830997"/>
          </a:xfrm>
          <a:prstGeom prst="rect">
            <a:avLst/>
          </a:prstGeom>
        </p:spPr>
        <p:txBody>
          <a:bodyPr wrap="square">
            <a:spAutoFit/>
          </a:bodyPr>
          <a:lstStyle/>
          <a:p>
            <a:pPr marL="342900" indent="-342900">
              <a:buFont typeface="Wingdings" panose="05000000000000000000" pitchFamily="2" charset="2"/>
              <a:buChar char="Ø"/>
            </a:pPr>
            <a:endParaRPr lang="en-US" sz="2400" dirty="0">
              <a:solidFill>
                <a:schemeClr val="bg1"/>
              </a:solidFill>
            </a:endParaRPr>
          </a:p>
          <a:p>
            <a:pPr marL="342900" indent="-342900">
              <a:buFont typeface="Wingdings" panose="05000000000000000000" pitchFamily="2" charset="2"/>
              <a:buChar char="Ø"/>
            </a:pPr>
            <a:r>
              <a:rPr lang="en-US" sz="2400" b="1" dirty="0">
                <a:solidFill>
                  <a:srgbClr val="FFC000"/>
                </a:solidFill>
              </a:rPr>
              <a:t>Centralized, Decentralized and Distributed</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6501"/>
          <a:stretch/>
        </p:blipFill>
        <p:spPr>
          <a:xfrm>
            <a:off x="-1" y="2895601"/>
            <a:ext cx="9123107" cy="3657599"/>
          </a:xfrm>
          <a:prstGeom prst="rect">
            <a:avLst/>
          </a:prstGeom>
        </p:spPr>
      </p:pic>
    </p:spTree>
    <p:extLst>
      <p:ext uri="{BB962C8B-B14F-4D97-AF65-F5344CB8AC3E}">
        <p14:creationId xmlns:p14="http://schemas.microsoft.com/office/powerpoint/2010/main" val="163666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Overview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C87C4FD-5B6B-4F45-B263-41776B5EC536}"/>
              </a:ext>
            </a:extLst>
          </p:cNvPr>
          <p:cNvGrpSpPr/>
          <p:nvPr/>
        </p:nvGrpSpPr>
        <p:grpSpPr>
          <a:xfrm>
            <a:off x="0" y="-69039"/>
            <a:ext cx="9123107" cy="6744007"/>
            <a:chOff x="408066" y="-593805"/>
            <a:chExt cx="3855697" cy="5099848"/>
          </a:xfrm>
        </p:grpSpPr>
        <p:grpSp>
          <p:nvGrpSpPr>
            <p:cNvPr id="6" name="Group 5">
              <a:extLst>
                <a:ext uri="{FF2B5EF4-FFF2-40B4-BE49-F238E27FC236}">
                  <a16:creationId xmlns:a16="http://schemas.microsoft.com/office/drawing/2014/main" id="{A8037D3A-BCA9-4499-BD97-69CECE348400}"/>
                </a:ext>
              </a:extLst>
            </p:cNvPr>
            <p:cNvGrpSpPr/>
            <p:nvPr/>
          </p:nvGrpSpPr>
          <p:grpSpPr>
            <a:xfrm>
              <a:off x="408066" y="-593805"/>
              <a:ext cx="3855697" cy="1866602"/>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3" name="TextBox 12">
              <a:extLst>
                <a:ext uri="{FF2B5EF4-FFF2-40B4-BE49-F238E27FC236}">
                  <a16:creationId xmlns:a16="http://schemas.microsoft.com/office/drawing/2014/main" id="{5A0D5B24-0449-429F-B921-56560878F81F}"/>
                </a:ext>
              </a:extLst>
            </p:cNvPr>
            <p:cNvSpPr txBox="1"/>
            <p:nvPr/>
          </p:nvSpPr>
          <p:spPr>
            <a:xfrm>
              <a:off x="495585" y="4099615"/>
              <a:ext cx="570852" cy="406428"/>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4</a:t>
              </a:r>
              <a:endParaRPr lang="ko-KR" altLang="en-US" b="1" dirty="0">
                <a:solidFill>
                  <a:schemeClr val="bg1"/>
                </a:solidFill>
                <a:cs typeface="Arial" pitchFamily="34" charset="0"/>
              </a:endParaRPr>
            </a:p>
          </p:txBody>
        </p:sp>
      </p:grpSp>
      <p:sp>
        <p:nvSpPr>
          <p:cNvPr id="3" name="Rectangle 2"/>
          <p:cNvSpPr/>
          <p:nvPr/>
        </p:nvSpPr>
        <p:spPr>
          <a:xfrm>
            <a:off x="-1925" y="2014473"/>
            <a:ext cx="9125032" cy="4955203"/>
          </a:xfrm>
          <a:prstGeom prst="rect">
            <a:avLst/>
          </a:prstGeom>
        </p:spPr>
        <p:txBody>
          <a:bodyPr wrap="square">
            <a:spAutoFit/>
          </a:bodyPr>
          <a:lstStyle/>
          <a:p>
            <a:pPr marL="342900" indent="-342900">
              <a:buFont typeface="Wingdings" panose="05000000000000000000" pitchFamily="2" charset="2"/>
              <a:buChar char="Ø"/>
            </a:pPr>
            <a:r>
              <a:rPr lang="en-US" altLang="en-US" sz="2800" b="1" dirty="0">
                <a:solidFill>
                  <a:srgbClr val="FFC000"/>
                </a:solidFill>
                <a:latin typeface="Times New Roman" panose="02020603050405020304" pitchFamily="18" charset="0"/>
                <a:cs typeface="Times New Roman" panose="02020603050405020304" pitchFamily="18" charset="0"/>
              </a:rPr>
              <a:t>Cloud Computing </a:t>
            </a:r>
            <a:r>
              <a:rPr lang="en-US" altLang="en-US" sz="2800" dirty="0">
                <a:solidFill>
                  <a:schemeClr val="bg1"/>
                </a:solidFill>
                <a:latin typeface="Times New Roman" panose="02020603050405020304" pitchFamily="18" charset="0"/>
                <a:cs typeface="Times New Roman" panose="02020603050405020304" pitchFamily="18" charset="0"/>
              </a:rPr>
              <a:t>is a general term used to describe a new class of network based computing that takes place over the Internet, </a:t>
            </a:r>
          </a:p>
          <a:p>
            <a:pPr marL="800100" lvl="1" indent="-342900">
              <a:buFont typeface="Wingdings" panose="05000000000000000000" pitchFamily="2" charset="2"/>
              <a:buChar char="Ø"/>
            </a:pPr>
            <a:r>
              <a:rPr lang="en-US" altLang="en-US" sz="2400" dirty="0">
                <a:solidFill>
                  <a:schemeClr val="bg1"/>
                </a:solidFill>
                <a:latin typeface="Times New Roman" panose="02020603050405020304" pitchFamily="18" charset="0"/>
                <a:cs typeface="Times New Roman" panose="02020603050405020304" pitchFamily="18" charset="0"/>
              </a:rPr>
              <a:t>basically a step on from </a:t>
            </a:r>
            <a:r>
              <a:rPr lang="en-US" altLang="en-US" sz="2400" b="1" dirty="0">
                <a:solidFill>
                  <a:srgbClr val="00B050"/>
                </a:solidFill>
                <a:latin typeface="Times New Roman" panose="02020603050405020304" pitchFamily="18" charset="0"/>
                <a:cs typeface="Times New Roman" panose="02020603050405020304" pitchFamily="18" charset="0"/>
              </a:rPr>
              <a:t>Utility Computing</a:t>
            </a:r>
          </a:p>
          <a:p>
            <a:pPr marL="800100" lvl="1" indent="-342900">
              <a:buFont typeface="Wingdings" panose="05000000000000000000" pitchFamily="2" charset="2"/>
              <a:buChar char="Ø"/>
            </a:pPr>
            <a:r>
              <a:rPr lang="en-US" altLang="en-US" sz="2400" dirty="0">
                <a:solidFill>
                  <a:schemeClr val="bg1"/>
                </a:solidFill>
                <a:latin typeface="Times New Roman" panose="02020603050405020304" pitchFamily="18" charset="0"/>
                <a:cs typeface="Times New Roman" panose="02020603050405020304" pitchFamily="18" charset="0"/>
              </a:rPr>
              <a:t>a collection/group of integrated and networked hardware, software and Internet infrastructure (called a platform).</a:t>
            </a:r>
          </a:p>
          <a:p>
            <a:pPr marL="800100" lvl="1" indent="-342900">
              <a:buFont typeface="Wingdings" panose="05000000000000000000" pitchFamily="2" charset="2"/>
              <a:buChar char="Ø"/>
            </a:pPr>
            <a:r>
              <a:rPr lang="en-US" altLang="en-US" sz="2400" dirty="0">
                <a:solidFill>
                  <a:schemeClr val="bg1"/>
                </a:solidFill>
                <a:latin typeface="Times New Roman" panose="02020603050405020304" pitchFamily="18" charset="0"/>
                <a:cs typeface="Times New Roman" panose="02020603050405020304" pitchFamily="18" charset="0"/>
              </a:rPr>
              <a:t>Using the Internet for communication and transport provides hardware, software and networking services to clients</a:t>
            </a:r>
          </a:p>
          <a:p>
            <a:pPr marL="342900" indent="-342900">
              <a:buFont typeface="Wingdings" panose="05000000000000000000" pitchFamily="2" charset="2"/>
              <a:buChar char="Ø"/>
            </a:pPr>
            <a:r>
              <a:rPr lang="en-US" altLang="en-US" sz="2800" dirty="0">
                <a:solidFill>
                  <a:schemeClr val="bg1"/>
                </a:solidFill>
                <a:latin typeface="Times New Roman" panose="02020603050405020304" pitchFamily="18" charset="0"/>
                <a:cs typeface="Times New Roman" panose="02020603050405020304" pitchFamily="18" charset="0"/>
              </a:rPr>
              <a:t>These platforms hide the complexity and details of the underlying infrastructure from users and applications by providing very simple graphical interface or API (Applications Programming Interface).</a:t>
            </a:r>
          </a:p>
        </p:txBody>
      </p:sp>
    </p:spTree>
    <p:extLst>
      <p:ext uri="{BB962C8B-B14F-4D97-AF65-F5344CB8AC3E}">
        <p14:creationId xmlns:p14="http://schemas.microsoft.com/office/powerpoint/2010/main" val="308208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TextBox 3">
            <a:extLst>
              <a:ext uri="{FF2B5EF4-FFF2-40B4-BE49-F238E27FC236}">
                <a16:creationId xmlns:a16="http://schemas.microsoft.com/office/drawing/2014/main" id="{15A4BDA0-C270-4764-9C18-A593BCE2C965}"/>
              </a:ext>
            </a:extLst>
          </p:cNvPr>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Evolution of                  Cloud Computing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8037D3A-BCA9-4499-BD97-69CECE348400}"/>
              </a:ext>
            </a:extLst>
          </p:cNvPr>
          <p:cNvGrpSpPr/>
          <p:nvPr/>
        </p:nvGrpSpPr>
        <p:grpSpPr>
          <a:xfrm>
            <a:off x="0" y="-69039"/>
            <a:ext cx="9123107" cy="2468383"/>
            <a:chOff x="-317683" y="-606504"/>
            <a:chExt cx="3855697" cy="1866602"/>
          </a:xfrm>
        </p:grpSpPr>
        <p:sp>
          <p:nvSpPr>
            <p:cNvPr id="22" name="Oval 21">
              <a:extLst>
                <a:ext uri="{FF2B5EF4-FFF2-40B4-BE49-F238E27FC236}">
                  <a16:creationId xmlns:a16="http://schemas.microsoft.com/office/drawing/2014/main" id="{41041C12-D377-4EDF-8861-E7BB3603D59E}"/>
                </a:ext>
              </a:extLst>
            </p:cNvPr>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AAA6EAED-0DA9-43BC-B5D5-25722F8E55BD}"/>
                </a:ext>
              </a:extLst>
            </p:cNvPr>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17B650-B465-4BD6-8372-93EB6B803779}"/>
                </a:ext>
              </a:extLst>
            </p:cNvPr>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457200" y="3107556"/>
            <a:ext cx="8382000" cy="3662775"/>
            <a:chOff x="-28575" y="1898650"/>
            <a:chExt cx="9956800" cy="4429126"/>
          </a:xfrm>
          <a:solidFill>
            <a:schemeClr val="tx1">
              <a:lumMod val="75000"/>
              <a:lumOff val="25000"/>
            </a:schemeClr>
          </a:solidFill>
        </p:grpSpPr>
        <p:sp>
          <p:nvSpPr>
            <p:cNvPr id="12" name="Freeform 5"/>
            <p:cNvSpPr>
              <a:spLocks/>
            </p:cNvSpPr>
            <p:nvPr/>
          </p:nvSpPr>
          <p:spPr bwMode="auto">
            <a:xfrm>
              <a:off x="3052763" y="2152650"/>
              <a:ext cx="3460750" cy="3467100"/>
            </a:xfrm>
            <a:custGeom>
              <a:avLst/>
              <a:gdLst>
                <a:gd name="T0" fmla="*/ 522 w 1204"/>
                <a:gd name="T1" fmla="*/ 1077 h 1205"/>
                <a:gd name="T2" fmla="*/ 463 w 1204"/>
                <a:gd name="T3" fmla="*/ 602 h 1205"/>
                <a:gd name="T4" fmla="*/ 692 w 1204"/>
                <a:gd name="T5" fmla="*/ 106 h 1205"/>
                <a:gd name="T6" fmla="*/ 268 w 1204"/>
                <a:gd name="T7" fmla="*/ 0 h 1205"/>
                <a:gd name="T8" fmla="*/ 237 w 1204"/>
                <a:gd name="T9" fmla="*/ 28 h 1205"/>
                <a:gd name="T10" fmla="*/ 616 w 1204"/>
                <a:gd name="T11" fmla="*/ 123 h 1205"/>
                <a:gd name="T12" fmla="*/ 718 w 1204"/>
                <a:gd name="T13" fmla="*/ 427 h 1205"/>
                <a:gd name="T14" fmla="*/ 26 w 1204"/>
                <a:gd name="T15" fmla="*/ 845 h 1205"/>
                <a:gd name="T16" fmla="*/ 475 w 1204"/>
                <a:gd name="T17" fmla="*/ 1205 h 1205"/>
                <a:gd name="T18" fmla="*/ 662 w 1204"/>
                <a:gd name="T19" fmla="*/ 1119 h 1205"/>
                <a:gd name="T20" fmla="*/ 522 w 1204"/>
                <a:gd name="T21" fmla="*/ 107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1205">
                  <a:moveTo>
                    <a:pt x="522" y="1077"/>
                  </a:moveTo>
                  <a:cubicBezTo>
                    <a:pt x="0" y="897"/>
                    <a:pt x="260" y="682"/>
                    <a:pt x="463" y="602"/>
                  </a:cubicBezTo>
                  <a:cubicBezTo>
                    <a:pt x="666" y="522"/>
                    <a:pt x="1204" y="330"/>
                    <a:pt x="692" y="106"/>
                  </a:cubicBezTo>
                  <a:cubicBezTo>
                    <a:pt x="692" y="106"/>
                    <a:pt x="513" y="40"/>
                    <a:pt x="268" y="0"/>
                  </a:cubicBezTo>
                  <a:cubicBezTo>
                    <a:pt x="237" y="28"/>
                    <a:pt x="237" y="28"/>
                    <a:pt x="237" y="28"/>
                  </a:cubicBezTo>
                  <a:cubicBezTo>
                    <a:pt x="415" y="59"/>
                    <a:pt x="519" y="90"/>
                    <a:pt x="616" y="123"/>
                  </a:cubicBezTo>
                  <a:cubicBezTo>
                    <a:pt x="774" y="177"/>
                    <a:pt x="930" y="311"/>
                    <a:pt x="718" y="427"/>
                  </a:cubicBezTo>
                  <a:cubicBezTo>
                    <a:pt x="506" y="543"/>
                    <a:pt x="44" y="661"/>
                    <a:pt x="26" y="845"/>
                  </a:cubicBezTo>
                  <a:cubicBezTo>
                    <a:pt x="13" y="972"/>
                    <a:pt x="185" y="1108"/>
                    <a:pt x="475" y="1205"/>
                  </a:cubicBezTo>
                  <a:cubicBezTo>
                    <a:pt x="662" y="1119"/>
                    <a:pt x="662" y="1119"/>
                    <a:pt x="662" y="1119"/>
                  </a:cubicBezTo>
                  <a:cubicBezTo>
                    <a:pt x="613" y="1106"/>
                    <a:pt x="566" y="1092"/>
                    <a:pt x="522" y="1077"/>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2000">
                <a:solidFill>
                  <a:prstClr val="black"/>
                </a:solidFill>
              </a:endParaRPr>
            </a:p>
          </p:txBody>
        </p:sp>
        <p:sp>
          <p:nvSpPr>
            <p:cNvPr id="14" name="Freeform 6"/>
            <p:cNvSpPr>
              <a:spLocks/>
            </p:cNvSpPr>
            <p:nvPr/>
          </p:nvSpPr>
          <p:spPr bwMode="auto">
            <a:xfrm>
              <a:off x="-28575" y="1898650"/>
              <a:ext cx="1481138" cy="87313"/>
            </a:xfrm>
            <a:custGeom>
              <a:avLst/>
              <a:gdLst>
                <a:gd name="T0" fmla="*/ 0 w 515"/>
                <a:gd name="T1" fmla="*/ 2 h 30"/>
                <a:gd name="T2" fmla="*/ 0 w 515"/>
                <a:gd name="T3" fmla="*/ 23 h 30"/>
                <a:gd name="T4" fmla="*/ 504 w 515"/>
                <a:gd name="T5" fmla="*/ 30 h 30"/>
                <a:gd name="T6" fmla="*/ 515 w 515"/>
                <a:gd name="T7" fmla="*/ 18 h 30"/>
                <a:gd name="T8" fmla="*/ 0 w 515"/>
                <a:gd name="T9" fmla="*/ 2 h 30"/>
              </a:gdLst>
              <a:ahLst/>
              <a:cxnLst>
                <a:cxn ang="0">
                  <a:pos x="T0" y="T1"/>
                </a:cxn>
                <a:cxn ang="0">
                  <a:pos x="T2" y="T3"/>
                </a:cxn>
                <a:cxn ang="0">
                  <a:pos x="T4" y="T5"/>
                </a:cxn>
                <a:cxn ang="0">
                  <a:pos x="T6" y="T7"/>
                </a:cxn>
                <a:cxn ang="0">
                  <a:pos x="T8" y="T9"/>
                </a:cxn>
              </a:cxnLst>
              <a:rect l="0" t="0" r="r" b="b"/>
              <a:pathLst>
                <a:path w="515" h="30">
                  <a:moveTo>
                    <a:pt x="0" y="2"/>
                  </a:moveTo>
                  <a:cubicBezTo>
                    <a:pt x="0" y="23"/>
                    <a:pt x="0" y="23"/>
                    <a:pt x="0" y="23"/>
                  </a:cubicBezTo>
                  <a:cubicBezTo>
                    <a:pt x="0" y="23"/>
                    <a:pt x="200" y="14"/>
                    <a:pt x="504" y="30"/>
                  </a:cubicBezTo>
                  <a:cubicBezTo>
                    <a:pt x="515" y="18"/>
                    <a:pt x="515" y="18"/>
                    <a:pt x="515" y="18"/>
                  </a:cubicBezTo>
                  <a:cubicBezTo>
                    <a:pt x="323" y="7"/>
                    <a:pt x="138" y="0"/>
                    <a:pt x="0" y="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2000">
                <a:solidFill>
                  <a:prstClr val="black"/>
                </a:solidFill>
              </a:endParaRPr>
            </a:p>
          </p:txBody>
        </p:sp>
        <p:sp>
          <p:nvSpPr>
            <p:cNvPr id="15" name="Freeform 7"/>
            <p:cNvSpPr>
              <a:spLocks/>
            </p:cNvSpPr>
            <p:nvPr/>
          </p:nvSpPr>
          <p:spPr bwMode="auto">
            <a:xfrm>
              <a:off x="1581150" y="1958975"/>
              <a:ext cx="2084388" cy="247650"/>
            </a:xfrm>
            <a:custGeom>
              <a:avLst/>
              <a:gdLst>
                <a:gd name="T0" fmla="*/ 595 w 725"/>
                <a:gd name="T1" fmla="*/ 43 h 86"/>
                <a:gd name="T2" fmla="*/ 13 w 725"/>
                <a:gd name="T3" fmla="*/ 0 h 86"/>
                <a:gd name="T4" fmla="*/ 0 w 725"/>
                <a:gd name="T5" fmla="*/ 12 h 86"/>
                <a:gd name="T6" fmla="*/ 298 w 725"/>
                <a:gd name="T7" fmla="*/ 36 h 86"/>
                <a:gd name="T8" fmla="*/ 695 w 725"/>
                <a:gd name="T9" fmla="*/ 86 h 86"/>
                <a:gd name="T10" fmla="*/ 725 w 725"/>
                <a:gd name="T11" fmla="*/ 58 h 86"/>
                <a:gd name="T12" fmla="*/ 595 w 725"/>
                <a:gd name="T13" fmla="*/ 43 h 86"/>
              </a:gdLst>
              <a:ahLst/>
              <a:cxnLst>
                <a:cxn ang="0">
                  <a:pos x="T0" y="T1"/>
                </a:cxn>
                <a:cxn ang="0">
                  <a:pos x="T2" y="T3"/>
                </a:cxn>
                <a:cxn ang="0">
                  <a:pos x="T4" y="T5"/>
                </a:cxn>
                <a:cxn ang="0">
                  <a:pos x="T6" y="T7"/>
                </a:cxn>
                <a:cxn ang="0">
                  <a:pos x="T8" y="T9"/>
                </a:cxn>
                <a:cxn ang="0">
                  <a:pos x="T10" y="T11"/>
                </a:cxn>
                <a:cxn ang="0">
                  <a:pos x="T12" y="T13"/>
                </a:cxn>
              </a:cxnLst>
              <a:rect l="0" t="0" r="r" b="b"/>
              <a:pathLst>
                <a:path w="725" h="86">
                  <a:moveTo>
                    <a:pt x="595" y="43"/>
                  </a:moveTo>
                  <a:cubicBezTo>
                    <a:pt x="430" y="28"/>
                    <a:pt x="220" y="12"/>
                    <a:pt x="13" y="0"/>
                  </a:cubicBezTo>
                  <a:cubicBezTo>
                    <a:pt x="0" y="12"/>
                    <a:pt x="0" y="12"/>
                    <a:pt x="0" y="12"/>
                  </a:cubicBezTo>
                  <a:cubicBezTo>
                    <a:pt x="92" y="18"/>
                    <a:pt x="192" y="25"/>
                    <a:pt x="298" y="36"/>
                  </a:cubicBezTo>
                  <a:cubicBezTo>
                    <a:pt x="461" y="53"/>
                    <a:pt x="590" y="69"/>
                    <a:pt x="695" y="86"/>
                  </a:cubicBezTo>
                  <a:cubicBezTo>
                    <a:pt x="725" y="58"/>
                    <a:pt x="725" y="58"/>
                    <a:pt x="725" y="58"/>
                  </a:cubicBezTo>
                  <a:cubicBezTo>
                    <a:pt x="683" y="52"/>
                    <a:pt x="639" y="47"/>
                    <a:pt x="595" y="4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2000">
                <a:solidFill>
                  <a:prstClr val="black"/>
                </a:solidFill>
              </a:endParaRPr>
            </a:p>
          </p:txBody>
        </p:sp>
        <p:sp>
          <p:nvSpPr>
            <p:cNvPr id="16" name="Freeform 8"/>
            <p:cNvSpPr>
              <a:spLocks/>
            </p:cNvSpPr>
            <p:nvPr/>
          </p:nvSpPr>
          <p:spPr bwMode="auto">
            <a:xfrm>
              <a:off x="4826000" y="5472113"/>
              <a:ext cx="5102225" cy="855663"/>
            </a:xfrm>
            <a:custGeom>
              <a:avLst/>
              <a:gdLst>
                <a:gd name="T0" fmla="*/ 1775 w 1775"/>
                <a:gd name="T1" fmla="*/ 213 h 297"/>
                <a:gd name="T2" fmla="*/ 1443 w 1775"/>
                <a:gd name="T3" fmla="*/ 57 h 297"/>
                <a:gd name="T4" fmla="*/ 1397 w 1775"/>
                <a:gd name="T5" fmla="*/ 95 h 297"/>
                <a:gd name="T6" fmla="*/ 205 w 1775"/>
                <a:gd name="T7" fmla="*/ 0 h 297"/>
                <a:gd name="T8" fmla="*/ 0 w 1775"/>
                <a:gd name="T9" fmla="*/ 93 h 297"/>
                <a:gd name="T10" fmla="*/ 309 w 1775"/>
                <a:gd name="T11" fmla="*/ 153 h 297"/>
                <a:gd name="T12" fmla="*/ 1225 w 1775"/>
                <a:gd name="T13" fmla="*/ 235 h 297"/>
                <a:gd name="T14" fmla="*/ 1153 w 1775"/>
                <a:gd name="T15" fmla="*/ 297 h 297"/>
                <a:gd name="T16" fmla="*/ 1775 w 1775"/>
                <a:gd name="T17" fmla="*/ 21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5" h="297">
                  <a:moveTo>
                    <a:pt x="1775" y="213"/>
                  </a:moveTo>
                  <a:cubicBezTo>
                    <a:pt x="1443" y="57"/>
                    <a:pt x="1443" y="57"/>
                    <a:pt x="1443" y="57"/>
                  </a:cubicBezTo>
                  <a:cubicBezTo>
                    <a:pt x="1397" y="95"/>
                    <a:pt x="1397" y="95"/>
                    <a:pt x="1397" y="95"/>
                  </a:cubicBezTo>
                  <a:cubicBezTo>
                    <a:pt x="1397" y="95"/>
                    <a:pt x="730" y="100"/>
                    <a:pt x="205" y="0"/>
                  </a:cubicBezTo>
                  <a:cubicBezTo>
                    <a:pt x="0" y="93"/>
                    <a:pt x="0" y="93"/>
                    <a:pt x="0" y="93"/>
                  </a:cubicBezTo>
                  <a:cubicBezTo>
                    <a:pt x="95" y="117"/>
                    <a:pt x="198" y="138"/>
                    <a:pt x="309" y="153"/>
                  </a:cubicBezTo>
                  <a:cubicBezTo>
                    <a:pt x="859" y="229"/>
                    <a:pt x="1225" y="235"/>
                    <a:pt x="1225" y="235"/>
                  </a:cubicBezTo>
                  <a:cubicBezTo>
                    <a:pt x="1153" y="297"/>
                    <a:pt x="1153" y="297"/>
                    <a:pt x="1153" y="297"/>
                  </a:cubicBezTo>
                  <a:lnTo>
                    <a:pt x="1775" y="21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2000">
                <a:solidFill>
                  <a:prstClr val="black"/>
                </a:solidFill>
              </a:endParaRPr>
            </a:p>
          </p:txBody>
        </p:sp>
      </p:grpSp>
      <p:sp>
        <p:nvSpPr>
          <p:cNvPr id="21" name="TextBox 20">
            <a:extLst>
              <a:ext uri="{FF2B5EF4-FFF2-40B4-BE49-F238E27FC236}">
                <a16:creationId xmlns:a16="http://schemas.microsoft.com/office/drawing/2014/main" id="{AAA6EAED-0DA9-43BC-B5D5-25722F8E55BD}"/>
              </a:ext>
            </a:extLst>
          </p:cNvPr>
          <p:cNvSpPr txBox="1"/>
          <p:nvPr/>
        </p:nvSpPr>
        <p:spPr>
          <a:xfrm>
            <a:off x="252153" y="2029866"/>
            <a:ext cx="8947154" cy="400110"/>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533400" y="1869289"/>
            <a:ext cx="928372" cy="1331111"/>
            <a:chOff x="6285507" y="4056652"/>
            <a:chExt cx="1361612" cy="1952296"/>
          </a:xfrm>
        </p:grpSpPr>
        <p:grpSp>
          <p:nvGrpSpPr>
            <p:cNvPr id="27" name="Group 26"/>
            <p:cNvGrpSpPr/>
            <p:nvPr/>
          </p:nvGrpSpPr>
          <p:grpSpPr>
            <a:xfrm>
              <a:off x="6285507" y="4056652"/>
              <a:ext cx="1361612" cy="1952296"/>
              <a:chOff x="5808789" y="2272281"/>
              <a:chExt cx="1993536" cy="2858355"/>
            </a:xfrm>
          </p:grpSpPr>
          <p:sp>
            <p:nvSpPr>
              <p:cNvPr id="29" name="Rectangle 28"/>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685800">
                  <a:defRPr/>
                </a:pPr>
                <a:endParaRPr lang="en-US" sz="1600" kern="0">
                  <a:solidFill>
                    <a:prstClr val="white"/>
                  </a:solidFill>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5808789" y="2272281"/>
                <a:ext cx="1993536" cy="1989348"/>
                <a:chOff x="8140701" y="1890712"/>
                <a:chExt cx="1511300" cy="1508125"/>
              </a:xfrm>
            </p:grpSpPr>
            <p:sp>
              <p:nvSpPr>
                <p:cNvPr id="31"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sp>
              <p:nvSpPr>
                <p:cNvPr id="32"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grpSp>
        </p:grpSp>
        <p:sp>
          <p:nvSpPr>
            <p:cNvPr id="28" name="TextBox 27"/>
            <p:cNvSpPr txBox="1"/>
            <p:nvPr/>
          </p:nvSpPr>
          <p:spPr>
            <a:xfrm>
              <a:off x="6371735" y="4431438"/>
              <a:ext cx="1189156" cy="677109"/>
            </a:xfrm>
            <a:prstGeom prst="rect">
              <a:avLst/>
            </a:prstGeom>
            <a:noFill/>
          </p:spPr>
          <p:txBody>
            <a:bodyPr wrap="square" rtlCol="0" anchor="ctr">
              <a:spAutoFit/>
            </a:bodyPr>
            <a:lstStyle/>
            <a:p>
              <a:pPr algn="ctr"/>
              <a:r>
                <a:rPr lang="en-US" sz="2400" b="1" kern="0" dirty="0">
                  <a:solidFill>
                    <a:prstClr val="black"/>
                  </a:solidFill>
                  <a:latin typeface="Times New Roman" panose="02020603050405020304" pitchFamily="18" charset="0"/>
                  <a:cs typeface="Times New Roman" panose="02020603050405020304" pitchFamily="18" charset="0"/>
                </a:rPr>
                <a:t>1</a:t>
              </a:r>
              <a:r>
                <a:rPr lang="en-US" sz="2400" b="1" kern="0" baseline="30000" dirty="0">
                  <a:solidFill>
                    <a:prstClr val="black"/>
                  </a:solidFill>
                  <a:latin typeface="Times New Roman" panose="02020603050405020304" pitchFamily="18" charset="0"/>
                  <a:cs typeface="Times New Roman" panose="02020603050405020304" pitchFamily="18" charset="0"/>
                </a:rPr>
                <a:t>st</a:t>
              </a:r>
              <a:r>
                <a:rPr lang="en-US" sz="2400" b="1" kern="0" dirty="0">
                  <a:solidFill>
                    <a:prstClr val="black"/>
                  </a:solidFill>
                  <a:latin typeface="Times New Roman" panose="02020603050405020304" pitchFamily="18" charset="0"/>
                  <a:cs typeface="Times New Roman" panose="02020603050405020304" pitchFamily="18" charset="0"/>
                </a:rPr>
                <a:t> </a:t>
              </a:r>
              <a:endParaRPr lang="en-US" sz="1050" b="1" dirty="0">
                <a:solidFill>
                  <a:prstClr val="black"/>
                </a:solidFill>
                <a:latin typeface="Times New Roman" panose="02020603050405020304" pitchFamily="18" charset="0"/>
                <a:cs typeface="Times New Roman" panose="02020603050405020304" pitchFamily="18" charset="0"/>
              </a:endParaRPr>
            </a:p>
          </p:txBody>
        </p:sp>
      </p:grpSp>
      <p:grpSp>
        <p:nvGrpSpPr>
          <p:cNvPr id="33" name="Group 32"/>
          <p:cNvGrpSpPr/>
          <p:nvPr/>
        </p:nvGrpSpPr>
        <p:grpSpPr>
          <a:xfrm>
            <a:off x="1561882" y="2114073"/>
            <a:ext cx="3010118" cy="629127"/>
            <a:chOff x="4027695" y="1669969"/>
            <a:chExt cx="1722603" cy="838835"/>
          </a:xfrm>
        </p:grpSpPr>
        <p:sp>
          <p:nvSpPr>
            <p:cNvPr id="34" name="TextBox 33"/>
            <p:cNvSpPr txBox="1"/>
            <p:nvPr/>
          </p:nvSpPr>
          <p:spPr>
            <a:xfrm>
              <a:off x="4027695" y="2057399"/>
              <a:ext cx="1708668" cy="451405"/>
            </a:xfrm>
            <a:prstGeom prst="rect">
              <a:avLst/>
            </a:prstGeom>
            <a:noFill/>
          </p:spPr>
          <p:txBody>
            <a:bodyPr wrap="square" rtlCol="0">
              <a:spAutoFit/>
            </a:bodyPr>
            <a:lstStyle/>
            <a:p>
              <a:r>
                <a:rPr lang="en-US" sz="1600" kern="0" dirty="0">
                  <a:solidFill>
                    <a:schemeClr val="bg1"/>
                  </a:solidFill>
                  <a:latin typeface="Times New Roman" panose="02020603050405020304" pitchFamily="18" charset="0"/>
                  <a:cs typeface="Times New Roman" panose="02020603050405020304" pitchFamily="18" charset="0"/>
                </a:rPr>
                <a:t>Utility Computing</a:t>
              </a:r>
              <a:r>
                <a:rPr lang="en-US" sz="1600" kern="0" dirty="0">
                  <a:solidFill>
                    <a:prstClr val="black">
                      <a:lumMod val="75000"/>
                      <a:lumOff val="25000"/>
                    </a:prstClr>
                  </a:solidFill>
                  <a:latin typeface="Times New Roman" panose="02020603050405020304" pitchFamily="18" charset="0"/>
                  <a:cs typeface="Times New Roman" panose="02020603050405020304" pitchFamily="18" charset="0"/>
                </a:rPr>
                <a:t>.</a:t>
              </a:r>
              <a:endParaRPr lang="en-US" sz="16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4027695" y="1669969"/>
              <a:ext cx="1722603" cy="49244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Early 1960s</a:t>
              </a:r>
            </a:p>
          </p:txBody>
        </p:sp>
      </p:grpSp>
      <p:grpSp>
        <p:nvGrpSpPr>
          <p:cNvPr id="36" name="Group 35"/>
          <p:cNvGrpSpPr/>
          <p:nvPr/>
        </p:nvGrpSpPr>
        <p:grpSpPr>
          <a:xfrm>
            <a:off x="4654847" y="2362200"/>
            <a:ext cx="3041353" cy="742841"/>
            <a:chOff x="3796099" y="1738893"/>
            <a:chExt cx="1740478" cy="990453"/>
          </a:xfrm>
        </p:grpSpPr>
        <p:sp>
          <p:nvSpPr>
            <p:cNvPr id="37" name="TextBox 36"/>
            <p:cNvSpPr txBox="1"/>
            <p:nvPr/>
          </p:nvSpPr>
          <p:spPr>
            <a:xfrm>
              <a:off x="3796099" y="2195867"/>
              <a:ext cx="1708668" cy="533479"/>
            </a:xfrm>
            <a:prstGeom prst="rect">
              <a:avLst/>
            </a:prstGeom>
            <a:noFill/>
          </p:spPr>
          <p:txBody>
            <a:bodyPr wrap="square" rtlCol="0">
              <a:spAutoFit/>
            </a:bodyPr>
            <a:lstStyle/>
            <a:p>
              <a:r>
                <a:rPr lang="en-US" sz="2000" kern="0" dirty="0">
                  <a:solidFill>
                    <a:schemeClr val="bg1"/>
                  </a:solidFill>
                  <a:latin typeface="Times New Roman" panose="02020603050405020304" pitchFamily="18" charset="0"/>
                  <a:cs typeface="Times New Roman" panose="02020603050405020304" pitchFamily="18" charset="0"/>
                </a:rPr>
                <a:t>Cluster Computing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3813974" y="1738893"/>
              <a:ext cx="1722603" cy="615554"/>
            </a:xfrm>
            <a:prstGeom prst="rect">
              <a:avLst/>
            </a:prstGeom>
            <a:noFill/>
          </p:spPr>
          <p:txBody>
            <a:bodyPr wrap="square" rtlCol="0">
              <a:spAutoFit/>
            </a:bodyPr>
            <a:lstStyle/>
            <a:p>
              <a:r>
                <a:rPr lang="en-US" sz="2400" b="1" dirty="0">
                  <a:solidFill>
                    <a:srgbClr val="FFC000"/>
                  </a:solidFill>
                  <a:latin typeface="Times New Roman" panose="02020603050405020304" pitchFamily="18" charset="0"/>
                  <a:cs typeface="Times New Roman" panose="02020603050405020304" pitchFamily="18" charset="0"/>
                </a:rPr>
                <a:t>Early 1960s</a:t>
              </a:r>
            </a:p>
          </p:txBody>
        </p:sp>
      </p:grpSp>
      <p:grpSp>
        <p:nvGrpSpPr>
          <p:cNvPr id="39" name="Group 38"/>
          <p:cNvGrpSpPr/>
          <p:nvPr/>
        </p:nvGrpSpPr>
        <p:grpSpPr>
          <a:xfrm>
            <a:off x="3398391" y="1964777"/>
            <a:ext cx="1021209" cy="1464223"/>
            <a:chOff x="6285507" y="4056652"/>
            <a:chExt cx="1361612" cy="1952296"/>
          </a:xfrm>
        </p:grpSpPr>
        <p:grpSp>
          <p:nvGrpSpPr>
            <p:cNvPr id="40" name="Group 39"/>
            <p:cNvGrpSpPr/>
            <p:nvPr/>
          </p:nvGrpSpPr>
          <p:grpSpPr>
            <a:xfrm>
              <a:off x="6285507" y="4056652"/>
              <a:ext cx="1361612" cy="1952296"/>
              <a:chOff x="5808789" y="2272281"/>
              <a:chExt cx="1993536" cy="2858355"/>
            </a:xfrm>
          </p:grpSpPr>
          <p:sp>
            <p:nvSpPr>
              <p:cNvPr id="42" name="Rectangle 41"/>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685800">
                  <a:defRPr/>
                </a:pPr>
                <a:endParaRPr lang="en-US" sz="1600" kern="0">
                  <a:solidFill>
                    <a:prstClr val="white"/>
                  </a:solidFill>
                  <a:latin typeface="Times New Roman" panose="02020603050405020304" pitchFamily="18" charset="0"/>
                  <a:cs typeface="Times New Roman" panose="02020603050405020304" pitchFamily="18" charset="0"/>
                </a:endParaRPr>
              </a:p>
            </p:txBody>
          </p:sp>
          <p:grpSp>
            <p:nvGrpSpPr>
              <p:cNvPr id="43" name="Group 42"/>
              <p:cNvGrpSpPr/>
              <p:nvPr/>
            </p:nvGrpSpPr>
            <p:grpSpPr>
              <a:xfrm>
                <a:off x="5808789" y="2272281"/>
                <a:ext cx="1993536" cy="1989348"/>
                <a:chOff x="8140701" y="1890712"/>
                <a:chExt cx="1511300" cy="1508125"/>
              </a:xfrm>
            </p:grpSpPr>
            <p:sp>
              <p:nvSpPr>
                <p:cNvPr id="44"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sp>
              <p:nvSpPr>
                <p:cNvPr id="45"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grpSp>
        </p:grpSp>
        <p:sp>
          <p:nvSpPr>
            <p:cNvPr id="41" name="TextBox 40"/>
            <p:cNvSpPr txBox="1"/>
            <p:nvPr/>
          </p:nvSpPr>
          <p:spPr>
            <a:xfrm>
              <a:off x="6371735" y="4421180"/>
              <a:ext cx="1189156" cy="697626"/>
            </a:xfrm>
            <a:prstGeom prst="rect">
              <a:avLst/>
            </a:prstGeom>
            <a:noFill/>
          </p:spPr>
          <p:txBody>
            <a:bodyPr wrap="square" rtlCol="0" anchor="ctr">
              <a:spAutoFit/>
            </a:bodyPr>
            <a:lstStyle/>
            <a:p>
              <a:pPr algn="ctr"/>
              <a:r>
                <a:rPr lang="en-US" sz="2800" b="1" kern="0" dirty="0">
                  <a:solidFill>
                    <a:prstClr val="black"/>
                  </a:solidFill>
                  <a:latin typeface="Times New Roman" panose="02020603050405020304" pitchFamily="18" charset="0"/>
                  <a:cs typeface="Times New Roman" panose="02020603050405020304" pitchFamily="18" charset="0"/>
                </a:rPr>
                <a:t>2</a:t>
              </a:r>
              <a:r>
                <a:rPr lang="en-US" sz="2800" b="1" kern="0" baseline="30000" dirty="0">
                  <a:solidFill>
                    <a:prstClr val="black"/>
                  </a:solidFill>
                  <a:latin typeface="Times New Roman" panose="02020603050405020304" pitchFamily="18" charset="0"/>
                  <a:cs typeface="Times New Roman" panose="02020603050405020304" pitchFamily="18" charset="0"/>
                </a:rPr>
                <a:t>nd</a:t>
              </a:r>
              <a:r>
                <a:rPr lang="en-US" sz="2800" b="1" kern="0" dirty="0">
                  <a:solidFill>
                    <a:prstClr val="black"/>
                  </a:solidFill>
                  <a:latin typeface="Times New Roman" panose="02020603050405020304" pitchFamily="18" charset="0"/>
                  <a:cs typeface="Times New Roman" panose="02020603050405020304" pitchFamily="18" charset="0"/>
                </a:rPr>
                <a:t> </a:t>
              </a:r>
              <a:endParaRPr lang="en-US" sz="1200" b="1" dirty="0">
                <a:solidFill>
                  <a:prstClr val="black"/>
                </a:solidFill>
                <a:latin typeface="Times New Roman" panose="02020603050405020304" pitchFamily="18" charset="0"/>
                <a:cs typeface="Times New Roman" panose="02020603050405020304" pitchFamily="18" charset="0"/>
              </a:endParaRPr>
            </a:p>
          </p:txBody>
        </p:sp>
      </p:grpSp>
      <p:grpSp>
        <p:nvGrpSpPr>
          <p:cNvPr id="46" name="Group 45"/>
          <p:cNvGrpSpPr/>
          <p:nvPr/>
        </p:nvGrpSpPr>
        <p:grpSpPr>
          <a:xfrm>
            <a:off x="3864598" y="3641567"/>
            <a:ext cx="707402" cy="1068073"/>
            <a:chOff x="6285507" y="4056652"/>
            <a:chExt cx="1361612" cy="1952296"/>
          </a:xfrm>
        </p:grpSpPr>
        <p:grpSp>
          <p:nvGrpSpPr>
            <p:cNvPr id="47" name="Group 46"/>
            <p:cNvGrpSpPr/>
            <p:nvPr/>
          </p:nvGrpSpPr>
          <p:grpSpPr>
            <a:xfrm>
              <a:off x="6285507" y="4056652"/>
              <a:ext cx="1361612" cy="1952296"/>
              <a:chOff x="5808789" y="2272281"/>
              <a:chExt cx="1993536" cy="2858355"/>
            </a:xfrm>
          </p:grpSpPr>
          <p:sp>
            <p:nvSpPr>
              <p:cNvPr id="49" name="Rectangle 48"/>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685800">
                  <a:defRPr/>
                </a:pPr>
                <a:endParaRPr lang="en-US" sz="1600" kern="0">
                  <a:solidFill>
                    <a:prstClr val="white"/>
                  </a:solidFill>
                  <a:latin typeface="Times New Roman" panose="02020603050405020304" pitchFamily="18" charset="0"/>
                  <a:cs typeface="Times New Roman" panose="02020603050405020304" pitchFamily="18" charset="0"/>
                </a:endParaRPr>
              </a:p>
            </p:txBody>
          </p:sp>
          <p:grpSp>
            <p:nvGrpSpPr>
              <p:cNvPr id="50" name="Group 49"/>
              <p:cNvGrpSpPr/>
              <p:nvPr/>
            </p:nvGrpSpPr>
            <p:grpSpPr>
              <a:xfrm>
                <a:off x="5808789" y="2272281"/>
                <a:ext cx="1993536" cy="1989348"/>
                <a:chOff x="8140701" y="1890712"/>
                <a:chExt cx="1511300" cy="1508125"/>
              </a:xfrm>
            </p:grpSpPr>
            <p:sp>
              <p:nvSpPr>
                <p:cNvPr id="51"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sp>
              <p:nvSpPr>
                <p:cNvPr id="52"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grpSp>
        </p:grpSp>
        <p:sp>
          <p:nvSpPr>
            <p:cNvPr id="48" name="TextBox 47"/>
            <p:cNvSpPr txBox="1"/>
            <p:nvPr/>
          </p:nvSpPr>
          <p:spPr>
            <a:xfrm>
              <a:off x="6371735" y="4462216"/>
              <a:ext cx="1189156" cy="615553"/>
            </a:xfrm>
            <a:prstGeom prst="rect">
              <a:avLst/>
            </a:prstGeom>
            <a:noFill/>
          </p:spPr>
          <p:txBody>
            <a:bodyPr wrap="square" rtlCol="0" anchor="ctr">
              <a:spAutoFit/>
            </a:bodyPr>
            <a:lstStyle/>
            <a:p>
              <a:pPr algn="ctr"/>
              <a:r>
                <a:rPr lang="en-US" sz="2400" b="1" kern="0" dirty="0">
                  <a:solidFill>
                    <a:prstClr val="black"/>
                  </a:solidFill>
                  <a:latin typeface="Times New Roman" panose="02020603050405020304" pitchFamily="18" charset="0"/>
                  <a:cs typeface="Times New Roman" panose="02020603050405020304" pitchFamily="18" charset="0"/>
                </a:rPr>
                <a:t>3</a:t>
              </a:r>
              <a:r>
                <a:rPr lang="en-US" sz="2400" b="1" kern="0" baseline="30000" dirty="0">
                  <a:solidFill>
                    <a:prstClr val="black"/>
                  </a:solidFill>
                  <a:latin typeface="Times New Roman" panose="02020603050405020304" pitchFamily="18" charset="0"/>
                  <a:cs typeface="Times New Roman" panose="02020603050405020304" pitchFamily="18" charset="0"/>
                </a:rPr>
                <a:t>rd</a:t>
              </a:r>
              <a:r>
                <a:rPr lang="en-US" sz="2400" b="1" kern="0" dirty="0">
                  <a:solidFill>
                    <a:prstClr val="black"/>
                  </a:solidFill>
                  <a:latin typeface="Times New Roman" panose="02020603050405020304" pitchFamily="18" charset="0"/>
                  <a:cs typeface="Times New Roman" panose="02020603050405020304" pitchFamily="18" charset="0"/>
                </a:rPr>
                <a:t> </a:t>
              </a:r>
              <a:endParaRPr lang="en-US" sz="1200" b="1" dirty="0">
                <a:solidFill>
                  <a:prstClr val="black"/>
                </a:solidFill>
                <a:latin typeface="Times New Roman" panose="02020603050405020304" pitchFamily="18" charset="0"/>
                <a:cs typeface="Times New Roman" panose="02020603050405020304" pitchFamily="18" charset="0"/>
              </a:endParaRPr>
            </a:p>
          </p:txBody>
        </p:sp>
      </p:grpSp>
      <p:grpSp>
        <p:nvGrpSpPr>
          <p:cNvPr id="53" name="Group 52"/>
          <p:cNvGrpSpPr/>
          <p:nvPr/>
        </p:nvGrpSpPr>
        <p:grpSpPr>
          <a:xfrm>
            <a:off x="1942882" y="3581400"/>
            <a:ext cx="3010118" cy="818834"/>
            <a:chOff x="4027695" y="1499101"/>
            <a:chExt cx="1722603" cy="1091777"/>
          </a:xfrm>
        </p:grpSpPr>
        <p:sp>
          <p:nvSpPr>
            <p:cNvPr id="54" name="TextBox 53"/>
            <p:cNvSpPr txBox="1"/>
            <p:nvPr/>
          </p:nvSpPr>
          <p:spPr>
            <a:xfrm>
              <a:off x="4027695" y="2057399"/>
              <a:ext cx="1708668" cy="533479"/>
            </a:xfrm>
            <a:prstGeom prst="rect">
              <a:avLst/>
            </a:prstGeom>
            <a:noFill/>
          </p:spPr>
          <p:txBody>
            <a:bodyPr wrap="square" rtlCol="0">
              <a:spAutoFit/>
            </a:bodyPr>
            <a:lstStyle/>
            <a:p>
              <a:r>
                <a:rPr lang="en-US" sz="2000" kern="0" dirty="0">
                  <a:solidFill>
                    <a:schemeClr val="bg1"/>
                  </a:solidFill>
                  <a:latin typeface="Times New Roman" panose="02020603050405020304" pitchFamily="18" charset="0"/>
                  <a:cs typeface="Times New Roman" panose="02020603050405020304" pitchFamily="18" charset="0"/>
                </a:rPr>
                <a:t>Grid Computing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4027695" y="1499101"/>
              <a:ext cx="1722603" cy="615552"/>
            </a:xfrm>
            <a:prstGeom prst="rect">
              <a:avLst/>
            </a:prstGeom>
            <a:noFill/>
          </p:spPr>
          <p:txBody>
            <a:bodyPr wrap="square" rtlCol="0">
              <a:spAutoFit/>
            </a:bodyPr>
            <a:lstStyle/>
            <a:p>
              <a:r>
                <a:rPr lang="en-US" sz="2400" b="1" dirty="0">
                  <a:solidFill>
                    <a:srgbClr val="FFC000"/>
                  </a:solidFill>
                  <a:latin typeface="Times New Roman" panose="02020603050405020304" pitchFamily="18" charset="0"/>
                  <a:cs typeface="Times New Roman" panose="02020603050405020304" pitchFamily="18" charset="0"/>
                </a:rPr>
                <a:t>Early 1990s</a:t>
              </a:r>
              <a:endParaRPr lang="en-US" sz="2000" b="1" dirty="0">
                <a:solidFill>
                  <a:srgbClr val="FFC000"/>
                </a:solidFill>
                <a:latin typeface="Times New Roman" panose="02020603050405020304" pitchFamily="18" charset="0"/>
                <a:cs typeface="Times New Roman" panose="02020603050405020304" pitchFamily="18" charset="0"/>
              </a:endParaRPr>
            </a:p>
          </p:txBody>
        </p:sp>
      </p:grpSp>
      <p:grpSp>
        <p:nvGrpSpPr>
          <p:cNvPr id="56" name="Group 55"/>
          <p:cNvGrpSpPr/>
          <p:nvPr/>
        </p:nvGrpSpPr>
        <p:grpSpPr>
          <a:xfrm>
            <a:off x="3764412" y="4865930"/>
            <a:ext cx="903015" cy="1306270"/>
            <a:chOff x="6285507" y="4056652"/>
            <a:chExt cx="1361612" cy="1952296"/>
          </a:xfrm>
        </p:grpSpPr>
        <p:grpSp>
          <p:nvGrpSpPr>
            <p:cNvPr id="57" name="Group 56"/>
            <p:cNvGrpSpPr/>
            <p:nvPr/>
          </p:nvGrpSpPr>
          <p:grpSpPr>
            <a:xfrm>
              <a:off x="6285507" y="4056652"/>
              <a:ext cx="1361612" cy="1952296"/>
              <a:chOff x="5808789" y="2272281"/>
              <a:chExt cx="1993536" cy="2858355"/>
            </a:xfrm>
          </p:grpSpPr>
          <p:sp>
            <p:nvSpPr>
              <p:cNvPr id="59" name="Rectangle 58"/>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685800">
                  <a:defRPr/>
                </a:pPr>
                <a:endParaRPr lang="en-US" sz="1600" kern="0">
                  <a:solidFill>
                    <a:prstClr val="white"/>
                  </a:solidFill>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5808789" y="2272281"/>
                <a:ext cx="1993536" cy="1989348"/>
                <a:chOff x="8140701" y="1890712"/>
                <a:chExt cx="1511300" cy="1508125"/>
              </a:xfrm>
            </p:grpSpPr>
            <p:sp>
              <p:nvSpPr>
                <p:cNvPr id="61"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sp>
              <p:nvSpPr>
                <p:cNvPr id="62"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grpSp>
        </p:grpSp>
        <p:sp>
          <p:nvSpPr>
            <p:cNvPr id="58" name="TextBox 57"/>
            <p:cNvSpPr txBox="1"/>
            <p:nvPr/>
          </p:nvSpPr>
          <p:spPr>
            <a:xfrm>
              <a:off x="6371735" y="4477093"/>
              <a:ext cx="1189156" cy="585800"/>
            </a:xfrm>
            <a:prstGeom prst="rect">
              <a:avLst/>
            </a:prstGeom>
            <a:noFill/>
          </p:spPr>
          <p:txBody>
            <a:bodyPr wrap="square" rtlCol="0" anchor="ctr">
              <a:spAutoFit/>
            </a:bodyPr>
            <a:lstStyle/>
            <a:p>
              <a:pPr algn="ctr"/>
              <a:r>
                <a:rPr lang="en-US" sz="3200" b="1" kern="0" dirty="0">
                  <a:solidFill>
                    <a:prstClr val="black"/>
                  </a:solidFill>
                  <a:latin typeface="Times New Roman" panose="02020603050405020304" pitchFamily="18" charset="0"/>
                  <a:cs typeface="Times New Roman" panose="02020603050405020304" pitchFamily="18" charset="0"/>
                </a:rPr>
                <a:t>4</a:t>
              </a:r>
              <a:r>
                <a:rPr lang="en-US" sz="3200" b="1" kern="0" baseline="30000" dirty="0">
                  <a:solidFill>
                    <a:prstClr val="black"/>
                  </a:solidFill>
                  <a:latin typeface="Times New Roman" panose="02020603050405020304" pitchFamily="18" charset="0"/>
                  <a:cs typeface="Times New Roman" panose="02020603050405020304" pitchFamily="18" charset="0"/>
                </a:rPr>
                <a:t>th</a:t>
              </a:r>
              <a:r>
                <a:rPr lang="en-US" sz="3200" b="1" kern="0" dirty="0">
                  <a:solidFill>
                    <a:prstClr val="black"/>
                  </a:solidFill>
                  <a:latin typeface="Times New Roman" panose="02020603050405020304" pitchFamily="18" charset="0"/>
                  <a:cs typeface="Times New Roman" panose="02020603050405020304" pitchFamily="18" charset="0"/>
                </a:rPr>
                <a:t> </a:t>
              </a:r>
              <a:endParaRPr lang="en-US" sz="1600" b="1" dirty="0">
                <a:solidFill>
                  <a:prstClr val="black"/>
                </a:solidFill>
                <a:latin typeface="Times New Roman" panose="02020603050405020304" pitchFamily="18" charset="0"/>
                <a:cs typeface="Times New Roman" panose="02020603050405020304" pitchFamily="18" charset="0"/>
              </a:endParaRPr>
            </a:p>
          </p:txBody>
        </p:sp>
      </p:grpSp>
      <p:grpSp>
        <p:nvGrpSpPr>
          <p:cNvPr id="63" name="Group 62"/>
          <p:cNvGrpSpPr/>
          <p:nvPr/>
        </p:nvGrpSpPr>
        <p:grpSpPr>
          <a:xfrm>
            <a:off x="1390826" y="5010090"/>
            <a:ext cx="2342974" cy="781110"/>
            <a:chOff x="1659441" y="1690045"/>
            <a:chExt cx="3540097" cy="1829417"/>
          </a:xfrm>
        </p:grpSpPr>
        <p:sp>
          <p:nvSpPr>
            <p:cNvPr id="64" name="TextBox 63"/>
            <p:cNvSpPr txBox="1"/>
            <p:nvPr/>
          </p:nvSpPr>
          <p:spPr>
            <a:xfrm>
              <a:off x="1763745" y="2582375"/>
              <a:ext cx="3435793" cy="937087"/>
            </a:xfrm>
            <a:prstGeom prst="rect">
              <a:avLst/>
            </a:prstGeom>
            <a:noFill/>
          </p:spPr>
          <p:txBody>
            <a:bodyPr wrap="square" rtlCol="0">
              <a:spAutoFit/>
            </a:bodyPr>
            <a:lstStyle/>
            <a:p>
              <a:r>
                <a:rPr lang="en-US" sz="2000" kern="0" dirty="0">
                  <a:solidFill>
                    <a:schemeClr val="bg1"/>
                  </a:solidFill>
                  <a:latin typeface="Times New Roman" panose="02020603050405020304" pitchFamily="18" charset="0"/>
                  <a:cs typeface="Times New Roman" panose="02020603050405020304" pitchFamily="18" charset="0"/>
                </a:rPr>
                <a:t>Cloud Computing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1659441" y="1690045"/>
              <a:ext cx="2503891" cy="937087"/>
            </a:xfrm>
            <a:prstGeom prst="rect">
              <a:avLst/>
            </a:prstGeom>
            <a:noFill/>
          </p:spPr>
          <p:txBody>
            <a:bodyPr wrap="square" rtlCol="0">
              <a:spAutoFit/>
            </a:bodyPr>
            <a:lstStyle/>
            <a:p>
              <a:r>
                <a:rPr lang="en-US" sz="2000" b="1" dirty="0">
                  <a:solidFill>
                    <a:srgbClr val="FFC000"/>
                  </a:solidFill>
                  <a:latin typeface="Times New Roman" panose="02020603050405020304" pitchFamily="18" charset="0"/>
                  <a:cs typeface="Times New Roman" panose="02020603050405020304" pitchFamily="18" charset="0"/>
                </a:rPr>
                <a:t>Early 2000s </a:t>
              </a:r>
              <a:endParaRPr lang="en-US" b="1" dirty="0">
                <a:solidFill>
                  <a:srgbClr val="FFC000"/>
                </a:solidFill>
                <a:latin typeface="Times New Roman" panose="02020603050405020304" pitchFamily="18" charset="0"/>
                <a:cs typeface="Times New Roman" panose="02020603050405020304" pitchFamily="18" charset="0"/>
              </a:endParaRPr>
            </a:p>
          </p:txBody>
        </p:sp>
      </p:grpSp>
      <p:grpSp>
        <p:nvGrpSpPr>
          <p:cNvPr id="66" name="Group 65"/>
          <p:cNvGrpSpPr/>
          <p:nvPr/>
        </p:nvGrpSpPr>
        <p:grpSpPr>
          <a:xfrm>
            <a:off x="5573985" y="5094530"/>
            <a:ext cx="903015" cy="1306270"/>
            <a:chOff x="6285507" y="4056652"/>
            <a:chExt cx="1361612" cy="1952296"/>
          </a:xfrm>
        </p:grpSpPr>
        <p:grpSp>
          <p:nvGrpSpPr>
            <p:cNvPr id="67" name="Group 66"/>
            <p:cNvGrpSpPr/>
            <p:nvPr/>
          </p:nvGrpSpPr>
          <p:grpSpPr>
            <a:xfrm>
              <a:off x="6285507" y="4056652"/>
              <a:ext cx="1361612" cy="1952296"/>
              <a:chOff x="5808789" y="2272281"/>
              <a:chExt cx="1993536" cy="2858355"/>
            </a:xfrm>
          </p:grpSpPr>
          <p:sp>
            <p:nvSpPr>
              <p:cNvPr id="69" name="Rectangle 68"/>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685800">
                  <a:defRPr/>
                </a:pPr>
                <a:endParaRPr lang="en-US" sz="1600" kern="0">
                  <a:solidFill>
                    <a:prstClr val="white"/>
                  </a:solidFill>
                  <a:latin typeface="Times New Roman" panose="02020603050405020304" pitchFamily="18" charset="0"/>
                  <a:cs typeface="Times New Roman" panose="02020603050405020304" pitchFamily="18" charset="0"/>
                </a:endParaRPr>
              </a:p>
            </p:txBody>
          </p:sp>
          <p:grpSp>
            <p:nvGrpSpPr>
              <p:cNvPr id="70" name="Group 69"/>
              <p:cNvGrpSpPr/>
              <p:nvPr/>
            </p:nvGrpSpPr>
            <p:grpSpPr>
              <a:xfrm>
                <a:off x="5808789" y="2272281"/>
                <a:ext cx="1993536" cy="1989348"/>
                <a:chOff x="8140701" y="1890712"/>
                <a:chExt cx="1511300" cy="1508125"/>
              </a:xfrm>
            </p:grpSpPr>
            <p:sp>
              <p:nvSpPr>
                <p:cNvPr id="71"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sp>
              <p:nvSpPr>
                <p:cNvPr id="72"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68580" tIns="34290" rIns="68580" bIns="34290" numCol="1" anchor="t" anchorCtr="0" compatLnSpc="1">
                  <a:prstTxWarp prst="textNoShape">
                    <a:avLst/>
                  </a:prstTxWarp>
                </a:bodyPr>
                <a:lstStyle/>
                <a:p>
                  <a:pPr defTabSz="685800">
                    <a:defRPr/>
                  </a:pPr>
                  <a:endParaRPr lang="en-US" sz="1600" kern="0">
                    <a:solidFill>
                      <a:prstClr val="black"/>
                    </a:solidFill>
                    <a:latin typeface="Times New Roman" panose="02020603050405020304" pitchFamily="18" charset="0"/>
                    <a:cs typeface="Times New Roman" panose="02020603050405020304" pitchFamily="18" charset="0"/>
                  </a:endParaRPr>
                </a:p>
              </p:txBody>
            </p:sp>
          </p:grpSp>
        </p:grpSp>
        <p:sp>
          <p:nvSpPr>
            <p:cNvPr id="68" name="TextBox 67"/>
            <p:cNvSpPr txBox="1"/>
            <p:nvPr/>
          </p:nvSpPr>
          <p:spPr>
            <a:xfrm>
              <a:off x="6371735" y="4333003"/>
              <a:ext cx="1189156" cy="873980"/>
            </a:xfrm>
            <a:prstGeom prst="rect">
              <a:avLst/>
            </a:prstGeom>
            <a:noFill/>
          </p:spPr>
          <p:txBody>
            <a:bodyPr wrap="square" rtlCol="0" anchor="ctr">
              <a:spAutoFit/>
            </a:bodyPr>
            <a:lstStyle/>
            <a:p>
              <a:pPr algn="ctr"/>
              <a:r>
                <a:rPr lang="en-US" sz="3200" b="1" kern="0" dirty="0">
                  <a:solidFill>
                    <a:prstClr val="black"/>
                  </a:solidFill>
                  <a:latin typeface="Times New Roman" panose="02020603050405020304" pitchFamily="18" charset="0"/>
                  <a:cs typeface="Times New Roman" panose="02020603050405020304" pitchFamily="18" charset="0"/>
                </a:rPr>
                <a:t>5</a:t>
              </a:r>
              <a:r>
                <a:rPr lang="en-US" sz="3200" b="1" kern="0" baseline="30000" dirty="0">
                  <a:solidFill>
                    <a:prstClr val="black"/>
                  </a:solidFill>
                  <a:latin typeface="Times New Roman" panose="02020603050405020304" pitchFamily="18" charset="0"/>
                  <a:cs typeface="Times New Roman" panose="02020603050405020304" pitchFamily="18" charset="0"/>
                </a:rPr>
                <a:t>th</a:t>
              </a:r>
              <a:r>
                <a:rPr lang="en-US" sz="3200" b="1" kern="0" dirty="0">
                  <a:solidFill>
                    <a:prstClr val="black"/>
                  </a:solidFill>
                  <a:latin typeface="Times New Roman" panose="02020603050405020304" pitchFamily="18" charset="0"/>
                  <a:cs typeface="Times New Roman" panose="02020603050405020304" pitchFamily="18" charset="0"/>
                </a:rPr>
                <a:t> </a:t>
              </a:r>
              <a:endParaRPr lang="en-US" sz="1600" b="1" dirty="0">
                <a:solidFill>
                  <a:prstClr val="black"/>
                </a:solidFill>
                <a:latin typeface="Times New Roman" panose="02020603050405020304" pitchFamily="18" charset="0"/>
                <a:cs typeface="Times New Roman" panose="02020603050405020304" pitchFamily="18" charset="0"/>
              </a:endParaRPr>
            </a:p>
          </p:txBody>
        </p:sp>
      </p:grpSp>
      <p:grpSp>
        <p:nvGrpSpPr>
          <p:cNvPr id="73" name="Group 72"/>
          <p:cNvGrpSpPr/>
          <p:nvPr/>
        </p:nvGrpSpPr>
        <p:grpSpPr>
          <a:xfrm>
            <a:off x="6324600" y="5105400"/>
            <a:ext cx="2342974" cy="781110"/>
            <a:chOff x="1659441" y="1690045"/>
            <a:chExt cx="3540097" cy="1829417"/>
          </a:xfrm>
        </p:grpSpPr>
        <p:sp>
          <p:nvSpPr>
            <p:cNvPr id="74" name="TextBox 73"/>
            <p:cNvSpPr txBox="1"/>
            <p:nvPr/>
          </p:nvSpPr>
          <p:spPr>
            <a:xfrm>
              <a:off x="1763745" y="2582375"/>
              <a:ext cx="3435793" cy="937087"/>
            </a:xfrm>
            <a:prstGeom prst="rect">
              <a:avLst/>
            </a:prstGeom>
            <a:noFill/>
          </p:spPr>
          <p:txBody>
            <a:bodyPr wrap="square" rtlCol="0">
              <a:spAutoFit/>
            </a:bodyPr>
            <a:lstStyle/>
            <a:p>
              <a:r>
                <a:rPr lang="en-US" sz="2000" kern="0" dirty="0">
                  <a:solidFill>
                    <a:schemeClr val="bg1"/>
                  </a:solidFill>
                  <a:latin typeface="Times New Roman" panose="02020603050405020304" pitchFamily="18" charset="0"/>
                  <a:cs typeface="Times New Roman" panose="02020603050405020304" pitchFamily="18" charset="0"/>
                </a:rPr>
                <a:t>Fog Computing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5" name="TextBox 74"/>
            <p:cNvSpPr txBox="1"/>
            <p:nvPr/>
          </p:nvSpPr>
          <p:spPr>
            <a:xfrm>
              <a:off x="1659441" y="1690045"/>
              <a:ext cx="3226144" cy="937087"/>
            </a:xfrm>
            <a:prstGeom prst="rect">
              <a:avLst/>
            </a:prstGeom>
            <a:noFill/>
          </p:spPr>
          <p:txBody>
            <a:bodyPr wrap="square" rtlCol="0">
              <a:spAutoFit/>
            </a:bodyPr>
            <a:lstStyle/>
            <a:p>
              <a:r>
                <a:rPr lang="en-US" sz="2000" b="1" dirty="0">
                  <a:solidFill>
                    <a:srgbClr val="FFC000"/>
                  </a:solidFill>
                  <a:latin typeface="Times New Roman" panose="02020603050405020304" pitchFamily="18" charset="0"/>
                  <a:cs typeface="Times New Roman" panose="02020603050405020304" pitchFamily="18" charset="0"/>
                </a:rPr>
                <a:t>Early 2010s -2012</a:t>
              </a:r>
              <a:endParaRPr lang="en-US" b="1" dirty="0">
                <a:solidFill>
                  <a:srgbClr val="FFC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0868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ppt_x"/>
                                          </p:val>
                                        </p:tav>
                                        <p:tav tm="100000">
                                          <p:val>
                                            <p:strVal val="#ppt_x"/>
                                          </p:val>
                                        </p:tav>
                                      </p:tavLst>
                                    </p:anim>
                                    <p:anim calcmode="lin" valueType="num">
                                      <p:cBhvr additive="base">
                                        <p:cTn id="5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fill="hold"/>
                                        <p:tgtEl>
                                          <p:spTgt spid="63"/>
                                        </p:tgtEl>
                                        <p:attrNameLst>
                                          <p:attrName>ppt_x</p:attrName>
                                        </p:attrNameLst>
                                      </p:cBhvr>
                                      <p:tavLst>
                                        <p:tav tm="0">
                                          <p:val>
                                            <p:strVal val="#ppt_x"/>
                                          </p:val>
                                        </p:tav>
                                        <p:tav tm="100000">
                                          <p:val>
                                            <p:strVal val="#ppt_x"/>
                                          </p:val>
                                        </p:tav>
                                      </p:tavLst>
                                    </p:anim>
                                    <p:anim calcmode="lin" valueType="num">
                                      <p:cBhvr additive="base">
                                        <p:cTn id="5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fill="hold"/>
                                        <p:tgtEl>
                                          <p:spTgt spid="66"/>
                                        </p:tgtEl>
                                        <p:attrNameLst>
                                          <p:attrName>ppt_x</p:attrName>
                                        </p:attrNameLst>
                                      </p:cBhvr>
                                      <p:tavLst>
                                        <p:tav tm="0">
                                          <p:val>
                                            <p:strVal val="#ppt_x"/>
                                          </p:val>
                                        </p:tav>
                                        <p:tav tm="100000">
                                          <p:val>
                                            <p:strVal val="#ppt_x"/>
                                          </p:val>
                                        </p:tav>
                                      </p:tavLst>
                                    </p:anim>
                                    <p:anim calcmode="lin" valueType="num">
                                      <p:cBhvr additive="base">
                                        <p:cTn id="6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4470</TotalTime>
  <Words>5017</Words>
  <Application>Microsoft Office PowerPoint</Application>
  <PresentationFormat>On-screen Show (4:3)</PresentationFormat>
  <Paragraphs>483</Paragraphs>
  <Slides>51</Slides>
  <Notes>3</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template</vt:lpstr>
      <vt:lpstr>Custom Design</vt:lpstr>
      <vt:lpstr>Fundamental of Cloud Computing and IoT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Grid Computing Vs Cluster Computing</vt:lpstr>
      <vt:lpstr>PowerPoint Presentation</vt:lpstr>
      <vt:lpstr> </vt:lpstr>
      <vt:lpstr>Grid Computing Vs Cloud Computing</vt:lpstr>
      <vt:lpstr>Grid Computing Vs Cloud Computing</vt:lpstr>
      <vt:lpstr>Grid Computing Vs Cloud Computing</vt:lpstr>
      <vt:lpstr> </vt:lpstr>
      <vt:lpstr> </vt:lpstr>
      <vt:lpstr>Cloud Definitions</vt:lpstr>
      <vt:lpstr>Cloud Definitions</vt:lpstr>
      <vt:lpstr>Cloud Definitions</vt:lpstr>
      <vt:lpstr>Cloud Definitions</vt:lpstr>
      <vt:lpstr>Cloud Definitions</vt:lpstr>
      <vt:lpstr>Cloud Definition </vt:lpstr>
      <vt:lpstr>PowerPoint Presentation</vt:lpstr>
      <vt:lpstr>PowerPoint Presentation</vt:lpstr>
      <vt:lpstr>PowerPoint Presentation</vt:lpstr>
      <vt:lpstr>Cloud Computing      Characteristics</vt:lpstr>
      <vt:lpstr>PowerPoint Presentation</vt:lpstr>
      <vt:lpstr>PowerPoint Presentation</vt:lpstr>
      <vt:lpstr>Characteristics (Features) of Cloud Computing </vt:lpstr>
      <vt:lpstr>PowerPoint Presentation</vt:lpstr>
      <vt:lpstr>PowerPoint Presentation</vt:lpstr>
      <vt:lpstr>Advantages of Cloud Computing </vt:lpstr>
      <vt:lpstr>Disadvantages of Cloud Computing </vt:lpstr>
      <vt:lpstr>PowerPoint Presentation</vt:lpstr>
      <vt:lpstr>PowerPoint Presentation</vt:lpstr>
      <vt:lpstr>PowerPoint Presentation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Introduction to Cloud Computing</dc:title>
  <dc:creator>Microsoft account</dc:creator>
  <cp:lastModifiedBy>Mihiretu Tigistu</cp:lastModifiedBy>
  <cp:revision>61</cp:revision>
  <dcterms:created xsi:type="dcterms:W3CDTF">2022-11-10T16:09:21Z</dcterms:created>
  <dcterms:modified xsi:type="dcterms:W3CDTF">2022-12-16T20:07:10Z</dcterms:modified>
</cp:coreProperties>
</file>