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44"/>
  </p:notesMasterIdLst>
  <p:handoutMasterIdLst>
    <p:handoutMasterId r:id="rId45"/>
  </p:handoutMasterIdLst>
  <p:sldIdLst>
    <p:sldId id="256" r:id="rId2"/>
    <p:sldId id="400" r:id="rId3"/>
    <p:sldId id="366" r:id="rId4"/>
    <p:sldId id="390" r:id="rId5"/>
    <p:sldId id="257" r:id="rId6"/>
    <p:sldId id="367" r:id="rId7"/>
    <p:sldId id="368" r:id="rId8"/>
    <p:sldId id="317" r:id="rId9"/>
    <p:sldId id="319" r:id="rId10"/>
    <p:sldId id="406" r:id="rId11"/>
    <p:sldId id="407" r:id="rId12"/>
    <p:sldId id="405" r:id="rId13"/>
    <p:sldId id="381" r:id="rId14"/>
    <p:sldId id="392" r:id="rId15"/>
    <p:sldId id="394" r:id="rId16"/>
    <p:sldId id="395" r:id="rId17"/>
    <p:sldId id="396" r:id="rId18"/>
    <p:sldId id="397" r:id="rId19"/>
    <p:sldId id="393" r:id="rId20"/>
    <p:sldId id="398" r:id="rId21"/>
    <p:sldId id="399" r:id="rId22"/>
    <p:sldId id="292" r:id="rId23"/>
    <p:sldId id="373" r:id="rId24"/>
    <p:sldId id="327" r:id="rId25"/>
    <p:sldId id="401" r:id="rId26"/>
    <p:sldId id="332" r:id="rId27"/>
    <p:sldId id="330" r:id="rId28"/>
    <p:sldId id="352" r:id="rId29"/>
    <p:sldId id="334" r:id="rId30"/>
    <p:sldId id="333" r:id="rId31"/>
    <p:sldId id="341" r:id="rId32"/>
    <p:sldId id="353" r:id="rId33"/>
    <p:sldId id="342" r:id="rId34"/>
    <p:sldId id="343" r:id="rId35"/>
    <p:sldId id="389" r:id="rId36"/>
    <p:sldId id="382" r:id="rId37"/>
    <p:sldId id="378" r:id="rId38"/>
    <p:sldId id="338" r:id="rId39"/>
    <p:sldId id="385" r:id="rId40"/>
    <p:sldId id="402" r:id="rId41"/>
    <p:sldId id="403" r:id="rId42"/>
    <p:sldId id="388" r:id="rId4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  <a:srgbClr val="660066"/>
    <a:srgbClr val="B8E6E6"/>
    <a:srgbClr val="A7FFE8"/>
    <a:srgbClr val="0FFFC0"/>
    <a:srgbClr val="49FFC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6" autoAdjust="0"/>
    <p:restoredTop sz="93893" autoAdjust="0"/>
  </p:normalViewPr>
  <p:slideViewPr>
    <p:cSldViewPr>
      <p:cViewPr varScale="1">
        <p:scale>
          <a:sx n="64" d="100"/>
          <a:sy n="64" d="100"/>
        </p:scale>
        <p:origin x="14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E8359-1434-45BA-9A36-37D3A9CAF1F0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CD81-EFBA-4E89-B9FB-267892595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63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A3C33703-2300-4D9A-BA36-5A48FDBDD3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42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development-life-cycle-sdlc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development-life-cycle-sdlc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Software Design :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Software design refers to the process of creating a specification of software artifact which will help to developers to implement the software. It is about designing individual modules/components means it defines what is module is performing, the classes, functions and their usages, etc. It is considered one of the initial phase of </a:t>
            </a:r>
            <a:r>
              <a:rPr lang="en-US" dirty="0">
                <a:hlinkClick r:id="rId3"/>
              </a:rPr>
              <a:t>Software Development Life Cycle (SDLC).</a:t>
            </a:r>
            <a:r>
              <a:rPr lang="en-US" dirty="0"/>
              <a:t> </a:t>
            </a:r>
            <a:endParaRPr lang="en-US" b="1" dirty="0"/>
          </a:p>
          <a:p>
            <a:r>
              <a:rPr lang="en-US" b="1" dirty="0"/>
              <a:t>Software Architecture :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Software architecture refers to fundamental structure or the process of creating high level structure of a software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33703-2300-4D9A-BA36-5A48FDBDD3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33703-2300-4D9A-BA36-5A48FDBDD3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96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33703-2300-4D9A-BA36-5A48FDBDD3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design refers to the process of creating a specification of software artifact which will help to developers to implement the software. It is about designing individual modules/components means it defines what is module is performing, the classes, functions and their usages, etc. It is considered one of the initial phase of </a:t>
            </a:r>
            <a:r>
              <a:rPr lang="en-US" dirty="0">
                <a:hlinkClick r:id="rId3"/>
              </a:rPr>
              <a:t>Software Development Life Cycle (SDLC).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33703-2300-4D9A-BA36-5A48FDBDD3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20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33703-2300-4D9A-BA36-5A48FDBDD3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21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33703-2300-4D9A-BA36-5A48FDBDD37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91036-CEE1-44DE-A077-805A7C017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4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E10CF-312E-42BD-8AA6-EC5742CEF5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3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3F79E-8357-4F11-93C7-6765165933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2FCCF-77A8-4974-8836-24053470BE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3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A687AB70-E6BF-401A-9F10-BB74C577D2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4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393F9-5AE7-4DC6-B69F-754969B37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5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51B82-C1F7-47E3-A561-866CECBC0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6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1671A-1732-4025-BACF-8D03E15725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3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B3673-9B2E-4812-9010-349B484441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5F3FF-C508-41E8-BB2B-6E05EC4492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2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44FE7BE0-5338-4A57-8FCA-92DD98F592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1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25B1D1F1-20BD-4130-A2D7-520F052AA2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6" r:id="rId2"/>
    <p:sldLayoutId id="2147483794" r:id="rId3"/>
    <p:sldLayoutId id="2147483787" r:id="rId4"/>
    <p:sldLayoutId id="2147483788" r:id="rId5"/>
    <p:sldLayoutId id="2147483789" r:id="rId6"/>
    <p:sldLayoutId id="2147483790" r:id="rId7"/>
    <p:sldLayoutId id="2147483795" r:id="rId8"/>
    <p:sldLayoutId id="2147483796" r:id="rId9"/>
    <p:sldLayoutId id="2147483791" r:id="rId10"/>
    <p:sldLayoutId id="214748379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ABBDF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0BD0D9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0BD0D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pPr eaLnBrk="1" hangingPunct="1"/>
            <a:r>
              <a:rPr lang="en-GB" sz="6600" dirty="0"/>
              <a:t>Software Design 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47800"/>
            <a:ext cx="9144000" cy="1470025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eaLnBrk="1" hangingPunct="1"/>
            <a:r>
              <a:rPr sz="6000" b="1" dirty="0"/>
              <a:t>Chapter </a:t>
            </a:r>
            <a:r>
              <a:rPr sz="6000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rPr>
              <a:t>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F69F10-61E9-4429-B314-DB4B184DF984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2E50-9ED2-BF60-3F2D-8E876F55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r>
              <a:rPr lang="en-US" b="1" dirty="0"/>
              <a:t>Objective of software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EBBC-F618-F0B9-5CB5-36839FD67B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Following are the purposes of Software design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Correctness: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design should be correct as per requirement.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Completeness: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design should have all components like data structures, modules, and external interfaces, etc.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Efficiency: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 should be used efficiently by the program.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9D3D-AAE6-D52A-A864-EBE2D3EE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6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406E-6AD4-E0A8-92E4-A231DB47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2F81-A5C8-FF5E-586F-6077459FCF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Flexibility: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Able to modify on changing needs.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Consistency: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should not be any inconsistency in the design.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Maintainability: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design should be so simple so that it can be easily maintainable by other designers.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E5391-0820-5E05-3772-690985F7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7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1FDAC2-8689-8F6B-EA49-E11292A9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Design Activities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112A44-723C-EB57-B483-D2AAC3B3038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The 7 steps in design software design process activities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Step1: </a:t>
            </a:r>
            <a:r>
              <a:rPr lang="en-US" sz="2400" dirty="0"/>
              <a:t>determining the issues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Step2: </a:t>
            </a:r>
            <a:r>
              <a:rPr lang="en-US" sz="2400" dirty="0"/>
              <a:t>conducting extensive research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Step3: </a:t>
            </a:r>
            <a:r>
              <a:rPr lang="en-US" sz="2400" dirty="0"/>
              <a:t>coming up with possible solution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Step4: </a:t>
            </a:r>
            <a:r>
              <a:rPr lang="en-US" sz="2400" dirty="0"/>
              <a:t>assessing and identifying a real solution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Step5:  </a:t>
            </a:r>
            <a:r>
              <a:rPr lang="en-US" sz="2400" dirty="0"/>
              <a:t>developing and evaluating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Step6: </a:t>
            </a:r>
            <a:r>
              <a:rPr lang="en-US" sz="2400" dirty="0"/>
              <a:t>debugging and evaluating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Step7: </a:t>
            </a:r>
            <a:r>
              <a:rPr lang="en-US" sz="2400" dirty="0"/>
              <a:t>making changes to finished product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D7929-3BF4-A266-38DD-1333113C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93F9-5AE7-4DC6-B69F-754969B37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8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1493838"/>
            <a:ext cx="8851900" cy="49831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design should </a:t>
            </a:r>
            <a:r>
              <a:rPr lang="en-US" sz="2400" dirty="0">
                <a:solidFill>
                  <a:srgbClr val="FF0000"/>
                </a:solidFill>
              </a:rPr>
              <a:t>exhibit uniformity and integration </a:t>
            </a:r>
            <a:r>
              <a:rPr lang="en-US" sz="2400" dirty="0"/>
              <a:t>– before design work begins rules of styles and format should be defined for a design team.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design should be </a:t>
            </a:r>
            <a:r>
              <a:rPr lang="en-US" sz="2400" dirty="0">
                <a:solidFill>
                  <a:srgbClr val="FF0000"/>
                </a:solidFill>
              </a:rPr>
              <a:t>structured to accommodate change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design should be structured to </a:t>
            </a:r>
            <a:r>
              <a:rPr lang="en-US" sz="2400" dirty="0">
                <a:solidFill>
                  <a:srgbClr val="FF0000"/>
                </a:solidFill>
              </a:rPr>
              <a:t>degrade gently</a:t>
            </a:r>
            <a:r>
              <a:rPr lang="en-US" sz="2400" dirty="0"/>
              <a:t>, even when unusual data, events, or operating conditions are encountered.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design should be assessed for quality as it is being created, not after the fact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design should be reviewed to minimize conceptual (semantic) errors.</a:t>
            </a:r>
          </a:p>
          <a:p>
            <a:pPr algn="just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469B0-D8BC-4189-A363-B126C5C82C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74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382000" cy="1295400"/>
          </a:xfrm>
        </p:spPr>
        <p:txBody>
          <a:bodyPr/>
          <a:lstStyle/>
          <a:p>
            <a:r>
              <a:rPr lang="en-US" sz="3600" b="1" dirty="0"/>
              <a:t>Design principles</a:t>
            </a:r>
            <a:br>
              <a:rPr lang="en-US" sz="3600" b="1" dirty="0"/>
            </a:br>
            <a:endParaRPr lang="en-US" sz="3600" dirty="0">
              <a:latin typeface="+mn-lt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997950" cy="5219700"/>
          </a:xfrm>
        </p:spPr>
        <p:txBody>
          <a:bodyPr/>
          <a:lstStyle/>
          <a:p>
            <a:r>
              <a:rPr lang="en-US" sz="3000" b="1" i="0" dirty="0">
                <a:solidFill>
                  <a:srgbClr val="0000FF"/>
                </a:solidFill>
                <a:effectLst/>
                <a:cs typeface="Times" panose="02020603050405020304" pitchFamily="18" charset="0"/>
              </a:rPr>
              <a:t>Design Principle 1: </a:t>
            </a:r>
            <a:r>
              <a:rPr lang="en-US" sz="3000" b="1" i="0" dirty="0">
                <a:solidFill>
                  <a:srgbClr val="000000"/>
                </a:solidFill>
                <a:effectLst/>
                <a:cs typeface="Times" panose="02020603050405020304" pitchFamily="18" charset="0"/>
              </a:rPr>
              <a:t>Divide and conquer</a:t>
            </a:r>
          </a:p>
          <a:p>
            <a:pPr lvl="1"/>
            <a:r>
              <a:rPr lang="en-US" sz="2600" i="0" dirty="0">
                <a:solidFill>
                  <a:srgbClr val="000000"/>
                </a:solidFill>
                <a:effectLst/>
              </a:rPr>
              <a:t>Trying to deal with something big all at once is normally much harder than dealing with a series of smaller things</a:t>
            </a:r>
            <a:r>
              <a:rPr lang="en-US" sz="2600" dirty="0"/>
              <a:t> </a:t>
            </a:r>
            <a:endParaRPr lang="en-US" sz="2600" i="0" dirty="0">
              <a:solidFill>
                <a:srgbClr val="000000"/>
              </a:solidFill>
              <a:effectLst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b="1" i="0" dirty="0">
                <a:solidFill>
                  <a:srgbClr val="0000FF"/>
                </a:solidFill>
                <a:effectLst/>
                <a:cs typeface="Times" panose="02020603050405020304" pitchFamily="18" charset="0"/>
              </a:rPr>
              <a:t>Design Principle 2: </a:t>
            </a:r>
            <a:r>
              <a:rPr lang="en-US" sz="3000" b="1" i="0" dirty="0">
                <a:solidFill>
                  <a:srgbClr val="000000"/>
                </a:solidFill>
                <a:effectLst/>
                <a:cs typeface="Times" panose="02020603050405020304" pitchFamily="18" charset="0"/>
              </a:rPr>
              <a:t>Increase cohesion where possible</a:t>
            </a:r>
          </a:p>
          <a:p>
            <a:pPr lvl="1">
              <a:lnSpc>
                <a:spcPct val="150000"/>
              </a:lnSpc>
            </a:pPr>
            <a:r>
              <a:rPr lang="en-US" sz="2600" i="0" dirty="0">
                <a:solidFill>
                  <a:srgbClr val="000000"/>
                </a:solidFill>
                <a:effectLst/>
              </a:rPr>
              <a:t>A subsystem or module has </a:t>
            </a:r>
            <a:r>
              <a:rPr lang="en-US" sz="2600" i="0" dirty="0">
                <a:solidFill>
                  <a:srgbClr val="FF0000"/>
                </a:solidFill>
                <a:effectLst/>
              </a:rPr>
              <a:t>high cohesion </a:t>
            </a:r>
            <a:r>
              <a:rPr lang="en-US" sz="2600" i="0" dirty="0">
                <a:solidFill>
                  <a:srgbClr val="000000"/>
                </a:solidFill>
                <a:effectLst/>
              </a:rPr>
              <a:t>if it </a:t>
            </a:r>
            <a:r>
              <a:rPr lang="en-US" sz="2600" i="0" dirty="0">
                <a:solidFill>
                  <a:srgbClr val="FF0000"/>
                </a:solidFill>
                <a:effectLst/>
              </a:rPr>
              <a:t>keeps together </a:t>
            </a:r>
            <a:r>
              <a:rPr lang="en-US" sz="2600" i="0" dirty="0">
                <a:solidFill>
                  <a:srgbClr val="000000"/>
                </a:solidFill>
                <a:effectLst/>
              </a:rPr>
              <a:t>things that are related to each other, and keeps out other things</a:t>
            </a:r>
            <a:r>
              <a:rPr lang="en-US" sz="2600" dirty="0"/>
              <a:t> </a:t>
            </a:r>
          </a:p>
          <a:p>
            <a:r>
              <a:rPr lang="en-US" sz="3000" b="1" dirty="0">
                <a:solidFill>
                  <a:srgbClr val="0000FF"/>
                </a:solidFill>
              </a:rPr>
              <a:t>Design Principle 3: </a:t>
            </a:r>
            <a:r>
              <a:rPr lang="en-US" sz="3000" b="1" dirty="0">
                <a:solidFill>
                  <a:srgbClr val="000000"/>
                </a:solidFill>
              </a:rPr>
              <a:t>Reduce coupling where possible</a:t>
            </a:r>
            <a:r>
              <a:rPr lang="en-US" sz="3000" b="1" dirty="0"/>
              <a:t> </a:t>
            </a:r>
            <a:r>
              <a:rPr lang="en-US" sz="3000" b="1" dirty="0">
                <a:cs typeface="Times" panose="02020603050405020304" pitchFamily="18" charset="0"/>
              </a:rPr>
              <a:t> </a:t>
            </a:r>
            <a:endParaRPr lang="en-US" sz="2600" dirty="0"/>
          </a:p>
          <a:p>
            <a:pPr lvl="1"/>
            <a:r>
              <a:rPr lang="en-US" sz="2800" i="1" dirty="0">
                <a:solidFill>
                  <a:srgbClr val="000000"/>
                </a:solidFill>
                <a:effectLst/>
              </a:rPr>
              <a:t>Coupling 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occurs when there are 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interdependencies 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between one module and another</a:t>
            </a:r>
            <a:r>
              <a:rPr lang="en-US" sz="2800" dirty="0"/>
              <a:t> </a:t>
            </a:r>
            <a:br>
              <a:rPr lang="en-US" sz="2000" dirty="0"/>
            </a:br>
            <a:endParaRPr lang="en-US" sz="2600" dirty="0">
              <a:solidFill>
                <a:srgbClr val="000000"/>
              </a:solidFill>
              <a:cs typeface="Times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469B0-D8BC-4189-A363-B126C5C82C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382000" cy="838200"/>
          </a:xfrm>
        </p:spPr>
        <p:txBody>
          <a:bodyPr/>
          <a:lstStyle/>
          <a:p>
            <a:r>
              <a:rPr lang="en-US" sz="3600" dirty="0">
                <a:latin typeface="+mn-lt"/>
              </a:rPr>
              <a:t>Cont..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838200"/>
            <a:ext cx="8997950" cy="5562600"/>
          </a:xfrm>
        </p:spPr>
        <p:txBody>
          <a:bodyPr/>
          <a:lstStyle/>
          <a:p>
            <a:r>
              <a:rPr lang="en-US" sz="3000" b="1" i="0" dirty="0">
                <a:solidFill>
                  <a:srgbClr val="3333CC"/>
                </a:solidFill>
                <a:effectLst/>
                <a:cs typeface="Times" panose="02020603050405020304" pitchFamily="18" charset="0"/>
              </a:rPr>
              <a:t>Design Principle 4:</a:t>
            </a:r>
            <a:r>
              <a:rPr lang="en-US" sz="2800" b="1" i="0" dirty="0">
                <a:solidFill>
                  <a:srgbClr val="3333CC"/>
                </a:solidFill>
                <a:effectLst/>
                <a:cs typeface="Times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000000"/>
                </a:solidFill>
                <a:effectLst/>
                <a:cs typeface="Times" panose="02020603050405020304" pitchFamily="18" charset="0"/>
              </a:rPr>
              <a:t>Keep the level of abstraction as high as possible</a:t>
            </a:r>
          </a:p>
          <a:p>
            <a:pPr lvl="1"/>
            <a:r>
              <a:rPr lang="en-US" sz="2600" i="0" dirty="0">
                <a:solidFill>
                  <a:srgbClr val="000000"/>
                </a:solidFill>
                <a:effectLst/>
              </a:rPr>
              <a:t>Ensure that your designs allow you to 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hide or defer </a:t>
            </a:r>
            <a:r>
              <a:rPr lang="en-US" sz="2600" i="0" dirty="0">
                <a:solidFill>
                  <a:srgbClr val="000000"/>
                </a:solidFill>
                <a:effectLst/>
              </a:rPr>
              <a:t>consideration of details, thus reducing complexity</a:t>
            </a:r>
            <a:r>
              <a:rPr lang="en-US" sz="2600" dirty="0"/>
              <a:t> </a:t>
            </a:r>
          </a:p>
          <a:p>
            <a:pPr lvl="1"/>
            <a:r>
              <a:rPr lang="en-US" sz="2800" b="0" i="0" dirty="0">
                <a:solidFill>
                  <a:srgbClr val="000000"/>
                </a:solidFill>
                <a:effectLst/>
              </a:rPr>
              <a:t>A good abstraction is said to provide </a:t>
            </a:r>
            <a:r>
              <a:rPr lang="en-US" sz="2800" b="1" i="1" dirty="0">
                <a:solidFill>
                  <a:srgbClr val="FF0000"/>
                </a:solidFill>
                <a:effectLst/>
              </a:rPr>
              <a:t>information hiding</a:t>
            </a:r>
            <a:r>
              <a:rPr lang="en-US" sz="2800" b="1" dirty="0"/>
              <a:t> </a:t>
            </a:r>
            <a:endParaRPr lang="en-US" sz="1400" b="1" dirty="0"/>
          </a:p>
          <a:p>
            <a:pPr lvl="1"/>
            <a:r>
              <a:rPr lang="en-US" sz="2800" b="0" i="0" dirty="0">
                <a:solidFill>
                  <a:srgbClr val="000000"/>
                </a:solidFill>
                <a:effectLst/>
              </a:rPr>
              <a:t>Abstractions allow you to understand the essence of a subsystem without having to know unnecessary details</a:t>
            </a:r>
            <a:r>
              <a:rPr lang="en-US" sz="2800" dirty="0"/>
              <a:t> </a:t>
            </a:r>
            <a:endParaRPr lang="en-US" sz="2800" b="1" i="0" dirty="0">
              <a:solidFill>
                <a:srgbClr val="000000"/>
              </a:solidFill>
              <a:effectLst/>
              <a:cs typeface="Times" panose="02020603050405020304" pitchFamily="18" charset="0"/>
            </a:endParaRPr>
          </a:p>
          <a:p>
            <a:r>
              <a:rPr lang="en-US" sz="3000" b="1" i="0" dirty="0">
                <a:solidFill>
                  <a:srgbClr val="0000FF"/>
                </a:solidFill>
                <a:effectLst/>
                <a:cs typeface="Times" panose="02020603050405020304" pitchFamily="18" charset="0"/>
              </a:rPr>
              <a:t>Design Principle 5: </a:t>
            </a:r>
            <a:r>
              <a:rPr lang="en-US" sz="3000" b="1" i="0" dirty="0">
                <a:solidFill>
                  <a:srgbClr val="000000"/>
                </a:solidFill>
                <a:effectLst/>
                <a:cs typeface="Times" panose="02020603050405020304" pitchFamily="18" charset="0"/>
              </a:rPr>
              <a:t>Increase reusability where possible</a:t>
            </a:r>
          </a:p>
          <a:p>
            <a:pPr lvl="1"/>
            <a:r>
              <a:rPr lang="en-US" sz="2600" i="0" dirty="0">
                <a:solidFill>
                  <a:srgbClr val="000000"/>
                </a:solidFill>
                <a:effectLst/>
              </a:rPr>
              <a:t>Design the various aspects of your system so that they can be used again in other contexts</a:t>
            </a:r>
            <a:r>
              <a:rPr lang="en-US" sz="2600" dirty="0"/>
              <a:t> </a:t>
            </a:r>
          </a:p>
          <a:p>
            <a:pPr lvl="1"/>
            <a:r>
              <a:rPr lang="en-US" sz="2800" b="0" i="0" dirty="0">
                <a:solidFill>
                  <a:srgbClr val="FF0000"/>
                </a:solidFill>
                <a:effectLst/>
              </a:rPr>
              <a:t>Generalize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your design as much as possible</a:t>
            </a:r>
            <a:r>
              <a:rPr lang="en-US" sz="2800" dirty="0"/>
              <a:t> </a:t>
            </a:r>
            <a:br>
              <a:rPr lang="en-US" sz="2800" dirty="0"/>
            </a:br>
            <a:br>
              <a:rPr lang="en-US" sz="1800" dirty="0"/>
            </a:b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469B0-D8BC-4189-A363-B126C5C82C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00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914400"/>
          </a:xfrm>
        </p:spPr>
        <p:txBody>
          <a:bodyPr/>
          <a:lstStyle/>
          <a:p>
            <a:r>
              <a:rPr lang="en-US" sz="3600" dirty="0">
                <a:latin typeface="+mn-lt"/>
              </a:rPr>
              <a:t>Cont..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997950" cy="5410200"/>
          </a:xfrm>
        </p:spPr>
        <p:txBody>
          <a:bodyPr/>
          <a:lstStyle/>
          <a:p>
            <a:r>
              <a:rPr lang="en-US" sz="3000" b="1" i="0" dirty="0">
                <a:solidFill>
                  <a:srgbClr val="0000FF"/>
                </a:solidFill>
                <a:effectLst/>
                <a:cs typeface="Times" panose="02020603050405020304" pitchFamily="18" charset="0"/>
              </a:rPr>
              <a:t>Design Principle 6: </a:t>
            </a:r>
            <a:r>
              <a:rPr lang="en-US" sz="3000" b="1" i="0" dirty="0">
                <a:solidFill>
                  <a:srgbClr val="000000"/>
                </a:solidFill>
                <a:effectLst/>
                <a:cs typeface="Times" panose="02020603050405020304" pitchFamily="18" charset="0"/>
              </a:rPr>
              <a:t>Reuse existing designs and code where possible</a:t>
            </a:r>
          </a:p>
          <a:p>
            <a:pPr lvl="1"/>
            <a:r>
              <a:rPr lang="en-US" sz="2600" i="0" dirty="0">
                <a:solidFill>
                  <a:srgbClr val="000000"/>
                </a:solidFill>
                <a:effectLst/>
              </a:rPr>
              <a:t>Design with reuse is complementary to design for reusability</a:t>
            </a:r>
            <a:r>
              <a:rPr lang="en-US" sz="2600" dirty="0"/>
              <a:t> </a:t>
            </a:r>
          </a:p>
          <a:p>
            <a:pPr lvl="1"/>
            <a:r>
              <a:rPr lang="en-US" sz="2600" b="0" i="0" dirty="0">
                <a:solidFill>
                  <a:srgbClr val="000000"/>
                </a:solidFill>
                <a:effectLst/>
              </a:rPr>
              <a:t>Use reusable code and make code reusable</a:t>
            </a:r>
            <a:endParaRPr lang="en-US" sz="2600" i="0" dirty="0">
              <a:solidFill>
                <a:srgbClr val="000000"/>
              </a:solidFill>
              <a:effectLst/>
              <a:cs typeface="Times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3000" b="1" i="0" dirty="0">
                <a:solidFill>
                  <a:srgbClr val="0000FF"/>
                </a:solidFill>
                <a:effectLst/>
                <a:cs typeface="Times" panose="02020603050405020304" pitchFamily="18" charset="0"/>
              </a:rPr>
              <a:t>Design Principle 7: </a:t>
            </a:r>
            <a:r>
              <a:rPr lang="en-US" sz="3000" b="1" i="0" dirty="0">
                <a:solidFill>
                  <a:srgbClr val="000000"/>
                </a:solidFill>
                <a:effectLst/>
                <a:cs typeface="Times" panose="02020603050405020304" pitchFamily="18" charset="0"/>
              </a:rPr>
              <a:t>Design for flexibility</a:t>
            </a:r>
          </a:p>
          <a:p>
            <a:pPr lvl="1">
              <a:lnSpc>
                <a:spcPct val="80000"/>
              </a:lnSpc>
            </a:pPr>
            <a:r>
              <a:rPr lang="en-US" sz="2600" i="0" dirty="0">
                <a:solidFill>
                  <a:srgbClr val="FF0000"/>
                </a:solidFill>
                <a:effectLst/>
              </a:rPr>
              <a:t>Actively anticipate changes </a:t>
            </a:r>
            <a:r>
              <a:rPr lang="en-US" sz="2600" i="0" dirty="0">
                <a:solidFill>
                  <a:srgbClr val="000000"/>
                </a:solidFill>
                <a:effectLst/>
              </a:rPr>
              <a:t>that a design may have to undergo in the future, and prepare for them</a:t>
            </a:r>
            <a:endParaRPr lang="en-US" sz="2600" dirty="0">
              <a:solidFill>
                <a:srgbClr val="000000"/>
              </a:solidFill>
            </a:endParaRPr>
          </a:p>
          <a:p>
            <a:pPr lvl="1"/>
            <a:r>
              <a:rPr lang="en-US" sz="2600" b="0" i="0" dirty="0">
                <a:solidFill>
                  <a:srgbClr val="000000"/>
                </a:solidFill>
                <a:effectLst/>
              </a:rPr>
              <a:t> Reduce coupling and increase cohesion</a:t>
            </a:r>
          </a:p>
          <a:p>
            <a:pPr lvl="1"/>
            <a:r>
              <a:rPr lang="en-US" sz="2600" b="0" i="0" dirty="0">
                <a:solidFill>
                  <a:srgbClr val="000000"/>
                </a:solidFill>
                <a:effectLst/>
              </a:rPr>
              <a:t> Create abstractions</a:t>
            </a:r>
            <a:r>
              <a:rPr lang="en-US" sz="2600" dirty="0"/>
              <a:t> </a:t>
            </a:r>
          </a:p>
          <a:p>
            <a:pPr lvl="1"/>
            <a:r>
              <a:rPr lang="en-US" sz="2600" b="0" i="0" dirty="0">
                <a:solidFill>
                  <a:srgbClr val="000000"/>
                </a:solidFill>
                <a:effectLst/>
              </a:rPr>
              <a:t>Do not hard-code anything</a:t>
            </a:r>
            <a:r>
              <a:rPr lang="en-US" sz="26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Leave all options open</a:t>
            </a:r>
            <a:br>
              <a:rPr lang="en-US" sz="2600" b="0" i="0" dirty="0">
                <a:solidFill>
                  <a:srgbClr val="000000"/>
                </a:solidFill>
                <a:effectLst/>
              </a:rPr>
            </a:br>
            <a:r>
              <a:rPr lang="en-US" sz="2600" b="0" i="0" dirty="0">
                <a:solidFill>
                  <a:srgbClr val="000000"/>
                </a:solidFill>
                <a:effectLst/>
              </a:rPr>
              <a:t>—Do not restrict the options of people who have to modify the system later</a:t>
            </a:r>
            <a:r>
              <a:rPr lang="en-US" sz="2600" dirty="0"/>
              <a:t> </a:t>
            </a:r>
          </a:p>
          <a:p>
            <a:pPr lvl="1">
              <a:lnSpc>
                <a:spcPct val="80000"/>
              </a:lnSpc>
            </a:pPr>
            <a:br>
              <a:rPr lang="en-US" sz="2600" dirty="0"/>
            </a:br>
            <a:endParaRPr lang="en-US" sz="2600" b="1" i="0" dirty="0">
              <a:solidFill>
                <a:srgbClr val="000000"/>
              </a:solidFill>
              <a:effectLst/>
              <a:cs typeface="Times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469B0-D8BC-4189-A363-B126C5C82C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382000" cy="762000"/>
          </a:xfrm>
        </p:spPr>
        <p:txBody>
          <a:bodyPr/>
          <a:lstStyle/>
          <a:p>
            <a:r>
              <a:rPr lang="en-US" sz="3600" b="1" i="0" dirty="0">
                <a:solidFill>
                  <a:srgbClr val="0000FF"/>
                </a:solidFill>
                <a:effectLst/>
                <a:latin typeface="+mn-lt"/>
              </a:rPr>
              <a:t>Cont.. </a:t>
            </a:r>
            <a:endParaRPr lang="en-US" sz="3600" dirty="0">
              <a:latin typeface="+mn-lt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838200"/>
            <a:ext cx="8997950" cy="5829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000" b="1" i="0" dirty="0">
                <a:solidFill>
                  <a:srgbClr val="3333CC"/>
                </a:solidFill>
                <a:effectLst/>
                <a:cs typeface="Times" panose="02020603050405020304" pitchFamily="18" charset="0"/>
              </a:rPr>
              <a:t>Design Principle 8: </a:t>
            </a:r>
            <a:r>
              <a:rPr lang="en-US" sz="3000" b="1" i="0" dirty="0">
                <a:solidFill>
                  <a:srgbClr val="000000"/>
                </a:solidFill>
                <a:effectLst/>
                <a:cs typeface="Times" panose="02020603050405020304" pitchFamily="18" charset="0"/>
              </a:rPr>
              <a:t>Anticipate obsolescence</a:t>
            </a:r>
          </a:p>
          <a:p>
            <a:pPr lvl="1"/>
            <a:r>
              <a:rPr lang="en-US" sz="2700" i="0" dirty="0">
                <a:effectLst/>
              </a:rPr>
              <a:t>Plan for changes in the technology or environment </a:t>
            </a:r>
            <a:r>
              <a:rPr lang="en-US" sz="2700" i="0" dirty="0">
                <a:solidFill>
                  <a:srgbClr val="000000"/>
                </a:solidFill>
                <a:effectLst/>
              </a:rPr>
              <a:t>so the software will continue to run or can be easily changed</a:t>
            </a:r>
            <a:r>
              <a:rPr lang="en-US" sz="2700" dirty="0"/>
              <a:t> </a:t>
            </a:r>
          </a:p>
          <a:p>
            <a:pPr lvl="1"/>
            <a:r>
              <a:rPr lang="en-US" sz="2700" b="0" i="0" dirty="0">
                <a:solidFill>
                  <a:srgbClr val="000000"/>
                </a:solidFill>
                <a:effectLst/>
              </a:rPr>
              <a:t>Avoid using early releases of technology</a:t>
            </a:r>
            <a:r>
              <a:rPr lang="en-US" sz="2700" dirty="0"/>
              <a:t> </a:t>
            </a:r>
          </a:p>
          <a:p>
            <a:pPr lvl="1"/>
            <a:r>
              <a:rPr lang="en-US" sz="2700" b="0" i="0" dirty="0">
                <a:solidFill>
                  <a:srgbClr val="000000"/>
                </a:solidFill>
                <a:effectLst/>
              </a:rPr>
              <a:t>Avoid using software libraries that are specific to particular environments</a:t>
            </a:r>
            <a:r>
              <a:rPr lang="en-US" sz="2700" dirty="0"/>
              <a:t> </a:t>
            </a:r>
            <a:endParaRPr lang="en-US" sz="2700" b="1" i="0" dirty="0">
              <a:solidFill>
                <a:srgbClr val="000000"/>
              </a:solidFill>
              <a:effectLst/>
              <a:cs typeface="Times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3000" b="1" i="0" dirty="0">
                <a:solidFill>
                  <a:srgbClr val="0000FF"/>
                </a:solidFill>
                <a:effectLst/>
                <a:cs typeface="Times" panose="02020603050405020304" pitchFamily="18" charset="0"/>
              </a:rPr>
              <a:t>Design Principle 9: </a:t>
            </a:r>
            <a:r>
              <a:rPr lang="en-US" sz="3000" b="1" i="0" dirty="0">
                <a:solidFill>
                  <a:srgbClr val="000000"/>
                </a:solidFill>
                <a:effectLst/>
                <a:cs typeface="Times" panose="02020603050405020304" pitchFamily="18" charset="0"/>
              </a:rPr>
              <a:t>Design for Portability</a:t>
            </a:r>
          </a:p>
          <a:p>
            <a:pPr lvl="1"/>
            <a:r>
              <a:rPr lang="en-US" sz="2600" i="0" dirty="0">
                <a:solidFill>
                  <a:srgbClr val="000000"/>
                </a:solidFill>
                <a:effectLst/>
              </a:rPr>
              <a:t>Have the software run on as many platforms as possible</a:t>
            </a:r>
            <a:br>
              <a:rPr lang="en-US" sz="2600" i="0" dirty="0">
                <a:solidFill>
                  <a:srgbClr val="000000"/>
                </a:solidFill>
                <a:effectLst/>
              </a:rPr>
            </a:br>
            <a:r>
              <a:rPr lang="en-US" sz="2600" i="0" dirty="0">
                <a:solidFill>
                  <a:srgbClr val="000000"/>
                </a:solidFill>
                <a:effectLst/>
              </a:rPr>
              <a:t>• Avoid the use of facilities that are specific to one particular environment</a:t>
            </a:r>
            <a:r>
              <a:rPr lang="en-US" sz="2600" dirty="0"/>
              <a:t> </a:t>
            </a:r>
            <a:endParaRPr lang="en-US" sz="2800" b="1" i="0" dirty="0">
              <a:solidFill>
                <a:srgbClr val="000000"/>
              </a:solidFill>
              <a:effectLst/>
              <a:cs typeface="Times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3000" b="1" i="0" dirty="0">
                <a:solidFill>
                  <a:srgbClr val="0000FF"/>
                </a:solidFill>
                <a:effectLst/>
                <a:cs typeface="Times" panose="02020603050405020304" pitchFamily="18" charset="0"/>
              </a:rPr>
              <a:t>Design Principle 10: </a:t>
            </a:r>
            <a:r>
              <a:rPr lang="en-US" sz="3000" b="1" i="0" dirty="0">
                <a:solidFill>
                  <a:srgbClr val="000000"/>
                </a:solidFill>
                <a:effectLst/>
                <a:cs typeface="Times" panose="02020603050405020304" pitchFamily="18" charset="0"/>
              </a:rPr>
              <a:t>Design for Testability</a:t>
            </a:r>
          </a:p>
          <a:p>
            <a:pPr lvl="1"/>
            <a:r>
              <a:rPr lang="en-US" sz="2600" i="0" dirty="0">
                <a:solidFill>
                  <a:srgbClr val="000000"/>
                </a:solidFill>
                <a:effectLst/>
              </a:rPr>
              <a:t>Take steps to make testing easier</a:t>
            </a:r>
            <a:br>
              <a:rPr lang="en-US" sz="2600" i="0" dirty="0">
                <a:solidFill>
                  <a:srgbClr val="000000"/>
                </a:solidFill>
                <a:effectLst/>
              </a:rPr>
            </a:br>
            <a:r>
              <a:rPr lang="en-US" sz="2600" i="0" dirty="0">
                <a:effectLst/>
              </a:rPr>
              <a:t>• Design a program to automatically test the software</a:t>
            </a:r>
            <a:r>
              <a:rPr lang="en-US" sz="2600" dirty="0"/>
              <a:t> </a:t>
            </a:r>
            <a:br>
              <a:rPr lang="en-US" sz="1800" dirty="0"/>
            </a:br>
            <a:endParaRPr lang="en-US" sz="2800" b="1" i="0" dirty="0">
              <a:solidFill>
                <a:srgbClr val="000000"/>
              </a:solidFill>
              <a:effectLst/>
              <a:cs typeface="Times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469B0-D8BC-4189-A363-B126C5C82C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25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0500"/>
            <a:ext cx="8382000" cy="876300"/>
          </a:xfrm>
        </p:spPr>
        <p:txBody>
          <a:bodyPr/>
          <a:lstStyle/>
          <a:p>
            <a:r>
              <a:rPr lang="en-US" sz="3600" b="1" i="0" dirty="0" err="1">
                <a:solidFill>
                  <a:srgbClr val="0000FF"/>
                </a:solidFill>
                <a:effectLst/>
                <a:latin typeface="+mn-lt"/>
              </a:rPr>
              <a:t>Cont</a:t>
            </a:r>
            <a:r>
              <a:rPr lang="en-US" sz="3600" b="1" i="0" dirty="0">
                <a:solidFill>
                  <a:srgbClr val="0000FF"/>
                </a:solidFill>
                <a:effectLst/>
                <a:latin typeface="+mn-lt"/>
              </a:rPr>
              <a:t>…</a:t>
            </a:r>
            <a:endParaRPr lang="en-US" sz="3600" dirty="0">
              <a:latin typeface="+mn-lt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000" b="1" i="0" dirty="0">
                <a:solidFill>
                  <a:srgbClr val="0000FF"/>
                </a:solidFill>
                <a:effectLst/>
                <a:cs typeface="Times" panose="02020603050405020304" pitchFamily="18" charset="0"/>
              </a:rPr>
              <a:t>Design Principle 11: </a:t>
            </a:r>
            <a:r>
              <a:rPr lang="en-US" sz="3000" b="1" i="0" dirty="0">
                <a:solidFill>
                  <a:srgbClr val="000000"/>
                </a:solidFill>
                <a:effectLst/>
                <a:cs typeface="Times" panose="02020603050405020304" pitchFamily="18" charset="0"/>
              </a:rPr>
              <a:t>Design defensively</a:t>
            </a:r>
            <a:r>
              <a:rPr lang="en-US" sz="3000" b="1" dirty="0">
                <a:cs typeface="Times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600" i="0" dirty="0">
                <a:solidFill>
                  <a:srgbClr val="000000"/>
                </a:solidFill>
                <a:effectLst/>
              </a:rPr>
              <a:t>Never trust how others will try to use a component you are designing</a:t>
            </a:r>
            <a:br>
              <a:rPr lang="en-US" sz="2600" i="0" dirty="0">
                <a:solidFill>
                  <a:srgbClr val="000000"/>
                </a:solidFill>
                <a:effectLst/>
              </a:rPr>
            </a:br>
            <a:r>
              <a:rPr lang="en-US" sz="2600" i="0" dirty="0">
                <a:solidFill>
                  <a:srgbClr val="FF0000"/>
                </a:solidFill>
                <a:effectLst/>
              </a:rPr>
              <a:t>• Handle all cases </a:t>
            </a:r>
            <a:r>
              <a:rPr lang="en-US" sz="2600" i="0" dirty="0">
                <a:solidFill>
                  <a:srgbClr val="000000"/>
                </a:solidFill>
                <a:effectLst/>
              </a:rPr>
              <a:t>where other code might attempt to use your component inappropriately</a:t>
            </a:r>
            <a:r>
              <a:rPr lang="en-US" sz="2600" dirty="0"/>
              <a:t> </a:t>
            </a:r>
            <a:br>
              <a:rPr lang="en-US" sz="1800" dirty="0"/>
            </a:br>
            <a:br>
              <a:rPr lang="en-US" sz="2800" b="1" dirty="0"/>
            </a:br>
            <a:br>
              <a:rPr lang="en-US" sz="2600" dirty="0"/>
            </a:br>
            <a:endParaRPr lang="en-US" sz="2600" dirty="0"/>
          </a:p>
          <a:p>
            <a:pPr algn="just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469B0-D8BC-4189-A363-B126C5C82C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4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382000" cy="1066800"/>
          </a:xfrm>
        </p:spPr>
        <p:txBody>
          <a:bodyPr/>
          <a:lstStyle/>
          <a:p>
            <a:r>
              <a:rPr lang="en-US" sz="3600" b="1" i="0" dirty="0">
                <a:solidFill>
                  <a:srgbClr val="0000FF"/>
                </a:solidFill>
                <a:effectLst/>
                <a:latin typeface="+mn-lt"/>
              </a:rPr>
              <a:t>Principles Leading to Good Design</a:t>
            </a:r>
            <a:r>
              <a:rPr lang="en-US" sz="3600" dirty="0">
                <a:latin typeface="+mn-lt"/>
              </a:rPr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572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3200" b="1" i="0" dirty="0">
                <a:solidFill>
                  <a:srgbClr val="000000"/>
                </a:solidFill>
                <a:effectLst/>
              </a:rPr>
              <a:t>Overall </a:t>
            </a:r>
            <a:r>
              <a:rPr lang="en-US" sz="3600" b="1" i="1" dirty="0">
                <a:effectLst/>
              </a:rPr>
              <a:t>goals</a:t>
            </a:r>
            <a:r>
              <a:rPr lang="en-US" sz="3200" b="1" i="1" dirty="0">
                <a:effectLst/>
              </a:rPr>
              <a:t> </a:t>
            </a:r>
            <a:r>
              <a:rPr lang="en-US" sz="3200" b="1" i="0" dirty="0">
                <a:solidFill>
                  <a:srgbClr val="000000"/>
                </a:solidFill>
                <a:effectLst/>
              </a:rPr>
              <a:t>of good design:</a:t>
            </a:r>
            <a:br>
              <a:rPr lang="en-US" sz="3200" b="1" i="0" dirty="0">
                <a:solidFill>
                  <a:srgbClr val="000000"/>
                </a:solidFill>
                <a:effectLst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</a:rPr>
              <a:t>• 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Increasing profit by reducing cost and increasing</a:t>
            </a:r>
            <a:br>
              <a:rPr lang="en-US" sz="2900" b="0" i="0" dirty="0">
                <a:solidFill>
                  <a:srgbClr val="000000"/>
                </a:solidFill>
                <a:effectLst/>
              </a:rPr>
            </a:br>
            <a:r>
              <a:rPr lang="en-US" sz="2900" b="0" i="0" dirty="0">
                <a:solidFill>
                  <a:srgbClr val="000000"/>
                </a:solidFill>
                <a:effectLst/>
              </a:rPr>
              <a:t>revenue</a:t>
            </a:r>
            <a:br>
              <a:rPr lang="en-US" sz="3200" b="0" i="0" dirty="0">
                <a:solidFill>
                  <a:srgbClr val="000000"/>
                </a:solidFill>
                <a:effectLst/>
              </a:rPr>
            </a:br>
            <a:r>
              <a:rPr lang="en-US" sz="2900" b="0" i="0" dirty="0">
                <a:solidFill>
                  <a:srgbClr val="000000"/>
                </a:solidFill>
                <a:effectLst/>
              </a:rPr>
              <a:t>• Ensuring that we actually </a:t>
            </a:r>
            <a:r>
              <a:rPr lang="en-US" sz="2900" b="0" i="0" dirty="0">
                <a:solidFill>
                  <a:srgbClr val="FF0000"/>
                </a:solidFill>
                <a:effectLst/>
              </a:rPr>
              <a:t>conform with the requirements</a:t>
            </a:r>
            <a:br>
              <a:rPr lang="en-US" sz="3200" b="0" i="0" dirty="0">
                <a:solidFill>
                  <a:srgbClr val="FF0000"/>
                </a:solidFill>
                <a:effectLst/>
              </a:rPr>
            </a:br>
            <a:r>
              <a:rPr lang="en-US" sz="2900" b="0" i="0" dirty="0">
                <a:solidFill>
                  <a:srgbClr val="000000"/>
                </a:solidFill>
                <a:effectLst/>
              </a:rPr>
              <a:t>• Accelerating development</a:t>
            </a:r>
            <a:br>
              <a:rPr lang="en-US" sz="2900" b="0" i="0" dirty="0">
                <a:solidFill>
                  <a:srgbClr val="000000"/>
                </a:solidFill>
                <a:effectLst/>
              </a:rPr>
            </a:br>
            <a:r>
              <a:rPr lang="en-US" sz="2900" b="0" i="0" dirty="0">
                <a:solidFill>
                  <a:srgbClr val="000000"/>
                </a:solidFill>
                <a:effectLst/>
              </a:rPr>
              <a:t>• Increasing qualities such as</a:t>
            </a:r>
            <a:endParaRPr lang="en-US" sz="32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000000"/>
                </a:solidFill>
                <a:effectLst/>
              </a:rPr>
              <a:t>Usability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000000"/>
                </a:solidFill>
                <a:effectLst/>
              </a:rPr>
              <a:t>Efficiency</a:t>
            </a:r>
            <a:endParaRPr lang="en-US" sz="3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000000"/>
                </a:solidFill>
                <a:effectLst/>
              </a:rPr>
              <a:t>Reliability</a:t>
            </a:r>
            <a:endParaRPr lang="en-US" sz="3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000000"/>
                </a:solidFill>
                <a:effectLst/>
              </a:rPr>
              <a:t>Maintainability</a:t>
            </a:r>
            <a:endParaRPr lang="en-US" sz="3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000000"/>
                </a:solidFill>
                <a:effectLst/>
              </a:rPr>
              <a:t>Reusability</a:t>
            </a:r>
            <a:r>
              <a:rPr lang="en-US" sz="3000" dirty="0"/>
              <a:t> 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469B0-D8BC-4189-A363-B126C5C82C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456B-94E2-4B62-BB52-8D2D0834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" y="274638"/>
            <a:ext cx="8540750" cy="1143000"/>
          </a:xfrm>
        </p:spPr>
        <p:txBody>
          <a:bodyPr/>
          <a:lstStyle/>
          <a:p>
            <a:r>
              <a:rPr lang="en-US" dirty="0"/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7954-18A7-4DAA-A2CA-E735584C00D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250" y="1447800"/>
            <a:ext cx="808355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What is software design?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Objective of software design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Software Design Activities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Design considerations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Design principles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Introduction to User Interface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C3ED-A001-4739-A993-EBA4CD52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0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469B0-D8BC-4189-A363-B126C5C82C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966FF-364D-4103-A2D0-EA27A553B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302968"/>
            <a:ext cx="8851899" cy="60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9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244A04-C02E-48CC-A651-4C89E622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305172"/>
            <a:ext cx="8851900" cy="62476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2E6CC-E27E-4448-A02D-D8F57689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84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47700"/>
          </a:xfrm>
        </p:spPr>
        <p:txBody>
          <a:bodyPr/>
          <a:lstStyle/>
          <a:p>
            <a:pPr eaLnBrk="1" hangingPunct="1"/>
            <a:r>
              <a:rPr lang="en-US" b="1" dirty="0"/>
              <a:t>Software Design Concepts 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3421" y="838200"/>
            <a:ext cx="8851900" cy="5486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/>
              <a:t>Every software process is characterized by </a:t>
            </a:r>
            <a:r>
              <a:rPr lang="en-US" sz="2800" b="1" dirty="0">
                <a:solidFill>
                  <a:srgbClr val="FF0000"/>
                </a:solidFill>
              </a:rPr>
              <a:t>basic concepts </a:t>
            </a:r>
            <a:r>
              <a:rPr lang="en-US" sz="2800" dirty="0"/>
              <a:t>along with certain </a:t>
            </a:r>
            <a:r>
              <a:rPr lang="en-US" sz="2800" b="1" dirty="0">
                <a:solidFill>
                  <a:srgbClr val="FF0000"/>
                </a:solidFill>
              </a:rPr>
              <a:t>practices or methods.</a:t>
            </a:r>
          </a:p>
          <a:p>
            <a:pPr algn="just"/>
            <a:r>
              <a:rPr lang="en-US" sz="2800" dirty="0"/>
              <a:t>Methods represent the manner through which the concepts are </a:t>
            </a:r>
            <a:r>
              <a:rPr lang="en-US" sz="2800" b="1" dirty="0"/>
              <a:t>applied</a:t>
            </a:r>
            <a:r>
              <a:rPr lang="en-US" sz="28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As new technology replaces older technology, many changes occur in the methods that are used to apply the concepts for the development of software. </a:t>
            </a:r>
          </a:p>
          <a:p>
            <a:pPr algn="just"/>
            <a:r>
              <a:rPr lang="en-US" sz="2800" dirty="0"/>
              <a:t>However, the fundamental concepts underlining the software design process remain the same, some of which are described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A4D2E5-F333-478C-B011-7E894E481B41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22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85800"/>
          </a:xfrm>
        </p:spPr>
        <p:txBody>
          <a:bodyPr/>
          <a:lstStyle/>
          <a:p>
            <a:pPr algn="ctr"/>
            <a:r>
              <a:rPr lang="en-US" dirty="0"/>
              <a:t>      </a:t>
            </a:r>
            <a:r>
              <a:rPr lang="en-US" sz="4400" b="1" dirty="0"/>
              <a:t>Basic concepts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838200"/>
            <a:ext cx="8997950" cy="5257800"/>
          </a:xfrm>
        </p:spPr>
        <p:txBody>
          <a:bodyPr/>
          <a:lstStyle/>
          <a:p>
            <a:pPr algn="just"/>
            <a:r>
              <a:rPr lang="en-US" sz="2800" b="1" dirty="0"/>
              <a:t>Abstraction</a:t>
            </a:r>
            <a:r>
              <a:rPr lang="en-US" sz="2800" dirty="0"/>
              <a:t>: Data, Functional, control</a:t>
            </a:r>
          </a:p>
          <a:p>
            <a:pPr algn="just"/>
            <a:r>
              <a:rPr lang="en-US" sz="2800" b="1" dirty="0"/>
              <a:t>Refinement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FF0000"/>
                </a:solidFill>
              </a:rPr>
              <a:t>Elaboration </a:t>
            </a:r>
            <a:r>
              <a:rPr lang="en-US" sz="2800" dirty="0"/>
              <a:t>of detail for all abstractions</a:t>
            </a:r>
          </a:p>
          <a:p>
            <a:pPr algn="just"/>
            <a:r>
              <a:rPr lang="en-US" sz="2800" b="1" dirty="0"/>
              <a:t>Modularity</a:t>
            </a:r>
            <a:r>
              <a:rPr lang="en-US" sz="2800" dirty="0"/>
              <a:t>: Compartmentalization of </a:t>
            </a:r>
            <a:r>
              <a:rPr lang="en-US" sz="2800" b="1" dirty="0">
                <a:solidFill>
                  <a:srgbClr val="FF0000"/>
                </a:solidFill>
              </a:rPr>
              <a:t>data and function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Functional Independence</a:t>
            </a:r>
            <a:r>
              <a:rPr lang="en-US" sz="2800" dirty="0"/>
              <a:t>: Single-minded function and low coupling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Information Hiding</a:t>
            </a:r>
            <a:r>
              <a:rPr lang="en-US" sz="2800" dirty="0"/>
              <a:t>: Controlled interfaces</a:t>
            </a:r>
          </a:p>
          <a:p>
            <a:pPr algn="just"/>
            <a:r>
              <a:rPr lang="en-US" sz="2800" b="1" dirty="0"/>
              <a:t>Architecture</a:t>
            </a:r>
            <a:r>
              <a:rPr lang="en-US" sz="2800" dirty="0"/>
              <a:t>: Overall </a:t>
            </a:r>
            <a:r>
              <a:rPr lang="en-US" sz="2800" b="1" dirty="0">
                <a:solidFill>
                  <a:srgbClr val="FF0000"/>
                </a:solidFill>
              </a:rPr>
              <a:t>structure of the software</a:t>
            </a:r>
          </a:p>
          <a:p>
            <a:pPr algn="just"/>
            <a:r>
              <a:rPr lang="en-US" sz="2800" b="1" dirty="0"/>
              <a:t>Patterns:</a:t>
            </a:r>
            <a:r>
              <a:rPr lang="en-US" sz="2800" dirty="0"/>
              <a:t> Convey the essence of a </a:t>
            </a:r>
            <a:r>
              <a:rPr lang="en-US" sz="2800" b="1" dirty="0">
                <a:solidFill>
                  <a:srgbClr val="FF0000"/>
                </a:solidFill>
              </a:rPr>
              <a:t>proven design solution</a:t>
            </a:r>
          </a:p>
          <a:p>
            <a:pPr algn="just"/>
            <a:r>
              <a:rPr lang="en-US" sz="2800" b="1" dirty="0"/>
              <a:t>Refactoring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FF0000"/>
                </a:solidFill>
              </a:rPr>
              <a:t>Reorganizatio</a:t>
            </a:r>
            <a:r>
              <a:rPr lang="en-US" sz="2800" dirty="0"/>
              <a:t>n technique that simplifies the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457200"/>
          </a:xfrm>
        </p:spPr>
        <p:txBody>
          <a:bodyPr/>
          <a:lstStyle/>
          <a:p>
            <a:pPr algn="ctr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533400"/>
            <a:ext cx="8851900" cy="6019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Allows designers to focus on solving a problem without being concerned about </a:t>
            </a:r>
            <a:r>
              <a:rPr lang="en-US" b="1" dirty="0">
                <a:solidFill>
                  <a:srgbClr val="FF0000"/>
                </a:solidFill>
              </a:rPr>
              <a:t>irrelevant lower level details.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There are three commonly used abstraction mechanisms in software design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Functional abstraction: </a:t>
            </a:r>
            <a:r>
              <a:rPr lang="en-US" dirty="0"/>
              <a:t>This involves the </a:t>
            </a:r>
            <a:r>
              <a:rPr lang="en-US" b="1" dirty="0"/>
              <a:t>use of parameterized </a:t>
            </a:r>
            <a:r>
              <a:rPr lang="en-US" dirty="0"/>
              <a:t>subprograms. Functional abstraction can be generalized as collections </a:t>
            </a:r>
            <a:r>
              <a:rPr lang="en-US" b="1" dirty="0">
                <a:solidFill>
                  <a:srgbClr val="FF0000"/>
                </a:solidFill>
              </a:rPr>
              <a:t>of subprograms</a:t>
            </a:r>
            <a:r>
              <a:rPr lang="en-US" dirty="0"/>
              <a:t> referred to as groups.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 abstraction: </a:t>
            </a:r>
            <a:r>
              <a:rPr lang="en-US" dirty="0"/>
              <a:t>This involves </a:t>
            </a:r>
            <a:r>
              <a:rPr lang="en-US" b="1" dirty="0">
                <a:solidFill>
                  <a:srgbClr val="FF0000"/>
                </a:solidFill>
              </a:rPr>
              <a:t>specifying data </a:t>
            </a:r>
            <a:r>
              <a:rPr lang="en-US" dirty="0"/>
              <a:t>that describes a </a:t>
            </a:r>
            <a:r>
              <a:rPr lang="en-US" dirty="0">
                <a:solidFill>
                  <a:srgbClr val="FF0000"/>
                </a:solidFill>
              </a:rPr>
              <a:t>data object. </a:t>
            </a:r>
            <a:r>
              <a:rPr lang="en-US" dirty="0"/>
              <a:t>For example, the data object </a:t>
            </a:r>
            <a:r>
              <a:rPr lang="en-US" i="1" dirty="0"/>
              <a:t>window </a:t>
            </a:r>
            <a:r>
              <a:rPr lang="en-US" dirty="0"/>
              <a:t>encompasses a set of attributes (window type, window dimension).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D82E-E4C3-4D25-8A26-48BA096F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/>
              <a:t>Cont..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7AF9-87DA-437A-A333-3441B9202CE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686800" cy="472440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3. Control abstraction: </a:t>
            </a:r>
            <a:r>
              <a:rPr lang="en-US" dirty="0"/>
              <a:t>This states the </a:t>
            </a:r>
            <a:r>
              <a:rPr lang="en-US" b="1" dirty="0">
                <a:solidFill>
                  <a:srgbClr val="FF0000"/>
                </a:solidFill>
              </a:rPr>
              <a:t>desired effect, </a:t>
            </a:r>
            <a:r>
              <a:rPr lang="en-US" dirty="0"/>
              <a:t>without stating the exact mechanism of control. </a:t>
            </a:r>
          </a:p>
          <a:p>
            <a:pPr marL="617538" lvl="1" indent="-342900">
              <a:lnSpc>
                <a:spcPct val="200000"/>
              </a:lnSpc>
            </a:pPr>
            <a:r>
              <a:rPr lang="en-US" dirty="0"/>
              <a:t>This refers to the software part of abstraction wherein the program is simplified and </a:t>
            </a:r>
            <a:r>
              <a:rPr lang="en-US" b="1" dirty="0">
                <a:solidFill>
                  <a:srgbClr val="FF0000"/>
                </a:solidFill>
              </a:rPr>
              <a:t>unnecessary execution </a:t>
            </a:r>
            <a:r>
              <a:rPr lang="en-US" dirty="0"/>
              <a:t>details are </a:t>
            </a:r>
            <a:r>
              <a:rPr lang="en-US" b="1" dirty="0"/>
              <a:t>removed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For example, if and while statements in programming languages (like C and C++) are abstractions of machine code implementations.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A14C2-FF60-4C79-BFBC-144EE620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87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609600"/>
          </a:xfrm>
        </p:spPr>
        <p:txBody>
          <a:bodyPr/>
          <a:lstStyle/>
          <a:p>
            <a:pPr algn="ctr"/>
            <a:r>
              <a:rPr lang="en-US" b="1" dirty="0"/>
              <a:t>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57200"/>
            <a:ext cx="8763000" cy="6400800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rgbClr val="FF0000"/>
                </a:solidFill>
              </a:rPr>
              <a:t>Process of elaboration </a:t>
            </a:r>
            <a:r>
              <a:rPr lang="en-US" sz="2800" dirty="0"/>
              <a:t>where the designer provides successively </a:t>
            </a:r>
            <a:r>
              <a:rPr lang="en-US" sz="2800" b="1" dirty="0">
                <a:solidFill>
                  <a:srgbClr val="FF0000"/>
                </a:solidFill>
              </a:rPr>
              <a:t>more details </a:t>
            </a:r>
            <a:r>
              <a:rPr lang="en-US" sz="2800" dirty="0"/>
              <a:t>for each design component</a:t>
            </a:r>
          </a:p>
          <a:p>
            <a:pPr algn="just"/>
            <a:r>
              <a:rPr lang="en-US" sz="2800" dirty="0"/>
              <a:t>It is a process where one or several instructions of the program are </a:t>
            </a:r>
            <a:r>
              <a:rPr lang="en-US" sz="2800" b="1" dirty="0"/>
              <a:t>decomposed into more detailed instructions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Stepwise refinement is </a:t>
            </a:r>
            <a:r>
              <a:rPr lang="en-US" sz="2800" dirty="0">
                <a:solidFill>
                  <a:srgbClr val="FF0000"/>
                </a:solidFill>
              </a:rPr>
              <a:t>a top down strategy.</a:t>
            </a:r>
          </a:p>
          <a:p>
            <a:pPr algn="just"/>
            <a:r>
              <a:rPr lang="en-US" sz="2800" dirty="0"/>
              <a:t>Software designers start the stepwise refinement process by creating a sequence of compositions for the system being designed.</a:t>
            </a:r>
          </a:p>
          <a:p>
            <a:pPr algn="just"/>
            <a:r>
              <a:rPr lang="en-US" sz="2800" dirty="0"/>
              <a:t>Each composition is </a:t>
            </a:r>
            <a:r>
              <a:rPr lang="en-US" sz="2800" dirty="0">
                <a:solidFill>
                  <a:srgbClr val="FF0000"/>
                </a:solidFill>
              </a:rPr>
              <a:t>more detailed </a:t>
            </a:r>
            <a:r>
              <a:rPr lang="en-US" sz="2800" dirty="0"/>
              <a:t>than the previous one and contains more </a:t>
            </a:r>
            <a:r>
              <a:rPr lang="en-US" sz="2800" b="1" dirty="0">
                <a:solidFill>
                  <a:srgbClr val="00B050"/>
                </a:solidFill>
              </a:rPr>
              <a:t>components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00B050"/>
                </a:solidFill>
              </a:rPr>
              <a:t>interactions</a:t>
            </a:r>
            <a:r>
              <a:rPr lang="en-US" sz="2800" dirty="0"/>
              <a:t>. 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Abstraction and refinement are </a:t>
            </a:r>
            <a:r>
              <a:rPr lang="en-US" sz="2800" dirty="0">
                <a:solidFill>
                  <a:srgbClr val="FF0000"/>
                </a:solidFill>
              </a:rPr>
              <a:t>complementary features</a:t>
            </a:r>
            <a:r>
              <a:rPr lang="en-US" sz="2800" dirty="0"/>
              <a:t>:</a:t>
            </a:r>
          </a:p>
          <a:p>
            <a:pPr marL="1101725" indent="-4572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one specifies procedure and data without details;</a:t>
            </a:r>
          </a:p>
          <a:p>
            <a:pPr marL="1101725" indent="-4572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other allows to elaborate by providing low-level details.</a:t>
            </a:r>
            <a:endParaRPr lang="lt-LT" sz="2800" dirty="0"/>
          </a:p>
          <a:p>
            <a:pPr algn="just"/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838200"/>
          </a:xfrm>
        </p:spPr>
        <p:txBody>
          <a:bodyPr/>
          <a:lstStyle/>
          <a:p>
            <a:pPr algn="ctr"/>
            <a:r>
              <a:rPr lang="en-US" b="1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763000" cy="6019800"/>
          </a:xfrm>
        </p:spPr>
        <p:txBody>
          <a:bodyPr/>
          <a:lstStyle/>
          <a:p>
            <a:pPr algn="just"/>
            <a:r>
              <a:rPr lang="en-US" sz="2800" dirty="0"/>
              <a:t>In this concept, software is divided into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b="1" dirty="0">
                <a:solidFill>
                  <a:srgbClr val="FF0000"/>
                </a:solidFill>
              </a:rPr>
              <a:t>eparately</a:t>
            </a:r>
            <a:r>
              <a:rPr lang="en-US" sz="2800" dirty="0">
                <a:solidFill>
                  <a:srgbClr val="FF0000"/>
                </a:solidFill>
              </a:rPr>
              <a:t> named and addressable </a:t>
            </a:r>
            <a:r>
              <a:rPr lang="en-US" sz="2800" dirty="0"/>
              <a:t>components called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modules</a:t>
            </a:r>
          </a:p>
          <a:p>
            <a:pPr algn="just"/>
            <a:r>
              <a:rPr lang="en-US" altLang="zh-CN" sz="2800" dirty="0">
                <a:ea typeface="宋体" pitchFamily="2" charset="-122"/>
              </a:rPr>
              <a:t>Modularity is the degree to which software can be understood by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examining its components </a:t>
            </a:r>
            <a:r>
              <a:rPr lang="en-US" altLang="zh-CN" sz="2800" dirty="0">
                <a:ea typeface="宋体" pitchFamily="2" charset="-122"/>
              </a:rPr>
              <a:t>independently of one another.</a:t>
            </a:r>
          </a:p>
          <a:p>
            <a:pPr algn="just"/>
            <a:r>
              <a:rPr lang="en-US" sz="2800" dirty="0"/>
              <a:t>Follows </a:t>
            </a:r>
            <a:r>
              <a:rPr lang="en-US" sz="2800" b="1" dirty="0">
                <a:solidFill>
                  <a:srgbClr val="FF0000"/>
                </a:solidFill>
              </a:rPr>
              <a:t>divide and conquer </a:t>
            </a:r>
            <a:r>
              <a:rPr lang="en-US" sz="2800" dirty="0">
                <a:solidFill>
                  <a:srgbClr val="FF0000"/>
                </a:solidFill>
              </a:rPr>
              <a:t>concept</a:t>
            </a:r>
            <a:r>
              <a:rPr lang="en-US" sz="2800" dirty="0"/>
              <a:t>, a complex problem is broken down into several manageable pieces</a:t>
            </a:r>
          </a:p>
          <a:p>
            <a:pPr algn="just"/>
            <a:r>
              <a:rPr lang="en-US" sz="2800" dirty="0"/>
              <a:t>A complex system is partitioned into a set of discrete modules in such a way that each module can be developed independent of other modules. </a:t>
            </a:r>
          </a:p>
          <a:p>
            <a:pPr algn="just"/>
            <a:r>
              <a:rPr lang="en-US" sz="2800" dirty="0"/>
              <a:t>Modules are </a:t>
            </a:r>
            <a:r>
              <a:rPr lang="en-US" sz="2800" b="1" dirty="0">
                <a:solidFill>
                  <a:srgbClr val="FF0000"/>
                </a:solidFill>
              </a:rPr>
              <a:t>integrated together </a:t>
            </a:r>
            <a:r>
              <a:rPr lang="en-US" sz="2800" dirty="0"/>
              <a:t>to meet a requirements. </a:t>
            </a:r>
          </a:p>
          <a:p>
            <a:pPr algn="just"/>
            <a:r>
              <a:rPr lang="en-US" sz="2800" dirty="0"/>
              <a:t>NB: larger the number of modules a system is divided into, </a:t>
            </a:r>
            <a:r>
              <a:rPr lang="en-US" sz="2800" dirty="0">
                <a:solidFill>
                  <a:srgbClr val="FF0000"/>
                </a:solidFill>
              </a:rPr>
              <a:t>greater will be the effort required to integrate </a:t>
            </a:r>
            <a:r>
              <a:rPr lang="en-US" sz="2800" dirty="0"/>
              <a:t>the modules.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274638"/>
            <a:ext cx="8540750" cy="792162"/>
          </a:xfrm>
        </p:spPr>
        <p:txBody>
          <a:bodyPr/>
          <a:lstStyle/>
          <a:p>
            <a:pPr algn="ctr"/>
            <a:r>
              <a:rPr lang="en-US" b="1" dirty="0"/>
              <a:t>Advantage of 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1295400"/>
            <a:ext cx="8997950" cy="4724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/>
              <a:t>Smaller components are easier to maintain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Program can be divided </a:t>
            </a:r>
            <a:r>
              <a:rPr lang="en-US" sz="2800" b="1" dirty="0">
                <a:solidFill>
                  <a:srgbClr val="FF0000"/>
                </a:solidFill>
              </a:rPr>
              <a:t>based on functional </a:t>
            </a:r>
            <a:r>
              <a:rPr lang="en-US" sz="2800" dirty="0"/>
              <a:t>aspects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Desired level of abstraction can be brought in the program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Components with </a:t>
            </a:r>
            <a:r>
              <a:rPr lang="en-US" sz="2800" b="1" dirty="0">
                <a:solidFill>
                  <a:srgbClr val="FF0000"/>
                </a:solidFill>
              </a:rPr>
              <a:t>high cohesion </a:t>
            </a:r>
            <a:r>
              <a:rPr lang="en-US" sz="2800" dirty="0"/>
              <a:t>can be re-used again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Concurrent execution </a:t>
            </a:r>
            <a:r>
              <a:rPr lang="en-US" sz="2800" dirty="0"/>
              <a:t>can be made possible.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Desired from security aspect.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500"/>
            <a:ext cx="8534400" cy="1227138"/>
          </a:xfrm>
        </p:spPr>
        <p:txBody>
          <a:bodyPr/>
          <a:lstStyle/>
          <a:p>
            <a:pPr algn="ctr"/>
            <a:r>
              <a:rPr lang="en-US" altLang="zh-CN" sz="3600" b="1" dirty="0">
                <a:ea typeface="宋体" pitchFamily="2" charset="-122"/>
              </a:rPr>
              <a:t>Modular Design Method Evaluation Criteria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altLang="zh-CN" sz="2800" b="1" dirty="0">
                <a:ea typeface="宋体" pitchFamily="2" charset="-122"/>
              </a:rPr>
              <a:t>Modular decomposability </a:t>
            </a:r>
            <a:r>
              <a:rPr lang="en-US" altLang="zh-CN" sz="2800" dirty="0">
                <a:ea typeface="宋体" pitchFamily="2" charset="-122"/>
              </a:rPr>
              <a:t>- provides systematic means for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breaking problem </a:t>
            </a:r>
            <a:r>
              <a:rPr lang="en-US" altLang="zh-CN" sz="2800" dirty="0">
                <a:ea typeface="宋体" pitchFamily="2" charset="-122"/>
              </a:rPr>
              <a:t>into sub problems </a:t>
            </a:r>
          </a:p>
          <a:p>
            <a:pPr algn="just" eaLnBrk="1" hangingPunct="1">
              <a:buFont typeface="Wingdings" pitchFamily="2" charset="2"/>
              <a:buChar char="n"/>
              <a:defRPr/>
            </a:pPr>
            <a:r>
              <a:rPr lang="en-US" altLang="zh-CN" sz="2800" b="1" dirty="0">
                <a:ea typeface="宋体" pitchFamily="2" charset="-122"/>
              </a:rPr>
              <a:t>Modular composability </a:t>
            </a:r>
            <a:r>
              <a:rPr lang="en-US" altLang="zh-CN" sz="2800" dirty="0">
                <a:ea typeface="宋体" pitchFamily="2" charset="-122"/>
              </a:rPr>
              <a:t>- supports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reuse </a:t>
            </a:r>
            <a:r>
              <a:rPr lang="en-US" altLang="zh-CN" sz="2800" dirty="0">
                <a:ea typeface="宋体" pitchFamily="2" charset="-122"/>
              </a:rPr>
              <a:t>of existing modules in new systems </a:t>
            </a:r>
          </a:p>
          <a:p>
            <a:pPr algn="just" eaLnBrk="1" hangingPunct="1">
              <a:buFont typeface="Wingdings" pitchFamily="2" charset="2"/>
              <a:buChar char="n"/>
              <a:defRPr/>
            </a:pPr>
            <a:r>
              <a:rPr lang="en-US" altLang="zh-CN" sz="2800" b="1" dirty="0">
                <a:ea typeface="宋体" pitchFamily="2" charset="-122"/>
              </a:rPr>
              <a:t>Modular understandability </a:t>
            </a:r>
            <a:r>
              <a:rPr lang="en-US" altLang="zh-CN" sz="2800" dirty="0">
                <a:ea typeface="宋体" pitchFamily="2" charset="-122"/>
              </a:rPr>
              <a:t>- module can be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understood</a:t>
            </a:r>
            <a:r>
              <a:rPr lang="en-US" altLang="zh-CN" sz="2800" dirty="0">
                <a:ea typeface="宋体" pitchFamily="2" charset="-122"/>
              </a:rPr>
              <a:t> as a stand-alone unit </a:t>
            </a:r>
          </a:p>
          <a:p>
            <a:pPr algn="just" eaLnBrk="1" hangingPunct="1">
              <a:buFont typeface="Wingdings" pitchFamily="2" charset="2"/>
              <a:buChar char="n"/>
              <a:defRPr/>
            </a:pPr>
            <a:r>
              <a:rPr lang="en-US" altLang="zh-CN" sz="2800" b="1" dirty="0">
                <a:ea typeface="宋体" pitchFamily="2" charset="-122"/>
              </a:rPr>
              <a:t>Modular continuity </a:t>
            </a:r>
            <a:r>
              <a:rPr lang="en-US" altLang="zh-CN" sz="2800" dirty="0">
                <a:ea typeface="宋体" pitchFamily="2" charset="-122"/>
              </a:rPr>
              <a:t>- side-effects due to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module changes </a:t>
            </a:r>
            <a:r>
              <a:rPr lang="en-US" altLang="zh-CN" sz="2800" dirty="0">
                <a:ea typeface="宋体" pitchFamily="2" charset="-122"/>
              </a:rPr>
              <a:t>minimized 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 sz="2800" b="1" dirty="0">
                <a:ea typeface="宋体" pitchFamily="2" charset="-122"/>
              </a:rPr>
              <a:t>Modular protection </a:t>
            </a:r>
            <a:r>
              <a:rPr lang="en-US" altLang="zh-CN" sz="2800" dirty="0">
                <a:ea typeface="宋体" pitchFamily="2" charset="-122"/>
              </a:rPr>
              <a:t>- side-effects due to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processing errors </a:t>
            </a:r>
            <a:r>
              <a:rPr lang="en-US" altLang="zh-CN" sz="2800" dirty="0">
                <a:ea typeface="宋体" pitchFamily="2" charset="-122"/>
              </a:rPr>
              <a:t>minimized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932"/>
            <a:ext cx="7772400" cy="792162"/>
          </a:xfrm>
        </p:spPr>
        <p:txBody>
          <a:bodyPr/>
          <a:lstStyle/>
          <a:p>
            <a:r>
              <a:rPr lang="en-US" b="1" dirty="0"/>
              <a:t>Software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9210ED6-A333-4567-B336-677FF4D8BDF1}"/>
              </a:ext>
            </a:extLst>
          </p:cNvPr>
          <p:cNvSpPr txBox="1"/>
          <p:nvPr/>
        </p:nvSpPr>
        <p:spPr>
          <a:xfrm>
            <a:off x="252095" y="776230"/>
            <a:ext cx="8639810" cy="6724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0" indent="-273050" algn="just" eaLnBrk="0" hangingPunct="0">
              <a:lnSpc>
                <a:spcPts val="213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</a:pPr>
            <a:r>
              <a:rPr sz="2800" i="0" dirty="0">
                <a:latin typeface="+mn-lt"/>
              </a:rPr>
              <a:t>What is a </a:t>
            </a:r>
            <a:r>
              <a:rPr sz="2800" i="0" dirty="0">
                <a:solidFill>
                  <a:srgbClr val="FF0000"/>
                </a:solidFill>
                <a:latin typeface="+mn-lt"/>
              </a:rPr>
              <a:t>design</a:t>
            </a:r>
            <a:r>
              <a:rPr sz="2800" i="0" dirty="0">
                <a:latin typeface="+mn-lt"/>
              </a:rPr>
              <a:t>?</a:t>
            </a:r>
          </a:p>
          <a:p>
            <a:pPr marL="273050" marR="791210" indent="-273050" algn="just" eaLnBrk="0" hangingPunct="0">
              <a:lnSpc>
                <a:spcPts val="22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</a:pPr>
            <a:r>
              <a:rPr sz="2800" i="0" dirty="0">
                <a:latin typeface="+mn-lt"/>
              </a:rPr>
              <a:t>-A process through which requirements are translated into</a:t>
            </a:r>
            <a:r>
              <a:rPr lang="en-US" sz="2800" i="0" dirty="0">
                <a:latin typeface="+mn-lt"/>
              </a:rPr>
              <a:t> </a:t>
            </a:r>
            <a:r>
              <a:rPr sz="2800" i="0" dirty="0">
                <a:latin typeface="+mn-lt"/>
              </a:rPr>
              <a:t>a representation of  software.</a:t>
            </a:r>
          </a:p>
          <a:p>
            <a:pPr marL="273050" indent="-273050" algn="just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</a:pPr>
            <a:r>
              <a:rPr sz="2800" i="0" dirty="0">
                <a:latin typeface="+mn-lt"/>
              </a:rPr>
              <a:t>The process of converting the system specification into an executable system. Design is about</a:t>
            </a:r>
            <a:r>
              <a:rPr lang="en-US" sz="2800" i="0" dirty="0">
                <a:latin typeface="+mn-lt"/>
              </a:rPr>
              <a:t> </a:t>
            </a:r>
            <a:r>
              <a:rPr sz="2800" i="0" dirty="0">
                <a:latin typeface="+mn-lt"/>
              </a:rPr>
              <a:t>how to build a system.</a:t>
            </a:r>
          </a:p>
          <a:p>
            <a:pPr marL="273050" indent="-273050" algn="just" eaLnBrk="0" hangingPunct="0">
              <a:lnSpc>
                <a:spcPct val="10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297815" algn="l"/>
              </a:tabLst>
            </a:pPr>
            <a:r>
              <a:rPr sz="2800" i="0" dirty="0">
                <a:latin typeface="+mn-lt"/>
              </a:rPr>
              <a:t>Design is the creative process of describing and transforming a problem into a solution.</a:t>
            </a:r>
            <a:endParaRPr lang="en-US" sz="2800" i="0" dirty="0">
              <a:latin typeface="+mn-lt"/>
            </a:endParaRPr>
          </a:p>
          <a:p>
            <a:pPr marL="273050" indent="-273050" eaLnBrk="0" hangingPunct="0">
              <a:lnSpc>
                <a:spcPct val="10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297815" algn="l"/>
              </a:tabLst>
            </a:pPr>
            <a:r>
              <a:rPr lang="en-US" sz="2800" i="0" dirty="0">
                <a:solidFill>
                  <a:srgbClr val="FF0000"/>
                </a:solidFill>
                <a:latin typeface="+mn-lt"/>
              </a:rPr>
              <a:t>Design</a:t>
            </a:r>
            <a:r>
              <a:rPr lang="en-US" sz="2800" i="0" dirty="0">
                <a:latin typeface="+mn-lt"/>
              </a:rPr>
              <a:t> is a </a:t>
            </a:r>
            <a:r>
              <a:rPr lang="en-US" sz="2800" i="0" dirty="0">
                <a:solidFill>
                  <a:srgbClr val="0000FF"/>
                </a:solidFill>
                <a:latin typeface="+mn-lt"/>
              </a:rPr>
              <a:t>problem-solving process </a:t>
            </a:r>
            <a:r>
              <a:rPr lang="en-US" sz="2800" i="0" dirty="0">
                <a:latin typeface="+mn-lt"/>
              </a:rPr>
              <a:t>whose objective is to find and describe a way:</a:t>
            </a:r>
            <a:br>
              <a:rPr lang="en-US" sz="2800" i="0" dirty="0">
                <a:latin typeface="+mn-lt"/>
              </a:rPr>
            </a:br>
            <a:r>
              <a:rPr lang="en-US" sz="2800" i="0" dirty="0">
                <a:latin typeface="+mn-lt"/>
              </a:rPr>
              <a:t>—To implement the system’s </a:t>
            </a:r>
            <a:r>
              <a:rPr lang="en-US" sz="2800" i="0" dirty="0">
                <a:solidFill>
                  <a:srgbClr val="0000FF"/>
                </a:solidFill>
                <a:latin typeface="+mn-lt"/>
              </a:rPr>
              <a:t>functional requirements</a:t>
            </a:r>
            <a:r>
              <a:rPr lang="en-US" sz="2800" i="0" dirty="0">
                <a:latin typeface="+mn-lt"/>
              </a:rPr>
              <a:t>...</a:t>
            </a:r>
            <a:br>
              <a:rPr lang="en-US" sz="2800" i="0" dirty="0">
                <a:latin typeface="+mn-lt"/>
              </a:rPr>
            </a:br>
            <a:r>
              <a:rPr lang="en-US" sz="2800" i="0" dirty="0">
                <a:latin typeface="+mn-lt"/>
              </a:rPr>
              <a:t>—While respecting the </a:t>
            </a:r>
            <a:r>
              <a:rPr lang="en-US" sz="2800" i="0" dirty="0">
                <a:solidFill>
                  <a:srgbClr val="0000FF"/>
                </a:solidFill>
                <a:latin typeface="+mn-lt"/>
              </a:rPr>
              <a:t>constraints</a:t>
            </a:r>
            <a:r>
              <a:rPr lang="en-US" sz="2800" i="0" dirty="0">
                <a:latin typeface="+mn-lt"/>
              </a:rPr>
              <a:t> imposed by the quality, platform and process requirements...</a:t>
            </a:r>
            <a:br>
              <a:rPr lang="en-US" sz="2800" i="0" dirty="0">
                <a:latin typeface="+mn-lt"/>
              </a:rPr>
            </a:br>
            <a:r>
              <a:rPr lang="en-US" sz="2800" i="0" dirty="0">
                <a:latin typeface="+mn-lt"/>
              </a:rPr>
              <a:t>  - including the budget</a:t>
            </a:r>
            <a:br>
              <a:rPr lang="en-US" sz="2800" i="0" dirty="0">
                <a:latin typeface="+mn-lt"/>
              </a:rPr>
            </a:br>
            <a:r>
              <a:rPr lang="en-US" sz="2800" i="0" dirty="0">
                <a:latin typeface="+mn-lt"/>
              </a:rPr>
              <a:t>   —And while adhering to general principles of </a:t>
            </a:r>
            <a:r>
              <a:rPr lang="en-US" sz="2800" i="0" dirty="0">
                <a:solidFill>
                  <a:srgbClr val="FF0000"/>
                </a:solidFill>
                <a:latin typeface="+mn-lt"/>
              </a:rPr>
              <a:t>good quality</a:t>
            </a:r>
            <a:r>
              <a:rPr lang="en-US" sz="2800" i="0" dirty="0">
                <a:latin typeface="+mn-lt"/>
              </a:rPr>
              <a:t>. </a:t>
            </a:r>
            <a:br>
              <a:rPr lang="en-US" sz="2800" dirty="0"/>
            </a:br>
            <a:endParaRPr sz="2800" i="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 dirty="0">
              <a:solidFill>
                <a:srgbClr val="002060"/>
              </a:solidFill>
              <a:latin typeface="+mn-lt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609600"/>
          </a:xfrm>
        </p:spPr>
        <p:txBody>
          <a:bodyPr/>
          <a:lstStyle/>
          <a:p>
            <a:pPr algn="ctr"/>
            <a:r>
              <a:rPr lang="en-US" b="1" dirty="0"/>
              <a:t>Functional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533400"/>
            <a:ext cx="8851900" cy="6096000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2800" dirty="0"/>
              <a:t>Each module should address a </a:t>
            </a:r>
            <a:r>
              <a:rPr lang="en-US" sz="2800" b="1" dirty="0">
                <a:solidFill>
                  <a:srgbClr val="FF0000"/>
                </a:solidFill>
              </a:rPr>
              <a:t>specific sub function </a:t>
            </a:r>
            <a:r>
              <a:rPr lang="en-US" sz="2800" dirty="0"/>
              <a:t>of requirements and have a </a:t>
            </a:r>
            <a:r>
              <a:rPr lang="en-US" sz="2800" b="1" dirty="0"/>
              <a:t>simple interface.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Functional independent modules are </a:t>
            </a:r>
            <a:r>
              <a:rPr lang="en-US" sz="2800" dirty="0">
                <a:solidFill>
                  <a:srgbClr val="FF0000"/>
                </a:solidFill>
              </a:rPr>
              <a:t>easier </a:t>
            </a:r>
            <a:r>
              <a:rPr lang="en-US" sz="2800" b="1" dirty="0"/>
              <a:t>to develop, maintain, and test.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Module perform </a:t>
            </a:r>
            <a:r>
              <a:rPr lang="en-US" sz="2800" b="1" dirty="0"/>
              <a:t>a single task and little interaction </a:t>
            </a:r>
            <a:r>
              <a:rPr lang="en-US" sz="2800" dirty="0"/>
              <a:t>with other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Error propagation is reduced and reusable modules are possible;</a:t>
            </a:r>
          </a:p>
          <a:p>
            <a:r>
              <a:rPr lang="en-US" sz="2800" dirty="0"/>
              <a:t>Assessed using two </a:t>
            </a:r>
            <a:r>
              <a:rPr lang="en-US" sz="2800" b="1" dirty="0"/>
              <a:t>qualitative</a:t>
            </a:r>
            <a:r>
              <a:rPr lang="en-US" sz="2800" dirty="0"/>
              <a:t> criteria:</a:t>
            </a:r>
          </a:p>
          <a:p>
            <a:pPr marL="1190625" indent="-4572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/>
              <a:t>Coupling: Relative interdependence </a:t>
            </a:r>
            <a:r>
              <a:rPr lang="en-US" sz="2400" dirty="0"/>
              <a:t>among modules</a:t>
            </a:r>
          </a:p>
          <a:p>
            <a:pPr marL="1190625" indent="-4572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/>
              <a:t>Cohesion:</a:t>
            </a:r>
            <a:r>
              <a:rPr lang="en-US" sz="2400" dirty="0"/>
              <a:t> </a:t>
            </a:r>
            <a:r>
              <a:rPr lang="en-US" sz="2400" b="1" dirty="0"/>
              <a:t>Relative functional strength </a:t>
            </a:r>
            <a:r>
              <a:rPr lang="en-US" sz="2400" dirty="0"/>
              <a:t>of a module</a:t>
            </a:r>
          </a:p>
          <a:p>
            <a:r>
              <a:rPr lang="en-US" sz="2800" b="1" dirty="0"/>
              <a:t>Coupling</a:t>
            </a:r>
            <a:r>
              <a:rPr lang="en-US" sz="2800" dirty="0"/>
              <a:t>: Two modules are considered independent if one can function completely </a:t>
            </a:r>
            <a:r>
              <a:rPr lang="en-US" sz="2800" b="1" dirty="0">
                <a:solidFill>
                  <a:srgbClr val="FF0000"/>
                </a:solidFill>
              </a:rPr>
              <a:t>without the presence of other</a:t>
            </a:r>
            <a:r>
              <a:rPr lang="en-US" sz="280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563562"/>
          </a:xfrm>
        </p:spPr>
        <p:txBody>
          <a:bodyPr/>
          <a:lstStyle/>
          <a:p>
            <a:pPr algn="ctr"/>
            <a:r>
              <a:rPr lang="en-US" b="1" dirty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763000" cy="5867400"/>
          </a:xfrm>
        </p:spPr>
        <p:txBody>
          <a:bodyPr/>
          <a:lstStyle/>
          <a:p>
            <a:pPr algn="just"/>
            <a:r>
              <a:rPr lang="en-US" sz="2800" dirty="0"/>
              <a:t>Degree to which a module is </a:t>
            </a:r>
            <a:r>
              <a:rPr lang="en-US" sz="2800" b="1" dirty="0">
                <a:solidFill>
                  <a:srgbClr val="FF0000"/>
                </a:solidFill>
              </a:rPr>
              <a:t>connected to </a:t>
            </a:r>
            <a:r>
              <a:rPr lang="en-US" sz="2800" dirty="0"/>
              <a:t>other modules in the system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more connections </a:t>
            </a:r>
            <a:r>
              <a:rPr lang="en-US" sz="2800" dirty="0"/>
              <a:t>between modules, </a:t>
            </a:r>
            <a:r>
              <a:rPr lang="en-US" sz="2800" dirty="0">
                <a:solidFill>
                  <a:srgbClr val="FF0000"/>
                </a:solidFill>
              </a:rPr>
              <a:t>the more </a:t>
            </a:r>
            <a:r>
              <a:rPr lang="en-US" sz="2800" b="1" dirty="0">
                <a:solidFill>
                  <a:srgbClr val="FF0000"/>
                </a:solidFill>
              </a:rPr>
              <a:t>dependent</a:t>
            </a:r>
          </a:p>
          <a:p>
            <a:pPr algn="just"/>
            <a:r>
              <a:rPr lang="en-US" sz="2800" dirty="0"/>
              <a:t>To solve and modify a module separately, we would like the module to be </a:t>
            </a:r>
            <a:r>
              <a:rPr lang="en-US" sz="2800" b="1" dirty="0"/>
              <a:t>loosely coupled </a:t>
            </a:r>
            <a:r>
              <a:rPr lang="en-US" sz="2800" dirty="0"/>
              <a:t>with other modules. </a:t>
            </a:r>
          </a:p>
          <a:p>
            <a:pPr algn="just">
              <a:buNone/>
            </a:pPr>
            <a:r>
              <a:rPr lang="en-US" sz="2800" b="1" dirty="0"/>
              <a:t>Two components can be dependant in many ways: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References</a:t>
            </a:r>
            <a:r>
              <a:rPr lang="en-US" sz="2800" dirty="0"/>
              <a:t> made from one to another</a:t>
            </a:r>
          </a:p>
          <a:p>
            <a:pPr algn="just"/>
            <a:r>
              <a:rPr lang="en-US" sz="2800" dirty="0"/>
              <a:t>Amount of </a:t>
            </a:r>
            <a:r>
              <a:rPr lang="en-US" sz="2800" dirty="0">
                <a:solidFill>
                  <a:srgbClr val="FF0000"/>
                </a:solidFill>
              </a:rPr>
              <a:t>data passed </a:t>
            </a:r>
            <a:r>
              <a:rPr lang="en-US" sz="2800" dirty="0"/>
              <a:t>from one to another</a:t>
            </a:r>
          </a:p>
          <a:p>
            <a:pPr algn="just"/>
            <a:r>
              <a:rPr lang="en-US" sz="2800" dirty="0"/>
              <a:t>Amount of </a:t>
            </a:r>
            <a:r>
              <a:rPr lang="en-US" sz="2800" dirty="0">
                <a:solidFill>
                  <a:srgbClr val="FF0000"/>
                </a:solidFill>
              </a:rPr>
              <a:t>control one </a:t>
            </a:r>
            <a:r>
              <a:rPr lang="en-US" sz="2800" dirty="0"/>
              <a:t>has over the other</a:t>
            </a:r>
          </a:p>
          <a:p>
            <a:pPr algn="just"/>
            <a:r>
              <a:rPr lang="en-US" sz="2800" dirty="0"/>
              <a:t>The complexity of the interface </a:t>
            </a:r>
          </a:p>
          <a:p>
            <a:pPr algn="just"/>
            <a:r>
              <a:rPr lang="en-US" sz="2800" dirty="0"/>
              <a:t>The type of information flow between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There are five levels of coupling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838200"/>
            <a:ext cx="8997950" cy="5791200"/>
          </a:xfrm>
        </p:spPr>
        <p:txBody>
          <a:bodyPr/>
          <a:lstStyle/>
          <a:p>
            <a:pPr algn="just"/>
            <a:r>
              <a:rPr lang="en-US" b="1" dirty="0"/>
              <a:t>Data coupling- </a:t>
            </a:r>
            <a:r>
              <a:rPr lang="en-US" dirty="0"/>
              <a:t>Data coupling is when two modules interact with each other by means of </a:t>
            </a:r>
            <a:r>
              <a:rPr lang="en-US" b="1" dirty="0">
                <a:solidFill>
                  <a:srgbClr val="FF0000"/>
                </a:solidFill>
              </a:rPr>
              <a:t>passing data </a:t>
            </a:r>
            <a:r>
              <a:rPr lang="en-US" b="1" dirty="0"/>
              <a:t>(as parameter). </a:t>
            </a:r>
            <a:r>
              <a:rPr lang="en-US" dirty="0"/>
              <a:t>If a module passes data structure as parameter, then the receiving module should use all its components.</a:t>
            </a:r>
          </a:p>
          <a:p>
            <a:pPr algn="just"/>
            <a:r>
              <a:rPr lang="en-US" b="1" dirty="0"/>
              <a:t>Stamp coupling- </a:t>
            </a:r>
            <a:r>
              <a:rPr lang="en-US" dirty="0"/>
              <a:t>When multiple modules </a:t>
            </a:r>
            <a:r>
              <a:rPr lang="en-US" dirty="0">
                <a:solidFill>
                  <a:srgbClr val="FF0000"/>
                </a:solidFill>
              </a:rPr>
              <a:t>share common data structure </a:t>
            </a:r>
            <a:r>
              <a:rPr lang="en-US" dirty="0"/>
              <a:t>and work on </a:t>
            </a:r>
            <a:r>
              <a:rPr lang="en-US" b="1" dirty="0"/>
              <a:t>different part of it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Control coupling- </a:t>
            </a:r>
            <a:r>
              <a:rPr lang="en-US" dirty="0"/>
              <a:t>Two modules are called control-coupled if one of them </a:t>
            </a:r>
            <a:r>
              <a:rPr lang="en-US" b="1" dirty="0">
                <a:solidFill>
                  <a:srgbClr val="FF0000"/>
                </a:solidFill>
              </a:rPr>
              <a:t>decides the function </a:t>
            </a:r>
            <a:r>
              <a:rPr lang="en-US" dirty="0">
                <a:solidFill>
                  <a:srgbClr val="FF0000"/>
                </a:solidFill>
              </a:rPr>
              <a:t>of the other </a:t>
            </a:r>
            <a:r>
              <a:rPr lang="en-US" dirty="0"/>
              <a:t>module or </a:t>
            </a:r>
            <a:r>
              <a:rPr lang="en-US" b="1" dirty="0"/>
              <a:t>changes its flow of execution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Common coupling- </a:t>
            </a:r>
            <a:r>
              <a:rPr lang="en-US" dirty="0"/>
              <a:t>When multiple modules have read and write access to some </a:t>
            </a:r>
            <a:r>
              <a:rPr lang="en-US" b="1" dirty="0">
                <a:solidFill>
                  <a:srgbClr val="FF0000"/>
                </a:solidFill>
              </a:rPr>
              <a:t>global data.</a:t>
            </a:r>
          </a:p>
          <a:p>
            <a:pPr algn="just"/>
            <a:r>
              <a:rPr lang="en-US" b="1" dirty="0"/>
              <a:t>Content coupling - </a:t>
            </a:r>
            <a:r>
              <a:rPr lang="en-US" dirty="0"/>
              <a:t>When a module can directly </a:t>
            </a:r>
            <a:r>
              <a:rPr lang="en-US" dirty="0">
                <a:solidFill>
                  <a:srgbClr val="FF0000"/>
                </a:solidFill>
              </a:rPr>
              <a:t>access or modify or refer</a:t>
            </a:r>
            <a:r>
              <a:rPr lang="en-US" dirty="0"/>
              <a:t> to the content of another module.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algn="ctr"/>
            <a:r>
              <a:rPr lang="en-US" b="1" dirty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763000" cy="5638800"/>
          </a:xfrm>
        </p:spPr>
        <p:txBody>
          <a:bodyPr/>
          <a:lstStyle/>
          <a:p>
            <a:pPr algn="just"/>
            <a:r>
              <a:rPr lang="en-US" sz="2800" dirty="0"/>
              <a:t>Degree to which a module </a:t>
            </a:r>
            <a:r>
              <a:rPr lang="en-US" sz="2800" dirty="0">
                <a:solidFill>
                  <a:srgbClr val="FF0000"/>
                </a:solidFill>
              </a:rPr>
              <a:t>performs </a:t>
            </a:r>
            <a:r>
              <a:rPr lang="en-US" sz="2800" b="1" dirty="0">
                <a:solidFill>
                  <a:srgbClr val="FF0000"/>
                </a:solidFill>
              </a:rPr>
              <a:t>one and only one function</a:t>
            </a:r>
          </a:p>
          <a:p>
            <a:pPr algn="just"/>
            <a:r>
              <a:rPr lang="en-US" sz="2800" dirty="0"/>
              <a:t>All elements of component are directed toward performing the same task.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Cohesion of a module gives the designer an idea about whether the different elements of a module </a:t>
            </a:r>
            <a:r>
              <a:rPr lang="en-US" sz="2800" b="1" dirty="0"/>
              <a:t>belong together </a:t>
            </a:r>
            <a:r>
              <a:rPr lang="en-US" sz="2800" dirty="0"/>
              <a:t>in the same module.  </a:t>
            </a:r>
          </a:p>
          <a:p>
            <a:pPr algn="just"/>
            <a:r>
              <a:rPr lang="en-US" sz="2800" dirty="0"/>
              <a:t>Cohesion and coupling are clearly related. </a:t>
            </a:r>
          </a:p>
          <a:p>
            <a:pPr algn="just"/>
            <a:r>
              <a:rPr lang="en-US" sz="2800" dirty="0"/>
              <a:t>Usually the </a:t>
            </a:r>
            <a:r>
              <a:rPr lang="en-US" sz="2800" b="1" dirty="0">
                <a:solidFill>
                  <a:srgbClr val="FF0000"/>
                </a:solidFill>
              </a:rPr>
              <a:t>greater the cohesion </a:t>
            </a:r>
            <a:r>
              <a:rPr lang="en-US" sz="2800" dirty="0"/>
              <a:t>of each module in the system, the </a:t>
            </a:r>
            <a:r>
              <a:rPr lang="en-US" sz="2800" dirty="0">
                <a:solidFill>
                  <a:srgbClr val="FF0000"/>
                </a:solidFill>
              </a:rPr>
              <a:t>lower the coupling </a:t>
            </a:r>
            <a:r>
              <a:rPr lang="en-US" sz="2800" dirty="0"/>
              <a:t>between modules is.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0"/>
            <a:ext cx="8997950" cy="6705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There are several levels of Cohesion:</a:t>
            </a:r>
          </a:p>
          <a:p>
            <a:r>
              <a:rPr lang="en-US" b="1" dirty="0"/>
              <a:t>Functional</a:t>
            </a:r>
            <a:r>
              <a:rPr lang="en-US" dirty="0"/>
              <a:t>:-all the elements of the module are related to </a:t>
            </a:r>
            <a:r>
              <a:rPr lang="en-US" dirty="0">
                <a:solidFill>
                  <a:srgbClr val="FF0000"/>
                </a:solidFill>
              </a:rPr>
              <a:t>performing a </a:t>
            </a:r>
            <a:r>
              <a:rPr lang="en-US" b="1" dirty="0">
                <a:solidFill>
                  <a:srgbClr val="FF0000"/>
                </a:solidFill>
              </a:rPr>
              <a:t>single function</a:t>
            </a:r>
            <a:r>
              <a:rPr lang="en-US" dirty="0"/>
              <a:t>. Functional is the strongest cohesion</a:t>
            </a:r>
          </a:p>
          <a:p>
            <a:r>
              <a:rPr lang="en-US" b="1" dirty="0"/>
              <a:t>Sequential</a:t>
            </a:r>
            <a:r>
              <a:rPr lang="en-US" dirty="0"/>
              <a:t>:-When the elements are together in a module because the </a:t>
            </a:r>
            <a:r>
              <a:rPr lang="en-US" dirty="0">
                <a:solidFill>
                  <a:srgbClr val="FF0000"/>
                </a:solidFill>
              </a:rPr>
              <a:t>output of one forms the input to another</a:t>
            </a:r>
          </a:p>
          <a:p>
            <a:r>
              <a:rPr lang="en-US" b="1" dirty="0"/>
              <a:t>Communicational</a:t>
            </a:r>
            <a:r>
              <a:rPr lang="en-US" dirty="0"/>
              <a:t>:-has elements that are related by a </a:t>
            </a:r>
            <a:r>
              <a:rPr lang="en-US" dirty="0">
                <a:solidFill>
                  <a:srgbClr val="FF0000"/>
                </a:solidFill>
              </a:rPr>
              <a:t>reference to the same </a:t>
            </a:r>
            <a:r>
              <a:rPr lang="en-US" b="1" dirty="0">
                <a:solidFill>
                  <a:srgbClr val="FF0000"/>
                </a:solidFill>
              </a:rPr>
              <a:t>input or output data</a:t>
            </a:r>
          </a:p>
          <a:p>
            <a:r>
              <a:rPr lang="en-US" b="1" dirty="0"/>
              <a:t>Procedural</a:t>
            </a:r>
            <a:r>
              <a:rPr lang="en-US" dirty="0"/>
              <a:t>:-contains elements that belong to a </a:t>
            </a:r>
            <a:r>
              <a:rPr lang="en-US" dirty="0">
                <a:solidFill>
                  <a:srgbClr val="FF0000"/>
                </a:solidFill>
              </a:rPr>
              <a:t>common procedural unit</a:t>
            </a:r>
            <a:r>
              <a:rPr lang="en-US" dirty="0"/>
              <a:t>.</a:t>
            </a:r>
          </a:p>
          <a:p>
            <a:r>
              <a:rPr lang="en-US" b="1" dirty="0"/>
              <a:t>Temporal</a:t>
            </a:r>
            <a:r>
              <a:rPr lang="en-US" dirty="0"/>
              <a:t>:-is the same as logical cohesion, except that the elements are also </a:t>
            </a:r>
            <a:r>
              <a:rPr lang="en-US" dirty="0">
                <a:solidFill>
                  <a:srgbClr val="FF0000"/>
                </a:solidFill>
              </a:rPr>
              <a:t>related in time </a:t>
            </a:r>
            <a:r>
              <a:rPr lang="en-US" dirty="0"/>
              <a:t>and are executed together.</a:t>
            </a:r>
          </a:p>
          <a:p>
            <a:r>
              <a:rPr lang="en-US" b="1" dirty="0"/>
              <a:t>Logical</a:t>
            </a:r>
            <a:r>
              <a:rPr lang="en-US" dirty="0"/>
              <a:t>:-if there is some logical relationship between the elements of a module, and the elements perform </a:t>
            </a:r>
            <a:r>
              <a:rPr lang="en-US" dirty="0">
                <a:solidFill>
                  <a:srgbClr val="FF0000"/>
                </a:solidFill>
              </a:rPr>
              <a:t>functions that fill in the same logical class.</a:t>
            </a:r>
          </a:p>
          <a:p>
            <a:r>
              <a:rPr lang="en-US" b="1" dirty="0"/>
              <a:t>Co-incidental</a:t>
            </a:r>
            <a:r>
              <a:rPr lang="en-US" dirty="0"/>
              <a:t>: occurs when there is </a:t>
            </a:r>
            <a:r>
              <a:rPr lang="en-US" dirty="0">
                <a:solidFill>
                  <a:srgbClr val="FF0000"/>
                </a:solidFill>
              </a:rPr>
              <a:t>no meaningful relationship </a:t>
            </a:r>
            <a:r>
              <a:rPr lang="en-US" dirty="0"/>
              <a:t>among the elements of a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53655"/>
            <a:ext cx="7768070" cy="466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25383" cy="4559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848600" cy="685800"/>
          </a:xfrm>
        </p:spPr>
        <p:txBody>
          <a:bodyPr/>
          <a:lstStyle/>
          <a:p>
            <a:r>
              <a:rPr lang="en-US" b="1" dirty="0"/>
              <a:t>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533400"/>
            <a:ext cx="8839200" cy="6134100"/>
          </a:xfrm>
        </p:spPr>
        <p:txBody>
          <a:bodyPr/>
          <a:lstStyle/>
          <a:p>
            <a:pPr algn="just"/>
            <a:r>
              <a:rPr lang="en-US" sz="2800" dirty="0"/>
              <a:t>A good split of modules is when modules communicate with one another </a:t>
            </a:r>
            <a:r>
              <a:rPr lang="en-US" sz="2800" dirty="0">
                <a:solidFill>
                  <a:srgbClr val="FF0000"/>
                </a:solidFill>
              </a:rPr>
              <a:t>with only the information necessary </a:t>
            </a:r>
            <a:r>
              <a:rPr lang="en-US" sz="2800" dirty="0"/>
              <a:t>to achieve the software function.</a:t>
            </a:r>
          </a:p>
          <a:p>
            <a:pPr algn="just">
              <a:buNone/>
            </a:pPr>
            <a:r>
              <a:rPr lang="en-US" sz="2800" b="1" dirty="0"/>
              <a:t>Enforces access constraints to </a:t>
            </a:r>
          </a:p>
          <a:p>
            <a:pPr algn="just"/>
            <a:r>
              <a:rPr lang="en-US" sz="2800" dirty="0"/>
              <a:t>Procedural details with a module</a:t>
            </a:r>
          </a:p>
          <a:p>
            <a:pPr algn="just"/>
            <a:r>
              <a:rPr lang="en-US" sz="2800" dirty="0"/>
              <a:t>Local data structure used by that module</a:t>
            </a:r>
          </a:p>
          <a:p>
            <a:pPr algn="just">
              <a:buNone/>
            </a:pPr>
            <a:r>
              <a:rPr lang="en-US" sz="2800" b="1" dirty="0"/>
              <a:t>Benefits</a:t>
            </a:r>
          </a:p>
          <a:p>
            <a:pPr algn="just"/>
            <a:r>
              <a:rPr lang="en-US" sz="2800" dirty="0"/>
              <a:t>Reduces the likelihood of “side effects”</a:t>
            </a:r>
          </a:p>
          <a:p>
            <a:pPr algn="just"/>
            <a:r>
              <a:rPr lang="en-US" sz="2800" dirty="0"/>
              <a:t>Limits the </a:t>
            </a:r>
            <a:r>
              <a:rPr lang="en-US" sz="2800" b="1" dirty="0"/>
              <a:t>global impact </a:t>
            </a:r>
            <a:r>
              <a:rPr lang="en-US" sz="2800" dirty="0"/>
              <a:t>of local design decisions</a:t>
            </a:r>
          </a:p>
          <a:p>
            <a:pPr algn="just"/>
            <a:r>
              <a:rPr lang="en-US" sz="2800" dirty="0"/>
              <a:t>Emphasizes communication through </a:t>
            </a:r>
            <a:r>
              <a:rPr lang="en-US" sz="2800" dirty="0">
                <a:solidFill>
                  <a:srgbClr val="FF0000"/>
                </a:solidFill>
              </a:rPr>
              <a:t>controlled interfaces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Discourages the use of global data</a:t>
            </a:r>
          </a:p>
          <a:p>
            <a:pPr algn="just"/>
            <a:r>
              <a:rPr lang="en-US" sz="2800" dirty="0"/>
              <a:t>Leads to </a:t>
            </a:r>
            <a:r>
              <a:rPr lang="en-US" sz="2800" dirty="0">
                <a:solidFill>
                  <a:srgbClr val="FF0000"/>
                </a:solidFill>
              </a:rPr>
              <a:t>encapsulation</a:t>
            </a:r>
            <a:r>
              <a:rPr lang="en-US" sz="2800" dirty="0"/>
              <a:t>—an attribute of high quality design</a:t>
            </a:r>
          </a:p>
          <a:p>
            <a:pPr algn="just"/>
            <a:r>
              <a:rPr lang="en-US" sz="2800" dirty="0"/>
              <a:t>Results in higher quality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50" name="Picture 2" descr="C:\Users\user\Desktop\Information-Hiding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95400"/>
            <a:ext cx="8386915" cy="5199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US" dirty="0"/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686800" cy="5295900"/>
          </a:xfrm>
        </p:spPr>
        <p:txBody>
          <a:bodyPr/>
          <a:lstStyle/>
          <a:p>
            <a:pPr algn="just"/>
            <a:r>
              <a:rPr lang="en-US" dirty="0"/>
              <a:t>” Refactoring is the process of </a:t>
            </a:r>
            <a:r>
              <a:rPr lang="en-US" dirty="0">
                <a:solidFill>
                  <a:srgbClr val="FF0000"/>
                </a:solidFill>
              </a:rPr>
              <a:t>changing a software system in </a:t>
            </a:r>
            <a:r>
              <a:rPr lang="en-US" dirty="0"/>
              <a:t>such a way that it does </a:t>
            </a:r>
            <a:r>
              <a:rPr lang="en-US" b="1" dirty="0">
                <a:solidFill>
                  <a:srgbClr val="FF0000"/>
                </a:solidFill>
              </a:rPr>
              <a:t>not alter the external behavior </a:t>
            </a:r>
            <a:r>
              <a:rPr lang="en-US" dirty="0"/>
              <a:t>of the code, yet </a:t>
            </a:r>
            <a:r>
              <a:rPr lang="en-US" dirty="0">
                <a:solidFill>
                  <a:srgbClr val="FF0000"/>
                </a:solidFill>
              </a:rPr>
              <a:t>improves its internal structure</a:t>
            </a:r>
            <a:r>
              <a:rPr lang="en-US" dirty="0"/>
              <a:t>”, M. Fowler</a:t>
            </a:r>
          </a:p>
          <a:p>
            <a:pPr algn="just">
              <a:buNone/>
            </a:pPr>
            <a:r>
              <a:rPr lang="en-US" b="1" dirty="0"/>
              <a:t>Refactoring a software means examining the existing design for</a:t>
            </a:r>
            <a:r>
              <a:rPr lang="en-US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Redundancy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Unused design elements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Inefficient or unnecessary algorithms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Poorly constructed or inappropriate data structures</a:t>
            </a:r>
          </a:p>
          <a:p>
            <a:pPr algn="just"/>
            <a:r>
              <a:rPr lang="en-US" dirty="0"/>
              <a:t>Any other design failure that can be corrected to yield a better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7921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066800"/>
            <a:ext cx="8001000" cy="4953000"/>
          </a:xfrm>
        </p:spPr>
        <p:txBody>
          <a:bodyPr/>
          <a:lstStyle/>
          <a:p>
            <a:pPr algn="just"/>
            <a:r>
              <a:rPr lang="en-US" sz="2800" dirty="0"/>
              <a:t>Software design is an </a:t>
            </a:r>
            <a:r>
              <a:rPr lang="en-US" sz="2800" dirty="0">
                <a:solidFill>
                  <a:srgbClr val="FF0000"/>
                </a:solidFill>
              </a:rPr>
              <a:t>iterative process </a:t>
            </a:r>
            <a:r>
              <a:rPr lang="en-US" sz="2800" dirty="0"/>
              <a:t>through which requirements are translated into a “</a:t>
            </a:r>
            <a:r>
              <a:rPr lang="en-US" sz="2800" dirty="0">
                <a:solidFill>
                  <a:srgbClr val="FF0000"/>
                </a:solidFill>
              </a:rPr>
              <a:t>blueprint</a:t>
            </a:r>
            <a:r>
              <a:rPr lang="en-US" sz="2800" dirty="0"/>
              <a:t>” for constructing the software.</a:t>
            </a:r>
          </a:p>
          <a:p>
            <a:pPr algn="just"/>
            <a:r>
              <a:rPr lang="en-US" sz="2800" dirty="0"/>
              <a:t>A blueprint is a reproduction of a technical drawing, documenting an architecture or an engineering design</a:t>
            </a:r>
          </a:p>
          <a:p>
            <a:pPr algn="just"/>
            <a:r>
              <a:rPr lang="en-US" sz="2800" dirty="0"/>
              <a:t>Initially, the blueprint depicts a holistic view of software</a:t>
            </a:r>
          </a:p>
          <a:p>
            <a:pPr algn="just"/>
            <a:r>
              <a:rPr lang="en-US" sz="2800" dirty="0"/>
              <a:t>Design  is the first phase of </a:t>
            </a:r>
            <a:r>
              <a:rPr lang="en-US" sz="2800" dirty="0">
                <a:solidFill>
                  <a:srgbClr val="FF0000"/>
                </a:solidFill>
              </a:rPr>
              <a:t>transforming the problem into a solution</a:t>
            </a:r>
          </a:p>
          <a:p>
            <a:pPr algn="just"/>
            <a:r>
              <a:rPr lang="en-US" sz="2800" dirty="0"/>
              <a:t>Design is </a:t>
            </a:r>
            <a:r>
              <a:rPr lang="en-US" sz="2800" dirty="0">
                <a:solidFill>
                  <a:srgbClr val="FF0000"/>
                </a:solidFill>
              </a:rPr>
              <a:t>highly creative stage </a:t>
            </a:r>
            <a:r>
              <a:rPr lang="en-US" sz="2800" dirty="0"/>
              <a:t>in software development where the designer plans how the system or program should meet the customer’s needs and how to make system effective and efficient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34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55DB-1665-49A4-AF52-D59C54D9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Introduction to User 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C5FC-9E79-4676-9E16-C3195363AB1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534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User interface design plays an important role in determining </a:t>
            </a:r>
            <a:r>
              <a:rPr lang="en-US" sz="2800" b="1" dirty="0">
                <a:solidFill>
                  <a:srgbClr val="FF0000"/>
                </a:solidFill>
              </a:rPr>
              <a:t>how people interact with a software product</a:t>
            </a:r>
            <a:r>
              <a:rPr lang="en-US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This is because UI design has to do with how different visual elements, such as colors, typography, and imagery, work together to create a seamless user experience.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There </a:t>
            </a:r>
            <a:r>
              <a:rPr lang="en-US" sz="2800" b="1" dirty="0"/>
              <a:t>are three main types </a:t>
            </a:r>
            <a:r>
              <a:rPr lang="en-US" sz="2800" dirty="0"/>
              <a:t>of UI design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7BD4-F4AC-4E56-A562-BE257B03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6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08D3-EBA1-4B48-B303-CAF66FC4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A21E-FCF9-4B3A-A105-2832FD435B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82000" cy="4572000"/>
          </a:xfrm>
        </p:spPr>
        <p:txBody>
          <a:bodyPr/>
          <a:lstStyle/>
          <a:p>
            <a:r>
              <a:rPr lang="en-US" b="1" dirty="0"/>
              <a:t>Graphical user interfaces (GUI)</a:t>
            </a:r>
            <a:r>
              <a:rPr lang="en-US" dirty="0"/>
              <a:t>: It concerns </a:t>
            </a:r>
            <a:r>
              <a:rPr lang="en-US" dirty="0">
                <a:solidFill>
                  <a:srgbClr val="FF0000"/>
                </a:solidFill>
              </a:rPr>
              <a:t>the visual </a:t>
            </a:r>
            <a:r>
              <a:rPr lang="en-US" dirty="0"/>
              <a:t>interfaces we see on our computers and handheld devices, such as websites and app screens.</a:t>
            </a:r>
          </a:p>
          <a:p>
            <a:r>
              <a:rPr lang="en-US" b="1" dirty="0"/>
              <a:t>Voice-controlled interfaces</a:t>
            </a:r>
            <a:r>
              <a:rPr lang="en-US" dirty="0"/>
              <a:t>: These interfaces </a:t>
            </a:r>
            <a:r>
              <a:rPr lang="en-US" b="1" dirty="0">
                <a:solidFill>
                  <a:srgbClr val="FF0000"/>
                </a:solidFill>
              </a:rPr>
              <a:t>require sounds</a:t>
            </a:r>
            <a:r>
              <a:rPr lang="en-US" dirty="0"/>
              <a:t>, specifically voices, to initiate action. A classic example of this type of interface is Apple's Siri.</a:t>
            </a:r>
          </a:p>
          <a:p>
            <a:r>
              <a:rPr lang="en-US" b="1" dirty="0"/>
              <a:t>Gesture-based interfaces</a:t>
            </a:r>
            <a:r>
              <a:rPr lang="en-US" dirty="0"/>
              <a:t>: These interfaces are motion-activated and used for applications such as virtual reality games.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B1711-2767-4102-87E8-7E8AFE05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27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/>
          <a:lstStyle/>
          <a:p>
            <a:pPr algn="ctr">
              <a:buNone/>
            </a:pPr>
            <a:endParaRPr lang="en-US" sz="4400" dirty="0"/>
          </a:p>
          <a:p>
            <a:pPr algn="ctr">
              <a:buNone/>
            </a:pPr>
            <a:r>
              <a:rPr lang="en-US" sz="4400" dirty="0"/>
              <a:t>Thank You!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276600"/>
            <a:ext cx="4953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579438"/>
          </a:xfrm>
        </p:spPr>
        <p:txBody>
          <a:bodyPr/>
          <a:lstStyle/>
          <a:p>
            <a:pPr algn="ctr" eaLnBrk="1" hangingPunct="1"/>
            <a:r>
              <a:rPr lang="en-US" sz="3600" dirty="0"/>
              <a:t>Stages of Design</a:t>
            </a:r>
            <a:endParaRPr lang="en-US" sz="3600" b="1" dirty="0"/>
          </a:p>
        </p:txBody>
      </p:sp>
      <p:sp>
        <p:nvSpPr>
          <p:cNvPr id="9626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09600" y="990600"/>
            <a:ext cx="7772400" cy="5486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Problem understanding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/>
              <a:t>Look at the problem from different angles to discover the  design requirements.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Identify one or more solutions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/>
              <a:t>Evaluate possible solutions and choose the most appropriate depending on the designer's experience and available resources.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Describe solution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/>
              <a:t>Use graphical, formal or other descriptive notations to </a:t>
            </a:r>
            <a:br>
              <a:rPr lang="en-US" sz="2800" dirty="0"/>
            </a:br>
            <a:r>
              <a:rPr lang="en-US" sz="2800" dirty="0"/>
              <a:t>describe the components of the design.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Repeat process for each identified abstraction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until the design is expressed in primitive terms.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9A576D-2142-4CD4-BC25-D8573097DEDA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762000"/>
          </a:xfrm>
        </p:spPr>
        <p:txBody>
          <a:bodyPr/>
          <a:lstStyle/>
          <a:p>
            <a:pPr algn="ctr"/>
            <a:r>
              <a:rPr lang="en-US" b="1" dirty="0"/>
              <a:t>The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914400"/>
            <a:ext cx="8845550" cy="5105400"/>
          </a:xfrm>
        </p:spPr>
        <p:txBody>
          <a:bodyPr/>
          <a:lstStyle/>
          <a:p>
            <a:pPr algn="just"/>
            <a:r>
              <a:rPr lang="en-US" sz="2800" dirty="0"/>
              <a:t>Software designers do not arrive at a finished design immediately.</a:t>
            </a:r>
          </a:p>
          <a:p>
            <a:pPr algn="just"/>
            <a:r>
              <a:rPr lang="en-US" sz="2800" dirty="0"/>
              <a:t>They develop design iteratively through number of different versions.</a:t>
            </a:r>
          </a:p>
          <a:p>
            <a:pPr algn="just"/>
            <a:r>
              <a:rPr lang="en-US" sz="2800" dirty="0"/>
              <a:t>The starting point is informal design which is refined by adding information to make it consistent and complete.</a:t>
            </a:r>
          </a:p>
          <a:p>
            <a:pPr algn="just"/>
            <a:r>
              <a:rPr lang="en-US" sz="2800" dirty="0"/>
              <a:t> Activities necessary for architectural designing.</a:t>
            </a:r>
          </a:p>
          <a:p>
            <a:pPr algn="just">
              <a:buNone/>
            </a:pPr>
            <a:r>
              <a:rPr lang="en-US" sz="2800" dirty="0"/>
              <a:t>              • System Structuring</a:t>
            </a:r>
          </a:p>
          <a:p>
            <a:pPr algn="just">
              <a:buNone/>
            </a:pPr>
            <a:r>
              <a:rPr lang="en-US" sz="2800" dirty="0"/>
              <a:t>              • Control modeling</a:t>
            </a:r>
          </a:p>
          <a:p>
            <a:pPr algn="just">
              <a:buNone/>
            </a:pPr>
            <a:r>
              <a:rPr lang="en-US" sz="2800" dirty="0"/>
              <a:t>              • Modular decomposition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794603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808038"/>
          </a:xfrm>
        </p:spPr>
        <p:txBody>
          <a:bodyPr/>
          <a:lstStyle/>
          <a:p>
            <a:pPr eaLnBrk="1" hangingPunct="1"/>
            <a:r>
              <a:rPr lang="en-US" sz="3600" b="1" dirty="0"/>
              <a:t>Phases in the Design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216C69-7FDE-4BFD-9BEB-6510FEA3761C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</a:t>
            </a:fld>
            <a:endParaRPr lang="en-US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5" name="Picture 3"/>
          <p:cNvPicPr>
            <a:picLocks noGrp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57400"/>
            <a:ext cx="8229599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466725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Design Phases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146050" y="685800"/>
            <a:ext cx="8997950" cy="5791200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sz="2800" b="1" dirty="0"/>
              <a:t>Architectural Design</a:t>
            </a:r>
            <a:r>
              <a:rPr lang="en-US" sz="2800" i="1" dirty="0"/>
              <a:t>:</a:t>
            </a:r>
            <a:r>
              <a:rPr lang="en-US" sz="2800" dirty="0"/>
              <a:t> Identify sub-systems.</a:t>
            </a:r>
          </a:p>
          <a:p>
            <a:pPr marL="342900" indent="-342900">
              <a:lnSpc>
                <a:spcPct val="150000"/>
              </a:lnSpc>
            </a:pPr>
            <a:r>
              <a:rPr lang="en-US" sz="2800" b="1" dirty="0"/>
              <a:t>Abstract Specification</a:t>
            </a:r>
            <a:r>
              <a:rPr lang="en-US" sz="2800" i="1" dirty="0"/>
              <a:t>: </a:t>
            </a:r>
            <a:r>
              <a:rPr lang="en-US" sz="2800" dirty="0"/>
              <a:t>Specify sub-systems.</a:t>
            </a:r>
          </a:p>
          <a:p>
            <a:pPr marL="342900" indent="-342900">
              <a:lnSpc>
                <a:spcPct val="150000"/>
              </a:lnSpc>
            </a:pPr>
            <a:r>
              <a:rPr lang="en-US" sz="2800" b="1" dirty="0"/>
              <a:t>Interface Design</a:t>
            </a:r>
            <a:r>
              <a:rPr lang="en-US" sz="2800" i="1" dirty="0"/>
              <a:t>: </a:t>
            </a:r>
            <a:r>
              <a:rPr lang="en-US" sz="2800" dirty="0"/>
              <a:t>Describe sub-system interfaces.</a:t>
            </a:r>
          </a:p>
          <a:p>
            <a:pPr marL="342900" indent="-342900">
              <a:lnSpc>
                <a:spcPct val="150000"/>
              </a:lnSpc>
            </a:pPr>
            <a:r>
              <a:rPr lang="en-US" sz="2800" b="1" dirty="0"/>
              <a:t>Component Design</a:t>
            </a:r>
            <a:r>
              <a:rPr lang="en-US" sz="2800" i="1" dirty="0"/>
              <a:t>: </a:t>
            </a:r>
            <a:r>
              <a:rPr lang="en-US" sz="2800" dirty="0"/>
              <a:t>Decompose sub-systems </a:t>
            </a:r>
            <a:br>
              <a:rPr lang="en-US" sz="2800" dirty="0"/>
            </a:br>
            <a:r>
              <a:rPr lang="en-US" sz="2800" dirty="0"/>
              <a:t>into components.</a:t>
            </a:r>
          </a:p>
          <a:p>
            <a:pPr marL="342900" indent="-342900">
              <a:lnSpc>
                <a:spcPct val="150000"/>
              </a:lnSpc>
            </a:pPr>
            <a:r>
              <a:rPr lang="en-US" sz="2800" b="1" dirty="0"/>
              <a:t>Data structure Design</a:t>
            </a:r>
            <a:r>
              <a:rPr lang="en-US" sz="2800" i="1" dirty="0"/>
              <a:t>:</a:t>
            </a:r>
            <a:r>
              <a:rPr lang="en-US" sz="2800" dirty="0"/>
              <a:t> Design data structures to hold problem data.</a:t>
            </a:r>
          </a:p>
          <a:p>
            <a:pPr marL="342900" indent="-342900">
              <a:lnSpc>
                <a:spcPct val="150000"/>
              </a:lnSpc>
            </a:pPr>
            <a:r>
              <a:rPr lang="en-US" sz="2800" b="1" dirty="0"/>
              <a:t>Algorithm Design</a:t>
            </a:r>
            <a:r>
              <a:rPr lang="en-US" sz="2800" i="1" dirty="0"/>
              <a:t>:</a:t>
            </a:r>
            <a:r>
              <a:rPr lang="en-US" sz="2800" dirty="0"/>
              <a:t> Design algorithms for problem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BC9792-27FE-4ED0-86D5-8C627D59C3E1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14196</TotalTime>
  <Words>2775</Words>
  <Application>Microsoft Office PowerPoint</Application>
  <PresentationFormat>On-screen Show (4:3)</PresentationFormat>
  <Paragraphs>289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Chapter One</vt:lpstr>
      <vt:lpstr>Topics </vt:lpstr>
      <vt:lpstr>Software Design</vt:lpstr>
      <vt:lpstr>Cont’d…</vt:lpstr>
      <vt:lpstr>Stages of Design</vt:lpstr>
      <vt:lpstr>The Design Process</vt:lpstr>
      <vt:lpstr>Cont…</vt:lpstr>
      <vt:lpstr>Phases in the Design Process</vt:lpstr>
      <vt:lpstr>Design Phases</vt:lpstr>
      <vt:lpstr>Objective of software design</vt:lpstr>
      <vt:lpstr>Cont.. </vt:lpstr>
      <vt:lpstr>Software Design Activities</vt:lpstr>
      <vt:lpstr>Cont. </vt:lpstr>
      <vt:lpstr>Design principles </vt:lpstr>
      <vt:lpstr>Cont..</vt:lpstr>
      <vt:lpstr>Cont..</vt:lpstr>
      <vt:lpstr>Cont.. </vt:lpstr>
      <vt:lpstr>Cont…</vt:lpstr>
      <vt:lpstr>Principles Leading to Good Design </vt:lpstr>
      <vt:lpstr>PowerPoint Presentation</vt:lpstr>
      <vt:lpstr>PowerPoint Presentation</vt:lpstr>
      <vt:lpstr>Software Design Concepts </vt:lpstr>
      <vt:lpstr>      Basic concepts</vt:lpstr>
      <vt:lpstr>                     Abstraction</vt:lpstr>
      <vt:lpstr>Cont.. </vt:lpstr>
      <vt:lpstr>Refinement</vt:lpstr>
      <vt:lpstr>Modularity</vt:lpstr>
      <vt:lpstr>Advantage of modularization</vt:lpstr>
      <vt:lpstr>Modular Design Method Evaluation Criteria </vt:lpstr>
      <vt:lpstr>Functional independence</vt:lpstr>
      <vt:lpstr>Coupling</vt:lpstr>
      <vt:lpstr>There are five levels of coupling </vt:lpstr>
      <vt:lpstr>Cohesion</vt:lpstr>
      <vt:lpstr>PowerPoint Presentation</vt:lpstr>
      <vt:lpstr>Cont…</vt:lpstr>
      <vt:lpstr>Example </vt:lpstr>
      <vt:lpstr>Information Hiding</vt:lpstr>
      <vt:lpstr>Cont…</vt:lpstr>
      <vt:lpstr>Refactoring</vt:lpstr>
      <vt:lpstr>Introduction to User Interface Design</vt:lpstr>
      <vt:lpstr>Cont.. 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AITI 2002</dc:title>
  <dc:creator>Preferred Customer</dc:creator>
  <cp:lastModifiedBy>Tete</cp:lastModifiedBy>
  <cp:revision>492</cp:revision>
  <cp:lastPrinted>1601-01-01T00:00:00Z</cp:lastPrinted>
  <dcterms:created xsi:type="dcterms:W3CDTF">2002-06-12T09:56:11Z</dcterms:created>
  <dcterms:modified xsi:type="dcterms:W3CDTF">2022-11-26T07:47:15Z</dcterms:modified>
</cp:coreProperties>
</file>