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8" r:id="rId2"/>
    <p:sldId id="257" r:id="rId3"/>
    <p:sldId id="344" r:id="rId4"/>
    <p:sldId id="345" r:id="rId5"/>
    <p:sldId id="356" r:id="rId6"/>
    <p:sldId id="258" r:id="rId7"/>
    <p:sldId id="259" r:id="rId8"/>
    <p:sldId id="357" r:id="rId9"/>
    <p:sldId id="358" r:id="rId10"/>
    <p:sldId id="359" r:id="rId11"/>
    <p:sldId id="298" r:id="rId12"/>
    <p:sldId id="363" r:id="rId13"/>
    <p:sldId id="360" r:id="rId14"/>
    <p:sldId id="361" r:id="rId15"/>
    <p:sldId id="268" r:id="rId16"/>
    <p:sldId id="349" r:id="rId17"/>
    <p:sldId id="350" r:id="rId18"/>
    <p:sldId id="269" r:id="rId19"/>
    <p:sldId id="351" r:id="rId20"/>
    <p:sldId id="352" r:id="rId21"/>
    <p:sldId id="347" r:id="rId22"/>
    <p:sldId id="353" r:id="rId23"/>
    <p:sldId id="354" r:id="rId24"/>
    <p:sldId id="346" r:id="rId25"/>
    <p:sldId id="364" r:id="rId26"/>
    <p:sldId id="365" r:id="rId27"/>
    <p:sldId id="281" r:id="rId28"/>
    <p:sldId id="280" r:id="rId2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E0CDC-2795-4643-9408-1B3B10DAE763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84D1A-1AD3-4106-B96D-ED591757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 useBgFill="1">
        <p:nvSpPr>
          <p:cNvPr id="5" name="Rounded Rectangle 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E46D4A-8DA3-4F24-BAB7-4C48ECAFD7EE}" type="datetime1">
              <a:rPr lang="en-US" smtClean="0"/>
              <a:t>12/7/2022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B09FA-FBAF-4D66-8C7B-C36DBB375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F4626-BD45-46AD-BEEC-D6486341E5E4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B09FA-FBAF-4D66-8C7B-C36DBB375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7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85803-ED63-402E-8D9F-A861F27096EF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B09FA-FBAF-4D66-8C7B-C36DBB375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88AA9-4FDC-4D67-80C5-141A8AE1303A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B09FA-FBAF-4D66-8C7B-C36DBB375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 useBgFill="1">
        <p:nvSpPr>
          <p:cNvPr id="5" name="Rounded Rectangle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2FCD0B-C7FC-4FCE-85D7-C0A7415997E5}" type="datetime1">
              <a:rPr lang="en-US" smtClean="0"/>
              <a:t>12/7/2022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BC1B09FA-FBAF-4D66-8C7B-C36DBB375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2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FDD743-FA37-48A0-B528-66573201DD79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B09FA-FBAF-4D66-8C7B-C36DBB375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DDCDFB-E42C-4AB9-918B-171CFE15293E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B09FA-FBAF-4D66-8C7B-C36DBB375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2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0942B-CFAB-4277-AB6F-FC2888144978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B09FA-FBAF-4D66-8C7B-C36DBB375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7B4EE9-01AC-41C3-92E2-F78560EEAC7A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B09FA-FBAF-4D66-8C7B-C36DBB375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 useBgFill="1">
        <p:nvSpPr>
          <p:cNvPr id="6" name="Rounded Rectangle 5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4FD3FE-0DD8-44BF-B39F-5C327BA4DBA8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B09FA-FBAF-4D66-8C7B-C36DBB375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717F1A-12D2-4A08-BF9C-1693D3179DA5}" type="datetime1">
              <a:rPr lang="en-US" smtClean="0"/>
              <a:t>12/7/2022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BC1B09FA-FBAF-4D66-8C7B-C36DBB375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AF19C45A-F439-41B5-BC4B-15752F009AF7}" type="datetime1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BC1B09FA-FBAF-4D66-8C7B-C36DBB375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>
            <a:normAutofit/>
          </a:bodyPr>
          <a:lstStyle/>
          <a:p>
            <a:r>
              <a:rPr lang="en-US" sz="4800" b="1" dirty="0"/>
              <a:t>Software  Architecture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9701" y="1094508"/>
            <a:ext cx="10702344" cy="1953491"/>
          </a:xfrm>
          <a:solidFill>
            <a:srgbClr val="00B0F0"/>
          </a:solidFill>
        </p:spPr>
        <p:txBody>
          <a:bodyPr/>
          <a:lstStyle/>
          <a:p>
            <a:r>
              <a:rPr lang="en-US" b="1" dirty="0"/>
              <a:t>Chapter 3: Envisioning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F69F10-61E9-4429-B314-DB4B184DF984}" type="slidenum"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1660-28A0-7234-60BD-FEBE4498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What Does a Software Architect Do? </a:t>
            </a:r>
            <a:br>
              <a:rPr lang="en-US" sz="40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53DE-3575-5959-71F0-B5FD6C480D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4733" y="817418"/>
            <a:ext cx="11997267" cy="55833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Convert </a:t>
            </a:r>
            <a:r>
              <a:rPr lang="en-US" sz="3200" b="1" dirty="0">
                <a:solidFill>
                  <a:srgbClr val="FF0000"/>
                </a:solidFill>
              </a:rPr>
              <a:t>customer requirements </a:t>
            </a:r>
            <a:r>
              <a:rPr lang="en-US" sz="3200" dirty="0"/>
              <a:t>into a </a:t>
            </a:r>
            <a:r>
              <a:rPr lang="en-US" sz="3200" b="1" dirty="0">
                <a:solidFill>
                  <a:schemeClr val="accent1"/>
                </a:solidFill>
              </a:rPr>
              <a:t>technical design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Lead the </a:t>
            </a:r>
            <a:r>
              <a:rPr lang="en-US" sz="3200" dirty="0">
                <a:solidFill>
                  <a:srgbClr val="FF0000"/>
                </a:solidFill>
              </a:rPr>
              <a:t>problem domain analysis team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Ensure that the </a:t>
            </a:r>
            <a:r>
              <a:rPr lang="en-US" sz="3200" b="1" dirty="0">
                <a:solidFill>
                  <a:schemeClr val="accent1"/>
                </a:solidFill>
              </a:rPr>
              <a:t>technical design meets </a:t>
            </a:r>
            <a:r>
              <a:rPr lang="en-US" sz="3200" dirty="0"/>
              <a:t>quality requirement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Perform </a:t>
            </a:r>
            <a:r>
              <a:rPr lang="en-US" sz="3200" b="1" dirty="0">
                <a:solidFill>
                  <a:srgbClr val="002060"/>
                </a:solidFill>
              </a:rPr>
              <a:t>continuous risk assessment</a:t>
            </a:r>
            <a:r>
              <a:rPr lang="en-US" sz="3200" dirty="0"/>
              <a:t>, develop risk mitigation strategies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Perform </a:t>
            </a:r>
            <a:r>
              <a:rPr lang="en-US" sz="3200" b="1" dirty="0">
                <a:solidFill>
                  <a:srgbClr val="FF0000"/>
                </a:solidFill>
              </a:rPr>
              <a:t>early prototyping </a:t>
            </a:r>
            <a:r>
              <a:rPr lang="en-US" sz="3200" dirty="0"/>
              <a:t>aimed at mitigation major risks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Communicate with stakeholders through detailed technical presentations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Listen to </a:t>
            </a:r>
            <a:r>
              <a:rPr lang="en-US" sz="3200" b="1" dirty="0">
                <a:solidFill>
                  <a:srgbClr val="FF0000"/>
                </a:solidFill>
              </a:rPr>
              <a:t>stakeholders and build consensus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FF0000"/>
                </a:solidFill>
              </a:rPr>
              <a:t>Review developer code </a:t>
            </a:r>
            <a:r>
              <a:rPr lang="en-US" sz="3200" dirty="0"/>
              <a:t>and ensure conformance to the architecture and good coding practices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Serve as a mentor for </a:t>
            </a:r>
            <a:r>
              <a:rPr lang="en-US" sz="3200" b="1" dirty="0">
                <a:solidFill>
                  <a:srgbClr val="00B050"/>
                </a:solidFill>
              </a:rPr>
              <a:t>analysts, designers, </a:t>
            </a:r>
            <a:r>
              <a:rPr lang="en-US" sz="3200" dirty="0"/>
              <a:t>and developers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92862-5AEA-2A1D-7FA0-35454B5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717" y="0"/>
            <a:ext cx="10515600" cy="621742"/>
          </a:xfrm>
        </p:spPr>
        <p:txBody>
          <a:bodyPr>
            <a:noAutofit/>
          </a:bodyPr>
          <a:lstStyle/>
          <a:p>
            <a:pPr algn="ctr"/>
            <a:r>
              <a:rPr lang="en-GB" sz="3400" b="1" dirty="0"/>
              <a:t>Why Is Software Architecture Important?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4733" y="734291"/>
            <a:ext cx="11775593" cy="5442672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GB" sz="5900" dirty="0">
                <a:latin typeface="Perpetua" pitchFamily="18" charset="0"/>
              </a:rPr>
              <a:t>Architecture is the vehicle for </a:t>
            </a:r>
            <a:r>
              <a:rPr lang="en-GB" sz="5900" b="1" dirty="0">
                <a:solidFill>
                  <a:srgbClr val="FF0000"/>
                </a:solidFill>
                <a:latin typeface="Perpetua" pitchFamily="18" charset="0"/>
              </a:rPr>
              <a:t>stakeholder communication</a:t>
            </a:r>
          </a:p>
          <a:p>
            <a:pPr algn="just">
              <a:lnSpc>
                <a:spcPct val="170000"/>
              </a:lnSpc>
            </a:pPr>
            <a:r>
              <a:rPr lang="en-GB" sz="5900" dirty="0">
                <a:latin typeface="Perpetua" pitchFamily="18" charset="0"/>
              </a:rPr>
              <a:t>Architecture </a:t>
            </a:r>
            <a:r>
              <a:rPr lang="en-GB" sz="5900" b="1" dirty="0">
                <a:solidFill>
                  <a:schemeClr val="accent1"/>
                </a:solidFill>
                <a:latin typeface="Perpetua" pitchFamily="18" charset="0"/>
              </a:rPr>
              <a:t>manifests the earliest set </a:t>
            </a:r>
            <a:r>
              <a:rPr lang="en-GB" sz="5900" dirty="0">
                <a:latin typeface="Perpetua" pitchFamily="18" charset="0"/>
              </a:rPr>
              <a:t>of design decisions</a:t>
            </a:r>
          </a:p>
          <a:p>
            <a:pPr algn="just">
              <a:lnSpc>
                <a:spcPct val="170000"/>
              </a:lnSpc>
            </a:pPr>
            <a:r>
              <a:rPr lang="en-GB" sz="5900" dirty="0">
                <a:latin typeface="Perpetua" pitchFamily="18" charset="0"/>
              </a:rPr>
              <a:t>The architecture </a:t>
            </a:r>
            <a:r>
              <a:rPr lang="en-GB" sz="5900" b="1" dirty="0">
                <a:solidFill>
                  <a:srgbClr val="FF0000"/>
                </a:solidFill>
                <a:latin typeface="Perpetua" pitchFamily="18" charset="0"/>
              </a:rPr>
              <a:t>defines constraints </a:t>
            </a:r>
            <a:r>
              <a:rPr lang="en-GB" sz="5900" dirty="0">
                <a:latin typeface="Perpetua" pitchFamily="18" charset="0"/>
              </a:rPr>
              <a:t>on implementation </a:t>
            </a:r>
          </a:p>
          <a:p>
            <a:pPr algn="just">
              <a:lnSpc>
                <a:spcPct val="170000"/>
              </a:lnSpc>
            </a:pPr>
            <a:r>
              <a:rPr lang="en-GB" sz="5900" dirty="0">
                <a:latin typeface="Perpetua" pitchFamily="18" charset="0"/>
              </a:rPr>
              <a:t>The architecture </a:t>
            </a:r>
            <a:r>
              <a:rPr lang="en-GB" sz="5900" b="1" dirty="0">
                <a:solidFill>
                  <a:srgbClr val="7030A0"/>
                </a:solidFill>
                <a:latin typeface="Perpetua" pitchFamily="18" charset="0"/>
              </a:rPr>
              <a:t>dictates organizational </a:t>
            </a:r>
            <a:r>
              <a:rPr lang="en-GB" sz="5900" dirty="0">
                <a:latin typeface="Perpetua" pitchFamily="18" charset="0"/>
              </a:rPr>
              <a:t>structure </a:t>
            </a:r>
          </a:p>
          <a:p>
            <a:pPr algn="just">
              <a:lnSpc>
                <a:spcPct val="170000"/>
              </a:lnSpc>
            </a:pPr>
            <a:r>
              <a:rPr lang="en-GB" sz="5900" dirty="0">
                <a:latin typeface="Perpetua" pitchFamily="18" charset="0"/>
              </a:rPr>
              <a:t>The architecture </a:t>
            </a:r>
            <a:r>
              <a:rPr lang="en-GB" sz="5900" b="1" dirty="0">
                <a:solidFill>
                  <a:srgbClr val="C00000"/>
                </a:solidFill>
                <a:latin typeface="Perpetua" pitchFamily="18" charset="0"/>
              </a:rPr>
              <a:t>inhibits or enables </a:t>
            </a:r>
            <a:r>
              <a:rPr lang="en-GB" sz="5900" dirty="0">
                <a:latin typeface="Perpetua" pitchFamily="18" charset="0"/>
              </a:rPr>
              <a:t>a system’s quality attributes </a:t>
            </a:r>
          </a:p>
          <a:p>
            <a:pPr algn="just">
              <a:lnSpc>
                <a:spcPct val="170000"/>
              </a:lnSpc>
            </a:pPr>
            <a:r>
              <a:rPr lang="en-GB" sz="5900" b="1" dirty="0">
                <a:solidFill>
                  <a:srgbClr val="C00000"/>
                </a:solidFill>
                <a:latin typeface="Perpetua" pitchFamily="18" charset="0"/>
              </a:rPr>
              <a:t>Predicting system qualities </a:t>
            </a:r>
            <a:r>
              <a:rPr lang="en-GB" sz="5900" dirty="0">
                <a:latin typeface="Perpetua" pitchFamily="18" charset="0"/>
              </a:rPr>
              <a:t>by studying the architecture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70084-BFE7-49E7-9AB2-E312E84D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63A4-D7CA-E812-FD48-98D05266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274638"/>
            <a:ext cx="11387667" cy="778307"/>
          </a:xfrm>
        </p:spPr>
        <p:txBody>
          <a:bodyPr/>
          <a:lstStyle/>
          <a:p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0DB5-60C7-AA1A-CDCE-9E23915DA2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6363" y="1052945"/>
            <a:ext cx="11650903" cy="496685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2800" dirty="0">
                <a:latin typeface="Perpetua" pitchFamily="18" charset="0"/>
              </a:rPr>
              <a:t>The architecture makes it easier to reason about and manage change 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Perpetua" pitchFamily="18" charset="0"/>
              </a:rPr>
              <a:t>The architecture helps in </a:t>
            </a:r>
            <a:r>
              <a:rPr lang="en-GB" sz="2800" b="1" dirty="0">
                <a:solidFill>
                  <a:srgbClr val="FF0000"/>
                </a:solidFill>
                <a:latin typeface="Perpetua" pitchFamily="18" charset="0"/>
              </a:rPr>
              <a:t>evolutionary prototyping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Perpetua" pitchFamily="18" charset="0"/>
              </a:rPr>
              <a:t>The architecture enables </a:t>
            </a:r>
            <a:r>
              <a:rPr lang="en-GB" sz="2800" dirty="0">
                <a:solidFill>
                  <a:srgbClr val="FF0000"/>
                </a:solidFill>
                <a:latin typeface="Perpetua" pitchFamily="18" charset="0"/>
              </a:rPr>
              <a:t>more accurate cost and schedule </a:t>
            </a:r>
            <a:r>
              <a:rPr lang="en-GB" sz="2800" dirty="0">
                <a:latin typeface="Perpetua" pitchFamily="18" charset="0"/>
              </a:rPr>
              <a:t>estimates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Perpetua" pitchFamily="18" charset="0"/>
              </a:rPr>
              <a:t>Architecture as a </a:t>
            </a:r>
            <a:r>
              <a:rPr lang="en-GB" sz="2800" b="1" i="1" dirty="0">
                <a:solidFill>
                  <a:srgbClr val="FF0000"/>
                </a:solidFill>
                <a:latin typeface="Perpetua" pitchFamily="18" charset="0"/>
              </a:rPr>
              <a:t>transferable, re-usable </a:t>
            </a:r>
            <a:r>
              <a:rPr lang="en-GB" sz="2800" dirty="0">
                <a:latin typeface="Perpetua" pitchFamily="18" charset="0"/>
              </a:rPr>
              <a:t>model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Perpetua" pitchFamily="18" charset="0"/>
              </a:rPr>
              <a:t>Software product lines share a common architecture </a:t>
            </a:r>
          </a:p>
          <a:p>
            <a:pPr algn="just">
              <a:lnSpc>
                <a:spcPct val="150000"/>
              </a:lnSpc>
            </a:pPr>
            <a:r>
              <a:rPr lang="en-GB" sz="2800" dirty="0">
                <a:latin typeface="Perpetua" pitchFamily="18" charset="0"/>
              </a:rPr>
              <a:t>Systems can be </a:t>
            </a:r>
            <a:r>
              <a:rPr lang="en-GB" sz="2800" b="1" dirty="0">
                <a:latin typeface="Perpetua" pitchFamily="18" charset="0"/>
              </a:rPr>
              <a:t>built using large</a:t>
            </a:r>
            <a:r>
              <a:rPr lang="en-GB" sz="2800" dirty="0">
                <a:latin typeface="Perpetua" pitchFamily="18" charset="0"/>
              </a:rPr>
              <a:t>. Externally developed elements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E25BB-BE96-A724-5ACC-C37E53F3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0703-A283-5C7B-C355-2FBC1C09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9" y="274638"/>
            <a:ext cx="11097491" cy="722889"/>
          </a:xfrm>
        </p:spPr>
        <p:txBody>
          <a:bodyPr/>
          <a:lstStyle/>
          <a:p>
            <a:pPr algn="ctr"/>
            <a:r>
              <a:rPr lang="en-US" b="1" dirty="0"/>
              <a:t>Architectural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E8E5-D545-BD28-A512-C31C81B10E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4734" y="997527"/>
            <a:ext cx="11802533" cy="532014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System structuring and partitioning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Decomposition of </a:t>
            </a:r>
            <a:r>
              <a:rPr lang="en-US" sz="3200" b="1" dirty="0">
                <a:solidFill>
                  <a:srgbClr val="FF0000"/>
                </a:solidFill>
              </a:rPr>
              <a:t>software system into sub-systems </a:t>
            </a:r>
            <a:r>
              <a:rPr lang="en-US" sz="3200" dirty="0"/>
              <a:t>and communications between sub-systems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Sub-system is an </a:t>
            </a:r>
            <a:r>
              <a:rPr lang="en-US" sz="3200" b="1" dirty="0">
                <a:solidFill>
                  <a:srgbClr val="FF0000"/>
                </a:solidFill>
              </a:rPr>
              <a:t>independent system </a:t>
            </a:r>
            <a:r>
              <a:rPr lang="en-US" sz="3200" dirty="0"/>
              <a:t>from other sub-systems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Decomposition of sub-system into modules or components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Component (module) provides services to other component.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Reuse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857EA-AD87-601E-A603-76C746D7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8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68E9-0858-90E9-2672-E4D63182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173182"/>
            <a:ext cx="11055927" cy="861435"/>
          </a:xfrm>
        </p:spPr>
        <p:txBody>
          <a:bodyPr/>
          <a:lstStyle/>
          <a:p>
            <a:r>
              <a:rPr lang="en-US" b="1" dirty="0"/>
              <a:t>Sub-systems, Modules and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32E0-C42A-6A1E-B7C2-222F93A14B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74073" y="1034617"/>
            <a:ext cx="11693236" cy="5352328"/>
          </a:xfrm>
        </p:spPr>
        <p:txBody>
          <a:bodyPr/>
          <a:lstStyle/>
          <a:p>
            <a:r>
              <a:rPr lang="en-US" sz="3000" b="1" u="sng" dirty="0"/>
              <a:t>A sub-system </a:t>
            </a:r>
            <a:r>
              <a:rPr lang="en-US" sz="3000" dirty="0"/>
              <a:t>is a system in its </a:t>
            </a:r>
            <a:r>
              <a:rPr lang="en-US" sz="3000" b="1" dirty="0"/>
              <a:t>own right </a:t>
            </a:r>
            <a:r>
              <a:rPr lang="en-US" sz="3000" dirty="0"/>
              <a:t>whose operation is </a:t>
            </a:r>
            <a:r>
              <a:rPr lang="en-US" sz="3000" b="1" dirty="0">
                <a:solidFill>
                  <a:srgbClr val="FF0000"/>
                </a:solidFill>
              </a:rPr>
              <a:t>independent </a:t>
            </a:r>
            <a:r>
              <a:rPr lang="en-US" sz="3000" dirty="0"/>
              <a:t>of the services provided by other sub-systems.</a:t>
            </a:r>
          </a:p>
          <a:p>
            <a:pPr>
              <a:lnSpc>
                <a:spcPct val="150000"/>
              </a:lnSpc>
            </a:pPr>
            <a:r>
              <a:rPr lang="en-US" sz="3000" b="1" u="sng" dirty="0"/>
              <a:t>A module </a:t>
            </a:r>
            <a:r>
              <a:rPr lang="en-US" sz="3000" dirty="0"/>
              <a:t>is a system component that </a:t>
            </a:r>
            <a:r>
              <a:rPr lang="en-US" sz="3000" b="1" dirty="0">
                <a:solidFill>
                  <a:srgbClr val="FF0000"/>
                </a:solidFill>
              </a:rPr>
              <a:t>provides services to other components</a:t>
            </a:r>
            <a:r>
              <a:rPr lang="en-US" sz="3000" dirty="0"/>
              <a:t> but would not normally be considered as a separate system. </a:t>
            </a:r>
          </a:p>
          <a:p>
            <a:pPr>
              <a:lnSpc>
                <a:spcPct val="150000"/>
              </a:lnSpc>
            </a:pPr>
            <a:r>
              <a:rPr lang="en-US" sz="3000" b="1" u="sng" dirty="0"/>
              <a:t>A component </a:t>
            </a:r>
            <a:r>
              <a:rPr lang="en-US" sz="3000" dirty="0"/>
              <a:t>is an </a:t>
            </a:r>
            <a:r>
              <a:rPr lang="en-US" sz="3000" b="1" dirty="0">
                <a:solidFill>
                  <a:srgbClr val="FF0000"/>
                </a:solidFill>
              </a:rPr>
              <a:t>independently deliverable unit of software </a:t>
            </a:r>
            <a:r>
              <a:rPr lang="en-US" sz="3000" dirty="0"/>
              <a:t>that encapsulates its design and implementation and offers interfaces to the out-side, by which it may be composed with other components to form a larger whole.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FDE2-EB08-AD7A-62F1-3E5BA37C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274638"/>
            <a:ext cx="11208327" cy="653617"/>
          </a:xfrm>
        </p:spPr>
        <p:txBody>
          <a:bodyPr/>
          <a:lstStyle/>
          <a:p>
            <a:pPr algn="ctr"/>
            <a:r>
              <a:rPr lang="en-US" b="1" dirty="0"/>
              <a:t>Architecture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4073" y="928255"/>
            <a:ext cx="11693236" cy="52820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Perpetua" panose="02020502060401020303" pitchFamily="18" charset="0"/>
              </a:rPr>
              <a:t>View is a manner of looking at something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Perpetua" panose="02020502060401020303" pitchFamily="18" charset="0"/>
              </a:rPr>
              <a:t>View is full specification considered from viewpoint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Perpetua" panose="02020502060401020303" pitchFamily="18" charset="0"/>
              </a:rPr>
              <a:t>Viewpoint is a direction from something is observed.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Perpetua" panose="02020502060401020303" pitchFamily="18" charset="0"/>
              </a:rPr>
              <a:t>View of system is a representation from perspective of viewpoint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Perpetua" panose="02020502060401020303" pitchFamily="18" charset="0"/>
              </a:rPr>
              <a:t>Why multi-view?  For better understanding and managing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Perpetua" panose="02020502060401020303" pitchFamily="18" charset="0"/>
              </a:rPr>
              <a:t>The term “</a:t>
            </a:r>
            <a:r>
              <a:rPr lang="en-US" b="1" dirty="0">
                <a:latin typeface="Perpetua" panose="02020502060401020303" pitchFamily="18" charset="0"/>
              </a:rPr>
              <a:t>architecture views” </a:t>
            </a:r>
            <a:r>
              <a:rPr lang="en-US" dirty="0">
                <a:latin typeface="Perpetua" panose="02020502060401020303" pitchFamily="18" charset="0"/>
              </a:rPr>
              <a:t>rose to prominence in Philippe Krutchen’s 1995 paper on the </a:t>
            </a:r>
            <a:r>
              <a:rPr lang="en-US" b="1" i="1" u="sng" dirty="0">
                <a:latin typeface="Perpetua" panose="02020502060401020303" pitchFamily="18" charset="0"/>
              </a:rPr>
              <a:t>4+1 View Model</a:t>
            </a:r>
            <a:r>
              <a:rPr lang="en-US" b="1" u="sng" dirty="0">
                <a:latin typeface="Perpetua" panose="02020502060401020303" pitchFamily="18" charset="0"/>
              </a:rPr>
              <a:t>. </a:t>
            </a:r>
          </a:p>
          <a:p>
            <a:pPr algn="just"/>
            <a:endParaRPr lang="en-US" dirty="0">
              <a:latin typeface="Perpetua" panose="02020502060401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356AF-7326-7344-5F79-1B7FDF7E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5473-4842-78D5-8063-C21186CF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274638"/>
            <a:ext cx="10778067" cy="1143000"/>
          </a:xfrm>
        </p:spPr>
        <p:txBody>
          <a:bodyPr/>
          <a:lstStyle/>
          <a:p>
            <a:pPr algn="ctr"/>
            <a:r>
              <a:rPr lang="en-US" b="1" dirty="0"/>
              <a:t>4+1	View Model of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3C40F0-6837-B772-3E83-D2F46576CC4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4333" y="1447800"/>
            <a:ext cx="9601729" cy="4572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7DF7A-401C-8473-E21E-637E10BB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6136-1367-EFF8-C962-44D763D0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6" y="0"/>
            <a:ext cx="10363200" cy="1143000"/>
          </a:xfrm>
        </p:spPr>
        <p:txBody>
          <a:bodyPr/>
          <a:lstStyle/>
          <a:p>
            <a:pPr algn="ctr"/>
            <a:r>
              <a:rPr lang="en-US" b="1" dirty="0">
                <a:latin typeface="Perpetua" pitchFamily="18" charset="0"/>
              </a:rPr>
              <a:t>Logical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A782-8736-21F1-C5F7-A878F39E4D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4733" y="1142999"/>
            <a:ext cx="11872576" cy="5271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Perpetua" panose="02020502060401020303" pitchFamily="18" charset="0"/>
              </a:rPr>
              <a:t>This describes the architecturally significant elements of the </a:t>
            </a:r>
            <a:r>
              <a:rPr lang="en-US" b="1" dirty="0">
                <a:solidFill>
                  <a:srgbClr val="FF0000"/>
                </a:solidFill>
                <a:latin typeface="Perpetua" panose="02020502060401020303" pitchFamily="18" charset="0"/>
              </a:rPr>
              <a:t>architecture and the relationships </a:t>
            </a:r>
            <a:r>
              <a:rPr lang="en-US" dirty="0">
                <a:latin typeface="Perpetua" panose="02020502060401020303" pitchFamily="18" charset="0"/>
              </a:rPr>
              <a:t>between them. The logical view focuses mostly on achieving the </a:t>
            </a:r>
            <a:r>
              <a:rPr lang="en-US" b="1" dirty="0">
                <a:solidFill>
                  <a:srgbClr val="FF0000"/>
                </a:solidFill>
                <a:latin typeface="Perpetua" panose="02020502060401020303" pitchFamily="18" charset="0"/>
              </a:rPr>
              <a:t>functional requirements of </a:t>
            </a:r>
            <a:r>
              <a:rPr lang="en-US" dirty="0">
                <a:solidFill>
                  <a:srgbClr val="FF0000"/>
                </a:solidFill>
                <a:latin typeface="Perpetua" panose="02020502060401020303" pitchFamily="18" charset="0"/>
              </a:rPr>
              <a:t>a</a:t>
            </a:r>
            <a:r>
              <a:rPr lang="en-US" dirty="0">
                <a:latin typeface="Perpetua" panose="02020502060401020303" pitchFamily="18" charset="0"/>
              </a:rPr>
              <a:t> system. The logical view essentially captures the structure of the application using class diagrams or equivalents.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Viewer: </a:t>
            </a:r>
            <a:r>
              <a:rPr lang="en-US" dirty="0"/>
              <a:t>End-user considers: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Functional requirements- </a:t>
            </a:r>
            <a:r>
              <a:rPr lang="en-US" dirty="0"/>
              <a:t>What the system should provide in terms of services to its users.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Notation: </a:t>
            </a:r>
            <a:r>
              <a:rPr lang="en-US" dirty="0"/>
              <a:t>The </a:t>
            </a:r>
            <a:r>
              <a:rPr lang="en-US" dirty="0" err="1"/>
              <a:t>Booch</a:t>
            </a:r>
            <a:r>
              <a:rPr lang="en-US" dirty="0"/>
              <a:t> notation (OMT) (object and dynamic models)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Tool: </a:t>
            </a:r>
            <a:r>
              <a:rPr lang="en-US" dirty="0"/>
              <a:t>Rational Rose</a:t>
            </a:r>
            <a:endParaRPr lang="en-US" dirty="0">
              <a:latin typeface="Perpetua" panose="02020502060401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F73F2-D29F-A152-561C-4F7B8D30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94670"/>
            <a:ext cx="10515600" cy="6523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Perpetua" panose="02020502060401020303" pitchFamily="18" charset="0"/>
              </a:rPr>
              <a:t>Process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1820" y="746976"/>
            <a:ext cx="11719774" cy="5872764"/>
          </a:xfrm>
        </p:spPr>
        <p:txBody>
          <a:bodyPr>
            <a:normAutofit/>
          </a:bodyPr>
          <a:lstStyle/>
          <a:p>
            <a:pPr lvl="0" algn="just" fontAlgn="base">
              <a:lnSpc>
                <a:spcPct val="200000"/>
              </a:lnSpc>
            </a:pPr>
            <a:r>
              <a:rPr lang="en-US" sz="2800" dirty="0">
                <a:latin typeface="Perpetua" panose="02020502060401020303" pitchFamily="18" charset="0"/>
              </a:rPr>
              <a:t>This focuses on describing the </a:t>
            </a:r>
            <a:r>
              <a:rPr lang="en-US" sz="2800" b="1" dirty="0">
                <a:solidFill>
                  <a:srgbClr val="FF0000"/>
                </a:solidFill>
                <a:latin typeface="Perpetua" panose="02020502060401020303" pitchFamily="18" charset="0"/>
              </a:rPr>
              <a:t>concurrency and communications </a:t>
            </a:r>
            <a:r>
              <a:rPr lang="en-US" sz="2800" dirty="0">
                <a:latin typeface="Perpetua" panose="02020502060401020303" pitchFamily="18" charset="0"/>
              </a:rPr>
              <a:t>elements of an architecture.</a:t>
            </a:r>
          </a:p>
          <a:p>
            <a:pPr lvl="0" algn="just" fontAlgn="base">
              <a:lnSpc>
                <a:spcPct val="200000"/>
              </a:lnSpc>
            </a:pPr>
            <a:r>
              <a:rPr lang="en-US" sz="2800" dirty="0">
                <a:latin typeface="Perpetua" panose="02020502060401020303" pitchFamily="18" charset="0"/>
              </a:rPr>
              <a:t>The process view focuses on achieving </a:t>
            </a:r>
            <a:r>
              <a:rPr lang="en-US" sz="2800" dirty="0">
                <a:solidFill>
                  <a:srgbClr val="FF0000"/>
                </a:solidFill>
                <a:latin typeface="Perpetua" panose="02020502060401020303" pitchFamily="18" charset="0"/>
              </a:rPr>
              <a:t>nonfunctional requirements </a:t>
            </a:r>
            <a:r>
              <a:rPr lang="en-US" sz="2800" dirty="0">
                <a:latin typeface="Perpetua" panose="02020502060401020303" pitchFamily="18" charset="0"/>
              </a:rPr>
              <a:t>which specify the desired qualities for the system. </a:t>
            </a:r>
          </a:p>
          <a:p>
            <a:pPr lvl="0" algn="just" fontAlgn="base">
              <a:lnSpc>
                <a:spcPct val="200000"/>
              </a:lnSpc>
            </a:pPr>
            <a:r>
              <a:rPr lang="en-US" sz="2800" dirty="0">
                <a:latin typeface="Perpetua" panose="02020502060401020303" pitchFamily="18" charset="0"/>
              </a:rPr>
              <a:t>In IT applications, the main concerns are describing multi-threaded or replicated components, and the synchronous or asynchronous communication mechanisms used.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F9CF9-B003-9780-A428-AFC05930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7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AF71-A464-33B7-C7BB-62866D49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3" y="209550"/>
            <a:ext cx="10363200" cy="926523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CC86-8E4A-C0E2-B869-4415CC40E9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4733" y="997527"/>
            <a:ext cx="11872576" cy="5486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viewer: </a:t>
            </a:r>
            <a:r>
              <a:rPr lang="en-US" sz="2800" dirty="0"/>
              <a:t>Integrators 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considers: </a:t>
            </a:r>
            <a:r>
              <a:rPr lang="en-US" sz="2800" dirty="0">
                <a:solidFill>
                  <a:srgbClr val="FF0000"/>
                </a:solidFill>
              </a:rPr>
              <a:t>Non - functional requirements </a:t>
            </a:r>
            <a:r>
              <a:rPr lang="en-US" sz="2800" dirty="0"/>
              <a:t>(concurrency, performance, scalability)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Style: </a:t>
            </a:r>
            <a:r>
              <a:rPr lang="en-US" sz="2800" dirty="0"/>
              <a:t>Several styles would fit in this view (</a:t>
            </a:r>
            <a:r>
              <a:rPr lang="en-US" sz="2800" dirty="0" err="1"/>
              <a:t>Garlan</a:t>
            </a:r>
            <a:r>
              <a:rPr lang="en-US" sz="2800" dirty="0"/>
              <a:t> and Shaw ‘s Architecture styles) </a:t>
            </a:r>
          </a:p>
          <a:p>
            <a:pPr marL="617538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Uses multiple levels of abstractions, a logical network of processes at the highest level</a:t>
            </a:r>
          </a:p>
          <a:p>
            <a:pPr marL="617538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  process is a grouping of tasks that form an executable unit:</a:t>
            </a:r>
          </a:p>
          <a:p>
            <a:pPr marL="549275" lvl="2" indent="0">
              <a:lnSpc>
                <a:spcPct val="150000"/>
              </a:lnSpc>
              <a:buNone/>
            </a:pPr>
            <a:r>
              <a:rPr lang="en-US" sz="2800" dirty="0"/>
              <a:t> – Major Tasks: Arch. relevant tasks</a:t>
            </a:r>
          </a:p>
          <a:p>
            <a:pPr marL="549275" lvl="2" indent="0">
              <a:lnSpc>
                <a:spcPct val="150000"/>
              </a:lnSpc>
              <a:buNone/>
            </a:pPr>
            <a:r>
              <a:rPr lang="en-US" sz="2800" dirty="0"/>
              <a:t> – Minor Tasks: Helper tasks. (Buffering)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F723B-9E91-C2C7-7DB9-B0DFF6B0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19871"/>
          </a:xfrm>
        </p:spPr>
        <p:txBody>
          <a:bodyPr/>
          <a:lstStyle/>
          <a:p>
            <a:r>
              <a:rPr lang="en-US" dirty="0"/>
              <a:t>Introduction to software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4733" y="942109"/>
            <a:ext cx="11997267" cy="5725391"/>
          </a:xfrm>
        </p:spPr>
        <p:txBody>
          <a:bodyPr>
            <a:normAutofit/>
          </a:bodyPr>
          <a:lstStyle/>
          <a:p>
            <a:pPr lvl="1" algn="just" fontAlgn="base">
              <a:lnSpc>
                <a:spcPct val="200000"/>
              </a:lnSpc>
            </a:pPr>
            <a:r>
              <a:rPr lang="en-US" sz="2800" b="1" dirty="0"/>
              <a:t>What is Software Architecture? </a:t>
            </a:r>
          </a:p>
          <a:p>
            <a:pPr lvl="1" algn="just" fontAlgn="base">
              <a:lnSpc>
                <a:spcPct val="200000"/>
              </a:lnSpc>
            </a:pPr>
            <a:r>
              <a:rPr lang="en-US" sz="2800" b="1" dirty="0"/>
              <a:t>Definitions of Software Architecture</a:t>
            </a:r>
          </a:p>
          <a:p>
            <a:pPr lvl="1" algn="just" fontAlgn="base">
              <a:lnSpc>
                <a:spcPct val="200000"/>
              </a:lnSpc>
            </a:pPr>
            <a:r>
              <a:rPr lang="en-US" sz="2800" b="1" dirty="0"/>
              <a:t>What Does a Software Architect Do? </a:t>
            </a:r>
          </a:p>
          <a:p>
            <a:pPr lvl="1" algn="just">
              <a:lnSpc>
                <a:spcPct val="200000"/>
              </a:lnSpc>
            </a:pPr>
            <a:r>
              <a:rPr lang="en-US" sz="2800" b="1" dirty="0"/>
              <a:t>Architectural structures and views</a:t>
            </a:r>
          </a:p>
          <a:p>
            <a:pPr lvl="1" algn="just">
              <a:lnSpc>
                <a:spcPct val="200000"/>
              </a:lnSpc>
            </a:pPr>
            <a:r>
              <a:rPr lang="en-US" sz="2800" b="1" dirty="0"/>
              <a:t>The Architectural Business Cycle</a:t>
            </a:r>
          </a:p>
          <a:p>
            <a:pPr lvl="1" algn="just">
              <a:lnSpc>
                <a:spcPct val="120000"/>
              </a:lnSpc>
            </a:pPr>
            <a:endParaRPr lang="en-US" sz="2800" b="1" dirty="0"/>
          </a:p>
          <a:p>
            <a:pPr lvl="1" algn="just">
              <a:lnSpc>
                <a:spcPct val="120000"/>
              </a:lnSpc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69126-3EA3-BC71-0489-C7BF5121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12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CBAB-86F5-D0BC-7D53-85802480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91" y="22514"/>
            <a:ext cx="10261842" cy="931075"/>
          </a:xfrm>
        </p:spPr>
        <p:txBody>
          <a:bodyPr/>
          <a:lstStyle/>
          <a:p>
            <a:pPr algn="ctr"/>
            <a:r>
              <a:rPr lang="en-US" b="1" dirty="0">
                <a:latin typeface="Perpetua" panose="02020502060401020303" pitchFamily="18" charset="0"/>
              </a:rPr>
              <a:t>Physical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B077-B95D-D1AC-5CE1-69A0454435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4733" y="953589"/>
            <a:ext cx="11970327" cy="5485311"/>
          </a:xfrm>
        </p:spPr>
        <p:txBody>
          <a:bodyPr/>
          <a:lstStyle/>
          <a:p>
            <a:r>
              <a:rPr lang="en-US" sz="3200" dirty="0">
                <a:latin typeface="Perpetua" panose="02020502060401020303" pitchFamily="18" charset="0"/>
              </a:rPr>
              <a:t>This depicts how the major processes and components </a:t>
            </a:r>
            <a:r>
              <a:rPr lang="en-US" sz="3200" b="1" dirty="0">
                <a:solidFill>
                  <a:srgbClr val="FF0000"/>
                </a:solidFill>
                <a:latin typeface="Perpetua" panose="02020502060401020303" pitchFamily="18" charset="0"/>
              </a:rPr>
              <a:t>are mapped on to the applications hardware</a:t>
            </a:r>
            <a:r>
              <a:rPr lang="en-US" sz="3200" dirty="0">
                <a:latin typeface="Perpetua" panose="02020502060401020303" pitchFamily="18" charset="0"/>
              </a:rPr>
              <a:t>. It might show, for example, how the database and web servers for an application are distributed across a number of server machines. </a:t>
            </a:r>
          </a:p>
          <a:p>
            <a:pPr algn="ctr"/>
            <a:r>
              <a:rPr lang="en-US" sz="2800" dirty="0"/>
              <a:t>Mapping the software to the Hardware</a:t>
            </a:r>
            <a:endParaRPr lang="en-US" sz="2800" dirty="0">
              <a:latin typeface="Perpetua" panose="02020502060401020303" pitchFamily="18" charset="0"/>
            </a:endParaRPr>
          </a:p>
          <a:p>
            <a:r>
              <a:rPr lang="en-US" b="1" dirty="0"/>
              <a:t>Viewer: </a:t>
            </a:r>
            <a:r>
              <a:rPr lang="en-US" dirty="0"/>
              <a:t>System Engineers </a:t>
            </a:r>
          </a:p>
          <a:p>
            <a:r>
              <a:rPr lang="en-US" b="1" dirty="0"/>
              <a:t>Considers: </a:t>
            </a:r>
            <a:r>
              <a:rPr lang="en-US" dirty="0"/>
              <a:t>Non-functional req. regarding to underlying hardware (Topology, Communication)</a:t>
            </a:r>
          </a:p>
          <a:p>
            <a:r>
              <a:rPr lang="en-US" b="1" dirty="0"/>
              <a:t>Notation: </a:t>
            </a:r>
            <a:r>
              <a:rPr lang="en-US" dirty="0"/>
              <a:t>May have several forms and may Tightly connected to the process view</a:t>
            </a:r>
          </a:p>
          <a:p>
            <a:r>
              <a:rPr lang="en-US" dirty="0"/>
              <a:t>There may be two architecture: </a:t>
            </a:r>
          </a:p>
          <a:p>
            <a:pPr lvl="1"/>
            <a:r>
              <a:rPr lang="en-US" dirty="0"/>
              <a:t> Test and development </a:t>
            </a:r>
          </a:p>
          <a:p>
            <a:pPr lvl="1"/>
            <a:r>
              <a:rPr lang="en-US" dirty="0"/>
              <a:t> deployment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1360-0CB3-FEB7-7C2E-0A445085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73C6-10A2-A1A0-CB12-015589F5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74638"/>
            <a:ext cx="11194473" cy="652607"/>
          </a:xfrm>
        </p:spPr>
        <p:txBody>
          <a:bodyPr/>
          <a:lstStyle/>
          <a:p>
            <a:pPr algn="ctr"/>
            <a:r>
              <a:rPr lang="en-US" b="1" dirty="0">
                <a:latin typeface="Perpetua" panose="02020502060401020303" pitchFamily="18" charset="0"/>
              </a:rPr>
              <a:t>Development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909A-6B02-EE43-07EA-BF4091A5F0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4733" y="927246"/>
            <a:ext cx="11802534" cy="5656118"/>
          </a:xfrm>
        </p:spPr>
        <p:txBody>
          <a:bodyPr/>
          <a:lstStyle/>
          <a:p>
            <a:pPr lvl="0" algn="just" fontAlgn="base">
              <a:lnSpc>
                <a:spcPct val="150000"/>
              </a:lnSpc>
            </a:pPr>
            <a:r>
              <a:rPr lang="en-US" sz="3200" dirty="0">
                <a:latin typeface="Perpetua" panose="02020502060401020303" pitchFamily="18" charset="0"/>
              </a:rPr>
              <a:t>This captures the </a:t>
            </a:r>
            <a:r>
              <a:rPr lang="en-US" sz="3200" dirty="0">
                <a:solidFill>
                  <a:srgbClr val="FF0000"/>
                </a:solidFill>
                <a:latin typeface="Perpetua" panose="02020502060401020303" pitchFamily="18" charset="0"/>
              </a:rPr>
              <a:t>internal organization of the software components, </a:t>
            </a:r>
            <a:r>
              <a:rPr lang="en-US" sz="3200" dirty="0">
                <a:latin typeface="Perpetua" panose="02020502060401020303" pitchFamily="18" charset="0"/>
              </a:rPr>
              <a:t>typically as they are held in a development environment or configuration management tool. </a:t>
            </a:r>
          </a:p>
          <a:p>
            <a:pPr lvl="0" algn="just" fontAlgn="base">
              <a:lnSpc>
                <a:spcPct val="150000"/>
              </a:lnSpc>
            </a:pPr>
            <a:r>
              <a:rPr lang="en-US" sz="3200" dirty="0">
                <a:latin typeface="Perpetua" panose="02020502060401020303" pitchFamily="18" charset="0"/>
              </a:rPr>
              <a:t>For example, the depiction of a nested package and class hierarchy for a Java application would represent the development view of an architecture. Project management is essential in the development view</a:t>
            </a:r>
          </a:p>
          <a:p>
            <a:pPr lvl="0" algn="just" fontAlgn="base">
              <a:lnSpc>
                <a:spcPct val="150000"/>
              </a:lnSpc>
            </a:pPr>
            <a:r>
              <a:rPr lang="en-US" sz="3200" dirty="0"/>
              <a:t>(Subsystem decomposition)</a:t>
            </a:r>
            <a:endParaRPr lang="en-US" sz="3200" dirty="0">
              <a:latin typeface="Perpetua" panose="02020502060401020303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1B31E-F1CC-8538-67B7-7D42D03D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738D-8B74-9D72-63A9-A6C544A0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800"/>
            <a:ext cx="11015133" cy="665018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8963-DD4C-0543-B604-E940109712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799" y="969818"/>
            <a:ext cx="11582401" cy="50499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Basis of a line of product 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Viewer</a:t>
            </a:r>
            <a:r>
              <a:rPr lang="en-US" sz="3200" dirty="0"/>
              <a:t>: Programmers and Software Managers 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considers: </a:t>
            </a:r>
            <a:r>
              <a:rPr lang="en-US" sz="3200" dirty="0"/>
              <a:t>software module organization (Hierarchy of layers, software management, reuse, constraints of tools) 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Style: </a:t>
            </a:r>
            <a:r>
              <a:rPr lang="en-US" sz="3200" dirty="0"/>
              <a:t>layered style 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Notation: </a:t>
            </a:r>
            <a:r>
              <a:rPr lang="en-US" sz="3200" dirty="0"/>
              <a:t>the </a:t>
            </a:r>
            <a:r>
              <a:rPr lang="en-US" sz="3200" dirty="0" err="1"/>
              <a:t>Booch</a:t>
            </a:r>
            <a:r>
              <a:rPr lang="en-US" sz="3200" dirty="0"/>
              <a:t> notation (module, subsystem, layer)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ED901-E2A5-5880-F472-0C03B1A4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4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D797-058F-5A69-FAAA-8C442360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274638"/>
            <a:ext cx="11166764" cy="722889"/>
          </a:xfrm>
        </p:spPr>
        <p:txBody>
          <a:bodyPr/>
          <a:lstStyle/>
          <a:p>
            <a:pPr algn="ctr"/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7498-E747-0B3D-BBAD-8EB3CDF5BE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12618" y="997527"/>
            <a:ext cx="11069782" cy="50222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/>
              <a:t>(Putting it all together) </a:t>
            </a:r>
          </a:p>
          <a:p>
            <a:pPr>
              <a:lnSpc>
                <a:spcPct val="150000"/>
              </a:lnSpc>
            </a:pPr>
            <a:r>
              <a:rPr lang="en-US" sz="3000" b="1" dirty="0"/>
              <a:t>Viewer: </a:t>
            </a:r>
            <a:r>
              <a:rPr lang="en-US" sz="3000" dirty="0"/>
              <a:t>All users of other views and Evaluators. </a:t>
            </a:r>
          </a:p>
          <a:p>
            <a:pPr>
              <a:lnSpc>
                <a:spcPct val="150000"/>
              </a:lnSpc>
            </a:pPr>
            <a:r>
              <a:rPr lang="en-US" sz="3000" b="1" dirty="0"/>
              <a:t>Considers: </a:t>
            </a:r>
            <a:r>
              <a:rPr lang="en-US" sz="3000" dirty="0"/>
              <a:t>System consistency, validity </a:t>
            </a:r>
          </a:p>
          <a:p>
            <a:pPr>
              <a:lnSpc>
                <a:spcPct val="150000"/>
              </a:lnSpc>
            </a:pPr>
            <a:r>
              <a:rPr lang="en-US" sz="3000" b="1" dirty="0"/>
              <a:t>Notation: </a:t>
            </a:r>
            <a:r>
              <a:rPr lang="en-US" sz="3000" dirty="0"/>
              <a:t>almost similar to logical view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 </a:t>
            </a:r>
            <a:r>
              <a:rPr lang="en-US" sz="3000" b="1" dirty="0"/>
              <a:t>Tool: </a:t>
            </a:r>
            <a:r>
              <a:rPr lang="en-US" sz="3000" dirty="0"/>
              <a:t>Rational Rose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 Help illustrate and validate the document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Help Architect during the architecture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0A783-3286-4B9D-70CC-6DF5D58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9182-6E3B-ADFA-2A34-7D4B343D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8" y="274638"/>
            <a:ext cx="11069782" cy="792162"/>
          </a:xfrm>
        </p:spPr>
        <p:txBody>
          <a:bodyPr/>
          <a:lstStyle/>
          <a:p>
            <a:pPr algn="ctr"/>
            <a:r>
              <a:rPr lang="en-US" sz="32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The Architecture Business Cycle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9903-C49D-AD51-6544-60223D83C1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4733" y="1066800"/>
            <a:ext cx="11862284" cy="5242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/>
              <a:t>“Software architecture is a result of </a:t>
            </a:r>
            <a:r>
              <a:rPr lang="en-US" sz="3000" b="1" dirty="0">
                <a:solidFill>
                  <a:srgbClr val="FF0000"/>
                </a:solidFill>
              </a:rPr>
              <a:t>technical, business, and social influences</a:t>
            </a:r>
            <a:r>
              <a:rPr lang="en-US" sz="3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Its existence in turn affects the technical, business, and social environments that subsequently influence future architectures. 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We call this cycle of influences, from the </a:t>
            </a:r>
            <a:r>
              <a:rPr lang="en-US" sz="3000" dirty="0">
                <a:solidFill>
                  <a:srgbClr val="FF0000"/>
                </a:solidFill>
              </a:rPr>
              <a:t>environment to the architecture </a:t>
            </a:r>
            <a:r>
              <a:rPr lang="en-US" sz="3000" dirty="0"/>
              <a:t>and back to the environment, the Architecture Business Cycle (ABC).”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B703A-41D4-15D4-BCF4-29E046F6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6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of influence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1ED20-E9A4-B46D-9B98-ED5E78AA51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4333" y="1267097"/>
            <a:ext cx="10651793" cy="54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38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7383" y="1417638"/>
            <a:ext cx="11730446" cy="46021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Three tings required for ABC are</a:t>
            </a:r>
          </a:p>
          <a:p>
            <a:pPr marL="571500" indent="-571500">
              <a:lnSpc>
                <a:spcPct val="150000"/>
              </a:lnSpc>
              <a:buAutoNum type="romanLcPeriod"/>
            </a:pPr>
            <a:r>
              <a:rPr lang="en-US" b="1" dirty="0"/>
              <a:t>Case studies – </a:t>
            </a:r>
            <a:r>
              <a:rPr lang="en-US" dirty="0"/>
              <a:t>of successful architecture crafted  to </a:t>
            </a:r>
            <a:r>
              <a:rPr lang="en-US" dirty="0">
                <a:solidFill>
                  <a:srgbClr val="FF0000"/>
                </a:solidFill>
              </a:rPr>
              <a:t>satisfy demanding requirements</a:t>
            </a:r>
            <a:r>
              <a:rPr lang="en-US" dirty="0"/>
              <a:t>, so as to help set the technical playing field of the day</a:t>
            </a:r>
          </a:p>
          <a:p>
            <a:pPr marL="571500" indent="-571500">
              <a:lnSpc>
                <a:spcPct val="150000"/>
              </a:lnSpc>
              <a:buAutoNum type="romanLcPeriod"/>
            </a:pPr>
            <a:r>
              <a:rPr lang="en-US" b="1" dirty="0"/>
              <a:t>Methods – </a:t>
            </a:r>
            <a:r>
              <a:rPr lang="en-US" dirty="0"/>
              <a:t>to asses an </a:t>
            </a:r>
            <a:r>
              <a:rPr lang="en-US" dirty="0">
                <a:solidFill>
                  <a:srgbClr val="FF0000"/>
                </a:solidFill>
              </a:rPr>
              <a:t>architecture before any system </a:t>
            </a:r>
            <a:r>
              <a:rPr lang="en-US" dirty="0"/>
              <a:t>is built from it, so as to mitigate the risk associated with launching </a:t>
            </a:r>
            <a:r>
              <a:rPr lang="en-US" dirty="0">
                <a:solidFill>
                  <a:srgbClr val="FF0000"/>
                </a:solidFill>
              </a:rPr>
              <a:t>unprecedented design</a:t>
            </a:r>
            <a:r>
              <a:rPr lang="en-US" dirty="0"/>
              <a:t>.</a:t>
            </a:r>
          </a:p>
          <a:p>
            <a:pPr marL="571500" indent="-571500">
              <a:lnSpc>
                <a:spcPct val="150000"/>
              </a:lnSpc>
              <a:buAutoNum type="romanLcPeriod"/>
            </a:pPr>
            <a:r>
              <a:rPr lang="en-US" b="1" dirty="0"/>
              <a:t>Techniques- </a:t>
            </a:r>
            <a:r>
              <a:rPr lang="en-US" dirty="0"/>
              <a:t>for incremental</a:t>
            </a:r>
            <a:r>
              <a:rPr lang="en-US" b="1" dirty="0">
                <a:solidFill>
                  <a:srgbClr val="FF0000"/>
                </a:solidFill>
              </a:rPr>
              <a:t> architecture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–base development, so as to uncover design flaws before it is too late to correct them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274638"/>
            <a:ext cx="11152909" cy="806017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9491" y="1274618"/>
            <a:ext cx="10924309" cy="49023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Perpetua" pitchFamily="18" charset="0"/>
              </a:rPr>
              <a:t>Review on Architectural Styles</a:t>
            </a:r>
          </a:p>
          <a:p>
            <a:r>
              <a:rPr lang="en-US" dirty="0">
                <a:latin typeface="Perpetua" pitchFamily="18" charset="0"/>
              </a:rPr>
              <a:t>Main Program and Subroutine</a:t>
            </a:r>
          </a:p>
          <a:p>
            <a:r>
              <a:rPr lang="en-US" dirty="0">
                <a:latin typeface="Perpetua" pitchFamily="18" charset="0"/>
              </a:rPr>
              <a:t>Client Server n-Tier</a:t>
            </a:r>
          </a:p>
          <a:p>
            <a:r>
              <a:rPr lang="en-US" dirty="0">
                <a:latin typeface="Perpetua" pitchFamily="18" charset="0"/>
              </a:rPr>
              <a:t>Pipes and Filters</a:t>
            </a:r>
          </a:p>
          <a:p>
            <a:r>
              <a:rPr lang="en-US" dirty="0">
                <a:latin typeface="Perpetua" pitchFamily="18" charset="0"/>
              </a:rPr>
              <a:t>Event Based</a:t>
            </a:r>
          </a:p>
          <a:p>
            <a:r>
              <a:rPr lang="en-US" dirty="0">
                <a:latin typeface="Perpetua" pitchFamily="18" charset="0"/>
              </a:rPr>
              <a:t>Process Control</a:t>
            </a:r>
          </a:p>
          <a:p>
            <a:r>
              <a:rPr lang="en-US" dirty="0">
                <a:latin typeface="Perpetua" pitchFamily="18" charset="0"/>
              </a:rPr>
              <a:t>Layered Systems</a:t>
            </a:r>
          </a:p>
          <a:p>
            <a:r>
              <a:rPr lang="en-US" dirty="0">
                <a:latin typeface="Perpetua" pitchFamily="18" charset="0"/>
              </a:rPr>
              <a:t>Databases </a:t>
            </a:r>
          </a:p>
          <a:p>
            <a:r>
              <a:rPr lang="en-US" dirty="0">
                <a:latin typeface="Perpetua" pitchFamily="18" charset="0"/>
              </a:rPr>
              <a:t>Interpreters and so 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685EE-6076-59B4-2875-1286F2C0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20800" y="1600200"/>
            <a:ext cx="10871200" cy="4495800"/>
          </a:xfrm>
        </p:spPr>
        <p:txBody>
          <a:bodyPr/>
          <a:lstStyle/>
          <a:p>
            <a:pPr algn="ctr">
              <a:buNone/>
            </a:pPr>
            <a:endParaRPr lang="en-US" sz="4400" dirty="0"/>
          </a:p>
          <a:p>
            <a:pPr algn="ctr">
              <a:buNone/>
            </a:pPr>
            <a:r>
              <a:rPr lang="en-US" sz="4400" dirty="0"/>
              <a:t>Thank You!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4400" y="3276600"/>
            <a:ext cx="660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8521F8-556F-76D0-CB09-57DD56E4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05" y="357810"/>
            <a:ext cx="9839740" cy="986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8765" y="942109"/>
            <a:ext cx="11498502" cy="57211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Software architecture refers to </a:t>
            </a:r>
            <a:r>
              <a:rPr lang="en-US" sz="2800" b="1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structure of the system</a:t>
            </a:r>
            <a:r>
              <a:rPr lang="en-US" sz="2800" dirty="0"/>
              <a:t>, which is composed of various components of a program/ system, the attributes (properties) of those components and </a:t>
            </a:r>
            <a:r>
              <a:rPr lang="en-US" sz="2800" b="1" dirty="0">
                <a:solidFill>
                  <a:srgbClr val="FF0000"/>
                </a:solidFill>
              </a:rPr>
              <a:t>the relationship amongst </a:t>
            </a:r>
            <a:r>
              <a:rPr lang="en-US" sz="2800" dirty="0"/>
              <a:t>them.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The software architecture enables the software engineers to analyze the software design efficiently.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498B-4845-43AE-89B2-F8548BF8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274638"/>
            <a:ext cx="11330609" cy="891553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31EC-514D-4D35-B038-9D22B6A5A8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791" y="886691"/>
            <a:ext cx="11940209" cy="551410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The architecture of a system consists of: </a:t>
            </a:r>
            <a:r>
              <a:rPr lang="en-US" sz="2800" b="1" dirty="0">
                <a:solidFill>
                  <a:srgbClr val="FF0000"/>
                </a:solidFill>
              </a:rPr>
              <a:t>the structure(s) of its parts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including design-time, test-time, and run-time hardware and software parts  </a:t>
            </a:r>
          </a:p>
          <a:p>
            <a:pPr lvl="2">
              <a:lnSpc>
                <a:spcPct val="150000"/>
              </a:lnSpc>
              <a:buNone/>
            </a:pPr>
            <a:r>
              <a:rPr lang="en-US" sz="2400" dirty="0"/>
              <a:t>the externally visible properties of those parts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modules, hardware units </a:t>
            </a:r>
          </a:p>
          <a:p>
            <a:pPr marL="549275" lvl="2" indent="0">
              <a:lnSpc>
                <a:spcPct val="150000"/>
              </a:lnSpc>
              <a:buNone/>
            </a:pPr>
            <a:r>
              <a:rPr lang="en-US" sz="2400" dirty="0"/>
              <a:t> the relationships and constraints between them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Architecture is the </a:t>
            </a:r>
            <a:r>
              <a:rPr lang="en-US" sz="2800" b="1" dirty="0">
                <a:solidFill>
                  <a:srgbClr val="FF0000"/>
                </a:solidFill>
              </a:rPr>
              <a:t>fundamental organization of a system</a:t>
            </a:r>
            <a:r>
              <a:rPr lang="en-US" sz="2800" dirty="0"/>
              <a:t>, embodied in its components, their relationships to each other and the environment, and the principles governing its design and evolution”. [ANSI/IEEE 1471- 400]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2B2E6-A249-3F6E-458D-D7729B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20C5-117E-4F24-0D5D-C3732B06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7D91-F178-61E8-D71B-C4E1CB5609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en-US" sz="3100" b="1" dirty="0"/>
              <a:t>Architecture is:  </a:t>
            </a:r>
          </a:p>
          <a:p>
            <a:pPr>
              <a:buFont typeface="Wingdings 2" panose="05020102010507070707" pitchFamily="18" charset="2"/>
              <a:buChar char=""/>
            </a:pPr>
            <a:r>
              <a:rPr lang="en-US" sz="3100" dirty="0"/>
              <a:t>All about communication </a:t>
            </a:r>
          </a:p>
          <a:p>
            <a:pPr>
              <a:buFont typeface="Wingdings 2" panose="05020102010507070707" pitchFamily="18" charset="2"/>
              <a:buChar char=""/>
            </a:pPr>
            <a:r>
              <a:rPr lang="en-US" sz="3100" dirty="0"/>
              <a:t> What ‘parts’ are there? </a:t>
            </a:r>
          </a:p>
          <a:p>
            <a:pPr>
              <a:buFont typeface="Wingdings 2" panose="05020102010507070707" pitchFamily="18" charset="2"/>
              <a:buChar char=""/>
            </a:pPr>
            <a:r>
              <a:rPr lang="en-US" sz="3100" dirty="0"/>
              <a:t> How do the ‘parts’ fit together?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55B44-BF69-704C-2739-DA2C7828535E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ctr"/>
            <a:r>
              <a:rPr lang="en-US" sz="3200" b="1" dirty="0"/>
              <a:t>Architecture is not: </a:t>
            </a:r>
          </a:p>
          <a:p>
            <a:pPr>
              <a:buSzPct val="98000"/>
              <a:buFont typeface="Wingdings 2" panose="05020102010507070707" pitchFamily="18" charset="2"/>
              <a:buChar char=""/>
            </a:pPr>
            <a:r>
              <a:rPr lang="en-US" sz="3200" dirty="0"/>
              <a:t> About development </a:t>
            </a:r>
          </a:p>
          <a:p>
            <a:pPr>
              <a:buSzPct val="98000"/>
              <a:buFont typeface="Wingdings 2" panose="05020102010507070707" pitchFamily="18" charset="2"/>
              <a:buChar char=""/>
            </a:pPr>
            <a:r>
              <a:rPr lang="en-US" sz="3200" dirty="0"/>
              <a:t> About algorithms </a:t>
            </a:r>
          </a:p>
          <a:p>
            <a:pPr>
              <a:buSzPct val="98000"/>
              <a:buFont typeface="Wingdings 2" panose="05020102010507070707" pitchFamily="18" charset="2"/>
              <a:buChar char=""/>
            </a:pPr>
            <a:r>
              <a:rPr lang="en-US" sz="3200" dirty="0"/>
              <a:t> About data structures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4DEEA-9B02-49E0-55B5-7B3F234A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1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4734" y="274638"/>
            <a:ext cx="11802533" cy="63928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Architecture is the structure of the components of a program or system, their interrelationships, and the principles and guidelines governing their design and evolution over time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Three fundamental understandings of software architecture.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 Every application has an</a:t>
            </a:r>
            <a:r>
              <a:rPr lang="en-US" sz="3200" b="1" dirty="0">
                <a:solidFill>
                  <a:srgbClr val="FF0000"/>
                </a:solidFill>
              </a:rPr>
              <a:t> architecture</a:t>
            </a:r>
            <a:r>
              <a:rPr lang="en-US" sz="3200" dirty="0"/>
              <a:t>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Every application has at </a:t>
            </a:r>
            <a:r>
              <a:rPr lang="en-US" sz="3200" b="1" dirty="0">
                <a:solidFill>
                  <a:srgbClr val="FF0000"/>
                </a:solidFill>
              </a:rPr>
              <a:t>least one architect.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 Architecture is </a:t>
            </a:r>
            <a:r>
              <a:rPr lang="en-US" sz="3200" b="1" dirty="0">
                <a:solidFill>
                  <a:srgbClr val="FF0000"/>
                </a:solidFill>
              </a:rPr>
              <a:t>not a phase </a:t>
            </a:r>
            <a:r>
              <a:rPr lang="en-US" sz="3200" dirty="0"/>
              <a:t>of development.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Note: Architecture is a design, but every design is not an architecture.</a:t>
            </a:r>
            <a:endParaRPr lang="en-US" sz="3400" i="1" dirty="0">
              <a:latin typeface="Perpetua" panose="02020502060401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4CFD2-0534-D47B-B2D9-06CF608A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-27709"/>
            <a:ext cx="10487891" cy="997527"/>
          </a:xfrm>
        </p:spPr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7927" y="748145"/>
            <a:ext cx="11568545" cy="583521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/>
              <a:t>A software architecture defines: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components of </a:t>
            </a:r>
            <a:r>
              <a:rPr lang="en-US" sz="2800" dirty="0"/>
              <a:t>the software system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 How the components </a:t>
            </a:r>
            <a:r>
              <a:rPr lang="en-US" sz="2800" b="1" dirty="0">
                <a:solidFill>
                  <a:srgbClr val="FF0000"/>
                </a:solidFill>
              </a:rPr>
              <a:t>use each other’s functionality and data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 How </a:t>
            </a:r>
            <a:r>
              <a:rPr lang="en-US" sz="2800" b="1" dirty="0">
                <a:solidFill>
                  <a:srgbClr val="FF0000"/>
                </a:solidFill>
              </a:rPr>
              <a:t>control is managed </a:t>
            </a:r>
            <a:r>
              <a:rPr lang="en-US" sz="2800" dirty="0"/>
              <a:t>between the components 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 </a:t>
            </a:r>
            <a:r>
              <a:rPr lang="en-US" dirty="0"/>
              <a:t>Software architecture is the </a:t>
            </a:r>
            <a:r>
              <a:rPr lang="en-US" b="1" dirty="0">
                <a:solidFill>
                  <a:srgbClr val="FF0000"/>
                </a:solidFill>
              </a:rPr>
              <a:t>blueprint for a software system’s </a:t>
            </a:r>
            <a:r>
              <a:rPr lang="en-US" dirty="0"/>
              <a:t>construction and evolution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 Architecture = {components, connectors, constraints}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A981-F7D5-81A3-80E9-6768775D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202B-A280-C26E-8707-D48AC4A9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274638"/>
            <a:ext cx="11055927" cy="709035"/>
          </a:xfrm>
        </p:spPr>
        <p:txBody>
          <a:bodyPr/>
          <a:lstStyle/>
          <a:p>
            <a:pPr algn="ctr"/>
            <a:r>
              <a:rPr lang="en-US" b="1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4D40-E482-D574-DE78-1F8A5631C88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4733" y="831273"/>
            <a:ext cx="11997267" cy="57520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 software component is an architectural entity that 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encapsulates a </a:t>
            </a:r>
            <a:r>
              <a:rPr lang="en-US" sz="2800" dirty="0"/>
              <a:t>subset of the system’s functionality and/or data 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sz="2800" dirty="0"/>
              <a:t> restricts access to that subset via an explicitly defined </a:t>
            </a:r>
            <a:r>
              <a:rPr lang="en-US" sz="2800" b="1" dirty="0">
                <a:solidFill>
                  <a:srgbClr val="FF0000"/>
                </a:solidFill>
              </a:rPr>
              <a:t>interface 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sz="2800" dirty="0"/>
              <a:t>has explicitly defined dependencies on its required </a:t>
            </a:r>
            <a:r>
              <a:rPr lang="en-US" sz="2800" b="1" dirty="0">
                <a:solidFill>
                  <a:srgbClr val="FF0000"/>
                </a:solidFill>
              </a:rPr>
              <a:t>execution context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Components typically provide </a:t>
            </a:r>
            <a:r>
              <a:rPr lang="en-US" sz="3200" b="1" dirty="0">
                <a:solidFill>
                  <a:srgbClr val="FF0000"/>
                </a:solidFill>
              </a:rPr>
              <a:t>application-specific services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Types of components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</a:t>
            </a:r>
            <a:r>
              <a:rPr lang="en-US" sz="2700" b="1" dirty="0"/>
              <a:t>computational: </a:t>
            </a:r>
            <a:r>
              <a:rPr lang="en-US" sz="2700" dirty="0"/>
              <a:t>does a computation of some sort. E.g. function, filter 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700" dirty="0"/>
              <a:t> </a:t>
            </a:r>
            <a:r>
              <a:rPr lang="en-US" sz="2700" b="1" dirty="0"/>
              <a:t>memory: </a:t>
            </a:r>
            <a:r>
              <a:rPr lang="en-US" sz="2700" dirty="0"/>
              <a:t>maintains a collection of </a:t>
            </a:r>
            <a:r>
              <a:rPr lang="en-US" sz="2700" b="1" dirty="0">
                <a:solidFill>
                  <a:srgbClr val="FF0000"/>
                </a:solidFill>
              </a:rPr>
              <a:t>persistent data. </a:t>
            </a:r>
            <a:r>
              <a:rPr lang="en-US" sz="2700" dirty="0"/>
              <a:t>E.g. data base, file system, symbol table.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700" dirty="0"/>
              <a:t> </a:t>
            </a:r>
            <a:r>
              <a:rPr lang="en-US" sz="2700" b="1" dirty="0"/>
              <a:t>manager: </a:t>
            </a:r>
            <a:r>
              <a:rPr lang="en-US" sz="2700" dirty="0"/>
              <a:t>contains state + operations. State is retained between invocations of operations. E.g. server.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700" b="1" dirty="0"/>
              <a:t> controller</a:t>
            </a:r>
            <a:r>
              <a:rPr lang="en-US" sz="2700" dirty="0"/>
              <a:t>: governs time sequence of events. E.g. control module, scheduler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11F14-B5CF-D8F0-D88C-F150D64B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DB8E-5AFE-8E1D-4722-2B8758B4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274638"/>
            <a:ext cx="11387667" cy="736744"/>
          </a:xfrm>
        </p:spPr>
        <p:txBody>
          <a:bodyPr/>
          <a:lstStyle/>
          <a:p>
            <a:pPr algn="ctr"/>
            <a:r>
              <a:rPr lang="en-US" b="1" dirty="0"/>
              <a:t>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4285-F037-0A9E-C2C7-60F437EF93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4733" y="872836"/>
            <a:ext cx="11997267" cy="5444837"/>
          </a:xfrm>
        </p:spPr>
        <p:txBody>
          <a:bodyPr/>
          <a:lstStyle/>
          <a:p>
            <a:pPr algn="just"/>
            <a:r>
              <a:rPr lang="en-US" sz="2500" dirty="0"/>
              <a:t>A software connector is an architectural building block ,regulating </a:t>
            </a:r>
            <a:r>
              <a:rPr lang="en-US" sz="2500" b="1" dirty="0">
                <a:solidFill>
                  <a:srgbClr val="FF0000"/>
                </a:solidFill>
              </a:rPr>
              <a:t>interactions </a:t>
            </a:r>
            <a:r>
              <a:rPr lang="en-US" sz="2500" dirty="0"/>
              <a:t>among component.</a:t>
            </a:r>
          </a:p>
          <a:p>
            <a:pPr algn="just"/>
            <a:r>
              <a:rPr lang="en-US" sz="2500" dirty="0"/>
              <a:t>In many software systems, connectors are usually </a:t>
            </a:r>
            <a:r>
              <a:rPr lang="en-US" sz="2500" b="1" dirty="0"/>
              <a:t>simple procedure calls </a:t>
            </a:r>
            <a:r>
              <a:rPr lang="en-US" sz="2500" dirty="0"/>
              <a:t>or </a:t>
            </a:r>
            <a:r>
              <a:rPr lang="en-US" sz="2500" b="1" dirty="0">
                <a:solidFill>
                  <a:srgbClr val="FF0000"/>
                </a:solidFill>
              </a:rPr>
              <a:t>shared data accesses </a:t>
            </a:r>
          </a:p>
          <a:p>
            <a:pPr lvl="1" algn="just"/>
            <a:r>
              <a:rPr lang="en-US" sz="2500" dirty="0"/>
              <a:t>Much more sophisticated and complex connectors are possible! </a:t>
            </a:r>
          </a:p>
          <a:p>
            <a:pPr algn="just"/>
            <a:r>
              <a:rPr lang="en-US" sz="2500" dirty="0"/>
              <a:t>Connectors typically provide application-independent interaction facilities.</a:t>
            </a:r>
          </a:p>
          <a:p>
            <a:pPr algn="just"/>
            <a:r>
              <a:rPr lang="en-US" sz="2500" b="1" dirty="0"/>
              <a:t>Types of connectors: </a:t>
            </a:r>
          </a:p>
          <a:p>
            <a:pPr lvl="1" algn="just">
              <a:buFont typeface="Wingdings 2" panose="05020102010507070707" pitchFamily="18" charset="2"/>
              <a:buChar char=""/>
            </a:pPr>
            <a:r>
              <a:rPr lang="en-US" dirty="0"/>
              <a:t>Procedure call connectors </a:t>
            </a:r>
          </a:p>
          <a:p>
            <a:pPr lvl="1" algn="just">
              <a:buFont typeface="Wingdings 2" panose="05020102010507070707" pitchFamily="18" charset="2"/>
              <a:buChar char=""/>
            </a:pPr>
            <a:r>
              <a:rPr lang="en-US" dirty="0"/>
              <a:t>Shared memory connectors </a:t>
            </a:r>
          </a:p>
          <a:p>
            <a:pPr lvl="1" algn="just">
              <a:buFont typeface="Wingdings 2" panose="05020102010507070707" pitchFamily="18" charset="2"/>
              <a:buChar char=""/>
            </a:pPr>
            <a:r>
              <a:rPr lang="en-US" dirty="0"/>
              <a:t>Message passing connectors </a:t>
            </a:r>
          </a:p>
          <a:p>
            <a:pPr lvl="1" algn="just">
              <a:buFont typeface="Wingdings 2" panose="05020102010507070707" pitchFamily="18" charset="2"/>
              <a:buChar char=""/>
            </a:pPr>
            <a:r>
              <a:rPr lang="en-US" dirty="0"/>
              <a:t> Streaming connectors </a:t>
            </a:r>
          </a:p>
          <a:p>
            <a:pPr lvl="1" algn="just">
              <a:buFont typeface="Wingdings 2" panose="05020102010507070707" pitchFamily="18" charset="2"/>
              <a:buChar char=""/>
            </a:pPr>
            <a:r>
              <a:rPr lang="en-US" dirty="0"/>
              <a:t> Distribution connectors </a:t>
            </a:r>
          </a:p>
          <a:p>
            <a:pPr lvl="1" algn="just">
              <a:buFont typeface="Wingdings 2" panose="05020102010507070707" pitchFamily="18" charset="2"/>
              <a:buChar char=""/>
            </a:pPr>
            <a:r>
              <a:rPr lang="en-US" dirty="0"/>
              <a:t> Wrapper/adaptor connectors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4E7F5-B432-62AB-1BB2-C921E951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9FA-FBAF-4D66-8C7B-C36DBB3754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0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two</Template>
  <TotalTime>2730</TotalTime>
  <Words>1605</Words>
  <Application>Microsoft Office PowerPoint</Application>
  <PresentationFormat>Widescreen</PresentationFormat>
  <Paragraphs>200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Chapter 3: Envisioning Architecture</vt:lpstr>
      <vt:lpstr>Introduction to software architecture </vt:lpstr>
      <vt:lpstr>Architecture </vt:lpstr>
      <vt:lpstr>Cont..</vt:lpstr>
      <vt:lpstr>PowerPoint Presentation</vt:lpstr>
      <vt:lpstr> </vt:lpstr>
      <vt:lpstr>Cont…</vt:lpstr>
      <vt:lpstr>Components</vt:lpstr>
      <vt:lpstr>Connectors</vt:lpstr>
      <vt:lpstr>What Does a Software Architect Do?  </vt:lpstr>
      <vt:lpstr>Why Is Software Architecture Important?</vt:lpstr>
      <vt:lpstr>Cont…</vt:lpstr>
      <vt:lpstr>Architectural Design Process</vt:lpstr>
      <vt:lpstr>Sub-systems, Modules and Components</vt:lpstr>
      <vt:lpstr>Architecture Views</vt:lpstr>
      <vt:lpstr>4+1 View Model of Architecture</vt:lpstr>
      <vt:lpstr>Logical view</vt:lpstr>
      <vt:lpstr>Process view</vt:lpstr>
      <vt:lpstr>Cont…</vt:lpstr>
      <vt:lpstr>Physical view</vt:lpstr>
      <vt:lpstr>Development view</vt:lpstr>
      <vt:lpstr>Cont..</vt:lpstr>
      <vt:lpstr>Scenarios</vt:lpstr>
      <vt:lpstr>The Architecture Business Cycle</vt:lpstr>
      <vt:lpstr>Factors of influence </vt:lpstr>
      <vt:lpstr>PowerPoint Presentation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</dc:creator>
  <cp:lastModifiedBy>Mihiretu Tigistu</cp:lastModifiedBy>
  <cp:revision>148</cp:revision>
  <dcterms:created xsi:type="dcterms:W3CDTF">2020-02-27T10:05:58Z</dcterms:created>
  <dcterms:modified xsi:type="dcterms:W3CDTF">2022-12-07T08:08:05Z</dcterms:modified>
</cp:coreProperties>
</file>