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403" r:id="rId3"/>
    <p:sldId id="345" r:id="rId4"/>
    <p:sldId id="406" r:id="rId5"/>
    <p:sldId id="407" r:id="rId6"/>
    <p:sldId id="438" r:id="rId7"/>
    <p:sldId id="408" r:id="rId8"/>
    <p:sldId id="402" r:id="rId9"/>
    <p:sldId id="391" r:id="rId10"/>
    <p:sldId id="405" r:id="rId11"/>
    <p:sldId id="439" r:id="rId12"/>
    <p:sldId id="348" r:id="rId13"/>
    <p:sldId id="409" r:id="rId14"/>
    <p:sldId id="410" r:id="rId15"/>
    <p:sldId id="411" r:id="rId16"/>
    <p:sldId id="437" r:id="rId17"/>
    <p:sldId id="414" r:id="rId18"/>
    <p:sldId id="415" r:id="rId19"/>
    <p:sldId id="416" r:id="rId20"/>
    <p:sldId id="421" r:id="rId21"/>
    <p:sldId id="417" r:id="rId22"/>
    <p:sldId id="418" r:id="rId23"/>
    <p:sldId id="419" r:id="rId24"/>
    <p:sldId id="420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329" r:id="rId41"/>
    <p:sldId id="384" r:id="rId42"/>
    <p:sldId id="374" r:id="rId43"/>
    <p:sldId id="375" r:id="rId44"/>
    <p:sldId id="376" r:id="rId45"/>
    <p:sldId id="377" r:id="rId46"/>
    <p:sldId id="388" r:id="rId4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D26AA-7858-459F-8303-6B887825231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8E9F6-C6B7-4848-BBFE-1E9B9EEB4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19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D6271-D93E-441D-A224-2564DA40B64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6474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D6271-D93E-441D-A224-2564DA40B64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1462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D6271-D93E-441D-A224-2564DA40B64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482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D6271-D93E-441D-A224-2564DA40B64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578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D6271-D93E-441D-A224-2564DA40B64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4496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564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0163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621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372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869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9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2864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8488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6007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8669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064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33703-2300-4D9A-BA36-5A48FDBDD37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CACB8-D66C-4418-A4D8-0C477180A2F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448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F1E417-0267-4358-95AB-89A0A01232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4292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22154-E2C9-4F91-91B5-0993A643A8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324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C7DEE9-D2F7-4B20-84B0-02E8A872D5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363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E321C-D084-4DFB-A596-B9F8B729D5B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5057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90583-8F9A-49FE-BE0A-1AE8F61838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117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5" name="Rounded Rectangle 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5936A-0D19-4BF6-A4D8-59E52EFEADBE}" type="datetime1">
              <a:rPr lang="en-US" smtClean="0"/>
              <a:t>11/25/2022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3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B7F81-6B8B-46C7-8BB9-C35EC34508A9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5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14F566-21C6-49B7-AD6C-00CE64D6F0B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5BC55-7208-405E-A9E6-2EB38ED37DCA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5" name="Rounded Rectangle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C96774-9554-4057-B54F-06971FE5CCED}" type="datetime1">
              <a:rPr lang="en-US" smtClean="0"/>
              <a:t>11/25/2022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7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1A178-A84B-44FC-8624-8DACD82FFC55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4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88D60-36D2-466D-A5E6-848F1D229D40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8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3AADAF-0B70-4FA1-8D8B-3D9F96ABA9A0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4417C6-C8DA-432A-BE8C-001D4E106ABD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6" name="Rounded Rectangle 5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7E1DB-D789-4332-B4E1-94682D6B34AE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AD03D3-50E3-49CF-A567-28079D963737}" type="datetime1">
              <a:rPr lang="en-US" smtClean="0"/>
              <a:t>11/25/2022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1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fld id="{F1872F93-0A39-4D34-88F8-165488973985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772C83D0-8719-4AD3-AEE4-FD5FB41B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8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AABBDF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0BD0D9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2DD32F-8385-4E6C-864D-624F694EE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D5073-7A29-4DC4-887C-D4864C9A2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1599B-6933-44C1-BA22-4EA69347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" y="304800"/>
            <a:ext cx="11904502" cy="59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3149869"/>
              </p:ext>
            </p:extLst>
          </p:nvPr>
        </p:nvGraphicFramePr>
        <p:xfrm>
          <a:off x="1219200" y="1950720"/>
          <a:ext cx="10363200" cy="356616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4369233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16692044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476854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37557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Structural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Behavioral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7272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Factory Method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Adapter (class)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Interpreter</a:t>
                      </a:r>
                      <a:br>
                        <a:rPr lang="en-US"/>
                      </a:br>
                      <a:r>
                        <a:rPr lang="en-US"/>
                        <a:t>Template Method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0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Abstract Factory</a:t>
                      </a:r>
                      <a:br>
                        <a:rPr lang="en-US"/>
                      </a:br>
                      <a:r>
                        <a:rPr lang="en-US"/>
                        <a:t>Builder</a:t>
                      </a:r>
                      <a:br>
                        <a:rPr lang="en-US"/>
                      </a:br>
                      <a:r>
                        <a:rPr lang="en-US"/>
                        <a:t>Prototype</a:t>
                      </a:r>
                      <a:br>
                        <a:rPr lang="en-US"/>
                      </a:br>
                      <a:r>
                        <a:rPr lang="en-US"/>
                        <a:t>Singleton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Adapter (object)</a:t>
                      </a:r>
                      <a:br>
                        <a:rPr lang="en-US"/>
                      </a:br>
                      <a:r>
                        <a:rPr lang="en-US"/>
                        <a:t>Bridge</a:t>
                      </a:r>
                      <a:br>
                        <a:rPr lang="en-US"/>
                      </a:br>
                      <a:r>
                        <a:rPr lang="en-US"/>
                        <a:t>Composite</a:t>
                      </a:r>
                      <a:br>
                        <a:rPr lang="en-US"/>
                      </a:br>
                      <a:r>
                        <a:rPr lang="en-US"/>
                        <a:t>Decorator</a:t>
                      </a:r>
                      <a:br>
                        <a:rPr lang="en-US"/>
                      </a:br>
                      <a:r>
                        <a:rPr lang="en-US"/>
                        <a:t>Facade</a:t>
                      </a:r>
                      <a:br>
                        <a:rPr lang="en-US"/>
                      </a:br>
                      <a:r>
                        <a:rPr lang="en-US"/>
                        <a:t>Flyweight</a:t>
                      </a:r>
                      <a:br>
                        <a:rPr lang="en-US"/>
                      </a:br>
                      <a:r>
                        <a:rPr lang="en-US"/>
                        <a:t>Proxy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Chain of Responsibility</a:t>
                      </a:r>
                      <a:br>
                        <a:rPr lang="en-US" dirty="0"/>
                      </a:br>
                      <a:r>
                        <a:rPr lang="en-US" dirty="0"/>
                        <a:t>Command</a:t>
                      </a:r>
                      <a:br>
                        <a:rPr lang="en-US" dirty="0"/>
                      </a:br>
                      <a:r>
                        <a:rPr lang="en-US" dirty="0"/>
                        <a:t>Iterator</a:t>
                      </a:r>
                      <a:br>
                        <a:rPr lang="en-US" dirty="0"/>
                      </a:br>
                      <a:r>
                        <a:rPr lang="en-US" dirty="0"/>
                        <a:t>Mediator</a:t>
                      </a:r>
                      <a:br>
                        <a:rPr lang="en-US" dirty="0"/>
                      </a:br>
                      <a:r>
                        <a:rPr lang="en-US" dirty="0"/>
                        <a:t>Memento</a:t>
                      </a:r>
                      <a:br>
                        <a:rPr lang="en-US" dirty="0"/>
                      </a:br>
                      <a:r>
                        <a:rPr lang="en-US" dirty="0"/>
                        <a:t>Observer</a:t>
                      </a:r>
                      <a:br>
                        <a:rPr lang="en-US" dirty="0"/>
                      </a:br>
                      <a:r>
                        <a:rPr lang="en-US" dirty="0"/>
                        <a:t>State</a:t>
                      </a:r>
                      <a:br>
                        <a:rPr lang="en-US" dirty="0"/>
                      </a:br>
                      <a:r>
                        <a:rPr lang="en-US" dirty="0"/>
                        <a:t>Strategy</a:t>
                      </a:r>
                      <a:br>
                        <a:rPr lang="en-US" dirty="0"/>
                      </a:br>
                      <a:r>
                        <a:rPr lang="en-US" dirty="0"/>
                        <a:t>Visitor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65713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83" y="274638"/>
            <a:ext cx="9707217" cy="4873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/>
              <a:t>Creational 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0817" y="609600"/>
            <a:ext cx="11423374" cy="5791200"/>
          </a:xfrm>
        </p:spPr>
        <p:txBody>
          <a:bodyPr/>
          <a:lstStyle/>
          <a:p>
            <a:pPr lvl="0" algn="just">
              <a:buNone/>
            </a:pPr>
            <a:r>
              <a:rPr lang="en-US" dirty="0"/>
              <a:t>These patterns have to do with how objects are instantiated into memory, typically in an attempt to simplify their creation.</a:t>
            </a:r>
            <a:endParaRPr lang="en-US" b="1" dirty="0"/>
          </a:p>
          <a:p>
            <a:pPr lvl="0" algn="just">
              <a:buNone/>
            </a:pPr>
            <a:r>
              <a:rPr lang="en-US" b="1" dirty="0"/>
              <a:t>1. Factory Design Pattern</a:t>
            </a:r>
            <a:r>
              <a:rPr lang="en-US" dirty="0"/>
              <a:t>:  is a creational design pattern that provides an interface for </a:t>
            </a:r>
            <a:r>
              <a:rPr lang="en-US" dirty="0">
                <a:solidFill>
                  <a:srgbClr val="FF0000"/>
                </a:solidFill>
              </a:rPr>
              <a:t>creating objects in a superclass</a:t>
            </a:r>
            <a:r>
              <a:rPr lang="en-US" dirty="0"/>
              <a:t>, but allows subclasses to alter the type of objects that will be created.</a:t>
            </a:r>
          </a:p>
          <a:p>
            <a:pPr marL="549275" lvl="2" indent="0">
              <a:buNone/>
            </a:pPr>
            <a:r>
              <a:rPr lang="en-US" dirty="0">
                <a:solidFill>
                  <a:srgbClr val="FF0000"/>
                </a:solidFill>
              </a:rPr>
              <a:t>Groups together </a:t>
            </a:r>
            <a:r>
              <a:rPr lang="en-US" dirty="0"/>
              <a:t>multiple object factories that have a common theme. </a:t>
            </a:r>
          </a:p>
          <a:p>
            <a:pPr lvl="0"/>
            <a:r>
              <a:rPr lang="en-US" dirty="0"/>
              <a:t>create a </a:t>
            </a:r>
            <a:r>
              <a:rPr lang="en-US" i="1" dirty="0"/>
              <a:t>Shape</a:t>
            </a:r>
            <a:r>
              <a:rPr lang="en-US" dirty="0"/>
              <a:t> interface and concrete classes implementing the </a:t>
            </a:r>
            <a:r>
              <a:rPr lang="en-US" i="1" dirty="0"/>
              <a:t>Shape</a:t>
            </a:r>
            <a:r>
              <a:rPr lang="en-US" dirty="0"/>
              <a:t> interface. A factory class </a:t>
            </a:r>
            <a:r>
              <a:rPr lang="en-US" i="1" dirty="0" err="1"/>
              <a:t>ShapeFactory</a:t>
            </a:r>
            <a:r>
              <a:rPr lang="en-US" dirty="0"/>
              <a:t> is defined as a next step.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66" y="3958046"/>
            <a:ext cx="6648994" cy="27777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4" y="0"/>
            <a:ext cx="10363200" cy="1143000"/>
          </a:xfrm>
        </p:spPr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404730"/>
            <a:ext cx="10972800" cy="46150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Builder Pattern </a:t>
            </a:r>
            <a:r>
              <a:rPr lang="en-US" dirty="0"/>
              <a:t> builds a </a:t>
            </a:r>
            <a:r>
              <a:rPr lang="en-US" b="1" dirty="0"/>
              <a:t>complex object using simple objects </a:t>
            </a:r>
            <a:r>
              <a:rPr lang="en-US" dirty="0"/>
              <a:t>and using a </a:t>
            </a:r>
            <a:r>
              <a:rPr lang="en-US" dirty="0">
                <a:solidFill>
                  <a:srgbClr val="FF0000"/>
                </a:solidFill>
              </a:rPr>
              <a:t>step by step approach</a:t>
            </a:r>
            <a:r>
              <a:rPr lang="en-US" dirty="0"/>
              <a:t>. </a:t>
            </a:r>
          </a:p>
          <a:p>
            <a:pPr>
              <a:lnSpc>
                <a:spcPct val="150000"/>
              </a:lnSpc>
            </a:pPr>
            <a:r>
              <a:rPr lang="en-US" dirty="0"/>
              <a:t> The pattern allows you to </a:t>
            </a:r>
            <a:r>
              <a:rPr lang="en-US" b="1" dirty="0">
                <a:solidFill>
                  <a:srgbClr val="FF0000"/>
                </a:solidFill>
              </a:rPr>
              <a:t>produce different types and representations of an object </a:t>
            </a:r>
            <a:r>
              <a:rPr lang="en-US" dirty="0"/>
              <a:t>using the same construction code.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an interface Item representing food item and packing.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Cont..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258958"/>
            <a:ext cx="10972800" cy="48105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6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3" y="274638"/>
            <a:ext cx="10778067" cy="1143000"/>
          </a:xfrm>
        </p:spPr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333" y="1447800"/>
            <a:ext cx="11069615" cy="4572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</a:t>
            </a:r>
            <a:r>
              <a:rPr lang="en-US" b="1" dirty="0"/>
              <a:t>Singleton Pattern</a:t>
            </a:r>
            <a:r>
              <a:rPr lang="en-US" dirty="0"/>
              <a:t>: Restricts object creation for a </a:t>
            </a:r>
            <a:r>
              <a:rPr lang="en-US" b="1" dirty="0">
                <a:solidFill>
                  <a:srgbClr val="FF0000"/>
                </a:solidFill>
              </a:rPr>
              <a:t>class to only one instance.</a:t>
            </a:r>
          </a:p>
          <a:p>
            <a:pPr marL="274638" lvl="1" indent="0">
              <a:lnSpc>
                <a:spcPct val="200000"/>
              </a:lnSpc>
              <a:buNone/>
            </a:pPr>
            <a:r>
              <a:rPr lang="en-US" dirty="0"/>
              <a:t>This pattern involves </a:t>
            </a:r>
            <a:r>
              <a:rPr lang="en-US" b="1" dirty="0"/>
              <a:t>a single class </a:t>
            </a:r>
            <a:r>
              <a:rPr lang="en-US" dirty="0"/>
              <a:t>which is responsible to </a:t>
            </a:r>
            <a:r>
              <a:rPr lang="en-US" b="1" dirty="0">
                <a:solidFill>
                  <a:srgbClr val="FF0000"/>
                </a:solidFill>
              </a:rPr>
              <a:t>create an object </a:t>
            </a:r>
            <a:r>
              <a:rPr lang="en-US" dirty="0"/>
              <a:t>while making sure that </a:t>
            </a:r>
            <a:r>
              <a:rPr lang="en-US" b="1" dirty="0">
                <a:solidFill>
                  <a:srgbClr val="FF0000"/>
                </a:solidFill>
              </a:rPr>
              <a:t>only single object gets created</a:t>
            </a:r>
            <a:r>
              <a:rPr lang="en-US" dirty="0"/>
              <a:t>. This class provides a way to access its only object which can be accessed directly without need to instantiate the object of the class.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We're going to create a </a:t>
            </a:r>
            <a:r>
              <a:rPr lang="en-US" i="1" dirty="0" err="1"/>
              <a:t>SingleObject</a:t>
            </a:r>
            <a:r>
              <a:rPr lang="en-US" dirty="0"/>
              <a:t> class. </a:t>
            </a:r>
            <a:r>
              <a:rPr lang="en-US" i="1" dirty="0" err="1"/>
              <a:t>SingleObject</a:t>
            </a:r>
            <a:r>
              <a:rPr lang="en-US" dirty="0"/>
              <a:t> class have its constructor as private and have a static instance of itself.</a:t>
            </a:r>
            <a:r>
              <a:rPr lang="en-US" i="1" dirty="0"/>
              <a:t>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190500"/>
            <a:ext cx="10363200" cy="1143000"/>
          </a:xfrm>
        </p:spPr>
        <p:txBody>
          <a:bodyPr/>
          <a:lstStyle/>
          <a:p>
            <a:r>
              <a:rPr lang="en-US" dirty="0"/>
              <a:t>Cont..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333500"/>
            <a:ext cx="11249891" cy="4686300"/>
          </a:xfrm>
        </p:spPr>
        <p:txBody>
          <a:bodyPr/>
          <a:lstStyle/>
          <a:p>
            <a:r>
              <a:rPr lang="en-US" b="1" i="1" dirty="0" err="1"/>
              <a:t>SingleObject</a:t>
            </a:r>
            <a:r>
              <a:rPr lang="en-US" dirty="0"/>
              <a:t> class provides a static method to get its static instance to outside world. </a:t>
            </a:r>
            <a:r>
              <a:rPr lang="en-US" i="1" dirty="0" err="1"/>
              <a:t>SingletonPatternDemo</a:t>
            </a:r>
            <a:r>
              <a:rPr lang="en-US" dirty="0"/>
              <a:t>, our demo class will use </a:t>
            </a:r>
            <a:r>
              <a:rPr lang="en-US" i="1" dirty="0" err="1"/>
              <a:t>SingleObject</a:t>
            </a:r>
            <a:r>
              <a:rPr lang="en-US" dirty="0"/>
              <a:t> class to get a </a:t>
            </a:r>
            <a:r>
              <a:rPr lang="en-US" i="1" dirty="0" err="1"/>
              <a:t>SingleObject</a:t>
            </a:r>
            <a:r>
              <a:rPr lang="en-US" dirty="0"/>
              <a:t> object.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01885" y="2500721"/>
            <a:ext cx="7380515" cy="416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22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3326" y="76200"/>
            <a:ext cx="9498874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Structural Patterns</a:t>
            </a:r>
            <a:endParaRPr lang="bg-BG" sz="3600" b="1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757646" y="762000"/>
            <a:ext cx="960555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Structural patterns </a:t>
            </a:r>
            <a:r>
              <a:rPr lang="en-US" sz="2400" b="1" i="0" dirty="0">
                <a:solidFill>
                  <a:srgbClr val="FF0000"/>
                </a:solidFill>
                <a:latin typeface="+mn-lt"/>
              </a:rPr>
              <a:t>describe how classes and objects can be combined </a:t>
            </a:r>
            <a:r>
              <a:rPr lang="en-US" sz="2400" i="0" dirty="0">
                <a:latin typeface="+mn-lt"/>
              </a:rPr>
              <a:t>to form larger structures. </a:t>
            </a:r>
          </a:p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The Structural patterns are:</a:t>
            </a:r>
          </a:p>
          <a:p>
            <a:pPr marL="687388" lvl="1" indent="-287338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Adapter</a:t>
            </a:r>
          </a:p>
          <a:p>
            <a:pPr marL="687388" lvl="1" indent="-287338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Façade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958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4333" y="76200"/>
            <a:ext cx="9406467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Adapter Pattern</a:t>
            </a:r>
            <a:endParaRPr lang="en-CA" sz="3600" dirty="0"/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443344" y="838200"/>
            <a:ext cx="1155392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Adapter pattern works as </a:t>
            </a:r>
            <a:r>
              <a:rPr lang="en-US" sz="2400" b="1" i="0" dirty="0">
                <a:solidFill>
                  <a:srgbClr val="FF0000"/>
                </a:solidFill>
                <a:latin typeface="+mn-lt"/>
              </a:rPr>
              <a:t>a connector between </a:t>
            </a:r>
            <a:r>
              <a:rPr lang="en-US" sz="2400" i="0" dirty="0">
                <a:solidFill>
                  <a:srgbClr val="FF0000"/>
                </a:solidFill>
                <a:latin typeface="+mn-lt"/>
              </a:rPr>
              <a:t>two incompatible interfaces.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This type of design pattern comes under structural pattern as this pattern combines the capability of two </a:t>
            </a:r>
            <a:r>
              <a:rPr lang="en-US" sz="2400" b="1" i="0" dirty="0">
                <a:solidFill>
                  <a:srgbClr val="FF0000"/>
                </a:solidFill>
                <a:latin typeface="+mn-lt"/>
              </a:rPr>
              <a:t>independent interfaces. </a:t>
            </a:r>
            <a:endParaRPr lang="en-US" sz="2400" i="0" dirty="0">
              <a:latin typeface="+mn-lt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This pattern involves a </a:t>
            </a:r>
            <a:r>
              <a:rPr lang="en-US" sz="2400" b="1" i="0" dirty="0">
                <a:latin typeface="+mn-lt"/>
              </a:rPr>
              <a:t>single class </a:t>
            </a:r>
            <a:r>
              <a:rPr lang="en-US" sz="2400" i="0" dirty="0">
                <a:latin typeface="+mn-lt"/>
              </a:rPr>
              <a:t>which is responsible to join functionalities of independent or incompatible interfaces.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A real life example could be a case of card reader which acts as an adapter between memory card and a laptop.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You plug-in the memory card into card reader and card reader into the laptop so that memory card can be read via laptop. </a:t>
            </a:r>
          </a:p>
          <a:p>
            <a:pPr marL="457200" indent="-457200" algn="just">
              <a:buFont typeface="Wingdings" pitchFamily="2" charset="2"/>
              <a:buChar char="§"/>
            </a:pPr>
            <a:endParaRPr lang="en-US" dirty="0"/>
          </a:p>
          <a:p>
            <a:pPr marL="457200" indent="-457200" algn="just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21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8640" y="76200"/>
            <a:ext cx="9814560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/>
              <a:t>Contd..</a:t>
            </a:r>
            <a:endParaRPr lang="en-CA" sz="3600" dirty="0"/>
          </a:p>
        </p:txBody>
      </p:sp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91440" y="685800"/>
            <a:ext cx="11991704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We have a </a:t>
            </a:r>
            <a:r>
              <a:rPr lang="en-US" sz="2400" i="0" dirty="0" err="1">
                <a:latin typeface="+mn-lt"/>
              </a:rPr>
              <a:t>MediaPlayer</a:t>
            </a:r>
            <a:r>
              <a:rPr lang="en-US" sz="2400" i="0" dirty="0">
                <a:latin typeface="+mn-lt"/>
              </a:rPr>
              <a:t> interface and a concrete class Audio Player implementing the Media Player interface.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Audio Player can play mp3 format audio files by default.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We are having another interface </a:t>
            </a:r>
            <a:r>
              <a:rPr lang="en-US" sz="2400" i="0" dirty="0" err="1">
                <a:latin typeface="+mn-lt"/>
              </a:rPr>
              <a:t>AdvancedMediaPlayer</a:t>
            </a:r>
            <a:r>
              <a:rPr lang="en-US" sz="2400" i="0" dirty="0">
                <a:latin typeface="+mn-lt"/>
              </a:rPr>
              <a:t> and concrete classes implementing the </a:t>
            </a:r>
            <a:r>
              <a:rPr lang="en-US" sz="2400" i="0" dirty="0" err="1">
                <a:latin typeface="+mn-lt"/>
              </a:rPr>
              <a:t>AdvancedMediaPlayer</a:t>
            </a:r>
            <a:r>
              <a:rPr lang="en-US" sz="2400" i="0" dirty="0">
                <a:latin typeface="+mn-lt"/>
              </a:rPr>
              <a:t> interface.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These classes can play </a:t>
            </a:r>
            <a:r>
              <a:rPr lang="en-US" sz="2400" i="0" dirty="0" err="1">
                <a:latin typeface="+mn-lt"/>
              </a:rPr>
              <a:t>vlc</a:t>
            </a:r>
            <a:r>
              <a:rPr lang="en-US" sz="2400" i="0" dirty="0">
                <a:latin typeface="+mn-lt"/>
              </a:rPr>
              <a:t> and mp4 format files.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We want to make </a:t>
            </a:r>
            <a:r>
              <a:rPr lang="en-US" sz="2400" i="0" dirty="0" err="1">
                <a:latin typeface="+mn-lt"/>
              </a:rPr>
              <a:t>AudioPlayer</a:t>
            </a:r>
            <a:r>
              <a:rPr lang="en-US" sz="2400" i="0" dirty="0">
                <a:latin typeface="+mn-lt"/>
              </a:rPr>
              <a:t> to play other formats as well.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To attain this, we have created an adapter class </a:t>
            </a:r>
            <a:r>
              <a:rPr lang="en-US" sz="2400" i="0" dirty="0" err="1">
                <a:latin typeface="+mn-lt"/>
              </a:rPr>
              <a:t>MediaAdapter</a:t>
            </a:r>
            <a:r>
              <a:rPr lang="en-US" sz="2400" i="0" dirty="0">
                <a:latin typeface="+mn-lt"/>
              </a:rPr>
              <a:t> which implements the </a:t>
            </a:r>
            <a:r>
              <a:rPr lang="en-US" sz="2400" i="0" dirty="0" err="1">
                <a:latin typeface="+mn-lt"/>
              </a:rPr>
              <a:t>MediaPlayer</a:t>
            </a:r>
            <a:r>
              <a:rPr lang="en-US" sz="2400" i="0" dirty="0">
                <a:latin typeface="+mn-lt"/>
              </a:rPr>
              <a:t> interface and uses </a:t>
            </a:r>
            <a:r>
              <a:rPr lang="en-US" sz="2400" i="0" dirty="0" err="1">
                <a:latin typeface="+mn-lt"/>
              </a:rPr>
              <a:t>AdvancedMediaPlayer</a:t>
            </a:r>
            <a:r>
              <a:rPr lang="en-US" sz="2400" i="0" dirty="0">
                <a:latin typeface="+mn-lt"/>
              </a:rPr>
              <a:t> objects to play the required format.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 err="1">
                <a:latin typeface="+mn-lt"/>
              </a:rPr>
              <a:t>AudioPlayer</a:t>
            </a:r>
            <a:r>
              <a:rPr lang="en-US" sz="2400" i="0" dirty="0">
                <a:latin typeface="+mn-lt"/>
              </a:rPr>
              <a:t> uses the adapter class </a:t>
            </a:r>
            <a:r>
              <a:rPr lang="en-US" sz="2400" i="0" dirty="0" err="1">
                <a:latin typeface="+mn-lt"/>
              </a:rPr>
              <a:t>MediaAdapter</a:t>
            </a:r>
            <a:r>
              <a:rPr lang="en-US" sz="2400" i="0" dirty="0">
                <a:latin typeface="+mn-lt"/>
              </a:rPr>
              <a:t> passing it the desired audio type without knowing the actual class which can play the desired format.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 err="1">
                <a:latin typeface="+mn-lt"/>
              </a:rPr>
              <a:t>AdapterPatternDemo</a:t>
            </a:r>
            <a:r>
              <a:rPr lang="en-US" sz="2400" i="0" dirty="0">
                <a:latin typeface="+mn-lt"/>
              </a:rPr>
              <a:t>, our demo class, will use </a:t>
            </a:r>
            <a:r>
              <a:rPr lang="en-US" sz="2400" i="0" dirty="0" err="1">
                <a:latin typeface="+mn-lt"/>
              </a:rPr>
              <a:t>AudioPlayer</a:t>
            </a:r>
            <a:r>
              <a:rPr lang="en-US" sz="2400" i="0" dirty="0">
                <a:latin typeface="+mn-lt"/>
              </a:rPr>
              <a:t> class to play various formats.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918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9F33-771C-430D-B0E9-DA5D54FD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274638"/>
            <a:ext cx="11025809" cy="1143000"/>
          </a:xfrm>
        </p:spPr>
        <p:txBody>
          <a:bodyPr/>
          <a:lstStyle/>
          <a:p>
            <a:r>
              <a:rPr lang="en-US" dirty="0"/>
              <a:t>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E033-9706-48CA-AE83-2070A3A990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8051" y="1447800"/>
            <a:ext cx="11781183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What are design patterns?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Creational design patterns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Structural design patterns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Behavioral design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59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8823" y="76200"/>
            <a:ext cx="9908177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/>
              <a:t>Contd..</a:t>
            </a:r>
            <a:endParaRPr lang="en-CA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098" y="473529"/>
            <a:ext cx="10620103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9444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8D64477-D95C-47F3-8437-6208A9E6E166}" type="slidenum">
              <a:rPr lang="bg-BG" b="1" smtClean="0">
                <a:solidFill>
                  <a:schemeClr val="tx1"/>
                </a:solidFill>
              </a:rPr>
              <a:pPr/>
              <a:t>21</a:t>
            </a:fld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76200"/>
            <a:ext cx="8382000" cy="685800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sz="3600" dirty="0"/>
              <a:t>Contd..</a:t>
            </a:r>
            <a:endParaRPr lang="en-CA" sz="3600" dirty="0"/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783771" y="762000"/>
            <a:ext cx="1063316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MediaPlayer</a:t>
            </a:r>
            <a:r>
              <a:rPr lang="en-US" dirty="0"/>
              <a:t> { </a:t>
            </a:r>
          </a:p>
          <a:p>
            <a:r>
              <a:rPr lang="en-US" dirty="0"/>
              <a:t>public void play(String </a:t>
            </a:r>
            <a:r>
              <a:rPr lang="en-US" dirty="0" err="1"/>
              <a:t>audioType</a:t>
            </a:r>
            <a:r>
              <a:rPr lang="en-US" dirty="0"/>
              <a:t>, String </a:t>
            </a:r>
            <a:r>
              <a:rPr lang="en-US" dirty="0" err="1"/>
              <a:t>fileName</a:t>
            </a:r>
            <a:r>
              <a:rPr lang="en-US" dirty="0"/>
              <a:t>);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AdvancedMediaPlayer</a:t>
            </a:r>
            <a:r>
              <a:rPr lang="en-US" dirty="0"/>
              <a:t> { </a:t>
            </a:r>
          </a:p>
          <a:p>
            <a:r>
              <a:rPr lang="en-US" dirty="0"/>
              <a:t>public void </a:t>
            </a:r>
            <a:r>
              <a:rPr lang="en-US" dirty="0" err="1"/>
              <a:t>playVlc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); </a:t>
            </a:r>
          </a:p>
          <a:p>
            <a:r>
              <a:rPr lang="en-US" dirty="0"/>
              <a:t>public void playMp4(String </a:t>
            </a:r>
            <a:r>
              <a:rPr lang="en-US" dirty="0" err="1"/>
              <a:t>fileName</a:t>
            </a:r>
            <a:r>
              <a:rPr lang="en-US" dirty="0"/>
              <a:t>);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VlcPlayer</a:t>
            </a:r>
            <a:r>
              <a:rPr lang="en-US" dirty="0"/>
              <a:t> implements </a:t>
            </a:r>
            <a:r>
              <a:rPr lang="en-US" dirty="0" err="1"/>
              <a:t>AdvancedMediaPlayer</a:t>
            </a:r>
            <a:r>
              <a:rPr lang="en-US" dirty="0"/>
              <a:t>{ 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playVlc</a:t>
            </a:r>
            <a:r>
              <a:rPr lang="en-US" dirty="0"/>
              <a:t>(String </a:t>
            </a:r>
            <a:r>
              <a:rPr lang="en-US" dirty="0" err="1"/>
              <a:t>fileName</a:t>
            </a:r>
            <a:r>
              <a:rPr lang="en-US" dirty="0"/>
              <a:t>) { </a:t>
            </a:r>
          </a:p>
          <a:p>
            <a:r>
              <a:rPr lang="en-US" dirty="0" err="1"/>
              <a:t>System.out.println</a:t>
            </a:r>
            <a:r>
              <a:rPr lang="en-US" dirty="0"/>
              <a:t>("Playing </a:t>
            </a:r>
            <a:r>
              <a:rPr lang="en-US" dirty="0" err="1"/>
              <a:t>vlc</a:t>
            </a:r>
            <a:r>
              <a:rPr lang="en-US" dirty="0"/>
              <a:t> file. Name: "+ </a:t>
            </a:r>
            <a:r>
              <a:rPr lang="en-US" dirty="0" err="1"/>
              <a:t>fileName</a:t>
            </a:r>
            <a:r>
              <a:rPr lang="en-US" dirty="0"/>
              <a:t>);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public void playMp4(String </a:t>
            </a:r>
            <a:r>
              <a:rPr lang="en-US" dirty="0" err="1"/>
              <a:t>fileName</a:t>
            </a:r>
            <a:r>
              <a:rPr lang="en-US" dirty="0"/>
              <a:t>) { </a:t>
            </a:r>
          </a:p>
          <a:p>
            <a:r>
              <a:rPr lang="en-US" dirty="0"/>
              <a:t>//do nothing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704607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49CF88E-3073-4BC3-991A-D54FF672B242}" type="slidenum">
              <a:rPr lang="bg-BG" b="1" smtClean="0">
                <a:solidFill>
                  <a:schemeClr val="tx1"/>
                </a:solidFill>
              </a:rPr>
              <a:pPr/>
              <a:t>22</a:t>
            </a:fld>
            <a:endParaRPr lang="bg-BG" b="1">
              <a:solidFill>
                <a:schemeClr val="tx1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858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600" dirty="0"/>
              <a:t>Cont..</a:t>
            </a:r>
            <a:endParaRPr lang="en-CA" sz="3600" dirty="0"/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1752600" y="762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public class Mp4Player implements </a:t>
            </a:r>
            <a:r>
              <a:rPr lang="en-US" sz="2000" dirty="0" err="1"/>
              <a:t>AdvancedMediaPlayer</a:t>
            </a:r>
            <a:r>
              <a:rPr lang="en-US" sz="2000" dirty="0"/>
              <a:t>{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playVlc</a:t>
            </a:r>
            <a:r>
              <a:rPr lang="en-US" sz="2000" dirty="0"/>
              <a:t>(String </a:t>
            </a:r>
            <a:r>
              <a:rPr lang="en-US" sz="2000" dirty="0" err="1"/>
              <a:t>fileName</a:t>
            </a:r>
            <a:r>
              <a:rPr lang="en-US" sz="2000" dirty="0"/>
              <a:t>) { </a:t>
            </a:r>
          </a:p>
          <a:p>
            <a:r>
              <a:rPr lang="en-US" sz="2000" dirty="0"/>
              <a:t>//do nothing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public void playMp4(String </a:t>
            </a:r>
            <a:r>
              <a:rPr lang="en-US" sz="2000" dirty="0" err="1"/>
              <a:t>fileName</a:t>
            </a:r>
            <a:r>
              <a:rPr lang="en-US" sz="2000" dirty="0"/>
              <a:t>) {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("Playing mp4 file. Name: "+ </a:t>
            </a:r>
            <a:r>
              <a:rPr lang="en-US" sz="2000" dirty="0" err="1"/>
              <a:t>fileName</a:t>
            </a:r>
            <a:r>
              <a:rPr lang="en-US" sz="2000" dirty="0"/>
              <a:t>);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90706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73E08C-D1B7-492E-B6CC-F217456BE067}" type="slidenum">
              <a:rPr lang="bg-BG" b="1" smtClean="0">
                <a:solidFill>
                  <a:schemeClr val="tx1"/>
                </a:solidFill>
              </a:rPr>
              <a:pPr/>
              <a:t>23</a:t>
            </a:fld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59395" name="Slide Number Placeholder 2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bg-BG" sz="1200" dirty="0">
              <a:latin typeface="Arial Black" pitchFamily="34" charset="0"/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lang="bg-BG" sz="1200" dirty="0">
              <a:latin typeface="+mn-l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905000" y="76200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n-US" sz="3600" kern="0" dirty="0">
                <a:latin typeface="+mj-lt"/>
                <a:ea typeface="+mj-ea"/>
                <a:cs typeface="+mj-cs"/>
              </a:rPr>
              <a:t>Contd..</a:t>
            </a:r>
            <a:endParaRPr lang="en-CA" sz="3600" kern="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828800" y="990600"/>
            <a:ext cx="8534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52600" y="865287"/>
            <a:ext cx="8686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MediaAdapter</a:t>
            </a:r>
            <a:r>
              <a:rPr lang="en-US" dirty="0"/>
              <a:t> implements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 err="1"/>
              <a:t>AdvancedMediaPlayer</a:t>
            </a:r>
            <a:r>
              <a:rPr lang="en-US" dirty="0"/>
              <a:t> </a:t>
            </a:r>
            <a:r>
              <a:rPr lang="en-US" dirty="0" err="1"/>
              <a:t>advancedMusicPlayer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MediaAdapter</a:t>
            </a:r>
            <a:r>
              <a:rPr lang="en-US" dirty="0"/>
              <a:t>(String </a:t>
            </a:r>
            <a:r>
              <a:rPr lang="en-US" dirty="0" err="1"/>
              <a:t>audioType</a:t>
            </a:r>
            <a:r>
              <a:rPr lang="en-US" dirty="0"/>
              <a:t>){ </a:t>
            </a:r>
          </a:p>
          <a:p>
            <a:r>
              <a:rPr lang="en-US" dirty="0"/>
              <a:t>if(</a:t>
            </a:r>
            <a:r>
              <a:rPr lang="en-US" dirty="0" err="1"/>
              <a:t>audioType.equalsIgnoreCase</a:t>
            </a:r>
            <a:r>
              <a:rPr lang="en-US" dirty="0"/>
              <a:t>("</a:t>
            </a:r>
            <a:r>
              <a:rPr lang="en-US" dirty="0" err="1"/>
              <a:t>vlc</a:t>
            </a:r>
            <a:r>
              <a:rPr lang="en-US" dirty="0"/>
              <a:t>") ){ </a:t>
            </a:r>
          </a:p>
          <a:p>
            <a:r>
              <a:rPr lang="en-US" dirty="0" err="1"/>
              <a:t>advancedMusicPlayer</a:t>
            </a:r>
            <a:r>
              <a:rPr lang="en-US" dirty="0"/>
              <a:t> = new </a:t>
            </a:r>
            <a:r>
              <a:rPr lang="en-US" dirty="0" err="1"/>
              <a:t>VlcPlayer</a:t>
            </a:r>
            <a:r>
              <a:rPr lang="en-US" dirty="0"/>
              <a:t>(); </a:t>
            </a:r>
          </a:p>
          <a:p>
            <a:r>
              <a:rPr lang="en-US" dirty="0"/>
              <a:t>} else if (</a:t>
            </a:r>
            <a:r>
              <a:rPr lang="en-US" dirty="0" err="1"/>
              <a:t>audioType.equalsIgnoreCase</a:t>
            </a:r>
            <a:r>
              <a:rPr lang="en-US" dirty="0"/>
              <a:t>("mp4")){ </a:t>
            </a:r>
          </a:p>
          <a:p>
            <a:r>
              <a:rPr lang="en-US" dirty="0" err="1"/>
              <a:t>advancedMusicPlayer</a:t>
            </a:r>
            <a:r>
              <a:rPr lang="en-US" dirty="0"/>
              <a:t> = new Mp4Player();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/>
              <a:t>public void play(String </a:t>
            </a:r>
            <a:r>
              <a:rPr lang="en-US" dirty="0" err="1"/>
              <a:t>audioType</a:t>
            </a:r>
            <a:r>
              <a:rPr lang="en-US" dirty="0"/>
              <a:t>, String </a:t>
            </a:r>
            <a:r>
              <a:rPr lang="en-US" dirty="0" err="1"/>
              <a:t>fileName</a:t>
            </a:r>
            <a:r>
              <a:rPr lang="en-US" dirty="0"/>
              <a:t>) { </a:t>
            </a:r>
          </a:p>
          <a:p>
            <a:r>
              <a:rPr lang="en-US" dirty="0"/>
              <a:t>if(</a:t>
            </a:r>
            <a:r>
              <a:rPr lang="en-US" dirty="0" err="1"/>
              <a:t>audioType.equalsIgnoreCase</a:t>
            </a:r>
            <a:r>
              <a:rPr lang="en-US" dirty="0"/>
              <a:t>("</a:t>
            </a:r>
            <a:r>
              <a:rPr lang="en-US" dirty="0" err="1"/>
              <a:t>vlc</a:t>
            </a:r>
            <a:r>
              <a:rPr lang="en-US" dirty="0"/>
              <a:t>")){ </a:t>
            </a:r>
          </a:p>
          <a:p>
            <a:r>
              <a:rPr lang="en-US" dirty="0" err="1"/>
              <a:t>advancedMusicPlayer.playVlc</a:t>
            </a:r>
            <a:r>
              <a:rPr lang="en-US" dirty="0"/>
              <a:t>(</a:t>
            </a:r>
            <a:r>
              <a:rPr lang="en-US" dirty="0" err="1"/>
              <a:t>fileName</a:t>
            </a:r>
            <a:r>
              <a:rPr lang="en-US" dirty="0"/>
              <a:t>); </a:t>
            </a:r>
          </a:p>
          <a:p>
            <a:r>
              <a:rPr lang="en-US" dirty="0"/>
              <a:t>}else if(</a:t>
            </a:r>
            <a:r>
              <a:rPr lang="en-US" dirty="0" err="1"/>
              <a:t>audioType.equalsIgnoreCase</a:t>
            </a:r>
            <a:r>
              <a:rPr lang="en-US" dirty="0"/>
              <a:t>("mp4")){ </a:t>
            </a:r>
          </a:p>
          <a:p>
            <a:r>
              <a:rPr lang="en-US" dirty="0"/>
              <a:t>advancedMusicPlayer.playMp4(</a:t>
            </a:r>
            <a:r>
              <a:rPr lang="en-US" dirty="0" err="1"/>
              <a:t>fileName</a:t>
            </a:r>
            <a:r>
              <a:rPr lang="en-US" dirty="0"/>
              <a:t>);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67970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29C9C0-93F0-43B6-8230-100EE2E86624}" type="slidenum">
              <a:rPr lang="bg-BG" b="1" smtClean="0">
                <a:solidFill>
                  <a:schemeClr val="tx1"/>
                </a:solidFill>
              </a:rPr>
              <a:pPr/>
              <a:t>24</a:t>
            </a:fld>
            <a:endParaRPr lang="bg-BG" b="1">
              <a:solidFill>
                <a:schemeClr val="tx1"/>
              </a:solidFill>
            </a:endParaRPr>
          </a:p>
        </p:txBody>
      </p:sp>
      <p:sp>
        <p:nvSpPr>
          <p:cNvPr id="60420" name="Slide Number Placeholder 2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bg-BG" sz="1200" dirty="0">
              <a:latin typeface="Arial Black" pitchFamily="34" charset="0"/>
            </a:endParaRPr>
          </a:p>
        </p:txBody>
      </p:sp>
      <p:sp>
        <p:nvSpPr>
          <p:cNvPr id="60421" name="Slide Number Placeholder 2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bg-BG" sz="1200" dirty="0">
              <a:latin typeface="Arial Black" pitchFamily="34" charset="0"/>
            </a:endParaRPr>
          </a:p>
        </p:txBody>
      </p:sp>
      <p:sp>
        <p:nvSpPr>
          <p:cNvPr id="60422" name="Slide Number Placeholder 2"/>
          <p:cNvSpPr txBox="1">
            <a:spLocks/>
          </p:cNvSpPr>
          <p:nvPr/>
        </p:nvSpPr>
        <p:spPr bwMode="auto">
          <a:xfrm>
            <a:off x="807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bg-BG" sz="1200" dirty="0">
              <a:latin typeface="Arial Black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828800" y="76200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en-CA" sz="3600" kern="0" dirty="0">
                <a:latin typeface="+mj-lt"/>
                <a:ea typeface="+mj-ea"/>
                <a:cs typeface="+mj-cs"/>
              </a:rPr>
              <a:t>Contd..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28800" y="533400"/>
            <a:ext cx="8534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 dirty="0"/>
              <a:t>public class </a:t>
            </a:r>
            <a:r>
              <a:rPr lang="en-US" sz="2000" dirty="0" err="1"/>
              <a:t>AudioPlayer</a:t>
            </a:r>
            <a:r>
              <a:rPr lang="en-US" sz="2000" dirty="0"/>
              <a:t> implements </a:t>
            </a:r>
            <a:r>
              <a:rPr lang="en-US" sz="2000" dirty="0" err="1"/>
              <a:t>MediaPlayer</a:t>
            </a:r>
            <a:r>
              <a:rPr lang="en-US" sz="2000" dirty="0"/>
              <a:t> { </a:t>
            </a:r>
          </a:p>
          <a:p>
            <a:r>
              <a:rPr lang="en-US" sz="2000" dirty="0" err="1"/>
              <a:t>MediaAdapter</a:t>
            </a:r>
            <a:r>
              <a:rPr lang="en-US" sz="2000" dirty="0"/>
              <a:t> </a:t>
            </a:r>
            <a:r>
              <a:rPr lang="en-US" sz="2000" dirty="0" err="1"/>
              <a:t>mediaAdapter</a:t>
            </a:r>
            <a:r>
              <a:rPr lang="en-US" sz="2000" dirty="0"/>
              <a:t>; </a:t>
            </a:r>
          </a:p>
          <a:p>
            <a:r>
              <a:rPr lang="en-US" sz="2000" dirty="0"/>
              <a:t>public void play(String </a:t>
            </a:r>
            <a:r>
              <a:rPr lang="en-US" sz="2000" dirty="0" err="1"/>
              <a:t>audioType</a:t>
            </a:r>
            <a:r>
              <a:rPr lang="en-US" sz="2000" dirty="0"/>
              <a:t>, String </a:t>
            </a:r>
            <a:r>
              <a:rPr lang="en-US" sz="2000" dirty="0" err="1"/>
              <a:t>fileName</a:t>
            </a:r>
            <a:r>
              <a:rPr lang="en-US" sz="2000" dirty="0"/>
              <a:t>) { 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audioType.equalsIgnoreCase</a:t>
            </a:r>
            <a:r>
              <a:rPr lang="en-US" sz="2000" dirty="0"/>
              <a:t>("mp3")){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("Playing mp3 file. Name: "+ </a:t>
            </a:r>
            <a:r>
              <a:rPr lang="en-US" sz="2000" dirty="0" err="1"/>
              <a:t>fileName</a:t>
            </a:r>
            <a:r>
              <a:rPr lang="en-US" sz="2000" dirty="0"/>
              <a:t>);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//</a:t>
            </a:r>
            <a:r>
              <a:rPr lang="en-US" sz="2000" dirty="0" err="1"/>
              <a:t>mediaAdapter</a:t>
            </a:r>
            <a:r>
              <a:rPr lang="en-US" sz="2000" dirty="0"/>
              <a:t> is providing support to play other file formats </a:t>
            </a:r>
          </a:p>
          <a:p>
            <a:r>
              <a:rPr lang="en-US" sz="2000" dirty="0"/>
              <a:t>else if(</a:t>
            </a:r>
            <a:r>
              <a:rPr lang="en-US" sz="2000" dirty="0" err="1"/>
              <a:t>audioType.equalsIgnoreCase</a:t>
            </a:r>
            <a:r>
              <a:rPr lang="en-US" sz="2000" dirty="0"/>
              <a:t>("</a:t>
            </a:r>
            <a:r>
              <a:rPr lang="en-US" sz="2000" dirty="0" err="1"/>
              <a:t>vlc</a:t>
            </a:r>
            <a:r>
              <a:rPr lang="en-US" sz="2000" dirty="0"/>
              <a:t>") || </a:t>
            </a:r>
            <a:r>
              <a:rPr lang="en-US" sz="2000" dirty="0" err="1"/>
              <a:t>audioType.equalsIgnoreCase</a:t>
            </a:r>
            <a:r>
              <a:rPr lang="en-US" sz="2000" dirty="0"/>
              <a:t>("mp4")){ </a:t>
            </a:r>
          </a:p>
          <a:p>
            <a:r>
              <a:rPr lang="en-US" sz="2000" dirty="0" err="1"/>
              <a:t>mediaAdapter</a:t>
            </a:r>
            <a:r>
              <a:rPr lang="en-US" sz="2000" dirty="0"/>
              <a:t> = new </a:t>
            </a:r>
            <a:r>
              <a:rPr lang="en-US" sz="2000" dirty="0" err="1"/>
              <a:t>MediaAdapter</a:t>
            </a:r>
            <a:r>
              <a:rPr lang="en-US" sz="2000" dirty="0"/>
              <a:t>(</a:t>
            </a:r>
            <a:r>
              <a:rPr lang="en-US" sz="2000" dirty="0" err="1"/>
              <a:t>audioType</a:t>
            </a:r>
            <a:r>
              <a:rPr lang="en-US" sz="2000" dirty="0"/>
              <a:t>); </a:t>
            </a:r>
          </a:p>
          <a:p>
            <a:r>
              <a:rPr lang="en-US" sz="2000" dirty="0" err="1"/>
              <a:t>mediaAdapter.play</a:t>
            </a:r>
            <a:r>
              <a:rPr lang="en-US" sz="2000" dirty="0"/>
              <a:t>(</a:t>
            </a:r>
            <a:r>
              <a:rPr lang="en-US" sz="2000" dirty="0" err="1"/>
              <a:t>audioType</a:t>
            </a:r>
            <a:r>
              <a:rPr lang="en-US" sz="2000" dirty="0"/>
              <a:t>, </a:t>
            </a:r>
            <a:r>
              <a:rPr lang="en-US" sz="2000" dirty="0" err="1"/>
              <a:t>fileName</a:t>
            </a:r>
            <a:r>
              <a:rPr lang="en-US" sz="2000" dirty="0"/>
              <a:t>);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else{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("Invalid media. "+ </a:t>
            </a:r>
          </a:p>
          <a:p>
            <a:r>
              <a:rPr lang="en-US" sz="2000" dirty="0" err="1"/>
              <a:t>audioType</a:t>
            </a:r>
            <a:r>
              <a:rPr lang="en-US" sz="2000" dirty="0"/>
              <a:t> + " format not supported"); </a:t>
            </a:r>
          </a:p>
          <a:p>
            <a:r>
              <a:rPr lang="en-US" sz="2000" dirty="0"/>
              <a:t>} } </a:t>
            </a:r>
          </a:p>
          <a:p>
            <a:r>
              <a:rPr lang="en-US" sz="2000" dirty="0"/>
              <a:t>} 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  <a:p>
            <a:pPr>
              <a:defRPr/>
            </a:pPr>
            <a:endParaRPr lang="en-CA" sz="14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CA" sz="14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4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CA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021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733" y="76200"/>
            <a:ext cx="10016067" cy="73914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/>
              <a:t>Facade Pattern</a:t>
            </a:r>
            <a:r>
              <a:rPr lang="bg-BG" sz="3600" dirty="0"/>
              <a:t> </a:t>
            </a:r>
            <a:endParaRPr lang="en-CA" sz="3600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391887" y="815340"/>
            <a:ext cx="11495314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Facade pattern </a:t>
            </a:r>
            <a:r>
              <a:rPr lang="en-US" sz="2400" b="1" i="0" dirty="0">
                <a:solidFill>
                  <a:srgbClr val="FF0000"/>
                </a:solidFill>
                <a:latin typeface="+mn-lt"/>
              </a:rPr>
              <a:t>hides the complexities of the system </a:t>
            </a:r>
            <a:r>
              <a:rPr lang="en-US" sz="2400" i="0" dirty="0">
                <a:latin typeface="+mn-lt"/>
              </a:rPr>
              <a:t>and provides an </a:t>
            </a:r>
            <a:r>
              <a:rPr lang="en-US" sz="2400" b="1" i="0" dirty="0">
                <a:latin typeface="+mn-lt"/>
              </a:rPr>
              <a:t>interface to the client </a:t>
            </a:r>
            <a:r>
              <a:rPr lang="en-US" sz="2400" i="0" dirty="0">
                <a:latin typeface="+mn-lt"/>
              </a:rPr>
              <a:t>using which the client can access the system.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This type of design pattern comes under structural pattern as </a:t>
            </a:r>
            <a:r>
              <a:rPr lang="en-US" sz="2400" i="0" dirty="0">
                <a:solidFill>
                  <a:srgbClr val="FF0000"/>
                </a:solidFill>
                <a:latin typeface="+mn-lt"/>
              </a:rPr>
              <a:t>this pattern adds an interface to </a:t>
            </a:r>
            <a:r>
              <a:rPr lang="en-US" sz="2400" b="1" i="0" dirty="0">
                <a:solidFill>
                  <a:srgbClr val="FF0000"/>
                </a:solidFill>
                <a:latin typeface="+mn-lt"/>
              </a:rPr>
              <a:t>existing system to hide its complexities.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This pattern involves a </a:t>
            </a:r>
            <a:r>
              <a:rPr lang="en-US" sz="2400" b="1" i="0" dirty="0">
                <a:latin typeface="+mn-lt"/>
              </a:rPr>
              <a:t>single class </a:t>
            </a:r>
            <a:r>
              <a:rPr lang="en-US" sz="2400" i="0" dirty="0">
                <a:latin typeface="+mn-lt"/>
              </a:rPr>
              <a:t>which provides simplified methods required by </a:t>
            </a:r>
            <a:r>
              <a:rPr lang="en-US" sz="2400" b="1" i="0" dirty="0">
                <a:latin typeface="+mn-lt"/>
              </a:rPr>
              <a:t>client and delegates calls </a:t>
            </a:r>
            <a:r>
              <a:rPr lang="en-US" sz="2400" i="0" dirty="0">
                <a:latin typeface="+mn-lt"/>
              </a:rPr>
              <a:t>to methods of existing system classes.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>
                <a:latin typeface="+mn-lt"/>
              </a:rPr>
              <a:t>We are going to create a Shape interface and concrete classes implementing the Shape interface. A facade class </a:t>
            </a:r>
            <a:r>
              <a:rPr lang="en-US" sz="2400" i="0" dirty="0" err="1">
                <a:latin typeface="+mn-lt"/>
              </a:rPr>
              <a:t>ShapeMaker</a:t>
            </a:r>
            <a:r>
              <a:rPr lang="en-US" sz="2400" i="0" dirty="0">
                <a:latin typeface="+mn-lt"/>
              </a:rPr>
              <a:t> is defined as a next step.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i="0" dirty="0" err="1">
                <a:latin typeface="+mn-lt"/>
              </a:rPr>
              <a:t>ShapeMaker</a:t>
            </a:r>
            <a:r>
              <a:rPr lang="en-US" sz="2400" i="0" dirty="0">
                <a:latin typeface="+mn-lt"/>
              </a:rPr>
              <a:t> class uses the concrete classes to delegate user calls to these classes. </a:t>
            </a:r>
            <a:r>
              <a:rPr lang="en-US" sz="2400" i="0" dirty="0" err="1">
                <a:latin typeface="+mn-lt"/>
              </a:rPr>
              <a:t>FacadePatternDemo</a:t>
            </a:r>
            <a:r>
              <a:rPr lang="en-US" sz="2400" i="0" dirty="0">
                <a:latin typeface="+mn-lt"/>
              </a:rPr>
              <a:t>, our demo class, will use </a:t>
            </a:r>
            <a:r>
              <a:rPr lang="en-US" sz="2400" i="0" dirty="0" err="1">
                <a:latin typeface="+mn-lt"/>
              </a:rPr>
              <a:t>ShapeMaker</a:t>
            </a:r>
            <a:r>
              <a:rPr lang="en-US" sz="2400" i="0" dirty="0">
                <a:latin typeface="+mn-lt"/>
              </a:rPr>
              <a:t> class to show the results.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400" i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149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8182D0-8B4C-418A-9353-5FCC8F69E898}" type="slidenum">
              <a:rPr lang="bg-BG" b="1" smtClean="0">
                <a:solidFill>
                  <a:schemeClr val="tx1"/>
                </a:solidFill>
              </a:rPr>
              <a:pPr/>
              <a:t>26</a:t>
            </a:fld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76200"/>
            <a:ext cx="8077200" cy="7620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600" dirty="0"/>
              <a:t>Contd..</a:t>
            </a:r>
            <a:endParaRPr lang="en-CA" sz="3600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828800" y="9906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just"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1817" y="5334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52997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8182D0-8B4C-418A-9353-5FCC8F69E898}" type="slidenum">
              <a:rPr lang="bg-BG" b="1" smtClean="0">
                <a:solidFill>
                  <a:schemeClr val="tx1"/>
                </a:solidFill>
              </a:rPr>
              <a:pPr/>
              <a:t>27</a:t>
            </a:fld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76200"/>
            <a:ext cx="8458200" cy="7620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600" dirty="0"/>
              <a:t>Contd...</a:t>
            </a:r>
            <a:endParaRPr lang="en-CA" sz="3600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828800" y="9906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/>
              <a:t>public interface Shape {</a:t>
            </a:r>
          </a:p>
          <a:p>
            <a:r>
              <a:rPr lang="en-US" dirty="0"/>
              <a:t>void draw();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class Rectangle implements Shape {</a:t>
            </a:r>
          </a:p>
          <a:p>
            <a:r>
              <a:rPr lang="en-US" dirty="0"/>
              <a:t>public void draw()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("Inside Rectangle::draw() method.");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Circle implements Shape {</a:t>
            </a:r>
          </a:p>
          <a:p>
            <a:r>
              <a:rPr lang="en-US" dirty="0"/>
              <a:t>public void draw()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("Inside Circle::draw() method.");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Square implements Shape {</a:t>
            </a:r>
          </a:p>
          <a:p>
            <a:r>
              <a:rPr lang="en-US" dirty="0"/>
              <a:t>public void draw() {</a:t>
            </a:r>
          </a:p>
          <a:p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("Inside Square::draw() method.");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1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8182D0-8B4C-418A-9353-5FCC8F69E898}" type="slidenum">
              <a:rPr lang="bg-BG" b="1" smtClean="0">
                <a:solidFill>
                  <a:schemeClr val="tx1"/>
                </a:solidFill>
              </a:rPr>
              <a:pPr/>
              <a:t>28</a:t>
            </a:fld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76200"/>
            <a:ext cx="8458200" cy="7620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600" dirty="0"/>
              <a:t>Contd...</a:t>
            </a:r>
            <a:endParaRPr lang="en-CA" sz="3600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828800" y="838200"/>
            <a:ext cx="8534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ShapeMaker</a:t>
            </a:r>
            <a:r>
              <a:rPr lang="en-US" dirty="0"/>
              <a:t> {</a:t>
            </a:r>
          </a:p>
          <a:p>
            <a:r>
              <a:rPr lang="en-US" dirty="0"/>
              <a:t>private Shape circle;</a:t>
            </a:r>
          </a:p>
          <a:p>
            <a:r>
              <a:rPr lang="en-US" dirty="0"/>
              <a:t>private Shape rectangle;</a:t>
            </a:r>
          </a:p>
          <a:p>
            <a:r>
              <a:rPr lang="en-US" dirty="0"/>
              <a:t>private Shape square;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ShapeMaker</a:t>
            </a:r>
            <a:r>
              <a:rPr lang="en-US" dirty="0"/>
              <a:t>() {</a:t>
            </a:r>
          </a:p>
          <a:p>
            <a:r>
              <a:rPr lang="en-US" dirty="0"/>
              <a:t>circle = new Circle();</a:t>
            </a:r>
          </a:p>
          <a:p>
            <a:r>
              <a:rPr lang="en-US" dirty="0"/>
              <a:t>rectangle = new Rectangle();</a:t>
            </a:r>
          </a:p>
          <a:p>
            <a:r>
              <a:rPr lang="en-US" dirty="0"/>
              <a:t>square = new Square();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drawCircle</a:t>
            </a:r>
            <a:r>
              <a:rPr lang="en-US" dirty="0"/>
              <a:t>(){</a:t>
            </a:r>
          </a:p>
          <a:p>
            <a:r>
              <a:rPr lang="en-US" dirty="0" err="1"/>
              <a:t>circle.draw</a:t>
            </a:r>
            <a:r>
              <a:rPr lang="en-US" dirty="0"/>
              <a:t>();     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drawRectangle</a:t>
            </a:r>
            <a:r>
              <a:rPr lang="en-US" dirty="0"/>
              <a:t>(){</a:t>
            </a:r>
          </a:p>
          <a:p>
            <a:r>
              <a:rPr lang="en-US" dirty="0" err="1"/>
              <a:t>rectangle.draw</a:t>
            </a:r>
            <a:r>
              <a:rPr lang="en-US" dirty="0"/>
              <a:t>();    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drawSquare</a:t>
            </a:r>
            <a:r>
              <a:rPr lang="en-US" dirty="0"/>
              <a:t>(){</a:t>
            </a:r>
          </a:p>
          <a:p>
            <a:r>
              <a:rPr lang="en-US" dirty="0" err="1"/>
              <a:t>square.draw</a:t>
            </a:r>
            <a:r>
              <a:rPr lang="en-US" dirty="0"/>
              <a:t>();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90807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8182D0-8B4C-418A-9353-5FCC8F69E898}" type="slidenum">
              <a:rPr lang="bg-BG" b="1" smtClean="0">
                <a:solidFill>
                  <a:schemeClr val="tx1"/>
                </a:solidFill>
              </a:rPr>
              <a:pPr/>
              <a:t>29</a:t>
            </a:fld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76200"/>
            <a:ext cx="8458200" cy="7620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sz="3600" dirty="0"/>
              <a:t>Contd...</a:t>
            </a:r>
            <a:endParaRPr lang="en-CA" sz="3600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828800" y="7620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/>
              <a:t>public class Client {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ShapeMaker</a:t>
            </a:r>
            <a:r>
              <a:rPr lang="en-US" dirty="0"/>
              <a:t> </a:t>
            </a:r>
            <a:r>
              <a:rPr lang="en-US" dirty="0" err="1"/>
              <a:t>shapeMaker</a:t>
            </a:r>
            <a:r>
              <a:rPr lang="en-US" dirty="0"/>
              <a:t> = new </a:t>
            </a:r>
            <a:r>
              <a:rPr lang="en-US" dirty="0" err="1"/>
              <a:t>ShapeMaker</a:t>
            </a:r>
            <a:r>
              <a:rPr lang="en-US" dirty="0"/>
              <a:t>();</a:t>
            </a:r>
          </a:p>
          <a:p>
            <a:r>
              <a:rPr lang="en-US" dirty="0" err="1"/>
              <a:t>shapeMaker.drawCircle</a:t>
            </a:r>
            <a:r>
              <a:rPr lang="en-US" dirty="0"/>
              <a:t>();</a:t>
            </a:r>
          </a:p>
          <a:p>
            <a:r>
              <a:rPr lang="en-US" dirty="0" err="1"/>
              <a:t>shapeMaker.drawRectangle</a:t>
            </a:r>
            <a:r>
              <a:rPr lang="en-US" dirty="0"/>
              <a:t>();</a:t>
            </a:r>
          </a:p>
          <a:p>
            <a:r>
              <a:rPr lang="en-US" dirty="0" err="1"/>
              <a:t>shapeMaker.drawSquare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482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78" y="76200"/>
            <a:ext cx="9809922" cy="1295400"/>
          </a:xfrm>
        </p:spPr>
        <p:txBody>
          <a:bodyPr/>
          <a:lstStyle/>
          <a:p>
            <a:r>
              <a:rPr lang="en-US" b="1" dirty="0"/>
              <a:t>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4312" y="742122"/>
            <a:ext cx="11807687" cy="6039678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800" dirty="0"/>
              <a:t>A common solution to a common problem in a given context</a:t>
            </a:r>
          </a:p>
          <a:p>
            <a:pPr algn="just">
              <a:lnSpc>
                <a:spcPct val="200000"/>
              </a:lnSpc>
            </a:pPr>
            <a:r>
              <a:rPr lang="en-US" sz="2800" dirty="0"/>
              <a:t>High level patterns for organizing software: </a:t>
            </a:r>
            <a:r>
              <a:rPr lang="en-US" sz="2800" dirty="0">
                <a:solidFill>
                  <a:srgbClr val="0000FF"/>
                </a:solidFill>
              </a:rPr>
              <a:t>architectural styles</a:t>
            </a:r>
          </a:p>
          <a:p>
            <a:pPr algn="just">
              <a:lnSpc>
                <a:spcPct val="200000"/>
              </a:lnSpc>
            </a:pPr>
            <a:r>
              <a:rPr lang="en-US" sz="2800" dirty="0"/>
              <a:t>Low level patterns for </a:t>
            </a:r>
            <a:r>
              <a:rPr lang="en-US" sz="2800" b="1" dirty="0"/>
              <a:t>describing details </a:t>
            </a:r>
            <a:r>
              <a:rPr lang="en-US" sz="2800" dirty="0"/>
              <a:t>:</a:t>
            </a:r>
          </a:p>
          <a:p>
            <a:pPr algn="just">
              <a:lnSpc>
                <a:spcPct val="200000"/>
              </a:lnSpc>
            </a:pPr>
            <a:r>
              <a:rPr lang="en-US" sz="2800" dirty="0"/>
              <a:t>Based on the </a:t>
            </a:r>
            <a:r>
              <a:rPr lang="en-US" sz="2800" dirty="0">
                <a:solidFill>
                  <a:srgbClr val="0000FF"/>
                </a:solidFill>
              </a:rPr>
              <a:t>level of detail, complexity, and scale of applicability </a:t>
            </a:r>
            <a:r>
              <a:rPr lang="en-US" sz="2800" dirty="0"/>
              <a:t>to the entire system being design, design pattern can be either </a:t>
            </a:r>
            <a:r>
              <a:rPr lang="en-US" sz="2800" b="1" dirty="0">
                <a:solidFill>
                  <a:srgbClr val="FF0000"/>
                </a:solidFill>
              </a:rPr>
              <a:t>creational, structural or behavioral.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Behavioral Design Patterns</a:t>
            </a:r>
            <a:endParaRPr lang="bg-BG" sz="3600" b="1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666206" y="762000"/>
            <a:ext cx="1103811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lvl="1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800" i="0" dirty="0">
                <a:latin typeface="+mn-lt"/>
              </a:rPr>
              <a:t>Behavioral design patterns </a:t>
            </a:r>
            <a:r>
              <a:rPr lang="bg-BG" sz="2400" i="0" dirty="0">
                <a:latin typeface="+mn-lt"/>
              </a:rPr>
              <a:t>help you </a:t>
            </a:r>
            <a:r>
              <a:rPr lang="bg-BG" sz="2400" b="1" i="0" dirty="0">
                <a:solidFill>
                  <a:srgbClr val="FF0000"/>
                </a:solidFill>
                <a:latin typeface="+mn-lt"/>
              </a:rPr>
              <a:t>define the communication between objects</a:t>
            </a:r>
            <a:r>
              <a:rPr lang="en-US" sz="2400" b="1" i="0" dirty="0">
                <a:solidFill>
                  <a:srgbClr val="FF0000"/>
                </a:solidFill>
                <a:latin typeface="Perpetua" panose="02020502060401020303" pitchFamily="18" charset="0"/>
              </a:rPr>
              <a:t> </a:t>
            </a:r>
            <a:r>
              <a:rPr lang="bg-BG" sz="2400" i="0" dirty="0">
                <a:latin typeface="+mn-lt"/>
              </a:rPr>
              <a:t>in your system and how the flow is controlled in a complex program.</a:t>
            </a:r>
            <a:endParaRPr lang="en-US" sz="2400" i="0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800" i="0" dirty="0">
                <a:latin typeface="+mn-lt"/>
              </a:rPr>
              <a:t>The behavioral patterns are:</a:t>
            </a:r>
          </a:p>
          <a:p>
            <a:pPr marL="687388" lvl="1" indent="-287338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800" i="0" dirty="0" err="1">
                <a:latin typeface="+mn-lt"/>
              </a:rPr>
              <a:t>Iterator</a:t>
            </a:r>
            <a:endParaRPr lang="en-US" sz="2800" i="0" dirty="0">
              <a:latin typeface="+mn-lt"/>
            </a:endParaRPr>
          </a:p>
          <a:p>
            <a:pPr marL="687388" lvl="1" indent="-287338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sz="2800" i="0" dirty="0">
                <a:latin typeface="+mn-lt"/>
              </a:rPr>
              <a:t>Chain of Responsibility</a:t>
            </a:r>
          </a:p>
          <a:p>
            <a:pPr marL="687388" lvl="1" indent="-287338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en-US" sz="2000" dirty="0"/>
          </a:p>
          <a:p>
            <a:pPr marL="687388" lvl="1" indent="-287338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820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1886" y="0"/>
            <a:ext cx="9590314" cy="685800"/>
          </a:xfrm>
        </p:spPr>
        <p:txBody>
          <a:bodyPr>
            <a:noAutofit/>
          </a:bodyPr>
          <a:lstStyle/>
          <a:p>
            <a:r>
              <a:rPr lang="en-US" sz="3600" b="1" dirty="0" err="1"/>
              <a:t>Iterator</a:t>
            </a:r>
            <a:r>
              <a:rPr lang="en-US" sz="3600" b="1" dirty="0"/>
              <a:t> Pattern</a:t>
            </a:r>
            <a:endParaRPr lang="bg-BG" sz="3600" b="1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391886" y="762000"/>
            <a:ext cx="997131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spcBef>
                <a:spcPct val="20000"/>
              </a:spcBef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lang="en-US" altLang="zh-CN" sz="2400" i="0" dirty="0">
                <a:latin typeface="Perpetua" panose="02020502060401020303" pitchFamily="18" charset="0"/>
              </a:rPr>
              <a:t>An aggregate object such as a list should give you a </a:t>
            </a:r>
            <a:r>
              <a:rPr lang="en-US" altLang="zh-CN" sz="2400" b="1" i="0" dirty="0">
                <a:solidFill>
                  <a:srgbClr val="FF0000"/>
                </a:solidFill>
                <a:latin typeface="Perpetua" panose="02020502060401020303" pitchFamily="18" charset="0"/>
              </a:rPr>
              <a:t>way to access its elements without exposing its internal structure</a:t>
            </a:r>
            <a:r>
              <a:rPr lang="en-US" altLang="zh-CN" sz="2400" i="0" dirty="0">
                <a:latin typeface="Perpetua" panose="02020502060401020303" pitchFamily="18" charset="0"/>
              </a:rPr>
              <a:t>.</a:t>
            </a:r>
          </a:p>
          <a:p>
            <a:pPr marL="290513" indent="-290513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400" i="0" dirty="0">
                <a:latin typeface="Perpetua" panose="02020502060401020303" pitchFamily="18" charset="0"/>
              </a:rPr>
              <a:t>The key idea is to </a:t>
            </a:r>
            <a:r>
              <a:rPr lang="en-US" altLang="zh-CN" sz="2400" b="1" i="0" dirty="0">
                <a:latin typeface="Perpetua" panose="02020502060401020303" pitchFamily="18" charset="0"/>
              </a:rPr>
              <a:t>take the responsibility for access and traversal </a:t>
            </a:r>
            <a:r>
              <a:rPr lang="en-US" altLang="zh-CN" sz="2400" i="0" dirty="0">
                <a:latin typeface="Perpetua" panose="02020502060401020303" pitchFamily="18" charset="0"/>
              </a:rPr>
              <a:t>out of the list object and put it into an </a:t>
            </a:r>
            <a:r>
              <a:rPr lang="en-US" altLang="zh-CN" sz="2400" b="1" i="0" dirty="0" err="1">
                <a:latin typeface="Perpetua" panose="02020502060401020303" pitchFamily="18" charset="0"/>
              </a:rPr>
              <a:t>iterator</a:t>
            </a:r>
            <a:r>
              <a:rPr lang="en-US" altLang="zh-CN" sz="2400" b="1" i="0" dirty="0">
                <a:latin typeface="Perpetua" panose="02020502060401020303" pitchFamily="18" charset="0"/>
              </a:rPr>
              <a:t> object. </a:t>
            </a:r>
          </a:p>
          <a:p>
            <a:pPr marL="290513" indent="-290513" algn="just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i="0" dirty="0">
                <a:latin typeface="Perpetua" panose="02020502060401020303" pitchFamily="18" charset="0"/>
              </a:rPr>
              <a:t>This pattern is used to get a way to access the elements of a collection object in sequential manner without any need to know its underlying representation.</a:t>
            </a:r>
            <a:endParaRPr lang="en-US" altLang="zh-CN" sz="2400" i="0" dirty="0">
              <a:latin typeface="Perpetua" panose="02020502060401020303" pitchFamily="18" charset="0"/>
            </a:endParaRPr>
          </a:p>
          <a:p>
            <a:pPr marL="687388" lvl="1" indent="-287338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122022"/>
            <a:ext cx="7924800" cy="32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2381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Contd..</a:t>
            </a:r>
            <a:endParaRPr lang="bg-BG" sz="3600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914400" y="762000"/>
            <a:ext cx="10946674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public interface </a:t>
            </a:r>
            <a:r>
              <a:rPr lang="en-US" sz="2000" dirty="0" err="1"/>
              <a:t>Iterator</a:t>
            </a:r>
            <a:r>
              <a:rPr lang="en-US" sz="2000" dirty="0"/>
              <a:t> { </a:t>
            </a:r>
          </a:p>
          <a:p>
            <a:r>
              <a:rPr lang="en-US" sz="2000" dirty="0"/>
              <a:t>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hasNext</a:t>
            </a:r>
            <a:r>
              <a:rPr lang="en-US" sz="2000" dirty="0"/>
              <a:t>(); </a:t>
            </a:r>
          </a:p>
          <a:p>
            <a:r>
              <a:rPr lang="en-US" sz="2000" dirty="0"/>
              <a:t>public Object next();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public interface Container { </a:t>
            </a:r>
          </a:p>
          <a:p>
            <a:r>
              <a:rPr lang="en-US" sz="2000" dirty="0"/>
              <a:t>public </a:t>
            </a:r>
            <a:r>
              <a:rPr lang="en-US" sz="2000" dirty="0" err="1"/>
              <a:t>Iterator</a:t>
            </a:r>
            <a:r>
              <a:rPr lang="en-US" sz="2000" dirty="0"/>
              <a:t> </a:t>
            </a:r>
            <a:r>
              <a:rPr lang="en-US" sz="2000" dirty="0" err="1"/>
              <a:t>getIterator</a:t>
            </a:r>
            <a:r>
              <a:rPr lang="en-US" sz="2000" dirty="0"/>
              <a:t>();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NameRepository</a:t>
            </a:r>
            <a:r>
              <a:rPr lang="en-US" sz="2000" dirty="0"/>
              <a:t> implements Container { </a:t>
            </a:r>
          </a:p>
          <a:p>
            <a:r>
              <a:rPr lang="en-US" sz="2000" dirty="0"/>
              <a:t>public String names[] = {"Robert" , "John" ,"Julie" , "Lora"}; </a:t>
            </a:r>
          </a:p>
          <a:p>
            <a:endParaRPr lang="en-US" sz="2000" dirty="0"/>
          </a:p>
          <a:p>
            <a:r>
              <a:rPr lang="en-US" sz="2000" dirty="0"/>
              <a:t>public </a:t>
            </a:r>
            <a:r>
              <a:rPr lang="en-US" sz="2000" dirty="0" err="1"/>
              <a:t>Iterator</a:t>
            </a:r>
            <a:r>
              <a:rPr lang="en-US" sz="2000" dirty="0"/>
              <a:t> </a:t>
            </a:r>
            <a:r>
              <a:rPr lang="en-US" sz="2000" dirty="0" err="1"/>
              <a:t>getIterator</a:t>
            </a:r>
            <a:r>
              <a:rPr lang="en-US" sz="2000" dirty="0"/>
              <a:t>() { </a:t>
            </a:r>
          </a:p>
          <a:p>
            <a:r>
              <a:rPr lang="en-US" sz="2000" dirty="0"/>
              <a:t>return new </a:t>
            </a:r>
            <a:r>
              <a:rPr lang="en-US" sz="2000" dirty="0" err="1"/>
              <a:t>NameIterator</a:t>
            </a:r>
            <a:r>
              <a:rPr lang="en-US" sz="2000" dirty="0"/>
              <a:t>(); </a:t>
            </a:r>
          </a:p>
          <a:p>
            <a:r>
              <a:rPr lang="en-US" sz="2000" dirty="0"/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3383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Contd..</a:t>
            </a:r>
            <a:endParaRPr lang="bg-BG" sz="3600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653143" y="762000"/>
            <a:ext cx="9710057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class </a:t>
            </a:r>
            <a:r>
              <a:rPr lang="en-US" sz="2000" dirty="0" err="1"/>
              <a:t>NameIterator</a:t>
            </a:r>
            <a:r>
              <a:rPr lang="en-US" sz="2000" dirty="0"/>
              <a:t> implements </a:t>
            </a:r>
            <a:r>
              <a:rPr lang="en-US" sz="2000" dirty="0" err="1"/>
              <a:t>Iterator</a:t>
            </a:r>
            <a:r>
              <a:rPr lang="en-US" sz="2000" dirty="0"/>
              <a:t> { 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index;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hasNext</a:t>
            </a:r>
            <a:r>
              <a:rPr lang="en-US" sz="2000" dirty="0"/>
              <a:t>() { </a:t>
            </a:r>
          </a:p>
          <a:p>
            <a:r>
              <a:rPr lang="en-US" sz="2000" dirty="0"/>
              <a:t>if(index &lt; </a:t>
            </a:r>
            <a:r>
              <a:rPr lang="en-US" sz="2000" dirty="0" err="1"/>
              <a:t>names.length</a:t>
            </a:r>
            <a:r>
              <a:rPr lang="en-US" sz="2000" dirty="0"/>
              <a:t>){ </a:t>
            </a:r>
          </a:p>
          <a:p>
            <a:r>
              <a:rPr lang="en-US" sz="2000" dirty="0"/>
              <a:t>return true;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return false;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public Object next() { 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this.hasNext</a:t>
            </a:r>
            <a:r>
              <a:rPr lang="en-US" sz="2000" dirty="0"/>
              <a:t>()){ </a:t>
            </a:r>
          </a:p>
          <a:p>
            <a:r>
              <a:rPr lang="en-US" sz="2000" dirty="0"/>
              <a:t>return names[index++];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return null;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} 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8218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b="1" dirty="0"/>
              <a:t>Chain of Responsibility</a:t>
            </a:r>
            <a:endParaRPr lang="bg-BG" sz="3600" b="1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443345" y="685800"/>
            <a:ext cx="1162673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latin typeface="Perpetua" panose="02020502060401020303" pitchFamily="18" charset="0"/>
              </a:rPr>
              <a:t>Chain of responsibility pattern creates </a:t>
            </a:r>
            <a:r>
              <a:rPr lang="en-US" sz="2400" b="1" i="0" dirty="0">
                <a:solidFill>
                  <a:srgbClr val="FF0000"/>
                </a:solidFill>
                <a:latin typeface="Perpetua" panose="02020502060401020303" pitchFamily="18" charset="0"/>
              </a:rPr>
              <a:t>a chain of receiver objects for a request. 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latin typeface="Perpetua" panose="02020502060401020303" pitchFamily="18" charset="0"/>
              </a:rPr>
              <a:t>This pattern decouples sender and receiver of a request based on type of request.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solidFill>
                  <a:srgbClr val="FF0000"/>
                </a:solidFill>
                <a:latin typeface="Perpetua" panose="02020502060401020303" pitchFamily="18" charset="0"/>
              </a:rPr>
              <a:t>In this pattern, normally each receiver contains reference to another receiver. 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solidFill>
                  <a:srgbClr val="FF0000"/>
                </a:solidFill>
                <a:latin typeface="Perpetua" panose="02020502060401020303" pitchFamily="18" charset="0"/>
              </a:rPr>
              <a:t>If one object cannot handle the request then it passes the same to the next receiver and so on.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latin typeface="Perpetua" panose="02020502060401020303" pitchFamily="18" charset="0"/>
              </a:rPr>
              <a:t>Chain of Responsibility allows a number of classes to attempt to handle a request, independently of any other object along the chain. 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latin typeface="Perpetua" panose="02020502060401020303" pitchFamily="18" charset="0"/>
              </a:rPr>
              <a:t>Once the request is handled, it completes it's journey through the chain.  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sz="2400" i="0" dirty="0">
                <a:latin typeface="Perpetua" panose="02020502060401020303" pitchFamily="18" charset="0"/>
              </a:rPr>
              <a:t>We have created an abstract class </a:t>
            </a:r>
            <a:r>
              <a:rPr lang="en-US" sz="2400" i="0" dirty="0" err="1">
                <a:latin typeface="Perpetua" panose="02020502060401020303" pitchFamily="18" charset="0"/>
              </a:rPr>
              <a:t>AbstractLogger</a:t>
            </a:r>
            <a:r>
              <a:rPr lang="en-US" sz="2400" i="0" dirty="0">
                <a:latin typeface="Perpetua" panose="02020502060401020303" pitchFamily="18" charset="0"/>
              </a:rPr>
              <a:t> with a level of logging. Then we have created three types of loggers extending the </a:t>
            </a:r>
            <a:r>
              <a:rPr lang="en-US" sz="2400" i="0" dirty="0" err="1">
                <a:latin typeface="Perpetua" panose="02020502060401020303" pitchFamily="18" charset="0"/>
              </a:rPr>
              <a:t>AbstractLogger</a:t>
            </a:r>
            <a:r>
              <a:rPr lang="en-US" sz="2400" i="0" dirty="0">
                <a:latin typeface="Perpetua" panose="02020502060401020303" pitchFamily="18" charset="0"/>
              </a:rPr>
              <a:t>. Each logger checks the level of message to its level and print accordingly otherwise does not print and pass the message to its next logger.</a:t>
            </a: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endParaRPr lang="en-US" sz="2400" i="0" dirty="0">
              <a:latin typeface="Perpetua" panose="02020502060401020303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§"/>
            </a:pPr>
            <a:endParaRPr lang="en-US" sz="2400" i="0" dirty="0">
              <a:latin typeface="Perpetua" panose="02020502060401020303" pitchFamily="18" charset="0"/>
            </a:endParaRPr>
          </a:p>
          <a:p>
            <a:pPr marL="687388" lvl="1" indent="-287338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endParaRPr lang="en-US" sz="2400" i="0" dirty="0">
              <a:latin typeface="Perpetua" panose="020205020604010203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789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pPr algn="r"/>
            <a:r>
              <a:rPr lang="en-US" sz="3600" dirty="0"/>
              <a:t>Contd..</a:t>
            </a:r>
            <a:endParaRPr lang="bg-BG" sz="3600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1828800" y="7620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685800"/>
            <a:ext cx="8305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505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dirty="0"/>
              <a:t>Chain of Responsibility</a:t>
            </a:r>
            <a:endParaRPr lang="bg-BG" sz="3600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953589" y="762000"/>
            <a:ext cx="1069848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public abstract class </a:t>
            </a:r>
            <a:r>
              <a:rPr lang="en-US" sz="2000" dirty="0" err="1"/>
              <a:t>AbstractLogger</a:t>
            </a:r>
            <a:r>
              <a:rPr lang="en-US" sz="2000" dirty="0"/>
              <a:t> { </a:t>
            </a:r>
          </a:p>
          <a:p>
            <a:r>
              <a:rPr lang="en-US" sz="2000" dirty="0"/>
              <a:t>public static </a:t>
            </a:r>
            <a:r>
              <a:rPr lang="en-US" sz="2000" dirty="0" err="1"/>
              <a:t>int</a:t>
            </a:r>
            <a:r>
              <a:rPr lang="en-US" sz="2000" dirty="0"/>
              <a:t> INFO = 1;    public static </a:t>
            </a:r>
            <a:r>
              <a:rPr lang="en-US" sz="2000" dirty="0" err="1"/>
              <a:t>int</a:t>
            </a:r>
            <a:r>
              <a:rPr lang="en-US" sz="2000" dirty="0"/>
              <a:t> DEBUG = 2; </a:t>
            </a:r>
          </a:p>
          <a:p>
            <a:r>
              <a:rPr lang="en-US" sz="2000" dirty="0"/>
              <a:t>public static </a:t>
            </a:r>
            <a:r>
              <a:rPr lang="en-US" sz="2000" dirty="0" err="1"/>
              <a:t>int</a:t>
            </a:r>
            <a:r>
              <a:rPr lang="en-US" sz="2000" dirty="0"/>
              <a:t> ERROR = 3;     protected </a:t>
            </a:r>
            <a:r>
              <a:rPr lang="en-US" sz="2000" dirty="0" err="1"/>
              <a:t>int</a:t>
            </a:r>
            <a:r>
              <a:rPr lang="en-US" sz="2000" dirty="0"/>
              <a:t> level; </a:t>
            </a:r>
          </a:p>
          <a:p>
            <a:r>
              <a:rPr lang="en-US" sz="2000" dirty="0"/>
              <a:t>//next element in chain or responsibility </a:t>
            </a:r>
          </a:p>
          <a:p>
            <a:r>
              <a:rPr lang="en-US" sz="2000" dirty="0"/>
              <a:t>protected </a:t>
            </a:r>
            <a:r>
              <a:rPr lang="en-US" sz="2000" dirty="0" err="1"/>
              <a:t>AbstractLogger</a:t>
            </a:r>
            <a:r>
              <a:rPr lang="en-US" sz="2000" dirty="0"/>
              <a:t> </a:t>
            </a:r>
            <a:r>
              <a:rPr lang="en-US" sz="2000" dirty="0" err="1"/>
              <a:t>nextLogger</a:t>
            </a:r>
            <a:r>
              <a:rPr lang="en-US" sz="2000" dirty="0"/>
              <a:t>; 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setNextLogger</a:t>
            </a:r>
            <a:r>
              <a:rPr lang="en-US" sz="2000" dirty="0"/>
              <a:t>(</a:t>
            </a:r>
            <a:r>
              <a:rPr lang="en-US" sz="2000" dirty="0" err="1"/>
              <a:t>AbstractLogger</a:t>
            </a:r>
            <a:r>
              <a:rPr lang="en-US" sz="2000" dirty="0"/>
              <a:t> </a:t>
            </a:r>
            <a:r>
              <a:rPr lang="en-US" sz="2000" dirty="0" err="1"/>
              <a:t>nextLogger</a:t>
            </a:r>
            <a:r>
              <a:rPr lang="en-US" sz="2000" dirty="0"/>
              <a:t>){ </a:t>
            </a:r>
          </a:p>
          <a:p>
            <a:r>
              <a:rPr lang="en-US" sz="2000" dirty="0" err="1"/>
              <a:t>this.nextLogger</a:t>
            </a:r>
            <a:r>
              <a:rPr lang="en-US" sz="2000" dirty="0"/>
              <a:t> = </a:t>
            </a:r>
            <a:r>
              <a:rPr lang="en-US" sz="2000" dirty="0" err="1"/>
              <a:t>nextLogger</a:t>
            </a:r>
            <a:r>
              <a:rPr lang="en-US" sz="2000" dirty="0"/>
              <a:t>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public void </a:t>
            </a:r>
            <a:r>
              <a:rPr lang="en-US" sz="2000" dirty="0" err="1"/>
              <a:t>logMessage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level, String message){ 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this.level</a:t>
            </a:r>
            <a:r>
              <a:rPr lang="en-US" sz="2000" dirty="0"/>
              <a:t> &lt;= level){ </a:t>
            </a:r>
          </a:p>
          <a:p>
            <a:r>
              <a:rPr lang="en-US" sz="2000" dirty="0"/>
              <a:t>write(message);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nextLogger</a:t>
            </a:r>
            <a:r>
              <a:rPr lang="en-US" sz="2000" dirty="0"/>
              <a:t> !=null){ </a:t>
            </a:r>
          </a:p>
          <a:p>
            <a:r>
              <a:rPr lang="en-US" sz="2000" dirty="0" err="1"/>
              <a:t>nextLogger.logMessage</a:t>
            </a:r>
            <a:r>
              <a:rPr lang="en-US" sz="2000" dirty="0"/>
              <a:t>(level, message); </a:t>
            </a:r>
          </a:p>
          <a:p>
            <a:r>
              <a:rPr lang="en-US" sz="2000" dirty="0"/>
              <a:t>} } </a:t>
            </a:r>
          </a:p>
          <a:p>
            <a:r>
              <a:rPr lang="en-US" sz="2000" dirty="0"/>
              <a:t>abstract protected void write(String message); 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365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dirty="0"/>
              <a:t>Chain of Responsibility</a:t>
            </a:r>
            <a:endParaRPr lang="bg-BG" sz="3600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1828800" y="7620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public class </a:t>
            </a:r>
            <a:r>
              <a:rPr lang="en-US" sz="2000" dirty="0" err="1"/>
              <a:t>ConsoleLogger</a:t>
            </a:r>
            <a:r>
              <a:rPr lang="en-US" sz="2000" dirty="0"/>
              <a:t> extends </a:t>
            </a:r>
            <a:r>
              <a:rPr lang="en-US" sz="2000" dirty="0" err="1"/>
              <a:t>AbstractLogger</a:t>
            </a:r>
            <a:r>
              <a:rPr lang="en-US" sz="2000" dirty="0"/>
              <a:t> { </a:t>
            </a:r>
          </a:p>
          <a:p>
            <a:r>
              <a:rPr lang="en-US" sz="2000" dirty="0"/>
              <a:t>public </a:t>
            </a:r>
            <a:r>
              <a:rPr lang="en-US" sz="2000" dirty="0" err="1"/>
              <a:t>ConsoleLogger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level){ </a:t>
            </a:r>
          </a:p>
          <a:p>
            <a:r>
              <a:rPr lang="en-US" sz="2000" dirty="0" err="1"/>
              <a:t>this.level</a:t>
            </a:r>
            <a:r>
              <a:rPr lang="en-US" sz="2000" dirty="0"/>
              <a:t> = level;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protected void write(String message) {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("Standard Console::Logger: " + message); </a:t>
            </a:r>
          </a:p>
          <a:p>
            <a:r>
              <a:rPr lang="en-US" sz="2000" dirty="0"/>
              <a:t>}}</a:t>
            </a:r>
          </a:p>
          <a:p>
            <a:endParaRPr lang="en-US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ErrorLogger</a:t>
            </a:r>
            <a:r>
              <a:rPr lang="en-US" sz="2000" dirty="0"/>
              <a:t> extends </a:t>
            </a:r>
            <a:r>
              <a:rPr lang="en-US" sz="2000" dirty="0" err="1"/>
              <a:t>AbstractLogger</a:t>
            </a:r>
            <a:r>
              <a:rPr lang="en-US" sz="2000" dirty="0"/>
              <a:t> { </a:t>
            </a:r>
          </a:p>
          <a:p>
            <a:r>
              <a:rPr lang="en-US" sz="2000" dirty="0"/>
              <a:t>public </a:t>
            </a:r>
            <a:r>
              <a:rPr lang="en-US" sz="2000" dirty="0" err="1"/>
              <a:t>ErrorLogger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level){ </a:t>
            </a:r>
          </a:p>
          <a:p>
            <a:r>
              <a:rPr lang="en-US" sz="2000" dirty="0" err="1"/>
              <a:t>this.level</a:t>
            </a:r>
            <a:r>
              <a:rPr lang="en-US" sz="2000" dirty="0"/>
              <a:t> = level;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protected void write(String message) {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("Error Console::Logger: " + message);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664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dirty="0"/>
              <a:t>Chain of Responsibility</a:t>
            </a:r>
            <a:endParaRPr lang="bg-BG" sz="3600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1828800" y="7620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public class </a:t>
            </a:r>
            <a:r>
              <a:rPr lang="en-US" sz="2000" dirty="0" err="1"/>
              <a:t>FileLogger</a:t>
            </a:r>
            <a:r>
              <a:rPr lang="en-US" sz="2000" dirty="0"/>
              <a:t> extends </a:t>
            </a:r>
            <a:r>
              <a:rPr lang="en-US" sz="2000" dirty="0" err="1"/>
              <a:t>AbstractLogger</a:t>
            </a:r>
            <a:r>
              <a:rPr lang="en-US" sz="2000" dirty="0"/>
              <a:t> { </a:t>
            </a:r>
          </a:p>
          <a:p>
            <a:r>
              <a:rPr lang="en-US" sz="2000" dirty="0"/>
              <a:t>public </a:t>
            </a:r>
            <a:r>
              <a:rPr lang="en-US" sz="2000" dirty="0" err="1"/>
              <a:t>FileLogger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level){ </a:t>
            </a:r>
          </a:p>
          <a:p>
            <a:r>
              <a:rPr lang="en-US" sz="2000" dirty="0" err="1"/>
              <a:t>this.level</a:t>
            </a:r>
            <a:r>
              <a:rPr lang="en-US" sz="2000" dirty="0"/>
              <a:t> = level;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protected void write(String message) { 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("File::Logger: " + message); </a:t>
            </a:r>
          </a:p>
          <a:p>
            <a:r>
              <a:rPr lang="en-US" sz="2000" dirty="0"/>
              <a:t>}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7448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609600"/>
          </a:xfrm>
        </p:spPr>
        <p:txBody>
          <a:bodyPr>
            <a:noAutofit/>
          </a:bodyPr>
          <a:lstStyle/>
          <a:p>
            <a:r>
              <a:rPr lang="en-US" sz="3600" dirty="0"/>
              <a:t>Chain of Responsibility</a:t>
            </a:r>
            <a:endParaRPr lang="bg-BG" sz="3600" dirty="0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1828800" y="7620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/>
              <a:t>public class </a:t>
            </a:r>
            <a:r>
              <a:rPr lang="en-US" sz="2000" dirty="0" err="1"/>
              <a:t>ChainPatternDemo</a:t>
            </a:r>
            <a:r>
              <a:rPr lang="en-US" sz="2000" dirty="0"/>
              <a:t> { </a:t>
            </a:r>
          </a:p>
          <a:p>
            <a:r>
              <a:rPr lang="en-US" sz="2000" dirty="0"/>
              <a:t>private static </a:t>
            </a:r>
            <a:r>
              <a:rPr lang="en-US" sz="2000" dirty="0" err="1"/>
              <a:t>AbstractLogger</a:t>
            </a:r>
            <a:r>
              <a:rPr lang="en-US" sz="2000" dirty="0"/>
              <a:t> </a:t>
            </a:r>
            <a:r>
              <a:rPr lang="en-US" sz="2000" dirty="0" err="1"/>
              <a:t>getChainOfLoggers</a:t>
            </a:r>
            <a:r>
              <a:rPr lang="en-US" sz="2000" dirty="0"/>
              <a:t>(){ </a:t>
            </a:r>
          </a:p>
          <a:p>
            <a:r>
              <a:rPr lang="en-US" sz="2000" dirty="0" err="1"/>
              <a:t>AbstractLogger</a:t>
            </a:r>
            <a:r>
              <a:rPr lang="en-US" sz="2000" dirty="0"/>
              <a:t> </a:t>
            </a:r>
            <a:r>
              <a:rPr lang="en-US" sz="2000" dirty="0" err="1"/>
              <a:t>errorLogger</a:t>
            </a:r>
            <a:r>
              <a:rPr lang="en-US" sz="2000" dirty="0"/>
              <a:t> = new </a:t>
            </a:r>
            <a:r>
              <a:rPr lang="en-US" sz="2000" dirty="0" err="1"/>
              <a:t>ErrorLogger</a:t>
            </a:r>
            <a:r>
              <a:rPr lang="en-US" sz="2000" dirty="0"/>
              <a:t>(</a:t>
            </a:r>
            <a:r>
              <a:rPr lang="en-US" sz="2000" dirty="0" err="1"/>
              <a:t>AbstractLogger.ERROR</a:t>
            </a:r>
            <a:r>
              <a:rPr lang="en-US" sz="2000" dirty="0"/>
              <a:t>); </a:t>
            </a:r>
          </a:p>
          <a:p>
            <a:r>
              <a:rPr lang="en-US" sz="2000" dirty="0" err="1"/>
              <a:t>AbstractLogger</a:t>
            </a:r>
            <a:r>
              <a:rPr lang="en-US" sz="2000" dirty="0"/>
              <a:t> </a:t>
            </a:r>
            <a:r>
              <a:rPr lang="en-US" sz="2000" dirty="0" err="1"/>
              <a:t>fileLogger</a:t>
            </a:r>
            <a:r>
              <a:rPr lang="en-US" sz="2000" dirty="0"/>
              <a:t> = new </a:t>
            </a:r>
            <a:r>
              <a:rPr lang="en-US" sz="2000" dirty="0" err="1"/>
              <a:t>FileLogger</a:t>
            </a:r>
            <a:r>
              <a:rPr lang="en-US" sz="2000" dirty="0"/>
              <a:t>(</a:t>
            </a:r>
            <a:r>
              <a:rPr lang="en-US" sz="2000" dirty="0" err="1"/>
              <a:t>AbstractLogger.DEBUG</a:t>
            </a:r>
            <a:r>
              <a:rPr lang="en-US" sz="2000" dirty="0"/>
              <a:t>); </a:t>
            </a:r>
          </a:p>
          <a:p>
            <a:r>
              <a:rPr lang="en-US" sz="2000" dirty="0" err="1"/>
              <a:t>AbstractLogger</a:t>
            </a:r>
            <a:r>
              <a:rPr lang="en-US" sz="2000" dirty="0"/>
              <a:t> </a:t>
            </a:r>
            <a:r>
              <a:rPr lang="en-US" sz="2000" dirty="0" err="1"/>
              <a:t>consoleLogger</a:t>
            </a:r>
            <a:r>
              <a:rPr lang="en-US" sz="2000" dirty="0"/>
              <a:t> = new </a:t>
            </a:r>
            <a:r>
              <a:rPr lang="en-US" sz="2000" dirty="0" err="1"/>
              <a:t>ConsoleLogger</a:t>
            </a:r>
            <a:r>
              <a:rPr lang="en-US" sz="2000" dirty="0"/>
              <a:t>(AbstractLogger.INFO); </a:t>
            </a:r>
          </a:p>
          <a:p>
            <a:r>
              <a:rPr lang="en-US" sz="2000" dirty="0" err="1"/>
              <a:t>errorLogger.setNextLogger</a:t>
            </a:r>
            <a:r>
              <a:rPr lang="en-US" sz="2000" dirty="0"/>
              <a:t>(</a:t>
            </a:r>
            <a:r>
              <a:rPr lang="en-US" sz="2000" dirty="0" err="1"/>
              <a:t>fileLogger</a:t>
            </a:r>
            <a:r>
              <a:rPr lang="en-US" sz="2000" dirty="0"/>
              <a:t>); </a:t>
            </a:r>
          </a:p>
          <a:p>
            <a:r>
              <a:rPr lang="en-US" sz="2000" dirty="0" err="1"/>
              <a:t>fileLogger.setNextLogger</a:t>
            </a:r>
            <a:r>
              <a:rPr lang="en-US" sz="2000" dirty="0"/>
              <a:t>(</a:t>
            </a:r>
            <a:r>
              <a:rPr lang="en-US" sz="2000" dirty="0" err="1"/>
              <a:t>consoleLogger</a:t>
            </a:r>
            <a:r>
              <a:rPr lang="en-US" sz="2000" dirty="0"/>
              <a:t>); </a:t>
            </a:r>
          </a:p>
          <a:p>
            <a:r>
              <a:rPr lang="en-US" sz="2000" dirty="0"/>
              <a:t>return </a:t>
            </a:r>
            <a:r>
              <a:rPr lang="en-US" sz="2000" dirty="0" err="1"/>
              <a:t>errorLogger</a:t>
            </a:r>
            <a:r>
              <a:rPr lang="en-US" sz="2000" dirty="0"/>
              <a:t>; </a:t>
            </a:r>
          </a:p>
          <a:p>
            <a:r>
              <a:rPr lang="en-US" sz="2000" dirty="0"/>
              <a:t>} </a:t>
            </a:r>
          </a:p>
          <a:p>
            <a:endParaRPr lang="en-US" sz="2000" dirty="0"/>
          </a:p>
          <a:p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 </a:t>
            </a:r>
          </a:p>
          <a:p>
            <a:r>
              <a:rPr lang="en-US" sz="2000" dirty="0" err="1"/>
              <a:t>AbstractLogger</a:t>
            </a:r>
            <a:r>
              <a:rPr lang="en-US" sz="2000" dirty="0"/>
              <a:t> </a:t>
            </a:r>
            <a:r>
              <a:rPr lang="en-US" sz="2000" dirty="0" err="1"/>
              <a:t>loggerChain</a:t>
            </a:r>
            <a:r>
              <a:rPr lang="en-US" sz="2000" dirty="0"/>
              <a:t> = </a:t>
            </a:r>
            <a:r>
              <a:rPr lang="en-US" sz="2000" dirty="0" err="1"/>
              <a:t>getChainOfLoggers</a:t>
            </a:r>
            <a:r>
              <a:rPr lang="en-US" sz="2000" dirty="0"/>
              <a:t>(); </a:t>
            </a:r>
          </a:p>
          <a:p>
            <a:r>
              <a:rPr lang="en-US" sz="2000" dirty="0" err="1"/>
              <a:t>loggerChain.logMessage</a:t>
            </a:r>
            <a:r>
              <a:rPr lang="en-US" sz="2000" dirty="0"/>
              <a:t>(AbstractLogger.INFO, "This is an information."); </a:t>
            </a:r>
          </a:p>
          <a:p>
            <a:r>
              <a:rPr lang="en-US" sz="2000" dirty="0" err="1"/>
              <a:t>loggerChain.logMessage</a:t>
            </a:r>
            <a:r>
              <a:rPr lang="en-US" sz="2000" dirty="0"/>
              <a:t>(</a:t>
            </a:r>
            <a:r>
              <a:rPr lang="en-US" sz="2000" dirty="0" err="1"/>
              <a:t>AbstractLogger.DEBUG</a:t>
            </a:r>
            <a:r>
              <a:rPr lang="en-US" sz="2000" dirty="0"/>
              <a:t>, </a:t>
            </a:r>
          </a:p>
          <a:p>
            <a:r>
              <a:rPr lang="en-US" sz="2000" dirty="0"/>
              <a:t>"This is a debug level information."); </a:t>
            </a:r>
          </a:p>
          <a:p>
            <a:r>
              <a:rPr lang="en-US" sz="2000" dirty="0" err="1"/>
              <a:t>loggerChain.logMessage</a:t>
            </a:r>
            <a:r>
              <a:rPr lang="en-US" sz="2000" dirty="0"/>
              <a:t>(</a:t>
            </a:r>
            <a:r>
              <a:rPr lang="en-US" sz="2000" dirty="0" err="1"/>
              <a:t>AbstractLogger.ERROR</a:t>
            </a:r>
            <a:r>
              <a:rPr lang="en-US" sz="2000" dirty="0"/>
              <a:t>, "This is an error information."); </a:t>
            </a:r>
          </a:p>
          <a:p>
            <a:r>
              <a:rPr lang="en-US" sz="2000" dirty="0"/>
              <a:t>} 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986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3D8-B773-3E29-B2D4-D04D274A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Design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178F-3767-136C-99D5-B79B66D528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3825" y="1166191"/>
            <a:ext cx="11533442" cy="5206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Each pattern Describes a problem </a:t>
            </a:r>
            <a:r>
              <a:rPr lang="en-US" dirty="0">
                <a:solidFill>
                  <a:srgbClr val="FF0000"/>
                </a:solidFill>
              </a:rPr>
              <a:t>which occurs over and over again in </a:t>
            </a:r>
            <a:r>
              <a:rPr lang="en-US" dirty="0"/>
              <a:t>our environment ,and then describes the core of the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They are generally target at solving the problems </a:t>
            </a:r>
            <a:r>
              <a:rPr lang="en-US" b="1" dirty="0"/>
              <a:t>of object generation </a:t>
            </a:r>
            <a:r>
              <a:rPr lang="en-US" dirty="0"/>
              <a:t>and integration .</a:t>
            </a:r>
          </a:p>
          <a:p>
            <a:pPr>
              <a:lnSpc>
                <a:spcPct val="150000"/>
              </a:lnSpc>
            </a:pPr>
            <a:r>
              <a:rPr lang="en-US" dirty="0"/>
              <a:t> Novelists, playwrights and other writers rarely invent new stories. </a:t>
            </a:r>
          </a:p>
          <a:p>
            <a:pPr>
              <a:lnSpc>
                <a:spcPct val="150000"/>
              </a:lnSpc>
            </a:pPr>
            <a:r>
              <a:rPr lang="en-US" dirty="0"/>
              <a:t> Often </a:t>
            </a:r>
            <a:r>
              <a:rPr lang="en-US" dirty="0">
                <a:solidFill>
                  <a:srgbClr val="FF0000"/>
                </a:solidFill>
              </a:rPr>
              <a:t>ideas are reused</a:t>
            </a:r>
            <a:r>
              <a:rPr lang="en-US" dirty="0"/>
              <a:t>, such as the “Tragic Hero” from Hamlet or Macbeth. </a:t>
            </a:r>
          </a:p>
          <a:p>
            <a:pPr>
              <a:lnSpc>
                <a:spcPct val="150000"/>
              </a:lnSpc>
            </a:pPr>
            <a:r>
              <a:rPr lang="en-US" dirty="0"/>
              <a:t>Designers reuse solutions also, preferably the “good” ones – Experience is what makes one an ‘expert’ 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Problems are addressed without rediscovering solutions from scratch. “My wheel is rounder.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274638"/>
            <a:ext cx="11224591" cy="878301"/>
          </a:xfrm>
        </p:spPr>
        <p:txBody>
          <a:bodyPr/>
          <a:lstStyle/>
          <a:p>
            <a:r>
              <a:rPr lang="en-US" b="1" dirty="0"/>
              <a:t>Design Model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331" y="1152939"/>
            <a:ext cx="11506936" cy="547646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design: </a:t>
            </a:r>
            <a:r>
              <a:rPr lang="en-US" dirty="0"/>
              <a:t>This specifies the </a:t>
            </a:r>
            <a:r>
              <a:rPr lang="en-US" b="1" dirty="0">
                <a:solidFill>
                  <a:srgbClr val="FF0000"/>
                </a:solidFill>
              </a:rPr>
              <a:t>data structures for implementing the software </a:t>
            </a:r>
            <a:r>
              <a:rPr lang="en-US" dirty="0"/>
              <a:t>by converting data objects and their relationships identified during the analysis phase. 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Architectural design: </a:t>
            </a:r>
            <a:r>
              <a:rPr lang="en-US" dirty="0"/>
              <a:t>This specifies the </a:t>
            </a:r>
            <a:r>
              <a:rPr lang="en-US" b="1" i="1" dirty="0">
                <a:solidFill>
                  <a:srgbClr val="FF0000"/>
                </a:solidFill>
              </a:rPr>
              <a:t>relationship between the </a:t>
            </a:r>
            <a:r>
              <a:rPr lang="en-US" dirty="0"/>
              <a:t>structural elements of the software, design patterns, architectural styles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Component-level design: </a:t>
            </a:r>
            <a:r>
              <a:rPr lang="en-US" dirty="0"/>
              <a:t>This provides the detailed description of how </a:t>
            </a:r>
            <a:r>
              <a:rPr lang="en-US" b="1" dirty="0">
                <a:solidFill>
                  <a:srgbClr val="FF0000"/>
                </a:solidFill>
              </a:rPr>
              <a:t>structural elements of software</a:t>
            </a:r>
            <a:r>
              <a:rPr lang="en-US" dirty="0"/>
              <a:t> will actually be implemented.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Interface design: </a:t>
            </a:r>
            <a:r>
              <a:rPr lang="en-US" dirty="0"/>
              <a:t>This depicts how the software communicates with the system that interoperates with it and with the end-users.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to Design Model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564" y="1417639"/>
            <a:ext cx="9116291" cy="5052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09" y="274638"/>
            <a:ext cx="9852991" cy="715962"/>
          </a:xfrm>
        </p:spPr>
        <p:txBody>
          <a:bodyPr/>
          <a:lstStyle/>
          <a:p>
            <a:r>
              <a:rPr lang="en-US" b="1" dirty="0"/>
              <a:t>Design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4733" y="914400"/>
            <a:ext cx="11798484" cy="5105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more methodical approach to software design is proposed by </a:t>
            </a:r>
            <a:r>
              <a:rPr lang="en-US" dirty="0">
                <a:solidFill>
                  <a:srgbClr val="FF0000"/>
                </a:solidFill>
              </a:rPr>
              <a:t>structured methods </a:t>
            </a:r>
            <a:r>
              <a:rPr lang="en-US" dirty="0"/>
              <a:t>which are sets of notations and guidelines for software design,</a:t>
            </a:r>
          </a:p>
          <a:p>
            <a:pPr algn="just">
              <a:buNone/>
            </a:pPr>
            <a:r>
              <a:rPr lang="en-US" b="1" dirty="0"/>
              <a:t>There are two major rules of this method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Programs were to be broken into </a:t>
            </a:r>
            <a:r>
              <a:rPr lang="en-US" sz="2400" dirty="0">
                <a:solidFill>
                  <a:srgbClr val="0000FF"/>
                </a:solidFill>
              </a:rPr>
              <a:t>functions and subroutines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There was only a </a:t>
            </a:r>
            <a:r>
              <a:rPr lang="en-US" sz="2400" dirty="0">
                <a:solidFill>
                  <a:srgbClr val="0000FF"/>
                </a:solidFill>
              </a:rPr>
              <a:t>single entry poin</a:t>
            </a:r>
            <a:r>
              <a:rPr lang="en-US" sz="2400" dirty="0"/>
              <a:t>t and </a:t>
            </a:r>
            <a:r>
              <a:rPr lang="en-US" sz="2400" dirty="0">
                <a:solidFill>
                  <a:srgbClr val="0000FF"/>
                </a:solidFill>
              </a:rPr>
              <a:t>a single exit point</a:t>
            </a:r>
            <a:r>
              <a:rPr lang="en-US" sz="2400" dirty="0"/>
              <a:t> for any function or routine.</a:t>
            </a:r>
          </a:p>
          <a:p>
            <a:pPr algn="just"/>
            <a:r>
              <a:rPr lang="en-US" dirty="0"/>
              <a:t>Structured methods often support some or all of the following models of a system:</a:t>
            </a:r>
          </a:p>
          <a:p>
            <a:pPr algn="just">
              <a:buNone/>
            </a:pPr>
            <a:r>
              <a:rPr lang="en-US" dirty="0"/>
              <a:t>            • </a:t>
            </a:r>
            <a:r>
              <a:rPr lang="en-US" sz="2400" dirty="0"/>
              <a:t>A data-flow model</a:t>
            </a:r>
          </a:p>
          <a:p>
            <a:pPr algn="just">
              <a:buNone/>
            </a:pPr>
            <a:r>
              <a:rPr lang="en-US" sz="2400" dirty="0"/>
              <a:t>              • An Entity-relationship model</a:t>
            </a:r>
          </a:p>
          <a:p>
            <a:pPr algn="just">
              <a:buNone/>
            </a:pPr>
            <a:r>
              <a:rPr lang="en-US" sz="2400" dirty="0"/>
              <a:t>              • A structural model</a:t>
            </a:r>
          </a:p>
          <a:p>
            <a:pPr algn="just">
              <a:buNone/>
            </a:pPr>
            <a:r>
              <a:rPr lang="en-US" sz="2400" dirty="0"/>
              <a:t>              • An object-oriented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7772400" cy="731838"/>
          </a:xfrm>
        </p:spPr>
        <p:txBody>
          <a:bodyPr/>
          <a:lstStyle/>
          <a:p>
            <a:r>
              <a:rPr lang="en-US" b="1" dirty="0"/>
              <a:t>Structured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305" y="533400"/>
            <a:ext cx="11516138" cy="6019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Structured design is a conceptualization of problem into several well organized elements of solution.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Structured design is mostly based on </a:t>
            </a:r>
            <a:r>
              <a:rPr lang="en-US" dirty="0">
                <a:solidFill>
                  <a:srgbClr val="FF0000"/>
                </a:solidFill>
              </a:rPr>
              <a:t>‘divide and conquer’ </a:t>
            </a:r>
            <a:r>
              <a:rPr lang="en-US" dirty="0"/>
              <a:t>strategy where a problem is </a:t>
            </a:r>
            <a:r>
              <a:rPr lang="en-US" dirty="0">
                <a:solidFill>
                  <a:srgbClr val="FF0000"/>
                </a:solidFill>
              </a:rPr>
              <a:t>broken into several small problems </a:t>
            </a:r>
            <a:r>
              <a:rPr lang="en-US" dirty="0"/>
              <a:t>and each small problem is individually solved until the whole problem is solved.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 good structured design always follows some rules for communication among multiple modules, namely -</a:t>
            </a:r>
          </a:p>
          <a:p>
            <a:pPr algn="just">
              <a:buNone/>
            </a:pPr>
            <a:r>
              <a:rPr lang="en-US" dirty="0"/>
              <a:t>• </a:t>
            </a:r>
            <a:r>
              <a:rPr lang="en-US" sz="2400" b="1" dirty="0"/>
              <a:t>Cohesion - </a:t>
            </a:r>
            <a:r>
              <a:rPr lang="en-US" sz="2400" dirty="0"/>
              <a:t>grouping of all functionally related elements.</a:t>
            </a:r>
          </a:p>
          <a:p>
            <a:pPr algn="just">
              <a:buNone/>
            </a:pPr>
            <a:r>
              <a:rPr lang="en-US" sz="2400" dirty="0"/>
              <a:t>• </a:t>
            </a:r>
            <a:r>
              <a:rPr lang="en-US" sz="2400" b="1" dirty="0"/>
              <a:t>Coupling - </a:t>
            </a:r>
            <a:r>
              <a:rPr lang="en-US" sz="2400" dirty="0"/>
              <a:t>communication between different modules.</a:t>
            </a:r>
          </a:p>
          <a:p>
            <a:pPr algn="just"/>
            <a:r>
              <a:rPr lang="en-US" dirty="0"/>
              <a:t>A good structured design has high cohesion and low coupling arrangements.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Function Oriented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1549" y="874642"/>
            <a:ext cx="11900452" cy="516593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Function oriented design inherits some properties of </a:t>
            </a:r>
            <a:r>
              <a:rPr lang="en-US" dirty="0">
                <a:solidFill>
                  <a:srgbClr val="FF0000"/>
                </a:solidFill>
              </a:rPr>
              <a:t>structured design</a:t>
            </a:r>
            <a:r>
              <a:rPr lang="en-US" dirty="0"/>
              <a:t> where </a:t>
            </a:r>
            <a:r>
              <a:rPr lang="en-US" dirty="0">
                <a:solidFill>
                  <a:srgbClr val="FF0000"/>
                </a:solidFill>
              </a:rPr>
              <a:t>divide and conquer </a:t>
            </a:r>
            <a:r>
              <a:rPr lang="en-US" dirty="0"/>
              <a:t>methodology is used.</a:t>
            </a:r>
          </a:p>
          <a:p>
            <a:pPr algn="just"/>
            <a:r>
              <a:rPr lang="en-US" dirty="0"/>
              <a:t>In function-oriented design, the system is comprised of many smaller sub-systems known as </a:t>
            </a:r>
            <a:r>
              <a:rPr lang="en-US" dirty="0">
                <a:solidFill>
                  <a:srgbClr val="FF0000"/>
                </a:solidFill>
              </a:rPr>
              <a:t>functions.</a:t>
            </a:r>
          </a:p>
          <a:p>
            <a:pPr algn="just"/>
            <a:r>
              <a:rPr lang="en-US" dirty="0"/>
              <a:t>The basic abstractions, which are given to the user, are real world functions.</a:t>
            </a:r>
          </a:p>
          <a:p>
            <a:pPr algn="just"/>
            <a:r>
              <a:rPr lang="en-US" dirty="0"/>
              <a:t>This </a:t>
            </a:r>
            <a:r>
              <a:rPr lang="en-US" dirty="0">
                <a:solidFill>
                  <a:srgbClr val="FF0000"/>
                </a:solidFill>
              </a:rPr>
              <a:t>design mechanism divides the whole system into smaller functions</a:t>
            </a:r>
            <a:r>
              <a:rPr lang="en-US" dirty="0"/>
              <a:t>, which provides means of abstraction by concealing the information and their operation.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It views system as </a:t>
            </a:r>
            <a:r>
              <a:rPr lang="en-US" dirty="0">
                <a:solidFill>
                  <a:srgbClr val="FF0000"/>
                </a:solidFill>
              </a:rPr>
              <a:t>Black Box that performs high level function </a:t>
            </a:r>
            <a:r>
              <a:rPr lang="en-US" dirty="0"/>
              <a:t>and later </a:t>
            </a:r>
            <a:r>
              <a:rPr lang="en-US" dirty="0">
                <a:solidFill>
                  <a:srgbClr val="FF0000"/>
                </a:solidFill>
              </a:rPr>
              <a:t>decompose it detailed function so to be mapped to modules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Function oriented design works well </a:t>
            </a:r>
            <a:r>
              <a:rPr lang="en-US" dirty="0">
                <a:solidFill>
                  <a:srgbClr val="FF0000"/>
                </a:solidFill>
              </a:rPr>
              <a:t>where the system state does not matter </a:t>
            </a:r>
            <a:r>
              <a:rPr lang="en-US" dirty="0"/>
              <a:t>and program/functions work on input rather than on a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7772400" cy="579438"/>
          </a:xfrm>
        </p:spPr>
        <p:txBody>
          <a:bodyPr/>
          <a:lstStyle/>
          <a:p>
            <a:r>
              <a:rPr lang="en-US" sz="3200" b="1" dirty="0"/>
              <a:t>Object Oriented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0218" y="579438"/>
            <a:ext cx="11028218" cy="56308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Object oriented design works around the </a:t>
            </a:r>
            <a:r>
              <a:rPr lang="en-US" dirty="0">
                <a:solidFill>
                  <a:srgbClr val="FF0000"/>
                </a:solidFill>
              </a:rPr>
              <a:t>entities</a:t>
            </a:r>
            <a:r>
              <a:rPr lang="en-US" dirty="0"/>
              <a:t> and their characteristics instead of functions involved in the software system.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design strategies focuses on entities and its characteristics. The whole concept of software solution revolves around the engaged entities.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All entities involved in the solution design are known as </a:t>
            </a:r>
            <a:r>
              <a:rPr lang="en-US" dirty="0">
                <a:solidFill>
                  <a:srgbClr val="FF0000"/>
                </a:solidFill>
              </a:rPr>
              <a:t>objects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the solution design, </a:t>
            </a:r>
            <a:r>
              <a:rPr lang="en-US" dirty="0">
                <a:solidFill>
                  <a:srgbClr val="FF0000"/>
                </a:solidFill>
              </a:rPr>
              <a:t>attributes are stored as variables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functionalities are defined by means of methods </a:t>
            </a:r>
            <a:r>
              <a:rPr lang="en-US" dirty="0"/>
              <a:t>or procedures.</a:t>
            </a:r>
          </a:p>
          <a:p>
            <a:pPr algn="just"/>
            <a:r>
              <a:rPr lang="en-US" dirty="0"/>
              <a:t>OOD allows similar classes to stack up in hierarchical manner where the lower or </a:t>
            </a:r>
            <a:r>
              <a:rPr lang="en-US" dirty="0">
                <a:solidFill>
                  <a:srgbClr val="FF0000"/>
                </a:solidFill>
              </a:rPr>
              <a:t>sub-classes can import</a:t>
            </a:r>
            <a:r>
              <a:rPr lang="en-US" dirty="0"/>
              <a:t>, implement and re-use allowed variables and methods from their immediate </a:t>
            </a:r>
            <a:r>
              <a:rPr lang="en-US" dirty="0">
                <a:solidFill>
                  <a:srgbClr val="FF0000"/>
                </a:solidFill>
              </a:rPr>
              <a:t>super classes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Depending upon how the function is invoked, respective portion of the code gets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514600" y="1600200"/>
            <a:ext cx="8153400" cy="4495800"/>
          </a:xfrm>
        </p:spPr>
        <p:txBody>
          <a:bodyPr/>
          <a:lstStyle/>
          <a:p>
            <a:pPr algn="ctr">
              <a:buNone/>
            </a:pPr>
            <a:endParaRPr lang="en-US" sz="4400" dirty="0"/>
          </a:p>
          <a:p>
            <a:pPr algn="ctr">
              <a:buNone/>
            </a:pPr>
            <a:r>
              <a:rPr lang="en-US" sz="4400" dirty="0"/>
              <a:t>Thank You!</a:t>
            </a:r>
          </a:p>
          <a:p>
            <a:pPr algn="ctr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276600"/>
            <a:ext cx="495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D1BD-286E-8D4A-6D7D-7E2FE2ED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0355-6A2F-D933-CADF-475419FE1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95745" y="1447800"/>
            <a:ext cx="10986655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Design Patterns are the </a:t>
            </a:r>
            <a:r>
              <a:rPr lang="en-US" b="1" dirty="0"/>
              <a:t>best solutions </a:t>
            </a:r>
            <a:r>
              <a:rPr lang="en-US" dirty="0"/>
              <a:t>for the </a:t>
            </a:r>
            <a:r>
              <a:rPr lang="en-US" b="1" dirty="0">
                <a:solidFill>
                  <a:srgbClr val="FF0000"/>
                </a:solidFill>
              </a:rPr>
              <a:t>re-occurring problems </a:t>
            </a:r>
            <a:r>
              <a:rPr lang="en-US" dirty="0"/>
              <a:t>in the application programming environment. </a:t>
            </a:r>
          </a:p>
          <a:p>
            <a:pPr>
              <a:lnSpc>
                <a:spcPct val="150000"/>
              </a:lnSpc>
            </a:pPr>
            <a:r>
              <a:rPr lang="en-US" dirty="0"/>
              <a:t>Responsible for design pattern analysis in other areas, including GUIs.</a:t>
            </a:r>
          </a:p>
          <a:p>
            <a:pPr>
              <a:lnSpc>
                <a:spcPct val="150000"/>
              </a:lnSpc>
            </a:pPr>
            <a:r>
              <a:rPr lang="en-US" dirty="0"/>
              <a:t> Mainly used in </a:t>
            </a:r>
            <a:r>
              <a:rPr lang="en-US" dirty="0">
                <a:solidFill>
                  <a:srgbClr val="FF0000"/>
                </a:solidFill>
              </a:rPr>
              <a:t>Object Oriented programming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patterns capture the </a:t>
            </a:r>
            <a:r>
              <a:rPr lang="en-US" dirty="0">
                <a:solidFill>
                  <a:srgbClr val="FF0000"/>
                </a:solidFill>
              </a:rPr>
              <a:t>best practices of experienced object-oriented software </a:t>
            </a:r>
            <a:r>
              <a:rPr lang="en-US" dirty="0"/>
              <a:t>developers. </a:t>
            </a:r>
          </a:p>
          <a:p>
            <a:pPr>
              <a:lnSpc>
                <a:spcPct val="150000"/>
              </a:lnSpc>
            </a:pPr>
            <a:r>
              <a:rPr lang="en-US" dirty="0"/>
              <a:t>Design patterns are solutions to general software development problems.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2CB8-F5E9-1B7A-A4D8-1831B427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design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067D-F647-B903-F69E-FF8918D27D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four authors of the book “elements of reusable Object-oriented Software ” are referred as </a:t>
            </a:r>
            <a:r>
              <a:rPr lang="en-US" b="1" dirty="0">
                <a:solidFill>
                  <a:srgbClr val="FF0000"/>
                </a:solidFill>
              </a:rPr>
              <a:t>Gang of Four  </a:t>
            </a:r>
            <a:r>
              <a:rPr lang="en-US" dirty="0"/>
              <a:t>are the ones who brought the concept of design patterns in their book as elements of reusable object-oriented software .</a:t>
            </a:r>
          </a:p>
          <a:p>
            <a:pPr>
              <a:lnSpc>
                <a:spcPct val="150000"/>
              </a:lnSpc>
            </a:pPr>
            <a:r>
              <a:rPr lang="en-US" dirty="0"/>
              <a:t>The book is divided in two parts with the first part explains the </a:t>
            </a:r>
            <a:r>
              <a:rPr lang="en-US" dirty="0" err="1"/>
              <a:t>prons</a:t>
            </a:r>
            <a:r>
              <a:rPr lang="en-US" dirty="0"/>
              <a:t> and cons of object oriented programming and second part explaining about the evolution of  </a:t>
            </a:r>
            <a:r>
              <a:rPr lang="en-US" dirty="0">
                <a:solidFill>
                  <a:srgbClr val="FF0000"/>
                </a:solidFill>
              </a:rPr>
              <a:t>23 classic software design patterns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29393-CED8-33F4-A0DB-7DB58B9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82880"/>
            <a:ext cx="11216640" cy="1449978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What does the pattern consist of?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330" y="1152939"/>
            <a:ext cx="11476383" cy="48668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Most patterns are </a:t>
            </a:r>
            <a:r>
              <a:rPr lang="en-US" dirty="0">
                <a:solidFill>
                  <a:srgbClr val="FF0000"/>
                </a:solidFill>
              </a:rPr>
              <a:t>described very formally so people can reproduce </a:t>
            </a:r>
            <a:r>
              <a:rPr lang="en-US" dirty="0"/>
              <a:t>them in many contexts. Here are the sections that are usually present in a pattern description: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Intent</a:t>
            </a:r>
            <a:r>
              <a:rPr lang="en-US" dirty="0"/>
              <a:t> of the pattern briefly describes both </a:t>
            </a:r>
            <a:r>
              <a:rPr lang="en-US" b="1" dirty="0"/>
              <a:t>the problem and the solution.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Motivation</a:t>
            </a:r>
            <a:r>
              <a:rPr lang="en-US" dirty="0"/>
              <a:t> further explains the problem and the solution </a:t>
            </a:r>
            <a:r>
              <a:rPr lang="en-US" b="1" dirty="0">
                <a:solidFill>
                  <a:srgbClr val="FF0000"/>
                </a:solidFill>
              </a:rPr>
              <a:t>the pattern makes possible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Structure</a:t>
            </a:r>
            <a:r>
              <a:rPr lang="en-US" dirty="0"/>
              <a:t> of classes shows </a:t>
            </a:r>
            <a:r>
              <a:rPr lang="en-US" b="1" dirty="0">
                <a:solidFill>
                  <a:srgbClr val="FF0000"/>
                </a:solidFill>
              </a:rPr>
              <a:t>each part of the pattern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how they are related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Code example</a:t>
            </a:r>
            <a:r>
              <a:rPr lang="en-US" dirty="0"/>
              <a:t> in one of the popular programming languages makes it easier to grasp the idea behind the pattern.</a:t>
            </a:r>
          </a:p>
          <a:p>
            <a:pPr>
              <a:lnSpc>
                <a:spcPct val="150000"/>
              </a:lnSpc>
            </a:pPr>
            <a:r>
              <a:rPr lang="en-US" dirty="0"/>
              <a:t>all patterns can be categorized by their </a:t>
            </a:r>
            <a:r>
              <a:rPr lang="en-US" b="1" i="1" dirty="0">
                <a:solidFill>
                  <a:srgbClr val="00B0F0"/>
                </a:solidFill>
              </a:rPr>
              <a:t>intent</a:t>
            </a:r>
            <a:r>
              <a:rPr lang="en-US" b="1" dirty="0">
                <a:solidFill>
                  <a:srgbClr val="00B0F0"/>
                </a:solidFill>
              </a:rPr>
              <a:t>, or purpose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34DC-9F0C-414D-82D8-5A209241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274638"/>
            <a:ext cx="11118574" cy="1143000"/>
          </a:xfrm>
        </p:spPr>
        <p:txBody>
          <a:bodyPr/>
          <a:lstStyle/>
          <a:p>
            <a:pPr algn="ctr"/>
            <a:r>
              <a:rPr lang="en-US" b="1" dirty="0"/>
              <a:t>Types of patterns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BC09-67B5-4E96-923A-6675D77278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71061" y="1447799"/>
            <a:ext cx="11582400" cy="4899991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800" b="1" dirty="0"/>
              <a:t>Creational Patterns</a:t>
            </a:r>
            <a:r>
              <a:rPr lang="en-US" sz="2800" dirty="0"/>
              <a:t>:  are designed for </a:t>
            </a:r>
            <a:r>
              <a:rPr lang="en-US" sz="2800" b="1" dirty="0"/>
              <a:t>class instantiation</a:t>
            </a:r>
            <a:r>
              <a:rPr lang="en-US" sz="2800" dirty="0"/>
              <a:t>. </a:t>
            </a:r>
          </a:p>
          <a:p>
            <a:pPr marL="617538" lvl="1" indent="-342900" algn="just"/>
            <a:r>
              <a:rPr lang="en-US" dirty="0"/>
              <a:t>Provide object creation mechanisms that </a:t>
            </a:r>
            <a:r>
              <a:rPr lang="en-US" b="1" dirty="0">
                <a:solidFill>
                  <a:srgbClr val="FF0000"/>
                </a:solidFill>
              </a:rPr>
              <a:t>increase flexibility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reuse of existing code</a:t>
            </a:r>
            <a:r>
              <a:rPr lang="en-US" dirty="0"/>
              <a:t>.</a:t>
            </a:r>
            <a:endParaRPr lang="en-US" sz="2600" dirty="0"/>
          </a:p>
          <a:p>
            <a:pPr marL="617538" lvl="1" indent="-342900" algn="just">
              <a:lnSpc>
                <a:spcPct val="150000"/>
              </a:lnSpc>
            </a:pPr>
            <a:r>
              <a:rPr lang="en-US" sz="2600" dirty="0"/>
              <a:t>They can be either class-creation patterns or object-creational patterns</a:t>
            </a:r>
          </a:p>
          <a:p>
            <a:pPr marL="319088" lvl="1" indent="0" algn="just">
              <a:lnSpc>
                <a:spcPct val="150000"/>
              </a:lnSpc>
              <a:buNone/>
            </a:pPr>
            <a:r>
              <a:rPr lang="en-US" sz="2600" dirty="0"/>
              <a:t>  example Builder, factory, prototype, singleton…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dirty="0"/>
              <a:t>Structural Patterns</a:t>
            </a:r>
            <a:r>
              <a:rPr lang="en-US" sz="2800" dirty="0"/>
              <a:t>: designed with regard to </a:t>
            </a:r>
            <a:r>
              <a:rPr lang="en-US" sz="2800" dirty="0">
                <a:solidFill>
                  <a:srgbClr val="FF0000"/>
                </a:solidFill>
              </a:rPr>
              <a:t>a class's structure and composition</a:t>
            </a:r>
            <a:r>
              <a:rPr lang="en-US" sz="2800" dirty="0"/>
              <a:t>.</a:t>
            </a:r>
          </a:p>
          <a:p>
            <a:pPr marL="617538" lvl="1" indent="-342900" algn="just">
              <a:lnSpc>
                <a:spcPct val="150000"/>
              </a:lnSpc>
            </a:pPr>
            <a:r>
              <a:rPr lang="en-US" dirty="0"/>
              <a:t>explain how to </a:t>
            </a:r>
            <a:r>
              <a:rPr lang="en-US" b="1" dirty="0">
                <a:solidFill>
                  <a:srgbClr val="FF0000"/>
                </a:solidFill>
              </a:rPr>
              <a:t>assemble objects and classes </a:t>
            </a:r>
            <a:r>
              <a:rPr lang="en-US" dirty="0"/>
              <a:t>into larger structures, while keeping these structures </a:t>
            </a:r>
            <a:r>
              <a:rPr lang="en-US" b="1" dirty="0">
                <a:solidFill>
                  <a:srgbClr val="FF0000"/>
                </a:solidFill>
              </a:rPr>
              <a:t>flexible and efficient</a:t>
            </a:r>
            <a:r>
              <a:rPr lang="en-US" dirty="0"/>
              <a:t>.</a:t>
            </a:r>
            <a:endParaRPr lang="en-US" sz="2600" dirty="0"/>
          </a:p>
          <a:p>
            <a:pPr marL="274638" lvl="1" indent="0" algn="just">
              <a:buNone/>
            </a:pPr>
            <a:r>
              <a:rPr lang="en-US" sz="2600" dirty="0"/>
              <a:t> example Adapter, bridge, composite, facade…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C83D0-8719-4AD3-AEE4-FD5FB41BA3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70" y="228600"/>
            <a:ext cx="986293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cont</a:t>
            </a:r>
            <a:r>
              <a:rPr lang="en-US" b="1" dirty="0"/>
              <a:t>…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2851" y="1020416"/>
            <a:ext cx="11374415" cy="576138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b="1" dirty="0"/>
              <a:t>Behavioral Patterns</a:t>
            </a:r>
            <a:r>
              <a:rPr lang="en-US" dirty="0"/>
              <a:t>: designed depending on </a:t>
            </a:r>
            <a:r>
              <a:rPr lang="en-US" b="1" dirty="0">
                <a:solidFill>
                  <a:srgbClr val="FF0000"/>
                </a:solidFill>
              </a:rPr>
              <a:t>how one class communicates with others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take care of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effective </a:t>
            </a:r>
            <a:r>
              <a:rPr lang="en-US" b="1" dirty="0">
                <a:solidFill>
                  <a:srgbClr val="FF0000"/>
                </a:solidFill>
              </a:rPr>
              <a:t>communication </a:t>
            </a:r>
            <a:r>
              <a:rPr lang="en-US" dirty="0"/>
              <a:t>and the </a:t>
            </a:r>
            <a:r>
              <a:rPr lang="en-US" b="1" dirty="0">
                <a:solidFill>
                  <a:srgbClr val="FF0000"/>
                </a:solidFill>
              </a:rPr>
              <a:t>assignment</a:t>
            </a:r>
            <a:r>
              <a:rPr lang="en-US" dirty="0"/>
              <a:t> of responsibilities between objects.</a:t>
            </a:r>
          </a:p>
          <a:p>
            <a:pPr marL="687388" lvl="1" indent="-287338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/>
              <a:t> example  </a:t>
            </a:r>
            <a:r>
              <a:rPr lang="en-US" sz="2400" i="0" dirty="0">
                <a:latin typeface="+mn-lt"/>
              </a:rPr>
              <a:t>Chain of Responsibility</a:t>
            </a:r>
            <a:r>
              <a:rPr lang="en-US" dirty="0"/>
              <a:t>, Iterator, mediator Command, interpreter...</a:t>
            </a:r>
            <a:r>
              <a:rPr lang="en-US" sz="2400" i="0" dirty="0">
                <a:latin typeface="+mn-lt"/>
              </a:rPr>
              <a:t> </a:t>
            </a:r>
          </a:p>
          <a:p>
            <a:pPr marL="125412" indent="0" algn="just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80000"/>
              <a:buNone/>
            </a:pPr>
            <a:r>
              <a:rPr lang="en-US" dirty="0"/>
              <a:t>Design patterns </a:t>
            </a:r>
            <a:r>
              <a:rPr lang="en-US" b="1" dirty="0"/>
              <a:t>Enable a designer to determine whether the pattern:</a:t>
            </a:r>
          </a:p>
          <a:p>
            <a:pPr algn="just"/>
            <a:r>
              <a:rPr lang="en-US" dirty="0"/>
              <a:t>Is applicable to the current work</a:t>
            </a:r>
          </a:p>
          <a:p>
            <a:pPr algn="just"/>
            <a:r>
              <a:rPr lang="en-US" dirty="0"/>
              <a:t>Can be reused</a:t>
            </a:r>
          </a:p>
          <a:p>
            <a:pPr algn="just"/>
            <a:r>
              <a:rPr lang="en-US" dirty="0"/>
              <a:t>Can serve as a guide for developing a similar but functionally or structurally different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FCCF-77A8-4974-8836-24053470BE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6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One </Template>
  <TotalTime>1205</TotalTime>
  <Words>3014</Words>
  <Application>Microsoft Office PowerPoint</Application>
  <PresentationFormat>Widescreen</PresentationFormat>
  <Paragraphs>455</Paragraphs>
  <Slides>46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宋体</vt:lpstr>
      <vt:lpstr>Arial</vt:lpstr>
      <vt:lpstr>Arial Black</vt:lpstr>
      <vt:lpstr>Calibri</vt:lpstr>
      <vt:lpstr>Cambria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Chapter 2: Design Patterns</vt:lpstr>
      <vt:lpstr>Topics </vt:lpstr>
      <vt:lpstr>Patterns </vt:lpstr>
      <vt:lpstr>What is a Design pattern?</vt:lpstr>
      <vt:lpstr>Cont..</vt:lpstr>
      <vt:lpstr>Evolution of design patterns </vt:lpstr>
      <vt:lpstr>  What does the pattern consist of? </vt:lpstr>
      <vt:lpstr>Types of patterns </vt:lpstr>
      <vt:lpstr>cont…  </vt:lpstr>
      <vt:lpstr>PowerPoint Presentation</vt:lpstr>
      <vt:lpstr>PowerPoint Presentation</vt:lpstr>
      <vt:lpstr>Creational  patterns</vt:lpstr>
      <vt:lpstr>Cont..</vt:lpstr>
      <vt:lpstr>Cont.. </vt:lpstr>
      <vt:lpstr>Cont.. </vt:lpstr>
      <vt:lpstr>Cont.. </vt:lpstr>
      <vt:lpstr>Structural Patterns</vt:lpstr>
      <vt:lpstr>Adapter Pattern</vt:lpstr>
      <vt:lpstr>Contd..</vt:lpstr>
      <vt:lpstr>Contd..</vt:lpstr>
      <vt:lpstr>Contd..</vt:lpstr>
      <vt:lpstr>Cont..</vt:lpstr>
      <vt:lpstr>PowerPoint Presentation</vt:lpstr>
      <vt:lpstr>PowerPoint Presentation</vt:lpstr>
      <vt:lpstr>Facade Pattern </vt:lpstr>
      <vt:lpstr>Contd..</vt:lpstr>
      <vt:lpstr>Contd...</vt:lpstr>
      <vt:lpstr>Contd...</vt:lpstr>
      <vt:lpstr>Contd...</vt:lpstr>
      <vt:lpstr>Behavioral Design Patterns</vt:lpstr>
      <vt:lpstr>Iterator Pattern</vt:lpstr>
      <vt:lpstr>Contd..</vt:lpstr>
      <vt:lpstr>Contd..</vt:lpstr>
      <vt:lpstr>Chain of Responsibility</vt:lpstr>
      <vt:lpstr>Contd..</vt:lpstr>
      <vt:lpstr>Chain of Responsibility</vt:lpstr>
      <vt:lpstr>Chain of Responsibility</vt:lpstr>
      <vt:lpstr>Chain of Responsibility</vt:lpstr>
      <vt:lpstr>Chain of Responsibility</vt:lpstr>
      <vt:lpstr>Design Model </vt:lpstr>
      <vt:lpstr>Analysis to Design Model</vt:lpstr>
      <vt:lpstr>Design Methodologies</vt:lpstr>
      <vt:lpstr>Structured Design</vt:lpstr>
      <vt:lpstr>Function Oriented Design</vt:lpstr>
      <vt:lpstr>Object Oriented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Design Patterns</dc:title>
  <dc:creator>Tete</dc:creator>
  <cp:lastModifiedBy>hope</cp:lastModifiedBy>
  <cp:revision>142</cp:revision>
  <dcterms:created xsi:type="dcterms:W3CDTF">2022-11-06T16:58:45Z</dcterms:created>
  <dcterms:modified xsi:type="dcterms:W3CDTF">2022-11-25T11:51:00Z</dcterms:modified>
</cp:coreProperties>
</file>