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880" y="-6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85F352B-5907-4921-BDB4-C292052DB81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406116-502C-4196-AD25-25DD753369B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352B-5907-4921-BDB4-C292052DB81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6116-502C-4196-AD25-25DD753369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85F352B-5907-4921-BDB4-C292052DB81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B406116-502C-4196-AD25-25DD753369B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352B-5907-4921-BDB4-C292052DB81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B406116-502C-4196-AD25-25DD753369B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352B-5907-4921-BDB4-C292052DB81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B406116-502C-4196-AD25-25DD753369B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85F352B-5907-4921-BDB4-C292052DB81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B406116-502C-4196-AD25-25DD753369B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85F352B-5907-4921-BDB4-C292052DB81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B406116-502C-4196-AD25-25DD753369B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352B-5907-4921-BDB4-C292052DB81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B406116-502C-4196-AD25-25DD753369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352B-5907-4921-BDB4-C292052DB81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406116-502C-4196-AD25-25DD753369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352B-5907-4921-BDB4-C292052DB81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B406116-502C-4196-AD25-25DD753369B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85F352B-5907-4921-BDB4-C292052DB81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B406116-502C-4196-AD25-25DD753369B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85F352B-5907-4921-BDB4-C292052DB81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B406116-502C-4196-AD25-25DD753369B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1676400"/>
            <a:ext cx="5029200" cy="18288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JAVAfx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52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200" b="1" dirty="0"/>
              <a:t>Built-in UI controls</a:t>
            </a:r>
            <a:r>
              <a:rPr lang="en-US" sz="2200" dirty="0"/>
              <a:t> </a:t>
            </a:r>
          </a:p>
          <a:p>
            <a:pPr lvl="1" algn="just"/>
            <a:r>
              <a:rPr lang="en-US" sz="1900" dirty="0"/>
              <a:t>JavaFX library caters UI controls using which we can develop a full-featured application.</a:t>
            </a:r>
          </a:p>
          <a:p>
            <a:pPr algn="just"/>
            <a:r>
              <a:rPr lang="en-US" sz="2200" b="1" dirty="0"/>
              <a:t>CSS like Styling</a:t>
            </a:r>
          </a:p>
          <a:p>
            <a:pPr lvl="1" algn="just"/>
            <a:r>
              <a:rPr lang="en-US" sz="1900" dirty="0"/>
              <a:t>JavaFX provides a CSS like styling which will help you improve the design of your application</a:t>
            </a:r>
          </a:p>
          <a:p>
            <a:pPr algn="just"/>
            <a:r>
              <a:rPr lang="en-US" sz="2200" b="1" dirty="0"/>
              <a:t>Canvas and Printing API</a:t>
            </a:r>
            <a:r>
              <a:rPr lang="en-US" sz="2200" dirty="0"/>
              <a:t> </a:t>
            </a:r>
          </a:p>
          <a:p>
            <a:pPr lvl="1" algn="just"/>
            <a:r>
              <a:rPr lang="en-US" sz="1900" dirty="0"/>
              <a:t>JavaFX provides Canvas, an immediate mode style of rendering API.</a:t>
            </a:r>
          </a:p>
          <a:p>
            <a:pPr lvl="1" algn="just"/>
            <a:r>
              <a:rPr lang="en-US" sz="1900" dirty="0"/>
              <a:t>Within the package </a:t>
            </a:r>
            <a:r>
              <a:rPr lang="en-US" sz="1900" b="1" dirty="0" err="1"/>
              <a:t>javafx.scene.canvas</a:t>
            </a:r>
            <a:r>
              <a:rPr lang="en-US" sz="1900" dirty="0"/>
              <a:t> it holds a set of classes for canvas, using which we can draw directly within an area of the JavaFX scene. </a:t>
            </a:r>
          </a:p>
          <a:p>
            <a:pPr lvl="1" algn="just"/>
            <a:r>
              <a:rPr lang="en-US" sz="1900" dirty="0"/>
              <a:t>JavaFX also provides classes for Printing purposes in the package </a:t>
            </a:r>
            <a:r>
              <a:rPr lang="en-US" sz="1900" b="1" dirty="0" err="1"/>
              <a:t>javafx.print</a:t>
            </a:r>
            <a:r>
              <a:rPr lang="en-US" sz="1900" dirty="0"/>
              <a:t>.</a:t>
            </a:r>
          </a:p>
          <a:p>
            <a:pPr algn="just"/>
            <a:r>
              <a:rPr lang="en-US" sz="2300" b="1" dirty="0"/>
              <a:t>Integrated Graphics library</a:t>
            </a:r>
            <a:endParaRPr lang="en-US" sz="2300" dirty="0"/>
          </a:p>
          <a:p>
            <a:pPr lvl="1" algn="just"/>
            <a:r>
              <a:rPr lang="en-US" sz="2000" dirty="0"/>
              <a:t>JavaFX provides classes for </a:t>
            </a:r>
            <a:r>
              <a:rPr lang="en-US" sz="2000" b="1" dirty="0"/>
              <a:t>2d</a:t>
            </a:r>
            <a:r>
              <a:rPr lang="en-US" sz="2000" dirty="0"/>
              <a:t> and </a:t>
            </a:r>
            <a:r>
              <a:rPr lang="en-US" sz="2000" b="1" dirty="0"/>
              <a:t>3d</a:t>
            </a:r>
            <a:r>
              <a:rPr lang="en-US" sz="2000" dirty="0"/>
              <a:t> graphics</a:t>
            </a:r>
            <a:endParaRPr lang="en-US" sz="1900" dirty="0"/>
          </a:p>
          <a:p>
            <a:pPr algn="just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99715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Autofit/>
          </a:bodyPr>
          <a:lstStyle/>
          <a:p>
            <a:pPr algn="just"/>
            <a:r>
              <a:rPr lang="en-US" sz="2200" dirty="0"/>
              <a:t>There are set of classes and interfaces which are used to build GUI applications using JavaFX API</a:t>
            </a:r>
          </a:p>
          <a:p>
            <a:pPr algn="just"/>
            <a:r>
              <a:rPr lang="en-US" sz="2200" b="1" dirty="0" err="1"/>
              <a:t>javafx.animation</a:t>
            </a:r>
            <a:endParaRPr lang="en-US" sz="2200" b="1" dirty="0"/>
          </a:p>
          <a:p>
            <a:pPr lvl="1" algn="just"/>
            <a:r>
              <a:rPr lang="en-US" sz="2200" dirty="0"/>
              <a:t>Contains classes to add transition based animations such as fill, fade, rotate, scale and translation, to the JavaFX nodes.</a:t>
            </a:r>
          </a:p>
          <a:p>
            <a:pPr algn="just"/>
            <a:endParaRPr lang="en-US" sz="2200" b="1" dirty="0"/>
          </a:p>
          <a:p>
            <a:pPr algn="just"/>
            <a:r>
              <a:rPr lang="en-US" sz="2200" b="1" dirty="0" err="1"/>
              <a:t>javafx.application</a:t>
            </a:r>
            <a:endParaRPr lang="en-US" sz="2200" dirty="0"/>
          </a:p>
          <a:p>
            <a:pPr lvl="1" algn="just"/>
            <a:r>
              <a:rPr lang="en-US" sz="2200" dirty="0"/>
              <a:t>Contains a set of classes responsible for the JavaFX application life cycle.</a:t>
            </a:r>
          </a:p>
          <a:p>
            <a:pPr algn="just"/>
            <a:endParaRPr lang="en-US" sz="2200" b="1" dirty="0"/>
          </a:p>
          <a:p>
            <a:pPr algn="just"/>
            <a:r>
              <a:rPr lang="en-US" sz="2200" b="1" dirty="0"/>
              <a:t>javafx.css</a:t>
            </a:r>
            <a:r>
              <a:rPr lang="en-US" sz="2200" dirty="0"/>
              <a:t> </a:t>
            </a:r>
          </a:p>
          <a:p>
            <a:pPr lvl="1" algn="just"/>
            <a:r>
              <a:rPr lang="en-US" sz="2200" dirty="0"/>
              <a:t>Contains classes to add CSS–like styling to JavaFX GUI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887687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Autofit/>
          </a:bodyPr>
          <a:lstStyle/>
          <a:p>
            <a:pPr algn="just"/>
            <a:r>
              <a:rPr lang="en-US" sz="2200" b="1" dirty="0" err="1"/>
              <a:t>javafx.event</a:t>
            </a:r>
            <a:r>
              <a:rPr lang="en-US" sz="2200" dirty="0"/>
              <a:t> </a:t>
            </a:r>
          </a:p>
          <a:p>
            <a:pPr lvl="1" algn="just"/>
            <a:r>
              <a:rPr lang="en-US" sz="2200" dirty="0"/>
              <a:t>Contains classes and interfaces to deliver and handle JavaFX events.</a:t>
            </a:r>
          </a:p>
          <a:p>
            <a:pPr algn="just"/>
            <a:r>
              <a:rPr lang="en-US" sz="2200" b="1" dirty="0" err="1"/>
              <a:t>javafx.geometry</a:t>
            </a:r>
            <a:r>
              <a:rPr lang="en-US" sz="2200" dirty="0"/>
              <a:t> </a:t>
            </a:r>
          </a:p>
          <a:p>
            <a:pPr lvl="1" algn="just"/>
            <a:r>
              <a:rPr lang="en-US" sz="2200" dirty="0"/>
              <a:t>Contains classes to define 2D objects and perform operations on them.</a:t>
            </a:r>
          </a:p>
          <a:p>
            <a:r>
              <a:rPr lang="en-US" sz="2200" dirty="0"/>
              <a:t> </a:t>
            </a:r>
            <a:r>
              <a:rPr lang="en-US" sz="2200" b="1" dirty="0" err="1"/>
              <a:t>javafx.stage</a:t>
            </a:r>
            <a:r>
              <a:rPr lang="en-US" sz="2200" dirty="0"/>
              <a:t> </a:t>
            </a:r>
          </a:p>
          <a:p>
            <a:pPr lvl="1"/>
            <a:r>
              <a:rPr lang="en-US" sz="2200" dirty="0"/>
              <a:t>the top level container classes for JavaFX application.</a:t>
            </a:r>
          </a:p>
          <a:p>
            <a:r>
              <a:rPr lang="en-US" sz="2200" b="1" dirty="0" err="1"/>
              <a:t>javafx.scene</a:t>
            </a:r>
            <a:r>
              <a:rPr lang="en-US" sz="2200" dirty="0"/>
              <a:t> </a:t>
            </a:r>
          </a:p>
          <a:p>
            <a:pPr lvl="1"/>
            <a:r>
              <a:rPr lang="en-US" sz="2200" dirty="0"/>
              <a:t>provides classes and interfaces to support the scene graph. </a:t>
            </a:r>
          </a:p>
          <a:p>
            <a:pPr lvl="1"/>
            <a:r>
              <a:rPr lang="en-US" sz="2200" dirty="0"/>
              <a:t>it also provides sub-packages such as canvas, chart, control, effect, image, input, layout, media, paint, shape, text, transform, web, etc. 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47514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Architecture…..cont’d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0"/>
            <a:ext cx="7848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9881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Scene Graph</a:t>
            </a:r>
          </a:p>
          <a:p>
            <a:pPr lvl="1" algn="just"/>
            <a:r>
              <a:rPr lang="en-US" dirty="0"/>
              <a:t>In JavaFX, the GUI Applications were coded using a Scene Graph. </a:t>
            </a:r>
          </a:p>
          <a:p>
            <a:pPr lvl="1" algn="just"/>
            <a:r>
              <a:rPr lang="en-US" dirty="0"/>
              <a:t>It is the starting point of the construction of the GUI Application. </a:t>
            </a:r>
          </a:p>
          <a:p>
            <a:pPr lvl="1" algn="just"/>
            <a:r>
              <a:rPr lang="en-US" dirty="0"/>
              <a:t>It holds the (GUI) application primitives that are termed as nodes and which may includes:</a:t>
            </a:r>
          </a:p>
          <a:p>
            <a:pPr lvl="2"/>
            <a:r>
              <a:rPr lang="en-US" b="1" dirty="0"/>
              <a:t>Geometrical (Graphical) objects </a:t>
            </a:r>
            <a:r>
              <a:rPr lang="en-US" dirty="0"/>
              <a:t>− (2D and 3D) such as circle, rectangle, polygon, etc.</a:t>
            </a:r>
          </a:p>
          <a:p>
            <a:pPr lvl="2"/>
            <a:r>
              <a:rPr lang="en-US" b="1" dirty="0"/>
              <a:t>UI controls</a:t>
            </a:r>
            <a:r>
              <a:rPr lang="en-US" dirty="0"/>
              <a:t> − such as Button, Checkbox, Choice box, Text Area, etc.</a:t>
            </a:r>
          </a:p>
          <a:p>
            <a:pPr lvl="2"/>
            <a:r>
              <a:rPr lang="en-US" b="1" dirty="0"/>
              <a:t>Containers</a:t>
            </a:r>
            <a:r>
              <a:rPr lang="en-US" dirty="0"/>
              <a:t> − (layout panes) such as Border Pane, Grid Pane, Flow Pane, etc.</a:t>
            </a:r>
          </a:p>
          <a:p>
            <a:pPr lvl="2"/>
            <a:r>
              <a:rPr lang="en-US" b="1" dirty="0"/>
              <a:t>Media elements</a:t>
            </a:r>
            <a:r>
              <a:rPr lang="en-US" dirty="0"/>
              <a:t> − such as audio, video and image objects.</a:t>
            </a:r>
          </a:p>
          <a:p>
            <a:pPr lvl="2" algn="just"/>
            <a:endParaRPr lang="en-US" dirty="0"/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736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461248" cy="5029200"/>
          </a:xfrm>
        </p:spPr>
        <p:txBody>
          <a:bodyPr/>
          <a:lstStyle/>
          <a:p>
            <a:r>
              <a:rPr lang="en-US" dirty="0"/>
              <a:t>All of these nodes are arranged in a hierarchical order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19400"/>
            <a:ext cx="7239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9606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node instance can be added to a scene graph only once. </a:t>
            </a:r>
          </a:p>
          <a:p>
            <a:endParaRPr lang="en-US" dirty="0"/>
          </a:p>
          <a:p>
            <a:r>
              <a:rPr lang="en-US" dirty="0"/>
              <a:t>These nodes can have Effects, Opacity, Transforms, Event Handlers, Application Specific States.</a:t>
            </a:r>
          </a:p>
        </p:txBody>
      </p:sp>
    </p:spTree>
    <p:extLst>
      <p:ext uri="{BB962C8B-B14F-4D97-AF65-F5344CB8AC3E}">
        <p14:creationId xmlns:p14="http://schemas.microsoft.com/office/powerpoint/2010/main" val="1836852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/>
          </a:bodyPr>
          <a:lstStyle/>
          <a:p>
            <a:r>
              <a:rPr lang="en-US" sz="2200" dirty="0"/>
              <a:t>Prism</a:t>
            </a:r>
          </a:p>
          <a:p>
            <a:pPr lvl="1" algn="just"/>
            <a:r>
              <a:rPr lang="en-US" sz="2200" dirty="0"/>
              <a:t> is a </a:t>
            </a:r>
            <a:r>
              <a:rPr lang="en-US" sz="2200" dirty="0">
                <a:solidFill>
                  <a:srgbClr val="FF0000"/>
                </a:solidFill>
              </a:rPr>
              <a:t>high performance hardware–accelerated graphical pipeline </a:t>
            </a:r>
            <a:r>
              <a:rPr lang="en-US" sz="2200" dirty="0"/>
              <a:t>that is used to </a:t>
            </a:r>
            <a:r>
              <a:rPr lang="en-US" sz="2200" dirty="0">
                <a:solidFill>
                  <a:srgbClr val="FF0000"/>
                </a:solidFill>
              </a:rPr>
              <a:t>render</a:t>
            </a:r>
            <a:r>
              <a:rPr lang="en-US" sz="2200" dirty="0"/>
              <a:t> the graphics in JavaFX.</a:t>
            </a:r>
          </a:p>
          <a:p>
            <a:pPr lvl="1" algn="just"/>
            <a:r>
              <a:rPr lang="en-US" sz="2200" dirty="0"/>
              <a:t>It can render both 2-D and 3-D graphics.</a:t>
            </a:r>
          </a:p>
          <a:p>
            <a:pPr lvl="1"/>
            <a:r>
              <a:rPr lang="en-US" sz="2200" dirty="0"/>
              <a:t>When used with a supported Graphic Card or GPU, it offers smoother graphics.</a:t>
            </a:r>
          </a:p>
          <a:p>
            <a:endParaRPr lang="en-US" sz="2200" dirty="0"/>
          </a:p>
          <a:p>
            <a:r>
              <a:rPr lang="en-US" sz="2200" dirty="0"/>
              <a:t>GWT (Glass Windowing Toolkit)</a:t>
            </a:r>
          </a:p>
          <a:p>
            <a:pPr lvl="1"/>
            <a:r>
              <a:rPr lang="en-US" sz="2200" dirty="0"/>
              <a:t>provides services to manage </a:t>
            </a:r>
            <a:r>
              <a:rPr lang="en-US" sz="2200" dirty="0">
                <a:solidFill>
                  <a:srgbClr val="FF0000"/>
                </a:solidFill>
              </a:rPr>
              <a:t>Windows, Timers, Surfaces and Event Queues. </a:t>
            </a:r>
          </a:p>
          <a:p>
            <a:pPr lvl="1"/>
            <a:r>
              <a:rPr lang="en-US" sz="2200" dirty="0"/>
              <a:t>GWT connects the JavaFX Platform to the Native Operating System.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12801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/>
          </a:bodyPr>
          <a:lstStyle/>
          <a:p>
            <a:r>
              <a:rPr lang="en-US" sz="2200" dirty="0" err="1"/>
              <a:t>WebView</a:t>
            </a:r>
            <a:endParaRPr lang="en-US" sz="2200" dirty="0"/>
          </a:p>
          <a:p>
            <a:pPr lvl="1"/>
            <a:r>
              <a:rPr lang="en-US" sz="2200" dirty="0"/>
              <a:t>Using JavaFX, you can also embed HTML content in to a scene graph. </a:t>
            </a:r>
          </a:p>
          <a:p>
            <a:pPr lvl="1"/>
            <a:r>
              <a:rPr lang="en-US" sz="2200" dirty="0"/>
              <a:t>It is the component of JavaFX which is used to process this content. 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It uses a technology called Web Kit, which is an internal open-source web browser engine. </a:t>
            </a:r>
          </a:p>
          <a:p>
            <a:pPr lvl="1"/>
            <a:r>
              <a:rPr lang="en-US" sz="2200" dirty="0"/>
              <a:t>This component supports different web technologies like HTML5, CSS, JavaScript, DOM and SVG.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Allows you control web content from java</a:t>
            </a:r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34561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461248" cy="5029200"/>
          </a:xfrm>
        </p:spPr>
        <p:txBody>
          <a:bodyPr>
            <a:normAutofit/>
          </a:bodyPr>
          <a:lstStyle/>
          <a:p>
            <a:r>
              <a:rPr lang="en-US" sz="2200" dirty="0"/>
              <a:t>Media Engine</a:t>
            </a:r>
          </a:p>
          <a:p>
            <a:pPr lvl="1"/>
            <a:r>
              <a:rPr lang="en-US" sz="2200" dirty="0"/>
              <a:t>The </a:t>
            </a:r>
            <a:r>
              <a:rPr lang="en-US" sz="2200" b="1" dirty="0"/>
              <a:t>JavaFX media engine</a:t>
            </a:r>
            <a:r>
              <a:rPr lang="en-US" sz="2200" dirty="0"/>
              <a:t> is based on an open-source engine known as a </a:t>
            </a:r>
            <a:r>
              <a:rPr lang="en-US" sz="2200" b="1" dirty="0"/>
              <a:t>Streamer</a:t>
            </a:r>
            <a:r>
              <a:rPr lang="en-US" sz="2200" dirty="0"/>
              <a:t>. </a:t>
            </a:r>
          </a:p>
          <a:p>
            <a:pPr lvl="1"/>
            <a:r>
              <a:rPr lang="en-US" sz="2200" dirty="0"/>
              <a:t>This media engine supports the playback of video and audio content.</a:t>
            </a:r>
          </a:p>
          <a:p>
            <a:pPr lvl="1"/>
            <a:r>
              <a:rPr lang="en-US" sz="2200" dirty="0"/>
              <a:t>The JavaFX media engine provides support for audio for the following file formats</a:t>
            </a:r>
          </a:p>
          <a:p>
            <a:pPr lvl="2"/>
            <a:r>
              <a:rPr lang="en-US" sz="2200" dirty="0"/>
              <a:t>Mp3, WAV, AIFF, FLV</a:t>
            </a:r>
          </a:p>
          <a:p>
            <a:pPr lvl="2"/>
            <a:endParaRPr lang="en-US" sz="2200" dirty="0"/>
          </a:p>
          <a:p>
            <a:r>
              <a:rPr lang="en-US" sz="2200" dirty="0"/>
              <a:t>Classes and interfaces used to provide media functionality are included in </a:t>
            </a:r>
            <a:r>
              <a:rPr lang="en-US" sz="2200" b="1" dirty="0" err="1"/>
              <a:t>javafx.scene.media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18948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JavaFX: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JavaFX is a </a:t>
            </a:r>
            <a:r>
              <a:rPr lang="en-US" dirty="0">
                <a:solidFill>
                  <a:srgbClr val="FF0000"/>
                </a:solidFill>
              </a:rPr>
              <a:t>collection of Java packages </a:t>
            </a:r>
            <a:r>
              <a:rPr lang="en-US" dirty="0"/>
              <a:t>that lets you add fancy graphical user interfaces to your Java applications. </a:t>
            </a:r>
          </a:p>
          <a:p>
            <a:pPr algn="just"/>
            <a:r>
              <a:rPr lang="en-US" dirty="0"/>
              <a:t>JavaFX provides a rich set of graphics and media API’s and it leverages the modern </a:t>
            </a:r>
            <a:r>
              <a:rPr lang="en-US" b="1" dirty="0"/>
              <a:t>Graphical Processing Unit</a:t>
            </a:r>
            <a:r>
              <a:rPr lang="en-US" dirty="0"/>
              <a:t> through hardware accelerated graphics. </a:t>
            </a:r>
          </a:p>
          <a:p>
            <a:pPr algn="just"/>
            <a:r>
              <a:rPr lang="en-US" dirty="0"/>
              <a:t>JavaFX also provides interfaces using which developers can combine graphics animation and UI control.</a:t>
            </a:r>
          </a:p>
        </p:txBody>
      </p:sp>
    </p:spTree>
    <p:extLst>
      <p:ext uri="{BB962C8B-B14F-4D97-AF65-F5344CB8AC3E}">
        <p14:creationId xmlns:p14="http://schemas.microsoft.com/office/powerpoint/2010/main" val="369602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Three major components are involved in JavaFX application.</a:t>
            </a:r>
          </a:p>
          <a:p>
            <a:pPr lvl="1"/>
            <a:r>
              <a:rPr lang="en-US" sz="2200" dirty="0"/>
              <a:t>Stage</a:t>
            </a:r>
          </a:p>
          <a:p>
            <a:pPr lvl="1"/>
            <a:r>
              <a:rPr lang="en-US" sz="2200" dirty="0"/>
              <a:t>Scene</a:t>
            </a:r>
          </a:p>
          <a:p>
            <a:pPr lvl="1"/>
            <a:r>
              <a:rPr lang="en-US" sz="2200" dirty="0"/>
              <a:t>Nodes</a:t>
            </a:r>
          </a:p>
          <a:p>
            <a:pPr lvl="1"/>
            <a:endParaRPr lang="en-US" sz="2200" dirty="0"/>
          </a:p>
          <a:p>
            <a:r>
              <a:rPr lang="en-US" sz="2200" b="1" dirty="0"/>
              <a:t>Stage</a:t>
            </a:r>
            <a:r>
              <a:rPr lang="en-US" sz="2200" dirty="0"/>
              <a:t>:</a:t>
            </a:r>
          </a:p>
          <a:p>
            <a:pPr lvl="1"/>
            <a:r>
              <a:rPr lang="en-US" sz="2200" dirty="0"/>
              <a:t>Is also referred to as </a:t>
            </a:r>
            <a:r>
              <a:rPr lang="en-US" sz="2200" dirty="0">
                <a:solidFill>
                  <a:srgbClr val="FF0000"/>
                </a:solidFill>
              </a:rPr>
              <a:t>window</a:t>
            </a:r>
          </a:p>
          <a:p>
            <a:pPr lvl="1"/>
            <a:r>
              <a:rPr lang="en-US" sz="2200" dirty="0"/>
              <a:t>All JavaFX application should be contained in Stage</a:t>
            </a:r>
          </a:p>
          <a:p>
            <a:pPr lvl="2"/>
            <a:r>
              <a:rPr lang="en-US" sz="1900" dirty="0"/>
              <a:t>It is JavaFX applications’ highest-level window</a:t>
            </a:r>
          </a:p>
          <a:p>
            <a:pPr lvl="1"/>
            <a:r>
              <a:rPr lang="en-US" sz="2200" dirty="0"/>
              <a:t>Is represented by Stage class in </a:t>
            </a:r>
            <a:r>
              <a:rPr lang="en-US" sz="2200" dirty="0" err="1"/>
              <a:t>javafx.stage</a:t>
            </a:r>
            <a:r>
              <a:rPr lang="en-US" sz="2200" dirty="0"/>
              <a:t> package</a:t>
            </a:r>
          </a:p>
          <a:p>
            <a:pPr lvl="1"/>
            <a:r>
              <a:rPr lang="en-US" sz="2200" dirty="0"/>
              <a:t>A primary stage will be created by the platform you are using</a:t>
            </a:r>
          </a:p>
          <a:p>
            <a:pPr lvl="1"/>
            <a:r>
              <a:rPr lang="en-US" sz="2200" dirty="0"/>
              <a:t>As in Swing, you have to call the </a:t>
            </a:r>
            <a:r>
              <a:rPr lang="en-US" sz="2200" dirty="0">
                <a:solidFill>
                  <a:srgbClr val="FF0000"/>
                </a:solidFill>
              </a:rPr>
              <a:t>show() method to display </a:t>
            </a:r>
            <a:r>
              <a:rPr lang="en-US" sz="2200" dirty="0"/>
              <a:t>the contents of a stage</a:t>
            </a:r>
          </a:p>
        </p:txBody>
      </p:sp>
    </p:spTree>
    <p:extLst>
      <p:ext uri="{BB962C8B-B14F-4D97-AF65-F5344CB8AC3E}">
        <p14:creationId xmlns:p14="http://schemas.microsoft.com/office/powerpoint/2010/main" val="1248511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Scene:</a:t>
            </a:r>
          </a:p>
          <a:p>
            <a:pPr lvl="1"/>
            <a:r>
              <a:rPr lang="en-US" sz="2200" dirty="0"/>
              <a:t>It is </a:t>
            </a:r>
            <a:r>
              <a:rPr lang="en-US" sz="2200" dirty="0">
                <a:solidFill>
                  <a:srgbClr val="FF0000"/>
                </a:solidFill>
              </a:rPr>
              <a:t>physical content </a:t>
            </a:r>
            <a:r>
              <a:rPr lang="en-US" sz="2200" dirty="0"/>
              <a:t>of JavaFX application</a:t>
            </a:r>
          </a:p>
          <a:p>
            <a:pPr lvl="1"/>
            <a:r>
              <a:rPr lang="en-US" sz="2200" dirty="0"/>
              <a:t>Contains all the contents of a scene graph</a:t>
            </a:r>
          </a:p>
          <a:p>
            <a:pPr lvl="2"/>
            <a:r>
              <a:rPr lang="en-US" sz="1900" dirty="0">
                <a:solidFill>
                  <a:srgbClr val="00B0F0"/>
                </a:solidFill>
              </a:rPr>
              <a:t>All UI elements will be included in Scene</a:t>
            </a:r>
          </a:p>
          <a:p>
            <a:pPr lvl="1"/>
            <a:r>
              <a:rPr lang="en-US" sz="2200" dirty="0"/>
              <a:t>Is represented by the Scene class of </a:t>
            </a:r>
            <a:r>
              <a:rPr lang="en-US" sz="2200" b="1" dirty="0" err="1"/>
              <a:t>javafx.scene</a:t>
            </a:r>
            <a:r>
              <a:rPr lang="en-US" sz="2200" dirty="0"/>
              <a:t> package. </a:t>
            </a:r>
          </a:p>
          <a:p>
            <a:pPr lvl="1"/>
            <a:r>
              <a:rPr lang="en-US" sz="2200" dirty="0"/>
              <a:t>At a single instance, the scene object is added to only one stage.</a:t>
            </a:r>
          </a:p>
          <a:p>
            <a:pPr lvl="1"/>
            <a:endParaRPr lang="en-US" sz="2200" dirty="0"/>
          </a:p>
          <a:p>
            <a:r>
              <a:rPr lang="en-US" sz="2500" dirty="0"/>
              <a:t>Nodes:</a:t>
            </a:r>
          </a:p>
          <a:p>
            <a:pPr lvl="1"/>
            <a:r>
              <a:rPr lang="en-US" sz="2200" dirty="0"/>
              <a:t>Is a </a:t>
            </a:r>
            <a:r>
              <a:rPr lang="en-US" sz="2200" dirty="0">
                <a:solidFill>
                  <a:srgbClr val="FF0000"/>
                </a:solidFill>
              </a:rPr>
              <a:t>visual object </a:t>
            </a:r>
            <a:r>
              <a:rPr lang="en-US" sz="2200" dirty="0"/>
              <a:t>of a scene graph</a:t>
            </a:r>
          </a:p>
          <a:p>
            <a:pPr lvl="1"/>
            <a:r>
              <a:rPr lang="en-US" sz="2200" dirty="0"/>
              <a:t>Scene Graph: is hierarchical data structure representing the contents of a scene</a:t>
            </a:r>
          </a:p>
          <a:p>
            <a:pPr lvl="1"/>
            <a:r>
              <a:rPr lang="en-US" sz="2200" dirty="0"/>
              <a:t>May include Geometrical objects, UI controls, Containers, Media elements</a:t>
            </a:r>
          </a:p>
          <a:p>
            <a:pPr lvl="1"/>
            <a:r>
              <a:rPr lang="en-US" sz="2200" dirty="0"/>
              <a:t>Is represented by Node class of </a:t>
            </a:r>
            <a:r>
              <a:rPr lang="en-US" sz="2200" b="1" dirty="0" err="1"/>
              <a:t>javafx.scene</a:t>
            </a:r>
            <a:r>
              <a:rPr lang="en-US" sz="2200" dirty="0"/>
              <a:t> package</a:t>
            </a:r>
          </a:p>
          <a:p>
            <a:pPr lvl="2"/>
            <a:endParaRPr lang="en-US" sz="19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18250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Node could be </a:t>
            </a:r>
          </a:p>
          <a:p>
            <a:pPr lvl="1"/>
            <a:r>
              <a:rPr lang="en-US" dirty="0"/>
              <a:t>Root, </a:t>
            </a:r>
          </a:p>
          <a:p>
            <a:pPr lvl="2"/>
            <a:r>
              <a:rPr lang="en-US" dirty="0"/>
              <a:t>The first Scene Graph is the Root Node</a:t>
            </a:r>
          </a:p>
          <a:p>
            <a:pPr lvl="1"/>
            <a:r>
              <a:rPr lang="en-US" dirty="0"/>
              <a:t>Branch/ Parent</a:t>
            </a:r>
          </a:p>
          <a:p>
            <a:pPr lvl="2"/>
            <a:r>
              <a:rPr lang="en-US" dirty="0"/>
              <a:t>Nodes, that are not root, but have child nodes are Parent Nodes</a:t>
            </a:r>
          </a:p>
          <a:p>
            <a:pPr lvl="2"/>
            <a:r>
              <a:rPr lang="en-US" dirty="0"/>
              <a:t>Could be</a:t>
            </a:r>
          </a:p>
          <a:p>
            <a:pPr lvl="3"/>
            <a:r>
              <a:rPr lang="en-US" b="1" dirty="0"/>
              <a:t>Group</a:t>
            </a:r>
            <a:r>
              <a:rPr lang="en-US" dirty="0"/>
              <a:t>: is a collective node that contains a list of children nodes</a:t>
            </a:r>
          </a:p>
          <a:p>
            <a:pPr lvl="3"/>
            <a:r>
              <a:rPr lang="en-US" dirty="0"/>
              <a:t>Any effect applied to the group will also be applied to all the child nodes</a:t>
            </a:r>
          </a:p>
          <a:p>
            <a:pPr lvl="3"/>
            <a:r>
              <a:rPr lang="en-US" dirty="0"/>
              <a:t>Region: base class of Node based UI Controls, such as Pane, and Control</a:t>
            </a:r>
          </a:p>
          <a:p>
            <a:pPr lvl="3"/>
            <a:r>
              <a:rPr lang="en-US" dirty="0" err="1"/>
              <a:t>WebView</a:t>
            </a:r>
            <a:r>
              <a:rPr lang="en-US" dirty="0"/>
              <a:t>: manages the web engine and displays is content</a:t>
            </a:r>
          </a:p>
          <a:p>
            <a:pPr lvl="1"/>
            <a:r>
              <a:rPr lang="en-US" dirty="0"/>
              <a:t>Leaf</a:t>
            </a:r>
          </a:p>
          <a:p>
            <a:pPr lvl="2"/>
            <a:r>
              <a:rPr lang="en-US" dirty="0"/>
              <a:t>Node with no child</a:t>
            </a:r>
          </a:p>
          <a:p>
            <a:pPr lvl="2"/>
            <a:r>
              <a:rPr lang="en-US" dirty="0"/>
              <a:t>Example: </a:t>
            </a:r>
            <a:r>
              <a:rPr lang="en-US" dirty="0" err="1"/>
              <a:t>ImageView</a:t>
            </a:r>
            <a:r>
              <a:rPr lang="en-US" dirty="0"/>
              <a:t>, Box, Rectangle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747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461248" cy="5029200"/>
          </a:xfrm>
        </p:spPr>
        <p:txBody>
          <a:bodyPr>
            <a:noAutofit/>
          </a:bodyPr>
          <a:lstStyle/>
          <a:p>
            <a:pPr algn="just"/>
            <a:r>
              <a:rPr lang="en-US" sz="2200" dirty="0"/>
              <a:t>To create </a:t>
            </a:r>
            <a:r>
              <a:rPr lang="en-US" sz="2200" dirty="0" err="1"/>
              <a:t>JavaFx</a:t>
            </a:r>
            <a:r>
              <a:rPr lang="en-US" sz="2200" dirty="0"/>
              <a:t> programs, you need to import some packages. The followings are common:</a:t>
            </a:r>
          </a:p>
          <a:p>
            <a:pPr lvl="1" algn="just"/>
            <a:r>
              <a:rPr lang="en-US" sz="2200" b="1" dirty="0" err="1"/>
              <a:t>javafx.application</a:t>
            </a:r>
            <a:r>
              <a:rPr lang="en-US" sz="2200" dirty="0"/>
              <a:t>: defines the core class on which all JavaFX applications depend: i.e. The Application Class</a:t>
            </a:r>
          </a:p>
          <a:p>
            <a:pPr lvl="1" algn="just"/>
            <a:r>
              <a:rPr lang="en-US" sz="2200" b="1" dirty="0" err="1"/>
              <a:t>javafx.stage</a:t>
            </a:r>
            <a:r>
              <a:rPr lang="en-US" sz="2200" dirty="0"/>
              <a:t>: defines Stage class.</a:t>
            </a:r>
          </a:p>
          <a:p>
            <a:pPr lvl="1" algn="just"/>
            <a:r>
              <a:rPr lang="en-US" sz="2200" b="1" dirty="0" err="1"/>
              <a:t>javafx.scene</a:t>
            </a:r>
            <a:r>
              <a:rPr lang="en-US" sz="2200" dirty="0"/>
              <a:t>: defines the Scene class. </a:t>
            </a:r>
          </a:p>
          <a:p>
            <a:pPr lvl="1" algn="just"/>
            <a:endParaRPr lang="en-US" sz="2200" dirty="0"/>
          </a:p>
          <a:p>
            <a:pPr lvl="1" algn="just"/>
            <a:r>
              <a:rPr lang="en-US" sz="2200" b="1" dirty="0" err="1"/>
              <a:t>javafx.scene.layout</a:t>
            </a:r>
            <a:r>
              <a:rPr lang="en-US" sz="2200" dirty="0"/>
              <a:t>: defines a special type of user interface element called a </a:t>
            </a:r>
            <a:r>
              <a:rPr lang="en-US" sz="2200" dirty="0">
                <a:solidFill>
                  <a:srgbClr val="FF0000"/>
                </a:solidFill>
              </a:rPr>
              <a:t>layout manager</a:t>
            </a:r>
            <a:r>
              <a:rPr lang="en-US" sz="2200" dirty="0"/>
              <a:t>. </a:t>
            </a:r>
          </a:p>
          <a:p>
            <a:pPr lvl="2" algn="just"/>
            <a:r>
              <a:rPr lang="en-US" sz="2200" dirty="0"/>
              <a:t>The job of a layout manager is to determine the position of each control displayed in the user interface.</a:t>
            </a:r>
          </a:p>
          <a:p>
            <a:pPr lvl="1" algn="just"/>
            <a:r>
              <a:rPr lang="en-US" sz="2200" b="1" dirty="0" err="1"/>
              <a:t>javafx.scene.control</a:t>
            </a:r>
            <a:r>
              <a:rPr lang="en-US" sz="2200" dirty="0"/>
              <a:t>: contains the classes that define individual user interface </a:t>
            </a:r>
            <a:r>
              <a:rPr lang="en-US" sz="2200" dirty="0">
                <a:solidFill>
                  <a:srgbClr val="FF0000"/>
                </a:solidFill>
              </a:rPr>
              <a:t>controls </a:t>
            </a:r>
            <a:r>
              <a:rPr lang="en-US" sz="2200" dirty="0"/>
              <a:t>such as buttons, text boxes, and labels. </a:t>
            </a:r>
          </a:p>
          <a:p>
            <a:pPr algn="just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536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/>
              <a:t>The Application class</a:t>
            </a:r>
          </a:p>
          <a:p>
            <a:pPr lvl="1" algn="just"/>
            <a:r>
              <a:rPr lang="en-US" sz="2200" dirty="0"/>
              <a:t>To create a JavaFX application, you need to instantiate the Application class and implement its abstract method </a:t>
            </a:r>
            <a:r>
              <a:rPr lang="en-US" sz="2200" b="1" dirty="0"/>
              <a:t>start()</a:t>
            </a:r>
            <a:r>
              <a:rPr lang="en-US" sz="2200" dirty="0"/>
              <a:t>. </a:t>
            </a:r>
          </a:p>
          <a:p>
            <a:pPr lvl="1" algn="just"/>
            <a:endParaRPr lang="en-US" sz="2200" dirty="0"/>
          </a:p>
          <a:p>
            <a:pPr lvl="1" algn="just"/>
            <a:r>
              <a:rPr lang="en-US" sz="2200" dirty="0"/>
              <a:t>This method is where you are </a:t>
            </a:r>
            <a:r>
              <a:rPr lang="en-US" sz="2200" dirty="0">
                <a:solidFill>
                  <a:srgbClr val="FF0000"/>
                </a:solidFill>
              </a:rPr>
              <a:t>going to write </a:t>
            </a:r>
            <a:r>
              <a:rPr lang="en-US" sz="2200" dirty="0"/>
              <a:t>the code for your JavaFX Application.</a:t>
            </a:r>
          </a:p>
          <a:p>
            <a:pPr lvl="1" algn="just"/>
            <a:endParaRPr lang="en-US" sz="2200" dirty="0"/>
          </a:p>
          <a:p>
            <a:pPr lvl="1" algn="just"/>
            <a:r>
              <a:rPr lang="en-US" sz="2200" dirty="0"/>
              <a:t>Application class is your entry point to the application in JavaFX.</a:t>
            </a:r>
          </a:p>
          <a:p>
            <a:pPr lvl="1" algn="just"/>
            <a:endParaRPr lang="en-US" sz="2200" dirty="0"/>
          </a:p>
          <a:p>
            <a:pPr lvl="1" algn="just"/>
            <a:r>
              <a:rPr lang="en-US" sz="2200" dirty="0"/>
              <a:t>It is responsible for managing what is called the life cycle of a JavaFX application</a:t>
            </a:r>
          </a:p>
        </p:txBody>
      </p:sp>
    </p:spTree>
    <p:extLst>
      <p:ext uri="{BB962C8B-B14F-4D97-AF65-F5344CB8AC3E}">
        <p14:creationId xmlns:p14="http://schemas.microsoft.com/office/powerpoint/2010/main" val="743051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The lifecycle consists of the following steps:</a:t>
            </a:r>
          </a:p>
          <a:p>
            <a:pPr algn="just"/>
            <a:r>
              <a:rPr lang="en-US" sz="2200" dirty="0"/>
              <a:t>Create an instance of the Application class.</a:t>
            </a:r>
          </a:p>
          <a:p>
            <a:pPr algn="just"/>
            <a:r>
              <a:rPr lang="en-US" sz="2200" b="1" dirty="0"/>
              <a:t>Call the </a:t>
            </a:r>
            <a:r>
              <a:rPr lang="en-US" sz="2200" b="1" dirty="0" err="1"/>
              <a:t>init</a:t>
            </a:r>
            <a:r>
              <a:rPr lang="en-US" sz="2200" b="1" dirty="0"/>
              <a:t>() method.</a:t>
            </a:r>
          </a:p>
          <a:p>
            <a:pPr lvl="1" algn="just"/>
            <a:r>
              <a:rPr lang="en-US" sz="2200" dirty="0"/>
              <a:t>The default implementation of the </a:t>
            </a:r>
            <a:r>
              <a:rPr lang="en-US" sz="2200" dirty="0" err="1"/>
              <a:t>init</a:t>
            </a:r>
            <a:r>
              <a:rPr lang="en-US" sz="2200" dirty="0"/>
              <a:t> method does nothing, but you can override the </a:t>
            </a:r>
            <a:r>
              <a:rPr lang="en-US" sz="2200" dirty="0" err="1"/>
              <a:t>init</a:t>
            </a:r>
            <a:r>
              <a:rPr lang="en-US" sz="2200" dirty="0"/>
              <a:t> method to provide any processing you want to be performed before the application’s user interface displays.</a:t>
            </a:r>
          </a:p>
          <a:p>
            <a:pPr algn="just"/>
            <a:r>
              <a:rPr lang="en-US" sz="2200" b="1" dirty="0"/>
              <a:t>Call the start() method.</a:t>
            </a:r>
          </a:p>
          <a:p>
            <a:pPr lvl="1" algn="just"/>
            <a:r>
              <a:rPr lang="en-US" sz="2200" dirty="0"/>
              <a:t>The start method is an abstract method, you must provide your own version of it. </a:t>
            </a:r>
          </a:p>
          <a:p>
            <a:pPr lvl="1" algn="just"/>
            <a:r>
              <a:rPr lang="en-US" sz="2200" dirty="0"/>
              <a:t>It is </a:t>
            </a:r>
            <a:r>
              <a:rPr lang="en-US" sz="2200" dirty="0">
                <a:solidFill>
                  <a:srgbClr val="FF0000"/>
                </a:solidFill>
              </a:rPr>
              <a:t>responsible for building and displaying </a:t>
            </a:r>
            <a:r>
              <a:rPr lang="en-US" sz="2200" dirty="0"/>
              <a:t>the user interface. </a:t>
            </a:r>
          </a:p>
        </p:txBody>
      </p:sp>
    </p:spTree>
    <p:extLst>
      <p:ext uri="{BB962C8B-B14F-4D97-AF65-F5344CB8AC3E}">
        <p14:creationId xmlns:p14="http://schemas.microsoft.com/office/powerpoint/2010/main" val="10403014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/>
              <a:t>Wait for the application to end</a:t>
            </a:r>
            <a:r>
              <a:rPr lang="en-US" sz="2200" dirty="0"/>
              <a:t>, </a:t>
            </a:r>
          </a:p>
          <a:p>
            <a:pPr lvl="1" algn="just"/>
            <a:r>
              <a:rPr lang="en-US" sz="2200" dirty="0"/>
              <a:t>This commonly happens when the user </a:t>
            </a:r>
            <a:r>
              <a:rPr lang="en-US" sz="2200" dirty="0">
                <a:solidFill>
                  <a:srgbClr val="FF0000"/>
                </a:solidFill>
              </a:rPr>
              <a:t>signals the end of the program by closing the main application window or choosing the program’s exit command.</a:t>
            </a:r>
            <a:r>
              <a:rPr lang="en-US" sz="2200" dirty="0"/>
              <a:t> </a:t>
            </a:r>
          </a:p>
          <a:p>
            <a:pPr lvl="1" algn="just"/>
            <a:r>
              <a:rPr lang="en-US" sz="2200" dirty="0"/>
              <a:t>During this time, the application isn’t really idle</a:t>
            </a:r>
          </a:p>
          <a:p>
            <a:pPr lvl="1" algn="just"/>
            <a:endParaRPr lang="en-US" sz="2200" b="1" dirty="0"/>
          </a:p>
          <a:p>
            <a:pPr algn="just"/>
            <a:r>
              <a:rPr lang="en-US" sz="2200" b="1" dirty="0"/>
              <a:t>Call the stop() method</a:t>
            </a:r>
          </a:p>
          <a:p>
            <a:pPr lvl="1" algn="just"/>
            <a:r>
              <a:rPr lang="en-US" sz="2200" dirty="0"/>
              <a:t>Like the </a:t>
            </a:r>
            <a:r>
              <a:rPr lang="en-US" sz="2200" dirty="0" err="1"/>
              <a:t>init</a:t>
            </a:r>
            <a:r>
              <a:rPr lang="en-US" sz="2200" dirty="0"/>
              <a:t>() method, the default implementation of the stop method doesn’t do anything, </a:t>
            </a:r>
          </a:p>
          <a:p>
            <a:pPr lvl="1" algn="just"/>
            <a:r>
              <a:rPr lang="en-US" sz="2200" dirty="0"/>
              <a:t>You can override it to perform any processing necessary as the </a:t>
            </a:r>
            <a:r>
              <a:rPr lang="en-US" sz="2200" dirty="0">
                <a:solidFill>
                  <a:srgbClr val="FF0000"/>
                </a:solidFill>
              </a:rPr>
              <a:t>program terminates</a:t>
            </a:r>
            <a:r>
              <a:rPr lang="en-US" sz="2200" dirty="0"/>
              <a:t>, such as closing database resources or saving files.</a:t>
            </a:r>
          </a:p>
        </p:txBody>
      </p:sp>
    </p:spTree>
    <p:extLst>
      <p:ext uri="{BB962C8B-B14F-4D97-AF65-F5344CB8AC3E}">
        <p14:creationId xmlns:p14="http://schemas.microsoft.com/office/powerpoint/2010/main" val="15907579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4181" y="1905000"/>
            <a:ext cx="8153400" cy="4495800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In order to create a typical JavaFX application, your start() method has to include the following activities.</a:t>
            </a:r>
          </a:p>
          <a:p>
            <a:pPr lvl="1" algn="just"/>
            <a:r>
              <a:rPr lang="en-US" sz="2200" dirty="0">
                <a:solidFill>
                  <a:srgbClr val="FF0000"/>
                </a:solidFill>
              </a:rPr>
              <a:t>Preparing the Scene Graph</a:t>
            </a:r>
          </a:p>
          <a:p>
            <a:pPr lvl="1" algn="just"/>
            <a:r>
              <a:rPr lang="en-US" sz="2200" dirty="0">
                <a:solidFill>
                  <a:srgbClr val="FF0000"/>
                </a:solidFill>
              </a:rPr>
              <a:t>Preparing a Scene</a:t>
            </a:r>
          </a:p>
          <a:p>
            <a:pPr lvl="1" algn="just"/>
            <a:r>
              <a:rPr lang="en-US" sz="2200" dirty="0">
                <a:solidFill>
                  <a:srgbClr val="FF0000"/>
                </a:solidFill>
              </a:rPr>
              <a:t>Preparing a stage</a:t>
            </a:r>
          </a:p>
          <a:p>
            <a:pPr lvl="1" algn="just"/>
            <a:endParaRPr lang="en-US" sz="2200" dirty="0"/>
          </a:p>
          <a:p>
            <a:pPr algn="just"/>
            <a:r>
              <a:rPr lang="en-US" sz="2200" b="1" dirty="0"/>
              <a:t>Preparing the Scene Graph</a:t>
            </a:r>
          </a:p>
          <a:p>
            <a:pPr lvl="1" algn="just"/>
            <a:r>
              <a:rPr lang="en-US" sz="2200" dirty="0"/>
              <a:t>You have to prepare a scene graph with required nodes</a:t>
            </a:r>
          </a:p>
          <a:p>
            <a:pPr lvl="1" algn="just"/>
            <a:r>
              <a:rPr lang="en-US" sz="2200" dirty="0"/>
              <a:t>As a root node, you can choose from the </a:t>
            </a:r>
            <a:r>
              <a:rPr lang="en-US" sz="2200" b="1" dirty="0"/>
              <a:t>Group, Region or </a:t>
            </a:r>
            <a:r>
              <a:rPr lang="en-US" sz="2200" b="1" dirty="0" err="1"/>
              <a:t>WebView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24666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2200" b="1" dirty="0"/>
              <a:t>Group: </a:t>
            </a:r>
            <a:r>
              <a:rPr lang="en-US" sz="2200" dirty="0"/>
              <a:t>is represented as a Group class of the </a:t>
            </a:r>
            <a:r>
              <a:rPr lang="en-US" sz="2200" dirty="0" err="1"/>
              <a:t>javaxfx.scene</a:t>
            </a:r>
            <a:endParaRPr lang="en-US" sz="2200" dirty="0"/>
          </a:p>
          <a:p>
            <a:pPr marL="274320" lvl="2" indent="0">
              <a:spcBef>
                <a:spcPts val="700"/>
              </a:spcBef>
              <a:buSzPct val="60000"/>
              <a:buNone/>
            </a:pPr>
            <a:r>
              <a:rPr lang="en-US" sz="1900" b="1" dirty="0"/>
              <a:t>	Group </a:t>
            </a:r>
            <a:r>
              <a:rPr lang="en-US" sz="1900" b="1" dirty="0" err="1"/>
              <a:t>groupName</a:t>
            </a:r>
            <a:r>
              <a:rPr lang="en-US" sz="1900" b="1" dirty="0"/>
              <a:t> = new Group();</a:t>
            </a:r>
          </a:p>
          <a:p>
            <a:pPr marL="320040" lvl="1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sz="2200" dirty="0"/>
              <a:t>You can get the children of the Group by calling the </a:t>
            </a:r>
            <a:r>
              <a:rPr lang="en-US" sz="2200" b="1" dirty="0" err="1"/>
              <a:t>getChildren</a:t>
            </a:r>
            <a:r>
              <a:rPr lang="en-US" sz="2200" b="1" dirty="0"/>
              <a:t>() </a:t>
            </a:r>
            <a:r>
              <a:rPr lang="en-US" sz="2200" dirty="0"/>
              <a:t>method.</a:t>
            </a:r>
          </a:p>
          <a:p>
            <a:pPr marL="320040" lvl="1" indent="-320040">
              <a:spcBef>
                <a:spcPts val="700"/>
              </a:spcBef>
              <a:buSzPct val="60000"/>
              <a:buFont typeface="Wingdings"/>
              <a:buChar char=""/>
            </a:pPr>
            <a:endParaRPr lang="en-US" sz="2200" dirty="0"/>
          </a:p>
          <a:p>
            <a:pPr marL="320040" lvl="1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sz="2200" dirty="0"/>
              <a:t>This method returns an object of </a:t>
            </a:r>
            <a:r>
              <a:rPr lang="en-US" sz="2200" b="1" dirty="0" err="1"/>
              <a:t>ObservableList</a:t>
            </a:r>
            <a:r>
              <a:rPr lang="en-US" sz="2200" b="1" dirty="0"/>
              <a:t> </a:t>
            </a:r>
            <a:r>
              <a:rPr lang="en-US" sz="2200" dirty="0"/>
              <a:t>class, which holds the nodes.  </a:t>
            </a:r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sz="1900" dirty="0"/>
              <a:t>You can call add(</a:t>
            </a:r>
            <a:r>
              <a:rPr lang="en-US" sz="1900" dirty="0" err="1"/>
              <a:t>NodeObject</a:t>
            </a:r>
            <a:r>
              <a:rPr lang="en-US" sz="1900" dirty="0"/>
              <a:t>) of this class to add a object of a node.</a:t>
            </a:r>
          </a:p>
          <a:p>
            <a:pPr marL="731520" lvl="3" indent="0">
              <a:spcBef>
                <a:spcPts val="700"/>
              </a:spcBef>
              <a:buSzPct val="60000"/>
              <a:buNone/>
            </a:pPr>
            <a:r>
              <a:rPr lang="en-US" sz="1600" dirty="0"/>
              <a:t>	</a:t>
            </a:r>
            <a:r>
              <a:rPr lang="en-US" sz="1600" b="1" dirty="0" err="1"/>
              <a:t>ObservableList</a:t>
            </a:r>
            <a:r>
              <a:rPr lang="en-US" sz="1600" b="1" dirty="0"/>
              <a:t> </a:t>
            </a:r>
            <a:r>
              <a:rPr lang="en-US" sz="1600" b="1" dirty="0" err="1"/>
              <a:t>ol</a:t>
            </a:r>
            <a:r>
              <a:rPr lang="en-US" sz="1600" b="1" dirty="0"/>
              <a:t> = </a:t>
            </a:r>
            <a:r>
              <a:rPr lang="en-US" sz="1600" b="1" dirty="0" err="1"/>
              <a:t>groupname.getChildren</a:t>
            </a:r>
            <a:r>
              <a:rPr lang="en-US" sz="1600" b="1" dirty="0"/>
              <a:t>();</a:t>
            </a:r>
          </a:p>
          <a:p>
            <a:pPr marL="731520" lvl="3" indent="0">
              <a:spcBef>
                <a:spcPts val="700"/>
              </a:spcBef>
              <a:buSzPct val="60000"/>
              <a:buNone/>
            </a:pPr>
            <a:r>
              <a:rPr lang="en-US" sz="1600" b="1" dirty="0"/>
              <a:t>	</a:t>
            </a:r>
            <a:r>
              <a:rPr lang="en-US" sz="1600" b="1" dirty="0" err="1"/>
              <a:t>ol.add</a:t>
            </a:r>
            <a:r>
              <a:rPr lang="en-US" sz="1600" b="1" dirty="0"/>
              <a:t>(</a:t>
            </a:r>
            <a:r>
              <a:rPr lang="en-US" sz="1600" b="1" dirty="0" err="1"/>
              <a:t>someNodeObject</a:t>
            </a:r>
            <a:r>
              <a:rPr lang="en-US" sz="1600" b="1" dirty="0"/>
              <a:t>);</a:t>
            </a:r>
          </a:p>
          <a:p>
            <a:endParaRPr lang="en-US" sz="2200" dirty="0"/>
          </a:p>
          <a:p>
            <a:r>
              <a:rPr lang="en-US" sz="2200" dirty="0"/>
              <a:t>Alternatively, you can pass the node object to a Group class upon instance.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122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Autofit/>
          </a:bodyPr>
          <a:lstStyle/>
          <a:p>
            <a:pPr algn="just"/>
            <a:r>
              <a:rPr lang="en-US" sz="2200" b="1" dirty="0"/>
              <a:t>Region</a:t>
            </a:r>
            <a:r>
              <a:rPr lang="en-US" sz="2200" dirty="0"/>
              <a:t>:  is </a:t>
            </a:r>
            <a:r>
              <a:rPr lang="en-US" sz="2200" dirty="0">
                <a:solidFill>
                  <a:srgbClr val="FF0000"/>
                </a:solidFill>
              </a:rPr>
              <a:t>the Base class </a:t>
            </a:r>
            <a:r>
              <a:rPr lang="en-US" sz="2200" dirty="0"/>
              <a:t>of all the JavaFX Node-based UI Controls, such as</a:t>
            </a:r>
          </a:p>
          <a:p>
            <a:pPr lvl="1" algn="just"/>
            <a:r>
              <a:rPr lang="en-US" sz="2200" b="1" dirty="0"/>
              <a:t>Chart</a:t>
            </a:r>
          </a:p>
          <a:p>
            <a:pPr lvl="2" algn="just"/>
            <a:r>
              <a:rPr lang="en-US" sz="2200" dirty="0"/>
              <a:t>is the base class of all the charts and it belongs to the package </a:t>
            </a:r>
            <a:r>
              <a:rPr lang="en-US" sz="2200" b="1" dirty="0" err="1"/>
              <a:t>javafx.scene.chart</a:t>
            </a:r>
            <a:endParaRPr lang="en-US" sz="2200" b="1" dirty="0"/>
          </a:p>
          <a:p>
            <a:pPr lvl="2" algn="just"/>
            <a:r>
              <a:rPr lang="en-US" sz="2200" dirty="0"/>
              <a:t>has two sub classes, − </a:t>
            </a:r>
            <a:r>
              <a:rPr lang="en-US" sz="2200" b="1" dirty="0" err="1"/>
              <a:t>PieChart</a:t>
            </a:r>
            <a:r>
              <a:rPr lang="en-US" sz="2200" dirty="0"/>
              <a:t> and </a:t>
            </a:r>
            <a:r>
              <a:rPr lang="en-US" sz="2200" b="1" dirty="0" err="1"/>
              <a:t>XYChart</a:t>
            </a:r>
            <a:r>
              <a:rPr lang="en-US" sz="2200" dirty="0"/>
              <a:t>. </a:t>
            </a:r>
          </a:p>
          <a:p>
            <a:pPr lvl="2" algn="just"/>
            <a:r>
              <a:rPr lang="en-US" sz="2200" dirty="0"/>
              <a:t>These two in turn have subclasses such as </a:t>
            </a:r>
            <a:r>
              <a:rPr lang="en-US" sz="2200" b="1" dirty="0" err="1"/>
              <a:t>AreaChart</a:t>
            </a:r>
            <a:r>
              <a:rPr lang="en-US" sz="2200" b="1" dirty="0"/>
              <a:t>, </a:t>
            </a:r>
            <a:r>
              <a:rPr lang="en-US" sz="2200" b="1" dirty="0" err="1"/>
              <a:t>BarChart</a:t>
            </a:r>
            <a:r>
              <a:rPr lang="en-US" sz="2200" b="1" dirty="0"/>
              <a:t>, </a:t>
            </a:r>
            <a:r>
              <a:rPr lang="en-US" sz="2200" b="1" dirty="0" err="1"/>
              <a:t>BubbleChart</a:t>
            </a:r>
            <a:r>
              <a:rPr lang="en-US" sz="2200" dirty="0"/>
              <a:t>, etc. used to draw different types of XY-Plane Charts in JavaFX.</a:t>
            </a:r>
          </a:p>
          <a:p>
            <a:pPr lvl="1" algn="just"/>
            <a:r>
              <a:rPr lang="en-US" sz="2200" b="1" dirty="0"/>
              <a:t>Pane</a:t>
            </a:r>
          </a:p>
          <a:p>
            <a:pPr lvl="2" algn="just"/>
            <a:r>
              <a:rPr lang="en-US" sz="2200" dirty="0"/>
              <a:t>is the base class of all the layout panes such as </a:t>
            </a:r>
            <a:r>
              <a:rPr lang="en-US" sz="2200" b="1" dirty="0" err="1"/>
              <a:t>AnchorPane</a:t>
            </a:r>
            <a:r>
              <a:rPr lang="en-US" sz="2200" b="1" dirty="0"/>
              <a:t>, </a:t>
            </a:r>
            <a:r>
              <a:rPr lang="en-US" sz="2200" b="1" dirty="0" err="1"/>
              <a:t>BorderPane</a:t>
            </a:r>
            <a:r>
              <a:rPr lang="en-US" sz="2200" b="1" dirty="0"/>
              <a:t>, </a:t>
            </a:r>
            <a:r>
              <a:rPr lang="en-US" sz="2200" b="1" dirty="0" err="1"/>
              <a:t>DialogPane</a:t>
            </a:r>
            <a:r>
              <a:rPr lang="en-US" sz="2200" dirty="0"/>
              <a:t>, etc. This class belong to a package that is called as − </a:t>
            </a:r>
            <a:r>
              <a:rPr lang="en-US" sz="2200" b="1" dirty="0" err="1"/>
              <a:t>javafx.scene.layout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6230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It allows you create traditional windows-style user interfaces that include familiar controls such as:</a:t>
            </a:r>
          </a:p>
          <a:p>
            <a:pPr lvl="1" algn="just"/>
            <a:r>
              <a:rPr lang="en-US" dirty="0"/>
              <a:t>labels, </a:t>
            </a:r>
          </a:p>
          <a:p>
            <a:pPr lvl="1" algn="just"/>
            <a:r>
              <a:rPr lang="en-US" dirty="0"/>
              <a:t>buttons,</a:t>
            </a:r>
          </a:p>
          <a:p>
            <a:pPr lvl="1" algn="just"/>
            <a:r>
              <a:rPr lang="en-US" dirty="0"/>
              <a:t>text boxes, </a:t>
            </a:r>
          </a:p>
          <a:p>
            <a:pPr lvl="1" algn="just"/>
            <a:r>
              <a:rPr lang="en-US" dirty="0"/>
              <a:t>check boxes, </a:t>
            </a:r>
          </a:p>
          <a:p>
            <a:pPr lvl="1" algn="just"/>
            <a:r>
              <a:rPr lang="en-US" dirty="0"/>
              <a:t>drop-down lists, and so on. </a:t>
            </a:r>
          </a:p>
          <a:p>
            <a:pPr algn="just"/>
            <a:r>
              <a:rPr lang="en-US" dirty="0"/>
              <a:t>But you can also adorn these user interfaces with fancy effects such as light sources, perspective, and animation. Hence the FX in JavaFX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1162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 lnSpcReduction="10000"/>
          </a:bodyPr>
          <a:lstStyle/>
          <a:p>
            <a:pPr marL="320040" lvl="1" indent="-320040" algn="just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2200" b="1" dirty="0"/>
              <a:t>Control</a:t>
            </a:r>
          </a:p>
          <a:p>
            <a:pPr lvl="1" algn="just"/>
            <a:r>
              <a:rPr lang="en-US" sz="2200" dirty="0"/>
              <a:t>is the base class of the User Interface controls such as </a:t>
            </a:r>
            <a:r>
              <a:rPr lang="en-US" sz="2200" b="1" dirty="0"/>
              <a:t>Accordion, </a:t>
            </a:r>
            <a:r>
              <a:rPr lang="en-US" sz="2200" b="1" dirty="0" err="1"/>
              <a:t>ButtonBar</a:t>
            </a:r>
            <a:r>
              <a:rPr lang="en-US" sz="2200" b="1" dirty="0"/>
              <a:t>, </a:t>
            </a:r>
            <a:r>
              <a:rPr lang="en-US" sz="2200" b="1" dirty="0" err="1"/>
              <a:t>ChoiceBox</a:t>
            </a:r>
            <a:r>
              <a:rPr lang="en-US" sz="2200" b="1" dirty="0"/>
              <a:t>, </a:t>
            </a:r>
            <a:r>
              <a:rPr lang="en-US" sz="2200" b="1" dirty="0" err="1"/>
              <a:t>ComboBoxBase</a:t>
            </a:r>
            <a:r>
              <a:rPr lang="en-US" sz="2200" b="1" dirty="0"/>
              <a:t>, </a:t>
            </a:r>
            <a:r>
              <a:rPr lang="en-US" sz="2200" b="1" dirty="0" err="1"/>
              <a:t>HTMLEditor</a:t>
            </a:r>
            <a:r>
              <a:rPr lang="en-US" sz="2200" b="1" dirty="0"/>
              <a:t>, etc. This class belongs to the package </a:t>
            </a:r>
            <a:r>
              <a:rPr lang="en-US" sz="2200" b="1" dirty="0" err="1"/>
              <a:t>javafx.scene.control</a:t>
            </a:r>
            <a:r>
              <a:rPr lang="en-US" sz="2200" dirty="0"/>
              <a:t>.</a:t>
            </a:r>
          </a:p>
          <a:p>
            <a:pPr lvl="1" algn="just"/>
            <a:endParaRPr lang="en-US" sz="2200" dirty="0"/>
          </a:p>
          <a:p>
            <a:pPr lvl="1" algn="just"/>
            <a:r>
              <a:rPr lang="en-US" sz="2200" dirty="0"/>
              <a:t>You can use these classes to insert various UI elements in your application.</a:t>
            </a:r>
          </a:p>
          <a:p>
            <a:pPr lvl="1" algn="just"/>
            <a:endParaRPr lang="en-US" sz="2200" dirty="0"/>
          </a:p>
          <a:p>
            <a:pPr algn="just"/>
            <a:r>
              <a:rPr lang="en-US" sz="2500" dirty="0"/>
              <a:t>In a Group, you can instantiate any of the above-mentioned classes and use them as root nodes</a:t>
            </a:r>
          </a:p>
          <a:p>
            <a:pPr marL="365760" lvl="1" indent="0" algn="just">
              <a:buNone/>
            </a:pPr>
            <a:r>
              <a:rPr lang="en-US" sz="2400" dirty="0"/>
              <a:t>Example	</a:t>
            </a:r>
            <a:r>
              <a:rPr lang="en-US" sz="2400" b="1" dirty="0" err="1"/>
              <a:t>BorderPane</a:t>
            </a:r>
            <a:r>
              <a:rPr lang="en-US" sz="2400" b="1" dirty="0"/>
              <a:t> pane = new </a:t>
            </a:r>
            <a:r>
              <a:rPr lang="en-US" sz="2400" b="1" dirty="0" err="1"/>
              <a:t>BorderPane</a:t>
            </a:r>
            <a:r>
              <a:rPr lang="en-US" sz="2400" b="1" dirty="0"/>
              <a:t>();</a:t>
            </a:r>
          </a:p>
          <a:p>
            <a:pPr marL="365760" lvl="1" indent="0" algn="just">
              <a:buNone/>
            </a:pPr>
            <a:r>
              <a:rPr lang="en-US" sz="2400" b="1" dirty="0"/>
              <a:t>		</a:t>
            </a:r>
            <a:r>
              <a:rPr lang="en-US" sz="2400" b="1" dirty="0" err="1"/>
              <a:t>ObservableList</a:t>
            </a:r>
            <a:r>
              <a:rPr lang="en-US" sz="2400" b="1" dirty="0"/>
              <a:t> list = </a:t>
            </a:r>
            <a:r>
              <a:rPr lang="en-US" sz="2400" b="1" dirty="0" err="1"/>
              <a:t>pane.getChildren</a:t>
            </a:r>
            <a:r>
              <a:rPr lang="en-US" sz="2400" b="1" dirty="0"/>
              <a:t>();</a:t>
            </a:r>
          </a:p>
          <a:p>
            <a:pPr marL="365760" lvl="1" indent="0" algn="just">
              <a:buNone/>
            </a:pPr>
            <a:r>
              <a:rPr lang="en-US" sz="2400" b="1" dirty="0"/>
              <a:t>		</a:t>
            </a:r>
            <a:r>
              <a:rPr lang="en-US" sz="2400" b="1" dirty="0" err="1"/>
              <a:t>list.add</a:t>
            </a:r>
            <a:r>
              <a:rPr lang="en-US" sz="2400" b="1" dirty="0"/>
              <a:t>(</a:t>
            </a:r>
            <a:r>
              <a:rPr lang="en-US" sz="2400" b="1" dirty="0" err="1"/>
              <a:t>NodeObject</a:t>
            </a:r>
            <a:r>
              <a:rPr lang="en-US" sz="2400" b="1" dirty="0"/>
              <a:t>)</a:t>
            </a:r>
          </a:p>
          <a:p>
            <a:pPr lvl="1" algn="just"/>
            <a:endParaRPr lang="en-US" sz="2200" dirty="0"/>
          </a:p>
          <a:p>
            <a:pPr lvl="1" algn="just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015296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92500"/>
          </a:bodyPr>
          <a:lstStyle/>
          <a:p>
            <a:r>
              <a:rPr lang="en-US" sz="2200" b="1" dirty="0"/>
              <a:t>Preparing the Scene</a:t>
            </a:r>
          </a:p>
          <a:p>
            <a:pPr lvl="1"/>
            <a:r>
              <a:rPr lang="en-US" sz="2200" dirty="0"/>
              <a:t>You can create a Scene by instantiating Scene class of </a:t>
            </a:r>
            <a:r>
              <a:rPr lang="en-US" sz="2200" dirty="0" err="1"/>
              <a:t>javafx.scene</a:t>
            </a:r>
            <a:r>
              <a:rPr lang="en-US" sz="2200" dirty="0"/>
              <a:t> </a:t>
            </a:r>
          </a:p>
          <a:p>
            <a:pPr lvl="1"/>
            <a:r>
              <a:rPr lang="en-US" sz="2200" dirty="0"/>
              <a:t>While instantiating, it is mandatory to pass the root object to the constructor of the scene class.</a:t>
            </a:r>
          </a:p>
          <a:p>
            <a:pPr marL="365760" lvl="1" indent="0">
              <a:buNone/>
            </a:pPr>
            <a:r>
              <a:rPr lang="en-US" sz="2200" b="1" dirty="0"/>
              <a:t>	Example: Scene </a:t>
            </a:r>
            <a:r>
              <a:rPr lang="en-US" sz="2200" b="1" dirty="0" err="1"/>
              <a:t>scene</a:t>
            </a:r>
            <a:r>
              <a:rPr lang="en-US" sz="2200" b="1" dirty="0"/>
              <a:t> = new Scene(pane);</a:t>
            </a:r>
          </a:p>
          <a:p>
            <a:pPr lvl="1"/>
            <a:r>
              <a:rPr lang="en-US" sz="2400" dirty="0"/>
              <a:t>You can also pass other two parameters representing the </a:t>
            </a:r>
            <a:r>
              <a:rPr lang="en-US" sz="2400" b="1" dirty="0"/>
              <a:t>height </a:t>
            </a:r>
            <a:r>
              <a:rPr lang="en-US" sz="2400" dirty="0"/>
              <a:t>and </a:t>
            </a:r>
            <a:r>
              <a:rPr lang="en-US" sz="2400" b="1" dirty="0"/>
              <a:t>width </a:t>
            </a:r>
            <a:r>
              <a:rPr lang="en-US" sz="2400" dirty="0"/>
              <a:t>of the scene.</a:t>
            </a:r>
          </a:p>
          <a:p>
            <a:pPr marL="685800" lvl="2" indent="0">
              <a:buNone/>
            </a:pPr>
            <a:r>
              <a:rPr lang="en-US" sz="1900" b="1" dirty="0"/>
              <a:t>	Example: Scene </a:t>
            </a:r>
            <a:r>
              <a:rPr lang="en-US" sz="1900" b="1" dirty="0" err="1"/>
              <a:t>scene</a:t>
            </a:r>
            <a:r>
              <a:rPr lang="en-US" sz="1900" b="1" dirty="0"/>
              <a:t> = new Scene(pane, 500, 250);</a:t>
            </a:r>
          </a:p>
          <a:p>
            <a:r>
              <a:rPr lang="en-US" sz="2500" b="1" dirty="0"/>
              <a:t>Preparing the Stage</a:t>
            </a:r>
          </a:p>
          <a:p>
            <a:pPr lvl="1" algn="just"/>
            <a:r>
              <a:rPr lang="en-US" sz="2500" dirty="0"/>
              <a:t>It is represented by the </a:t>
            </a:r>
            <a:r>
              <a:rPr lang="en-US" sz="2500" b="1" dirty="0"/>
              <a:t>Stage</a:t>
            </a:r>
            <a:r>
              <a:rPr lang="en-US" sz="2500" dirty="0"/>
              <a:t> class of the </a:t>
            </a:r>
            <a:r>
              <a:rPr lang="en-US" sz="2500" b="1" dirty="0" err="1"/>
              <a:t>javafx.stage</a:t>
            </a:r>
            <a:r>
              <a:rPr lang="en-US" sz="2500" b="1" dirty="0"/>
              <a:t> </a:t>
            </a:r>
            <a:r>
              <a:rPr lang="en-US" sz="2500" dirty="0"/>
              <a:t>package. </a:t>
            </a:r>
          </a:p>
          <a:p>
            <a:pPr lvl="1" algn="just"/>
            <a:r>
              <a:rPr lang="en-US" sz="2500" dirty="0"/>
              <a:t>An object of this class is passed as a parameter of the </a:t>
            </a:r>
            <a:r>
              <a:rPr lang="en-US" sz="2500" b="1" dirty="0"/>
              <a:t>start()</a:t>
            </a:r>
            <a:r>
              <a:rPr lang="en-US" sz="2500" dirty="0"/>
              <a:t> method of the </a:t>
            </a:r>
            <a:r>
              <a:rPr lang="en-US" sz="2500" b="1" dirty="0"/>
              <a:t>Application</a:t>
            </a:r>
            <a:r>
              <a:rPr lang="en-US" sz="2500" dirty="0"/>
              <a:t> class.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42436713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200" dirty="0"/>
              <a:t>This object is used to perform various operations on the stage. </a:t>
            </a:r>
          </a:p>
          <a:p>
            <a:pPr algn="just"/>
            <a:r>
              <a:rPr lang="en-US" sz="2200" dirty="0"/>
              <a:t>The common ones are:</a:t>
            </a:r>
          </a:p>
          <a:p>
            <a:pPr lvl="1" algn="just"/>
            <a:r>
              <a:rPr lang="en-US" sz="2200" dirty="0"/>
              <a:t>Set the title for the stage using the method </a:t>
            </a:r>
            <a:r>
              <a:rPr lang="en-US" sz="2200" b="1" dirty="0" err="1"/>
              <a:t>setTitle</a:t>
            </a:r>
            <a:r>
              <a:rPr lang="en-US" sz="2200" b="1" dirty="0"/>
              <a:t>()</a:t>
            </a:r>
            <a:r>
              <a:rPr lang="en-US" sz="2200" dirty="0"/>
              <a:t>.</a:t>
            </a:r>
          </a:p>
          <a:p>
            <a:pPr lvl="1" algn="just"/>
            <a:r>
              <a:rPr lang="en-US" sz="2200" dirty="0"/>
              <a:t>Attach the scene object to the stage using the </a:t>
            </a:r>
            <a:r>
              <a:rPr lang="en-US" sz="2200" b="1" dirty="0" err="1"/>
              <a:t>setScene</a:t>
            </a:r>
            <a:r>
              <a:rPr lang="en-US" sz="2200" b="1" dirty="0"/>
              <a:t>()</a:t>
            </a:r>
            <a:r>
              <a:rPr lang="en-US" sz="2200" dirty="0"/>
              <a:t> method.</a:t>
            </a:r>
          </a:p>
          <a:p>
            <a:pPr lvl="1" algn="just"/>
            <a:r>
              <a:rPr lang="en-US" sz="2200" dirty="0"/>
              <a:t>Display the contents of the scene using the </a:t>
            </a:r>
            <a:r>
              <a:rPr lang="en-US" sz="2200" b="1" dirty="0"/>
              <a:t>show()</a:t>
            </a:r>
            <a:r>
              <a:rPr lang="en-US" sz="2200" dirty="0"/>
              <a:t> method</a:t>
            </a:r>
          </a:p>
          <a:p>
            <a:pPr lvl="1" algn="just"/>
            <a:endParaRPr lang="en-US" sz="2200" dirty="0"/>
          </a:p>
          <a:p>
            <a:pPr lvl="1" algn="just"/>
            <a:r>
              <a:rPr lang="en-US" sz="2400" dirty="0"/>
              <a:t>Example:</a:t>
            </a:r>
          </a:p>
          <a:p>
            <a:pPr marL="365760" lvl="1" indent="0" algn="just">
              <a:buNone/>
            </a:pPr>
            <a:r>
              <a:rPr lang="en-US" sz="2400" dirty="0"/>
              <a:t> 	</a:t>
            </a:r>
            <a:r>
              <a:rPr lang="en-US" sz="2400" b="1" dirty="0"/>
              <a:t>public void start(Stage </a:t>
            </a:r>
            <a:r>
              <a:rPr lang="en-US" sz="2400" b="1" dirty="0" err="1"/>
              <a:t>primaryStage</a:t>
            </a:r>
            <a:r>
              <a:rPr lang="en-US" sz="2400" b="1" dirty="0"/>
              <a:t>) </a:t>
            </a:r>
          </a:p>
          <a:p>
            <a:pPr marL="365760" lvl="1" indent="0" algn="just">
              <a:buNone/>
            </a:pPr>
            <a:r>
              <a:rPr lang="en-US" sz="2400" b="1" dirty="0"/>
              <a:t>	{</a:t>
            </a:r>
          </a:p>
          <a:p>
            <a:pPr marL="365760" lvl="1" indent="0" algn="just">
              <a:buNone/>
            </a:pPr>
            <a:r>
              <a:rPr lang="en-US" sz="2400" b="1" dirty="0"/>
              <a:t>		</a:t>
            </a:r>
            <a:r>
              <a:rPr lang="en-US" sz="2400" b="1" dirty="0" err="1"/>
              <a:t>primaryStage.setScene</a:t>
            </a:r>
            <a:r>
              <a:rPr lang="en-US" sz="2400" b="1" dirty="0"/>
              <a:t>(scene); </a:t>
            </a:r>
          </a:p>
          <a:p>
            <a:pPr marL="365760" lvl="1" indent="0" algn="just">
              <a:buNone/>
            </a:pPr>
            <a:r>
              <a:rPr lang="en-US" sz="2400" b="1" dirty="0"/>
              <a:t>		</a:t>
            </a:r>
            <a:r>
              <a:rPr lang="en-US" sz="2400" b="1" dirty="0" err="1"/>
              <a:t>primaryStage.setTitle</a:t>
            </a:r>
            <a:r>
              <a:rPr lang="en-US" sz="2400" b="1" dirty="0"/>
              <a:t>(“My First </a:t>
            </a:r>
            <a:r>
              <a:rPr lang="en-US" sz="2400" b="1" dirty="0" err="1"/>
              <a:t>JavaFx</a:t>
            </a:r>
            <a:r>
              <a:rPr lang="en-US" sz="2400" b="1" dirty="0"/>
              <a:t> App");</a:t>
            </a:r>
          </a:p>
          <a:p>
            <a:pPr marL="365760" lvl="1" indent="0" algn="just">
              <a:buNone/>
            </a:pPr>
            <a:r>
              <a:rPr lang="en-US" sz="2400" b="1" dirty="0"/>
              <a:t>		</a:t>
            </a:r>
            <a:r>
              <a:rPr lang="en-US" sz="2400" b="1" dirty="0" err="1"/>
              <a:t>primaryStage.show</a:t>
            </a:r>
            <a:r>
              <a:rPr lang="en-US" sz="2400" b="1" dirty="0"/>
              <a:t>();</a:t>
            </a:r>
          </a:p>
          <a:p>
            <a:pPr marL="365760" lvl="1" indent="0" algn="just">
              <a:buNone/>
            </a:pPr>
            <a:r>
              <a:rPr lang="en-US" sz="2400" b="1" dirty="0"/>
              <a:t>	}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6946613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Launching the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Recall, main() method is standard entry point for Java programs</a:t>
            </a:r>
          </a:p>
          <a:p>
            <a:pPr algn="just"/>
            <a:endParaRPr lang="en-US" sz="2200" dirty="0"/>
          </a:p>
          <a:p>
            <a:pPr algn="just"/>
            <a:r>
              <a:rPr lang="en-US" sz="2200" dirty="0"/>
              <a:t>In the </a:t>
            </a:r>
            <a:r>
              <a:rPr lang="en-US" sz="2200" b="1" dirty="0"/>
              <a:t>main</a:t>
            </a:r>
            <a:r>
              <a:rPr lang="en-US" sz="2200" dirty="0"/>
              <a:t> method, you have to launch the application using the </a:t>
            </a:r>
            <a:r>
              <a:rPr lang="en-US" sz="2200" b="1" dirty="0"/>
              <a:t>launch()</a:t>
            </a:r>
            <a:r>
              <a:rPr lang="en-US" sz="2200" dirty="0"/>
              <a:t> method. </a:t>
            </a:r>
          </a:p>
          <a:p>
            <a:pPr algn="just"/>
            <a:endParaRPr lang="en-US" sz="2200" dirty="0"/>
          </a:p>
          <a:p>
            <a:pPr algn="just"/>
            <a:r>
              <a:rPr lang="en-US" sz="2200" dirty="0"/>
              <a:t>This method internally calls the </a:t>
            </a:r>
            <a:r>
              <a:rPr lang="en-US" sz="2200" b="1" dirty="0"/>
              <a:t>start()</a:t>
            </a:r>
            <a:r>
              <a:rPr lang="en-US" sz="2200" dirty="0"/>
              <a:t> method of the Application class</a:t>
            </a:r>
          </a:p>
          <a:p>
            <a:pPr algn="just"/>
            <a:r>
              <a:rPr lang="en-US" sz="2200" dirty="0"/>
              <a:t>Example </a:t>
            </a:r>
          </a:p>
          <a:p>
            <a:pPr marL="365760" lvl="1" indent="0" algn="just">
              <a:buNone/>
            </a:pPr>
            <a:r>
              <a:rPr lang="en-US" sz="2100" dirty="0"/>
              <a:t>	</a:t>
            </a:r>
            <a:r>
              <a:rPr lang="en-US" sz="2100" b="1" dirty="0"/>
              <a:t>public static void main(String </a:t>
            </a:r>
            <a:r>
              <a:rPr lang="en-US" sz="2100" b="1" dirty="0" err="1"/>
              <a:t>args</a:t>
            </a:r>
            <a:r>
              <a:rPr lang="en-US" sz="2100" b="1" dirty="0"/>
              <a:t>[])</a:t>
            </a:r>
          </a:p>
          <a:p>
            <a:pPr marL="365760" lvl="1" indent="0" algn="just">
              <a:buNone/>
            </a:pPr>
            <a:r>
              <a:rPr lang="en-US" sz="2100" b="1" dirty="0"/>
              <a:t>	{</a:t>
            </a:r>
          </a:p>
          <a:p>
            <a:pPr marL="365760" lvl="1" indent="0" algn="just">
              <a:buNone/>
            </a:pPr>
            <a:r>
              <a:rPr lang="en-US" sz="2100" b="1" dirty="0"/>
              <a:t>		 launch(</a:t>
            </a:r>
            <a:r>
              <a:rPr lang="en-US" sz="2100" b="1" dirty="0" err="1"/>
              <a:t>args</a:t>
            </a:r>
            <a:r>
              <a:rPr lang="en-US" sz="2100" b="1" dirty="0"/>
              <a:t>); </a:t>
            </a:r>
          </a:p>
          <a:p>
            <a:pPr marL="365760" lvl="1" indent="0" algn="just">
              <a:buNone/>
            </a:pPr>
            <a:r>
              <a:rPr lang="en-US" sz="2100" b="1" dirty="0"/>
              <a:t>	} </a:t>
            </a:r>
            <a:endParaRPr lang="en-US" sz="1900" b="1" dirty="0"/>
          </a:p>
        </p:txBody>
      </p:sp>
    </p:spTree>
    <p:extLst>
      <p:ext uri="{BB962C8B-B14F-4D97-AF65-F5344CB8AC3E}">
        <p14:creationId xmlns:p14="http://schemas.microsoft.com/office/powerpoint/2010/main" val="8974260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Terminating the JavaFX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When the last window of the application is closed, the JavaFX application is terminated implicitly. </a:t>
            </a:r>
          </a:p>
          <a:p>
            <a:endParaRPr lang="en-US" sz="2200" dirty="0"/>
          </a:p>
          <a:p>
            <a:r>
              <a:rPr lang="en-US" sz="2200" dirty="0"/>
              <a:t>If you need, you can turn this behavior </a:t>
            </a:r>
            <a:r>
              <a:rPr lang="en-US" sz="2200" dirty="0">
                <a:solidFill>
                  <a:srgbClr val="FF0000"/>
                </a:solidFill>
              </a:rPr>
              <a:t>off</a:t>
            </a:r>
            <a:r>
              <a:rPr lang="en-US" sz="2200" dirty="0"/>
              <a:t> by passing the Boolean value “False” to the static method </a:t>
            </a:r>
            <a:r>
              <a:rPr lang="en-US" sz="2200" b="1" dirty="0" err="1"/>
              <a:t>setImplicitExit</a:t>
            </a:r>
            <a:r>
              <a:rPr lang="en-US" sz="2200" b="1" dirty="0"/>
              <a:t>()</a:t>
            </a:r>
            <a:r>
              <a:rPr lang="en-US" sz="2200" dirty="0"/>
              <a:t> </a:t>
            </a:r>
          </a:p>
          <a:p>
            <a:pPr algn="just"/>
            <a:endParaRPr lang="en-US" sz="2200" dirty="0"/>
          </a:p>
          <a:p>
            <a:pPr algn="just"/>
            <a:r>
              <a:rPr lang="en-US" sz="2200" dirty="0"/>
              <a:t>Then, you can terminate a JavaFX application explicitly using the methods </a:t>
            </a:r>
            <a:r>
              <a:rPr lang="en-US" sz="2200" b="1" dirty="0" err="1"/>
              <a:t>Platform.exit</a:t>
            </a:r>
            <a:r>
              <a:rPr lang="en-US" sz="2200" b="1" dirty="0"/>
              <a:t>()</a:t>
            </a:r>
            <a:r>
              <a:rPr lang="en-US" sz="2200" dirty="0"/>
              <a:t> or </a:t>
            </a:r>
            <a:r>
              <a:rPr lang="en-US" sz="2200" b="1" dirty="0" err="1"/>
              <a:t>System.exit</a:t>
            </a:r>
            <a:r>
              <a:rPr lang="en-US" sz="2200" dirty="0"/>
              <a:t>(</a:t>
            </a:r>
            <a:r>
              <a:rPr lang="en-US" sz="2200" dirty="0" err="1"/>
              <a:t>int</a:t>
            </a:r>
            <a:r>
              <a:rPr lang="en-US" sz="2200" dirty="0"/>
              <a:t>).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304100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UI controls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/>
          </a:bodyPr>
          <a:lstStyle/>
          <a:p>
            <a:r>
              <a:rPr lang="en-US" dirty="0"/>
              <a:t>Every user interface will at least have the following main aspects:</a:t>
            </a:r>
          </a:p>
          <a:p>
            <a:pPr lvl="1"/>
            <a:r>
              <a:rPr lang="en-US" b="1" dirty="0"/>
              <a:t>UI Elements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These are the core visual elements which the user eventually </a:t>
            </a:r>
            <a:r>
              <a:rPr lang="en-US" dirty="0">
                <a:solidFill>
                  <a:srgbClr val="FF0000"/>
                </a:solidFill>
              </a:rPr>
              <a:t>sees and interacts with.</a:t>
            </a:r>
          </a:p>
          <a:p>
            <a:pPr lvl="1"/>
            <a:r>
              <a:rPr lang="en-US" b="1" dirty="0"/>
              <a:t>Layouts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define how UI elements should be organized on the </a:t>
            </a:r>
            <a:r>
              <a:rPr lang="en-US" dirty="0">
                <a:solidFill>
                  <a:srgbClr val="FF0000"/>
                </a:solidFill>
              </a:rPr>
              <a:t>screen and provide a final look</a:t>
            </a:r>
            <a:r>
              <a:rPr lang="en-US" dirty="0"/>
              <a:t> and feel to the GUI</a:t>
            </a:r>
          </a:p>
          <a:p>
            <a:pPr lvl="1"/>
            <a:r>
              <a:rPr lang="en-US" b="1" dirty="0"/>
              <a:t>Behavior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These are events which occur when the </a:t>
            </a:r>
            <a:r>
              <a:rPr lang="en-US" dirty="0">
                <a:solidFill>
                  <a:srgbClr val="FF0000"/>
                </a:solidFill>
              </a:rPr>
              <a:t>user interacts </a:t>
            </a:r>
            <a:r>
              <a:rPr lang="en-US" dirty="0"/>
              <a:t>with UI elements.  </a:t>
            </a:r>
          </a:p>
        </p:txBody>
      </p:sp>
    </p:spTree>
    <p:extLst>
      <p:ext uri="{BB962C8B-B14F-4D97-AF65-F5344CB8AC3E}">
        <p14:creationId xmlns:p14="http://schemas.microsoft.com/office/powerpoint/2010/main" val="9063797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javafx.scene.control</a:t>
            </a:r>
            <a:r>
              <a:rPr lang="en-US" dirty="0"/>
              <a:t> package contains several classes used to create various GUI components/ controls</a:t>
            </a:r>
          </a:p>
          <a:p>
            <a:endParaRPr lang="en-US" dirty="0"/>
          </a:p>
          <a:p>
            <a:r>
              <a:rPr lang="en-US" dirty="0"/>
              <a:t>Remember that each control is represented by a class</a:t>
            </a:r>
          </a:p>
          <a:p>
            <a:pPr lvl="1"/>
            <a:r>
              <a:rPr lang="en-US" dirty="0"/>
              <a:t>Instantiating their respective class will allow you to create these controls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8894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68129016"/>
              </p:ext>
            </p:extLst>
          </p:nvPr>
        </p:nvGraphicFramePr>
        <p:xfrm>
          <a:off x="0" y="1"/>
          <a:ext cx="9144000" cy="6874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038">
                <a:tc>
                  <a:txBody>
                    <a:bodyPr/>
                    <a:lstStyle/>
                    <a:p>
                      <a:r>
                        <a:rPr lang="en-US" dirty="0"/>
                        <a:t>Control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038">
                <a:tc>
                  <a:txBody>
                    <a:bodyPr/>
                    <a:lstStyle/>
                    <a:p>
                      <a:r>
                        <a:rPr lang="en-US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Component for placing texts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038">
                <a:tc>
                  <a:txBody>
                    <a:bodyPr/>
                    <a:lstStyle/>
                    <a:p>
                      <a:r>
                        <a:rPr lang="en-US" dirty="0"/>
                        <a:t>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Creates a labelled button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038">
                <a:tc>
                  <a:txBody>
                    <a:bodyPr/>
                    <a:lstStyle/>
                    <a:p>
                      <a:r>
                        <a:rPr lang="en-US" dirty="0" err="1"/>
                        <a:t>RadioButton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Control which could be either in On</a:t>
                      </a:r>
                      <a:r>
                        <a:rPr lang="en-US" baseline="0" dirty="0"/>
                        <a:t> or Off state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247">
                <a:tc>
                  <a:txBody>
                    <a:bodyPr/>
                    <a:lstStyle/>
                    <a:p>
                      <a:r>
                        <a:rPr lang="en-US" dirty="0" err="1"/>
                        <a:t>CheckBox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Control which could be either in On</a:t>
                      </a:r>
                      <a:r>
                        <a:rPr lang="en-US" baseline="0" dirty="0"/>
                        <a:t> or Off state, and allowing multiple selection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038">
                <a:tc>
                  <a:txBody>
                    <a:bodyPr/>
                    <a:lstStyle/>
                    <a:p>
                      <a:r>
                        <a:rPr lang="en-US" dirty="0" err="1"/>
                        <a:t>ListView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Presents the</a:t>
                      </a:r>
                      <a:r>
                        <a:rPr lang="en-US" baseline="0" dirty="0"/>
                        <a:t> user with a scrolling list of items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6038">
                <a:tc>
                  <a:txBody>
                    <a:bodyPr/>
                    <a:lstStyle/>
                    <a:p>
                      <a:r>
                        <a:rPr lang="en-US" dirty="0" err="1"/>
                        <a:t>TextField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Allows for the editing of a single line of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6038">
                <a:tc>
                  <a:txBody>
                    <a:bodyPr/>
                    <a:lstStyle/>
                    <a:p>
                      <a:r>
                        <a:rPr lang="en-US" dirty="0" err="1"/>
                        <a:t>PasswordField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 entry component specialized</a:t>
                      </a:r>
                      <a:r>
                        <a:rPr lang="en-US" baseline="0" dirty="0"/>
                        <a:t> for password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6876">
                <a:tc>
                  <a:txBody>
                    <a:bodyPr/>
                    <a:lstStyle/>
                    <a:p>
                      <a:r>
                        <a:rPr lang="en-US" dirty="0"/>
                        <a:t>Scrollbar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Represents a scroll bar in order to enable a user to select from range of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6038">
                <a:tc>
                  <a:txBody>
                    <a:bodyPr/>
                    <a:lstStyle/>
                    <a:p>
                      <a:r>
                        <a:rPr lang="en-US" dirty="0" err="1"/>
                        <a:t>FileChooser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dialog window from</a:t>
                      </a:r>
                      <a:r>
                        <a:rPr lang="en-US" baseline="0" dirty="0"/>
                        <a:t> which the user can select a file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6038">
                <a:tc>
                  <a:txBody>
                    <a:bodyPr/>
                    <a:lstStyle/>
                    <a:p>
                      <a:r>
                        <a:rPr lang="en-US" dirty="0" err="1"/>
                        <a:t>ProgressBar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Displays tasks completion 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76876">
                <a:tc>
                  <a:txBody>
                    <a:bodyPr/>
                    <a:lstStyle/>
                    <a:p>
                      <a:r>
                        <a:rPr lang="en-US" dirty="0"/>
                        <a:t>Slider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ets the user graphically select a value by sliding a knob within a bounded interval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37197">
                <a:tc>
                  <a:txBody>
                    <a:bodyPr/>
                    <a:lstStyle/>
                    <a:p>
                      <a:r>
                        <a:rPr kumimoji="0" lang="en-US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ColorPicker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Provides a pane of controls designed to allow a user to</a:t>
                      </a:r>
                      <a:r>
                        <a:rPr lang="en-US" baseline="0" dirty="0"/>
                        <a:t> manipulate and select a color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37197">
                <a:tc>
                  <a:txBody>
                    <a:bodyPr/>
                    <a:lstStyle/>
                    <a:p>
                      <a:r>
                        <a:rPr lang="en-US" b="0" dirty="0"/>
                        <a:t>Menu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Implements menus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56338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763000" cy="510540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Represented by </a:t>
            </a:r>
            <a:r>
              <a:rPr lang="en-US" sz="2400" b="1" dirty="0" err="1"/>
              <a:t>javafx.scene.control.Label</a:t>
            </a:r>
            <a:r>
              <a:rPr lang="en-US" sz="2400" b="1" dirty="0"/>
              <a:t> class</a:t>
            </a:r>
            <a:endParaRPr lang="en-US" sz="2400" dirty="0"/>
          </a:p>
          <a:p>
            <a:pPr algn="just"/>
            <a:r>
              <a:rPr lang="en-US" sz="2400" dirty="0"/>
              <a:t>Label is the component that is used to place any text information on the screen. </a:t>
            </a:r>
          </a:p>
          <a:p>
            <a:pPr algn="just"/>
            <a:r>
              <a:rPr lang="en-US" sz="2400" dirty="0"/>
              <a:t>It is mainly used to describe the purpose of the other components to the user.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Note: You can not set a focus on the label using the Tab key.</a:t>
            </a:r>
          </a:p>
          <a:p>
            <a:pPr algn="just"/>
            <a:r>
              <a:rPr lang="en-US" sz="2400" dirty="0"/>
              <a:t>Constructors:</a:t>
            </a:r>
          </a:p>
          <a:p>
            <a:pPr marL="365760" lvl="1" indent="0">
              <a:buNone/>
            </a:pPr>
            <a:r>
              <a:rPr lang="en-US" dirty="0"/>
              <a:t>	Label()   </a:t>
            </a:r>
          </a:p>
          <a:p>
            <a:pPr marL="365760" lvl="1" indent="0">
              <a:buNone/>
            </a:pPr>
            <a:r>
              <a:rPr lang="en-US" dirty="0"/>
              <a:t>	Label(String text)   </a:t>
            </a:r>
          </a:p>
          <a:p>
            <a:pPr marL="0" indent="0">
              <a:buNone/>
            </a:pPr>
            <a:r>
              <a:rPr lang="en-US" dirty="0"/>
              <a:t>	Label(String text, Node graphics)</a:t>
            </a:r>
          </a:p>
          <a:p>
            <a:pPr lvl="1" algn="just"/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5335691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686800" cy="5029200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/>
              <a:t>Example</a:t>
            </a:r>
            <a:r>
              <a:rPr lang="en-US" dirty="0"/>
              <a:t>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400" dirty="0"/>
              <a:t>  </a:t>
            </a:r>
            <a:r>
              <a:rPr lang="en-US" sz="8400" b="1" dirty="0"/>
              <a:t>public</a:t>
            </a:r>
            <a:r>
              <a:rPr lang="en-US" sz="8400" dirty="0"/>
              <a:t> </a:t>
            </a:r>
            <a:r>
              <a:rPr lang="en-US" sz="8400" b="1" dirty="0"/>
              <a:t>void</a:t>
            </a:r>
            <a:r>
              <a:rPr lang="en-US" sz="8400" dirty="0"/>
              <a:t> start(Stage </a:t>
            </a:r>
            <a:r>
              <a:rPr lang="en-US" sz="8400" dirty="0" err="1"/>
              <a:t>primaryStage</a:t>
            </a:r>
            <a:r>
              <a:rPr lang="en-US" sz="8400" dirty="0"/>
              <a:t>) </a:t>
            </a:r>
            <a:r>
              <a:rPr lang="en-US" sz="8400" b="1" dirty="0"/>
              <a:t>throws</a:t>
            </a:r>
            <a:r>
              <a:rPr lang="en-US" sz="8400" dirty="0"/>
              <a:t> Exception {           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400" dirty="0"/>
              <a:t>        </a:t>
            </a:r>
            <a:r>
              <a:rPr lang="en-US" sz="8400" dirty="0" err="1"/>
              <a:t>StackPane</a:t>
            </a:r>
            <a:r>
              <a:rPr lang="en-US" sz="8400" dirty="0"/>
              <a:t> root = </a:t>
            </a:r>
            <a:r>
              <a:rPr lang="en-US" sz="8400" b="1" dirty="0"/>
              <a:t>new</a:t>
            </a:r>
            <a:r>
              <a:rPr lang="en-US" sz="8400" dirty="0"/>
              <a:t> </a:t>
            </a:r>
            <a:r>
              <a:rPr lang="en-US" sz="8400" dirty="0" err="1"/>
              <a:t>StackPane</a:t>
            </a:r>
            <a:r>
              <a:rPr lang="en-US" sz="8400" dirty="0"/>
              <a:t>();   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400" dirty="0"/>
              <a:t>        </a:t>
            </a:r>
            <a:r>
              <a:rPr lang="en-US" sz="8400" dirty="0" err="1"/>
              <a:t>FileInputStream</a:t>
            </a:r>
            <a:r>
              <a:rPr lang="en-US" sz="8400" dirty="0"/>
              <a:t> input= </a:t>
            </a:r>
            <a:r>
              <a:rPr lang="en-US" sz="8400" b="1" dirty="0"/>
              <a:t>new</a:t>
            </a:r>
            <a:r>
              <a:rPr lang="en-US" sz="8400" dirty="0"/>
              <a:t> </a:t>
            </a:r>
            <a:r>
              <a:rPr lang="en-US" sz="8400" dirty="0" err="1"/>
              <a:t>FileInputStream</a:t>
            </a:r>
            <a:r>
              <a:rPr lang="en-US" sz="8400" dirty="0"/>
              <a:t>(“</a:t>
            </a:r>
            <a:r>
              <a:rPr lang="en-US" sz="8400" dirty="0" err="1"/>
              <a:t>imageURL</a:t>
            </a:r>
            <a:r>
              <a:rPr lang="en-US" sz="8400" dirty="0"/>
              <a:t>");  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400" dirty="0"/>
              <a:t>        Image </a:t>
            </a:r>
            <a:r>
              <a:rPr lang="en-US" sz="8400" dirty="0" err="1"/>
              <a:t>image</a:t>
            </a:r>
            <a:r>
              <a:rPr lang="en-US" sz="8400" dirty="0"/>
              <a:t> = </a:t>
            </a:r>
            <a:r>
              <a:rPr lang="en-US" sz="8400" b="1" dirty="0"/>
              <a:t>new</a:t>
            </a:r>
            <a:r>
              <a:rPr lang="en-US" sz="8400" dirty="0"/>
              <a:t> Image(input);  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400" dirty="0"/>
              <a:t>        </a:t>
            </a:r>
            <a:r>
              <a:rPr lang="en-US" sz="8400" dirty="0" err="1"/>
              <a:t>ImageView</a:t>
            </a:r>
            <a:r>
              <a:rPr lang="en-US" sz="8400" dirty="0"/>
              <a:t> </a:t>
            </a:r>
            <a:r>
              <a:rPr lang="en-US" sz="8400" dirty="0" err="1"/>
              <a:t>imageview</a:t>
            </a:r>
            <a:r>
              <a:rPr lang="en-US" sz="8400" dirty="0"/>
              <a:t>=</a:t>
            </a:r>
            <a:r>
              <a:rPr lang="en-US" sz="8400" b="1" dirty="0"/>
              <a:t>new</a:t>
            </a:r>
            <a:r>
              <a:rPr lang="en-US" sz="8400" dirty="0"/>
              <a:t> </a:t>
            </a:r>
            <a:r>
              <a:rPr lang="en-US" sz="8400" dirty="0" err="1"/>
              <a:t>ImageView</a:t>
            </a:r>
            <a:r>
              <a:rPr lang="en-US" sz="8400" dirty="0"/>
              <a:t>(image);  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400" dirty="0"/>
              <a:t>        </a:t>
            </a:r>
            <a:r>
              <a:rPr lang="en-US" sz="8400" b="1" dirty="0"/>
              <a:t>Label </a:t>
            </a:r>
            <a:r>
              <a:rPr lang="en-US" sz="8400" b="1" dirty="0" err="1"/>
              <a:t>my_label</a:t>
            </a:r>
            <a:r>
              <a:rPr lang="en-US" sz="8400" b="1" dirty="0"/>
              <a:t>=new Label("Home",</a:t>
            </a:r>
            <a:r>
              <a:rPr lang="en-US" sz="8400" b="1" dirty="0" err="1"/>
              <a:t>imageview</a:t>
            </a:r>
            <a:r>
              <a:rPr lang="en-US" sz="8400" dirty="0"/>
              <a:t>);  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400" dirty="0"/>
              <a:t>        Scene scene=</a:t>
            </a:r>
            <a:r>
              <a:rPr lang="en-US" sz="8400" b="1" dirty="0"/>
              <a:t>new</a:t>
            </a:r>
            <a:r>
              <a:rPr lang="en-US" sz="8400" dirty="0"/>
              <a:t> Scene(root,300,300);  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400" dirty="0"/>
              <a:t>        </a:t>
            </a:r>
            <a:r>
              <a:rPr lang="en-US" sz="8400" dirty="0" err="1"/>
              <a:t>root.getChildren</a:t>
            </a:r>
            <a:r>
              <a:rPr lang="en-US" sz="8400" dirty="0"/>
              <a:t>().add(</a:t>
            </a:r>
            <a:r>
              <a:rPr lang="en-US" sz="8400" dirty="0" err="1"/>
              <a:t>my_label</a:t>
            </a:r>
            <a:r>
              <a:rPr lang="en-US" sz="8400" dirty="0"/>
              <a:t>);  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400" dirty="0"/>
              <a:t>        </a:t>
            </a:r>
            <a:r>
              <a:rPr lang="en-US" sz="8400" dirty="0" err="1"/>
              <a:t>primaryStage.setScene</a:t>
            </a:r>
            <a:r>
              <a:rPr lang="en-US" sz="8400" dirty="0"/>
              <a:t>(scene);  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400" dirty="0"/>
              <a:t>        </a:t>
            </a:r>
            <a:r>
              <a:rPr lang="en-US" sz="8400" dirty="0" err="1"/>
              <a:t>primaryStage.setTitle</a:t>
            </a:r>
            <a:r>
              <a:rPr lang="en-US" sz="8400" dirty="0"/>
              <a:t>("Label Class Example");  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400" dirty="0"/>
              <a:t>        </a:t>
            </a:r>
            <a:r>
              <a:rPr lang="en-US" sz="8400" dirty="0" err="1"/>
              <a:t>primaryStage.show</a:t>
            </a:r>
            <a:r>
              <a:rPr lang="en-US" sz="8400" dirty="0"/>
              <a:t>();  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400" dirty="0"/>
              <a:t>	}  </a:t>
            </a:r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655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Prior to JavaFX, the main way to create graphical user interfaces in Java was through the Swing API.</a:t>
            </a:r>
          </a:p>
          <a:p>
            <a:pPr algn="just"/>
            <a:r>
              <a:rPr lang="en-US" dirty="0"/>
              <a:t>JavaFX is similar to Swing in many ways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It has been around as an add-on package for a while, but beginning with Java version 8 (JDK 8), it is now an official standard part of the Java platform</a:t>
            </a:r>
          </a:p>
          <a:p>
            <a:pPr lvl="1" algn="just"/>
            <a:r>
              <a:rPr lang="en-US" dirty="0" err="1"/>
              <a:t>i.e</a:t>
            </a:r>
            <a:r>
              <a:rPr lang="en-US" dirty="0"/>
              <a:t>, you can run your JavaFX programs on any device that includes version 8 of JRE</a:t>
            </a:r>
          </a:p>
        </p:txBody>
      </p:sp>
    </p:spTree>
    <p:extLst>
      <p:ext uri="{BB962C8B-B14F-4D97-AF65-F5344CB8AC3E}">
        <p14:creationId xmlns:p14="http://schemas.microsoft.com/office/powerpoint/2010/main" val="8877062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Represented by </a:t>
            </a:r>
            <a:r>
              <a:rPr lang="en-US" sz="2400" b="1" dirty="0" err="1"/>
              <a:t>javafx.scene.control.Button</a:t>
            </a:r>
            <a:r>
              <a:rPr lang="en-US" sz="2400" dirty="0"/>
              <a:t> class.</a:t>
            </a:r>
          </a:p>
          <a:p>
            <a:r>
              <a:rPr lang="en-US" sz="2400" dirty="0"/>
              <a:t>An event is generated whenever the button gets clicked</a:t>
            </a:r>
          </a:p>
          <a:p>
            <a:endParaRPr lang="en-US" sz="2400" dirty="0"/>
          </a:p>
          <a:p>
            <a:r>
              <a:rPr lang="en-US" sz="2400" dirty="0"/>
              <a:t>Example; Button </a:t>
            </a:r>
            <a:r>
              <a:rPr lang="en-US" sz="2400" dirty="0" err="1"/>
              <a:t>btn</a:t>
            </a:r>
            <a:r>
              <a:rPr lang="en-US" sz="2400" dirty="0"/>
              <a:t> = </a:t>
            </a:r>
            <a:r>
              <a:rPr lang="en-US" sz="2400" b="1" dirty="0"/>
              <a:t>new</a:t>
            </a:r>
            <a:r>
              <a:rPr lang="en-US" sz="2400" dirty="0"/>
              <a:t> Button(“Click Me");  </a:t>
            </a:r>
          </a:p>
          <a:p>
            <a:r>
              <a:rPr lang="en-US" sz="2400" dirty="0"/>
              <a:t>You can also use the </a:t>
            </a:r>
            <a:r>
              <a:rPr lang="en-US" sz="2400" b="1" dirty="0" err="1"/>
              <a:t>settext</a:t>
            </a:r>
            <a:r>
              <a:rPr lang="en-US" sz="2400" b="1" dirty="0"/>
              <a:t>(String s) </a:t>
            </a:r>
            <a:r>
              <a:rPr lang="en-US" sz="2400" dirty="0"/>
              <a:t>method of the button to set the label</a:t>
            </a:r>
          </a:p>
          <a:p>
            <a:r>
              <a:rPr lang="en-US" sz="2400" dirty="0"/>
              <a:t>Example: </a:t>
            </a:r>
            <a:r>
              <a:rPr lang="en-US" sz="2400" dirty="0" err="1"/>
              <a:t>btn.setText</a:t>
            </a:r>
            <a:r>
              <a:rPr lang="en-US" sz="2400" dirty="0"/>
              <a:t>(“Click Me”);</a:t>
            </a:r>
          </a:p>
          <a:p>
            <a:r>
              <a:rPr lang="en-US" sz="2400" dirty="0"/>
              <a:t>You can also wrap the text of the button into multiple lines if the text to be displayed is too long. </a:t>
            </a:r>
          </a:p>
          <a:p>
            <a:pPr algn="just"/>
            <a:r>
              <a:rPr lang="en-US" sz="2400" dirty="0"/>
              <a:t>This can be done by calling a setter method </a:t>
            </a:r>
            <a:r>
              <a:rPr lang="en-US" sz="2400" b="1" dirty="0" err="1"/>
              <a:t>setWrapText</a:t>
            </a:r>
            <a:r>
              <a:rPr lang="en-US" sz="2400" b="1" dirty="0"/>
              <a:t>(</a:t>
            </a:r>
            <a:r>
              <a:rPr lang="en-US" sz="2400" b="1" dirty="0" err="1"/>
              <a:t>boolean</a:t>
            </a:r>
            <a:r>
              <a:rPr lang="en-US" sz="2400" b="1" dirty="0"/>
              <a:t>)</a:t>
            </a:r>
            <a:r>
              <a:rPr lang="en-US" sz="2400" dirty="0"/>
              <a:t> on the instance of Button class.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Pass the </a:t>
            </a:r>
            <a:r>
              <a:rPr lang="en-US" sz="2400" dirty="0" err="1"/>
              <a:t>boolean</a:t>
            </a:r>
            <a:r>
              <a:rPr lang="en-US" sz="2400" dirty="0"/>
              <a:t> value </a:t>
            </a:r>
            <a:r>
              <a:rPr lang="en-US" sz="2400" b="1" dirty="0"/>
              <a:t>true</a:t>
            </a:r>
            <a:r>
              <a:rPr lang="en-US" sz="2400" dirty="0"/>
              <a:t> in the method wherever required.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23603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sz="2400" dirty="0"/>
              <a:t>Button class also contains a constructor which can accept </a:t>
            </a:r>
            <a:r>
              <a:rPr lang="en-US" sz="2400" b="1" dirty="0"/>
              <a:t>graphics</a:t>
            </a:r>
            <a:r>
              <a:rPr lang="en-US" sz="2400" dirty="0"/>
              <a:t> along with the text displayed on the button. </a:t>
            </a:r>
          </a:p>
          <a:p>
            <a:pPr algn="just"/>
            <a:r>
              <a:rPr lang="en-US" sz="2400" dirty="0"/>
              <a:t>Example: Button b= new Button(“Click Me”, </a:t>
            </a:r>
            <a:r>
              <a:rPr lang="en-US" sz="2400" dirty="0" err="1"/>
              <a:t>GraphicsObj</a:t>
            </a:r>
            <a:r>
              <a:rPr lang="en-US" sz="2400" dirty="0"/>
              <a:t>);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Or you can use </a:t>
            </a:r>
            <a:r>
              <a:rPr lang="en-US" sz="2400" dirty="0" err="1"/>
              <a:t>setGraphic</a:t>
            </a:r>
            <a:r>
              <a:rPr lang="en-US" sz="2400" dirty="0"/>
              <a:t>(</a:t>
            </a:r>
            <a:r>
              <a:rPr lang="en-US" sz="2400" dirty="0" err="1"/>
              <a:t>GraphicsObj</a:t>
            </a:r>
            <a:r>
              <a:rPr lang="en-US" sz="2400" dirty="0"/>
              <a:t>);</a:t>
            </a:r>
          </a:p>
          <a:p>
            <a:pPr algn="just"/>
            <a:endParaRPr lang="en-US" sz="2400" dirty="0"/>
          </a:p>
          <a:p>
            <a:r>
              <a:rPr lang="en-US" sz="2400" dirty="0"/>
              <a:t>Example: </a:t>
            </a:r>
          </a:p>
          <a:p>
            <a:pPr marL="0" indent="0">
              <a:buNone/>
            </a:pPr>
            <a:r>
              <a:rPr lang="en-US" sz="2400" dirty="0"/>
              <a:t> 	 </a:t>
            </a:r>
            <a:r>
              <a:rPr lang="en-US" sz="2400" dirty="0" err="1"/>
              <a:t>FileInputStream</a:t>
            </a:r>
            <a:r>
              <a:rPr lang="en-US" sz="2400" dirty="0"/>
              <a:t> input=</a:t>
            </a:r>
            <a:r>
              <a:rPr lang="en-US" sz="2400" b="1" dirty="0"/>
              <a:t>new</a:t>
            </a:r>
            <a:r>
              <a:rPr lang="en-US" sz="2400" dirty="0"/>
              <a:t> </a:t>
            </a:r>
            <a:r>
              <a:rPr lang="en-US" sz="2400" dirty="0" err="1"/>
              <a:t>FileInputStream</a:t>
            </a:r>
            <a:r>
              <a:rPr lang="en-US" sz="2400" dirty="0"/>
              <a:t>(“</a:t>
            </a:r>
            <a:r>
              <a:rPr lang="en-US" sz="2400" dirty="0" err="1"/>
              <a:t>imageURL</a:t>
            </a:r>
            <a:r>
              <a:rPr lang="en-US" sz="2400" dirty="0"/>
              <a:t>");  </a:t>
            </a:r>
          </a:p>
          <a:p>
            <a:pPr marL="0" indent="0">
              <a:buNone/>
            </a:pPr>
            <a:r>
              <a:rPr lang="en-US" sz="2400" dirty="0"/>
              <a:t>       	 Image </a:t>
            </a:r>
            <a:r>
              <a:rPr lang="en-US" sz="2400" dirty="0" err="1"/>
              <a:t>image</a:t>
            </a:r>
            <a:r>
              <a:rPr lang="en-US" sz="2400" dirty="0"/>
              <a:t> = </a:t>
            </a:r>
            <a:r>
              <a:rPr lang="en-US" sz="2400" b="1" dirty="0"/>
              <a:t>new</a:t>
            </a:r>
            <a:r>
              <a:rPr lang="en-US" sz="2400" dirty="0"/>
              <a:t> Image(input);  </a:t>
            </a:r>
          </a:p>
          <a:p>
            <a:pPr marL="0" indent="0">
              <a:buNone/>
            </a:pPr>
            <a:r>
              <a:rPr lang="en-US" sz="2400" dirty="0"/>
              <a:t>     	 </a:t>
            </a:r>
            <a:r>
              <a:rPr lang="en-US" sz="2400" dirty="0" err="1"/>
              <a:t>ImageView</a:t>
            </a:r>
            <a:r>
              <a:rPr lang="en-US" sz="2400" dirty="0"/>
              <a:t> </a:t>
            </a:r>
            <a:r>
              <a:rPr lang="en-US" sz="2400" dirty="0" err="1"/>
              <a:t>img</a:t>
            </a:r>
            <a:r>
              <a:rPr lang="en-US" sz="2400" dirty="0"/>
              <a:t>=</a:t>
            </a:r>
            <a:r>
              <a:rPr lang="en-US" sz="2400" b="1" dirty="0"/>
              <a:t>new</a:t>
            </a:r>
            <a:r>
              <a:rPr lang="en-US" sz="2400" dirty="0"/>
              <a:t> </a:t>
            </a:r>
            <a:r>
              <a:rPr lang="en-US" sz="2400" dirty="0" err="1"/>
              <a:t>ImageView</a:t>
            </a:r>
            <a:r>
              <a:rPr lang="en-US" sz="2400" dirty="0"/>
              <a:t>(image);  </a:t>
            </a:r>
          </a:p>
          <a:p>
            <a:pPr marL="0" indent="0">
              <a:buNone/>
            </a:pPr>
            <a:r>
              <a:rPr lang="en-US" sz="2400" dirty="0"/>
              <a:t>            </a:t>
            </a:r>
          </a:p>
          <a:p>
            <a:pPr marL="0" indent="0">
              <a:buNone/>
            </a:pPr>
            <a:r>
              <a:rPr lang="en-US" sz="2400" dirty="0"/>
              <a:t>   	 Button </a:t>
            </a:r>
            <a:r>
              <a:rPr lang="en-US" sz="2400" dirty="0" err="1"/>
              <a:t>btn</a:t>
            </a:r>
            <a:r>
              <a:rPr lang="en-US" sz="2400" dirty="0"/>
              <a:t>=</a:t>
            </a:r>
            <a:r>
              <a:rPr lang="en-US" sz="2400" b="1" dirty="0"/>
              <a:t>new</a:t>
            </a:r>
            <a:r>
              <a:rPr lang="en-US" sz="2400" dirty="0"/>
              <a:t> Button();  </a:t>
            </a:r>
          </a:p>
          <a:p>
            <a:pPr marL="0" indent="0">
              <a:buNone/>
            </a:pPr>
            <a:r>
              <a:rPr lang="en-US" sz="2400" dirty="0"/>
              <a:t>    	 </a:t>
            </a:r>
            <a:r>
              <a:rPr lang="en-US" sz="2400" dirty="0" err="1"/>
              <a:t>btn.setGraphic</a:t>
            </a:r>
            <a:r>
              <a:rPr lang="en-US" sz="2400" dirty="0"/>
              <a:t>(</a:t>
            </a:r>
            <a:r>
              <a:rPr lang="en-US" sz="2400" dirty="0" err="1"/>
              <a:t>img</a:t>
            </a:r>
            <a:r>
              <a:rPr lang="en-US" sz="2400" dirty="0"/>
              <a:t>);  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70492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461248" cy="5029200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You can set action to a Button using the </a:t>
            </a:r>
            <a:r>
              <a:rPr lang="en-US" sz="2400" dirty="0" err="1"/>
              <a:t>setOnAction</a:t>
            </a:r>
            <a:r>
              <a:rPr lang="en-US" sz="2400" dirty="0"/>
              <a:t>() method. </a:t>
            </a:r>
          </a:p>
          <a:p>
            <a:pPr algn="just"/>
            <a:r>
              <a:rPr lang="en-US" sz="2400" dirty="0"/>
              <a:t>An object of the anonymous class implementing the </a:t>
            </a:r>
            <a:r>
              <a:rPr lang="en-US" sz="2400" b="1" dirty="0"/>
              <a:t>handle()</a:t>
            </a:r>
            <a:r>
              <a:rPr lang="en-US" sz="2400" dirty="0"/>
              <a:t> method, is passed in this method as a parameter.</a:t>
            </a:r>
          </a:p>
          <a:p>
            <a:pPr algn="just"/>
            <a:r>
              <a:rPr lang="en-US" sz="2400" dirty="0"/>
              <a:t>Example:</a:t>
            </a:r>
          </a:p>
          <a:p>
            <a:pPr marL="0" indent="0">
              <a:buNone/>
            </a:pPr>
            <a:r>
              <a:rPr lang="en-US" sz="2400" dirty="0"/>
              <a:t>	Button </a:t>
            </a:r>
            <a:r>
              <a:rPr lang="en-US" sz="2400" dirty="0" err="1"/>
              <a:t>btn</a:t>
            </a:r>
            <a:r>
              <a:rPr lang="en-US" sz="2400" dirty="0"/>
              <a:t>=</a:t>
            </a:r>
            <a:r>
              <a:rPr lang="en-US" sz="2400" b="1" dirty="0"/>
              <a:t>new</a:t>
            </a:r>
            <a:r>
              <a:rPr lang="en-US" sz="2400" dirty="0"/>
              <a:t> Button(“Click Me”);  </a:t>
            </a:r>
          </a:p>
          <a:p>
            <a:pPr marL="0" indent="0">
              <a:buNone/>
            </a:pPr>
            <a:r>
              <a:rPr lang="en-US" sz="2400" dirty="0"/>
              <a:t>        	</a:t>
            </a:r>
            <a:r>
              <a:rPr lang="en-US" sz="2400" dirty="0" err="1"/>
              <a:t>btn.</a:t>
            </a:r>
            <a:r>
              <a:rPr lang="en-US" sz="2400" b="1" dirty="0" err="1"/>
              <a:t>setOnAction</a:t>
            </a:r>
            <a:r>
              <a:rPr lang="en-US" sz="2400" dirty="0"/>
              <a:t>(</a:t>
            </a:r>
            <a:r>
              <a:rPr lang="en-US" sz="2400" b="1" dirty="0"/>
              <a:t>new</a:t>
            </a:r>
            <a:r>
              <a:rPr lang="en-US" sz="2400" dirty="0"/>
              <a:t> </a:t>
            </a:r>
            <a:r>
              <a:rPr lang="en-US" sz="2400" dirty="0" err="1"/>
              <a:t>EventHandler</a:t>
            </a:r>
            <a:r>
              <a:rPr lang="en-US" sz="2400" dirty="0"/>
              <a:t>&lt;</a:t>
            </a:r>
            <a:r>
              <a:rPr lang="en-US" sz="2400" dirty="0" err="1"/>
              <a:t>ActionEvent</a:t>
            </a:r>
            <a:r>
              <a:rPr lang="en-US" sz="2400" dirty="0"/>
              <a:t>&gt;() {    </a:t>
            </a:r>
          </a:p>
          <a:p>
            <a:pPr marL="0" indent="0">
              <a:buNone/>
            </a:pPr>
            <a:r>
              <a:rPr lang="en-US" sz="2400" dirty="0"/>
              <a:t>           </a:t>
            </a:r>
            <a:r>
              <a:rPr lang="en-US" sz="2400" dirty="0" err="1"/>
              <a:t>publicvoid</a:t>
            </a:r>
            <a:r>
              <a:rPr lang="en-US" sz="2400" dirty="0"/>
              <a:t> handle(</a:t>
            </a:r>
            <a:r>
              <a:rPr lang="en-US" sz="2400" dirty="0" err="1"/>
              <a:t>ActionEvent</a:t>
            </a:r>
            <a:r>
              <a:rPr lang="en-US" sz="2400" dirty="0"/>
              <a:t> e) {  </a:t>
            </a:r>
          </a:p>
          <a:p>
            <a:pPr marL="0" indent="0">
              <a:buNone/>
            </a:pPr>
            <a:r>
              <a:rPr lang="en-US" sz="2400" dirty="0"/>
              <a:t>                </a:t>
            </a:r>
            <a:r>
              <a:rPr lang="en-US" sz="2400" dirty="0" err="1"/>
              <a:t>System.out.println</a:t>
            </a:r>
            <a:r>
              <a:rPr lang="en-US" sz="2400" dirty="0"/>
              <a:t>("Button clicked"); }  </a:t>
            </a:r>
          </a:p>
          <a:p>
            <a:pPr algn="just"/>
            <a:r>
              <a:rPr lang="en-US" sz="2400" dirty="0"/>
              <a:t>Or you can also use lambda expressions to handle the events</a:t>
            </a:r>
          </a:p>
          <a:p>
            <a:pPr algn="just"/>
            <a:r>
              <a:rPr lang="en-US" sz="2400" dirty="0"/>
              <a:t>Example: </a:t>
            </a:r>
          </a:p>
          <a:p>
            <a:pPr marL="0" indent="0" algn="just">
              <a:buNone/>
            </a:pPr>
            <a:r>
              <a:rPr lang="en-US" sz="2400" dirty="0"/>
              <a:t>	</a:t>
            </a:r>
            <a:r>
              <a:rPr lang="en-US" sz="2400" dirty="0" err="1"/>
              <a:t>btn.setOnAction</a:t>
            </a:r>
            <a:r>
              <a:rPr lang="en-US" sz="2400" dirty="0"/>
              <a:t>(e-&gt;</a:t>
            </a:r>
            <a:r>
              <a:rPr lang="en-US" sz="2400" dirty="0" err="1"/>
              <a:t>System.out.println</a:t>
            </a:r>
            <a:r>
              <a:rPr lang="en-US" sz="2400" dirty="0"/>
              <a:t>(""));</a:t>
            </a:r>
          </a:p>
        </p:txBody>
      </p:sp>
    </p:spTree>
    <p:extLst>
      <p:ext uri="{BB962C8B-B14F-4D97-AF65-F5344CB8AC3E}">
        <p14:creationId xmlns:p14="http://schemas.microsoft.com/office/powerpoint/2010/main" val="31930204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RadioButton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400" dirty="0"/>
              <a:t>It forces the user to select a single option among all.</a:t>
            </a:r>
          </a:p>
          <a:p>
            <a:pPr algn="just"/>
            <a:r>
              <a:rPr lang="en-US" sz="2400" dirty="0"/>
              <a:t>A </a:t>
            </a:r>
            <a:r>
              <a:rPr lang="en-US" sz="2400" dirty="0" err="1"/>
              <a:t>ToggleGroup</a:t>
            </a:r>
            <a:r>
              <a:rPr lang="en-US" sz="2400" dirty="0"/>
              <a:t> has to be used to group alike radios</a:t>
            </a:r>
          </a:p>
          <a:p>
            <a:r>
              <a:rPr lang="en-US" sz="2400" dirty="0"/>
              <a:t>Example:  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1" dirty="0" err="1"/>
              <a:t>ToggleGroup</a:t>
            </a:r>
            <a:r>
              <a:rPr lang="en-US" sz="2400" b="1" dirty="0"/>
              <a:t> group = new </a:t>
            </a:r>
            <a:r>
              <a:rPr lang="en-US" sz="2400" b="1" dirty="0" err="1"/>
              <a:t>ToggleGroup</a:t>
            </a:r>
            <a:r>
              <a:rPr lang="en-US" sz="2400" b="1" dirty="0"/>
              <a:t>(); </a:t>
            </a:r>
            <a:r>
              <a:rPr lang="en-US" sz="2400" dirty="0"/>
              <a:t> </a:t>
            </a:r>
          </a:p>
          <a:p>
            <a:pPr marL="0" indent="0">
              <a:buNone/>
            </a:pPr>
            <a:r>
              <a:rPr lang="en-US" sz="2400" dirty="0"/>
              <a:t>   	</a:t>
            </a:r>
            <a:r>
              <a:rPr lang="en-US" sz="2400" dirty="0" err="1"/>
              <a:t>RadioButton</a:t>
            </a:r>
            <a:r>
              <a:rPr lang="en-US" sz="2400" dirty="0"/>
              <a:t> rad1 = </a:t>
            </a:r>
            <a:r>
              <a:rPr lang="en-US" sz="2400" b="1" dirty="0"/>
              <a:t>new</a:t>
            </a:r>
            <a:r>
              <a:rPr lang="en-US" sz="2400" dirty="0"/>
              <a:t> </a:t>
            </a:r>
            <a:r>
              <a:rPr lang="en-US" sz="2400" dirty="0" err="1"/>
              <a:t>RadioButton</a:t>
            </a:r>
            <a:r>
              <a:rPr lang="en-US" sz="2400" dirty="0"/>
              <a:t>("option 1");  </a:t>
            </a:r>
          </a:p>
          <a:p>
            <a:pPr marL="0" indent="0">
              <a:buNone/>
            </a:pPr>
            <a:r>
              <a:rPr lang="en-US" sz="2400" dirty="0"/>
              <a:t>  	</a:t>
            </a:r>
            <a:r>
              <a:rPr lang="en-US" sz="2400" dirty="0" err="1"/>
              <a:t>RadioButton</a:t>
            </a:r>
            <a:r>
              <a:rPr lang="en-US" sz="2400" dirty="0"/>
              <a:t> rad2 = </a:t>
            </a:r>
            <a:r>
              <a:rPr lang="en-US" sz="2400" b="1" dirty="0"/>
              <a:t>new</a:t>
            </a:r>
            <a:r>
              <a:rPr lang="en-US" sz="2400" dirty="0"/>
              <a:t> </a:t>
            </a:r>
            <a:r>
              <a:rPr lang="en-US" sz="2400" dirty="0" err="1"/>
              <a:t>RadioButton</a:t>
            </a:r>
            <a:r>
              <a:rPr lang="en-US" sz="2400" dirty="0"/>
              <a:t>("option 2");  </a:t>
            </a:r>
          </a:p>
          <a:p>
            <a:pPr marL="0" indent="0">
              <a:buNone/>
            </a:pPr>
            <a:r>
              <a:rPr lang="en-US" sz="2400" dirty="0"/>
              <a:t>    	</a:t>
            </a:r>
          </a:p>
          <a:p>
            <a:pPr marL="0" indent="0">
              <a:buNone/>
            </a:pPr>
            <a:r>
              <a:rPr lang="en-US" sz="2400" dirty="0"/>
              <a:t>	rad1.setToggleGroup(group);  </a:t>
            </a:r>
          </a:p>
          <a:p>
            <a:pPr marL="0" indent="0">
              <a:buNone/>
            </a:pPr>
            <a:r>
              <a:rPr lang="en-US" sz="2400" dirty="0"/>
              <a:t>    	rad2.setToggleGroup(group);  </a:t>
            </a:r>
          </a:p>
          <a:p>
            <a:pPr marL="0" indent="0">
              <a:buNone/>
            </a:pPr>
            <a:r>
              <a:rPr lang="en-US" sz="2400" dirty="0"/>
              <a:t>    	</a:t>
            </a:r>
          </a:p>
        </p:txBody>
      </p:sp>
    </p:spTree>
    <p:extLst>
      <p:ext uri="{BB962C8B-B14F-4D97-AF65-F5344CB8AC3E}">
        <p14:creationId xmlns:p14="http://schemas.microsoft.com/office/powerpoint/2010/main" val="32861145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CheckBox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The Check Box is used to provide more than one choices to the user. </a:t>
            </a:r>
          </a:p>
          <a:p>
            <a:r>
              <a:rPr lang="en-US" sz="2400" dirty="0"/>
              <a:t>Example:  </a:t>
            </a:r>
          </a:p>
          <a:p>
            <a:pPr marL="0" indent="0">
              <a:buNone/>
            </a:pPr>
            <a:r>
              <a:rPr lang="en-US" sz="2400" dirty="0"/>
              <a:t> 	</a:t>
            </a:r>
            <a:r>
              <a:rPr lang="en-US" sz="2400" dirty="0" err="1"/>
              <a:t>CheckBox</a:t>
            </a:r>
            <a:r>
              <a:rPr lang="en-US" sz="2400" dirty="0"/>
              <a:t> c1 = </a:t>
            </a:r>
            <a:r>
              <a:rPr lang="en-US" sz="2400" b="1" dirty="0"/>
              <a:t>new</a:t>
            </a:r>
            <a:r>
              <a:rPr lang="en-US" sz="2400" dirty="0"/>
              <a:t> </a:t>
            </a:r>
            <a:r>
              <a:rPr lang="en-US" sz="2400" dirty="0" err="1"/>
              <a:t>CheckBox</a:t>
            </a:r>
            <a:r>
              <a:rPr lang="en-US" sz="2400" dirty="0"/>
              <a:t>(“Java");  </a:t>
            </a:r>
          </a:p>
          <a:p>
            <a:pPr marL="0" indent="0">
              <a:buNone/>
            </a:pPr>
            <a:r>
              <a:rPr lang="en-US" sz="2400" dirty="0"/>
              <a:t>    	</a:t>
            </a:r>
            <a:r>
              <a:rPr lang="en-US" sz="2400" dirty="0" err="1"/>
              <a:t>CheckBox</a:t>
            </a:r>
            <a:r>
              <a:rPr lang="en-US" sz="2400" dirty="0"/>
              <a:t> c2 = </a:t>
            </a:r>
            <a:r>
              <a:rPr lang="en-US" sz="2400" b="1" dirty="0"/>
              <a:t>new</a:t>
            </a:r>
            <a:r>
              <a:rPr lang="en-US" sz="2400" dirty="0"/>
              <a:t> </a:t>
            </a:r>
            <a:r>
              <a:rPr lang="en-US" sz="2400" dirty="0" err="1"/>
              <a:t>CheckBox</a:t>
            </a:r>
            <a:r>
              <a:rPr lang="en-US" sz="2400" dirty="0"/>
              <a:t>(“Python"); 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53054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HyperLink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400" dirty="0"/>
              <a:t>You can use hyper-links to refer the web pages. </a:t>
            </a:r>
          </a:p>
          <a:p>
            <a:pPr algn="just"/>
            <a:r>
              <a:rPr lang="en-US" sz="2400" dirty="0"/>
              <a:t>It is similar to anchor links in HTML</a:t>
            </a:r>
          </a:p>
          <a:p>
            <a:pPr algn="just"/>
            <a:r>
              <a:rPr lang="en-US" sz="2400" dirty="0"/>
              <a:t>Constructors</a:t>
            </a:r>
          </a:p>
          <a:p>
            <a:pPr lvl="1" algn="just"/>
            <a:r>
              <a:rPr lang="en-US" sz="2100" dirty="0" err="1"/>
              <a:t>HyperLink</a:t>
            </a:r>
            <a:r>
              <a:rPr lang="en-US" sz="2100" dirty="0"/>
              <a:t> hyp1= new </a:t>
            </a:r>
            <a:r>
              <a:rPr lang="en-US" sz="2100" dirty="0" err="1"/>
              <a:t>HyperLink</a:t>
            </a:r>
            <a:r>
              <a:rPr lang="en-US" sz="2100" dirty="0"/>
              <a:t>()</a:t>
            </a:r>
          </a:p>
          <a:p>
            <a:pPr lvl="1" algn="just"/>
            <a:r>
              <a:rPr lang="en-US" sz="2100" dirty="0" err="1"/>
              <a:t>HyperLink</a:t>
            </a:r>
            <a:r>
              <a:rPr lang="en-US" sz="2100" dirty="0"/>
              <a:t> hyp1= new </a:t>
            </a:r>
            <a:r>
              <a:rPr lang="en-US" sz="2100" dirty="0" err="1"/>
              <a:t>HyperLink</a:t>
            </a:r>
            <a:r>
              <a:rPr lang="en-US" sz="2100" dirty="0"/>
              <a:t>(String text)</a:t>
            </a:r>
          </a:p>
          <a:p>
            <a:pPr lvl="1" algn="just"/>
            <a:r>
              <a:rPr lang="en-US" sz="2100" dirty="0" err="1"/>
              <a:t>HyperLink</a:t>
            </a:r>
            <a:r>
              <a:rPr lang="en-US" sz="2100" dirty="0"/>
              <a:t> hyp1= new </a:t>
            </a:r>
            <a:r>
              <a:rPr lang="en-US" sz="2100" dirty="0" err="1"/>
              <a:t>HyperLink</a:t>
            </a:r>
            <a:r>
              <a:rPr lang="en-US" sz="2100" dirty="0"/>
              <a:t>(String text, Node graphic)</a:t>
            </a:r>
          </a:p>
          <a:p>
            <a:pPr algn="just"/>
            <a:r>
              <a:rPr lang="en-US" sz="2400" b="1" dirty="0"/>
              <a:t>Example</a:t>
            </a:r>
          </a:p>
          <a:p>
            <a:pPr marL="0" indent="0">
              <a:buNone/>
            </a:pPr>
            <a:r>
              <a:rPr lang="en-US" sz="2400" dirty="0"/>
              <a:t> 	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FileInputStream</a:t>
            </a:r>
            <a:r>
              <a:rPr lang="en-US" sz="2400" dirty="0"/>
              <a:t> input=</a:t>
            </a:r>
            <a:r>
              <a:rPr lang="en-US" sz="2400" b="1" dirty="0"/>
              <a:t>new</a:t>
            </a:r>
            <a:r>
              <a:rPr lang="en-US" sz="2400" dirty="0"/>
              <a:t> </a:t>
            </a:r>
            <a:r>
              <a:rPr lang="en-US" sz="2400" dirty="0" err="1"/>
              <a:t>FileInputStream</a:t>
            </a:r>
            <a:r>
              <a:rPr lang="en-US" sz="2400" dirty="0"/>
              <a:t>(“</a:t>
            </a:r>
            <a:r>
              <a:rPr lang="en-US" sz="2400" dirty="0" err="1"/>
              <a:t>imageURL</a:t>
            </a:r>
            <a:r>
              <a:rPr lang="en-US" sz="2400" dirty="0"/>
              <a:t>");  </a:t>
            </a:r>
          </a:p>
          <a:p>
            <a:pPr marL="0" indent="0">
              <a:buNone/>
            </a:pPr>
            <a:r>
              <a:rPr lang="en-US" sz="2400" dirty="0"/>
              <a:t>       	Image </a:t>
            </a:r>
            <a:r>
              <a:rPr lang="en-US" sz="2400" dirty="0" err="1"/>
              <a:t>image</a:t>
            </a:r>
            <a:r>
              <a:rPr lang="en-US" sz="2400" dirty="0"/>
              <a:t> = </a:t>
            </a:r>
            <a:r>
              <a:rPr lang="en-US" sz="2400" b="1" dirty="0"/>
              <a:t>new</a:t>
            </a:r>
            <a:r>
              <a:rPr lang="en-US" sz="2400" dirty="0"/>
              <a:t> Image(input);  </a:t>
            </a:r>
          </a:p>
          <a:p>
            <a:pPr marL="0" indent="0">
              <a:buNone/>
            </a:pPr>
            <a:r>
              <a:rPr lang="en-US" sz="2400" dirty="0"/>
              <a:t>     	</a:t>
            </a:r>
            <a:r>
              <a:rPr lang="en-US" sz="2400" dirty="0" err="1"/>
              <a:t>ImageView</a:t>
            </a:r>
            <a:r>
              <a:rPr lang="en-US" sz="2400" dirty="0"/>
              <a:t> </a:t>
            </a:r>
            <a:r>
              <a:rPr lang="en-US" sz="2400" dirty="0" err="1"/>
              <a:t>img</a:t>
            </a:r>
            <a:r>
              <a:rPr lang="en-US" sz="2400" dirty="0"/>
              <a:t>=</a:t>
            </a:r>
            <a:r>
              <a:rPr lang="en-US" sz="2400" b="1" dirty="0"/>
              <a:t>new</a:t>
            </a:r>
            <a:r>
              <a:rPr lang="en-US" sz="2400" dirty="0"/>
              <a:t> </a:t>
            </a:r>
            <a:r>
              <a:rPr lang="en-US" sz="2400" dirty="0" err="1"/>
              <a:t>ImageView</a:t>
            </a:r>
            <a:r>
              <a:rPr lang="en-US" sz="2400" dirty="0"/>
              <a:t>(image);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HyperLink</a:t>
            </a:r>
            <a:r>
              <a:rPr lang="en-US" sz="2400" dirty="0"/>
              <a:t> </a:t>
            </a:r>
            <a:r>
              <a:rPr lang="en-US" sz="2400" dirty="0" err="1"/>
              <a:t>hyp</a:t>
            </a:r>
            <a:r>
              <a:rPr lang="en-US" sz="2400" dirty="0"/>
              <a:t> = new </a:t>
            </a:r>
            <a:r>
              <a:rPr lang="en-US" sz="2400" dirty="0" err="1"/>
              <a:t>HyperLink</a:t>
            </a:r>
            <a:r>
              <a:rPr lang="en-US" sz="2400" dirty="0"/>
              <a:t>(</a:t>
            </a:r>
            <a:r>
              <a:rPr lang="en-US" sz="2400" dirty="0" err="1"/>
              <a:t>img</a:t>
            </a:r>
            <a:r>
              <a:rPr lang="en-US" sz="2400" dirty="0"/>
              <a:t>);  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83102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JavaFX slider is used to provide a pane of option to the user in a graphical form where the user needs to move a slider over the range of values to select one of them. </a:t>
            </a:r>
          </a:p>
          <a:p>
            <a:pPr algn="just"/>
            <a:r>
              <a:rPr lang="en-US" sz="2400" dirty="0"/>
              <a:t>The constructor accepts three arguments: the minimum value, the maximum value, and the initial value of the slider.</a:t>
            </a:r>
          </a:p>
          <a:p>
            <a:pPr algn="just"/>
            <a:r>
              <a:rPr lang="en-US" sz="2400" b="1" dirty="0"/>
              <a:t>Example:</a:t>
            </a:r>
          </a:p>
          <a:p>
            <a:pPr lvl="1" algn="just"/>
            <a:r>
              <a:rPr lang="en-US" sz="2400" dirty="0"/>
              <a:t>Slider </a:t>
            </a:r>
            <a:r>
              <a:rPr lang="en-US" sz="2400" dirty="0" err="1"/>
              <a:t>slider</a:t>
            </a:r>
            <a:r>
              <a:rPr lang="en-US" sz="2400" dirty="0"/>
              <a:t> = </a:t>
            </a:r>
            <a:r>
              <a:rPr lang="en-US" sz="2400" b="1" dirty="0"/>
              <a:t>new</a:t>
            </a:r>
            <a:r>
              <a:rPr lang="en-US" sz="2400" dirty="0"/>
              <a:t> Slider(1,50,25);</a:t>
            </a:r>
          </a:p>
          <a:p>
            <a:pPr algn="just"/>
            <a:endParaRPr lang="en-US" sz="2700" b="1" dirty="0"/>
          </a:p>
          <a:p>
            <a:pPr algn="just"/>
            <a:r>
              <a:rPr lang="en-US" sz="2400" dirty="0"/>
              <a:t>You can use </a:t>
            </a:r>
            <a:r>
              <a:rPr lang="en-US" sz="2400" dirty="0" err="1"/>
              <a:t>getValue</a:t>
            </a:r>
            <a:r>
              <a:rPr lang="en-US" sz="2400" dirty="0"/>
              <a:t>() method of the slider to get the actual value of the Slider</a:t>
            </a:r>
          </a:p>
          <a:p>
            <a:pPr algn="just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306908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ProgressBar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It is used to show the work progress to the user.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Example: </a:t>
            </a:r>
            <a:r>
              <a:rPr lang="en-US" sz="2100" dirty="0" err="1"/>
              <a:t>ProgressBar</a:t>
            </a:r>
            <a:r>
              <a:rPr lang="en-US" sz="2100" dirty="0"/>
              <a:t> </a:t>
            </a:r>
            <a:r>
              <a:rPr lang="en-US" sz="2100" dirty="0" err="1"/>
              <a:t>prog</a:t>
            </a:r>
            <a:r>
              <a:rPr lang="en-US" sz="2100" dirty="0"/>
              <a:t> = new </a:t>
            </a:r>
            <a:r>
              <a:rPr lang="en-US" sz="2100" dirty="0" err="1"/>
              <a:t>ProgressBar</a:t>
            </a:r>
            <a:r>
              <a:rPr lang="en-US" sz="2100" dirty="0"/>
              <a:t>(1f);</a:t>
            </a:r>
          </a:p>
          <a:p>
            <a:pPr marL="365760" lvl="1" indent="0" algn="just">
              <a:buNone/>
            </a:pPr>
            <a:r>
              <a:rPr lang="en-US" sz="2100" dirty="0"/>
              <a:t>        </a:t>
            </a:r>
            <a:r>
              <a:rPr lang="en-US" sz="2100" dirty="0" err="1"/>
              <a:t>layout.getChildren</a:t>
            </a:r>
            <a:r>
              <a:rPr lang="en-US" sz="2100" dirty="0"/>
              <a:t>().</a:t>
            </a:r>
            <a:r>
              <a:rPr lang="en-US" sz="2100" dirty="0" err="1"/>
              <a:t>addAll</a:t>
            </a:r>
            <a:r>
              <a:rPr lang="en-US" sz="2100" dirty="0"/>
              <a:t>(</a:t>
            </a:r>
            <a:r>
              <a:rPr lang="en-US" sz="2100" dirty="0" err="1"/>
              <a:t>prog</a:t>
            </a:r>
            <a:r>
              <a:rPr lang="en-US" sz="2100" dirty="0"/>
              <a:t>);</a:t>
            </a:r>
          </a:p>
          <a:p>
            <a:pPr algn="just"/>
            <a:r>
              <a:rPr lang="en-US" sz="2400" dirty="0"/>
              <a:t>Call the </a:t>
            </a:r>
            <a:r>
              <a:rPr lang="en-US" sz="2400" b="1" dirty="0" err="1"/>
              <a:t>getProgress</a:t>
            </a:r>
            <a:r>
              <a:rPr lang="en-US" sz="2400" b="1" dirty="0"/>
              <a:t>() </a:t>
            </a:r>
            <a:r>
              <a:rPr lang="en-US" sz="2400" dirty="0"/>
              <a:t>method to get the current progress</a:t>
            </a:r>
          </a:p>
        </p:txBody>
      </p:sp>
    </p:spTree>
    <p:extLst>
      <p:ext uri="{BB962C8B-B14F-4D97-AF65-F5344CB8AC3E}">
        <p14:creationId xmlns:p14="http://schemas.microsoft.com/office/powerpoint/2010/main" val="38732509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ProgressIndicator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Instead of showing the analogue progress to the user, it shows the digital progress so that the user may know the amount of work done in percentage.</a:t>
            </a:r>
          </a:p>
          <a:p>
            <a:pPr algn="just"/>
            <a:r>
              <a:rPr lang="en-US" sz="2400" dirty="0"/>
              <a:t>Example:</a:t>
            </a:r>
          </a:p>
          <a:p>
            <a:pPr lvl="1" algn="just"/>
            <a:r>
              <a:rPr lang="en-US" sz="2400" dirty="0" err="1"/>
              <a:t>ProgressIndicator</a:t>
            </a:r>
            <a:r>
              <a:rPr lang="en-US" sz="2400" dirty="0"/>
              <a:t> PI=</a:t>
            </a:r>
            <a:r>
              <a:rPr lang="en-US" sz="2400" b="1" dirty="0"/>
              <a:t>new</a:t>
            </a:r>
            <a:r>
              <a:rPr lang="en-US" sz="2400" dirty="0"/>
              <a:t> </a:t>
            </a:r>
            <a:r>
              <a:rPr lang="en-US" sz="2400" dirty="0" err="1"/>
              <a:t>ProgressIndicator</a:t>
            </a:r>
            <a:r>
              <a:rPr lang="en-US" sz="2400" dirty="0"/>
              <a:t>(); </a:t>
            </a:r>
          </a:p>
          <a:p>
            <a:pPr lvl="1" algn="just"/>
            <a:endParaRPr lang="en-US" sz="2400" dirty="0"/>
          </a:p>
          <a:p>
            <a:pPr algn="just"/>
            <a:r>
              <a:rPr lang="en-US" sz="2400" dirty="0"/>
              <a:t>Use the </a:t>
            </a:r>
            <a:r>
              <a:rPr lang="en-US" sz="2400" dirty="0" err="1"/>
              <a:t>setProgress</a:t>
            </a:r>
            <a:r>
              <a:rPr lang="en-US" sz="2400" dirty="0"/>
              <a:t>(double) and </a:t>
            </a:r>
            <a:r>
              <a:rPr lang="en-US" sz="2400" dirty="0" err="1"/>
              <a:t>getProgress</a:t>
            </a:r>
            <a:r>
              <a:rPr lang="en-US" sz="2400" dirty="0"/>
              <a:t>() method to set and get the progress indicator value.</a:t>
            </a:r>
          </a:p>
        </p:txBody>
      </p:sp>
    </p:spTree>
    <p:extLst>
      <p:ext uri="{BB962C8B-B14F-4D97-AF65-F5344CB8AC3E}">
        <p14:creationId xmlns:p14="http://schemas.microsoft.com/office/powerpoint/2010/main" val="16163207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ScrollBar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400" dirty="0"/>
              <a:t>Allows the user to scroll down the application pages.</a:t>
            </a:r>
          </a:p>
          <a:p>
            <a:pPr algn="just"/>
            <a:r>
              <a:rPr lang="en-US" sz="2400" dirty="0"/>
              <a:t>Use </a:t>
            </a:r>
            <a:r>
              <a:rPr lang="en-US" sz="2400" b="1" dirty="0" err="1"/>
              <a:t>setOrientation</a:t>
            </a:r>
            <a:r>
              <a:rPr lang="en-US" sz="2400" b="1" dirty="0"/>
              <a:t>(Orientation)</a:t>
            </a:r>
            <a:r>
              <a:rPr lang="en-US" sz="2400" dirty="0"/>
              <a:t> method to set the Vertical or Horizontal scrollbar. </a:t>
            </a:r>
          </a:p>
          <a:p>
            <a:pPr algn="just"/>
            <a:r>
              <a:rPr lang="en-US" sz="2400" dirty="0"/>
              <a:t>The default implementation of </a:t>
            </a:r>
            <a:r>
              <a:rPr lang="en-US" sz="2400" dirty="0" err="1"/>
              <a:t>ScrollBar</a:t>
            </a:r>
            <a:r>
              <a:rPr lang="en-US" sz="2400" dirty="0"/>
              <a:t> needs no argument. </a:t>
            </a:r>
          </a:p>
          <a:p>
            <a:pPr algn="just"/>
            <a:r>
              <a:rPr lang="en-US" sz="2400" dirty="0"/>
              <a:t>You can use </a:t>
            </a:r>
            <a:r>
              <a:rPr lang="en-US" sz="2400" b="1" dirty="0" err="1"/>
              <a:t>setMin</a:t>
            </a:r>
            <a:r>
              <a:rPr lang="en-US" sz="2400" b="1" dirty="0"/>
              <a:t>(), </a:t>
            </a:r>
            <a:r>
              <a:rPr lang="en-US" sz="2400" b="1" dirty="0" err="1"/>
              <a:t>setMax</a:t>
            </a:r>
            <a:r>
              <a:rPr lang="en-US" sz="2400" b="1" dirty="0"/>
              <a:t>(), and </a:t>
            </a:r>
            <a:r>
              <a:rPr lang="en-US" sz="2400" b="1" dirty="0" err="1"/>
              <a:t>setValue</a:t>
            </a:r>
            <a:r>
              <a:rPr lang="en-US" sz="2400" b="1" dirty="0"/>
              <a:t>() </a:t>
            </a:r>
            <a:r>
              <a:rPr lang="en-US" sz="2400" dirty="0"/>
              <a:t>method to set the minimum, maximum, and current value of the scrollbar respectively.</a:t>
            </a:r>
          </a:p>
          <a:p>
            <a:pPr algn="just"/>
            <a:r>
              <a:rPr lang="en-US" sz="2400" b="1" dirty="0"/>
              <a:t>Example</a:t>
            </a:r>
            <a:r>
              <a:rPr lang="en-US" sz="2400" dirty="0"/>
              <a:t>:</a:t>
            </a:r>
          </a:p>
          <a:p>
            <a:pPr marL="0" indent="0" algn="just">
              <a:buNone/>
            </a:pPr>
            <a:r>
              <a:rPr lang="en-US" sz="2800" dirty="0"/>
              <a:t>  	</a:t>
            </a:r>
            <a:r>
              <a:rPr lang="en-US" sz="2800" dirty="0" err="1"/>
              <a:t>ScrollBar</a:t>
            </a:r>
            <a:r>
              <a:rPr lang="en-US" sz="2800" dirty="0"/>
              <a:t> s = </a:t>
            </a:r>
            <a:r>
              <a:rPr lang="en-US" sz="2800" b="1" dirty="0"/>
              <a:t>new</a:t>
            </a:r>
            <a:r>
              <a:rPr lang="en-US" sz="2800" dirty="0"/>
              <a:t> </a:t>
            </a:r>
            <a:r>
              <a:rPr lang="en-US" sz="2800" dirty="0" err="1"/>
              <a:t>ScrollBar</a:t>
            </a:r>
            <a:r>
              <a:rPr lang="en-US" sz="2800" dirty="0"/>
              <a:t>();  </a:t>
            </a:r>
          </a:p>
          <a:p>
            <a:pPr marL="0" indent="0" algn="just">
              <a:buNone/>
            </a:pPr>
            <a:r>
              <a:rPr lang="en-US" sz="2800" dirty="0"/>
              <a:t>        	</a:t>
            </a:r>
            <a:r>
              <a:rPr lang="en-US" sz="2800" dirty="0" err="1"/>
              <a:t>s.setMin</a:t>
            </a:r>
            <a:r>
              <a:rPr lang="en-US" sz="2800" dirty="0"/>
              <a:t>(0);  </a:t>
            </a:r>
          </a:p>
          <a:p>
            <a:pPr marL="0" indent="0" algn="just">
              <a:buNone/>
            </a:pPr>
            <a:r>
              <a:rPr lang="en-US" sz="2800" dirty="0"/>
              <a:t>        	</a:t>
            </a:r>
            <a:r>
              <a:rPr lang="en-US" sz="2800" dirty="0" err="1"/>
              <a:t>s.setMax</a:t>
            </a:r>
            <a:r>
              <a:rPr lang="en-US" sz="2800" dirty="0"/>
              <a:t>(200);  </a:t>
            </a:r>
          </a:p>
          <a:p>
            <a:pPr marL="0" indent="0" algn="just">
              <a:buNone/>
            </a:pPr>
            <a:r>
              <a:rPr lang="en-US" sz="2800" dirty="0"/>
              <a:t>        	</a:t>
            </a:r>
            <a:r>
              <a:rPr lang="en-US" sz="2800" dirty="0" err="1"/>
              <a:t>s.setValue</a:t>
            </a:r>
            <a:r>
              <a:rPr lang="en-US" sz="2800" dirty="0"/>
              <a:t>(110);  </a:t>
            </a:r>
          </a:p>
          <a:p>
            <a:pPr marL="0" indent="0" algn="just">
              <a:buNone/>
            </a:pPr>
            <a:r>
              <a:rPr lang="en-US" sz="2800" dirty="0"/>
              <a:t>        	</a:t>
            </a:r>
            <a:r>
              <a:rPr lang="en-US" sz="2800" dirty="0" err="1"/>
              <a:t>s.setOrientation</a:t>
            </a:r>
            <a:r>
              <a:rPr lang="en-US" sz="2800" dirty="0"/>
              <a:t>(</a:t>
            </a:r>
            <a:r>
              <a:rPr lang="en-US" sz="2800" dirty="0" err="1"/>
              <a:t>Orientation.VERTICAL</a:t>
            </a:r>
            <a:r>
              <a:rPr lang="en-US" sz="2800" dirty="0"/>
              <a:t>);  </a:t>
            </a:r>
          </a:p>
        </p:txBody>
      </p:sp>
    </p:spTree>
    <p:extLst>
      <p:ext uri="{BB962C8B-B14F-4D97-AF65-F5344CB8AC3E}">
        <p14:creationId xmlns:p14="http://schemas.microsoft.com/office/powerpoint/2010/main" val="1921072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00600"/>
          </a:xfrm>
        </p:spPr>
        <p:txBody>
          <a:bodyPr/>
          <a:lstStyle/>
          <a:p>
            <a:r>
              <a:rPr lang="en-US" dirty="0"/>
              <a:t>Although Swing is still supported in Java 8 Oracle is concentrating new features on JavaFX. </a:t>
            </a:r>
          </a:p>
          <a:p>
            <a:pPr lvl="1"/>
            <a:r>
              <a:rPr lang="en-US" dirty="0"/>
              <a:t>Eventually, Swing will become obsolete</a:t>
            </a:r>
          </a:p>
          <a:p>
            <a:endParaRPr lang="en-US" dirty="0"/>
          </a:p>
          <a:p>
            <a:r>
              <a:rPr lang="en-US" dirty="0"/>
              <a:t>Compared to Swing, JavaFX uses more advanced features</a:t>
            </a:r>
          </a:p>
          <a:p>
            <a:r>
              <a:rPr lang="en-US" dirty="0"/>
              <a:t>More than just creating simple GUIs, you can really improve the appearance of your interface by using cascading Style Sheets (CSS)</a:t>
            </a:r>
          </a:p>
        </p:txBody>
      </p:sp>
    </p:spTree>
    <p:extLst>
      <p:ext uri="{BB962C8B-B14F-4D97-AF65-F5344CB8AC3E}">
        <p14:creationId xmlns:p14="http://schemas.microsoft.com/office/powerpoint/2010/main" val="31438984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FileChooser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enables users to browse the files from </a:t>
            </a:r>
            <a:r>
              <a:rPr lang="en-US" sz="2400" dirty="0" err="1"/>
              <a:t>th</a:t>
            </a:r>
            <a:endParaRPr lang="en-US" sz="2400" dirty="0"/>
          </a:p>
          <a:p>
            <a:r>
              <a:rPr lang="en-US" sz="2400" dirty="0"/>
              <a:t>provides two types of methods,</a:t>
            </a:r>
          </a:p>
          <a:p>
            <a:pPr lvl="1"/>
            <a:r>
              <a:rPr lang="en-US" sz="2100" b="1" dirty="0" err="1"/>
              <a:t>showOpenDialog</a:t>
            </a:r>
            <a:r>
              <a:rPr lang="en-US" sz="2100" b="1" dirty="0"/>
              <a:t>()</a:t>
            </a:r>
          </a:p>
          <a:p>
            <a:pPr lvl="1"/>
            <a:r>
              <a:rPr lang="en-US" sz="2100" b="1" dirty="0" err="1"/>
              <a:t>showSaveDialog</a:t>
            </a:r>
            <a:r>
              <a:rPr lang="en-US" sz="2100" b="1" dirty="0"/>
              <a:t>()</a:t>
            </a:r>
          </a:p>
          <a:p>
            <a:r>
              <a:rPr lang="en-US" sz="2400" dirty="0"/>
              <a:t>Example:</a:t>
            </a:r>
          </a:p>
          <a:p>
            <a:pPr marL="0" indent="0" algn="just">
              <a:buNone/>
            </a:pPr>
            <a:r>
              <a:rPr lang="en-US" dirty="0"/>
              <a:t> 	</a:t>
            </a:r>
            <a:r>
              <a:rPr lang="en-US" sz="2400" dirty="0" err="1"/>
              <a:t>FileChooser</a:t>
            </a:r>
            <a:r>
              <a:rPr lang="en-US" sz="2400" dirty="0"/>
              <a:t> file = </a:t>
            </a:r>
            <a:r>
              <a:rPr lang="en-US" sz="2400" b="1" dirty="0"/>
              <a:t>new</a:t>
            </a:r>
            <a:r>
              <a:rPr lang="en-US" sz="2400" dirty="0"/>
              <a:t> </a:t>
            </a:r>
            <a:r>
              <a:rPr lang="en-US" sz="2400" dirty="0" err="1"/>
              <a:t>FileChooser</a:t>
            </a:r>
            <a:r>
              <a:rPr lang="en-US" sz="2400" dirty="0"/>
              <a:t>();  </a:t>
            </a:r>
          </a:p>
          <a:p>
            <a:pPr marL="0" indent="0" algn="just">
              <a:buNone/>
            </a:pPr>
            <a:r>
              <a:rPr lang="en-US" sz="2400" dirty="0"/>
              <a:t>        	</a:t>
            </a:r>
            <a:r>
              <a:rPr lang="en-US" sz="2400" dirty="0" err="1"/>
              <a:t>file.setTitle</a:t>
            </a:r>
            <a:r>
              <a:rPr lang="en-US" sz="2400" dirty="0"/>
              <a:t>("Open File");  </a:t>
            </a:r>
          </a:p>
          <a:p>
            <a:pPr marL="0" indent="0" algn="just">
              <a:buNone/>
            </a:pPr>
            <a:r>
              <a:rPr lang="en-US" sz="2400" dirty="0"/>
              <a:t>        	</a:t>
            </a:r>
            <a:r>
              <a:rPr lang="en-US" sz="2400" b="1" dirty="0" err="1"/>
              <a:t>file.showOpenDialog</a:t>
            </a:r>
            <a:r>
              <a:rPr lang="en-US" sz="2400" b="1" dirty="0"/>
              <a:t>(</a:t>
            </a:r>
            <a:r>
              <a:rPr lang="en-US" sz="2400" b="1" dirty="0" err="1"/>
              <a:t>primaryStage</a:t>
            </a:r>
            <a:r>
              <a:rPr lang="en-US" sz="2400" dirty="0"/>
              <a:t>);</a:t>
            </a:r>
          </a:p>
          <a:p>
            <a:pPr marL="0" indent="0" algn="just">
              <a:buNone/>
            </a:pPr>
            <a:r>
              <a:rPr lang="en-US" sz="2400" dirty="0"/>
              <a:t>NB: Here </a:t>
            </a:r>
            <a:r>
              <a:rPr lang="en-US" sz="2400" dirty="0" err="1"/>
              <a:t>primaryStage</a:t>
            </a:r>
            <a:r>
              <a:rPr lang="en-US" sz="2400" dirty="0"/>
              <a:t> is the Owner Window</a:t>
            </a:r>
          </a:p>
          <a:p>
            <a:pPr marL="365760" lvl="1" indent="0" algn="just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94276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400" dirty="0"/>
              <a:t>Menu class provides all the methods to deal with menus. </a:t>
            </a:r>
          </a:p>
          <a:p>
            <a:pPr algn="just"/>
            <a:r>
              <a:rPr lang="en-US" sz="2400" dirty="0"/>
              <a:t>First you have to create a </a:t>
            </a:r>
            <a:r>
              <a:rPr lang="en-US" sz="2400" b="1" dirty="0" err="1"/>
              <a:t>MenuBar</a:t>
            </a:r>
            <a:r>
              <a:rPr lang="en-US" sz="2400" dirty="0"/>
              <a:t>, which is the container of all </a:t>
            </a:r>
            <a:r>
              <a:rPr lang="en-US" sz="2400" b="1" dirty="0"/>
              <a:t>Menus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/>
              <a:t>Then you have to create Menus, which will optionally hold </a:t>
            </a:r>
            <a:r>
              <a:rPr lang="en-US" sz="2400" b="1" dirty="0" err="1"/>
              <a:t>MenuItems</a:t>
            </a:r>
            <a:r>
              <a:rPr lang="en-US" sz="2400" dirty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The </a:t>
            </a:r>
            <a:r>
              <a:rPr lang="en-US" sz="2400" b="1" dirty="0" err="1"/>
              <a:t>getItems</a:t>
            </a:r>
            <a:r>
              <a:rPr lang="en-US" sz="2400" dirty="0"/>
              <a:t>() method of Menus and </a:t>
            </a:r>
            <a:r>
              <a:rPr lang="en-US" sz="2400" b="1" dirty="0" err="1"/>
              <a:t>getMenus</a:t>
            </a:r>
            <a:r>
              <a:rPr lang="en-US" sz="2400" dirty="0"/>
              <a:t>() method of </a:t>
            </a:r>
            <a:r>
              <a:rPr lang="en-US" sz="2400" dirty="0" err="1"/>
              <a:t>MenuBars</a:t>
            </a:r>
            <a:r>
              <a:rPr lang="en-US" sz="2400" dirty="0"/>
              <a:t> will get list of </a:t>
            </a:r>
            <a:r>
              <a:rPr lang="en-US" sz="2400" dirty="0" err="1"/>
              <a:t>MenuItems</a:t>
            </a:r>
            <a:r>
              <a:rPr lang="en-US" sz="2400" dirty="0"/>
              <a:t> and </a:t>
            </a:r>
            <a:r>
              <a:rPr lang="en-US" sz="2400"/>
              <a:t>Menus respectively</a:t>
            </a:r>
            <a:r>
              <a:rPr lang="en-US" sz="2400" dirty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You can call </a:t>
            </a:r>
            <a:r>
              <a:rPr lang="en-US" sz="2400" b="1" dirty="0"/>
              <a:t>add(Object)</a:t>
            </a:r>
            <a:r>
              <a:rPr lang="en-US" sz="2400" dirty="0"/>
              <a:t> method to add additional Menus and </a:t>
            </a:r>
            <a:r>
              <a:rPr lang="en-US" sz="2400" dirty="0" err="1"/>
              <a:t>MenuItems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23352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Example:</a:t>
            </a:r>
          </a:p>
          <a:p>
            <a:pPr marL="0" indent="0" algn="just">
              <a:buNone/>
            </a:pPr>
            <a:r>
              <a:rPr lang="en-US" sz="2400" dirty="0"/>
              <a:t>	</a:t>
            </a:r>
            <a:r>
              <a:rPr lang="en-US" sz="2400" dirty="0" err="1"/>
              <a:t>ManuBar</a:t>
            </a:r>
            <a:r>
              <a:rPr lang="en-US" sz="2400" dirty="0"/>
              <a:t> </a:t>
            </a:r>
            <a:r>
              <a:rPr lang="en-US" sz="2400" dirty="0" err="1"/>
              <a:t>menubar</a:t>
            </a:r>
            <a:r>
              <a:rPr lang="en-US" sz="2400" dirty="0"/>
              <a:t> = </a:t>
            </a:r>
            <a:r>
              <a:rPr lang="en-US" sz="2400" b="1" dirty="0"/>
              <a:t>new</a:t>
            </a:r>
            <a:r>
              <a:rPr lang="en-US" sz="2400" dirty="0"/>
              <a:t> </a:t>
            </a:r>
            <a:r>
              <a:rPr lang="en-US" sz="2400" dirty="0" err="1"/>
              <a:t>MenuBar</a:t>
            </a:r>
            <a:r>
              <a:rPr lang="en-US" sz="2400" dirty="0"/>
              <a:t>(); </a:t>
            </a:r>
          </a:p>
          <a:p>
            <a:pPr marL="0" indent="0" algn="just">
              <a:buNone/>
            </a:pPr>
            <a:r>
              <a:rPr lang="en-US" sz="2400" dirty="0"/>
              <a:t>	Menu Menu1 = </a:t>
            </a:r>
            <a:r>
              <a:rPr lang="en-US" sz="2400" b="1" dirty="0"/>
              <a:t>new</a:t>
            </a:r>
            <a:r>
              <a:rPr lang="en-US" sz="2400" dirty="0"/>
              <a:t> Menu("Menu1"); 	</a:t>
            </a:r>
            <a:r>
              <a:rPr lang="en-US" sz="2400" dirty="0" err="1"/>
              <a:t>MenuItem</a:t>
            </a:r>
            <a:r>
              <a:rPr lang="en-US" sz="2400" dirty="0"/>
              <a:t> MenuItem1 = </a:t>
            </a:r>
            <a:r>
              <a:rPr lang="en-US" sz="2400" b="1" dirty="0"/>
              <a:t>new</a:t>
            </a:r>
            <a:r>
              <a:rPr lang="en-US" sz="2400" dirty="0"/>
              <a:t> </a:t>
            </a:r>
            <a:r>
              <a:rPr lang="en-US" sz="2400" dirty="0" err="1"/>
              <a:t>MenuItem</a:t>
            </a:r>
            <a:r>
              <a:rPr lang="en-US" sz="2400" dirty="0"/>
              <a:t>("Menu Item 1");    </a:t>
            </a:r>
          </a:p>
          <a:p>
            <a:pPr marL="0" indent="0" algn="just">
              <a:buNone/>
            </a:pPr>
            <a:r>
              <a:rPr lang="en-US" sz="2400" dirty="0"/>
              <a:t>	Menu1.getItems().add(MenuItem1); </a:t>
            </a:r>
          </a:p>
          <a:p>
            <a:pPr marL="0" indent="0" algn="just">
              <a:buNone/>
            </a:pPr>
            <a:r>
              <a:rPr lang="en-US" sz="2400" dirty="0"/>
              <a:t>	</a:t>
            </a:r>
            <a:r>
              <a:rPr lang="en-US" sz="2400" dirty="0" err="1"/>
              <a:t>menubar.getMenus</a:t>
            </a:r>
            <a:r>
              <a:rPr lang="en-US" sz="2400" dirty="0"/>
              <a:t>().add(</a:t>
            </a:r>
            <a:r>
              <a:rPr lang="en-US" sz="2400" dirty="0" err="1"/>
              <a:t>MenuName</a:t>
            </a:r>
            <a:r>
              <a:rPr lang="en-US" sz="2400" dirty="0"/>
              <a:t>); </a:t>
            </a:r>
          </a:p>
        </p:txBody>
      </p:sp>
    </p:spTree>
    <p:extLst>
      <p:ext uri="{BB962C8B-B14F-4D97-AF65-F5344CB8AC3E}">
        <p14:creationId xmlns:p14="http://schemas.microsoft.com/office/powerpoint/2010/main" val="3177218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Defines UI styles for scene graph objects.</a:t>
            </a:r>
          </a:p>
          <a:p>
            <a:pPr algn="just"/>
            <a:r>
              <a:rPr lang="en-US" sz="2400" dirty="0"/>
              <a:t>It is also considered as the parent node to all other nodes</a:t>
            </a:r>
          </a:p>
          <a:p>
            <a:pPr algn="just"/>
            <a:r>
              <a:rPr lang="en-US" sz="2400" dirty="0"/>
              <a:t>Defines the way in which the components are to be seen on the stage. </a:t>
            </a:r>
          </a:p>
          <a:p>
            <a:pPr algn="just"/>
            <a:r>
              <a:rPr lang="en-US" sz="2400" dirty="0"/>
              <a:t>It basically organizes the scene-graph nodes. 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JavaFX provides default layout panes. </a:t>
            </a:r>
          </a:p>
          <a:p>
            <a:pPr algn="just"/>
            <a:r>
              <a:rPr lang="en-US" sz="2400" dirty="0"/>
              <a:t>These layout panes are represented by a separate class that are subclasses of </a:t>
            </a:r>
            <a:r>
              <a:rPr lang="en-US" sz="2400" b="1" dirty="0" err="1"/>
              <a:t>javafx.scene.layout.Pane</a:t>
            </a:r>
            <a:r>
              <a:rPr lang="en-US" sz="2400" dirty="0"/>
              <a:t> class. </a:t>
            </a:r>
          </a:p>
        </p:txBody>
      </p:sp>
    </p:spTree>
    <p:extLst>
      <p:ext uri="{BB962C8B-B14F-4D97-AF65-F5344CB8AC3E}">
        <p14:creationId xmlns:p14="http://schemas.microsoft.com/office/powerpoint/2010/main" val="38323966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Classes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5020755"/>
              </p:ext>
            </p:extLst>
          </p:nvPr>
        </p:nvGraphicFramePr>
        <p:xfrm>
          <a:off x="76201" y="1295401"/>
          <a:ext cx="8991599" cy="533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0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0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089"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Layout Classes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4130"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BorderPane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Organizes nodes in </a:t>
                      </a:r>
                      <a:r>
                        <a:rPr lang="en-US" b="1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Top, Left, Right, Centre and the Bottom 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of the screen.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2795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FlowPane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Organizes the nodes in the horizontal rows according to the available horizontal spaces. </a:t>
                      </a:r>
                    </a:p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Wraps the nodes to the next line if the horizontal space is less than the total width of the nodes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5597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GridPane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Organizes the nodes in the form of rows and columns.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597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HBox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Organizes the nodes in a single row.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5597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Pane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It is the base class for all the layout classes.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5597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StackPane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Organizes nodes in the form of a stack i.e. one onto another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5597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VBox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Organizes nodes in a vertical column.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46474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BorderPane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Constructors:</a:t>
            </a:r>
          </a:p>
          <a:p>
            <a:pPr lvl="1"/>
            <a:r>
              <a:rPr lang="en-US" sz="2100" dirty="0" err="1"/>
              <a:t>BorderPane</a:t>
            </a:r>
            <a:r>
              <a:rPr lang="en-US" sz="2100" dirty="0"/>
              <a:t>()</a:t>
            </a:r>
          </a:p>
          <a:p>
            <a:pPr lvl="1"/>
            <a:r>
              <a:rPr lang="en-US" sz="2100" dirty="0" err="1"/>
              <a:t>BorderPane</a:t>
            </a:r>
            <a:r>
              <a:rPr lang="en-US" sz="2100" dirty="0"/>
              <a:t>(Node Center) </a:t>
            </a:r>
          </a:p>
          <a:p>
            <a:pPr lvl="1"/>
            <a:r>
              <a:rPr lang="en-US" sz="2100" dirty="0" err="1"/>
              <a:t>BorderPane</a:t>
            </a:r>
            <a:r>
              <a:rPr lang="en-US" sz="2100" dirty="0"/>
              <a:t>(Node Center, Node top, Node right, Node bottom, Node left)</a:t>
            </a:r>
          </a:p>
          <a:p>
            <a:pPr lvl="1"/>
            <a:endParaRPr lang="en-US" sz="2100" dirty="0"/>
          </a:p>
          <a:p>
            <a:r>
              <a:rPr lang="en-US" sz="2400" dirty="0"/>
              <a:t>Example:</a:t>
            </a:r>
          </a:p>
          <a:p>
            <a:pPr lvl="1"/>
            <a:r>
              <a:rPr lang="en-US" sz="2100" dirty="0" err="1"/>
              <a:t>BorderPane</a:t>
            </a:r>
            <a:r>
              <a:rPr lang="en-US" sz="2100" dirty="0"/>
              <a:t> </a:t>
            </a:r>
            <a:r>
              <a:rPr lang="en-US" sz="2100" dirty="0" err="1"/>
              <a:t>bp</a:t>
            </a:r>
            <a:r>
              <a:rPr lang="en-US" sz="2100" dirty="0"/>
              <a:t>= new </a:t>
            </a:r>
            <a:r>
              <a:rPr lang="en-US" sz="2100" dirty="0" err="1"/>
              <a:t>Borderpane</a:t>
            </a:r>
            <a:r>
              <a:rPr lang="en-US" sz="2100" dirty="0"/>
              <a:t>();</a:t>
            </a:r>
          </a:p>
          <a:p>
            <a:pPr lvl="1"/>
            <a:r>
              <a:rPr lang="en-US" sz="2100" dirty="0" err="1"/>
              <a:t>Bp.setBottom</a:t>
            </a:r>
            <a:r>
              <a:rPr lang="en-US" sz="2100" dirty="0"/>
              <a:t>(new Label(“label at Bottom”));</a:t>
            </a:r>
          </a:p>
        </p:txBody>
      </p:sp>
    </p:spTree>
    <p:extLst>
      <p:ext uri="{BB962C8B-B14F-4D97-AF65-F5344CB8AC3E}">
        <p14:creationId xmlns:p14="http://schemas.microsoft.com/office/powerpoint/2010/main" val="10756973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Constructors:</a:t>
            </a:r>
          </a:p>
          <a:p>
            <a:pPr lvl="1" algn="just"/>
            <a:r>
              <a:rPr lang="en-US" sz="2400" b="1" dirty="0" err="1"/>
              <a:t>HBox</a:t>
            </a:r>
            <a:r>
              <a:rPr lang="en-US" sz="2400" b="1" dirty="0"/>
              <a:t>()</a:t>
            </a:r>
            <a:r>
              <a:rPr lang="en-US" sz="2400" dirty="0"/>
              <a:t> : create </a:t>
            </a:r>
            <a:r>
              <a:rPr lang="en-US" sz="2400" dirty="0" err="1"/>
              <a:t>HBox</a:t>
            </a:r>
            <a:r>
              <a:rPr lang="en-US" sz="2400" dirty="0"/>
              <a:t> layout with 0 spacing</a:t>
            </a:r>
          </a:p>
          <a:p>
            <a:pPr lvl="1" algn="just"/>
            <a:r>
              <a:rPr lang="en-US" sz="2400" b="1" dirty="0" err="1"/>
              <a:t>Hbox</a:t>
            </a:r>
            <a:r>
              <a:rPr lang="en-US" sz="2400" b="1" dirty="0"/>
              <a:t>(Double spacing)</a:t>
            </a:r>
            <a:r>
              <a:rPr lang="en-US" sz="2400" dirty="0"/>
              <a:t> : create </a:t>
            </a:r>
            <a:r>
              <a:rPr lang="en-US" sz="2400" dirty="0" err="1"/>
              <a:t>HBox</a:t>
            </a:r>
            <a:r>
              <a:rPr lang="en-US" sz="2400" dirty="0"/>
              <a:t> layout with a spacing value</a:t>
            </a:r>
          </a:p>
          <a:p>
            <a:pPr algn="just"/>
            <a:r>
              <a:rPr lang="en-US" sz="2400" dirty="0"/>
              <a:t>Use </a:t>
            </a:r>
            <a:r>
              <a:rPr lang="en-US" sz="2400" b="1" dirty="0" err="1"/>
              <a:t>setAlignment</a:t>
            </a:r>
            <a:r>
              <a:rPr lang="en-US" sz="2400" b="1" dirty="0"/>
              <a:t>(Double d)</a:t>
            </a:r>
            <a:r>
              <a:rPr lang="en-US" sz="2400" dirty="0"/>
              <a:t> method to set alignment to the nodes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Spacing can also be set using </a:t>
            </a:r>
            <a:r>
              <a:rPr lang="en-US" sz="2400" b="1" dirty="0" err="1"/>
              <a:t>setSpacing</a:t>
            </a:r>
            <a:r>
              <a:rPr lang="en-US" sz="2400" b="1" dirty="0"/>
              <a:t>(Double </a:t>
            </a:r>
            <a:r>
              <a:rPr lang="en-US" sz="2400" b="1" dirty="0" err="1"/>
              <a:t>dd</a:t>
            </a:r>
            <a:r>
              <a:rPr lang="en-US" sz="2400" b="1" dirty="0"/>
              <a:t>) </a:t>
            </a:r>
            <a:r>
              <a:rPr lang="en-US" sz="2400" dirty="0"/>
              <a:t>method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Use </a:t>
            </a:r>
            <a:r>
              <a:rPr lang="en-US" sz="2400" dirty="0" err="1"/>
              <a:t>setPadding</a:t>
            </a:r>
            <a:r>
              <a:rPr lang="en-US" sz="2400" dirty="0"/>
              <a:t>(Insets ins) to set padding of the nodes</a:t>
            </a:r>
          </a:p>
          <a:p>
            <a:pPr lvl="1" algn="just"/>
            <a:endParaRPr lang="en-US" sz="2400" dirty="0"/>
          </a:p>
          <a:p>
            <a:pPr lvl="1"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4173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/>
              <a:t>Constructors</a:t>
            </a:r>
          </a:p>
          <a:p>
            <a:pPr lvl="1" algn="just"/>
            <a:r>
              <a:rPr lang="en-US" sz="2100" dirty="0" err="1"/>
              <a:t>VBox</a:t>
            </a:r>
            <a:r>
              <a:rPr lang="en-US" sz="2100" dirty="0"/>
              <a:t>() : creates layout with 0 spacing</a:t>
            </a:r>
          </a:p>
          <a:p>
            <a:pPr lvl="1" algn="just"/>
            <a:endParaRPr lang="en-US" sz="2100" dirty="0"/>
          </a:p>
          <a:p>
            <a:pPr lvl="1" algn="just"/>
            <a:r>
              <a:rPr lang="en-US" sz="2100" dirty="0" err="1"/>
              <a:t>VBox</a:t>
            </a:r>
            <a:r>
              <a:rPr lang="en-US" sz="2100" dirty="0"/>
              <a:t>(Double spacing) : creates layout with a spacing value of double type</a:t>
            </a:r>
          </a:p>
          <a:p>
            <a:pPr marL="365760" lvl="1" indent="0" algn="just">
              <a:buNone/>
            </a:pPr>
            <a:endParaRPr lang="en-US" sz="2100" dirty="0"/>
          </a:p>
          <a:p>
            <a:pPr lvl="1" algn="just"/>
            <a:r>
              <a:rPr lang="en-US" sz="2100" dirty="0" err="1"/>
              <a:t>VBox</a:t>
            </a:r>
            <a:r>
              <a:rPr lang="en-US" sz="2100" dirty="0"/>
              <a:t>(Double spacing, Node children) : creates a layout with the specified spacing among the specified child nodes</a:t>
            </a:r>
          </a:p>
          <a:p>
            <a:pPr lvl="1" algn="just"/>
            <a:endParaRPr lang="en-US" sz="2100" dirty="0"/>
          </a:p>
          <a:p>
            <a:pPr lvl="1" algn="just"/>
            <a:r>
              <a:rPr lang="en-US" sz="2100" dirty="0" err="1"/>
              <a:t>VBox</a:t>
            </a:r>
            <a:r>
              <a:rPr lang="en-US" sz="2100" dirty="0"/>
              <a:t>(Node children) : creates a layout with the specified nodes having 0 spacing among them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24560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StackPane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Puts one node on top of the other</a:t>
            </a:r>
          </a:p>
          <a:p>
            <a:r>
              <a:rPr lang="en-US" sz="2400" dirty="0"/>
              <a:t>Constructors</a:t>
            </a:r>
          </a:p>
          <a:p>
            <a:pPr lvl="1"/>
            <a:r>
              <a:rPr lang="en-US" sz="2400" dirty="0" err="1"/>
              <a:t>StackPane</a:t>
            </a:r>
            <a:r>
              <a:rPr lang="en-US" sz="2400" dirty="0"/>
              <a:t>()</a:t>
            </a:r>
          </a:p>
          <a:p>
            <a:pPr lvl="1"/>
            <a:r>
              <a:rPr lang="en-US" sz="2400" dirty="0" err="1"/>
              <a:t>StackPane</a:t>
            </a:r>
            <a:r>
              <a:rPr lang="en-US" sz="2400" dirty="0"/>
              <a:t>(Node Children)</a:t>
            </a:r>
          </a:p>
          <a:p>
            <a:pPr lvl="1"/>
            <a:endParaRPr lang="en-US" sz="2400" dirty="0"/>
          </a:p>
          <a:p>
            <a:r>
              <a:rPr lang="en-US" sz="2400" b="1" dirty="0" err="1"/>
              <a:t>setAlignment</a:t>
            </a:r>
            <a:r>
              <a:rPr lang="en-US" sz="2400" b="1" dirty="0"/>
              <a:t>(</a:t>
            </a:r>
            <a:r>
              <a:rPr lang="en-US" sz="2400" b="1" dirty="0" err="1"/>
              <a:t>Pos</a:t>
            </a:r>
            <a:r>
              <a:rPr lang="en-US" sz="2400" b="1" dirty="0"/>
              <a:t> value) </a:t>
            </a:r>
            <a:r>
              <a:rPr lang="en-US" sz="2400" dirty="0"/>
              <a:t>method will be used to set alignment of children with respect to the panes size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55049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GridPane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It allows us to add the multiple nodes in multiple rows and columns. </a:t>
            </a:r>
          </a:p>
          <a:p>
            <a:pPr algn="just"/>
            <a:r>
              <a:rPr lang="en-US" sz="2400" dirty="0"/>
              <a:t>It is seen as a flexible grid of rows and columns where nodes can be placed in any cell of the grid.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221493"/>
              </p:ext>
            </p:extLst>
          </p:nvPr>
        </p:nvGraphicFramePr>
        <p:xfrm>
          <a:off x="76200" y="3352800"/>
          <a:ext cx="8915400" cy="3446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2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1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3639"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Property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Description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Setter Methods</a:t>
                      </a:r>
                    </a:p>
                  </a:txBody>
                  <a:tcPr marL="114300" marR="114300" marT="114300" marB="11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1926"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alignment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Represents the alignment of the grid within the 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GridPane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setAlignment(Pos value)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0941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gridLinesVisible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Lines can be displayed to show the 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gidpane's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 rows and columns by setting this property to true.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setGridLinesVisible(Boolean value)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147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hgap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Horizontal gaps among the columns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setHgap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(Double value)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3147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vgap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Vertical gaps among the rows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setVgap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(Double value)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980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5334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461248" cy="50292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Besides CSS, JavaFX offers even many other capabilities. The followings are some of them:</a:t>
            </a:r>
          </a:p>
          <a:p>
            <a:pPr algn="just"/>
            <a:r>
              <a:rPr lang="en-US" dirty="0"/>
              <a:t>Visual effects: </a:t>
            </a:r>
          </a:p>
          <a:p>
            <a:pPr lvl="1" algn="just"/>
            <a:r>
              <a:rPr lang="en-US" dirty="0"/>
              <a:t>You can add a wide variety of visual effects to your user  interface elements, including shadows, reflections, blurs, lighting, and perspective effects.</a:t>
            </a:r>
          </a:p>
          <a:p>
            <a:pPr algn="just"/>
            <a:r>
              <a:rPr lang="en-US" dirty="0"/>
              <a:t>Animation:</a:t>
            </a:r>
          </a:p>
          <a:p>
            <a:pPr lvl="1" algn="just"/>
            <a:r>
              <a:rPr lang="en-US" dirty="0"/>
              <a:t>You can specify animation effects that apply transitions gradually over time.</a:t>
            </a:r>
          </a:p>
          <a:p>
            <a:pPr algn="just"/>
            <a:r>
              <a:rPr lang="en-US" dirty="0"/>
              <a:t>Charts: </a:t>
            </a:r>
          </a:p>
          <a:p>
            <a:pPr lvl="1" algn="just"/>
            <a:r>
              <a:rPr lang="en-US" dirty="0"/>
              <a:t>You can create bar charts, pie charts, and many other chart types using the many classes of the </a:t>
            </a:r>
            <a:r>
              <a:rPr lang="en-US" dirty="0" err="1"/>
              <a:t>javafx.scene.chart</a:t>
            </a:r>
            <a:r>
              <a:rPr lang="en-US" dirty="0"/>
              <a:t> package.</a:t>
            </a:r>
          </a:p>
          <a:p>
            <a:pPr algn="just"/>
            <a:r>
              <a:rPr lang="en-US" dirty="0"/>
              <a:t>3-D objects: </a:t>
            </a:r>
          </a:p>
          <a:p>
            <a:pPr lvl="1" algn="just"/>
            <a:r>
              <a:rPr lang="en-US" dirty="0"/>
              <a:t>You can draw three-dimensional objects such as cubes, cylinders, spheres, and more complex shapes</a:t>
            </a:r>
          </a:p>
        </p:txBody>
      </p:sp>
    </p:spTree>
    <p:extLst>
      <p:ext uri="{BB962C8B-B14F-4D97-AF65-F5344CB8AC3E}">
        <p14:creationId xmlns:p14="http://schemas.microsoft.com/office/powerpoint/2010/main" val="22730371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Constructor: </a:t>
            </a:r>
          </a:p>
          <a:p>
            <a:pPr lvl="1" algn="just"/>
            <a:r>
              <a:rPr lang="en-US" sz="2400" dirty="0" err="1"/>
              <a:t>GridPane</a:t>
            </a:r>
            <a:r>
              <a:rPr lang="en-US" sz="2400" dirty="0"/>
              <a:t>(): creates a </a:t>
            </a:r>
            <a:r>
              <a:rPr lang="en-US" sz="2400" dirty="0" err="1"/>
              <a:t>gridpane</a:t>
            </a:r>
            <a:r>
              <a:rPr lang="en-US" sz="2400" dirty="0"/>
              <a:t> with 0 </a:t>
            </a:r>
            <a:r>
              <a:rPr lang="en-US" sz="2400" dirty="0" err="1"/>
              <a:t>hgap</a:t>
            </a:r>
            <a:r>
              <a:rPr lang="en-US" sz="2400" dirty="0"/>
              <a:t>/</a:t>
            </a:r>
            <a:r>
              <a:rPr lang="en-US" sz="2400" dirty="0" err="1"/>
              <a:t>vgap</a:t>
            </a:r>
            <a:r>
              <a:rPr lang="en-US" sz="2400" dirty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err="1"/>
              <a:t>addRow</a:t>
            </a:r>
            <a:r>
              <a:rPr lang="en-US" sz="2400" dirty="0"/>
              <a:t>(</a:t>
            </a:r>
            <a:r>
              <a:rPr lang="en-US" sz="2400" dirty="0" err="1"/>
              <a:t>rowindex</a:t>
            </a:r>
            <a:r>
              <a:rPr lang="en-US" sz="2400" dirty="0"/>
              <a:t>, children) method can be used to add nodes to specific row </a:t>
            </a:r>
            <a:r>
              <a:rPr lang="en-US" sz="2400" dirty="0" err="1"/>
              <a:t>indexex</a:t>
            </a:r>
            <a:r>
              <a:rPr lang="en-US" sz="2400" dirty="0"/>
              <a:t>.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6166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FlowPane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Organizes the nodes in a flow that are wrapped at the </a:t>
            </a:r>
            <a:r>
              <a:rPr lang="en-US" sz="2400" dirty="0" err="1"/>
              <a:t>flowpane's</a:t>
            </a:r>
            <a:r>
              <a:rPr lang="en-US" sz="2400" dirty="0"/>
              <a:t> boundary.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The horizontal </a:t>
            </a:r>
            <a:r>
              <a:rPr lang="en-US" sz="2400" dirty="0" err="1"/>
              <a:t>flowpane</a:t>
            </a:r>
            <a:r>
              <a:rPr lang="en-US" sz="2400" dirty="0"/>
              <a:t> arranges the nodes in a row and wrap them according to the </a:t>
            </a:r>
            <a:r>
              <a:rPr lang="en-US" sz="2400" dirty="0" err="1"/>
              <a:t>flowpane's</a:t>
            </a:r>
            <a:r>
              <a:rPr lang="en-US" sz="2400" dirty="0"/>
              <a:t> width.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The vertical </a:t>
            </a:r>
            <a:r>
              <a:rPr lang="en-US" sz="2400" dirty="0" err="1"/>
              <a:t>flowpane</a:t>
            </a:r>
            <a:r>
              <a:rPr lang="en-US" sz="2400" dirty="0"/>
              <a:t> arranges the nodes in a column and wrap them according to the </a:t>
            </a:r>
            <a:r>
              <a:rPr lang="en-US" sz="2400" dirty="0" err="1"/>
              <a:t>flowpane's</a:t>
            </a:r>
            <a:r>
              <a:rPr lang="en-US" sz="2400" dirty="0"/>
              <a:t> height.</a:t>
            </a:r>
          </a:p>
        </p:txBody>
      </p:sp>
    </p:spTree>
    <p:extLst>
      <p:ext uri="{BB962C8B-B14F-4D97-AF65-F5344CB8AC3E}">
        <p14:creationId xmlns:p14="http://schemas.microsoft.com/office/powerpoint/2010/main" val="13445416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3254487"/>
              </p:ext>
            </p:extLst>
          </p:nvPr>
        </p:nvGraphicFramePr>
        <p:xfrm>
          <a:off x="76199" y="87922"/>
          <a:ext cx="8991601" cy="6770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4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9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2945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Property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Setter Methods</a:t>
                      </a:r>
                    </a:p>
                  </a:txBody>
                  <a:tcPr marL="114300" marR="114300" marT="114300" marB="11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410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alignment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The overall alignment of the </a:t>
                      </a:r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flowpane's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 content.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setAlignment(Pos value)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410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columnHalignment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The horizontal alignment of nodes within the columns.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setColumnHalignment(HPos Value)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49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hgap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Horizontal gap between the columns.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setHgap(Double value)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410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orientation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Orientation of the </a:t>
                      </a:r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flowpane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setOrientation(Orientation value)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571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prefWrapLength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The preferred height or width where content should wrap in the horizontal or vertical </a:t>
                      </a:r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flowpane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setPrefWrapLength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(double value)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2410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rowValignment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The vertical alignment of the nodes within the rows.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setRowValignment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VPos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 value)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249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vgap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The vertical gap among the rows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setVgap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(Double value)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4729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Constructors:</a:t>
            </a:r>
          </a:p>
          <a:p>
            <a:pPr lvl="1" algn="just"/>
            <a:r>
              <a:rPr lang="en-US" sz="2100" dirty="0" err="1"/>
              <a:t>FlowPane</a:t>
            </a:r>
            <a:r>
              <a:rPr lang="en-US" sz="2100" dirty="0"/>
              <a:t>()</a:t>
            </a:r>
          </a:p>
          <a:p>
            <a:pPr lvl="1" algn="just"/>
            <a:r>
              <a:rPr lang="en-US" sz="2100" dirty="0" err="1"/>
              <a:t>FlowPane</a:t>
            </a:r>
            <a:r>
              <a:rPr lang="en-US" sz="2100" dirty="0"/>
              <a:t>(Double </a:t>
            </a:r>
            <a:r>
              <a:rPr lang="en-US" sz="2100" dirty="0" err="1"/>
              <a:t>Hgap</a:t>
            </a:r>
            <a:r>
              <a:rPr lang="en-US" sz="2100" dirty="0"/>
              <a:t>, Double </a:t>
            </a:r>
            <a:r>
              <a:rPr lang="en-US" sz="2100" dirty="0" err="1"/>
              <a:t>Vgap</a:t>
            </a:r>
            <a:r>
              <a:rPr lang="en-US" sz="2100" dirty="0"/>
              <a:t>)</a:t>
            </a:r>
          </a:p>
          <a:p>
            <a:pPr lvl="1" algn="just"/>
            <a:r>
              <a:rPr lang="en-US" sz="2100" dirty="0" err="1"/>
              <a:t>FlowPane</a:t>
            </a:r>
            <a:r>
              <a:rPr lang="en-US" sz="2100" dirty="0"/>
              <a:t>(Double </a:t>
            </a:r>
            <a:r>
              <a:rPr lang="en-US" sz="2100" dirty="0" err="1"/>
              <a:t>Hgap</a:t>
            </a:r>
            <a:r>
              <a:rPr lang="en-US" sz="2100" dirty="0"/>
              <a:t>, Double </a:t>
            </a:r>
            <a:r>
              <a:rPr lang="en-US" sz="2100" dirty="0" err="1"/>
              <a:t>Vgap</a:t>
            </a:r>
            <a:r>
              <a:rPr lang="en-US" sz="2100" dirty="0"/>
              <a:t>, Node children)</a:t>
            </a:r>
          </a:p>
          <a:p>
            <a:pPr lvl="1" algn="just"/>
            <a:r>
              <a:rPr lang="en-US" sz="2100" dirty="0" err="1"/>
              <a:t>FlowPane</a:t>
            </a:r>
            <a:r>
              <a:rPr lang="en-US" sz="2100" dirty="0"/>
              <a:t>(Node... Children)</a:t>
            </a:r>
          </a:p>
          <a:p>
            <a:pPr lvl="1" algn="just"/>
            <a:r>
              <a:rPr lang="en-US" sz="2100" dirty="0" err="1"/>
              <a:t>FlowPane</a:t>
            </a:r>
            <a:r>
              <a:rPr lang="en-US" sz="2100" dirty="0"/>
              <a:t>(Orientation orientation)</a:t>
            </a:r>
          </a:p>
          <a:p>
            <a:pPr lvl="1" algn="just"/>
            <a:r>
              <a:rPr lang="en-US" sz="2100" dirty="0" err="1"/>
              <a:t>FlowPane</a:t>
            </a:r>
            <a:r>
              <a:rPr lang="en-US" sz="2100" dirty="0"/>
              <a:t>(Orientation </a:t>
            </a:r>
            <a:r>
              <a:rPr lang="en-US" sz="2100" dirty="0" err="1"/>
              <a:t>orientation</a:t>
            </a:r>
            <a:r>
              <a:rPr lang="en-US" sz="2100" dirty="0"/>
              <a:t>, double </a:t>
            </a:r>
            <a:r>
              <a:rPr lang="en-US" sz="2100" dirty="0" err="1"/>
              <a:t>Hgap</a:t>
            </a:r>
            <a:r>
              <a:rPr lang="en-US" sz="2100" dirty="0"/>
              <a:t>, Double </a:t>
            </a:r>
            <a:r>
              <a:rPr lang="en-US" sz="2100" dirty="0" err="1"/>
              <a:t>Vgap</a:t>
            </a:r>
            <a:r>
              <a:rPr lang="en-US" sz="2100" dirty="0"/>
              <a:t>)</a:t>
            </a:r>
          </a:p>
          <a:p>
            <a:pPr lvl="1" algn="just"/>
            <a:r>
              <a:rPr lang="en-US" sz="2100" dirty="0" err="1"/>
              <a:t>FlowPane</a:t>
            </a:r>
            <a:r>
              <a:rPr lang="en-US" sz="2100" dirty="0"/>
              <a:t>(Orientation </a:t>
            </a:r>
            <a:r>
              <a:rPr lang="en-US" sz="2100" dirty="0" err="1"/>
              <a:t>orientation</a:t>
            </a:r>
            <a:r>
              <a:rPr lang="en-US" sz="2100" dirty="0"/>
              <a:t>, double </a:t>
            </a:r>
            <a:r>
              <a:rPr lang="en-US" sz="2100" dirty="0" err="1"/>
              <a:t>Hgap</a:t>
            </a:r>
            <a:r>
              <a:rPr lang="en-US" sz="2100" dirty="0"/>
              <a:t>, Double </a:t>
            </a:r>
            <a:r>
              <a:rPr lang="en-US" sz="2100" dirty="0" err="1"/>
              <a:t>Vgap</a:t>
            </a:r>
            <a:r>
              <a:rPr lang="en-US" sz="2100" dirty="0"/>
              <a:t>, Node children )</a:t>
            </a:r>
          </a:p>
          <a:p>
            <a:pPr lvl="1" algn="just"/>
            <a:r>
              <a:rPr lang="en-US" sz="2100" dirty="0" err="1"/>
              <a:t>FlowPane</a:t>
            </a:r>
            <a:r>
              <a:rPr lang="en-US" sz="2100" dirty="0"/>
              <a:t>(Orientation </a:t>
            </a:r>
            <a:r>
              <a:rPr lang="en-US" sz="2100" dirty="0" err="1"/>
              <a:t>orientation</a:t>
            </a:r>
            <a:r>
              <a:rPr lang="en-US" sz="2100" dirty="0"/>
              <a:t>, Node... Children)</a:t>
            </a:r>
          </a:p>
          <a:p>
            <a:pPr lvl="1"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39199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 Style 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45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461248" cy="49530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Touch interface: </a:t>
            </a:r>
          </a:p>
          <a:p>
            <a:pPr lvl="1" algn="just"/>
            <a:r>
              <a:rPr lang="en-US" dirty="0"/>
              <a:t>JavaFX can handle touchscreen devices, such as smartphones and tablet computers with ease.</a:t>
            </a:r>
          </a:p>
          <a:p>
            <a:pPr algn="just"/>
            <a:r>
              <a:rPr lang="en-US" dirty="0"/>
              <a:t>Property bindings: </a:t>
            </a:r>
          </a:p>
          <a:p>
            <a:pPr lvl="1" algn="just"/>
            <a:r>
              <a:rPr lang="en-US" dirty="0"/>
              <a:t>JavaFX lets you create properties, which are special data types that can be bound to user interface controls</a:t>
            </a:r>
          </a:p>
          <a:p>
            <a:pPr lvl="1" algn="just"/>
            <a:r>
              <a:rPr lang="en-US" dirty="0"/>
              <a:t>For example, you can create a property that represents the price of an item being purchased and then bind a label to it. </a:t>
            </a:r>
          </a:p>
          <a:p>
            <a:pPr lvl="1" algn="just"/>
            <a:r>
              <a:rPr lang="en-US" dirty="0"/>
              <a:t>Then, whenever the value of the price changes, the value displayed by the label is updated automatically.</a:t>
            </a:r>
          </a:p>
        </p:txBody>
      </p:sp>
    </p:spTree>
    <p:extLst>
      <p:ext uri="{BB962C8B-B14F-4D97-AF65-F5344CB8AC3E}">
        <p14:creationId xmlns:p14="http://schemas.microsoft.com/office/powerpoint/2010/main" val="268345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JavaFX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200" b="1" dirty="0"/>
              <a:t>Written in Java</a:t>
            </a:r>
            <a:r>
              <a:rPr lang="en-US" sz="2200" dirty="0"/>
              <a:t> </a:t>
            </a:r>
          </a:p>
          <a:p>
            <a:pPr lvl="1" algn="just"/>
            <a:r>
              <a:rPr lang="en-US" sz="2200" dirty="0"/>
              <a:t>The JavaFX library is written in Java and is available for the languages that can be executed on a JVM.</a:t>
            </a:r>
          </a:p>
          <a:p>
            <a:pPr lvl="1" algn="just"/>
            <a:r>
              <a:rPr lang="en-US" sz="2200" dirty="0"/>
              <a:t>JavaFX applications are platform independent.</a:t>
            </a:r>
          </a:p>
          <a:p>
            <a:pPr algn="just"/>
            <a:endParaRPr lang="en-US" sz="2200" b="1" dirty="0"/>
          </a:p>
          <a:p>
            <a:pPr algn="just"/>
            <a:r>
              <a:rPr lang="en-US" sz="2200" b="1" dirty="0"/>
              <a:t>FXML</a:t>
            </a:r>
            <a:r>
              <a:rPr lang="en-US" sz="2200" dirty="0"/>
              <a:t> </a:t>
            </a:r>
          </a:p>
          <a:p>
            <a:pPr lvl="1" algn="just"/>
            <a:r>
              <a:rPr lang="en-US" sz="2200" dirty="0"/>
              <a:t>JavaFX features a language known as FXML, which is a HTML like declarative markup language. </a:t>
            </a:r>
          </a:p>
          <a:p>
            <a:pPr lvl="1" algn="just"/>
            <a:r>
              <a:rPr lang="en-US" sz="2200" dirty="0"/>
              <a:t>The main purpose of this language is to define a user Interface.</a:t>
            </a: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3713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/>
              <a:t>Scene Builder</a:t>
            </a:r>
          </a:p>
          <a:p>
            <a:pPr lvl="1" algn="just"/>
            <a:r>
              <a:rPr lang="en-US" sz="2200" dirty="0"/>
              <a:t>JavaFX provides an application named Scene Builder. </a:t>
            </a:r>
          </a:p>
          <a:p>
            <a:pPr lvl="1" algn="just"/>
            <a:r>
              <a:rPr lang="en-US" sz="2200" dirty="0"/>
              <a:t>On integrating this application in IDE’s such as Eclipse and NetBeans, the users can access a drag and drop design interface, which is used to develop FXML applications </a:t>
            </a:r>
          </a:p>
          <a:p>
            <a:pPr algn="just"/>
            <a:endParaRPr lang="en-US" sz="2200" b="1" dirty="0"/>
          </a:p>
          <a:p>
            <a:pPr algn="just"/>
            <a:r>
              <a:rPr lang="en-US" sz="2200" b="1" dirty="0"/>
              <a:t>Swing Interoperability</a:t>
            </a:r>
          </a:p>
          <a:p>
            <a:pPr lvl="1" algn="just"/>
            <a:r>
              <a:rPr lang="en-US" sz="2200" dirty="0"/>
              <a:t>In a JavaFX application, you can embed Swing content using the </a:t>
            </a:r>
            <a:r>
              <a:rPr lang="en-US" sz="2200" b="1" dirty="0"/>
              <a:t>Swing Node</a:t>
            </a:r>
            <a:r>
              <a:rPr lang="en-US" sz="2200" dirty="0"/>
              <a:t> class. </a:t>
            </a:r>
          </a:p>
          <a:p>
            <a:pPr lvl="1" algn="just"/>
            <a:r>
              <a:rPr lang="en-US" sz="2200" dirty="0"/>
              <a:t>Similarly, you can update the existing Swing applications with JavaFX features like embedded web content and rich graphics media.</a:t>
            </a:r>
          </a:p>
          <a:p>
            <a:pPr algn="just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6269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741</TotalTime>
  <Words>4739</Words>
  <Application>Microsoft Office PowerPoint</Application>
  <PresentationFormat>On-screen Show (4:3)</PresentationFormat>
  <Paragraphs>562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9" baseType="lpstr">
      <vt:lpstr>times new roman</vt:lpstr>
      <vt:lpstr>Tw Cen MT</vt:lpstr>
      <vt:lpstr>Wingdings</vt:lpstr>
      <vt:lpstr>Wingdings 2</vt:lpstr>
      <vt:lpstr>Median</vt:lpstr>
      <vt:lpstr>JAVAfx</vt:lpstr>
      <vt:lpstr>JavaFX: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Features of JavaFX</vt:lpstr>
      <vt:lpstr>PowerPoint Presentation</vt:lpstr>
      <vt:lpstr>PowerPoint Presentation</vt:lpstr>
      <vt:lpstr>Architecture</vt:lpstr>
      <vt:lpstr>PowerPoint Presentation</vt:lpstr>
      <vt:lpstr>Architecture…..cont’d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 Structure</vt:lpstr>
      <vt:lpstr>PowerPoint Presentation</vt:lpstr>
      <vt:lpstr>PowerPoint Presentation</vt:lpstr>
      <vt:lpstr>Getting Started…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Launching the application</vt:lpstr>
      <vt:lpstr>Terminating the JavaFX Application</vt:lpstr>
      <vt:lpstr>Basic UI controls</vt:lpstr>
      <vt:lpstr>UI Elements</vt:lpstr>
      <vt:lpstr>PowerPoint Presentation</vt:lpstr>
      <vt:lpstr>Label</vt:lpstr>
      <vt:lpstr>PowerPoint Presentation</vt:lpstr>
      <vt:lpstr>Button</vt:lpstr>
      <vt:lpstr>PowerPoint Presentation</vt:lpstr>
      <vt:lpstr>PowerPoint Presentation</vt:lpstr>
      <vt:lpstr>RadioButton</vt:lpstr>
      <vt:lpstr>CheckBox</vt:lpstr>
      <vt:lpstr>HyperLink</vt:lpstr>
      <vt:lpstr>Slider</vt:lpstr>
      <vt:lpstr>ProgressBar</vt:lpstr>
      <vt:lpstr>ProgressIndicator</vt:lpstr>
      <vt:lpstr>ScrollBar</vt:lpstr>
      <vt:lpstr>FileChooser</vt:lpstr>
      <vt:lpstr>Menu</vt:lpstr>
      <vt:lpstr>PowerPoint Presentation</vt:lpstr>
      <vt:lpstr>Layouts</vt:lpstr>
      <vt:lpstr>Layout Classes</vt:lpstr>
      <vt:lpstr>BorderPane</vt:lpstr>
      <vt:lpstr>HBox</vt:lpstr>
      <vt:lpstr>VBox</vt:lpstr>
      <vt:lpstr>StackPane </vt:lpstr>
      <vt:lpstr>GridPane</vt:lpstr>
      <vt:lpstr>PowerPoint Presentation</vt:lpstr>
      <vt:lpstr>FlowPane</vt:lpstr>
      <vt:lpstr>PowerPoint Presentation</vt:lpstr>
      <vt:lpstr>PowerPoint Presentation</vt:lpstr>
      <vt:lpstr>Cascading Style Sheet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JAVAfx</dc:title>
  <dc:creator>nahilkebede16@gmail.com</dc:creator>
  <cp:lastModifiedBy>kibru</cp:lastModifiedBy>
  <cp:revision>55</cp:revision>
  <dcterms:created xsi:type="dcterms:W3CDTF">2022-04-10T12:31:23Z</dcterms:created>
  <dcterms:modified xsi:type="dcterms:W3CDTF">2022-12-14T10:56:07Z</dcterms:modified>
</cp:coreProperties>
</file>