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 id="269" r:id="rId15"/>
    <p:sldId id="270" r:id="rId16"/>
    <p:sldId id="271" r:id="rId17"/>
    <p:sldId id="274" r:id="rId18"/>
    <p:sldId id="275" r:id="rId19"/>
    <p:sldId id="272" r:id="rId20"/>
    <p:sldId id="276" r:id="rId21"/>
    <p:sldId id="273" r:id="rId22"/>
    <p:sldId id="277" r:id="rId23"/>
    <p:sldId id="298" r:id="rId24"/>
    <p:sldId id="299" r:id="rId25"/>
    <p:sldId id="297" r:id="rId26"/>
    <p:sldId id="320" r:id="rId27"/>
    <p:sldId id="280" r:id="rId28"/>
    <p:sldId id="281" r:id="rId29"/>
    <p:sldId id="278" r:id="rId30"/>
    <p:sldId id="279" r:id="rId31"/>
    <p:sldId id="300" r:id="rId32"/>
    <p:sldId id="305" r:id="rId33"/>
    <p:sldId id="301" r:id="rId34"/>
    <p:sldId id="302" r:id="rId35"/>
    <p:sldId id="303" r:id="rId36"/>
    <p:sldId id="304" r:id="rId37"/>
    <p:sldId id="282" r:id="rId38"/>
    <p:sldId id="283" r:id="rId39"/>
    <p:sldId id="284" r:id="rId40"/>
    <p:sldId id="285" r:id="rId41"/>
    <p:sldId id="286" r:id="rId42"/>
    <p:sldId id="311" r:id="rId43"/>
    <p:sldId id="287" r:id="rId44"/>
    <p:sldId id="288" r:id="rId45"/>
    <p:sldId id="289" r:id="rId46"/>
    <p:sldId id="290" r:id="rId47"/>
    <p:sldId id="292" r:id="rId48"/>
    <p:sldId id="291" r:id="rId49"/>
    <p:sldId id="293" r:id="rId50"/>
    <p:sldId id="294" r:id="rId51"/>
    <p:sldId id="295" r:id="rId52"/>
    <p:sldId id="296" r:id="rId53"/>
    <p:sldId id="306" r:id="rId54"/>
    <p:sldId id="308" r:id="rId55"/>
    <p:sldId id="307" r:id="rId56"/>
    <p:sldId id="309" r:id="rId57"/>
    <p:sldId id="310" r:id="rId58"/>
    <p:sldId id="31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7" d="100"/>
          <a:sy n="67" d="100"/>
        </p:scale>
        <p:origin x="126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C5BCC-B369-4E97-8FE0-ED7B254224D0}" type="datetimeFigureOut">
              <a:rPr lang="en-US" smtClean="0"/>
              <a:t>12/21/2022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50A85D-5D4F-411C-AD83-AC545632B34D}" type="slidenum">
              <a:rPr lang="en-US" smtClean="0"/>
              <a:t>‹#›</a:t>
            </a:fld>
            <a:endParaRPr lang="en-US"/>
          </a:p>
        </p:txBody>
      </p:sp>
    </p:spTree>
    <p:extLst>
      <p:ext uri="{BB962C8B-B14F-4D97-AF65-F5344CB8AC3E}">
        <p14:creationId xmlns:p14="http://schemas.microsoft.com/office/powerpoint/2010/main" val="2499580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0A85D-5D4F-411C-AD83-AC545632B34D}" type="slidenum">
              <a:rPr lang="en-US" smtClean="0"/>
              <a:t>6</a:t>
            </a:fld>
            <a:endParaRPr lang="en-US"/>
          </a:p>
        </p:txBody>
      </p:sp>
    </p:spTree>
    <p:extLst>
      <p:ext uri="{BB962C8B-B14F-4D97-AF65-F5344CB8AC3E}">
        <p14:creationId xmlns:p14="http://schemas.microsoft.com/office/powerpoint/2010/main" val="99270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12/21/2022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12/21/2022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12/21/2022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12/21/2022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12/21/2022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133600"/>
            <a:ext cx="6477000" cy="1524000"/>
          </a:xfrm>
        </p:spPr>
        <p:txBody>
          <a:bodyPr/>
          <a:lstStyle/>
          <a:p>
            <a:pPr algn="ctr"/>
            <a:r>
              <a:rPr lang="en-US" b="1" dirty="0">
                <a:solidFill>
                  <a:schemeClr val="bg1">
                    <a:lumMod val="95000"/>
                    <a:lumOff val="5000"/>
                  </a:schemeClr>
                </a:solidFill>
              </a:rPr>
              <a:t>Multithreading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2364037"/>
      </p:ext>
    </p:extLst>
  </p:cSld>
  <p:clrMapOvr>
    <a:masterClrMapping/>
  </p:clrMapOvr>
  <mc:AlternateContent xmlns:mc="http://schemas.openxmlformats.org/markup-compatibility/2006" xmlns:p14="http://schemas.microsoft.com/office/powerpoint/2010/main">
    <mc:Choice Requires="p14">
      <p:transition spd="slow" p14:dur="2000" advTm="5540"/>
    </mc:Choice>
    <mc:Fallback xmlns="">
      <p:transition spd="slow" advTm="55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fontScale="92500"/>
          </a:bodyPr>
          <a:lstStyle/>
          <a:p>
            <a:pPr marL="0" indent="0">
              <a:buNone/>
            </a:pPr>
            <a:r>
              <a:rPr lang="en-US" sz="2200" b="1" dirty="0">
                <a:solidFill>
                  <a:srgbClr val="00B050"/>
                </a:solidFill>
              </a:rPr>
              <a:t>A. Thread Class</a:t>
            </a:r>
            <a:endParaRPr lang="en-US" sz="2200" dirty="0">
              <a:solidFill>
                <a:srgbClr val="00B050"/>
              </a:solidFill>
            </a:endParaRPr>
          </a:p>
          <a:p>
            <a:r>
              <a:rPr lang="en-US" sz="2200" dirty="0"/>
              <a:t>The Thread class lets you create an object that can be run as a thread in a multi-threaded Java application.</a:t>
            </a:r>
          </a:p>
          <a:p>
            <a:r>
              <a:rPr lang="en-US" sz="2200" dirty="0">
                <a:solidFill>
                  <a:srgbClr val="0070C0"/>
                </a:solidFill>
              </a:rPr>
              <a:t>One way to create a thread is to create a class that extends Thread class. </a:t>
            </a:r>
          </a:p>
          <a:p>
            <a:r>
              <a:rPr lang="en-US" sz="2200" dirty="0">
                <a:solidFill>
                  <a:srgbClr val="0070C0"/>
                </a:solidFill>
              </a:rPr>
              <a:t>The extending class </a:t>
            </a:r>
            <a:r>
              <a:rPr lang="en-US" sz="2200" dirty="0">
                <a:solidFill>
                  <a:srgbClr val="FF0000"/>
                </a:solidFill>
              </a:rPr>
              <a:t>must override the run() method</a:t>
            </a:r>
            <a:r>
              <a:rPr lang="en-US" sz="2200" dirty="0">
                <a:solidFill>
                  <a:srgbClr val="0070C0"/>
                </a:solidFill>
              </a:rPr>
              <a:t>, which is the entry point for the new  thread.</a:t>
            </a:r>
          </a:p>
          <a:p>
            <a:r>
              <a:rPr lang="en-US" sz="2200" dirty="0"/>
              <a:t>It must also call start() to begin execution of the new thread.</a:t>
            </a:r>
          </a:p>
          <a:p>
            <a:r>
              <a:rPr lang="en-US" sz="2200" dirty="0"/>
              <a:t>Commonly used constructors of Thread class:</a:t>
            </a:r>
          </a:p>
          <a:p>
            <a:pPr marL="594360" lvl="2" indent="0">
              <a:buNone/>
            </a:pPr>
            <a:r>
              <a:rPr lang="en-US" sz="2200" dirty="0">
                <a:solidFill>
                  <a:srgbClr val="FF0000"/>
                </a:solidFill>
              </a:rPr>
              <a:t>Thread()</a:t>
            </a:r>
          </a:p>
          <a:p>
            <a:pPr marL="594360" lvl="2" indent="0">
              <a:buNone/>
            </a:pPr>
            <a:r>
              <a:rPr lang="en-US" sz="2200" dirty="0">
                <a:solidFill>
                  <a:srgbClr val="FF0000"/>
                </a:solidFill>
              </a:rPr>
              <a:t>Thread(String name)</a:t>
            </a:r>
          </a:p>
          <a:p>
            <a:pPr marL="594360" lvl="2" indent="0">
              <a:buNone/>
            </a:pPr>
            <a:r>
              <a:rPr lang="en-US" sz="2200" dirty="0">
                <a:solidFill>
                  <a:srgbClr val="FF0000"/>
                </a:solidFill>
              </a:rPr>
              <a:t>Thread(Runnable r)</a:t>
            </a:r>
          </a:p>
          <a:p>
            <a:pPr marL="594360" lvl="2" indent="0">
              <a:buNone/>
            </a:pPr>
            <a:r>
              <a:rPr lang="en-US" sz="2200" dirty="0">
                <a:solidFill>
                  <a:srgbClr val="FF0000"/>
                </a:solidFill>
              </a:rPr>
              <a:t>Thread(Runnable r, String name)</a:t>
            </a:r>
          </a:p>
          <a:p>
            <a:pPr marL="594360" lvl="2" indent="0">
              <a:buNone/>
            </a:pPr>
            <a:r>
              <a:rPr lang="en-US" sz="2200" dirty="0">
                <a:solidFill>
                  <a:srgbClr val="FF0000"/>
                </a:solidFill>
              </a:rPr>
              <a:t>Thread(</a:t>
            </a:r>
            <a:r>
              <a:rPr lang="en-US" sz="2200" dirty="0" err="1">
                <a:solidFill>
                  <a:srgbClr val="FF0000"/>
                </a:solidFill>
              </a:rPr>
              <a:t>ThreadGroup</a:t>
            </a:r>
            <a:r>
              <a:rPr lang="en-US" sz="2200" dirty="0">
                <a:solidFill>
                  <a:srgbClr val="FF0000"/>
                </a:solidFill>
              </a:rPr>
              <a:t> group, Runnable r)	</a:t>
            </a:r>
          </a:p>
          <a:p>
            <a:pPr marL="594360" lvl="2" indent="0">
              <a:buNone/>
            </a:pPr>
            <a:r>
              <a:rPr lang="en-US" sz="2200" dirty="0">
                <a:solidFill>
                  <a:srgbClr val="FF0000"/>
                </a:solidFill>
              </a:rPr>
              <a:t>Thread(</a:t>
            </a:r>
            <a:r>
              <a:rPr lang="en-US" sz="2200" dirty="0" err="1">
                <a:solidFill>
                  <a:srgbClr val="FF0000"/>
                </a:solidFill>
              </a:rPr>
              <a:t>ThreadGroup</a:t>
            </a:r>
            <a:r>
              <a:rPr lang="en-US" sz="2200" dirty="0">
                <a:solidFill>
                  <a:srgbClr val="FF0000"/>
                </a:solidFill>
              </a:rPr>
              <a:t> group, Runnable r, String name)</a:t>
            </a:r>
          </a:p>
        </p:txBody>
      </p:sp>
    </p:spTree>
    <p:extLst>
      <p:ext uri="{BB962C8B-B14F-4D97-AF65-F5344CB8AC3E}">
        <p14:creationId xmlns:p14="http://schemas.microsoft.com/office/powerpoint/2010/main" val="2659395325"/>
      </p:ext>
    </p:extLst>
  </p:cSld>
  <p:clrMapOvr>
    <a:masterClrMapping/>
  </p:clrMapOvr>
  <mc:AlternateContent xmlns:mc="http://schemas.openxmlformats.org/markup-compatibility/2006" xmlns:p14="http://schemas.microsoft.com/office/powerpoint/2010/main">
    <mc:Choice Requires="p14">
      <p:transition spd="slow" p14:dur="2000" advTm="1831"/>
    </mc:Choice>
    <mc:Fallback xmlns="">
      <p:transition spd="slow" advTm="18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The </a:t>
            </a:r>
            <a:r>
              <a:rPr lang="en-US" sz="2000" b="1" dirty="0"/>
              <a:t>Thread </a:t>
            </a:r>
            <a:r>
              <a:rPr lang="en-US" sz="2000" dirty="0"/>
              <a:t>class defines several methods that help manage threads. </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083505117"/>
              </p:ext>
            </p:extLst>
          </p:nvPr>
        </p:nvGraphicFramePr>
        <p:xfrm>
          <a:off x="457200" y="2123155"/>
          <a:ext cx="8382000" cy="4658645"/>
        </p:xfrm>
        <a:graphic>
          <a:graphicData uri="http://schemas.openxmlformats.org/drawingml/2006/table">
            <a:tbl>
              <a:tblPr firstRow="1" firstCol="1" bandRow="1"/>
              <a:tblGrid>
                <a:gridCol w="2820112">
                  <a:extLst>
                    <a:ext uri="{9D8B030D-6E8A-4147-A177-3AD203B41FA5}">
                      <a16:colId xmlns:a16="http://schemas.microsoft.com/office/drawing/2014/main" val="20000"/>
                    </a:ext>
                  </a:extLst>
                </a:gridCol>
                <a:gridCol w="5561888">
                  <a:extLst>
                    <a:ext uri="{9D8B030D-6E8A-4147-A177-3AD203B41FA5}">
                      <a16:colId xmlns:a16="http://schemas.microsoft.com/office/drawing/2014/main" val="20001"/>
                    </a:ext>
                  </a:extLst>
                </a:gridCol>
              </a:tblGrid>
              <a:tr h="294224">
                <a:tc>
                  <a:txBody>
                    <a:bodyPr/>
                    <a:lstStyle/>
                    <a:p>
                      <a:pPr algn="l">
                        <a:spcAft>
                          <a:spcPts val="0"/>
                        </a:spcAft>
                      </a:pPr>
                      <a:r>
                        <a:rPr lang="en-US" sz="1600" b="1" dirty="0">
                          <a:solidFill>
                            <a:srgbClr val="000000"/>
                          </a:solidFill>
                          <a:effectLst/>
                          <a:latin typeface="Calibri"/>
                          <a:ea typeface="Calibri"/>
                          <a:cs typeface="Times New Roman"/>
                        </a:rPr>
                        <a:t>Method</a:t>
                      </a:r>
                      <a:endParaRPr lang="en-US" sz="1600" dirty="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a:solidFill>
                            <a:srgbClr val="000000"/>
                          </a:solidFill>
                          <a:effectLst/>
                          <a:latin typeface="Calibri"/>
                          <a:ea typeface="Calibri"/>
                          <a:cs typeface="Times New Roman"/>
                        </a:rPr>
                        <a:t>Meaning</a:t>
                      </a:r>
                      <a:endParaRPr lang="en-US" sz="1600">
                        <a:solidFill>
                          <a:srgbClr val="000000"/>
                        </a:solidFill>
                        <a:effectLst/>
                        <a:latin typeface="Calibri"/>
                        <a:ea typeface="Calibri"/>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4224">
                <a:tc>
                  <a:txBody>
                    <a:bodyPr/>
                    <a:lstStyle/>
                    <a:p>
                      <a:pPr algn="l">
                        <a:spcAft>
                          <a:spcPts val="0"/>
                        </a:spcAft>
                      </a:pPr>
                      <a:r>
                        <a:rPr lang="en-US" sz="1600">
                          <a:solidFill>
                            <a:srgbClr val="000000"/>
                          </a:solidFill>
                          <a:effectLst/>
                          <a:latin typeface="Calibri"/>
                          <a:ea typeface="Calibri"/>
                          <a:cs typeface="Times New Roman"/>
                        </a:rPr>
                        <a:t>static int activeCount()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a:spcAft>
                          <a:spcPts val="0"/>
                        </a:spcAft>
                      </a:pPr>
                      <a:r>
                        <a:rPr lang="en-US" sz="1600">
                          <a:solidFill>
                            <a:srgbClr val="000000"/>
                          </a:solidFill>
                          <a:effectLst/>
                          <a:latin typeface="Calibri"/>
                          <a:ea typeface="Calibri"/>
                          <a:cs typeface="Times New Roman"/>
                        </a:rPr>
                        <a:t>Returns the number of active threads.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521746">
                <a:tc>
                  <a:txBody>
                    <a:bodyPr/>
                    <a:lstStyle/>
                    <a:p>
                      <a:pPr algn="l">
                        <a:spcAft>
                          <a:spcPts val="0"/>
                        </a:spcAft>
                      </a:pPr>
                      <a:r>
                        <a:rPr lang="en-US" sz="1600">
                          <a:solidFill>
                            <a:srgbClr val="000000"/>
                          </a:solidFill>
                          <a:effectLst/>
                          <a:latin typeface="Calibri"/>
                          <a:ea typeface="Calibri"/>
                          <a:cs typeface="Times New Roman"/>
                        </a:rPr>
                        <a:t>static int enumerate(Thread[] t)</a:t>
                      </a:r>
                    </a:p>
                  </a:txBody>
                  <a:tcPr marL="68580" marR="68580" marT="0" marB="0" anchor="ctr">
                    <a:lnL>
                      <a:noFill/>
                    </a:lnL>
                    <a:lnR>
                      <a:noFill/>
                    </a:lnR>
                    <a:lnT>
                      <a:noFill/>
                    </a:lnT>
                    <a:lnB>
                      <a:noFill/>
                    </a:lnB>
                  </a:tcPr>
                </a:tc>
                <a:tc>
                  <a:txBody>
                    <a:bodyPr/>
                    <a:lstStyle/>
                    <a:p>
                      <a:pPr algn="l">
                        <a:spcAft>
                          <a:spcPts val="0"/>
                        </a:spcAft>
                      </a:pPr>
                      <a:r>
                        <a:rPr lang="en-US" sz="1600" dirty="0">
                          <a:solidFill>
                            <a:srgbClr val="FF0000"/>
                          </a:solidFill>
                          <a:effectLst/>
                          <a:latin typeface="Calibri"/>
                          <a:ea typeface="Calibri"/>
                          <a:cs typeface="Times New Roman"/>
                        </a:rPr>
                        <a:t>Fills the specified array with a copy of each active thread. The return value is the number of threads added to the array.</a:t>
                      </a: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294224">
                <a:tc>
                  <a:txBody>
                    <a:bodyPr/>
                    <a:lstStyle/>
                    <a:p>
                      <a:pPr algn="l">
                        <a:spcAft>
                          <a:spcPts val="0"/>
                        </a:spcAft>
                      </a:pPr>
                      <a:r>
                        <a:rPr lang="en-US" sz="1600">
                          <a:solidFill>
                            <a:srgbClr val="000000"/>
                          </a:solidFill>
                          <a:effectLst/>
                          <a:latin typeface="Calibri"/>
                          <a:ea typeface="Calibri"/>
                          <a:cs typeface="Times New Roman"/>
                        </a:rPr>
                        <a:t>String getName()</a:t>
                      </a:r>
                    </a:p>
                  </a:txBody>
                  <a:tcPr marL="68580" marR="68580" marT="0" marB="0" anchor="ctr">
                    <a:lnL>
                      <a:noFill/>
                    </a:lnL>
                    <a:lnR>
                      <a:noFill/>
                    </a:lnR>
                    <a:lnT>
                      <a:noFill/>
                    </a:lnT>
                    <a:lnB>
                      <a:noFill/>
                    </a:lnB>
                    <a:solidFill>
                      <a:srgbClr val="C0C0C0"/>
                    </a:solidFill>
                  </a:tcPr>
                </a:tc>
                <a:tc>
                  <a:txBody>
                    <a:bodyPr/>
                    <a:lstStyle/>
                    <a:p>
                      <a:pPr algn="l">
                        <a:spcAft>
                          <a:spcPts val="0"/>
                        </a:spcAft>
                      </a:pPr>
                      <a:r>
                        <a:rPr lang="en-US" sz="1600" dirty="0">
                          <a:solidFill>
                            <a:srgbClr val="000000"/>
                          </a:solidFill>
                          <a:effectLst/>
                          <a:latin typeface="Calibri"/>
                          <a:ea typeface="Calibri"/>
                          <a:cs typeface="Times New Roman"/>
                        </a:rPr>
                        <a:t>Returns the name of the thread.</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3"/>
                  </a:ext>
                </a:extLst>
              </a:tr>
              <a:tr h="294224">
                <a:tc>
                  <a:txBody>
                    <a:bodyPr/>
                    <a:lstStyle/>
                    <a:p>
                      <a:pPr algn="l">
                        <a:spcAft>
                          <a:spcPts val="0"/>
                        </a:spcAft>
                      </a:pPr>
                      <a:r>
                        <a:rPr lang="en-US" sz="1600">
                          <a:solidFill>
                            <a:srgbClr val="000000"/>
                          </a:solidFill>
                          <a:effectLst/>
                          <a:latin typeface="Calibri"/>
                          <a:ea typeface="Calibri"/>
                          <a:cs typeface="Times New Roman"/>
                        </a:rPr>
                        <a:t>int getPriority()</a:t>
                      </a:r>
                    </a:p>
                  </a:txBody>
                  <a:tcPr marL="68580" marR="68580" marT="0" marB="0" anchor="ctr">
                    <a:lnL>
                      <a:noFill/>
                    </a:lnL>
                    <a:lnR>
                      <a:noFill/>
                    </a:lnR>
                    <a:lnT>
                      <a:noFill/>
                    </a:lnT>
                    <a:lnB>
                      <a:noFill/>
                    </a:lnB>
                  </a:tcPr>
                </a:tc>
                <a:tc>
                  <a:txBody>
                    <a:bodyPr/>
                    <a:lstStyle/>
                    <a:p>
                      <a:pPr algn="l">
                        <a:spcAft>
                          <a:spcPts val="0"/>
                        </a:spcAft>
                      </a:pPr>
                      <a:r>
                        <a:rPr lang="en-US" sz="1600" dirty="0">
                          <a:solidFill>
                            <a:srgbClr val="000000"/>
                          </a:solidFill>
                          <a:effectLst/>
                          <a:latin typeface="Calibri"/>
                          <a:ea typeface="Calibri"/>
                          <a:cs typeface="Times New Roman"/>
                        </a:rPr>
                        <a:t>Returns the thread’s priority.</a:t>
                      </a: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294224">
                <a:tc>
                  <a:txBody>
                    <a:bodyPr/>
                    <a:lstStyle/>
                    <a:p>
                      <a:pPr algn="l">
                        <a:spcAft>
                          <a:spcPts val="0"/>
                        </a:spcAft>
                      </a:pPr>
                      <a:r>
                        <a:rPr lang="en-US" sz="1600">
                          <a:solidFill>
                            <a:srgbClr val="000000"/>
                          </a:solidFill>
                          <a:effectLst/>
                          <a:latin typeface="Calibri"/>
                          <a:ea typeface="Calibri"/>
                          <a:cs typeface="Times New Roman"/>
                        </a:rPr>
                        <a:t>void interrupt()</a:t>
                      </a:r>
                    </a:p>
                  </a:txBody>
                  <a:tcPr marL="68580" marR="68580" marT="0" marB="0" anchor="ctr">
                    <a:lnL>
                      <a:noFill/>
                    </a:lnL>
                    <a:lnR>
                      <a:noFill/>
                    </a:lnR>
                    <a:lnT>
                      <a:noFill/>
                    </a:lnT>
                    <a:lnB>
                      <a:noFill/>
                    </a:lnB>
                    <a:solidFill>
                      <a:srgbClr val="C0C0C0"/>
                    </a:solidFill>
                  </a:tcPr>
                </a:tc>
                <a:tc>
                  <a:txBody>
                    <a:bodyPr/>
                    <a:lstStyle/>
                    <a:p>
                      <a:pPr algn="l">
                        <a:spcAft>
                          <a:spcPts val="0"/>
                        </a:spcAft>
                      </a:pPr>
                      <a:r>
                        <a:rPr lang="en-US" sz="1600" dirty="0">
                          <a:solidFill>
                            <a:srgbClr val="000000"/>
                          </a:solidFill>
                          <a:effectLst/>
                          <a:latin typeface="Calibri"/>
                          <a:ea typeface="Calibri"/>
                          <a:cs typeface="Times New Roman"/>
                        </a:rPr>
                        <a:t>Interrupts this thread.</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5"/>
                  </a:ext>
                </a:extLst>
              </a:tr>
              <a:tr h="286001">
                <a:tc>
                  <a:txBody>
                    <a:bodyPr/>
                    <a:lstStyle/>
                    <a:p>
                      <a:pPr algn="l">
                        <a:spcAft>
                          <a:spcPts val="0"/>
                        </a:spcAft>
                      </a:pPr>
                      <a:r>
                        <a:rPr lang="en-US" sz="1600" dirty="0" err="1">
                          <a:solidFill>
                            <a:srgbClr val="000000"/>
                          </a:solidFill>
                          <a:effectLst/>
                          <a:latin typeface="Calibri"/>
                          <a:ea typeface="Calibri"/>
                          <a:cs typeface="Times New Roman"/>
                        </a:rPr>
                        <a:t>boolean</a:t>
                      </a:r>
                      <a:r>
                        <a:rPr lang="en-US" sz="1600" dirty="0">
                          <a:solidFill>
                            <a:srgbClr val="000000"/>
                          </a:solidFill>
                          <a:effectLst/>
                          <a:latin typeface="Calibri"/>
                          <a:ea typeface="Calibri"/>
                          <a:cs typeface="Times New Roman"/>
                        </a:rPr>
                        <a:t> interrupted()</a:t>
                      </a:r>
                    </a:p>
                  </a:txBody>
                  <a:tcPr marL="68580" marR="68580" marT="0" marB="0" anchor="ctr">
                    <a:lnL>
                      <a:noFill/>
                    </a:lnL>
                    <a:lnR>
                      <a:noFill/>
                    </a:lnR>
                    <a:lnT>
                      <a:noFill/>
                    </a:lnT>
                    <a:lnB>
                      <a:noFill/>
                    </a:lnB>
                  </a:tcPr>
                </a:tc>
                <a:tc>
                  <a:txBody>
                    <a:bodyPr/>
                    <a:lstStyle/>
                    <a:p>
                      <a:pPr algn="l">
                        <a:spcAft>
                          <a:spcPts val="0"/>
                        </a:spcAft>
                      </a:pPr>
                      <a:r>
                        <a:rPr lang="en-US" sz="1600" dirty="0">
                          <a:solidFill>
                            <a:srgbClr val="000000"/>
                          </a:solidFill>
                          <a:effectLst/>
                          <a:latin typeface="Calibri"/>
                          <a:ea typeface="Calibri"/>
                          <a:cs typeface="Times New Roman"/>
                        </a:rPr>
                        <a:t>Checks to see if the thread has been interrupted.</a:t>
                      </a: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294224">
                <a:tc>
                  <a:txBody>
                    <a:bodyPr/>
                    <a:lstStyle/>
                    <a:p>
                      <a:pPr algn="l">
                        <a:spcAft>
                          <a:spcPts val="0"/>
                        </a:spcAft>
                      </a:pPr>
                      <a:r>
                        <a:rPr lang="en-US" sz="1600">
                          <a:solidFill>
                            <a:srgbClr val="000000"/>
                          </a:solidFill>
                          <a:effectLst/>
                          <a:latin typeface="Calibri"/>
                          <a:ea typeface="Calibri"/>
                          <a:cs typeface="Times New Roman"/>
                        </a:rPr>
                        <a:t>void setPriority(int </a:t>
                      </a:r>
                      <a:r>
                        <a:rPr lang="en-US" sz="1600" i="1">
                          <a:solidFill>
                            <a:srgbClr val="000000"/>
                          </a:solidFill>
                          <a:effectLst/>
                          <a:latin typeface="Calibri"/>
                          <a:ea typeface="Calibri"/>
                          <a:cs typeface="Times New Roman"/>
                        </a:rPr>
                        <a:t>priority</a:t>
                      </a:r>
                      <a:r>
                        <a:rPr lang="en-US" sz="1600">
                          <a:solidFill>
                            <a:srgbClr val="000000"/>
                          </a:solidFill>
                          <a:effectLst/>
                          <a:latin typeface="Calibri"/>
                          <a:ea typeface="Calibri"/>
                          <a:cs typeface="Times New Roman"/>
                        </a:rPr>
                        <a:t>)</a:t>
                      </a:r>
                    </a:p>
                  </a:txBody>
                  <a:tcPr marL="68580" marR="68580" marT="0" marB="0" anchor="ctr">
                    <a:lnL>
                      <a:noFill/>
                    </a:lnL>
                    <a:lnR>
                      <a:noFill/>
                    </a:lnR>
                    <a:lnT>
                      <a:noFill/>
                    </a:lnT>
                    <a:lnB>
                      <a:noFill/>
                    </a:lnB>
                    <a:solidFill>
                      <a:srgbClr val="C0C0C0"/>
                    </a:solidFill>
                  </a:tcPr>
                </a:tc>
                <a:tc>
                  <a:txBody>
                    <a:bodyPr/>
                    <a:lstStyle/>
                    <a:p>
                      <a:pPr algn="l">
                        <a:spcAft>
                          <a:spcPts val="0"/>
                        </a:spcAft>
                      </a:pPr>
                      <a:r>
                        <a:rPr lang="en-US" sz="1600">
                          <a:solidFill>
                            <a:srgbClr val="000000"/>
                          </a:solidFill>
                          <a:effectLst/>
                          <a:latin typeface="Calibri"/>
                          <a:ea typeface="Calibri"/>
                          <a:cs typeface="Times New Roman"/>
                        </a:rPr>
                        <a:t>Sets the thread’s priority.</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7"/>
                  </a:ext>
                </a:extLst>
              </a:tr>
              <a:tr h="294224">
                <a:tc>
                  <a:txBody>
                    <a:bodyPr/>
                    <a:lstStyle/>
                    <a:p>
                      <a:pPr algn="l">
                        <a:spcAft>
                          <a:spcPts val="0"/>
                        </a:spcAft>
                      </a:pPr>
                      <a:r>
                        <a:rPr lang="en-US" sz="1600">
                          <a:solidFill>
                            <a:srgbClr val="000000"/>
                          </a:solidFill>
                          <a:effectLst/>
                          <a:latin typeface="Calibri"/>
                          <a:ea typeface="Calibri"/>
                          <a:cs typeface="Times New Roman"/>
                        </a:rPr>
                        <a:t>void setName(String </a:t>
                      </a:r>
                      <a:r>
                        <a:rPr lang="en-US" sz="1600" i="1">
                          <a:solidFill>
                            <a:srgbClr val="000000"/>
                          </a:solidFill>
                          <a:effectLst/>
                          <a:latin typeface="Calibri"/>
                          <a:ea typeface="Calibri"/>
                          <a:cs typeface="Times New Roman"/>
                        </a:rPr>
                        <a:t>name</a:t>
                      </a:r>
                      <a:r>
                        <a:rPr lang="en-US" sz="1600">
                          <a:solidFill>
                            <a:srgbClr val="000000"/>
                          </a:solidFill>
                          <a:effectLst/>
                          <a:latin typeface="Calibri"/>
                          <a:ea typeface="Calibri"/>
                          <a:cs typeface="Times New Roman"/>
                        </a:rPr>
                        <a:t>)</a:t>
                      </a:r>
                    </a:p>
                  </a:txBody>
                  <a:tcPr marL="68580" marR="68580" marT="0" marB="0" anchor="ctr">
                    <a:lnL>
                      <a:noFill/>
                    </a:lnL>
                    <a:lnR>
                      <a:noFill/>
                    </a:lnR>
                    <a:lnT>
                      <a:noFill/>
                    </a:lnT>
                    <a:lnB>
                      <a:noFill/>
                    </a:lnB>
                  </a:tcPr>
                </a:tc>
                <a:tc>
                  <a:txBody>
                    <a:bodyPr/>
                    <a:lstStyle/>
                    <a:p>
                      <a:pPr algn="l">
                        <a:spcAft>
                          <a:spcPts val="0"/>
                        </a:spcAft>
                      </a:pPr>
                      <a:r>
                        <a:rPr lang="en-US" sz="1600">
                          <a:solidFill>
                            <a:srgbClr val="000000"/>
                          </a:solidFill>
                          <a:effectLst/>
                          <a:latin typeface="Calibri"/>
                          <a:ea typeface="Calibri"/>
                          <a:cs typeface="Times New Roman"/>
                        </a:rPr>
                        <a:t>Sets the thread’s name.</a:t>
                      </a:r>
                    </a:p>
                  </a:txBody>
                  <a:tcPr marL="68580" marR="68580" marT="0" marB="0" anchor="ctr">
                    <a:lnL>
                      <a:noFill/>
                    </a:lnL>
                    <a:lnR>
                      <a:noFill/>
                    </a:lnR>
                    <a:lnT>
                      <a:noFill/>
                    </a:lnT>
                    <a:lnB>
                      <a:noFill/>
                    </a:lnB>
                  </a:tcPr>
                </a:tc>
                <a:extLst>
                  <a:ext uri="{0D108BD9-81ED-4DB2-BD59-A6C34878D82A}">
                    <a16:rowId xmlns:a16="http://schemas.microsoft.com/office/drawing/2014/main" val="10008"/>
                  </a:ext>
                </a:extLst>
              </a:tr>
              <a:tr h="521746">
                <a:tc>
                  <a:txBody>
                    <a:bodyPr/>
                    <a:lstStyle/>
                    <a:p>
                      <a:pPr algn="l">
                        <a:spcAft>
                          <a:spcPts val="0"/>
                        </a:spcAft>
                      </a:pPr>
                      <a:r>
                        <a:rPr lang="en-US" sz="1600" dirty="0">
                          <a:solidFill>
                            <a:srgbClr val="000000"/>
                          </a:solidFill>
                          <a:effectLst/>
                          <a:latin typeface="Calibri"/>
                          <a:ea typeface="Calibri"/>
                          <a:cs typeface="Times New Roman"/>
                        </a:rPr>
                        <a:t>static void sleep(</a:t>
                      </a:r>
                      <a:r>
                        <a:rPr lang="en-US" sz="1600" dirty="0" err="1">
                          <a:solidFill>
                            <a:srgbClr val="000000"/>
                          </a:solidFill>
                          <a:effectLst/>
                          <a:latin typeface="Calibri"/>
                          <a:ea typeface="Calibri"/>
                          <a:cs typeface="Times New Roman"/>
                        </a:rPr>
                        <a:t>int</a:t>
                      </a:r>
                      <a:r>
                        <a:rPr lang="en-US" sz="1600" dirty="0">
                          <a:solidFill>
                            <a:srgbClr val="000000"/>
                          </a:solidFill>
                          <a:effectLst/>
                          <a:latin typeface="Calibri"/>
                          <a:ea typeface="Calibri"/>
                          <a:cs typeface="Times New Roman"/>
                        </a:rPr>
                        <a:t> </a:t>
                      </a:r>
                      <a:r>
                        <a:rPr lang="en-US" sz="1600" i="1" dirty="0">
                          <a:solidFill>
                            <a:srgbClr val="000000"/>
                          </a:solidFill>
                          <a:effectLst/>
                          <a:latin typeface="Calibri"/>
                          <a:ea typeface="Calibri"/>
                          <a:cs typeface="Times New Roman"/>
                        </a:rPr>
                        <a:t>milliseconds)</a:t>
                      </a:r>
                      <a:endParaRPr lang="en-US" sz="1600" dirty="0">
                        <a:solidFill>
                          <a:srgbClr val="000000"/>
                        </a:solidFill>
                        <a:effectLst/>
                        <a:latin typeface="Calibri"/>
                        <a:ea typeface="Calibri"/>
                        <a:cs typeface="Times New Roman"/>
                      </a:endParaRPr>
                    </a:p>
                  </a:txBody>
                  <a:tcPr marL="68580" marR="68580" marT="0" marB="0" anchor="ctr">
                    <a:lnL>
                      <a:noFill/>
                    </a:lnL>
                    <a:lnR>
                      <a:noFill/>
                    </a:lnR>
                    <a:lnT>
                      <a:noFill/>
                    </a:lnT>
                    <a:lnB>
                      <a:noFill/>
                    </a:lnB>
                    <a:solidFill>
                      <a:srgbClr val="C0C0C0"/>
                    </a:solidFill>
                  </a:tcPr>
                </a:tc>
                <a:tc>
                  <a:txBody>
                    <a:bodyPr/>
                    <a:lstStyle/>
                    <a:p>
                      <a:pPr algn="l">
                        <a:spcAft>
                          <a:spcPts val="0"/>
                        </a:spcAft>
                      </a:pPr>
                      <a:r>
                        <a:rPr lang="en-US" sz="1600">
                          <a:solidFill>
                            <a:srgbClr val="000000"/>
                          </a:solidFill>
                          <a:effectLst/>
                          <a:latin typeface="Calibri"/>
                          <a:ea typeface="Calibri"/>
                          <a:cs typeface="Times New Roman"/>
                        </a:rPr>
                        <a:t>Causes the currently executing thread to sleep for the specified number of milliseconds.</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09"/>
                  </a:ext>
                </a:extLst>
              </a:tr>
              <a:tr h="482455">
                <a:tc>
                  <a:txBody>
                    <a:bodyPr/>
                    <a:lstStyle/>
                    <a:p>
                      <a:pPr algn="l">
                        <a:spcAft>
                          <a:spcPts val="0"/>
                        </a:spcAft>
                      </a:pPr>
                      <a:r>
                        <a:rPr lang="en-US" sz="1600">
                          <a:solidFill>
                            <a:srgbClr val="000000"/>
                          </a:solidFill>
                          <a:effectLst/>
                          <a:latin typeface="Calibri"/>
                          <a:ea typeface="Calibri"/>
                          <a:cs typeface="Times New Roman"/>
                        </a:rPr>
                        <a:t>void run()</a:t>
                      </a:r>
                    </a:p>
                  </a:txBody>
                  <a:tcPr marL="68580" marR="68580" marT="0" marB="0" anchor="ctr">
                    <a:lnL>
                      <a:noFill/>
                    </a:lnL>
                    <a:lnR>
                      <a:noFill/>
                    </a:lnR>
                    <a:lnT>
                      <a:noFill/>
                    </a:lnT>
                    <a:lnB>
                      <a:noFill/>
                    </a:lnB>
                  </a:tcPr>
                </a:tc>
                <a:tc>
                  <a:txBody>
                    <a:bodyPr/>
                    <a:lstStyle/>
                    <a:p>
                      <a:pPr algn="l">
                        <a:spcAft>
                          <a:spcPts val="0"/>
                        </a:spcAft>
                      </a:pPr>
                      <a:r>
                        <a:rPr lang="en-US" sz="1600">
                          <a:solidFill>
                            <a:srgbClr val="000000"/>
                          </a:solidFill>
                          <a:effectLst/>
                          <a:latin typeface="Calibri"/>
                          <a:ea typeface="Calibri"/>
                          <a:cs typeface="Times New Roman"/>
                        </a:rPr>
                        <a:t>This method is called when the thread is started. Place the code that you want the thread to execute inside this method.</a:t>
                      </a:r>
                    </a:p>
                  </a:txBody>
                  <a:tcPr marL="68580" marR="68580" marT="0" marB="0" anchor="ctr">
                    <a:lnL>
                      <a:noFill/>
                    </a:lnL>
                    <a:lnR>
                      <a:noFill/>
                    </a:lnR>
                    <a:lnT>
                      <a:noFill/>
                    </a:lnT>
                    <a:lnB>
                      <a:noFill/>
                    </a:lnB>
                  </a:tcPr>
                </a:tc>
                <a:extLst>
                  <a:ext uri="{0D108BD9-81ED-4DB2-BD59-A6C34878D82A}">
                    <a16:rowId xmlns:a16="http://schemas.microsoft.com/office/drawing/2014/main" val="10010"/>
                  </a:ext>
                </a:extLst>
              </a:tr>
              <a:tr h="294224">
                <a:tc>
                  <a:txBody>
                    <a:bodyPr/>
                    <a:lstStyle/>
                    <a:p>
                      <a:pPr algn="l">
                        <a:spcAft>
                          <a:spcPts val="0"/>
                        </a:spcAft>
                      </a:pPr>
                      <a:r>
                        <a:rPr lang="en-US" sz="1600">
                          <a:solidFill>
                            <a:srgbClr val="000000"/>
                          </a:solidFill>
                          <a:effectLst/>
                          <a:latin typeface="Calibri"/>
                          <a:ea typeface="Calibri"/>
                          <a:cs typeface="Times New Roman"/>
                        </a:rPr>
                        <a:t>void start()</a:t>
                      </a:r>
                    </a:p>
                  </a:txBody>
                  <a:tcPr marL="68580" marR="68580" marT="0" marB="0" anchor="ctr">
                    <a:lnL>
                      <a:noFill/>
                    </a:lnL>
                    <a:lnR>
                      <a:noFill/>
                    </a:lnR>
                    <a:lnT>
                      <a:noFill/>
                    </a:lnT>
                    <a:lnB>
                      <a:noFill/>
                    </a:lnB>
                    <a:solidFill>
                      <a:srgbClr val="C0C0C0"/>
                    </a:solidFill>
                  </a:tcPr>
                </a:tc>
                <a:tc>
                  <a:txBody>
                    <a:bodyPr/>
                    <a:lstStyle/>
                    <a:p>
                      <a:pPr algn="l">
                        <a:spcAft>
                          <a:spcPts val="0"/>
                        </a:spcAft>
                      </a:pPr>
                      <a:r>
                        <a:rPr lang="en-US" sz="1600">
                          <a:solidFill>
                            <a:srgbClr val="000000"/>
                          </a:solidFill>
                          <a:effectLst/>
                          <a:latin typeface="Calibri"/>
                          <a:ea typeface="Calibri"/>
                          <a:cs typeface="Times New Roman"/>
                        </a:rPr>
                        <a:t>Starts the thread.</a:t>
                      </a:r>
                    </a:p>
                  </a:txBody>
                  <a:tcPr marL="68580" marR="68580" marT="0" marB="0" anchor="ctr">
                    <a:lnL>
                      <a:noFill/>
                    </a:lnL>
                    <a:lnR>
                      <a:noFill/>
                    </a:lnR>
                    <a:lnT>
                      <a:noFill/>
                    </a:lnT>
                    <a:lnB>
                      <a:noFill/>
                    </a:lnB>
                    <a:solidFill>
                      <a:srgbClr val="C0C0C0"/>
                    </a:solidFill>
                  </a:tcPr>
                </a:tc>
                <a:extLst>
                  <a:ext uri="{0D108BD9-81ED-4DB2-BD59-A6C34878D82A}">
                    <a16:rowId xmlns:a16="http://schemas.microsoft.com/office/drawing/2014/main" val="10011"/>
                  </a:ext>
                </a:extLst>
              </a:tr>
              <a:tr h="482455">
                <a:tc>
                  <a:txBody>
                    <a:bodyPr/>
                    <a:lstStyle/>
                    <a:p>
                      <a:pPr algn="l">
                        <a:spcAft>
                          <a:spcPts val="0"/>
                        </a:spcAft>
                      </a:pPr>
                      <a:r>
                        <a:rPr lang="en-US" sz="1600">
                          <a:solidFill>
                            <a:srgbClr val="000000"/>
                          </a:solidFill>
                          <a:effectLst/>
                          <a:latin typeface="Calibri"/>
                          <a:ea typeface="Calibri"/>
                          <a:cs typeface="Times New Roman"/>
                        </a:rPr>
                        <a:t>static void yield()</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solidFill>
                            <a:srgbClr val="000000"/>
                          </a:solidFill>
                          <a:effectLst/>
                          <a:latin typeface="Calibri"/>
                          <a:ea typeface="Calibri"/>
                          <a:cs typeface="Times New Roman"/>
                        </a:rPr>
                        <a:t>This causes the current thread to move from the running state to the ready state,  so that other threads may get a chance to run.</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85927632"/>
      </p:ext>
    </p:extLst>
  </p:cSld>
  <p:clrMapOvr>
    <a:masterClrMapping/>
  </p:clrMapOvr>
  <mc:AlternateContent xmlns:mc="http://schemas.openxmlformats.org/markup-compatibility/2006" xmlns:p14="http://schemas.microsoft.com/office/powerpoint/2010/main">
    <mc:Choice Requires="p14">
      <p:transition spd="slow" p14:dur="2000" advTm="3642"/>
    </mc:Choice>
    <mc:Fallback xmlns="">
      <p:transition spd="slow" advTm="364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pPr>
              <a:lnSpc>
                <a:spcPct val="110000"/>
              </a:lnSpc>
            </a:pPr>
            <a:r>
              <a:rPr lang="en-US" sz="2400" dirty="0"/>
              <a:t>Example: creating simple thread</a:t>
            </a:r>
          </a:p>
          <a:p>
            <a:pPr marL="320040" lvl="1" indent="0">
              <a:lnSpc>
                <a:spcPct val="110000"/>
              </a:lnSpc>
              <a:buNone/>
            </a:pPr>
            <a:r>
              <a:rPr lang="en-US" sz="2400" dirty="0">
                <a:solidFill>
                  <a:srgbClr val="FF0000"/>
                </a:solidFill>
              </a:rPr>
              <a:t>public class </a:t>
            </a:r>
            <a:r>
              <a:rPr lang="en-US" sz="2400" dirty="0" err="1">
                <a:solidFill>
                  <a:srgbClr val="FF0000"/>
                </a:solidFill>
              </a:rPr>
              <a:t>HelloThread</a:t>
            </a:r>
            <a:r>
              <a:rPr lang="en-US" sz="2400" dirty="0">
                <a:solidFill>
                  <a:srgbClr val="FF0000"/>
                </a:solidFill>
              </a:rPr>
              <a:t> extends Thread {</a:t>
            </a:r>
          </a:p>
          <a:p>
            <a:pPr marL="320040" lvl="1" indent="0">
              <a:lnSpc>
                <a:spcPct val="110000"/>
              </a:lnSpc>
              <a:buNone/>
            </a:pPr>
            <a:r>
              <a:rPr lang="en-US" sz="2400" dirty="0">
                <a:solidFill>
                  <a:srgbClr val="FF0000"/>
                </a:solidFill>
              </a:rPr>
              <a:t>    public void run() {</a:t>
            </a:r>
          </a:p>
          <a:p>
            <a:pPr marL="320040" lvl="1" indent="0">
              <a:lnSpc>
                <a:spcPct val="110000"/>
              </a:lnSpc>
              <a:buNone/>
            </a:pPr>
            <a:r>
              <a:rPr lang="en-US" sz="2400" dirty="0">
                <a:solidFill>
                  <a:srgbClr val="FF0000"/>
                </a:solidFill>
              </a:rPr>
              <a:t>          </a:t>
            </a:r>
            <a:r>
              <a:rPr lang="en-US" sz="2400" dirty="0" err="1">
                <a:solidFill>
                  <a:srgbClr val="FF0000"/>
                </a:solidFill>
              </a:rPr>
              <a:t>System.out.println</a:t>
            </a:r>
            <a:r>
              <a:rPr lang="en-US" sz="2400" dirty="0">
                <a:solidFill>
                  <a:srgbClr val="FF0000"/>
                </a:solidFill>
              </a:rPr>
              <a:t>("Hello from a thread!");</a:t>
            </a:r>
          </a:p>
          <a:p>
            <a:pPr marL="320040" lvl="1" indent="0">
              <a:lnSpc>
                <a:spcPct val="110000"/>
              </a:lnSpc>
              <a:buNone/>
            </a:pPr>
            <a:r>
              <a:rPr lang="en-US" sz="2400" dirty="0">
                <a:solidFill>
                  <a:srgbClr val="FF0000"/>
                </a:solidFill>
              </a:rPr>
              <a:t>    }</a:t>
            </a:r>
          </a:p>
          <a:p>
            <a:pPr marL="320040" lvl="1" indent="0">
              <a:lnSpc>
                <a:spcPct val="110000"/>
              </a:lnSpc>
              <a:buNone/>
            </a:pPr>
            <a:r>
              <a:rPr lang="en-US" sz="2400" dirty="0">
                <a:solidFill>
                  <a:srgbClr val="FF0000"/>
                </a:solidFill>
              </a:rPr>
              <a:t>    public static void main(String </a:t>
            </a:r>
            <a:r>
              <a:rPr lang="en-US" sz="2400" dirty="0" err="1">
                <a:solidFill>
                  <a:srgbClr val="FF0000"/>
                </a:solidFill>
              </a:rPr>
              <a:t>args</a:t>
            </a:r>
            <a:r>
              <a:rPr lang="en-US" sz="2400" dirty="0">
                <a:solidFill>
                  <a:srgbClr val="FF0000"/>
                </a:solidFill>
              </a:rPr>
              <a:t>[]) {</a:t>
            </a:r>
          </a:p>
          <a:p>
            <a:pPr marL="320040" lvl="1" indent="0">
              <a:lnSpc>
                <a:spcPct val="110000"/>
              </a:lnSpc>
              <a:buNone/>
            </a:pPr>
            <a:r>
              <a:rPr lang="en-US" sz="2400" dirty="0">
                <a:solidFill>
                  <a:srgbClr val="FF0000"/>
                </a:solidFill>
              </a:rPr>
              <a:t>        </a:t>
            </a:r>
            <a:r>
              <a:rPr lang="en-US" sz="2400" dirty="0" err="1">
                <a:solidFill>
                  <a:srgbClr val="FF0000"/>
                </a:solidFill>
              </a:rPr>
              <a:t>HelloThread</a:t>
            </a:r>
            <a:r>
              <a:rPr lang="en-US" sz="2400" dirty="0">
                <a:solidFill>
                  <a:srgbClr val="FF0000"/>
                </a:solidFill>
              </a:rPr>
              <a:t> </a:t>
            </a:r>
            <a:r>
              <a:rPr lang="en-US" sz="2400" dirty="0" err="1">
                <a:solidFill>
                  <a:srgbClr val="FF0000"/>
                </a:solidFill>
              </a:rPr>
              <a:t>ht</a:t>
            </a:r>
            <a:r>
              <a:rPr lang="en-US" sz="2400" dirty="0">
                <a:solidFill>
                  <a:srgbClr val="FF0000"/>
                </a:solidFill>
              </a:rPr>
              <a:t> = new </a:t>
            </a:r>
            <a:r>
              <a:rPr lang="en-US" sz="2400" dirty="0" err="1">
                <a:solidFill>
                  <a:srgbClr val="FF0000"/>
                </a:solidFill>
              </a:rPr>
              <a:t>HelloThread</a:t>
            </a:r>
            <a:r>
              <a:rPr lang="en-US" sz="2400" dirty="0">
                <a:solidFill>
                  <a:srgbClr val="FF0000"/>
                </a:solidFill>
              </a:rPr>
              <a:t>();</a:t>
            </a:r>
          </a:p>
          <a:p>
            <a:pPr marL="320040" lvl="1" indent="0">
              <a:lnSpc>
                <a:spcPct val="110000"/>
              </a:lnSpc>
              <a:buNone/>
            </a:pPr>
            <a:r>
              <a:rPr lang="en-US" sz="2400" dirty="0">
                <a:solidFill>
                  <a:srgbClr val="FF0000"/>
                </a:solidFill>
              </a:rPr>
              <a:t>        </a:t>
            </a:r>
            <a:r>
              <a:rPr lang="en-US" sz="2400" dirty="0" err="1">
                <a:solidFill>
                  <a:srgbClr val="FF0000"/>
                </a:solidFill>
              </a:rPr>
              <a:t>ht.start</a:t>
            </a:r>
            <a:r>
              <a:rPr lang="en-US" sz="2400" dirty="0">
                <a:solidFill>
                  <a:srgbClr val="FF0000"/>
                </a:solidFill>
              </a:rPr>
              <a:t>();</a:t>
            </a:r>
          </a:p>
          <a:p>
            <a:pPr marL="320040" lvl="1" indent="0">
              <a:lnSpc>
                <a:spcPct val="110000"/>
              </a:lnSpc>
              <a:buNone/>
            </a:pPr>
            <a:r>
              <a:rPr lang="en-US" sz="2400" dirty="0">
                <a:solidFill>
                  <a:srgbClr val="FF0000"/>
                </a:solidFill>
              </a:rPr>
              <a:t>    }</a:t>
            </a:r>
          </a:p>
          <a:p>
            <a:pPr marL="320040" lvl="1" indent="0">
              <a:lnSpc>
                <a:spcPct val="110000"/>
              </a:lnSpc>
              <a:buNone/>
            </a:pPr>
            <a:r>
              <a:rPr lang="en-US" sz="2400" dirty="0">
                <a:solidFill>
                  <a:srgbClr val="FF0000"/>
                </a:solidFill>
              </a:rPr>
              <a:t>}</a:t>
            </a:r>
          </a:p>
          <a:p>
            <a:pPr>
              <a:lnSpc>
                <a:spcPct val="110000"/>
              </a:lnSpc>
            </a:pPr>
            <a:r>
              <a:rPr lang="en-US" sz="2400" dirty="0">
                <a:solidFill>
                  <a:srgbClr val="0070C0"/>
                </a:solidFill>
              </a:rPr>
              <a:t>When the start method is called, the thread starts execution by executing the code inside the run() method of the thread. </a:t>
            </a:r>
          </a:p>
          <a:p>
            <a:pPr>
              <a:lnSpc>
                <a:spcPct val="110000"/>
              </a:lnSpc>
            </a:pPr>
            <a:r>
              <a:rPr lang="en-US" sz="2400" dirty="0">
                <a:solidFill>
                  <a:srgbClr val="0070C0"/>
                </a:solidFill>
              </a:rPr>
              <a:t>The run() method is not called directly by programs rather </a:t>
            </a:r>
            <a:r>
              <a:rPr lang="en-US" sz="2400" dirty="0">
                <a:solidFill>
                  <a:srgbClr val="FF0000"/>
                </a:solidFill>
              </a:rPr>
              <a:t>called</a:t>
            </a:r>
            <a:r>
              <a:rPr lang="en-US" sz="2400" dirty="0">
                <a:solidFill>
                  <a:srgbClr val="0070C0"/>
                </a:solidFill>
              </a:rPr>
              <a:t> </a:t>
            </a:r>
            <a:r>
              <a:rPr lang="en-US" sz="2400" dirty="0">
                <a:solidFill>
                  <a:srgbClr val="FF0000"/>
                </a:solidFill>
              </a:rPr>
              <a:t>internally</a:t>
            </a:r>
            <a:r>
              <a:rPr lang="en-US" sz="2400" dirty="0">
                <a:solidFill>
                  <a:srgbClr val="0070C0"/>
                </a:solidFill>
              </a:rPr>
              <a:t> by the thread itself. </a:t>
            </a:r>
          </a:p>
          <a:p>
            <a:pPr>
              <a:lnSpc>
                <a:spcPct val="110000"/>
              </a:lnSpc>
            </a:pPr>
            <a:r>
              <a:rPr lang="en-US" sz="2400" dirty="0"/>
              <a:t>All we have to do to start a thread is call the start() method. </a:t>
            </a:r>
          </a:p>
        </p:txBody>
      </p:sp>
    </p:spTree>
    <p:extLst>
      <p:ext uri="{BB962C8B-B14F-4D97-AF65-F5344CB8AC3E}">
        <p14:creationId xmlns:p14="http://schemas.microsoft.com/office/powerpoint/2010/main" val="3549835164"/>
      </p:ext>
    </p:extLst>
  </p:cSld>
  <p:clrMapOvr>
    <a:masterClrMapping/>
  </p:clrMapOvr>
  <mc:AlternateContent xmlns:mc="http://schemas.openxmlformats.org/markup-compatibility/2006" xmlns:p14="http://schemas.microsoft.com/office/powerpoint/2010/main">
    <mc:Choice Requires="p14">
      <p:transition spd="slow" p14:dur="2000" advTm="2578"/>
    </mc:Choice>
    <mc:Fallback xmlns="">
      <p:transition spd="slow" advTm="257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solidFill>
                  <a:srgbClr val="0070C0"/>
                </a:solidFill>
              </a:rPr>
              <a:t>Java assigns every thread a priority. </a:t>
            </a:r>
          </a:p>
          <a:p>
            <a:r>
              <a:rPr lang="en-US" sz="2400" dirty="0"/>
              <a:t>Thread priorities are used by the thread scheduler to decide when each thread should be allowed to run. </a:t>
            </a:r>
          </a:p>
          <a:p>
            <a:r>
              <a:rPr lang="en-US" sz="2400" dirty="0">
                <a:solidFill>
                  <a:srgbClr val="0070C0"/>
                </a:solidFill>
              </a:rPr>
              <a:t>In theory, higher-priority threads get more CPU time than lower-priority threads. </a:t>
            </a:r>
          </a:p>
          <a:p>
            <a:r>
              <a:rPr lang="en-US" sz="2400" dirty="0"/>
              <a:t>By default, a thread inherits the priority of the thread that spawned it. </a:t>
            </a:r>
          </a:p>
          <a:p>
            <a:r>
              <a:rPr lang="en-US" sz="2400" dirty="0"/>
              <a:t>You can set priority of any thread by using the </a:t>
            </a:r>
            <a:r>
              <a:rPr lang="en-US" sz="2400" dirty="0" err="1"/>
              <a:t>setPriority</a:t>
            </a:r>
            <a:r>
              <a:rPr lang="en-US" sz="2400" dirty="0"/>
              <a:t>(</a:t>
            </a:r>
            <a:r>
              <a:rPr lang="en-US" sz="2400" dirty="0" err="1"/>
              <a:t>int</a:t>
            </a:r>
            <a:r>
              <a:rPr lang="en-US" sz="2400" dirty="0"/>
              <a:t>) method, and you can get the thread’s priority by using the </a:t>
            </a:r>
            <a:r>
              <a:rPr lang="en-US" sz="2400" dirty="0" err="1"/>
              <a:t>getPriority</a:t>
            </a:r>
            <a:r>
              <a:rPr lang="en-US" sz="2400" dirty="0"/>
              <a:t>() method. </a:t>
            </a:r>
          </a:p>
          <a:p>
            <a:r>
              <a:rPr lang="en-US" sz="2400" dirty="0">
                <a:solidFill>
                  <a:srgbClr val="0070C0"/>
                </a:solidFill>
              </a:rPr>
              <a:t>Priorities are numbers ranging from 1 to 10. </a:t>
            </a:r>
          </a:p>
          <a:p>
            <a:r>
              <a:rPr lang="en-US" sz="2400" dirty="0">
                <a:solidFill>
                  <a:srgbClr val="0070C0"/>
                </a:solidFill>
              </a:rPr>
              <a:t>The Thread class has the </a:t>
            </a:r>
            <a:r>
              <a:rPr lang="en-US" sz="2400" dirty="0" err="1">
                <a:solidFill>
                  <a:srgbClr val="0070C0"/>
                </a:solidFill>
              </a:rPr>
              <a:t>int</a:t>
            </a:r>
            <a:r>
              <a:rPr lang="en-US" sz="2400" dirty="0">
                <a:solidFill>
                  <a:srgbClr val="0070C0"/>
                </a:solidFill>
              </a:rPr>
              <a:t> constants MIN_PRIORITY, NORM_PRIORITY, and MAX_PRIORITY, representing 1, 5, and 10, respectively. </a:t>
            </a:r>
          </a:p>
          <a:p>
            <a:r>
              <a:rPr lang="en-US" sz="2400" dirty="0">
                <a:solidFill>
                  <a:srgbClr val="0070C0"/>
                </a:solidFill>
              </a:rPr>
              <a:t>The priority of the main thread is </a:t>
            </a:r>
            <a:r>
              <a:rPr lang="en-US" sz="2400" dirty="0" err="1">
                <a:solidFill>
                  <a:srgbClr val="0070C0"/>
                </a:solidFill>
              </a:rPr>
              <a:t>Thread.NORM_PRIORITY</a:t>
            </a:r>
            <a:r>
              <a:rPr lang="en-US" sz="2400" dirty="0">
                <a:solidFill>
                  <a:srgbClr val="0070C0"/>
                </a:solidFill>
              </a:rPr>
              <a:t>.</a:t>
            </a:r>
          </a:p>
          <a:p>
            <a:r>
              <a:rPr lang="en-US" sz="2400" dirty="0">
                <a:solidFill>
                  <a:srgbClr val="0070C0"/>
                </a:solidFill>
              </a:rPr>
              <a:t>The JVM always picks the currently runnable thread with the highest priority. </a:t>
            </a:r>
          </a:p>
          <a:p>
            <a:r>
              <a:rPr lang="en-US" sz="2400" dirty="0">
                <a:solidFill>
                  <a:srgbClr val="FF0000"/>
                </a:solidFill>
              </a:rPr>
              <a:t>A lower priority thread can run only when no higher-priority threads are running. </a:t>
            </a:r>
          </a:p>
          <a:p>
            <a:r>
              <a:rPr lang="en-US" sz="2400" dirty="0"/>
              <a:t>If all runnable threads have equal priorities, each is assigned an equal portion of the CPU time in a circular queue.</a:t>
            </a:r>
          </a:p>
        </p:txBody>
      </p:sp>
    </p:spTree>
    <p:extLst>
      <p:ext uri="{BB962C8B-B14F-4D97-AF65-F5344CB8AC3E}">
        <p14:creationId xmlns:p14="http://schemas.microsoft.com/office/powerpoint/2010/main" val="421554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fontScale="47500" lnSpcReduction="20000"/>
          </a:bodyPr>
          <a:lstStyle/>
          <a:p>
            <a:pPr>
              <a:spcBef>
                <a:spcPts val="600"/>
              </a:spcBef>
            </a:pPr>
            <a:r>
              <a:rPr lang="en-US" sz="3400" dirty="0"/>
              <a:t>Example: setting thread priority</a:t>
            </a:r>
          </a:p>
          <a:p>
            <a:pPr marL="0" indent="0">
              <a:spcBef>
                <a:spcPts val="600"/>
              </a:spcBef>
              <a:buNone/>
            </a:pPr>
            <a:r>
              <a:rPr lang="en-US" sz="3300" dirty="0">
                <a:solidFill>
                  <a:srgbClr val="FF0000"/>
                </a:solidFill>
              </a:rPr>
              <a:t>public class </a:t>
            </a:r>
            <a:r>
              <a:rPr lang="en-US" sz="3300" dirty="0" err="1">
                <a:solidFill>
                  <a:srgbClr val="FF0000"/>
                </a:solidFill>
              </a:rPr>
              <a:t>ThreadPriority</a:t>
            </a:r>
            <a:r>
              <a:rPr lang="en-US" sz="3300" dirty="0">
                <a:solidFill>
                  <a:srgbClr val="FF0000"/>
                </a:solidFill>
              </a:rPr>
              <a:t> {</a:t>
            </a:r>
          </a:p>
          <a:p>
            <a:pPr marL="0" indent="0">
              <a:spcBef>
                <a:spcPts val="600"/>
              </a:spcBef>
              <a:buNone/>
            </a:pPr>
            <a:r>
              <a:rPr lang="en-US" sz="3300" dirty="0">
                <a:solidFill>
                  <a:srgbClr val="FF0000"/>
                </a:solidFill>
              </a:rPr>
              <a:t>    public static void main(String </a:t>
            </a:r>
            <a:r>
              <a:rPr lang="en-US" sz="3300" dirty="0" err="1">
                <a:solidFill>
                  <a:srgbClr val="FF0000"/>
                </a:solidFill>
              </a:rPr>
              <a:t>args</a:t>
            </a:r>
            <a:r>
              <a:rPr lang="en-US" sz="3300" dirty="0">
                <a:solidFill>
                  <a:srgbClr val="FF0000"/>
                </a:solidFill>
              </a:rPr>
              <a:t>[]) {</a:t>
            </a:r>
          </a:p>
          <a:p>
            <a:pPr marL="0" indent="0">
              <a:spcBef>
                <a:spcPts val="600"/>
              </a:spcBef>
              <a:buNone/>
            </a:pPr>
            <a:r>
              <a:rPr lang="en-US" sz="3300" dirty="0">
                <a:solidFill>
                  <a:srgbClr val="FF0000"/>
                </a:solidFill>
              </a:rPr>
              <a:t>        Thread tt1 = new </a:t>
            </a:r>
            <a:r>
              <a:rPr lang="en-US" sz="3300" dirty="0" err="1">
                <a:solidFill>
                  <a:srgbClr val="FF0000"/>
                </a:solidFill>
              </a:rPr>
              <a:t>OneThread</a:t>
            </a:r>
            <a:r>
              <a:rPr lang="en-US" sz="3300" dirty="0">
                <a:solidFill>
                  <a:srgbClr val="FF0000"/>
                </a:solidFill>
              </a:rPr>
              <a:t>("1");</a:t>
            </a:r>
          </a:p>
          <a:p>
            <a:pPr marL="0" indent="0">
              <a:spcBef>
                <a:spcPts val="600"/>
              </a:spcBef>
              <a:buNone/>
            </a:pPr>
            <a:r>
              <a:rPr lang="en-US" sz="3300" dirty="0">
                <a:solidFill>
                  <a:srgbClr val="FF0000"/>
                </a:solidFill>
              </a:rPr>
              <a:t>        Thread tt2 = new </a:t>
            </a:r>
            <a:r>
              <a:rPr lang="en-US" sz="3300" dirty="0" err="1">
                <a:solidFill>
                  <a:srgbClr val="FF0000"/>
                </a:solidFill>
              </a:rPr>
              <a:t>OneThread</a:t>
            </a:r>
            <a:r>
              <a:rPr lang="en-US" sz="3300" dirty="0">
                <a:solidFill>
                  <a:srgbClr val="FF0000"/>
                </a:solidFill>
              </a:rPr>
              <a:t>("2");      </a:t>
            </a:r>
          </a:p>
          <a:p>
            <a:pPr marL="0" indent="0">
              <a:spcBef>
                <a:spcPts val="600"/>
              </a:spcBef>
              <a:buNone/>
            </a:pPr>
            <a:r>
              <a:rPr lang="en-US" sz="3300" dirty="0">
                <a:solidFill>
                  <a:srgbClr val="FF0000"/>
                </a:solidFill>
              </a:rPr>
              <a:t>        tt1.setPriority(8);</a:t>
            </a:r>
          </a:p>
          <a:p>
            <a:pPr marL="0" indent="0">
              <a:spcBef>
                <a:spcPts val="600"/>
              </a:spcBef>
              <a:buNone/>
            </a:pPr>
            <a:r>
              <a:rPr lang="en-US" sz="3300" dirty="0">
                <a:solidFill>
                  <a:srgbClr val="FF0000"/>
                </a:solidFill>
              </a:rPr>
              <a:t>        tt2.setPriority(2);</a:t>
            </a:r>
          </a:p>
          <a:p>
            <a:pPr marL="0" indent="0">
              <a:spcBef>
                <a:spcPts val="600"/>
              </a:spcBef>
              <a:buNone/>
            </a:pPr>
            <a:r>
              <a:rPr lang="en-US" sz="3300" dirty="0">
                <a:solidFill>
                  <a:srgbClr val="FF0000"/>
                </a:solidFill>
              </a:rPr>
              <a:t>        </a:t>
            </a:r>
          </a:p>
          <a:p>
            <a:pPr marL="0" indent="0">
              <a:spcBef>
                <a:spcPts val="600"/>
              </a:spcBef>
              <a:buNone/>
            </a:pPr>
            <a:r>
              <a:rPr lang="en-US" sz="3300" dirty="0">
                <a:solidFill>
                  <a:srgbClr val="FF0000"/>
                </a:solidFill>
              </a:rPr>
              <a:t>        tt1.start();</a:t>
            </a:r>
          </a:p>
          <a:p>
            <a:pPr marL="0" indent="0">
              <a:spcBef>
                <a:spcPts val="600"/>
              </a:spcBef>
              <a:buNone/>
            </a:pPr>
            <a:r>
              <a:rPr lang="en-US" sz="3300" dirty="0">
                <a:solidFill>
                  <a:srgbClr val="FF0000"/>
                </a:solidFill>
              </a:rPr>
              <a:t>        tt2.start();</a:t>
            </a:r>
          </a:p>
          <a:p>
            <a:pPr marL="0" indent="0">
              <a:spcBef>
                <a:spcPts val="600"/>
              </a:spcBef>
              <a:buNone/>
            </a:pPr>
            <a:r>
              <a:rPr lang="en-US" sz="3300" dirty="0">
                <a:solidFill>
                  <a:srgbClr val="FF0000"/>
                </a:solidFill>
              </a:rPr>
              <a:t>    }</a:t>
            </a:r>
          </a:p>
          <a:p>
            <a:pPr marL="0" indent="0">
              <a:spcBef>
                <a:spcPts val="600"/>
              </a:spcBef>
              <a:buNone/>
            </a:pPr>
            <a:r>
              <a:rPr lang="en-US" sz="3300" dirty="0">
                <a:solidFill>
                  <a:srgbClr val="FF0000"/>
                </a:solidFill>
              </a:rPr>
              <a:t>}</a:t>
            </a:r>
          </a:p>
          <a:p>
            <a:pPr marL="0" indent="0">
              <a:spcBef>
                <a:spcPts val="600"/>
              </a:spcBef>
              <a:buNone/>
            </a:pPr>
            <a:r>
              <a:rPr lang="en-US" sz="3300" dirty="0">
                <a:solidFill>
                  <a:srgbClr val="FF0000"/>
                </a:solidFill>
              </a:rPr>
              <a:t>class </a:t>
            </a:r>
            <a:r>
              <a:rPr lang="en-US" sz="3300" dirty="0" err="1">
                <a:solidFill>
                  <a:srgbClr val="FF0000"/>
                </a:solidFill>
              </a:rPr>
              <a:t>OneThread</a:t>
            </a:r>
            <a:r>
              <a:rPr lang="en-US" sz="3300" dirty="0">
                <a:solidFill>
                  <a:srgbClr val="FF0000"/>
                </a:solidFill>
              </a:rPr>
              <a:t> extends Thread {</a:t>
            </a:r>
          </a:p>
          <a:p>
            <a:pPr marL="0" indent="0">
              <a:spcBef>
                <a:spcPts val="600"/>
              </a:spcBef>
              <a:buNone/>
            </a:pPr>
            <a:r>
              <a:rPr lang="en-US" sz="3300" dirty="0">
                <a:solidFill>
                  <a:srgbClr val="FF0000"/>
                </a:solidFill>
              </a:rPr>
              <a:t>    String name;</a:t>
            </a:r>
          </a:p>
          <a:p>
            <a:pPr marL="0" indent="0">
              <a:spcBef>
                <a:spcPts val="600"/>
              </a:spcBef>
              <a:buNone/>
            </a:pPr>
            <a:r>
              <a:rPr lang="en-US" sz="3300" dirty="0">
                <a:solidFill>
                  <a:srgbClr val="FF0000"/>
                </a:solidFill>
              </a:rPr>
              <a:t>    </a:t>
            </a:r>
            <a:r>
              <a:rPr lang="en-US" sz="3300" dirty="0" err="1">
                <a:solidFill>
                  <a:srgbClr val="FF0000"/>
                </a:solidFill>
              </a:rPr>
              <a:t>OneThread</a:t>
            </a:r>
            <a:r>
              <a:rPr lang="en-US" sz="3300" dirty="0">
                <a:solidFill>
                  <a:srgbClr val="FF0000"/>
                </a:solidFill>
              </a:rPr>
              <a:t>(String nm) {</a:t>
            </a:r>
          </a:p>
          <a:p>
            <a:pPr marL="0" indent="0">
              <a:spcBef>
                <a:spcPts val="600"/>
              </a:spcBef>
              <a:buNone/>
            </a:pPr>
            <a:r>
              <a:rPr lang="en-US" sz="3300" dirty="0">
                <a:solidFill>
                  <a:srgbClr val="FF0000"/>
                </a:solidFill>
              </a:rPr>
              <a:t>        name = nm;</a:t>
            </a:r>
          </a:p>
          <a:p>
            <a:pPr marL="0" indent="0">
              <a:spcBef>
                <a:spcPts val="600"/>
              </a:spcBef>
              <a:buNone/>
            </a:pPr>
            <a:r>
              <a:rPr lang="en-US" sz="3300" dirty="0">
                <a:solidFill>
                  <a:srgbClr val="FF0000"/>
                </a:solidFill>
              </a:rPr>
              <a:t>    }</a:t>
            </a:r>
          </a:p>
          <a:p>
            <a:pPr marL="0" indent="0">
              <a:spcBef>
                <a:spcPts val="600"/>
              </a:spcBef>
              <a:buNone/>
            </a:pPr>
            <a:r>
              <a:rPr lang="en-US" sz="3300" dirty="0">
                <a:solidFill>
                  <a:srgbClr val="FF0000"/>
                </a:solidFill>
              </a:rPr>
              <a:t>    public void run() {</a:t>
            </a:r>
          </a:p>
          <a:p>
            <a:pPr marL="0" indent="0">
              <a:spcBef>
                <a:spcPts val="600"/>
              </a:spcBef>
              <a:buNone/>
            </a:pPr>
            <a:r>
              <a:rPr lang="en-US" sz="3300" dirty="0">
                <a:solidFill>
                  <a:srgbClr val="FF0000"/>
                </a:solidFill>
              </a:rPr>
              <a:t>        for (</a:t>
            </a:r>
            <a:r>
              <a:rPr lang="en-US" sz="3300" dirty="0" err="1">
                <a:solidFill>
                  <a:srgbClr val="FF0000"/>
                </a:solidFill>
              </a:rPr>
              <a:t>int</a:t>
            </a:r>
            <a:r>
              <a:rPr lang="en-US" sz="3300" dirty="0">
                <a:solidFill>
                  <a:srgbClr val="FF0000"/>
                </a:solidFill>
              </a:rPr>
              <a:t> i = 1; i &lt;= 50; i++) {</a:t>
            </a:r>
          </a:p>
          <a:p>
            <a:pPr marL="0" indent="0">
              <a:spcBef>
                <a:spcPts val="600"/>
              </a:spcBef>
              <a:buNone/>
            </a:pPr>
            <a:r>
              <a:rPr lang="en-US" sz="3300" dirty="0">
                <a:solidFill>
                  <a:srgbClr val="FF0000"/>
                </a:solidFill>
              </a:rPr>
              <a:t>            </a:t>
            </a:r>
            <a:r>
              <a:rPr lang="en-US" sz="3300" dirty="0" err="1">
                <a:solidFill>
                  <a:srgbClr val="FF0000"/>
                </a:solidFill>
              </a:rPr>
              <a:t>System.out.println</a:t>
            </a:r>
            <a:r>
              <a:rPr lang="en-US" sz="3300" dirty="0">
                <a:solidFill>
                  <a:srgbClr val="FF0000"/>
                </a:solidFill>
              </a:rPr>
              <a:t>("Child Thread" + name + ": " + i);</a:t>
            </a:r>
          </a:p>
          <a:p>
            <a:pPr marL="0" indent="0">
              <a:spcBef>
                <a:spcPts val="600"/>
              </a:spcBef>
              <a:buNone/>
            </a:pPr>
            <a:r>
              <a:rPr lang="en-US" sz="3300" dirty="0">
                <a:solidFill>
                  <a:srgbClr val="FF0000"/>
                </a:solidFill>
              </a:rPr>
              <a:t>        }</a:t>
            </a:r>
          </a:p>
          <a:p>
            <a:pPr marL="0" indent="0">
              <a:spcBef>
                <a:spcPts val="600"/>
              </a:spcBef>
              <a:buNone/>
            </a:pPr>
            <a:r>
              <a:rPr lang="en-US" sz="3300" dirty="0">
                <a:solidFill>
                  <a:srgbClr val="FF0000"/>
                </a:solidFill>
              </a:rPr>
              <a:t>        </a:t>
            </a:r>
            <a:r>
              <a:rPr lang="en-US" sz="3300" dirty="0" err="1">
                <a:solidFill>
                  <a:srgbClr val="FF0000"/>
                </a:solidFill>
              </a:rPr>
              <a:t>System.out.println</a:t>
            </a:r>
            <a:r>
              <a:rPr lang="en-US" sz="3300" dirty="0">
                <a:solidFill>
                  <a:srgbClr val="FF0000"/>
                </a:solidFill>
              </a:rPr>
              <a:t>("Exiting child thread " + name + ".");</a:t>
            </a:r>
          </a:p>
          <a:p>
            <a:pPr marL="0" indent="0">
              <a:spcBef>
                <a:spcPts val="600"/>
              </a:spcBef>
              <a:buNone/>
            </a:pPr>
            <a:r>
              <a:rPr lang="en-US" sz="3300" dirty="0">
                <a:solidFill>
                  <a:srgbClr val="FF0000"/>
                </a:solidFill>
              </a:rPr>
              <a:t>    }</a:t>
            </a:r>
          </a:p>
          <a:p>
            <a:pPr marL="0" indent="0">
              <a:spcBef>
                <a:spcPts val="600"/>
              </a:spcBef>
              <a:buNone/>
            </a:pPr>
            <a:r>
              <a:rPr lang="en-US" sz="3300" dirty="0">
                <a:solidFill>
                  <a:srgbClr val="FF0000"/>
                </a:solidFill>
              </a:rPr>
              <a:t>}</a:t>
            </a:r>
          </a:p>
        </p:txBody>
      </p:sp>
    </p:spTree>
    <p:extLst>
      <p:ext uri="{BB962C8B-B14F-4D97-AF65-F5344CB8AC3E}">
        <p14:creationId xmlns:p14="http://schemas.microsoft.com/office/powerpoint/2010/main" val="283890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fontScale="92500" lnSpcReduction="10000"/>
          </a:bodyPr>
          <a:lstStyle/>
          <a:p>
            <a:pPr marL="0" indent="0">
              <a:buNone/>
            </a:pPr>
            <a:r>
              <a:rPr lang="en-US" sz="2400" b="1" dirty="0">
                <a:solidFill>
                  <a:srgbClr val="00B050"/>
                </a:solidFill>
              </a:rPr>
              <a:t>B. Runnable Interface</a:t>
            </a:r>
            <a:endParaRPr lang="en-US" sz="2400" dirty="0">
              <a:solidFill>
                <a:srgbClr val="00B050"/>
              </a:solidFill>
            </a:endParaRPr>
          </a:p>
          <a:p>
            <a:r>
              <a:rPr lang="en-US" sz="2400" dirty="0">
                <a:solidFill>
                  <a:srgbClr val="0070C0"/>
                </a:solidFill>
              </a:rPr>
              <a:t>The easiest way to create a thread is to create a class that implements the </a:t>
            </a:r>
            <a:r>
              <a:rPr lang="en-US" sz="2400" b="1" dirty="0">
                <a:solidFill>
                  <a:srgbClr val="0070C0"/>
                </a:solidFill>
              </a:rPr>
              <a:t>Runnable </a:t>
            </a:r>
            <a:r>
              <a:rPr lang="en-US" sz="2400" dirty="0">
                <a:solidFill>
                  <a:srgbClr val="0070C0"/>
                </a:solidFill>
              </a:rPr>
              <a:t>interface. </a:t>
            </a:r>
          </a:p>
          <a:p>
            <a:r>
              <a:rPr lang="en-US" sz="2400" b="1" dirty="0">
                <a:solidFill>
                  <a:srgbClr val="0070C0"/>
                </a:solidFill>
              </a:rPr>
              <a:t>Runnable </a:t>
            </a:r>
            <a:r>
              <a:rPr lang="en-US" sz="2400" dirty="0">
                <a:solidFill>
                  <a:srgbClr val="0070C0"/>
                </a:solidFill>
              </a:rPr>
              <a:t>abstracts a unit of executable code. </a:t>
            </a:r>
          </a:p>
          <a:p>
            <a:r>
              <a:rPr lang="en-US" sz="2400" dirty="0"/>
              <a:t>You can create a thread on any object that implements </a:t>
            </a:r>
            <a:r>
              <a:rPr lang="en-US" sz="2400" b="1" dirty="0"/>
              <a:t>Runnable</a:t>
            </a:r>
            <a:r>
              <a:rPr lang="en-US" sz="2400" dirty="0"/>
              <a:t>. </a:t>
            </a:r>
          </a:p>
          <a:p>
            <a:r>
              <a:rPr lang="en-US" sz="2400" dirty="0"/>
              <a:t>To implement </a:t>
            </a:r>
            <a:r>
              <a:rPr lang="en-US" sz="2400" b="1" dirty="0"/>
              <a:t>Runnable</a:t>
            </a:r>
            <a:r>
              <a:rPr lang="en-US" sz="2400" dirty="0"/>
              <a:t>, a class need only implement a single method called </a:t>
            </a:r>
            <a:r>
              <a:rPr lang="en-US" sz="2400" b="1" dirty="0"/>
              <a:t>run()</a:t>
            </a:r>
            <a:r>
              <a:rPr lang="en-US" sz="2400" dirty="0"/>
              <a:t>, which is declared like this:</a:t>
            </a:r>
          </a:p>
          <a:p>
            <a:pPr marL="0" indent="0">
              <a:buNone/>
            </a:pPr>
            <a:r>
              <a:rPr lang="en-US" sz="2400" dirty="0"/>
              <a:t>	</a:t>
            </a:r>
            <a:r>
              <a:rPr lang="en-US" sz="2400" dirty="0">
                <a:solidFill>
                  <a:srgbClr val="FF0000"/>
                </a:solidFill>
              </a:rPr>
              <a:t>public void run()</a:t>
            </a:r>
          </a:p>
          <a:p>
            <a:r>
              <a:rPr lang="en-US" sz="2400" dirty="0">
                <a:solidFill>
                  <a:srgbClr val="0070C0"/>
                </a:solidFill>
              </a:rPr>
              <a:t>Inside </a:t>
            </a:r>
            <a:r>
              <a:rPr lang="en-US" sz="2400" b="1" dirty="0">
                <a:solidFill>
                  <a:srgbClr val="0070C0"/>
                </a:solidFill>
              </a:rPr>
              <a:t>run()</a:t>
            </a:r>
            <a:r>
              <a:rPr lang="en-US" sz="2400" dirty="0">
                <a:solidFill>
                  <a:srgbClr val="0070C0"/>
                </a:solidFill>
              </a:rPr>
              <a:t>, you will write the code that constitutes the new thread. </a:t>
            </a:r>
          </a:p>
          <a:p>
            <a:r>
              <a:rPr lang="en-US" sz="2400" dirty="0"/>
              <a:t>The </a:t>
            </a:r>
            <a:r>
              <a:rPr lang="en-US" sz="2400" b="1" dirty="0"/>
              <a:t>run()</a:t>
            </a:r>
            <a:r>
              <a:rPr lang="en-US" sz="2400" dirty="0"/>
              <a:t> method can call other methods, use other classes, and declare variables, just like the main thread can. </a:t>
            </a:r>
          </a:p>
          <a:p>
            <a:r>
              <a:rPr lang="en-US" sz="2400" dirty="0"/>
              <a:t>The only difference is that </a:t>
            </a:r>
            <a:r>
              <a:rPr lang="en-US" sz="2400" b="1" dirty="0"/>
              <a:t>run() </a:t>
            </a:r>
            <a:r>
              <a:rPr lang="en-US" sz="2400" dirty="0"/>
              <a:t>establishes the entry point for another, concurrent thread of execution within your program. </a:t>
            </a:r>
          </a:p>
          <a:p>
            <a:r>
              <a:rPr lang="en-US" sz="2400" dirty="0">
                <a:solidFill>
                  <a:srgbClr val="0070C0"/>
                </a:solidFill>
              </a:rPr>
              <a:t>This thread will end when </a:t>
            </a:r>
            <a:r>
              <a:rPr lang="en-US" sz="2400" b="1" dirty="0">
                <a:solidFill>
                  <a:srgbClr val="0070C0"/>
                </a:solidFill>
              </a:rPr>
              <a:t>run() </a:t>
            </a:r>
            <a:r>
              <a:rPr lang="en-US" sz="2400" dirty="0">
                <a:solidFill>
                  <a:srgbClr val="0070C0"/>
                </a:solidFill>
              </a:rPr>
              <a:t>returns.</a:t>
            </a:r>
          </a:p>
        </p:txBody>
      </p:sp>
    </p:spTree>
    <p:extLst>
      <p:ext uri="{BB962C8B-B14F-4D97-AF65-F5344CB8AC3E}">
        <p14:creationId xmlns:p14="http://schemas.microsoft.com/office/powerpoint/2010/main" val="178559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To run it, you will instantiate an object of type Thread passing the object of the class that implements the Runnable interface as parameter. </a:t>
            </a:r>
          </a:p>
          <a:p>
            <a:r>
              <a:rPr lang="en-US" sz="2000" dirty="0"/>
              <a:t>Thread defines several constructors for this. </a:t>
            </a:r>
          </a:p>
          <a:p>
            <a:pPr marL="0" indent="0">
              <a:buNone/>
            </a:pPr>
            <a:r>
              <a:rPr lang="en-US" sz="2000" dirty="0">
                <a:solidFill>
                  <a:srgbClr val="FF0000"/>
                </a:solidFill>
              </a:rPr>
              <a:t>	Thread(Runnable </a:t>
            </a:r>
            <a:r>
              <a:rPr lang="en-US" sz="2000" dirty="0" err="1">
                <a:solidFill>
                  <a:srgbClr val="FF0000"/>
                </a:solidFill>
              </a:rPr>
              <a:t>threadObj</a:t>
            </a:r>
            <a:r>
              <a:rPr lang="en-US" sz="2000" dirty="0">
                <a:solidFill>
                  <a:srgbClr val="FF0000"/>
                </a:solidFill>
              </a:rPr>
              <a:t>)</a:t>
            </a:r>
          </a:p>
          <a:p>
            <a:pPr marL="0" indent="0">
              <a:buNone/>
            </a:pPr>
            <a:r>
              <a:rPr lang="en-US" sz="2000" dirty="0">
                <a:solidFill>
                  <a:srgbClr val="FF0000"/>
                </a:solidFill>
              </a:rPr>
              <a:t>	Thread(Runnable </a:t>
            </a:r>
            <a:r>
              <a:rPr lang="en-US" sz="2000" dirty="0" err="1">
                <a:solidFill>
                  <a:srgbClr val="FF0000"/>
                </a:solidFill>
              </a:rPr>
              <a:t>threadOb</a:t>
            </a:r>
            <a:r>
              <a:rPr lang="en-US" sz="2000" dirty="0">
                <a:solidFill>
                  <a:srgbClr val="FF0000"/>
                </a:solidFill>
              </a:rPr>
              <a:t>, String </a:t>
            </a:r>
            <a:r>
              <a:rPr lang="en-US" sz="2000" dirty="0" err="1">
                <a:solidFill>
                  <a:srgbClr val="FF0000"/>
                </a:solidFill>
              </a:rPr>
              <a:t>threadName</a:t>
            </a:r>
            <a:r>
              <a:rPr lang="en-US" sz="2000" dirty="0">
                <a:solidFill>
                  <a:srgbClr val="FF0000"/>
                </a:solidFill>
              </a:rPr>
              <a:t>)</a:t>
            </a:r>
          </a:p>
          <a:p>
            <a:r>
              <a:rPr lang="en-US" sz="2000" dirty="0">
                <a:solidFill>
                  <a:srgbClr val="0070C0"/>
                </a:solidFill>
              </a:rPr>
              <a:t>In the constructor, </a:t>
            </a:r>
            <a:r>
              <a:rPr lang="en-US" sz="2000" dirty="0" err="1">
                <a:solidFill>
                  <a:srgbClr val="0070C0"/>
                </a:solidFill>
              </a:rPr>
              <a:t>threadObj</a:t>
            </a:r>
            <a:r>
              <a:rPr lang="en-US" sz="2000" dirty="0">
                <a:solidFill>
                  <a:srgbClr val="0070C0"/>
                </a:solidFill>
              </a:rPr>
              <a:t> is an instance of a class that implements the Runnable interface. </a:t>
            </a:r>
          </a:p>
          <a:p>
            <a:r>
              <a:rPr lang="en-US" sz="2000" dirty="0"/>
              <a:t>This defines where execution of the thread will begin.</a:t>
            </a:r>
          </a:p>
          <a:p>
            <a:r>
              <a:rPr lang="en-US" sz="2000" dirty="0"/>
              <a:t>The name of the new thread is specified by </a:t>
            </a:r>
            <a:r>
              <a:rPr lang="en-US" sz="2000" dirty="0" err="1"/>
              <a:t>threadName</a:t>
            </a:r>
            <a:r>
              <a:rPr lang="en-US" sz="2000" dirty="0"/>
              <a:t>.</a:t>
            </a:r>
          </a:p>
          <a:p>
            <a:r>
              <a:rPr lang="en-US" sz="2000" dirty="0">
                <a:solidFill>
                  <a:srgbClr val="0070C0"/>
                </a:solidFill>
              </a:rPr>
              <a:t>After the new thread is created, it will not start running until you call its start() method, which is declared within Thread.</a:t>
            </a:r>
          </a:p>
          <a:p>
            <a:r>
              <a:rPr lang="en-US" sz="2000" dirty="0"/>
              <a:t>In essence, start() executes a call to run(). </a:t>
            </a:r>
          </a:p>
          <a:p>
            <a:pPr marL="0" indent="0">
              <a:buNone/>
            </a:pPr>
            <a:r>
              <a:rPr lang="en-US" sz="2000" dirty="0"/>
              <a:t>	</a:t>
            </a:r>
            <a:r>
              <a:rPr lang="en-US" sz="2000" dirty="0">
                <a:solidFill>
                  <a:srgbClr val="FF0000"/>
                </a:solidFill>
              </a:rPr>
              <a:t>void start()</a:t>
            </a:r>
          </a:p>
        </p:txBody>
      </p:sp>
    </p:spTree>
    <p:extLst>
      <p:ext uri="{BB962C8B-B14F-4D97-AF65-F5344CB8AC3E}">
        <p14:creationId xmlns:p14="http://schemas.microsoft.com/office/powerpoint/2010/main" val="117501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a:spcBef>
                <a:spcPts val="400"/>
              </a:spcBef>
            </a:pPr>
            <a:r>
              <a:rPr lang="en-US" sz="1600" dirty="0"/>
              <a:t>Example:  creating thread using Runnable</a:t>
            </a:r>
          </a:p>
          <a:p>
            <a:pPr marL="0" indent="0">
              <a:spcBef>
                <a:spcPts val="400"/>
              </a:spcBef>
              <a:buNone/>
            </a:pPr>
            <a:r>
              <a:rPr lang="en-US" sz="1600" dirty="0">
                <a:solidFill>
                  <a:srgbClr val="FF0000"/>
                </a:solidFill>
              </a:rPr>
              <a:t>class </a:t>
            </a:r>
            <a:r>
              <a:rPr lang="en-US" sz="1600" dirty="0" err="1">
                <a:solidFill>
                  <a:srgbClr val="FF0000"/>
                </a:solidFill>
              </a:rPr>
              <a:t>TestThread</a:t>
            </a:r>
            <a:r>
              <a:rPr lang="en-US" sz="1600" dirty="0">
                <a:solidFill>
                  <a:srgbClr val="FF0000"/>
                </a:solidFill>
              </a:rPr>
              <a:t> implements Runnable {</a:t>
            </a:r>
          </a:p>
          <a:p>
            <a:pPr marL="320040" lvl="1" indent="0">
              <a:spcBef>
                <a:spcPts val="400"/>
              </a:spcBef>
              <a:buNone/>
            </a:pPr>
            <a:r>
              <a:rPr lang="en-US" sz="1600" dirty="0">
                <a:solidFill>
                  <a:srgbClr val="FF0000"/>
                </a:solidFill>
              </a:rPr>
              <a:t>public void run() {</a:t>
            </a:r>
          </a:p>
          <a:p>
            <a:pPr marL="594360" lvl="2" indent="0">
              <a:spcBef>
                <a:spcPts val="400"/>
              </a:spcBef>
              <a:buNone/>
            </a:pPr>
            <a:r>
              <a:rPr lang="en-US" sz="1600" dirty="0">
                <a:solidFill>
                  <a:srgbClr val="FF0000"/>
                </a:solidFill>
              </a:rPr>
              <a:t>try {</a:t>
            </a:r>
          </a:p>
          <a:p>
            <a:pPr marL="1051560" lvl="3" indent="0">
              <a:buNone/>
            </a:pPr>
            <a:r>
              <a:rPr lang="en-US" sz="1600" dirty="0">
                <a:solidFill>
                  <a:srgbClr val="FF0000"/>
                </a:solidFill>
              </a:rPr>
              <a:t>for(</a:t>
            </a:r>
            <a:r>
              <a:rPr lang="en-US" sz="1600" dirty="0" err="1">
                <a:solidFill>
                  <a:srgbClr val="FF0000"/>
                </a:solidFill>
              </a:rPr>
              <a:t>int</a:t>
            </a:r>
            <a:r>
              <a:rPr lang="en-US" sz="1600" dirty="0">
                <a:solidFill>
                  <a:srgbClr val="FF0000"/>
                </a:solidFill>
              </a:rPr>
              <a:t> i = 5; i &gt; 0; i--) {</a:t>
            </a:r>
          </a:p>
          <a:p>
            <a:pPr marL="1051560" lvl="3" indent="0">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("Child Thread: " + i);</a:t>
            </a:r>
          </a:p>
          <a:p>
            <a:pPr marL="1051560" lvl="3" indent="0">
              <a:buNone/>
            </a:pPr>
            <a:r>
              <a:rPr lang="en-US" sz="1600" dirty="0">
                <a:solidFill>
                  <a:srgbClr val="FF0000"/>
                </a:solidFill>
              </a:rPr>
              <a:t>    </a:t>
            </a:r>
            <a:r>
              <a:rPr lang="en-US" sz="1600" dirty="0" err="1">
                <a:solidFill>
                  <a:srgbClr val="FF0000"/>
                </a:solidFill>
              </a:rPr>
              <a:t>Thread.sleep</a:t>
            </a:r>
            <a:r>
              <a:rPr lang="en-US" sz="1600" dirty="0">
                <a:solidFill>
                  <a:srgbClr val="FF0000"/>
                </a:solidFill>
              </a:rPr>
              <a:t>(500);</a:t>
            </a:r>
          </a:p>
          <a:p>
            <a:pPr marL="1051560" lvl="3" indent="0">
              <a:buNone/>
            </a:pPr>
            <a:r>
              <a:rPr lang="en-US" sz="1600" dirty="0">
                <a:solidFill>
                  <a:srgbClr val="FF0000"/>
                </a:solidFill>
              </a:rPr>
              <a:t>}</a:t>
            </a:r>
          </a:p>
          <a:p>
            <a:pPr marL="594360" lvl="2" indent="0">
              <a:spcBef>
                <a:spcPts val="400"/>
              </a:spcBef>
              <a:buNone/>
            </a:pPr>
            <a:r>
              <a:rPr lang="en-US" sz="1600" dirty="0">
                <a:solidFill>
                  <a:srgbClr val="FF0000"/>
                </a:solidFill>
              </a:rPr>
              <a:t>} catch (</a:t>
            </a:r>
            <a:r>
              <a:rPr lang="en-US" sz="1600" dirty="0" err="1">
                <a:solidFill>
                  <a:srgbClr val="FF0000"/>
                </a:solidFill>
              </a:rPr>
              <a:t>InterruptedException</a:t>
            </a:r>
            <a:r>
              <a:rPr lang="en-US" sz="1600" dirty="0">
                <a:solidFill>
                  <a:srgbClr val="FF0000"/>
                </a:solidFill>
              </a:rPr>
              <a:t> e) {</a:t>
            </a:r>
          </a:p>
          <a:p>
            <a:pPr marL="594360" lvl="2"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("Child interrupted.");</a:t>
            </a:r>
          </a:p>
          <a:p>
            <a:pPr marL="594360" lvl="2" indent="0">
              <a:spcBef>
                <a:spcPts val="400"/>
              </a:spcBef>
              <a:buNone/>
            </a:pPr>
            <a:r>
              <a:rPr lang="en-US" sz="1600" dirty="0">
                <a:solidFill>
                  <a:srgbClr val="FF0000"/>
                </a:solidFill>
              </a:rPr>
              <a:t>}</a:t>
            </a:r>
          </a:p>
          <a:p>
            <a:pPr marL="594360" lvl="2" indent="0">
              <a:spcBef>
                <a:spcPts val="400"/>
              </a:spcBef>
              <a:buNone/>
            </a:pPr>
            <a:r>
              <a:rPr lang="en-US" sz="1600" dirty="0" err="1">
                <a:solidFill>
                  <a:srgbClr val="FF0000"/>
                </a:solidFill>
              </a:rPr>
              <a:t>System.out.println</a:t>
            </a:r>
            <a:r>
              <a:rPr lang="en-US" sz="1600" dirty="0">
                <a:solidFill>
                  <a:srgbClr val="FF0000"/>
                </a:solidFill>
              </a:rPr>
              <a:t>("Exiting child thread.");</a:t>
            </a:r>
          </a:p>
          <a:p>
            <a:pPr marL="320040" lvl="1" indent="0">
              <a:spcBef>
                <a:spcPts val="400"/>
              </a:spcBef>
              <a:buNone/>
            </a:pPr>
            <a:r>
              <a:rPr lang="en-US" sz="1600" dirty="0">
                <a:solidFill>
                  <a:srgbClr val="FF0000"/>
                </a:solidFill>
              </a:rPr>
              <a:t>}</a:t>
            </a:r>
          </a:p>
          <a:p>
            <a:pPr marL="0" indent="0">
              <a:spcBef>
                <a:spcPts val="400"/>
              </a:spcBef>
              <a:buNone/>
            </a:pPr>
            <a:r>
              <a:rPr lang="en-US" sz="1600" dirty="0">
                <a:solidFill>
                  <a:srgbClr val="FF0000"/>
                </a:solidFill>
              </a:rPr>
              <a:t>}</a:t>
            </a:r>
          </a:p>
          <a:p>
            <a:pPr marL="0" indent="0">
              <a:spcBef>
                <a:spcPts val="400"/>
              </a:spcBef>
              <a:buNone/>
            </a:pPr>
            <a:r>
              <a:rPr lang="en-US" sz="1600" dirty="0">
                <a:solidFill>
                  <a:srgbClr val="FF0000"/>
                </a:solidFill>
              </a:rPr>
              <a:t>class </a:t>
            </a:r>
            <a:r>
              <a:rPr lang="en-US" sz="1600" dirty="0" err="1">
                <a:solidFill>
                  <a:srgbClr val="FF0000"/>
                </a:solidFill>
              </a:rPr>
              <a:t>ThreadDemo</a:t>
            </a:r>
            <a:r>
              <a:rPr lang="en-US" sz="1600" dirty="0">
                <a:solidFill>
                  <a:srgbClr val="FF0000"/>
                </a:solidFill>
              </a:rPr>
              <a:t> {</a:t>
            </a:r>
          </a:p>
          <a:p>
            <a:pPr marL="320040" lvl="1" indent="0">
              <a:spcBef>
                <a:spcPts val="400"/>
              </a:spcBef>
              <a:buNone/>
            </a:pPr>
            <a:r>
              <a:rPr lang="en-US" sz="1600" dirty="0">
                <a:solidFill>
                  <a:srgbClr val="FF0000"/>
                </a:solidFill>
              </a:rPr>
              <a:t>public static void main(String </a:t>
            </a:r>
            <a:r>
              <a:rPr lang="en-US" sz="1600" dirty="0" err="1">
                <a:solidFill>
                  <a:srgbClr val="FF0000"/>
                </a:solidFill>
              </a:rPr>
              <a:t>args</a:t>
            </a:r>
            <a:r>
              <a:rPr lang="en-US" sz="1600" dirty="0">
                <a:solidFill>
                  <a:srgbClr val="FF0000"/>
                </a:solidFill>
              </a:rPr>
              <a:t>[]) {</a:t>
            </a:r>
          </a:p>
          <a:p>
            <a:pPr marL="320040" lvl="1" indent="0">
              <a:spcBef>
                <a:spcPts val="400"/>
              </a:spcBef>
              <a:buNone/>
            </a:pPr>
            <a:r>
              <a:rPr lang="en-US" sz="1600" dirty="0">
                <a:solidFill>
                  <a:srgbClr val="FF0000"/>
                </a:solidFill>
              </a:rPr>
              <a:t>Thread </a:t>
            </a:r>
            <a:r>
              <a:rPr lang="en-US" sz="1600" dirty="0" err="1">
                <a:solidFill>
                  <a:srgbClr val="FF0000"/>
                </a:solidFill>
              </a:rPr>
              <a:t>tt</a:t>
            </a:r>
            <a:r>
              <a:rPr lang="en-US" sz="1600" dirty="0">
                <a:solidFill>
                  <a:srgbClr val="FF0000"/>
                </a:solidFill>
              </a:rPr>
              <a:t> = new Thread(new </a:t>
            </a:r>
            <a:r>
              <a:rPr lang="en-US" sz="1600" dirty="0" err="1">
                <a:solidFill>
                  <a:srgbClr val="FF0000"/>
                </a:solidFill>
              </a:rPr>
              <a:t>TestThread</a:t>
            </a:r>
            <a:r>
              <a:rPr lang="en-US" sz="1600" dirty="0">
                <a:solidFill>
                  <a:srgbClr val="FF0000"/>
                </a:solidFill>
              </a:rPr>
              <a:t>());</a:t>
            </a:r>
          </a:p>
          <a:p>
            <a:pPr marL="320040" lvl="1" indent="0">
              <a:spcBef>
                <a:spcPts val="400"/>
              </a:spcBef>
              <a:buNone/>
            </a:pPr>
            <a:r>
              <a:rPr lang="en-US" sz="1600" dirty="0">
                <a:solidFill>
                  <a:srgbClr val="FF0000"/>
                </a:solidFill>
              </a:rPr>
              <a:t> </a:t>
            </a:r>
            <a:r>
              <a:rPr lang="en-US" sz="1600" dirty="0" err="1">
                <a:solidFill>
                  <a:srgbClr val="FF0000"/>
                </a:solidFill>
              </a:rPr>
              <a:t>tt.start</a:t>
            </a:r>
            <a:r>
              <a:rPr lang="en-US" sz="1600" dirty="0">
                <a:solidFill>
                  <a:srgbClr val="FF0000"/>
                </a:solidFill>
              </a:rPr>
              <a:t>();</a:t>
            </a:r>
          </a:p>
          <a:p>
            <a:pPr marL="320040" lvl="1" indent="0">
              <a:spcBef>
                <a:spcPts val="400"/>
              </a:spcBef>
              <a:buNone/>
            </a:pPr>
            <a:endParaRPr lang="en-US" sz="1600" dirty="0">
              <a:solidFill>
                <a:srgbClr val="FF0000"/>
              </a:solidFill>
            </a:endParaRPr>
          </a:p>
        </p:txBody>
      </p:sp>
    </p:spTree>
    <p:extLst>
      <p:ext uri="{BB962C8B-B14F-4D97-AF65-F5344CB8AC3E}">
        <p14:creationId xmlns:p14="http://schemas.microsoft.com/office/powerpoint/2010/main" val="922301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594360" lvl="2" indent="0">
              <a:spcBef>
                <a:spcPts val="400"/>
              </a:spcBef>
              <a:buNone/>
            </a:pPr>
            <a:r>
              <a:rPr lang="en-US" sz="1400" dirty="0">
                <a:solidFill>
                  <a:srgbClr val="FF0000"/>
                </a:solidFill>
              </a:rPr>
              <a:t>try {</a:t>
            </a:r>
          </a:p>
          <a:p>
            <a:pPr marL="1051560" lvl="3" indent="0">
              <a:buNone/>
            </a:pPr>
            <a:r>
              <a:rPr lang="en-US" sz="1400" dirty="0">
                <a:solidFill>
                  <a:srgbClr val="FF0000"/>
                </a:solidFill>
              </a:rPr>
              <a:t>for(</a:t>
            </a:r>
            <a:r>
              <a:rPr lang="en-US" sz="1400" dirty="0" err="1">
                <a:solidFill>
                  <a:srgbClr val="FF0000"/>
                </a:solidFill>
              </a:rPr>
              <a:t>int</a:t>
            </a:r>
            <a:r>
              <a:rPr lang="en-US" sz="1400" dirty="0">
                <a:solidFill>
                  <a:srgbClr val="FF0000"/>
                </a:solidFill>
              </a:rPr>
              <a:t> i = 5; i &gt; 0; i--) {</a:t>
            </a:r>
          </a:p>
          <a:p>
            <a:pPr marL="1051560" lvl="3" indent="0">
              <a:buNone/>
            </a:pPr>
            <a:r>
              <a:rPr lang="en-US" sz="1400" dirty="0">
                <a:solidFill>
                  <a:srgbClr val="FF0000"/>
                </a:solidFill>
              </a:rPr>
              <a:t>     </a:t>
            </a:r>
            <a:r>
              <a:rPr lang="en-US" sz="1400" dirty="0" err="1">
                <a:solidFill>
                  <a:srgbClr val="FF0000"/>
                </a:solidFill>
              </a:rPr>
              <a:t>System.out.println</a:t>
            </a:r>
            <a:r>
              <a:rPr lang="en-US" sz="1400" dirty="0">
                <a:solidFill>
                  <a:srgbClr val="FF0000"/>
                </a:solidFill>
              </a:rPr>
              <a:t>("Main Thread: " + i);</a:t>
            </a:r>
          </a:p>
          <a:p>
            <a:pPr marL="1051560" lvl="3" indent="0">
              <a:buNone/>
            </a:pPr>
            <a:r>
              <a:rPr lang="en-US" sz="1400" dirty="0">
                <a:solidFill>
                  <a:srgbClr val="FF0000"/>
                </a:solidFill>
              </a:rPr>
              <a:t>     </a:t>
            </a:r>
            <a:r>
              <a:rPr lang="en-US" sz="1400" dirty="0" err="1">
                <a:solidFill>
                  <a:srgbClr val="FF0000"/>
                </a:solidFill>
              </a:rPr>
              <a:t>Thread.sleep</a:t>
            </a:r>
            <a:r>
              <a:rPr lang="en-US" sz="1400" dirty="0">
                <a:solidFill>
                  <a:srgbClr val="FF0000"/>
                </a:solidFill>
              </a:rPr>
              <a:t>(1000);</a:t>
            </a:r>
          </a:p>
          <a:p>
            <a:pPr marL="1051560" lvl="3" indent="0">
              <a:buNone/>
            </a:pPr>
            <a:r>
              <a:rPr lang="en-US" sz="1400" dirty="0">
                <a:solidFill>
                  <a:srgbClr val="FF0000"/>
                </a:solidFill>
              </a:rPr>
              <a:t>}</a:t>
            </a:r>
          </a:p>
          <a:p>
            <a:pPr marL="594360" lvl="2" indent="0">
              <a:spcBef>
                <a:spcPts val="400"/>
              </a:spcBef>
              <a:buNone/>
            </a:pPr>
            <a:r>
              <a:rPr lang="en-US" sz="1400" dirty="0">
                <a:solidFill>
                  <a:srgbClr val="FF0000"/>
                </a:solidFill>
              </a:rPr>
              <a:t>} catch (</a:t>
            </a:r>
            <a:r>
              <a:rPr lang="en-US" sz="1400" dirty="0" err="1">
                <a:solidFill>
                  <a:srgbClr val="FF0000"/>
                </a:solidFill>
              </a:rPr>
              <a:t>InterruptedException</a:t>
            </a:r>
            <a:r>
              <a:rPr lang="en-US" sz="1400" dirty="0">
                <a:solidFill>
                  <a:srgbClr val="FF0000"/>
                </a:solidFill>
              </a:rPr>
              <a:t> e) {</a:t>
            </a:r>
          </a:p>
          <a:p>
            <a:pPr marL="594360" lvl="2" indent="0">
              <a:spcBef>
                <a:spcPts val="400"/>
              </a:spcBef>
              <a:buNone/>
            </a:pPr>
            <a:r>
              <a:rPr lang="en-US" sz="1400" dirty="0">
                <a:solidFill>
                  <a:srgbClr val="FF0000"/>
                </a:solidFill>
              </a:rPr>
              <a:t>         </a:t>
            </a:r>
            <a:r>
              <a:rPr lang="en-US" sz="1400" dirty="0" err="1">
                <a:solidFill>
                  <a:srgbClr val="FF0000"/>
                </a:solidFill>
              </a:rPr>
              <a:t>System.out.println</a:t>
            </a:r>
            <a:r>
              <a:rPr lang="en-US" sz="1400" dirty="0">
                <a:solidFill>
                  <a:srgbClr val="FF0000"/>
                </a:solidFill>
              </a:rPr>
              <a:t>("Main thread interrupted.");</a:t>
            </a:r>
          </a:p>
          <a:p>
            <a:pPr marL="594360" lvl="2" indent="0">
              <a:spcBef>
                <a:spcPts val="400"/>
              </a:spcBef>
              <a:buNone/>
            </a:pPr>
            <a:r>
              <a:rPr lang="en-US" sz="1400" dirty="0">
                <a:solidFill>
                  <a:srgbClr val="FF0000"/>
                </a:solidFill>
              </a:rPr>
              <a:t>}</a:t>
            </a:r>
          </a:p>
          <a:p>
            <a:pPr marL="594360" lvl="2" indent="0">
              <a:spcBef>
                <a:spcPts val="400"/>
              </a:spcBef>
              <a:buNone/>
            </a:pPr>
            <a:r>
              <a:rPr lang="en-US" sz="1400" dirty="0" err="1">
                <a:solidFill>
                  <a:srgbClr val="FF0000"/>
                </a:solidFill>
              </a:rPr>
              <a:t>System.out.println</a:t>
            </a:r>
            <a:r>
              <a:rPr lang="en-US" sz="1400" dirty="0">
                <a:solidFill>
                  <a:srgbClr val="FF0000"/>
                </a:solidFill>
              </a:rPr>
              <a:t>("Main thread exiting.");</a:t>
            </a:r>
          </a:p>
          <a:p>
            <a:pPr marL="320040" lvl="1" indent="0">
              <a:spcBef>
                <a:spcPts val="400"/>
              </a:spcBef>
              <a:buNone/>
            </a:pPr>
            <a:r>
              <a:rPr lang="en-US" sz="1400" dirty="0">
                <a:solidFill>
                  <a:srgbClr val="FF0000"/>
                </a:solidFill>
              </a:rPr>
              <a:t>}</a:t>
            </a:r>
          </a:p>
          <a:p>
            <a:pPr marL="0" indent="0">
              <a:spcBef>
                <a:spcPts val="400"/>
              </a:spcBef>
              <a:buNone/>
            </a:pPr>
            <a:r>
              <a:rPr lang="en-US" sz="1400" dirty="0">
                <a:solidFill>
                  <a:srgbClr val="FF0000"/>
                </a:solidFill>
              </a:rPr>
              <a:t>}</a:t>
            </a:r>
          </a:p>
          <a:p>
            <a:pPr>
              <a:spcBef>
                <a:spcPts val="400"/>
              </a:spcBef>
            </a:pPr>
            <a:r>
              <a:rPr lang="en-US" sz="1400" dirty="0"/>
              <a:t>Output: (the output on your computer may differ)</a:t>
            </a:r>
          </a:p>
          <a:p>
            <a:pPr marL="0" indent="0">
              <a:spcBef>
                <a:spcPts val="400"/>
              </a:spcBef>
              <a:buNone/>
            </a:pPr>
            <a:r>
              <a:rPr lang="en-US" sz="1400" dirty="0">
                <a:solidFill>
                  <a:srgbClr val="0070C0"/>
                </a:solidFill>
              </a:rPr>
              <a:t>Child thread: Thread[Demo Thread,5,main]</a:t>
            </a:r>
          </a:p>
          <a:p>
            <a:pPr marL="0" indent="0">
              <a:spcBef>
                <a:spcPts val="400"/>
              </a:spcBef>
              <a:buNone/>
            </a:pPr>
            <a:r>
              <a:rPr lang="en-US" sz="1400" dirty="0">
                <a:solidFill>
                  <a:srgbClr val="0070C0"/>
                </a:solidFill>
              </a:rPr>
              <a:t>Main Thread: 5</a:t>
            </a:r>
          </a:p>
          <a:p>
            <a:pPr marL="0" indent="0">
              <a:spcBef>
                <a:spcPts val="400"/>
              </a:spcBef>
              <a:buNone/>
            </a:pPr>
            <a:r>
              <a:rPr lang="en-US" sz="1400" dirty="0">
                <a:solidFill>
                  <a:srgbClr val="0070C0"/>
                </a:solidFill>
              </a:rPr>
              <a:t>Child Thread: 5</a:t>
            </a:r>
          </a:p>
          <a:p>
            <a:pPr marL="0" indent="0">
              <a:spcBef>
                <a:spcPts val="400"/>
              </a:spcBef>
              <a:buNone/>
            </a:pPr>
            <a:r>
              <a:rPr lang="en-US" sz="1400" dirty="0">
                <a:solidFill>
                  <a:srgbClr val="0070C0"/>
                </a:solidFill>
              </a:rPr>
              <a:t>Child Thread: 4</a:t>
            </a:r>
          </a:p>
          <a:p>
            <a:pPr marL="0" indent="0">
              <a:spcBef>
                <a:spcPts val="400"/>
              </a:spcBef>
              <a:buNone/>
            </a:pPr>
            <a:r>
              <a:rPr lang="en-US" sz="1400" dirty="0">
                <a:solidFill>
                  <a:srgbClr val="0070C0"/>
                </a:solidFill>
              </a:rPr>
              <a:t>Main Thread: 4</a:t>
            </a:r>
          </a:p>
          <a:p>
            <a:pPr marL="0" indent="0">
              <a:spcBef>
                <a:spcPts val="400"/>
              </a:spcBef>
              <a:buNone/>
            </a:pPr>
            <a:r>
              <a:rPr lang="en-US" sz="1400" dirty="0">
                <a:solidFill>
                  <a:srgbClr val="0070C0"/>
                </a:solidFill>
              </a:rPr>
              <a:t>Child Thread: 3</a:t>
            </a:r>
          </a:p>
          <a:p>
            <a:pPr marL="0" indent="0">
              <a:spcBef>
                <a:spcPts val="400"/>
              </a:spcBef>
              <a:buNone/>
            </a:pPr>
            <a:r>
              <a:rPr lang="en-US" sz="1400" dirty="0">
                <a:solidFill>
                  <a:srgbClr val="0070C0"/>
                </a:solidFill>
              </a:rPr>
              <a:t>Child Thread: 2</a:t>
            </a:r>
          </a:p>
          <a:p>
            <a:pPr marL="0" indent="0">
              <a:spcBef>
                <a:spcPts val="400"/>
              </a:spcBef>
              <a:buNone/>
            </a:pPr>
            <a:r>
              <a:rPr lang="en-US" sz="1400" dirty="0">
                <a:solidFill>
                  <a:srgbClr val="0070C0"/>
                </a:solidFill>
              </a:rPr>
              <a:t>Main Thread: 3</a:t>
            </a:r>
          </a:p>
          <a:p>
            <a:pPr marL="0" indent="0">
              <a:spcBef>
                <a:spcPts val="400"/>
              </a:spcBef>
              <a:buNone/>
            </a:pPr>
            <a:r>
              <a:rPr lang="en-US" sz="1400" dirty="0">
                <a:solidFill>
                  <a:srgbClr val="0070C0"/>
                </a:solidFill>
              </a:rPr>
              <a:t>Child Thread: 1</a:t>
            </a:r>
          </a:p>
          <a:p>
            <a:pPr marL="0" indent="0">
              <a:spcBef>
                <a:spcPts val="400"/>
              </a:spcBef>
              <a:buNone/>
            </a:pPr>
            <a:r>
              <a:rPr lang="en-US" sz="1400" dirty="0">
                <a:solidFill>
                  <a:srgbClr val="0070C0"/>
                </a:solidFill>
              </a:rPr>
              <a:t>Exiting child thread.</a:t>
            </a:r>
          </a:p>
          <a:p>
            <a:pPr marL="0" indent="0">
              <a:spcBef>
                <a:spcPts val="400"/>
              </a:spcBef>
              <a:buNone/>
            </a:pPr>
            <a:r>
              <a:rPr lang="en-US" sz="1400" dirty="0">
                <a:solidFill>
                  <a:srgbClr val="0070C0"/>
                </a:solidFill>
              </a:rPr>
              <a:t>Main Thread: 2</a:t>
            </a:r>
          </a:p>
          <a:p>
            <a:pPr marL="0" indent="0">
              <a:spcBef>
                <a:spcPts val="400"/>
              </a:spcBef>
              <a:buNone/>
            </a:pPr>
            <a:r>
              <a:rPr lang="en-US" sz="1400" dirty="0">
                <a:solidFill>
                  <a:srgbClr val="0070C0"/>
                </a:solidFill>
              </a:rPr>
              <a:t>Main Thread: 1</a:t>
            </a:r>
          </a:p>
          <a:p>
            <a:pPr marL="0" indent="0">
              <a:spcBef>
                <a:spcPts val="400"/>
              </a:spcBef>
              <a:buNone/>
            </a:pPr>
            <a:r>
              <a:rPr lang="en-US" sz="1400" dirty="0">
                <a:solidFill>
                  <a:srgbClr val="0070C0"/>
                </a:solidFill>
              </a:rPr>
              <a:t>Main thread exiting.</a:t>
            </a:r>
          </a:p>
          <a:p>
            <a:pPr marL="0" indent="0">
              <a:spcBef>
                <a:spcPts val="400"/>
              </a:spcBef>
              <a:buNone/>
            </a:pPr>
            <a:endParaRPr lang="en-US" sz="1400" dirty="0">
              <a:solidFill>
                <a:srgbClr val="FF0000"/>
              </a:solidFill>
            </a:endParaRPr>
          </a:p>
        </p:txBody>
      </p:sp>
    </p:spTree>
    <p:extLst>
      <p:ext uri="{BB962C8B-B14F-4D97-AF65-F5344CB8AC3E}">
        <p14:creationId xmlns:p14="http://schemas.microsoft.com/office/powerpoint/2010/main" val="2161070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a:bodyPr>
          <a:lstStyle/>
          <a:p>
            <a:pPr marL="0" indent="0">
              <a:buNone/>
            </a:pPr>
            <a:r>
              <a:rPr lang="en-US" sz="2000" b="1" dirty="0">
                <a:solidFill>
                  <a:srgbClr val="00B050"/>
                </a:solidFill>
              </a:rPr>
              <a:t>Which approach is better?</a:t>
            </a:r>
            <a:endParaRPr lang="en-US" sz="2000" dirty="0">
              <a:solidFill>
                <a:srgbClr val="00B050"/>
              </a:solidFill>
            </a:endParaRPr>
          </a:p>
          <a:p>
            <a:r>
              <a:rPr lang="en-US" sz="2000" dirty="0"/>
              <a:t>Of the two ways to create threads, which approach is better? </a:t>
            </a:r>
          </a:p>
          <a:p>
            <a:r>
              <a:rPr lang="en-US" sz="2000" dirty="0"/>
              <a:t>The answers to that question turn on the same point. </a:t>
            </a:r>
          </a:p>
          <a:p>
            <a:r>
              <a:rPr lang="en-US" sz="2000" dirty="0"/>
              <a:t>The Thread class defines several methods that can be overridden by a derived class. </a:t>
            </a:r>
          </a:p>
          <a:p>
            <a:r>
              <a:rPr lang="en-US" sz="2000" dirty="0"/>
              <a:t>Of these methods, the only one that must be overridden is run(). </a:t>
            </a:r>
          </a:p>
          <a:p>
            <a:r>
              <a:rPr lang="en-US" sz="2000" dirty="0"/>
              <a:t>This is, of course, the same method required when you implement Runnable.</a:t>
            </a:r>
          </a:p>
          <a:p>
            <a:r>
              <a:rPr lang="en-US" sz="2000" dirty="0">
                <a:solidFill>
                  <a:srgbClr val="0070C0"/>
                </a:solidFill>
              </a:rPr>
              <a:t>Many Java programmers feel that classes should be extended only when they are being enhanced or modified in some way. </a:t>
            </a:r>
          </a:p>
          <a:p>
            <a:r>
              <a:rPr lang="en-US" sz="2000" dirty="0">
                <a:solidFill>
                  <a:srgbClr val="0070C0"/>
                </a:solidFill>
              </a:rPr>
              <a:t>So, if you will not be overriding any of Thread’s other methods, it is probably best simply to implement Runnable. </a:t>
            </a:r>
          </a:p>
          <a:p>
            <a:r>
              <a:rPr lang="en-US" sz="2000" dirty="0">
                <a:solidFill>
                  <a:srgbClr val="0070C0"/>
                </a:solidFill>
              </a:rPr>
              <a:t>Also, by implementing Runnable, your thread class does not need to inherit Thread, making it free to inherit from other class. </a:t>
            </a:r>
          </a:p>
          <a:p>
            <a:r>
              <a:rPr lang="en-US" sz="2000" dirty="0"/>
              <a:t>Ultimately, which approach to use is up to you. </a:t>
            </a:r>
          </a:p>
        </p:txBody>
      </p:sp>
    </p:spTree>
    <p:extLst>
      <p:ext uri="{BB962C8B-B14F-4D97-AF65-F5344CB8AC3E}">
        <p14:creationId xmlns:p14="http://schemas.microsoft.com/office/powerpoint/2010/main" val="251271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Threads and Processes</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solidFill>
                  <a:srgbClr val="0070C0"/>
                </a:solidFill>
              </a:rPr>
              <a:t>Java provides built-in support for multithreaded programming. </a:t>
            </a:r>
          </a:p>
          <a:p>
            <a:r>
              <a:rPr lang="en-US" sz="2400" dirty="0">
                <a:solidFill>
                  <a:srgbClr val="0070C0"/>
                </a:solidFill>
              </a:rPr>
              <a:t>A multithreaded program contains two or more parts that can run concurrently.</a:t>
            </a:r>
          </a:p>
          <a:p>
            <a:r>
              <a:rPr lang="en-US" sz="2400" dirty="0"/>
              <a:t>Each part of such a program is called a thread, and each thread defines a separate path of execution. </a:t>
            </a:r>
          </a:p>
          <a:p>
            <a:r>
              <a:rPr lang="en-US" sz="2400" dirty="0"/>
              <a:t>Thus, multithreading is a specialized form of multitasking. </a:t>
            </a:r>
          </a:p>
          <a:p>
            <a:r>
              <a:rPr lang="en-US" sz="2400" dirty="0">
                <a:solidFill>
                  <a:srgbClr val="0070C0"/>
                </a:solidFill>
              </a:rPr>
              <a:t>A thread is a single sequence of executable code within a larger program.  </a:t>
            </a:r>
          </a:p>
          <a:p>
            <a:r>
              <a:rPr lang="en-US" sz="2400" dirty="0">
                <a:solidFill>
                  <a:srgbClr val="FF0000"/>
                </a:solidFill>
              </a:rPr>
              <a:t>There are two distinct types of multitasking: process-based and thread-based.</a:t>
            </a:r>
          </a:p>
          <a:p>
            <a:r>
              <a:rPr lang="en-US" sz="2400" dirty="0">
                <a:solidFill>
                  <a:srgbClr val="0070C0"/>
                </a:solidFill>
              </a:rPr>
              <a:t>A process is a program that is executing. </a:t>
            </a:r>
          </a:p>
          <a:p>
            <a:r>
              <a:rPr lang="en-US" sz="2400" dirty="0"/>
              <a:t>Thus, process-based multitasking is the feature that allows your computer to run two or more programs concurrently. </a:t>
            </a:r>
          </a:p>
          <a:p>
            <a:r>
              <a:rPr lang="en-US" sz="2400" dirty="0"/>
              <a:t>For example, process-based multitasking enables you to run the Java compiler at the same time that you are using a word processor and web browser. </a:t>
            </a:r>
          </a:p>
          <a:p>
            <a:r>
              <a:rPr lang="en-US" sz="2400" dirty="0"/>
              <a:t>In process-based multitasking, a </a:t>
            </a:r>
            <a:r>
              <a:rPr lang="en-US" sz="2400" dirty="0">
                <a:solidFill>
                  <a:srgbClr val="FF0000"/>
                </a:solidFill>
              </a:rPr>
              <a:t>program is the smallest unit of code that can be dispatched by the scheduler</a:t>
            </a:r>
            <a:r>
              <a:rPr lang="en-US" sz="2400" dirty="0"/>
              <a:t>.</a:t>
            </a:r>
          </a:p>
        </p:txBody>
      </p:sp>
    </p:spTree>
    <p:extLst>
      <p:ext uri="{BB962C8B-B14F-4D97-AF65-F5344CB8AC3E}">
        <p14:creationId xmlns:p14="http://schemas.microsoft.com/office/powerpoint/2010/main" val="2894119704"/>
      </p:ext>
    </p:extLst>
  </p:cSld>
  <p:clrMapOvr>
    <a:masterClrMapping/>
  </p:clrMapOvr>
  <mc:AlternateContent xmlns:mc="http://schemas.openxmlformats.org/markup-compatibility/2006" xmlns:p14="http://schemas.microsoft.com/office/powerpoint/2010/main">
    <mc:Choice Requires="p14">
      <p:transition spd="slow" p14:dur="2000" advTm="4216"/>
    </mc:Choice>
    <mc:Fallback xmlns="">
      <p:transition spd="slow" advTm="421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4. Controlling Thread</a:t>
            </a:r>
          </a:p>
        </p:txBody>
      </p:sp>
      <p:sp>
        <p:nvSpPr>
          <p:cNvPr id="3" name="Content Placeholder 2"/>
          <p:cNvSpPr>
            <a:spLocks noGrp="1"/>
          </p:cNvSpPr>
          <p:nvPr>
            <p:ph sz="quarter" idx="1"/>
          </p:nvPr>
        </p:nvSpPr>
        <p:spPr>
          <a:xfrm>
            <a:off x="457200" y="1600200"/>
            <a:ext cx="8229600" cy="5257800"/>
          </a:xfrm>
        </p:spPr>
        <p:txBody>
          <a:bodyPr>
            <a:normAutofit fontScale="85000" lnSpcReduction="10000"/>
          </a:bodyPr>
          <a:lstStyle/>
          <a:p>
            <a:pPr marL="0" lvl="0" indent="0">
              <a:buNone/>
            </a:pPr>
            <a:r>
              <a:rPr lang="en-US" sz="2400" b="1" dirty="0">
                <a:solidFill>
                  <a:srgbClr val="00B050"/>
                </a:solidFill>
              </a:rPr>
              <a:t>I. Pausing Execution with Sleep</a:t>
            </a:r>
            <a:endParaRPr lang="en-US" sz="2400" dirty="0">
              <a:solidFill>
                <a:srgbClr val="00B050"/>
              </a:solidFill>
            </a:endParaRPr>
          </a:p>
          <a:p>
            <a:r>
              <a:rPr lang="en-US" sz="2400" dirty="0" err="1"/>
              <a:t>Thread.sleep</a:t>
            </a:r>
            <a:r>
              <a:rPr lang="en-US" sz="2400" dirty="0"/>
              <a:t>(length) causes the current thread to </a:t>
            </a:r>
            <a:r>
              <a:rPr lang="en-US" sz="2400" dirty="0">
                <a:solidFill>
                  <a:srgbClr val="FF0000"/>
                </a:solidFill>
              </a:rPr>
              <a:t>suspend execution for a specified period. </a:t>
            </a:r>
          </a:p>
          <a:p>
            <a:r>
              <a:rPr lang="en-US" sz="2400" dirty="0"/>
              <a:t>This is an efficient means of making processor time available to the other threads or other applications. </a:t>
            </a:r>
          </a:p>
          <a:p>
            <a:r>
              <a:rPr lang="en-US" sz="2400" dirty="0"/>
              <a:t>The sleep method can also be used for pacing, and waiting for another thread with duties that are understood to have time requirements.</a:t>
            </a:r>
          </a:p>
          <a:p>
            <a:r>
              <a:rPr lang="en-US" sz="2400" dirty="0"/>
              <a:t>Two overloaded versions of sleep are provided: </a:t>
            </a:r>
          </a:p>
          <a:p>
            <a:pPr lvl="1"/>
            <a:r>
              <a:rPr lang="en-US" sz="2400" dirty="0">
                <a:solidFill>
                  <a:srgbClr val="0070C0"/>
                </a:solidFill>
              </a:rPr>
              <a:t>one that specifies the sleep time in milliseconds and </a:t>
            </a:r>
          </a:p>
          <a:p>
            <a:pPr lvl="1"/>
            <a:r>
              <a:rPr lang="en-US" sz="2400" dirty="0">
                <a:solidFill>
                  <a:srgbClr val="0070C0"/>
                </a:solidFill>
              </a:rPr>
              <a:t>one that specifies the sleep time to milliseconds and nanoseconds. </a:t>
            </a:r>
          </a:p>
          <a:p>
            <a:r>
              <a:rPr lang="en-US" sz="2400" dirty="0"/>
              <a:t>However, these sleep times are not guaranteed to be precise, </a:t>
            </a:r>
            <a:r>
              <a:rPr lang="en-US" sz="2400" dirty="0">
                <a:solidFill>
                  <a:srgbClr val="FF0000"/>
                </a:solidFill>
              </a:rPr>
              <a:t>because they are limited by the facilities provided by the underlying OS. </a:t>
            </a:r>
          </a:p>
          <a:p>
            <a:r>
              <a:rPr lang="en-US" sz="2400" dirty="0">
                <a:solidFill>
                  <a:srgbClr val="FF0000"/>
                </a:solidFill>
              </a:rPr>
              <a:t>Also, the sleep period can be terminated by interrupts. </a:t>
            </a:r>
          </a:p>
          <a:p>
            <a:r>
              <a:rPr lang="en-US" sz="2400" dirty="0">
                <a:solidFill>
                  <a:srgbClr val="0070C0"/>
                </a:solidFill>
              </a:rPr>
              <a:t>So, you cannot assume that invoking sleep will suspend the thread for precisely the time period specified. </a:t>
            </a:r>
          </a:p>
          <a:p>
            <a:endParaRPr lang="en-US" sz="2400" dirty="0"/>
          </a:p>
        </p:txBody>
      </p:sp>
    </p:spTree>
    <p:extLst>
      <p:ext uri="{BB962C8B-B14F-4D97-AF65-F5344CB8AC3E}">
        <p14:creationId xmlns:p14="http://schemas.microsoft.com/office/powerpoint/2010/main" val="366064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0" indent="0">
              <a:spcBef>
                <a:spcPts val="500"/>
              </a:spcBef>
              <a:buNone/>
            </a:pPr>
            <a:r>
              <a:rPr lang="en-US" sz="1800" dirty="0"/>
              <a:t>Example: main thread uses sleep to print messages at four-second intervals:</a:t>
            </a:r>
          </a:p>
          <a:p>
            <a:pPr marL="0" indent="0">
              <a:spcBef>
                <a:spcPts val="500"/>
              </a:spcBef>
              <a:buNone/>
            </a:pPr>
            <a:r>
              <a:rPr lang="en-US" sz="1800" dirty="0">
                <a:solidFill>
                  <a:srgbClr val="FF0000"/>
                </a:solidFill>
              </a:rPr>
              <a:t>public class </a:t>
            </a:r>
            <a:r>
              <a:rPr lang="en-US" sz="1800" dirty="0" err="1">
                <a:solidFill>
                  <a:srgbClr val="FF0000"/>
                </a:solidFill>
              </a:rPr>
              <a:t>SleepMessage</a:t>
            </a:r>
            <a:r>
              <a:rPr lang="en-US" sz="1800" dirty="0">
                <a:solidFill>
                  <a:srgbClr val="FF0000"/>
                </a:solidFill>
              </a:rPr>
              <a:t> extends Thread{</a:t>
            </a:r>
          </a:p>
          <a:p>
            <a:pPr marL="0" indent="0">
              <a:spcBef>
                <a:spcPts val="500"/>
              </a:spcBef>
              <a:buNone/>
            </a:pPr>
            <a:r>
              <a:rPr lang="en-US" sz="1800" dirty="0">
                <a:solidFill>
                  <a:srgbClr val="FF0000"/>
                </a:solidFill>
              </a:rPr>
              <a:t>    public void run(){</a:t>
            </a:r>
          </a:p>
          <a:p>
            <a:pPr marL="0" indent="0">
              <a:spcBef>
                <a:spcPts val="500"/>
              </a:spcBef>
              <a:buNone/>
            </a:pPr>
            <a:r>
              <a:rPr lang="en-US" sz="1800" dirty="0">
                <a:solidFill>
                  <a:srgbClr val="FF0000"/>
                </a:solidFill>
              </a:rPr>
              <a:t>        String info[] = {"Mares eat oats", "Dogs eat oats", "Little lambs eat ivy", </a:t>
            </a:r>
          </a:p>
          <a:p>
            <a:pPr marL="0" indent="0">
              <a:spcBef>
                <a:spcPts val="500"/>
              </a:spcBef>
              <a:buNone/>
            </a:pPr>
            <a:r>
              <a:rPr lang="en-US" sz="1800" dirty="0">
                <a:solidFill>
                  <a:srgbClr val="FF0000"/>
                </a:solidFill>
              </a:rPr>
              <a:t>                             "A kid will eat ivy too"};</a:t>
            </a:r>
          </a:p>
          <a:p>
            <a:pPr marL="0" indent="0">
              <a:spcBef>
                <a:spcPts val="500"/>
              </a:spcBef>
              <a:buNone/>
            </a:pPr>
            <a:r>
              <a:rPr lang="en-US" sz="1800" dirty="0">
                <a:solidFill>
                  <a:srgbClr val="FF0000"/>
                </a:solidFill>
              </a:rPr>
              <a:t>        for (</a:t>
            </a:r>
            <a:r>
              <a:rPr lang="en-US" sz="1800" dirty="0" err="1">
                <a:solidFill>
                  <a:srgbClr val="FF0000"/>
                </a:solidFill>
              </a:rPr>
              <a:t>int</a:t>
            </a:r>
            <a:r>
              <a:rPr lang="en-US" sz="1800" dirty="0">
                <a:solidFill>
                  <a:srgbClr val="FF0000"/>
                </a:solidFill>
              </a:rPr>
              <a:t> i = 0; i &lt; </a:t>
            </a:r>
            <a:r>
              <a:rPr lang="en-US" sz="1800" dirty="0" err="1">
                <a:solidFill>
                  <a:srgbClr val="FF0000"/>
                </a:solidFill>
              </a:rPr>
              <a:t>info.length</a:t>
            </a:r>
            <a:r>
              <a:rPr lang="en-US" sz="1800" dirty="0">
                <a:solidFill>
                  <a:srgbClr val="FF0000"/>
                </a:solidFill>
              </a:rPr>
              <a:t>; i++) {</a:t>
            </a:r>
          </a:p>
          <a:p>
            <a:pPr marL="0" indent="0">
              <a:spcBef>
                <a:spcPts val="500"/>
              </a:spcBef>
              <a:buNone/>
            </a:pPr>
            <a:r>
              <a:rPr lang="en-US" sz="1800" dirty="0">
                <a:solidFill>
                  <a:srgbClr val="FF0000"/>
                </a:solidFill>
              </a:rPr>
              <a:t>            try {</a:t>
            </a:r>
          </a:p>
          <a:p>
            <a:pPr marL="0" indent="0">
              <a:spcBef>
                <a:spcPts val="500"/>
              </a:spcBef>
              <a:buNone/>
            </a:pPr>
            <a:r>
              <a:rPr lang="en-US" sz="1800" dirty="0">
                <a:solidFill>
                  <a:srgbClr val="FF0000"/>
                </a:solidFill>
              </a:rPr>
              <a:t>                </a:t>
            </a:r>
            <a:r>
              <a:rPr lang="en-US" sz="1800" dirty="0" err="1">
                <a:solidFill>
                  <a:srgbClr val="FF0000"/>
                </a:solidFill>
              </a:rPr>
              <a:t>Thread.sleep</a:t>
            </a:r>
            <a:r>
              <a:rPr lang="en-US" sz="1800" dirty="0">
                <a:solidFill>
                  <a:srgbClr val="FF0000"/>
                </a:solidFill>
              </a:rPr>
              <a:t>(4000); //sleep 4 seconds</a:t>
            </a:r>
          </a:p>
          <a:p>
            <a:pPr marL="0" indent="0">
              <a:spcBef>
                <a:spcPts val="500"/>
              </a:spcBef>
              <a:buNone/>
            </a:pPr>
            <a:r>
              <a:rPr lang="en-US" sz="1800" dirty="0">
                <a:solidFill>
                  <a:srgbClr val="FF0000"/>
                </a:solidFill>
              </a:rPr>
              <a:t>                </a:t>
            </a:r>
            <a:r>
              <a:rPr lang="en-US" sz="1800" dirty="0" err="1">
                <a:solidFill>
                  <a:srgbClr val="FF0000"/>
                </a:solidFill>
              </a:rPr>
              <a:t>System.out.println</a:t>
            </a:r>
            <a:r>
              <a:rPr lang="en-US" sz="1800" dirty="0">
                <a:solidFill>
                  <a:srgbClr val="FF0000"/>
                </a:solidFill>
              </a:rPr>
              <a:t>(info[i]);</a:t>
            </a:r>
          </a:p>
          <a:p>
            <a:pPr marL="0" indent="0">
              <a:spcBef>
                <a:spcPts val="500"/>
              </a:spcBef>
              <a:buNone/>
            </a:pPr>
            <a:r>
              <a:rPr lang="en-US" sz="1800" dirty="0">
                <a:solidFill>
                  <a:srgbClr val="FF0000"/>
                </a:solidFill>
              </a:rPr>
              <a:t>            } catch (</a:t>
            </a:r>
            <a:r>
              <a:rPr lang="en-US" sz="1800" dirty="0" err="1">
                <a:solidFill>
                  <a:srgbClr val="FF0000"/>
                </a:solidFill>
              </a:rPr>
              <a:t>InterruptedException</a:t>
            </a:r>
            <a:r>
              <a:rPr lang="en-US" sz="1800" dirty="0">
                <a:solidFill>
                  <a:srgbClr val="FF0000"/>
                </a:solidFill>
              </a:rPr>
              <a:t> ex) {</a:t>
            </a:r>
          </a:p>
          <a:p>
            <a:pPr marL="0" indent="0">
              <a:spcBef>
                <a:spcPts val="500"/>
              </a:spcBef>
              <a:buNone/>
            </a:pPr>
            <a:r>
              <a:rPr lang="en-US" sz="1800" dirty="0">
                <a:solidFill>
                  <a:srgbClr val="FF0000"/>
                </a:solidFill>
              </a:rPr>
              <a:t>                </a:t>
            </a:r>
            <a:r>
              <a:rPr lang="en-US" sz="1800" dirty="0" err="1">
                <a:solidFill>
                  <a:srgbClr val="FF0000"/>
                </a:solidFill>
              </a:rPr>
              <a:t>ex.printStackTrace</a:t>
            </a:r>
            <a:r>
              <a:rPr lang="en-US" sz="1800" dirty="0">
                <a:solidFill>
                  <a:srgbClr val="FF0000"/>
                </a:solidFill>
              </a:rPr>
              <a:t>();</a:t>
            </a:r>
          </a:p>
          <a:p>
            <a:pPr marL="0" indent="0">
              <a:spcBef>
                <a:spcPts val="500"/>
              </a:spcBef>
              <a:buNone/>
            </a:pPr>
            <a:r>
              <a:rPr lang="en-US" sz="1800" dirty="0">
                <a:solidFill>
                  <a:srgbClr val="FF0000"/>
                </a:solidFill>
              </a:rPr>
              <a:t>            }</a:t>
            </a:r>
          </a:p>
          <a:p>
            <a:pPr marL="0" indent="0">
              <a:spcBef>
                <a:spcPts val="500"/>
              </a:spcBef>
              <a:buNone/>
            </a:pPr>
            <a:r>
              <a:rPr lang="en-US" sz="1800" dirty="0">
                <a:solidFill>
                  <a:srgbClr val="FF0000"/>
                </a:solidFill>
              </a:rPr>
              <a:t>        }</a:t>
            </a:r>
          </a:p>
          <a:p>
            <a:pPr marL="0" indent="0">
              <a:spcBef>
                <a:spcPts val="500"/>
              </a:spcBef>
              <a:buNone/>
            </a:pPr>
            <a:r>
              <a:rPr lang="en-US" sz="1800" dirty="0">
                <a:solidFill>
                  <a:srgbClr val="FF0000"/>
                </a:solidFill>
              </a:rPr>
              <a:t>    }</a:t>
            </a:r>
          </a:p>
          <a:p>
            <a:pPr marL="0" indent="0">
              <a:spcBef>
                <a:spcPts val="500"/>
              </a:spcBef>
              <a:buNone/>
            </a:pPr>
            <a:r>
              <a:rPr lang="en-US" sz="1800" dirty="0">
                <a:solidFill>
                  <a:srgbClr val="FF0000"/>
                </a:solidFill>
              </a:rPr>
              <a:t>    public static void main(String </a:t>
            </a:r>
            <a:r>
              <a:rPr lang="en-US" sz="1800" dirty="0" err="1">
                <a:solidFill>
                  <a:srgbClr val="FF0000"/>
                </a:solidFill>
              </a:rPr>
              <a:t>args</a:t>
            </a:r>
            <a:r>
              <a:rPr lang="en-US" sz="1800" dirty="0">
                <a:solidFill>
                  <a:srgbClr val="FF0000"/>
                </a:solidFill>
              </a:rPr>
              <a:t>[]) throws </a:t>
            </a:r>
            <a:r>
              <a:rPr lang="en-US" sz="1800" dirty="0" err="1">
                <a:solidFill>
                  <a:srgbClr val="FF0000"/>
                </a:solidFill>
              </a:rPr>
              <a:t>InterruptedException</a:t>
            </a:r>
            <a:r>
              <a:rPr lang="en-US" sz="1800" dirty="0">
                <a:solidFill>
                  <a:srgbClr val="FF0000"/>
                </a:solidFill>
              </a:rPr>
              <a:t> {</a:t>
            </a:r>
          </a:p>
          <a:p>
            <a:pPr marL="0" indent="0">
              <a:spcBef>
                <a:spcPts val="500"/>
              </a:spcBef>
              <a:buNone/>
            </a:pPr>
            <a:r>
              <a:rPr lang="en-US" sz="1800" dirty="0">
                <a:solidFill>
                  <a:srgbClr val="FF0000"/>
                </a:solidFill>
              </a:rPr>
              <a:t>        </a:t>
            </a:r>
            <a:r>
              <a:rPr lang="en-US" sz="1800" dirty="0" err="1">
                <a:solidFill>
                  <a:srgbClr val="FF0000"/>
                </a:solidFill>
              </a:rPr>
              <a:t>SleepMessage</a:t>
            </a:r>
            <a:r>
              <a:rPr lang="en-US" sz="1800" dirty="0">
                <a:solidFill>
                  <a:srgbClr val="FF0000"/>
                </a:solidFill>
              </a:rPr>
              <a:t> </a:t>
            </a:r>
            <a:r>
              <a:rPr lang="en-US" sz="1800" dirty="0" err="1">
                <a:solidFill>
                  <a:srgbClr val="FF0000"/>
                </a:solidFill>
              </a:rPr>
              <a:t>sm</a:t>
            </a:r>
            <a:r>
              <a:rPr lang="en-US" sz="1800" dirty="0">
                <a:solidFill>
                  <a:srgbClr val="FF0000"/>
                </a:solidFill>
              </a:rPr>
              <a:t> = new </a:t>
            </a:r>
            <a:r>
              <a:rPr lang="en-US" sz="1800" dirty="0" err="1">
                <a:solidFill>
                  <a:srgbClr val="FF0000"/>
                </a:solidFill>
              </a:rPr>
              <a:t>SleepMessage</a:t>
            </a:r>
            <a:r>
              <a:rPr lang="en-US" sz="1800" dirty="0">
                <a:solidFill>
                  <a:srgbClr val="FF0000"/>
                </a:solidFill>
              </a:rPr>
              <a:t>();</a:t>
            </a:r>
          </a:p>
          <a:p>
            <a:pPr marL="0" indent="0">
              <a:spcBef>
                <a:spcPts val="500"/>
              </a:spcBef>
              <a:buNone/>
            </a:pPr>
            <a:r>
              <a:rPr lang="en-US" sz="1800" dirty="0">
                <a:solidFill>
                  <a:srgbClr val="FF0000"/>
                </a:solidFill>
              </a:rPr>
              <a:t>        </a:t>
            </a:r>
            <a:r>
              <a:rPr lang="en-US" sz="1800" dirty="0" err="1">
                <a:solidFill>
                  <a:srgbClr val="FF0000"/>
                </a:solidFill>
              </a:rPr>
              <a:t>sm.start</a:t>
            </a:r>
            <a:r>
              <a:rPr lang="en-US" sz="1800" dirty="0">
                <a:solidFill>
                  <a:srgbClr val="FF0000"/>
                </a:solidFill>
              </a:rPr>
              <a:t>();</a:t>
            </a:r>
          </a:p>
          <a:p>
            <a:pPr marL="0" indent="0">
              <a:spcBef>
                <a:spcPts val="500"/>
              </a:spcBef>
              <a:buNone/>
            </a:pPr>
            <a:r>
              <a:rPr lang="en-US" sz="1800" dirty="0">
                <a:solidFill>
                  <a:srgbClr val="FF0000"/>
                </a:solidFill>
              </a:rPr>
              <a:t>    }</a:t>
            </a:r>
          </a:p>
          <a:p>
            <a:pPr marL="0" indent="0">
              <a:spcBef>
                <a:spcPts val="500"/>
              </a:spcBef>
              <a:buNone/>
            </a:pPr>
            <a:r>
              <a:rPr lang="en-US" sz="1800" dirty="0">
                <a:solidFill>
                  <a:srgbClr val="FF0000"/>
                </a:solidFill>
              </a:rPr>
              <a:t>}</a:t>
            </a:r>
          </a:p>
        </p:txBody>
      </p:sp>
    </p:spTree>
    <p:extLst>
      <p:ext uri="{BB962C8B-B14F-4D97-AF65-F5344CB8AC3E}">
        <p14:creationId xmlns:p14="http://schemas.microsoft.com/office/powerpoint/2010/main" val="2940150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304800" y="1600200"/>
            <a:ext cx="8610600" cy="5257800"/>
          </a:xfrm>
        </p:spPr>
        <p:txBody>
          <a:bodyPr>
            <a:noAutofit/>
          </a:bodyPr>
          <a:lstStyle/>
          <a:p>
            <a:pPr marL="0" lvl="0" indent="0">
              <a:buNone/>
            </a:pPr>
            <a:r>
              <a:rPr lang="en-US" sz="2000" b="1" dirty="0">
                <a:solidFill>
                  <a:srgbClr val="00B050"/>
                </a:solidFill>
              </a:rPr>
              <a:t>II. Interrupts</a:t>
            </a:r>
            <a:endParaRPr lang="en-US" sz="2000" dirty="0">
              <a:solidFill>
                <a:srgbClr val="00B050"/>
              </a:solidFill>
            </a:endParaRPr>
          </a:p>
          <a:p>
            <a:r>
              <a:rPr lang="en-US" sz="2000" dirty="0">
                <a:solidFill>
                  <a:srgbClr val="0070C0"/>
                </a:solidFill>
              </a:rPr>
              <a:t>An </a:t>
            </a:r>
            <a:r>
              <a:rPr lang="en-US" sz="2000" i="1" dirty="0">
                <a:solidFill>
                  <a:srgbClr val="0070C0"/>
                </a:solidFill>
              </a:rPr>
              <a:t>interrupt</a:t>
            </a:r>
            <a:r>
              <a:rPr lang="en-US" sz="2000" dirty="0">
                <a:solidFill>
                  <a:srgbClr val="0070C0"/>
                </a:solidFill>
              </a:rPr>
              <a:t> is </a:t>
            </a:r>
            <a:r>
              <a:rPr lang="en-US" sz="2000" dirty="0">
                <a:solidFill>
                  <a:srgbClr val="FF0000"/>
                </a:solidFill>
              </a:rPr>
              <a:t>an indication to a thread that it should stop what it is doing and do something else. </a:t>
            </a:r>
          </a:p>
          <a:p>
            <a:r>
              <a:rPr lang="en-US" sz="2000" dirty="0"/>
              <a:t>It's up to the programmer to decide exactly how a thread responds to an interrupt, but it is very common for the thread to terminate. </a:t>
            </a:r>
          </a:p>
          <a:p>
            <a:r>
              <a:rPr lang="en-US" sz="2000" dirty="0">
                <a:solidFill>
                  <a:srgbClr val="0070C0"/>
                </a:solidFill>
              </a:rPr>
              <a:t>A thread sends an interrupt by invoking interrupt() on the Thread object for the thread to be interrupted. </a:t>
            </a:r>
          </a:p>
          <a:p>
            <a:r>
              <a:rPr lang="en-US" sz="2000" dirty="0"/>
              <a:t>For the interrupt mechanism to work correctly, the interrupted thread must support its own interruption.</a:t>
            </a:r>
          </a:p>
          <a:p>
            <a:r>
              <a:rPr lang="en-US" sz="2000" dirty="0"/>
              <a:t>How to support interrupt depends on what it's currently doing. </a:t>
            </a:r>
          </a:p>
          <a:p>
            <a:r>
              <a:rPr lang="en-US" sz="2000" dirty="0">
                <a:solidFill>
                  <a:srgbClr val="0070C0"/>
                </a:solidFill>
              </a:rPr>
              <a:t>If the thread is frequently invoking methods that throw </a:t>
            </a:r>
            <a:r>
              <a:rPr lang="en-US" sz="2000" dirty="0" err="1">
                <a:solidFill>
                  <a:srgbClr val="0070C0"/>
                </a:solidFill>
              </a:rPr>
              <a:t>InterruptedException</a:t>
            </a:r>
            <a:r>
              <a:rPr lang="en-US" sz="2000" dirty="0">
                <a:solidFill>
                  <a:srgbClr val="0070C0"/>
                </a:solidFill>
              </a:rPr>
              <a:t>, it simply returns from the run method after it catches that exception. </a:t>
            </a:r>
          </a:p>
        </p:txBody>
      </p:sp>
    </p:spTree>
    <p:extLst>
      <p:ext uri="{BB962C8B-B14F-4D97-AF65-F5344CB8AC3E}">
        <p14:creationId xmlns:p14="http://schemas.microsoft.com/office/powerpoint/2010/main" val="1170500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304800" y="1600200"/>
            <a:ext cx="8610600" cy="5257800"/>
          </a:xfrm>
        </p:spPr>
        <p:txBody>
          <a:bodyPr>
            <a:normAutofit fontScale="85000" lnSpcReduction="20000"/>
          </a:bodyPr>
          <a:lstStyle/>
          <a:p>
            <a:pPr marL="320040" lvl="1" indent="0">
              <a:buNone/>
            </a:pPr>
            <a:r>
              <a:rPr lang="en-US" sz="2100" dirty="0">
                <a:solidFill>
                  <a:srgbClr val="FF0000"/>
                </a:solidFill>
              </a:rPr>
              <a:t>public void run() {</a:t>
            </a:r>
          </a:p>
          <a:p>
            <a:pPr marL="320040" lvl="1" indent="0">
              <a:buNone/>
            </a:pPr>
            <a:r>
              <a:rPr lang="en-US" sz="2100" dirty="0">
                <a:solidFill>
                  <a:srgbClr val="FF0000"/>
                </a:solidFill>
              </a:rPr>
              <a:t>  for (</a:t>
            </a:r>
            <a:r>
              <a:rPr lang="en-US" sz="2100" dirty="0" err="1">
                <a:solidFill>
                  <a:srgbClr val="FF0000"/>
                </a:solidFill>
              </a:rPr>
              <a:t>int</a:t>
            </a:r>
            <a:r>
              <a:rPr lang="en-US" sz="2100" dirty="0">
                <a:solidFill>
                  <a:srgbClr val="FF0000"/>
                </a:solidFill>
              </a:rPr>
              <a:t> i = 0; i &lt; </a:t>
            </a:r>
            <a:r>
              <a:rPr lang="en-US" sz="2100" dirty="0" err="1">
                <a:solidFill>
                  <a:srgbClr val="FF0000"/>
                </a:solidFill>
              </a:rPr>
              <a:t>importantInfo.length</a:t>
            </a:r>
            <a:r>
              <a:rPr lang="en-US" sz="2100" dirty="0">
                <a:solidFill>
                  <a:srgbClr val="FF0000"/>
                </a:solidFill>
              </a:rPr>
              <a:t>; i++) {</a:t>
            </a:r>
          </a:p>
          <a:p>
            <a:pPr marL="320040" lvl="1" indent="0">
              <a:buNone/>
            </a:pPr>
            <a:r>
              <a:rPr lang="en-US" sz="2100" dirty="0">
                <a:solidFill>
                  <a:srgbClr val="FF0000"/>
                </a:solidFill>
              </a:rPr>
              <a:t>    try {</a:t>
            </a:r>
          </a:p>
          <a:p>
            <a:pPr marL="320040" lvl="1" indent="0">
              <a:buNone/>
            </a:pPr>
            <a:r>
              <a:rPr lang="en-US" sz="2100" dirty="0">
                <a:solidFill>
                  <a:srgbClr val="FF0000"/>
                </a:solidFill>
              </a:rPr>
              <a:t>        </a:t>
            </a:r>
            <a:r>
              <a:rPr lang="en-US" sz="2100" dirty="0" err="1">
                <a:solidFill>
                  <a:srgbClr val="FF0000"/>
                </a:solidFill>
              </a:rPr>
              <a:t>Thread.sleep</a:t>
            </a:r>
            <a:r>
              <a:rPr lang="en-US" sz="2100" dirty="0">
                <a:solidFill>
                  <a:srgbClr val="FF0000"/>
                </a:solidFill>
              </a:rPr>
              <a:t>(4000);</a:t>
            </a:r>
          </a:p>
          <a:p>
            <a:pPr marL="320040" lvl="1" indent="0">
              <a:buNone/>
            </a:pPr>
            <a:r>
              <a:rPr lang="en-US" sz="2100" dirty="0">
                <a:solidFill>
                  <a:srgbClr val="FF0000"/>
                </a:solidFill>
              </a:rPr>
              <a:t>    } catch (</a:t>
            </a:r>
            <a:r>
              <a:rPr lang="en-US" sz="2100" dirty="0" err="1">
                <a:solidFill>
                  <a:srgbClr val="FF0000"/>
                </a:solidFill>
              </a:rPr>
              <a:t>InterruptedException</a:t>
            </a:r>
            <a:r>
              <a:rPr lang="en-US" sz="2100" dirty="0">
                <a:solidFill>
                  <a:srgbClr val="FF0000"/>
                </a:solidFill>
              </a:rPr>
              <a:t> e) {</a:t>
            </a:r>
          </a:p>
          <a:p>
            <a:pPr marL="320040" lvl="1" indent="0">
              <a:buNone/>
            </a:pPr>
            <a:r>
              <a:rPr lang="en-US" sz="2100" dirty="0">
                <a:solidFill>
                  <a:srgbClr val="FF0000"/>
                </a:solidFill>
              </a:rPr>
              <a:t>        //thread is interrupted: no more messages.</a:t>
            </a:r>
          </a:p>
          <a:p>
            <a:pPr marL="320040" lvl="1" indent="0">
              <a:buNone/>
            </a:pPr>
            <a:r>
              <a:rPr lang="en-US" sz="2100" dirty="0">
                <a:solidFill>
                  <a:srgbClr val="FF0000"/>
                </a:solidFill>
              </a:rPr>
              <a:t>        return;</a:t>
            </a:r>
          </a:p>
          <a:p>
            <a:pPr marL="320040" lvl="1" indent="0">
              <a:buNone/>
            </a:pPr>
            <a:r>
              <a:rPr lang="en-US" sz="2100" dirty="0">
                <a:solidFill>
                  <a:srgbClr val="FF0000"/>
                </a:solidFill>
              </a:rPr>
              <a:t>    }</a:t>
            </a:r>
          </a:p>
          <a:p>
            <a:pPr marL="320040" lvl="1" indent="0">
              <a:buNone/>
            </a:pPr>
            <a:r>
              <a:rPr lang="en-US" sz="2100" dirty="0">
                <a:solidFill>
                  <a:srgbClr val="FF0000"/>
                </a:solidFill>
              </a:rPr>
              <a:t>    </a:t>
            </a:r>
            <a:r>
              <a:rPr lang="en-US" sz="2100" dirty="0" err="1">
                <a:solidFill>
                  <a:srgbClr val="FF0000"/>
                </a:solidFill>
              </a:rPr>
              <a:t>System.out.println</a:t>
            </a:r>
            <a:r>
              <a:rPr lang="en-US" sz="2100" dirty="0">
                <a:solidFill>
                  <a:srgbClr val="FF0000"/>
                </a:solidFill>
              </a:rPr>
              <a:t>(info[i]);   </a:t>
            </a:r>
          </a:p>
          <a:p>
            <a:pPr marL="320040" lvl="1" indent="0">
              <a:buNone/>
            </a:pPr>
            <a:r>
              <a:rPr lang="en-US" sz="2100" dirty="0">
                <a:solidFill>
                  <a:srgbClr val="FF0000"/>
                </a:solidFill>
              </a:rPr>
              <a:t>  }</a:t>
            </a:r>
          </a:p>
          <a:p>
            <a:pPr marL="320040" lvl="1" indent="0">
              <a:buNone/>
            </a:pPr>
            <a:r>
              <a:rPr lang="en-US" sz="2100" dirty="0">
                <a:solidFill>
                  <a:srgbClr val="FF0000"/>
                </a:solidFill>
              </a:rPr>
              <a:t>}</a:t>
            </a:r>
          </a:p>
          <a:p>
            <a:r>
              <a:rPr lang="en-US" sz="2400" dirty="0">
                <a:solidFill>
                  <a:srgbClr val="0070C0"/>
                </a:solidFill>
              </a:rPr>
              <a:t>Many methods that throw </a:t>
            </a:r>
            <a:r>
              <a:rPr lang="en-US" sz="2400" dirty="0" err="1">
                <a:solidFill>
                  <a:srgbClr val="0070C0"/>
                </a:solidFill>
              </a:rPr>
              <a:t>InterruptedException</a:t>
            </a:r>
            <a:r>
              <a:rPr lang="en-US" sz="2400" dirty="0">
                <a:solidFill>
                  <a:srgbClr val="0070C0"/>
                </a:solidFill>
              </a:rPr>
              <a:t>, such as sleep, are designed to cancel their current operation and return immediately when an interrupt is received.</a:t>
            </a:r>
          </a:p>
          <a:p>
            <a:r>
              <a:rPr lang="en-US" sz="2400" dirty="0"/>
              <a:t>What if a thread goes a long time without invoking a method that throws </a:t>
            </a:r>
            <a:r>
              <a:rPr lang="en-US" sz="2400" dirty="0" err="1"/>
              <a:t>InterruptedException</a:t>
            </a:r>
            <a:r>
              <a:rPr lang="en-US" sz="2400" dirty="0"/>
              <a:t>?</a:t>
            </a:r>
          </a:p>
          <a:p>
            <a:r>
              <a:rPr lang="en-US" sz="2400" dirty="0">
                <a:solidFill>
                  <a:srgbClr val="0070C0"/>
                </a:solidFill>
              </a:rPr>
              <a:t>Then it must periodically invoke </a:t>
            </a:r>
            <a:r>
              <a:rPr lang="en-US" sz="2400" dirty="0" err="1">
                <a:solidFill>
                  <a:srgbClr val="0070C0"/>
                </a:solidFill>
              </a:rPr>
              <a:t>Thread.interrupted</a:t>
            </a:r>
            <a:r>
              <a:rPr lang="en-US" sz="2400" dirty="0">
                <a:solidFill>
                  <a:srgbClr val="0070C0"/>
                </a:solidFill>
              </a:rPr>
              <a:t>() method, which returns true if an interrupt has been received.</a:t>
            </a:r>
          </a:p>
        </p:txBody>
      </p:sp>
    </p:spTree>
    <p:extLst>
      <p:ext uri="{BB962C8B-B14F-4D97-AF65-F5344CB8AC3E}">
        <p14:creationId xmlns:p14="http://schemas.microsoft.com/office/powerpoint/2010/main" val="60527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304800" y="1600200"/>
            <a:ext cx="8610600" cy="5257800"/>
          </a:xfrm>
        </p:spPr>
        <p:txBody>
          <a:bodyPr>
            <a:normAutofit/>
          </a:bodyPr>
          <a:lstStyle/>
          <a:p>
            <a:r>
              <a:rPr lang="en-US" sz="2000" dirty="0"/>
              <a:t>For example:</a:t>
            </a:r>
          </a:p>
          <a:p>
            <a:pPr marL="320040" lvl="1" indent="0">
              <a:buNone/>
            </a:pPr>
            <a:r>
              <a:rPr lang="en-US" sz="2000" dirty="0">
                <a:solidFill>
                  <a:srgbClr val="FF0000"/>
                </a:solidFill>
              </a:rPr>
              <a:t>public void run() {</a:t>
            </a:r>
          </a:p>
          <a:p>
            <a:pPr marL="594360" lvl="2" indent="0">
              <a:buNone/>
            </a:pPr>
            <a:r>
              <a:rPr lang="en-US" sz="2000" dirty="0">
                <a:solidFill>
                  <a:srgbClr val="FF0000"/>
                </a:solidFill>
              </a:rPr>
              <a:t>for (</a:t>
            </a:r>
            <a:r>
              <a:rPr lang="en-US" sz="2000" dirty="0" err="1">
                <a:solidFill>
                  <a:srgbClr val="FF0000"/>
                </a:solidFill>
              </a:rPr>
              <a:t>int</a:t>
            </a:r>
            <a:r>
              <a:rPr lang="en-US" sz="2000" dirty="0">
                <a:solidFill>
                  <a:srgbClr val="FF0000"/>
                </a:solidFill>
              </a:rPr>
              <a:t> i = 0; i &lt; </a:t>
            </a:r>
            <a:r>
              <a:rPr lang="en-US" sz="2000" dirty="0" err="1">
                <a:solidFill>
                  <a:srgbClr val="FF0000"/>
                </a:solidFill>
              </a:rPr>
              <a:t>inputs.length</a:t>
            </a:r>
            <a:r>
              <a:rPr lang="en-US" sz="2000" dirty="0">
                <a:solidFill>
                  <a:srgbClr val="FF0000"/>
                </a:solidFill>
              </a:rPr>
              <a:t>; i++) {</a:t>
            </a:r>
          </a:p>
          <a:p>
            <a:pPr marL="594360" lvl="2" indent="0">
              <a:buNone/>
            </a:pPr>
            <a:r>
              <a:rPr lang="en-US" sz="2000" dirty="0">
                <a:solidFill>
                  <a:srgbClr val="FF0000"/>
                </a:solidFill>
              </a:rPr>
              <a:t>    </a:t>
            </a:r>
            <a:r>
              <a:rPr lang="en-US" sz="2000" dirty="0" err="1">
                <a:solidFill>
                  <a:srgbClr val="FF0000"/>
                </a:solidFill>
              </a:rPr>
              <a:t>heavyCrunch</a:t>
            </a:r>
            <a:r>
              <a:rPr lang="en-US" sz="2000" dirty="0">
                <a:solidFill>
                  <a:srgbClr val="FF0000"/>
                </a:solidFill>
              </a:rPr>
              <a:t>(inputs[i]);</a:t>
            </a:r>
          </a:p>
          <a:p>
            <a:pPr marL="594360" lvl="2" indent="0">
              <a:buNone/>
            </a:pPr>
            <a:r>
              <a:rPr lang="en-US" sz="2000" dirty="0">
                <a:solidFill>
                  <a:srgbClr val="FF0000"/>
                </a:solidFill>
              </a:rPr>
              <a:t>    if (</a:t>
            </a:r>
            <a:r>
              <a:rPr lang="en-US" sz="2000" dirty="0" err="1">
                <a:solidFill>
                  <a:srgbClr val="FF0000"/>
                </a:solidFill>
              </a:rPr>
              <a:t>Thread.interrupted</a:t>
            </a:r>
            <a:r>
              <a:rPr lang="en-US" sz="2000" dirty="0">
                <a:solidFill>
                  <a:srgbClr val="FF0000"/>
                </a:solidFill>
              </a:rPr>
              <a:t>()) {</a:t>
            </a:r>
          </a:p>
          <a:p>
            <a:pPr marL="594360" lvl="2" indent="0">
              <a:buNone/>
            </a:pPr>
            <a:r>
              <a:rPr lang="en-US" sz="2000" dirty="0">
                <a:solidFill>
                  <a:srgbClr val="FF0000"/>
                </a:solidFill>
              </a:rPr>
              <a:t>        //thread is interrupted: no more crunching.</a:t>
            </a:r>
          </a:p>
          <a:p>
            <a:pPr marL="594360" lvl="2" indent="0">
              <a:buNone/>
            </a:pPr>
            <a:r>
              <a:rPr lang="en-US" sz="2000" dirty="0">
                <a:solidFill>
                  <a:srgbClr val="FF0000"/>
                </a:solidFill>
              </a:rPr>
              <a:t>        return;</a:t>
            </a:r>
          </a:p>
          <a:p>
            <a:pPr marL="594360" lvl="2" indent="0">
              <a:buNone/>
            </a:pPr>
            <a:r>
              <a:rPr lang="en-US" sz="2000" dirty="0">
                <a:solidFill>
                  <a:srgbClr val="FF0000"/>
                </a:solidFill>
              </a:rPr>
              <a:t>    }</a:t>
            </a:r>
          </a:p>
          <a:p>
            <a:pPr marL="594360" lvl="2" indent="0">
              <a:buNone/>
            </a:pPr>
            <a:r>
              <a:rPr lang="en-US" sz="2000" dirty="0">
                <a:solidFill>
                  <a:srgbClr val="FF0000"/>
                </a:solidFill>
              </a:rPr>
              <a:t>}</a:t>
            </a:r>
          </a:p>
          <a:p>
            <a:pPr marL="320040" lvl="1" indent="0">
              <a:buNone/>
            </a:pPr>
            <a:r>
              <a:rPr lang="en-US" sz="2000" dirty="0">
                <a:solidFill>
                  <a:srgbClr val="FF0000"/>
                </a:solidFill>
              </a:rPr>
              <a:t>}</a:t>
            </a:r>
          </a:p>
        </p:txBody>
      </p:sp>
    </p:spTree>
    <p:extLst>
      <p:ext uri="{BB962C8B-B14F-4D97-AF65-F5344CB8AC3E}">
        <p14:creationId xmlns:p14="http://schemas.microsoft.com/office/powerpoint/2010/main" val="366683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304800" y="1600200"/>
            <a:ext cx="8610600" cy="5257800"/>
          </a:xfrm>
        </p:spPr>
        <p:txBody>
          <a:bodyPr>
            <a:normAutofit/>
          </a:bodyPr>
          <a:lstStyle/>
          <a:p>
            <a:pPr marL="0" lvl="0" indent="0">
              <a:buNone/>
            </a:pPr>
            <a:r>
              <a:rPr lang="en-US" sz="2000" b="1" dirty="0">
                <a:solidFill>
                  <a:srgbClr val="00B050"/>
                </a:solidFill>
              </a:rPr>
              <a:t>III. Joins</a:t>
            </a:r>
          </a:p>
          <a:p>
            <a:r>
              <a:rPr lang="en-US" sz="2000" dirty="0">
                <a:solidFill>
                  <a:srgbClr val="0070C0"/>
                </a:solidFill>
              </a:rPr>
              <a:t>It is not uncommon for one thread to need the result of another thread. </a:t>
            </a:r>
          </a:p>
          <a:p>
            <a:r>
              <a:rPr lang="en-US" sz="2000" dirty="0">
                <a:solidFill>
                  <a:srgbClr val="0070C0"/>
                </a:solidFill>
              </a:rPr>
              <a:t>For example, a web browser loading an HTML page in one thread might create a second thread to retrieve every image embedded in the page. </a:t>
            </a:r>
          </a:p>
          <a:p>
            <a:r>
              <a:rPr lang="en-US" sz="2000" dirty="0"/>
              <a:t>Java provides three join() methods to allow one thread to wait for another thread to finish before continuing. </a:t>
            </a:r>
          </a:p>
          <a:p>
            <a:r>
              <a:rPr lang="en-US" sz="2000" dirty="0"/>
              <a:t>These are:</a:t>
            </a:r>
          </a:p>
          <a:p>
            <a:pPr marL="320040" lvl="1" indent="0">
              <a:buNone/>
            </a:pPr>
            <a:r>
              <a:rPr lang="en-US" sz="2000" dirty="0">
                <a:solidFill>
                  <a:srgbClr val="FF0000"/>
                </a:solidFill>
              </a:rPr>
              <a:t>void join() throws </a:t>
            </a:r>
            <a:r>
              <a:rPr lang="en-US" sz="2000" dirty="0" err="1">
                <a:solidFill>
                  <a:srgbClr val="FF0000"/>
                </a:solidFill>
              </a:rPr>
              <a:t>InterruptedException</a:t>
            </a:r>
            <a:endParaRPr lang="en-US" sz="2000" dirty="0">
              <a:solidFill>
                <a:srgbClr val="FF0000"/>
              </a:solidFill>
            </a:endParaRPr>
          </a:p>
          <a:p>
            <a:pPr marL="320040" lvl="1" indent="0">
              <a:buNone/>
            </a:pPr>
            <a:r>
              <a:rPr lang="en-US" sz="2000" dirty="0">
                <a:solidFill>
                  <a:srgbClr val="FF0000"/>
                </a:solidFill>
              </a:rPr>
              <a:t>void join(long milliseconds) throws </a:t>
            </a:r>
            <a:r>
              <a:rPr lang="en-US" sz="2000" dirty="0" err="1">
                <a:solidFill>
                  <a:srgbClr val="FF0000"/>
                </a:solidFill>
              </a:rPr>
              <a:t>InterruptedException</a:t>
            </a:r>
            <a:endParaRPr lang="en-US" sz="2000" dirty="0">
              <a:solidFill>
                <a:srgbClr val="FF0000"/>
              </a:solidFill>
            </a:endParaRPr>
          </a:p>
          <a:p>
            <a:pPr marL="320040" lvl="1" indent="0">
              <a:buNone/>
            </a:pPr>
            <a:r>
              <a:rPr lang="en-US" sz="2000" dirty="0">
                <a:solidFill>
                  <a:srgbClr val="FF0000"/>
                </a:solidFill>
              </a:rPr>
              <a:t>void join(long milliseconds, </a:t>
            </a:r>
            <a:r>
              <a:rPr lang="en-US" sz="2000" dirty="0" err="1">
                <a:solidFill>
                  <a:srgbClr val="FF0000"/>
                </a:solidFill>
              </a:rPr>
              <a:t>int</a:t>
            </a:r>
            <a:r>
              <a:rPr lang="en-US" sz="2000" dirty="0">
                <a:solidFill>
                  <a:srgbClr val="FF0000"/>
                </a:solidFill>
              </a:rPr>
              <a:t> nanoseconds) throws </a:t>
            </a:r>
            <a:r>
              <a:rPr lang="en-US" sz="2000" dirty="0" err="1">
                <a:solidFill>
                  <a:srgbClr val="FF0000"/>
                </a:solidFill>
              </a:rPr>
              <a:t>InterruptedException</a:t>
            </a:r>
            <a:endParaRPr lang="en-US" sz="2000" dirty="0">
              <a:solidFill>
                <a:srgbClr val="FF0000"/>
              </a:solidFill>
            </a:endParaRPr>
          </a:p>
          <a:p>
            <a:r>
              <a:rPr lang="en-US" sz="2000" dirty="0"/>
              <a:t>The first variant waits indefinitely for the joined thread to finish. </a:t>
            </a:r>
          </a:p>
          <a:p>
            <a:r>
              <a:rPr lang="en-US" sz="2000" dirty="0"/>
              <a:t>The second two variants wait for the specified amount of time, after which they continue even if the joined thread has not finished. </a:t>
            </a:r>
          </a:p>
          <a:p>
            <a:r>
              <a:rPr lang="en-US" sz="2000" dirty="0"/>
              <a:t>As with the sleep() method, nanosecond accuracy is not guaranteed. </a:t>
            </a:r>
          </a:p>
        </p:txBody>
      </p:sp>
    </p:spTree>
    <p:extLst>
      <p:ext uri="{BB962C8B-B14F-4D97-AF65-F5344CB8AC3E}">
        <p14:creationId xmlns:p14="http://schemas.microsoft.com/office/powerpoint/2010/main" val="3199431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304800" y="1600200"/>
            <a:ext cx="8610600" cy="5257800"/>
          </a:xfrm>
        </p:spPr>
        <p:txBody>
          <a:bodyPr>
            <a:normAutofit/>
          </a:bodyPr>
          <a:lstStyle/>
          <a:p>
            <a:r>
              <a:rPr lang="en-US" sz="2000" dirty="0"/>
              <a:t>The joining thread (i.e., the one that executes the join() method) waits for the joined thread (</a:t>
            </a:r>
            <a:r>
              <a:rPr lang="en-US" sz="2000" dirty="0" err="1"/>
              <a:t>i.e</a:t>
            </a:r>
            <a:r>
              <a:rPr lang="en-US" sz="2000" dirty="0"/>
              <a:t>, the one whose join() method is invoked) to finish. </a:t>
            </a:r>
          </a:p>
          <a:p>
            <a:r>
              <a:rPr lang="en-US" sz="2000" dirty="0">
                <a:solidFill>
                  <a:srgbClr val="0070C0"/>
                </a:solidFill>
              </a:rPr>
              <a:t>The thread on which the join() is executed is said to have joined the thread whose name is used to call the join() method. </a:t>
            </a:r>
          </a:p>
          <a:p>
            <a:r>
              <a:rPr lang="en-US" sz="2000" dirty="0">
                <a:solidFill>
                  <a:srgbClr val="0070C0"/>
                </a:solidFill>
              </a:rPr>
              <a:t>The join() method allows one thread to wait for the completion of another. </a:t>
            </a:r>
          </a:p>
          <a:p>
            <a:r>
              <a:rPr lang="en-US" sz="2000" dirty="0"/>
              <a:t>The join() method waits for a thread to die. </a:t>
            </a:r>
          </a:p>
          <a:p>
            <a:r>
              <a:rPr lang="en-US" sz="2000" dirty="0"/>
              <a:t>In other words, it causes the currently running thread to stop executing until the thread it joins with completes its task.</a:t>
            </a:r>
          </a:p>
          <a:p>
            <a:pPr marL="0" lvl="0" indent="0">
              <a:buNone/>
            </a:pPr>
            <a:endParaRPr lang="en-US" sz="2000" dirty="0"/>
          </a:p>
        </p:txBody>
      </p:sp>
    </p:spTree>
    <p:extLst>
      <p:ext uri="{BB962C8B-B14F-4D97-AF65-F5344CB8AC3E}">
        <p14:creationId xmlns:p14="http://schemas.microsoft.com/office/powerpoint/2010/main" val="405528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0" indent="0">
              <a:spcBef>
                <a:spcPts val="500"/>
              </a:spcBef>
              <a:buNone/>
            </a:pPr>
            <a:r>
              <a:rPr lang="en-US" sz="1600" dirty="0">
                <a:solidFill>
                  <a:srgbClr val="FF0000"/>
                </a:solidFill>
              </a:rPr>
              <a:t>class </a:t>
            </a:r>
            <a:r>
              <a:rPr lang="en-US" sz="1600" dirty="0" err="1">
                <a:solidFill>
                  <a:srgbClr val="FF0000"/>
                </a:solidFill>
              </a:rPr>
              <a:t>TestThread</a:t>
            </a:r>
            <a:r>
              <a:rPr lang="en-US" sz="1600" dirty="0">
                <a:solidFill>
                  <a:srgbClr val="FF0000"/>
                </a:solidFill>
              </a:rPr>
              <a:t> implements Runnable {</a:t>
            </a:r>
          </a:p>
          <a:p>
            <a:pPr marL="0" indent="0">
              <a:spcBef>
                <a:spcPts val="500"/>
              </a:spcBef>
              <a:buNone/>
            </a:pPr>
            <a:r>
              <a:rPr lang="en-US" sz="1600" dirty="0">
                <a:solidFill>
                  <a:srgbClr val="FF0000"/>
                </a:solidFill>
              </a:rPr>
              <a:t>    String name;</a:t>
            </a:r>
          </a:p>
          <a:p>
            <a:pPr marL="0" indent="0">
              <a:spcBef>
                <a:spcPts val="500"/>
              </a:spcBef>
              <a:buNone/>
            </a:pPr>
            <a:r>
              <a:rPr lang="en-US" sz="1600" dirty="0">
                <a:solidFill>
                  <a:srgbClr val="FF0000"/>
                </a:solidFill>
              </a:rPr>
              <a:t>    </a:t>
            </a:r>
            <a:r>
              <a:rPr lang="en-US" sz="1600" dirty="0" err="1">
                <a:solidFill>
                  <a:srgbClr val="FF0000"/>
                </a:solidFill>
              </a:rPr>
              <a:t>TestThread</a:t>
            </a:r>
            <a:r>
              <a:rPr lang="en-US" sz="1600" dirty="0">
                <a:solidFill>
                  <a:srgbClr val="FF0000"/>
                </a:solidFill>
              </a:rPr>
              <a:t>(String nm) {</a:t>
            </a:r>
          </a:p>
          <a:p>
            <a:pPr marL="0" indent="0">
              <a:spcBef>
                <a:spcPts val="500"/>
              </a:spcBef>
              <a:buNone/>
            </a:pPr>
            <a:r>
              <a:rPr lang="en-US" sz="1600" dirty="0">
                <a:solidFill>
                  <a:srgbClr val="FF0000"/>
                </a:solidFill>
              </a:rPr>
              <a:t>        name = nm;</a:t>
            </a:r>
          </a:p>
          <a:p>
            <a:pPr marL="0" indent="0">
              <a:spcBef>
                <a:spcPts val="500"/>
              </a:spcBef>
              <a:buNone/>
            </a:pPr>
            <a:r>
              <a:rPr lang="en-US" sz="1600" dirty="0">
                <a:solidFill>
                  <a:srgbClr val="FF0000"/>
                </a:solidFill>
              </a:rPr>
              <a:t>    }</a:t>
            </a:r>
          </a:p>
          <a:p>
            <a:pPr marL="0" indent="0">
              <a:spcBef>
                <a:spcPts val="500"/>
              </a:spcBef>
              <a:buNone/>
            </a:pPr>
            <a:r>
              <a:rPr lang="en-US" sz="1600" dirty="0">
                <a:solidFill>
                  <a:srgbClr val="FF0000"/>
                </a:solidFill>
              </a:rPr>
              <a:t>    public void run() {</a:t>
            </a:r>
          </a:p>
          <a:p>
            <a:pPr marL="0" indent="0">
              <a:spcBef>
                <a:spcPts val="500"/>
              </a:spcBef>
              <a:buNone/>
            </a:pPr>
            <a:r>
              <a:rPr lang="en-US" sz="1600" dirty="0">
                <a:solidFill>
                  <a:srgbClr val="FF0000"/>
                </a:solidFill>
              </a:rPr>
              <a:t>        try {</a:t>
            </a:r>
          </a:p>
          <a:p>
            <a:pPr marL="0" indent="0">
              <a:spcBef>
                <a:spcPts val="500"/>
              </a:spcBef>
              <a:buNone/>
            </a:pPr>
            <a:r>
              <a:rPr lang="en-US" sz="1600" dirty="0">
                <a:solidFill>
                  <a:srgbClr val="FF0000"/>
                </a:solidFill>
              </a:rPr>
              <a:t>            for (</a:t>
            </a:r>
            <a:r>
              <a:rPr lang="en-US" sz="1600" dirty="0" err="1">
                <a:solidFill>
                  <a:srgbClr val="FF0000"/>
                </a:solidFill>
              </a:rPr>
              <a:t>int</a:t>
            </a:r>
            <a:r>
              <a:rPr lang="en-US" sz="1600" dirty="0">
                <a:solidFill>
                  <a:srgbClr val="FF0000"/>
                </a:solidFill>
              </a:rPr>
              <a:t> i = 5; i &gt; 0; i--) {</a:t>
            </a:r>
          </a:p>
          <a:p>
            <a:pPr marL="0" indent="0">
              <a:spcBef>
                <a:spcPts val="5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("Child Thread" + name + ": " + i);</a:t>
            </a:r>
          </a:p>
          <a:p>
            <a:pPr marL="0" indent="0">
              <a:spcBef>
                <a:spcPts val="500"/>
              </a:spcBef>
              <a:buNone/>
            </a:pPr>
            <a:r>
              <a:rPr lang="en-US" sz="1600" dirty="0">
                <a:solidFill>
                  <a:srgbClr val="FF0000"/>
                </a:solidFill>
              </a:rPr>
              <a:t>                </a:t>
            </a:r>
            <a:r>
              <a:rPr lang="en-US" sz="1600" dirty="0" err="1">
                <a:solidFill>
                  <a:srgbClr val="FF0000"/>
                </a:solidFill>
              </a:rPr>
              <a:t>Thread.sleep</a:t>
            </a:r>
            <a:r>
              <a:rPr lang="en-US" sz="1600" dirty="0">
                <a:solidFill>
                  <a:srgbClr val="FF0000"/>
                </a:solidFill>
              </a:rPr>
              <a:t>(1000);</a:t>
            </a:r>
          </a:p>
          <a:p>
            <a:pPr marL="0" indent="0">
              <a:spcBef>
                <a:spcPts val="500"/>
              </a:spcBef>
              <a:buNone/>
            </a:pPr>
            <a:r>
              <a:rPr lang="en-US" sz="1600" dirty="0">
                <a:solidFill>
                  <a:srgbClr val="FF0000"/>
                </a:solidFill>
              </a:rPr>
              <a:t>            }</a:t>
            </a:r>
          </a:p>
          <a:p>
            <a:pPr marL="0" indent="0">
              <a:spcBef>
                <a:spcPts val="500"/>
              </a:spcBef>
              <a:buNone/>
            </a:pPr>
            <a:r>
              <a:rPr lang="en-US" sz="1600" dirty="0">
                <a:solidFill>
                  <a:srgbClr val="FF0000"/>
                </a:solidFill>
              </a:rPr>
              <a:t>        } catch (</a:t>
            </a:r>
            <a:r>
              <a:rPr lang="en-US" sz="1600" dirty="0" err="1">
                <a:solidFill>
                  <a:srgbClr val="FF0000"/>
                </a:solidFill>
              </a:rPr>
              <a:t>InterruptedException</a:t>
            </a:r>
            <a:r>
              <a:rPr lang="en-US" sz="1600" dirty="0">
                <a:solidFill>
                  <a:srgbClr val="FF0000"/>
                </a:solidFill>
              </a:rPr>
              <a:t> e) {</a:t>
            </a:r>
          </a:p>
          <a:p>
            <a:pPr marL="0" indent="0">
              <a:spcBef>
                <a:spcPts val="5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("Child interrupted.");</a:t>
            </a:r>
          </a:p>
          <a:p>
            <a:pPr marL="0" indent="0">
              <a:spcBef>
                <a:spcPts val="500"/>
              </a:spcBef>
              <a:buNone/>
            </a:pPr>
            <a:r>
              <a:rPr lang="en-US" sz="1600" dirty="0">
                <a:solidFill>
                  <a:srgbClr val="FF0000"/>
                </a:solidFill>
              </a:rPr>
              <a:t>        }</a:t>
            </a:r>
          </a:p>
          <a:p>
            <a:pPr marL="0" indent="0">
              <a:spcBef>
                <a:spcPts val="5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("Exiting child thread " + name + ".");</a:t>
            </a:r>
          </a:p>
          <a:p>
            <a:pPr marL="0" indent="0">
              <a:spcBef>
                <a:spcPts val="500"/>
              </a:spcBef>
              <a:buNone/>
            </a:pPr>
            <a:r>
              <a:rPr lang="en-US" sz="1600" dirty="0">
                <a:solidFill>
                  <a:srgbClr val="FF0000"/>
                </a:solidFill>
              </a:rPr>
              <a:t>    }</a:t>
            </a:r>
          </a:p>
          <a:p>
            <a:pPr marL="0" indent="0">
              <a:spcBef>
                <a:spcPts val="500"/>
              </a:spcBef>
              <a:buNone/>
            </a:pPr>
            <a:r>
              <a:rPr lang="en-US" sz="1600" dirty="0">
                <a:solidFill>
                  <a:srgbClr val="FF0000"/>
                </a:solidFill>
              </a:rPr>
              <a:t>}</a:t>
            </a:r>
          </a:p>
          <a:p>
            <a:pPr marL="0" indent="0">
              <a:spcBef>
                <a:spcPts val="500"/>
              </a:spcBef>
              <a:buNone/>
            </a:pPr>
            <a:r>
              <a:rPr lang="en-US" sz="1600" dirty="0">
                <a:solidFill>
                  <a:srgbClr val="FF0000"/>
                </a:solidFill>
              </a:rPr>
              <a:t>class </a:t>
            </a:r>
            <a:r>
              <a:rPr lang="en-US" sz="1600" dirty="0" err="1">
                <a:solidFill>
                  <a:srgbClr val="FF0000"/>
                </a:solidFill>
              </a:rPr>
              <a:t>ThreadDemo</a:t>
            </a:r>
            <a:r>
              <a:rPr lang="en-US" sz="1600" dirty="0">
                <a:solidFill>
                  <a:srgbClr val="FF0000"/>
                </a:solidFill>
              </a:rPr>
              <a:t> {</a:t>
            </a:r>
          </a:p>
          <a:p>
            <a:pPr marL="0" indent="0">
              <a:spcBef>
                <a:spcPts val="500"/>
              </a:spcBef>
              <a:buNone/>
            </a:pPr>
            <a:r>
              <a:rPr lang="en-US" sz="1600" dirty="0">
                <a:solidFill>
                  <a:srgbClr val="FF0000"/>
                </a:solidFill>
              </a:rPr>
              <a:t>    public static void main(String </a:t>
            </a:r>
            <a:r>
              <a:rPr lang="en-US" sz="1600" dirty="0" err="1">
                <a:solidFill>
                  <a:srgbClr val="FF0000"/>
                </a:solidFill>
              </a:rPr>
              <a:t>args</a:t>
            </a:r>
            <a:r>
              <a:rPr lang="en-US" sz="1600" dirty="0">
                <a:solidFill>
                  <a:srgbClr val="FF0000"/>
                </a:solidFill>
              </a:rPr>
              <a:t>[]) {</a:t>
            </a:r>
          </a:p>
          <a:p>
            <a:pPr marL="0" indent="0">
              <a:spcBef>
                <a:spcPts val="500"/>
              </a:spcBef>
              <a:buNone/>
            </a:pPr>
            <a:r>
              <a:rPr lang="en-US" sz="1600" dirty="0">
                <a:solidFill>
                  <a:srgbClr val="FF0000"/>
                </a:solidFill>
              </a:rPr>
              <a:t>        Thread tt1 = new Thread(new </a:t>
            </a:r>
            <a:r>
              <a:rPr lang="en-US" sz="1600" dirty="0" err="1">
                <a:solidFill>
                  <a:srgbClr val="FF0000"/>
                </a:solidFill>
              </a:rPr>
              <a:t>TestThread</a:t>
            </a:r>
            <a:r>
              <a:rPr lang="en-US" sz="1600" dirty="0">
                <a:solidFill>
                  <a:srgbClr val="FF0000"/>
                </a:solidFill>
              </a:rPr>
              <a:t>("1"));</a:t>
            </a:r>
          </a:p>
          <a:p>
            <a:pPr marL="0" indent="0">
              <a:spcBef>
                <a:spcPts val="500"/>
              </a:spcBef>
              <a:buNone/>
            </a:pPr>
            <a:r>
              <a:rPr lang="en-US" sz="1600" dirty="0">
                <a:solidFill>
                  <a:srgbClr val="FF0000"/>
                </a:solidFill>
              </a:rPr>
              <a:t>        tt1.start();</a:t>
            </a:r>
          </a:p>
          <a:p>
            <a:pPr marL="0" indent="0">
              <a:spcBef>
                <a:spcPts val="500"/>
              </a:spcBef>
              <a:buNone/>
            </a:pPr>
            <a:endParaRPr lang="en-US" sz="1400" dirty="0">
              <a:solidFill>
                <a:srgbClr val="FF0000"/>
              </a:solidFill>
            </a:endParaRPr>
          </a:p>
        </p:txBody>
      </p:sp>
    </p:spTree>
    <p:extLst>
      <p:ext uri="{BB962C8B-B14F-4D97-AF65-F5344CB8AC3E}">
        <p14:creationId xmlns:p14="http://schemas.microsoft.com/office/powerpoint/2010/main" val="643897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76200"/>
            <a:ext cx="4876800" cy="6781800"/>
          </a:xfrm>
        </p:spPr>
        <p:txBody>
          <a:bodyPr>
            <a:noAutofit/>
          </a:bodyPr>
          <a:lstStyle/>
          <a:p>
            <a:pPr marL="0" indent="0">
              <a:buNone/>
            </a:pPr>
            <a:r>
              <a:rPr lang="en-US" sz="1700" dirty="0">
                <a:solidFill>
                  <a:srgbClr val="FF0000"/>
                </a:solidFill>
              </a:rPr>
              <a:t>       try {</a:t>
            </a:r>
          </a:p>
          <a:p>
            <a:pPr marL="0" indent="0">
              <a:buNone/>
            </a:pPr>
            <a:r>
              <a:rPr lang="en-US" sz="1700" dirty="0">
                <a:solidFill>
                  <a:srgbClr val="FF0000"/>
                </a:solidFill>
              </a:rPr>
              <a:t>            tt1.join();</a:t>
            </a:r>
          </a:p>
          <a:p>
            <a:pPr marL="0" indent="0">
              <a:buNone/>
            </a:pPr>
            <a:r>
              <a:rPr lang="en-US" sz="1700" dirty="0">
                <a:solidFill>
                  <a:srgbClr val="FF0000"/>
                </a:solidFill>
              </a:rPr>
              <a:t>        } catch (</a:t>
            </a:r>
            <a:r>
              <a:rPr lang="en-US" sz="1700" dirty="0" err="1">
                <a:solidFill>
                  <a:srgbClr val="FF0000"/>
                </a:solidFill>
              </a:rPr>
              <a:t>InterruptedException</a:t>
            </a:r>
            <a:r>
              <a:rPr lang="en-US" sz="1700" dirty="0">
                <a:solidFill>
                  <a:srgbClr val="FF0000"/>
                </a:solidFill>
              </a:rPr>
              <a:t> ex) {</a:t>
            </a:r>
          </a:p>
          <a:p>
            <a:pPr marL="0" indent="0">
              <a:buNone/>
            </a:pPr>
            <a:r>
              <a:rPr lang="en-US" sz="1700" dirty="0">
                <a:solidFill>
                  <a:srgbClr val="FF0000"/>
                </a:solidFill>
              </a:rPr>
              <a:t>            </a:t>
            </a:r>
            <a:r>
              <a:rPr lang="en-US" sz="1700" dirty="0" err="1">
                <a:solidFill>
                  <a:srgbClr val="FF0000"/>
                </a:solidFill>
              </a:rPr>
              <a:t>System.out.println</a:t>
            </a:r>
            <a:r>
              <a:rPr lang="en-US" sz="1700" dirty="0">
                <a:solidFill>
                  <a:srgbClr val="FF0000"/>
                </a:solidFill>
              </a:rPr>
              <a:t>("Thread interrupted");</a:t>
            </a:r>
          </a:p>
          <a:p>
            <a:pPr marL="0" indent="0">
              <a:buNone/>
            </a:pPr>
            <a:r>
              <a:rPr lang="en-US" sz="1700" dirty="0">
                <a:solidFill>
                  <a:srgbClr val="FF0000"/>
                </a:solidFill>
              </a:rPr>
              <a:t>        }</a:t>
            </a:r>
          </a:p>
          <a:p>
            <a:pPr marL="0" indent="0">
              <a:buNone/>
            </a:pPr>
            <a:r>
              <a:rPr lang="en-US" sz="1700" dirty="0">
                <a:solidFill>
                  <a:srgbClr val="FF0000"/>
                </a:solidFill>
              </a:rPr>
              <a:t>        Thread tt2 = new Thread(new </a:t>
            </a:r>
            <a:r>
              <a:rPr lang="en-US" sz="1700" dirty="0" err="1">
                <a:solidFill>
                  <a:srgbClr val="FF0000"/>
                </a:solidFill>
              </a:rPr>
              <a:t>TestThread</a:t>
            </a:r>
            <a:r>
              <a:rPr lang="en-US" sz="1700" dirty="0">
                <a:solidFill>
                  <a:srgbClr val="FF0000"/>
                </a:solidFill>
              </a:rPr>
              <a:t>("2"));</a:t>
            </a:r>
          </a:p>
          <a:p>
            <a:pPr marL="0" indent="0">
              <a:buNone/>
            </a:pPr>
            <a:r>
              <a:rPr lang="en-US" sz="1700" dirty="0">
                <a:solidFill>
                  <a:srgbClr val="FF0000"/>
                </a:solidFill>
              </a:rPr>
              <a:t>        tt2.start();</a:t>
            </a:r>
          </a:p>
          <a:p>
            <a:pPr marL="0" indent="0">
              <a:buNone/>
            </a:pPr>
            <a:r>
              <a:rPr lang="en-US" sz="1700" dirty="0">
                <a:solidFill>
                  <a:srgbClr val="FF0000"/>
                </a:solidFill>
              </a:rPr>
              <a:t>        for (</a:t>
            </a:r>
            <a:r>
              <a:rPr lang="en-US" sz="1700" dirty="0" err="1">
                <a:solidFill>
                  <a:srgbClr val="FF0000"/>
                </a:solidFill>
              </a:rPr>
              <a:t>int</a:t>
            </a:r>
            <a:r>
              <a:rPr lang="en-US" sz="1700" dirty="0">
                <a:solidFill>
                  <a:srgbClr val="FF0000"/>
                </a:solidFill>
              </a:rPr>
              <a:t> i = 5; i &gt; 0; i--) {</a:t>
            </a:r>
          </a:p>
          <a:p>
            <a:pPr marL="0" indent="0">
              <a:buNone/>
            </a:pPr>
            <a:r>
              <a:rPr lang="en-US" sz="1700" dirty="0">
                <a:solidFill>
                  <a:srgbClr val="FF0000"/>
                </a:solidFill>
              </a:rPr>
              <a:t>            </a:t>
            </a:r>
            <a:r>
              <a:rPr lang="en-US" sz="1700" dirty="0" err="1">
                <a:solidFill>
                  <a:srgbClr val="FF0000"/>
                </a:solidFill>
              </a:rPr>
              <a:t>System.out.println</a:t>
            </a:r>
            <a:r>
              <a:rPr lang="en-US" sz="1700" dirty="0">
                <a:solidFill>
                  <a:srgbClr val="FF0000"/>
                </a:solidFill>
              </a:rPr>
              <a:t>("Main Thread: " + i);</a:t>
            </a:r>
          </a:p>
          <a:p>
            <a:pPr marL="0" indent="0">
              <a:buNone/>
            </a:pPr>
            <a:r>
              <a:rPr lang="en-US" sz="1700" dirty="0">
                <a:solidFill>
                  <a:srgbClr val="FF0000"/>
                </a:solidFill>
              </a:rPr>
              <a:t>        }</a:t>
            </a:r>
          </a:p>
          <a:p>
            <a:pPr marL="0" indent="0">
              <a:buNone/>
            </a:pPr>
            <a:r>
              <a:rPr lang="en-US" sz="1700" dirty="0">
                <a:solidFill>
                  <a:srgbClr val="FF0000"/>
                </a:solidFill>
              </a:rPr>
              <a:t>        </a:t>
            </a:r>
            <a:r>
              <a:rPr lang="en-US" sz="1700" dirty="0" err="1">
                <a:solidFill>
                  <a:srgbClr val="FF0000"/>
                </a:solidFill>
              </a:rPr>
              <a:t>System.out.println</a:t>
            </a:r>
            <a:r>
              <a:rPr lang="en-US" sz="1700" dirty="0">
                <a:solidFill>
                  <a:srgbClr val="FF0000"/>
                </a:solidFill>
              </a:rPr>
              <a:t>("Main thread exiting.");</a:t>
            </a:r>
          </a:p>
          <a:p>
            <a:pPr marL="0" indent="0">
              <a:buNone/>
            </a:pPr>
            <a:r>
              <a:rPr lang="en-US" sz="1700" dirty="0">
                <a:solidFill>
                  <a:srgbClr val="FF0000"/>
                </a:solidFill>
              </a:rPr>
              <a:t>    }</a:t>
            </a:r>
          </a:p>
          <a:p>
            <a:pPr marL="0" indent="0">
              <a:buNone/>
            </a:pPr>
            <a:r>
              <a:rPr lang="en-US" sz="1700" dirty="0">
                <a:solidFill>
                  <a:srgbClr val="FF0000"/>
                </a:solidFill>
              </a:rPr>
              <a:t>}</a:t>
            </a:r>
          </a:p>
          <a:p>
            <a:pPr marL="0" indent="0">
              <a:buNone/>
            </a:pPr>
            <a:endParaRPr lang="en-US" sz="1600" dirty="0">
              <a:solidFill>
                <a:srgbClr val="FF0000"/>
              </a:solidFill>
            </a:endParaRPr>
          </a:p>
        </p:txBody>
      </p:sp>
      <p:sp>
        <p:nvSpPr>
          <p:cNvPr id="2" name="Rectangle 1"/>
          <p:cNvSpPr/>
          <p:nvPr/>
        </p:nvSpPr>
        <p:spPr>
          <a:xfrm>
            <a:off x="5562600" y="425003"/>
            <a:ext cx="3276600" cy="5355312"/>
          </a:xfrm>
          <a:prstGeom prst="rect">
            <a:avLst/>
          </a:prstGeom>
        </p:spPr>
        <p:txBody>
          <a:bodyPr wrap="square">
            <a:spAutoFit/>
          </a:bodyPr>
          <a:lstStyle/>
          <a:p>
            <a:r>
              <a:rPr lang="en-US" dirty="0"/>
              <a:t>Output:</a:t>
            </a:r>
            <a:endParaRPr lang="en-US" dirty="0">
              <a:solidFill>
                <a:srgbClr val="0070C0"/>
              </a:solidFill>
            </a:endParaRPr>
          </a:p>
          <a:p>
            <a:r>
              <a:rPr lang="en-US" dirty="0">
                <a:solidFill>
                  <a:srgbClr val="0070C0"/>
                </a:solidFill>
              </a:rPr>
              <a:t>Child Thread1: 5</a:t>
            </a:r>
          </a:p>
          <a:p>
            <a:r>
              <a:rPr lang="en-US" dirty="0">
                <a:solidFill>
                  <a:srgbClr val="0070C0"/>
                </a:solidFill>
              </a:rPr>
              <a:t>Child Thread1: 4</a:t>
            </a:r>
          </a:p>
          <a:p>
            <a:r>
              <a:rPr lang="en-US" dirty="0">
                <a:solidFill>
                  <a:srgbClr val="0070C0"/>
                </a:solidFill>
              </a:rPr>
              <a:t>Child Thread1: 3</a:t>
            </a:r>
          </a:p>
          <a:p>
            <a:r>
              <a:rPr lang="en-US" dirty="0">
                <a:solidFill>
                  <a:srgbClr val="0070C0"/>
                </a:solidFill>
              </a:rPr>
              <a:t>Child Thread1: 2</a:t>
            </a:r>
          </a:p>
          <a:p>
            <a:r>
              <a:rPr lang="en-US" dirty="0">
                <a:solidFill>
                  <a:srgbClr val="0070C0"/>
                </a:solidFill>
              </a:rPr>
              <a:t>Child Thread1: 1</a:t>
            </a:r>
          </a:p>
          <a:p>
            <a:r>
              <a:rPr lang="en-US" dirty="0">
                <a:solidFill>
                  <a:srgbClr val="0070C0"/>
                </a:solidFill>
              </a:rPr>
              <a:t>Exiting child thread 1.</a:t>
            </a:r>
          </a:p>
          <a:p>
            <a:r>
              <a:rPr lang="en-US" dirty="0">
                <a:solidFill>
                  <a:srgbClr val="0070C0"/>
                </a:solidFill>
              </a:rPr>
              <a:t>Main Thread: 5</a:t>
            </a:r>
          </a:p>
          <a:p>
            <a:r>
              <a:rPr lang="en-US" dirty="0">
                <a:solidFill>
                  <a:srgbClr val="0070C0"/>
                </a:solidFill>
              </a:rPr>
              <a:t>Main Thread: 4</a:t>
            </a:r>
          </a:p>
          <a:p>
            <a:r>
              <a:rPr lang="en-US" dirty="0">
                <a:solidFill>
                  <a:srgbClr val="0070C0"/>
                </a:solidFill>
              </a:rPr>
              <a:t>Main Thread: 3</a:t>
            </a:r>
          </a:p>
          <a:p>
            <a:r>
              <a:rPr lang="en-US" dirty="0">
                <a:solidFill>
                  <a:srgbClr val="0070C0"/>
                </a:solidFill>
              </a:rPr>
              <a:t>Main Thread: 2</a:t>
            </a:r>
          </a:p>
          <a:p>
            <a:r>
              <a:rPr lang="en-US" dirty="0">
                <a:solidFill>
                  <a:srgbClr val="0070C0"/>
                </a:solidFill>
              </a:rPr>
              <a:t>Main Thread: 1</a:t>
            </a:r>
          </a:p>
          <a:p>
            <a:r>
              <a:rPr lang="en-US" dirty="0">
                <a:solidFill>
                  <a:srgbClr val="0070C0"/>
                </a:solidFill>
              </a:rPr>
              <a:t>Main thread exiting.</a:t>
            </a:r>
          </a:p>
          <a:p>
            <a:r>
              <a:rPr lang="en-US" dirty="0">
                <a:solidFill>
                  <a:srgbClr val="0070C0"/>
                </a:solidFill>
              </a:rPr>
              <a:t>Child Thread2: 5</a:t>
            </a:r>
          </a:p>
          <a:p>
            <a:r>
              <a:rPr lang="en-US" dirty="0">
                <a:solidFill>
                  <a:srgbClr val="0070C0"/>
                </a:solidFill>
              </a:rPr>
              <a:t>Child Thread2: 4</a:t>
            </a:r>
          </a:p>
          <a:p>
            <a:r>
              <a:rPr lang="en-US" dirty="0">
                <a:solidFill>
                  <a:srgbClr val="0070C0"/>
                </a:solidFill>
              </a:rPr>
              <a:t>Child Thread2: 3</a:t>
            </a:r>
          </a:p>
          <a:p>
            <a:r>
              <a:rPr lang="en-US" dirty="0">
                <a:solidFill>
                  <a:srgbClr val="0070C0"/>
                </a:solidFill>
              </a:rPr>
              <a:t>Child Thread2: 2</a:t>
            </a:r>
          </a:p>
          <a:p>
            <a:r>
              <a:rPr lang="en-US" dirty="0">
                <a:solidFill>
                  <a:srgbClr val="0070C0"/>
                </a:solidFill>
              </a:rPr>
              <a:t>Child Thread2: 1</a:t>
            </a:r>
          </a:p>
          <a:p>
            <a:r>
              <a:rPr lang="en-US" dirty="0">
                <a:solidFill>
                  <a:srgbClr val="0070C0"/>
                </a:solidFill>
              </a:rPr>
              <a:t>Exiting child thread 2.</a:t>
            </a:r>
          </a:p>
        </p:txBody>
      </p:sp>
    </p:spTree>
    <p:extLst>
      <p:ext uri="{BB962C8B-B14F-4D97-AF65-F5344CB8AC3E}">
        <p14:creationId xmlns:p14="http://schemas.microsoft.com/office/powerpoint/2010/main" val="56502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457200" y="1600200"/>
            <a:ext cx="8229600" cy="5257800"/>
          </a:xfrm>
        </p:spPr>
        <p:txBody>
          <a:bodyPr>
            <a:normAutofit/>
          </a:bodyPr>
          <a:lstStyle/>
          <a:p>
            <a:pPr marL="0" indent="0">
              <a:buNone/>
            </a:pPr>
            <a:r>
              <a:rPr lang="en-US" sz="2200" b="1" dirty="0">
                <a:solidFill>
                  <a:srgbClr val="00B050"/>
                </a:solidFill>
              </a:rPr>
              <a:t>IV. Inter-thread communication: wait(), notify() and </a:t>
            </a:r>
            <a:r>
              <a:rPr lang="en-US" sz="2200" b="1" dirty="0" err="1">
                <a:solidFill>
                  <a:srgbClr val="00B050"/>
                </a:solidFill>
              </a:rPr>
              <a:t>notifyAll</a:t>
            </a:r>
            <a:r>
              <a:rPr lang="en-US" sz="2200" b="1" dirty="0">
                <a:solidFill>
                  <a:srgbClr val="00B050"/>
                </a:solidFill>
              </a:rPr>
              <a:t>()</a:t>
            </a:r>
            <a:endParaRPr lang="en-US" sz="2200" dirty="0">
              <a:solidFill>
                <a:srgbClr val="00B050"/>
              </a:solidFill>
            </a:endParaRPr>
          </a:p>
          <a:p>
            <a:r>
              <a:rPr lang="en-US" sz="2200" dirty="0"/>
              <a:t>The Object class in Java has three final methods that allow threads to communicate about the locked status of a resource. </a:t>
            </a:r>
          </a:p>
          <a:p>
            <a:pPr marL="0" indent="0">
              <a:buNone/>
            </a:pPr>
            <a:r>
              <a:rPr lang="en-US" sz="2200" b="1" dirty="0">
                <a:solidFill>
                  <a:srgbClr val="00B050"/>
                </a:solidFill>
              </a:rPr>
              <a:t>A. wait()</a:t>
            </a:r>
            <a:endParaRPr lang="en-US" sz="2200" dirty="0">
              <a:solidFill>
                <a:srgbClr val="00B050"/>
              </a:solidFill>
            </a:endParaRPr>
          </a:p>
          <a:p>
            <a:r>
              <a:rPr lang="en-US" sz="2200" dirty="0"/>
              <a:t>It tells the calling thread to </a:t>
            </a:r>
            <a:r>
              <a:rPr lang="en-US" sz="2200" dirty="0">
                <a:solidFill>
                  <a:srgbClr val="FF0000"/>
                </a:solidFill>
              </a:rPr>
              <a:t>give up the lock and go to sleep until some other thread enters the same monitor and calls notify(). </a:t>
            </a:r>
          </a:p>
          <a:p>
            <a:r>
              <a:rPr lang="en-US" sz="2200" dirty="0">
                <a:solidFill>
                  <a:srgbClr val="0070C0"/>
                </a:solidFill>
              </a:rPr>
              <a:t>The wait() method releases the lock prior to waiting and reacquires the lock prior to returning from the wait() method. </a:t>
            </a:r>
          </a:p>
          <a:p>
            <a:r>
              <a:rPr lang="en-US" sz="2200" dirty="0"/>
              <a:t>The wait() method is actually tightly integrated with the synchronization lock, using a feature not available directly from the synchronization mechanism.</a:t>
            </a:r>
          </a:p>
          <a:p>
            <a:r>
              <a:rPr lang="en-US" sz="2200" dirty="0">
                <a:solidFill>
                  <a:srgbClr val="0070C0"/>
                </a:solidFill>
              </a:rPr>
              <a:t>In other words, it is not possible for us to implement the wait() method purely in Java: it is a native method.</a:t>
            </a:r>
          </a:p>
        </p:txBody>
      </p:sp>
    </p:spTree>
    <p:extLst>
      <p:ext uri="{BB962C8B-B14F-4D97-AF65-F5344CB8AC3E}">
        <p14:creationId xmlns:p14="http://schemas.microsoft.com/office/powerpoint/2010/main" val="263542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Threads and Processes…</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solidFill>
                  <a:srgbClr val="0070C0"/>
                </a:solidFill>
              </a:rPr>
              <a:t>In a thread-based multitasking environment, the </a:t>
            </a:r>
            <a:r>
              <a:rPr lang="en-US" sz="2400" dirty="0">
                <a:solidFill>
                  <a:srgbClr val="FF0000"/>
                </a:solidFill>
              </a:rPr>
              <a:t>thread is the smallest unit of </a:t>
            </a:r>
            <a:r>
              <a:rPr lang="en-US" sz="2400" dirty="0" err="1">
                <a:solidFill>
                  <a:srgbClr val="FF0000"/>
                </a:solidFill>
              </a:rPr>
              <a:t>dispatchable</a:t>
            </a:r>
            <a:r>
              <a:rPr lang="en-US" sz="2400" dirty="0">
                <a:solidFill>
                  <a:srgbClr val="FF0000"/>
                </a:solidFill>
              </a:rPr>
              <a:t> code.</a:t>
            </a:r>
          </a:p>
          <a:p>
            <a:r>
              <a:rPr lang="en-US" sz="2400" dirty="0">
                <a:solidFill>
                  <a:srgbClr val="0070C0"/>
                </a:solidFill>
              </a:rPr>
              <a:t>This means that a single program can perform two or more tasks simultaneously. </a:t>
            </a:r>
          </a:p>
          <a:p>
            <a:r>
              <a:rPr lang="en-US" sz="2400" dirty="0"/>
              <a:t>E.g. word processor can format text at the same time that it is printing. </a:t>
            </a:r>
          </a:p>
          <a:p>
            <a:r>
              <a:rPr lang="en-US" sz="2400" dirty="0"/>
              <a:t>Multitasking threads require less overhead than multitasking processes. </a:t>
            </a:r>
          </a:p>
          <a:p>
            <a:r>
              <a:rPr lang="en-US" sz="2400" dirty="0">
                <a:solidFill>
                  <a:srgbClr val="0070C0"/>
                </a:solidFill>
              </a:rPr>
              <a:t>Processes are heavyweight tasks that </a:t>
            </a:r>
            <a:r>
              <a:rPr lang="en-US" sz="2400" dirty="0">
                <a:solidFill>
                  <a:srgbClr val="FF0000"/>
                </a:solidFill>
              </a:rPr>
              <a:t>require their own separate address spaces.</a:t>
            </a:r>
          </a:p>
          <a:p>
            <a:r>
              <a:rPr lang="en-US" sz="2400" dirty="0" err="1">
                <a:solidFill>
                  <a:srgbClr val="0070C0"/>
                </a:solidFill>
              </a:rPr>
              <a:t>Interprocess</a:t>
            </a:r>
            <a:r>
              <a:rPr lang="en-US" sz="2400" dirty="0">
                <a:solidFill>
                  <a:srgbClr val="0070C0"/>
                </a:solidFill>
              </a:rPr>
              <a:t> communication is expensive and limited. </a:t>
            </a:r>
          </a:p>
          <a:p>
            <a:r>
              <a:rPr lang="en-US" sz="2400" dirty="0">
                <a:solidFill>
                  <a:srgbClr val="0070C0"/>
                </a:solidFill>
              </a:rPr>
              <a:t>Context switching from one process to another is also costly. </a:t>
            </a:r>
          </a:p>
          <a:p>
            <a:r>
              <a:rPr lang="en-US" sz="2400" dirty="0"/>
              <a:t>Threads, on the other hand, are lightweight. </a:t>
            </a:r>
          </a:p>
          <a:p>
            <a:r>
              <a:rPr lang="en-US" sz="2400" dirty="0">
                <a:solidFill>
                  <a:srgbClr val="FF0000"/>
                </a:solidFill>
              </a:rPr>
              <a:t>They share the same address space and cooperatively share the same heavyweight process. </a:t>
            </a:r>
          </a:p>
          <a:p>
            <a:r>
              <a:rPr lang="en-US" sz="2400" dirty="0" err="1">
                <a:solidFill>
                  <a:srgbClr val="0070C0"/>
                </a:solidFill>
              </a:rPr>
              <a:t>Interthread</a:t>
            </a:r>
            <a:r>
              <a:rPr lang="en-US" sz="2400" dirty="0">
                <a:solidFill>
                  <a:srgbClr val="0070C0"/>
                </a:solidFill>
              </a:rPr>
              <a:t> communication is inexpensive, and context switching from one thread to the next is low cost. </a:t>
            </a:r>
          </a:p>
          <a:p>
            <a:r>
              <a:rPr lang="en-US" sz="2400" dirty="0">
                <a:solidFill>
                  <a:srgbClr val="0070C0"/>
                </a:solidFill>
              </a:rPr>
              <a:t>Process-based multitasking is not under the control of Java, but under OS.</a:t>
            </a:r>
          </a:p>
          <a:p>
            <a:r>
              <a:rPr lang="en-US" sz="2400" dirty="0"/>
              <a:t>However, multithreaded multitasking is under Java.</a:t>
            </a:r>
          </a:p>
          <a:p>
            <a:endParaRPr lang="en-US" sz="2400" dirty="0"/>
          </a:p>
        </p:txBody>
      </p:sp>
    </p:spTree>
    <p:extLst>
      <p:ext uri="{BB962C8B-B14F-4D97-AF65-F5344CB8AC3E}">
        <p14:creationId xmlns:p14="http://schemas.microsoft.com/office/powerpoint/2010/main" val="2686652831"/>
      </p:ext>
    </p:extLst>
  </p:cSld>
  <p:clrMapOvr>
    <a:masterClrMapping/>
  </p:clrMapOvr>
  <mc:AlternateContent xmlns:mc="http://schemas.openxmlformats.org/markup-compatibility/2006" xmlns:p14="http://schemas.microsoft.com/office/powerpoint/2010/main">
    <mc:Choice Requires="p14">
      <p:transition spd="slow" p14:dur="2000" advTm="6960"/>
    </mc:Choice>
    <mc:Fallback xmlns="">
      <p:transition spd="slow" advTm="696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General syntax for calling wait() method is like this:</a:t>
            </a:r>
          </a:p>
          <a:p>
            <a:pPr marL="320040" lvl="1" indent="0">
              <a:buNone/>
            </a:pPr>
            <a:r>
              <a:rPr lang="en-US" sz="1800" dirty="0">
                <a:solidFill>
                  <a:srgbClr val="FF0000"/>
                </a:solidFill>
              </a:rPr>
              <a:t>synchronized( </a:t>
            </a:r>
            <a:r>
              <a:rPr lang="en-US" sz="1800" dirty="0" err="1">
                <a:solidFill>
                  <a:srgbClr val="FF0000"/>
                </a:solidFill>
              </a:rPr>
              <a:t>lockObject</a:t>
            </a:r>
            <a:r>
              <a:rPr lang="en-US" sz="1800" dirty="0">
                <a:solidFill>
                  <a:srgbClr val="FF0000"/>
                </a:solidFill>
              </a:rPr>
              <a:t> ) { </a:t>
            </a:r>
          </a:p>
          <a:p>
            <a:pPr marL="320040" lvl="1" indent="0">
              <a:buNone/>
            </a:pPr>
            <a:r>
              <a:rPr lang="en-US" sz="1800" dirty="0">
                <a:solidFill>
                  <a:srgbClr val="FF0000"/>
                </a:solidFill>
              </a:rPr>
              <a:t>    while( ! condition ) { </a:t>
            </a:r>
          </a:p>
          <a:p>
            <a:pPr marL="320040" lvl="1" indent="0">
              <a:buNone/>
            </a:pPr>
            <a:r>
              <a:rPr lang="en-US" sz="1800" dirty="0">
                <a:solidFill>
                  <a:srgbClr val="FF0000"/>
                </a:solidFill>
              </a:rPr>
              <a:t>        </a:t>
            </a:r>
            <a:r>
              <a:rPr lang="en-US" sz="1800" dirty="0" err="1">
                <a:solidFill>
                  <a:srgbClr val="FF0000"/>
                </a:solidFill>
              </a:rPr>
              <a:t>lockObject.wait</a:t>
            </a:r>
            <a:r>
              <a:rPr lang="en-US" sz="1800" dirty="0">
                <a:solidFill>
                  <a:srgbClr val="FF0000"/>
                </a:solidFill>
              </a:rPr>
              <a:t>();</a:t>
            </a:r>
          </a:p>
          <a:p>
            <a:pPr marL="320040" lvl="1" indent="0">
              <a:buNone/>
            </a:pPr>
            <a:r>
              <a:rPr lang="en-US" sz="1800" dirty="0">
                <a:solidFill>
                  <a:srgbClr val="FF0000"/>
                </a:solidFill>
              </a:rPr>
              <a:t>    }</a:t>
            </a:r>
          </a:p>
          <a:p>
            <a:pPr marL="320040" lvl="1" indent="0">
              <a:buNone/>
            </a:pPr>
            <a:r>
              <a:rPr lang="en-US" sz="1800" dirty="0">
                <a:solidFill>
                  <a:srgbClr val="FF0000"/>
                </a:solidFill>
              </a:rPr>
              <a:t>    //take the action here;</a:t>
            </a:r>
          </a:p>
          <a:p>
            <a:pPr marL="320040" lvl="1" indent="0">
              <a:buNone/>
            </a:pPr>
            <a:r>
              <a:rPr lang="en-US" sz="1800" dirty="0">
                <a:solidFill>
                  <a:srgbClr val="FF0000"/>
                </a:solidFill>
              </a:rPr>
              <a:t>}</a:t>
            </a:r>
            <a:endParaRPr lang="en-US" sz="2000" dirty="0"/>
          </a:p>
          <a:p>
            <a:pPr marL="0" indent="0">
              <a:buNone/>
            </a:pPr>
            <a:r>
              <a:rPr lang="en-US" sz="2000" b="1" dirty="0">
                <a:solidFill>
                  <a:srgbClr val="00B050"/>
                </a:solidFill>
              </a:rPr>
              <a:t>B. notify()</a:t>
            </a:r>
            <a:endParaRPr lang="en-US" sz="2000" dirty="0"/>
          </a:p>
          <a:p>
            <a:r>
              <a:rPr lang="en-US" sz="2000" dirty="0">
                <a:solidFill>
                  <a:srgbClr val="FF0000"/>
                </a:solidFill>
              </a:rPr>
              <a:t>It wakes up one single thread that called wait() on the same object. </a:t>
            </a:r>
          </a:p>
          <a:p>
            <a:r>
              <a:rPr lang="en-US" sz="2000" dirty="0"/>
              <a:t>It should be noted that calling notify() does not actually give up a lock on a resource. </a:t>
            </a:r>
          </a:p>
          <a:p>
            <a:r>
              <a:rPr lang="en-US" sz="2000" dirty="0"/>
              <a:t>It tells a waiting thread that that thread can wake up. </a:t>
            </a:r>
          </a:p>
          <a:p>
            <a:r>
              <a:rPr lang="en-US" sz="2000" dirty="0">
                <a:solidFill>
                  <a:srgbClr val="FF0000"/>
                </a:solidFill>
              </a:rPr>
              <a:t>However, the lock is not actually given up until the </a:t>
            </a:r>
            <a:r>
              <a:rPr lang="en-US" sz="2000" dirty="0" err="1">
                <a:solidFill>
                  <a:srgbClr val="FF0000"/>
                </a:solidFill>
              </a:rPr>
              <a:t>notifier’s</a:t>
            </a:r>
            <a:r>
              <a:rPr lang="en-US" sz="2000" dirty="0">
                <a:solidFill>
                  <a:srgbClr val="FF0000"/>
                </a:solidFill>
              </a:rPr>
              <a:t> synchronized block has completed. </a:t>
            </a:r>
          </a:p>
        </p:txBody>
      </p:sp>
    </p:spTree>
    <p:extLst>
      <p:ext uri="{BB962C8B-B14F-4D97-AF65-F5344CB8AC3E}">
        <p14:creationId xmlns:p14="http://schemas.microsoft.com/office/powerpoint/2010/main" val="2137691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Controlling Thread…</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t>General syntax for calling notify() method is like this:</a:t>
            </a:r>
          </a:p>
          <a:p>
            <a:pPr marL="0" indent="0">
              <a:buNone/>
            </a:pPr>
            <a:r>
              <a:rPr lang="en-US" sz="2400" dirty="0">
                <a:solidFill>
                  <a:srgbClr val="FF0000"/>
                </a:solidFill>
              </a:rPr>
              <a:t>   synchronized(</a:t>
            </a:r>
            <a:r>
              <a:rPr lang="en-US" sz="2400" dirty="0" err="1">
                <a:solidFill>
                  <a:srgbClr val="FF0000"/>
                </a:solidFill>
              </a:rPr>
              <a:t>lockObject</a:t>
            </a:r>
            <a:r>
              <a:rPr lang="en-US" sz="2400" dirty="0">
                <a:solidFill>
                  <a:srgbClr val="FF0000"/>
                </a:solidFill>
              </a:rPr>
              <a:t>)  {</a:t>
            </a:r>
          </a:p>
          <a:p>
            <a:pPr marL="0" indent="0">
              <a:buNone/>
            </a:pPr>
            <a:r>
              <a:rPr lang="en-US" sz="2400" dirty="0">
                <a:solidFill>
                  <a:srgbClr val="FF0000"/>
                </a:solidFill>
              </a:rPr>
              <a:t>       //</a:t>
            </a:r>
            <a:r>
              <a:rPr lang="en-US" sz="2400" dirty="0" err="1">
                <a:solidFill>
                  <a:srgbClr val="FF0000"/>
                </a:solidFill>
              </a:rPr>
              <a:t>establish_the_condition</a:t>
            </a:r>
            <a:r>
              <a:rPr lang="en-US" sz="2400" dirty="0">
                <a:solidFill>
                  <a:srgbClr val="FF0000"/>
                </a:solidFill>
              </a:rPr>
              <a:t>;</a:t>
            </a:r>
          </a:p>
          <a:p>
            <a:pPr marL="0" indent="0">
              <a:buNone/>
            </a:pPr>
            <a:r>
              <a:rPr lang="en-US" sz="2400" dirty="0">
                <a:solidFill>
                  <a:srgbClr val="FF0000"/>
                </a:solidFill>
              </a:rPr>
              <a:t>       </a:t>
            </a:r>
            <a:r>
              <a:rPr lang="en-US" sz="2400" dirty="0" err="1">
                <a:solidFill>
                  <a:srgbClr val="FF0000"/>
                </a:solidFill>
              </a:rPr>
              <a:t>lockObject.notify</a:t>
            </a:r>
            <a:r>
              <a:rPr lang="en-US" sz="2400" dirty="0">
                <a:solidFill>
                  <a:srgbClr val="FF0000"/>
                </a:solidFill>
              </a:rPr>
              <a:t>();</a:t>
            </a:r>
          </a:p>
          <a:p>
            <a:pPr marL="0" indent="0">
              <a:buNone/>
            </a:pPr>
            <a:r>
              <a:rPr lang="en-US" sz="2400" dirty="0">
                <a:solidFill>
                  <a:srgbClr val="FF0000"/>
                </a:solidFill>
              </a:rPr>
              <a:t>       //any additional code if needed</a:t>
            </a:r>
          </a:p>
          <a:p>
            <a:pPr marL="0" indent="0">
              <a:buNone/>
            </a:pPr>
            <a:r>
              <a:rPr lang="en-US" sz="2400" dirty="0">
                <a:solidFill>
                  <a:srgbClr val="FF0000"/>
                </a:solidFill>
              </a:rPr>
              <a:t>   }</a:t>
            </a:r>
          </a:p>
          <a:p>
            <a:pPr marL="0" indent="0">
              <a:buNone/>
            </a:pPr>
            <a:endParaRPr lang="en-US" sz="2400" dirty="0"/>
          </a:p>
          <a:p>
            <a:pPr marL="0" indent="0">
              <a:buNone/>
            </a:pPr>
            <a:r>
              <a:rPr lang="en-US" sz="2400" b="1" dirty="0">
                <a:solidFill>
                  <a:srgbClr val="00B050"/>
                </a:solidFill>
              </a:rPr>
              <a:t>C. </a:t>
            </a:r>
            <a:r>
              <a:rPr lang="en-US" sz="2400" b="1" dirty="0" err="1">
                <a:solidFill>
                  <a:srgbClr val="00B050"/>
                </a:solidFill>
              </a:rPr>
              <a:t>notifyAll</a:t>
            </a:r>
            <a:r>
              <a:rPr lang="en-US" sz="2400" b="1" dirty="0">
                <a:solidFill>
                  <a:srgbClr val="00B050"/>
                </a:solidFill>
              </a:rPr>
              <a:t>()</a:t>
            </a:r>
          </a:p>
          <a:p>
            <a:r>
              <a:rPr lang="en-US" sz="2400" dirty="0">
                <a:solidFill>
                  <a:srgbClr val="0070C0"/>
                </a:solidFill>
              </a:rPr>
              <a:t>It wakes up all the threads that called wait() on the same object. </a:t>
            </a:r>
          </a:p>
          <a:p>
            <a:r>
              <a:rPr lang="en-US" sz="2400" dirty="0"/>
              <a:t>The highest priority thread will run first in most of the situation, though not guaranteed. </a:t>
            </a:r>
          </a:p>
          <a:p>
            <a:r>
              <a:rPr lang="en-US" sz="2400" dirty="0"/>
              <a:t>Other things are same as notify() method above.</a:t>
            </a:r>
          </a:p>
          <a:p>
            <a:pPr marL="0" indent="0">
              <a:buNone/>
            </a:pPr>
            <a:r>
              <a:rPr lang="en-US" sz="2400" dirty="0">
                <a:solidFill>
                  <a:srgbClr val="FF0000"/>
                </a:solidFill>
              </a:rPr>
              <a:t>    synchronized(</a:t>
            </a:r>
            <a:r>
              <a:rPr lang="en-US" sz="2400" dirty="0" err="1">
                <a:solidFill>
                  <a:srgbClr val="FF0000"/>
                </a:solidFill>
              </a:rPr>
              <a:t>lockObject</a:t>
            </a:r>
            <a:r>
              <a:rPr lang="en-US" sz="2400" dirty="0">
                <a:solidFill>
                  <a:srgbClr val="FF0000"/>
                </a:solidFill>
              </a:rPr>
              <a:t>) {</a:t>
            </a:r>
          </a:p>
          <a:p>
            <a:pPr marL="0" indent="0">
              <a:buNone/>
            </a:pPr>
            <a:r>
              <a:rPr lang="en-US" sz="2400" dirty="0">
                <a:solidFill>
                  <a:srgbClr val="FF0000"/>
                </a:solidFill>
              </a:rPr>
              <a:t>         </a:t>
            </a:r>
            <a:r>
              <a:rPr lang="en-US" sz="2400" dirty="0" err="1">
                <a:solidFill>
                  <a:srgbClr val="FF0000"/>
                </a:solidFill>
              </a:rPr>
              <a:t>establish_the_condition</a:t>
            </a:r>
            <a:r>
              <a:rPr lang="en-US" sz="2400" dirty="0">
                <a:solidFill>
                  <a:srgbClr val="FF0000"/>
                </a:solidFill>
              </a:rPr>
              <a:t>;</a:t>
            </a:r>
          </a:p>
          <a:p>
            <a:pPr marL="0" indent="0">
              <a:buNone/>
            </a:pPr>
            <a:r>
              <a:rPr lang="en-US" sz="2400" dirty="0">
                <a:solidFill>
                  <a:srgbClr val="FF0000"/>
                </a:solidFill>
              </a:rPr>
              <a:t>         </a:t>
            </a:r>
            <a:r>
              <a:rPr lang="en-US" sz="2400" dirty="0" err="1">
                <a:solidFill>
                  <a:srgbClr val="FF0000"/>
                </a:solidFill>
              </a:rPr>
              <a:t>lockObject.notifyAll</a:t>
            </a:r>
            <a:r>
              <a:rPr lang="en-US" sz="2400" dirty="0">
                <a:solidFill>
                  <a:srgbClr val="FF0000"/>
                </a:solidFill>
              </a:rPr>
              <a:t>();</a:t>
            </a:r>
          </a:p>
          <a:p>
            <a:pPr marL="0" indent="0">
              <a:buNone/>
            </a:pPr>
            <a:r>
              <a:rPr lang="en-US" sz="2400" dirty="0">
                <a:solidFill>
                  <a:srgbClr val="FF0000"/>
                </a:solidFill>
              </a:rPr>
              <a:t>    }</a:t>
            </a:r>
          </a:p>
        </p:txBody>
      </p:sp>
    </p:spTree>
    <p:extLst>
      <p:ext uri="{BB962C8B-B14F-4D97-AF65-F5344CB8AC3E}">
        <p14:creationId xmlns:p14="http://schemas.microsoft.com/office/powerpoint/2010/main" val="814538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
            <a:ext cx="4648200" cy="6781800"/>
          </a:xfrm>
        </p:spPr>
        <p:txBody>
          <a:bodyPr>
            <a:noAutofit/>
          </a:bodyPr>
          <a:lstStyle/>
          <a:p>
            <a:pPr marL="0" indent="0">
              <a:buNone/>
            </a:pPr>
            <a:r>
              <a:rPr lang="en-US" sz="1600" dirty="0">
                <a:solidFill>
                  <a:srgbClr val="FF0000"/>
                </a:solidFill>
              </a:rPr>
              <a:t>class Customer {</a:t>
            </a:r>
          </a:p>
          <a:p>
            <a:pPr marL="0" indent="0">
              <a:buNone/>
            </a:pPr>
            <a:r>
              <a:rPr lang="en-US" sz="1600" dirty="0">
                <a:solidFill>
                  <a:srgbClr val="FF0000"/>
                </a:solidFill>
              </a:rPr>
              <a:t>    </a:t>
            </a:r>
            <a:r>
              <a:rPr lang="en-US" sz="1600" dirty="0" err="1">
                <a:solidFill>
                  <a:srgbClr val="FF0000"/>
                </a:solidFill>
              </a:rPr>
              <a:t>int</a:t>
            </a:r>
            <a:r>
              <a:rPr lang="en-US" sz="1600" dirty="0">
                <a:solidFill>
                  <a:srgbClr val="FF0000"/>
                </a:solidFill>
              </a:rPr>
              <a:t> amount = 10000;</a:t>
            </a:r>
          </a:p>
          <a:p>
            <a:pPr marL="0" indent="0">
              <a:buNone/>
            </a:pPr>
            <a:r>
              <a:rPr lang="en-US" sz="1600" dirty="0">
                <a:solidFill>
                  <a:srgbClr val="FF0000"/>
                </a:solidFill>
              </a:rPr>
              <a:t>    synchronized void withdraw(</a:t>
            </a:r>
            <a:r>
              <a:rPr lang="en-US" sz="1600" dirty="0" err="1">
                <a:solidFill>
                  <a:srgbClr val="FF0000"/>
                </a:solidFill>
              </a:rPr>
              <a:t>int</a:t>
            </a:r>
            <a:r>
              <a:rPr lang="en-US" sz="1600" dirty="0">
                <a:solidFill>
                  <a:srgbClr val="FF0000"/>
                </a:solidFill>
              </a:rPr>
              <a:t> amount) {</a:t>
            </a:r>
          </a:p>
          <a:p>
            <a:pPr marL="0" indent="0">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("going to withdraw...");</a:t>
            </a:r>
          </a:p>
          <a:p>
            <a:pPr marL="0" indent="0">
              <a:buNone/>
            </a:pPr>
            <a:r>
              <a:rPr lang="en-US" sz="1600">
                <a:solidFill>
                  <a:srgbClr val="FF0000"/>
                </a:solidFill>
              </a:rPr>
              <a:t>        if </a:t>
            </a:r>
            <a:r>
              <a:rPr lang="en-US" sz="1600" dirty="0">
                <a:solidFill>
                  <a:srgbClr val="FF0000"/>
                </a:solidFill>
              </a:rPr>
              <a:t>(</a:t>
            </a:r>
            <a:r>
              <a:rPr lang="en-US" sz="1600" dirty="0" err="1">
                <a:solidFill>
                  <a:srgbClr val="FF0000"/>
                </a:solidFill>
              </a:rPr>
              <a:t>this.amount</a:t>
            </a:r>
            <a:r>
              <a:rPr lang="en-US" sz="1600" dirty="0">
                <a:solidFill>
                  <a:srgbClr val="FF0000"/>
                </a:solidFill>
              </a:rPr>
              <a:t> &lt; amount) {</a:t>
            </a:r>
          </a:p>
          <a:p>
            <a:pPr marL="0" indent="0">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("Less balance,</a:t>
            </a:r>
          </a:p>
          <a:p>
            <a:pPr marL="0" indent="0">
              <a:buNone/>
            </a:pPr>
            <a:r>
              <a:rPr lang="en-US" sz="1600" dirty="0">
                <a:solidFill>
                  <a:srgbClr val="FF0000"/>
                </a:solidFill>
              </a:rPr>
              <a:t>                   waiting for deposit");</a:t>
            </a:r>
          </a:p>
          <a:p>
            <a:pPr marL="0" indent="0">
              <a:buNone/>
            </a:pPr>
            <a:r>
              <a:rPr lang="en-US" sz="1600" dirty="0">
                <a:solidFill>
                  <a:srgbClr val="FF0000"/>
                </a:solidFill>
              </a:rPr>
              <a:t>          try {</a:t>
            </a:r>
          </a:p>
          <a:p>
            <a:pPr marL="0" indent="0">
              <a:buNone/>
            </a:pPr>
            <a:r>
              <a:rPr lang="en-US" sz="1600" dirty="0">
                <a:solidFill>
                  <a:srgbClr val="FF0000"/>
                </a:solidFill>
              </a:rPr>
              <a:t>               wait();</a:t>
            </a:r>
          </a:p>
          <a:p>
            <a:pPr marL="0" indent="0">
              <a:buNone/>
            </a:pPr>
            <a:r>
              <a:rPr lang="en-US" sz="1600" dirty="0">
                <a:solidFill>
                  <a:srgbClr val="FF0000"/>
                </a:solidFill>
              </a:rPr>
              <a:t>          } catch (Exception e) {}</a:t>
            </a:r>
          </a:p>
          <a:p>
            <a:pPr marL="0" indent="0">
              <a:buNone/>
            </a:pPr>
            <a:r>
              <a:rPr lang="en-US" sz="1600" dirty="0">
                <a:solidFill>
                  <a:srgbClr val="FF0000"/>
                </a:solidFill>
              </a:rPr>
              <a:t>        }</a:t>
            </a:r>
          </a:p>
          <a:p>
            <a:pPr marL="0" indent="0">
              <a:buNone/>
            </a:pPr>
            <a:r>
              <a:rPr lang="en-US" sz="1600" dirty="0">
                <a:solidFill>
                  <a:srgbClr val="FF0000"/>
                </a:solidFill>
              </a:rPr>
              <a:t>        </a:t>
            </a:r>
            <a:r>
              <a:rPr lang="en-US" sz="1600" dirty="0" err="1">
                <a:solidFill>
                  <a:srgbClr val="FF0000"/>
                </a:solidFill>
              </a:rPr>
              <a:t>this.amount</a:t>
            </a:r>
            <a:r>
              <a:rPr lang="en-US" sz="1600" dirty="0">
                <a:solidFill>
                  <a:srgbClr val="FF0000"/>
                </a:solidFill>
              </a:rPr>
              <a:t> -= amount;</a:t>
            </a:r>
          </a:p>
          <a:p>
            <a:pPr marL="0" indent="0">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("withdraw completed...");</a:t>
            </a:r>
          </a:p>
          <a:p>
            <a:pPr marL="0" indent="0">
              <a:buNone/>
            </a:pPr>
            <a:r>
              <a:rPr lang="en-US" sz="1600" dirty="0">
                <a:solidFill>
                  <a:srgbClr val="FF0000"/>
                </a:solidFill>
              </a:rPr>
              <a:t>    }</a:t>
            </a:r>
          </a:p>
          <a:p>
            <a:pPr marL="0" indent="0">
              <a:buNone/>
            </a:pPr>
            <a:r>
              <a:rPr lang="en-US" sz="1600" dirty="0">
                <a:solidFill>
                  <a:srgbClr val="FF0000"/>
                </a:solidFill>
              </a:rPr>
              <a:t>    synchronized void deposit(</a:t>
            </a:r>
            <a:r>
              <a:rPr lang="en-US" sz="1600" dirty="0" err="1">
                <a:solidFill>
                  <a:srgbClr val="FF0000"/>
                </a:solidFill>
              </a:rPr>
              <a:t>int</a:t>
            </a:r>
            <a:r>
              <a:rPr lang="en-US" sz="1600" dirty="0">
                <a:solidFill>
                  <a:srgbClr val="FF0000"/>
                </a:solidFill>
              </a:rPr>
              <a:t> amount) {</a:t>
            </a:r>
          </a:p>
          <a:p>
            <a:pPr marL="0" indent="0">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("going to deposit...");</a:t>
            </a:r>
          </a:p>
          <a:p>
            <a:pPr marL="0" indent="0">
              <a:buNone/>
            </a:pPr>
            <a:r>
              <a:rPr lang="en-US" sz="1600" dirty="0">
                <a:solidFill>
                  <a:srgbClr val="FF0000"/>
                </a:solidFill>
              </a:rPr>
              <a:t>        </a:t>
            </a:r>
            <a:r>
              <a:rPr lang="en-US" sz="1600" dirty="0" err="1">
                <a:solidFill>
                  <a:srgbClr val="FF0000"/>
                </a:solidFill>
              </a:rPr>
              <a:t>this.amount</a:t>
            </a:r>
            <a:r>
              <a:rPr lang="en-US" sz="1600" dirty="0">
                <a:solidFill>
                  <a:srgbClr val="FF0000"/>
                </a:solidFill>
              </a:rPr>
              <a:t> += amount;</a:t>
            </a:r>
          </a:p>
          <a:p>
            <a:pPr marL="0" indent="0">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("deposit completed... ");</a:t>
            </a:r>
          </a:p>
          <a:p>
            <a:pPr marL="0" indent="0">
              <a:buNone/>
            </a:pPr>
            <a:r>
              <a:rPr lang="en-US" sz="1600" dirty="0">
                <a:solidFill>
                  <a:srgbClr val="FF0000"/>
                </a:solidFill>
              </a:rPr>
              <a:t>        notify();</a:t>
            </a:r>
          </a:p>
          <a:p>
            <a:pPr marL="0" indent="0">
              <a:buNone/>
            </a:pPr>
            <a:r>
              <a:rPr lang="en-US" sz="1600" dirty="0">
                <a:solidFill>
                  <a:srgbClr val="FF0000"/>
                </a:solidFill>
              </a:rPr>
              <a:t>    }</a:t>
            </a:r>
          </a:p>
          <a:p>
            <a:pPr marL="0" indent="0">
              <a:buNone/>
            </a:pPr>
            <a:endParaRPr lang="en-US" sz="1600" dirty="0">
              <a:solidFill>
                <a:srgbClr val="FF0000"/>
              </a:solidFill>
            </a:endParaRPr>
          </a:p>
        </p:txBody>
      </p:sp>
      <p:sp>
        <p:nvSpPr>
          <p:cNvPr id="5" name="Content Placeholder 2"/>
          <p:cNvSpPr txBox="1">
            <a:spLocks/>
          </p:cNvSpPr>
          <p:nvPr/>
        </p:nvSpPr>
        <p:spPr>
          <a:xfrm>
            <a:off x="5029200" y="76200"/>
            <a:ext cx="3810000" cy="67818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1600" dirty="0">
                <a:solidFill>
                  <a:srgbClr val="FF0000"/>
                </a:solidFill>
              </a:rPr>
              <a:t>class Test {</a:t>
            </a:r>
          </a:p>
          <a:p>
            <a:pPr marL="0" indent="0">
              <a:buFont typeface="Wingdings"/>
              <a:buNone/>
            </a:pPr>
            <a:r>
              <a:rPr lang="en-US" sz="1600" dirty="0">
                <a:solidFill>
                  <a:srgbClr val="FF0000"/>
                </a:solidFill>
              </a:rPr>
              <a:t>    public static void main(String </a:t>
            </a:r>
            <a:r>
              <a:rPr lang="en-US" sz="1600" dirty="0" err="1">
                <a:solidFill>
                  <a:srgbClr val="FF0000"/>
                </a:solidFill>
              </a:rPr>
              <a:t>args</a:t>
            </a:r>
            <a:r>
              <a:rPr lang="en-US" sz="1600" dirty="0">
                <a:solidFill>
                  <a:srgbClr val="FF0000"/>
                </a:solidFill>
              </a:rPr>
              <a:t>[]) {</a:t>
            </a:r>
          </a:p>
          <a:p>
            <a:pPr marL="0" indent="0">
              <a:buFont typeface="Wingdings"/>
              <a:buNone/>
            </a:pPr>
            <a:r>
              <a:rPr lang="en-US" sz="1600" dirty="0">
                <a:solidFill>
                  <a:srgbClr val="FF0000"/>
                </a:solidFill>
              </a:rPr>
              <a:t>        final Customer c = new Customer();</a:t>
            </a:r>
          </a:p>
          <a:p>
            <a:pPr marL="0" indent="0">
              <a:buFont typeface="Wingdings"/>
              <a:buNone/>
            </a:pPr>
            <a:r>
              <a:rPr lang="en-US" sz="1600" dirty="0">
                <a:solidFill>
                  <a:srgbClr val="FF0000"/>
                </a:solidFill>
              </a:rPr>
              <a:t>        Thread t1 = new Thread() {</a:t>
            </a:r>
          </a:p>
          <a:p>
            <a:pPr marL="0" indent="0">
              <a:buFont typeface="Wingdings"/>
              <a:buNone/>
            </a:pPr>
            <a:r>
              <a:rPr lang="en-US" sz="1600" dirty="0">
                <a:solidFill>
                  <a:srgbClr val="FF0000"/>
                </a:solidFill>
              </a:rPr>
              <a:t>            public void run() {</a:t>
            </a:r>
          </a:p>
          <a:p>
            <a:pPr marL="0" indent="0">
              <a:buFont typeface="Wingdings"/>
              <a:buNone/>
            </a:pPr>
            <a:r>
              <a:rPr lang="en-US" sz="1600" dirty="0">
                <a:solidFill>
                  <a:srgbClr val="FF0000"/>
                </a:solidFill>
              </a:rPr>
              <a:t>                </a:t>
            </a:r>
            <a:r>
              <a:rPr lang="en-US" sz="1600" dirty="0" err="1">
                <a:solidFill>
                  <a:srgbClr val="FF0000"/>
                </a:solidFill>
              </a:rPr>
              <a:t>c.withdraw</a:t>
            </a:r>
            <a:r>
              <a:rPr lang="en-US" sz="1600" dirty="0">
                <a:solidFill>
                  <a:srgbClr val="FF0000"/>
                </a:solidFill>
              </a:rPr>
              <a:t>(15000);</a:t>
            </a:r>
          </a:p>
          <a:p>
            <a:pPr marL="0" indent="0">
              <a:buFont typeface="Wingdings"/>
              <a:buNone/>
            </a:pPr>
            <a:r>
              <a:rPr lang="en-US" sz="1600" dirty="0">
                <a:solidFill>
                  <a:srgbClr val="FF0000"/>
                </a:solidFill>
              </a:rPr>
              <a:t>            }</a:t>
            </a:r>
          </a:p>
          <a:p>
            <a:pPr marL="0" indent="0">
              <a:buFont typeface="Wingdings"/>
              <a:buNone/>
            </a:pPr>
            <a:r>
              <a:rPr lang="en-US" sz="1600" dirty="0">
                <a:solidFill>
                  <a:srgbClr val="FF0000"/>
                </a:solidFill>
              </a:rPr>
              <a:t>        };</a:t>
            </a:r>
          </a:p>
          <a:p>
            <a:pPr marL="0" indent="0">
              <a:buFont typeface="Wingdings"/>
              <a:buNone/>
            </a:pPr>
            <a:r>
              <a:rPr lang="en-US" sz="1600" dirty="0">
                <a:solidFill>
                  <a:srgbClr val="FF0000"/>
                </a:solidFill>
              </a:rPr>
              <a:t>        t1.start();</a:t>
            </a:r>
          </a:p>
          <a:p>
            <a:pPr marL="0" indent="0">
              <a:buFont typeface="Wingdings"/>
              <a:buNone/>
            </a:pPr>
            <a:r>
              <a:rPr lang="en-US" sz="1600" dirty="0">
                <a:solidFill>
                  <a:srgbClr val="FF0000"/>
                </a:solidFill>
              </a:rPr>
              <a:t>        Thread t2 = new Thread() {</a:t>
            </a:r>
          </a:p>
          <a:p>
            <a:pPr marL="0" indent="0">
              <a:buFont typeface="Wingdings"/>
              <a:buNone/>
            </a:pPr>
            <a:r>
              <a:rPr lang="en-US" sz="1600" dirty="0">
                <a:solidFill>
                  <a:srgbClr val="FF0000"/>
                </a:solidFill>
              </a:rPr>
              <a:t>            public void run() {</a:t>
            </a:r>
          </a:p>
          <a:p>
            <a:pPr marL="0" indent="0">
              <a:buFont typeface="Wingdings"/>
              <a:buNone/>
            </a:pPr>
            <a:r>
              <a:rPr lang="en-US" sz="1600" dirty="0">
                <a:solidFill>
                  <a:srgbClr val="FF0000"/>
                </a:solidFill>
              </a:rPr>
              <a:t>                </a:t>
            </a:r>
            <a:r>
              <a:rPr lang="en-US" sz="1600" dirty="0" err="1">
                <a:solidFill>
                  <a:srgbClr val="FF0000"/>
                </a:solidFill>
              </a:rPr>
              <a:t>c.deposit</a:t>
            </a:r>
            <a:r>
              <a:rPr lang="en-US" sz="1600" dirty="0">
                <a:solidFill>
                  <a:srgbClr val="FF0000"/>
                </a:solidFill>
              </a:rPr>
              <a:t>(10000);</a:t>
            </a:r>
          </a:p>
          <a:p>
            <a:pPr marL="0" indent="0">
              <a:buFont typeface="Wingdings"/>
              <a:buNone/>
            </a:pPr>
            <a:r>
              <a:rPr lang="en-US" sz="1600" dirty="0">
                <a:solidFill>
                  <a:srgbClr val="FF0000"/>
                </a:solidFill>
              </a:rPr>
              <a:t>            }</a:t>
            </a:r>
          </a:p>
          <a:p>
            <a:pPr marL="0" indent="0">
              <a:buFont typeface="Wingdings"/>
              <a:buNone/>
            </a:pPr>
            <a:r>
              <a:rPr lang="en-US" sz="1600" dirty="0">
                <a:solidFill>
                  <a:srgbClr val="FF0000"/>
                </a:solidFill>
              </a:rPr>
              <a:t>        };</a:t>
            </a:r>
          </a:p>
          <a:p>
            <a:pPr marL="0" indent="0">
              <a:buFont typeface="Wingdings"/>
              <a:buNone/>
            </a:pPr>
            <a:r>
              <a:rPr lang="en-US" sz="1600" dirty="0">
                <a:solidFill>
                  <a:srgbClr val="FF0000"/>
                </a:solidFill>
              </a:rPr>
              <a:t>        t2.start();</a:t>
            </a:r>
          </a:p>
          <a:p>
            <a:pPr marL="0" indent="0">
              <a:buFont typeface="Wingdings"/>
              <a:buNone/>
            </a:pPr>
            <a:r>
              <a:rPr lang="en-US" sz="1600" dirty="0">
                <a:solidFill>
                  <a:srgbClr val="FF0000"/>
                </a:solidFill>
              </a:rPr>
              <a:t>    }</a:t>
            </a:r>
          </a:p>
          <a:p>
            <a:pPr marL="0" indent="0">
              <a:buFont typeface="Wingdings"/>
              <a:buNone/>
            </a:pPr>
            <a:r>
              <a:rPr lang="en-US" sz="1600" dirty="0">
                <a:solidFill>
                  <a:srgbClr val="FF0000"/>
                </a:solidFill>
              </a:rPr>
              <a:t>}</a:t>
            </a:r>
          </a:p>
        </p:txBody>
      </p:sp>
    </p:spTree>
    <p:extLst>
      <p:ext uri="{BB962C8B-B14F-4D97-AF65-F5344CB8AC3E}">
        <p14:creationId xmlns:p14="http://schemas.microsoft.com/office/powerpoint/2010/main" val="2540775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t>5. Thread States: Life Cycle of a Thread</a:t>
            </a:r>
          </a:p>
        </p:txBody>
      </p:sp>
      <p:sp>
        <p:nvSpPr>
          <p:cNvPr id="3" name="Content Placeholder 2"/>
          <p:cNvSpPr>
            <a:spLocks noGrp="1"/>
          </p:cNvSpPr>
          <p:nvPr>
            <p:ph sz="quarter" idx="1"/>
          </p:nvPr>
        </p:nvSpPr>
        <p:spPr>
          <a:xfrm>
            <a:off x="457200" y="1600200"/>
            <a:ext cx="8229600" cy="5257800"/>
          </a:xfrm>
        </p:spPr>
        <p:txBody>
          <a:bodyPr>
            <a:normAutofit fontScale="85000" lnSpcReduction="10000"/>
          </a:bodyPr>
          <a:lstStyle/>
          <a:p>
            <a:r>
              <a:rPr lang="en-US" sz="2400" dirty="0"/>
              <a:t>At any time, a thread can be in one of several thread states.</a:t>
            </a:r>
          </a:p>
          <a:p>
            <a:r>
              <a:rPr lang="en-US" sz="2400" dirty="0">
                <a:solidFill>
                  <a:srgbClr val="FF0000"/>
                </a:solidFill>
              </a:rPr>
              <a:t>Generally, threads can be in one of five states: born, ready, running, blocked, or finished.</a:t>
            </a:r>
          </a:p>
          <a:p>
            <a:r>
              <a:rPr lang="en-US" sz="2400" dirty="0">
                <a:solidFill>
                  <a:srgbClr val="0070C0"/>
                </a:solidFill>
              </a:rPr>
              <a:t>A thread that was just created is in the born state.</a:t>
            </a:r>
          </a:p>
          <a:p>
            <a:r>
              <a:rPr lang="en-US" sz="2400" dirty="0"/>
              <a:t>The thread remains in this state until the program calls the thread’s start method, which causes the thread to enter the ready state (also known as the runnable state).</a:t>
            </a:r>
          </a:p>
          <a:p>
            <a:r>
              <a:rPr lang="en-US" sz="2400" dirty="0">
                <a:solidFill>
                  <a:srgbClr val="0070C0"/>
                </a:solidFill>
              </a:rPr>
              <a:t>The highest priority ready thread enters the running state, when the system assigns a processor to the thread.</a:t>
            </a:r>
          </a:p>
          <a:p>
            <a:r>
              <a:rPr lang="en-US" sz="2400" dirty="0"/>
              <a:t>A thread enters the dead state when its run method completes or terminates for any reason — a dead thread eventually will be disposed of by system.</a:t>
            </a:r>
          </a:p>
          <a:p>
            <a:r>
              <a:rPr lang="en-US" sz="2400" dirty="0">
                <a:solidFill>
                  <a:srgbClr val="0070C0"/>
                </a:solidFill>
              </a:rPr>
              <a:t>A running thread may enter a blocked state.</a:t>
            </a:r>
          </a:p>
          <a:p>
            <a:r>
              <a:rPr lang="en-US" sz="2400" dirty="0">
                <a:solidFill>
                  <a:srgbClr val="0070C0"/>
                </a:solidFill>
              </a:rPr>
              <a:t>One common way for a </a:t>
            </a:r>
            <a:r>
              <a:rPr lang="en-US" sz="2400" i="1" dirty="0">
                <a:solidFill>
                  <a:srgbClr val="0070C0"/>
                </a:solidFill>
              </a:rPr>
              <a:t>running </a:t>
            </a:r>
            <a:r>
              <a:rPr lang="en-US" sz="2400" dirty="0">
                <a:solidFill>
                  <a:srgbClr val="0070C0"/>
                </a:solidFill>
              </a:rPr>
              <a:t>thread to enter the blocked state is when the thread issues an input/output request.</a:t>
            </a:r>
          </a:p>
          <a:p>
            <a:r>
              <a:rPr lang="en-US" sz="2400" dirty="0"/>
              <a:t>In this case, a blocked thread becomes ready when the I/O for which it is waiting completes.</a:t>
            </a:r>
          </a:p>
        </p:txBody>
      </p:sp>
    </p:spTree>
    <p:extLst>
      <p:ext uri="{BB962C8B-B14F-4D97-AF65-F5344CB8AC3E}">
        <p14:creationId xmlns:p14="http://schemas.microsoft.com/office/powerpoint/2010/main" val="2898926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5. Thread States: Life Cycle…</a:t>
            </a:r>
          </a:p>
        </p:txBody>
      </p:sp>
      <p:sp>
        <p:nvSpPr>
          <p:cNvPr id="3" name="Content Placeholder 2"/>
          <p:cNvSpPr>
            <a:spLocks noGrp="1"/>
          </p:cNvSpPr>
          <p:nvPr>
            <p:ph sz="quarter" idx="1"/>
          </p:nvPr>
        </p:nvSpPr>
        <p:spPr>
          <a:xfrm>
            <a:off x="457200" y="1600200"/>
            <a:ext cx="8229600" cy="5257800"/>
          </a:xfrm>
        </p:spPr>
        <p:txBody>
          <a:bodyPr>
            <a:normAutofit/>
          </a:bodyPr>
          <a:lstStyle/>
          <a:p>
            <a:endParaRPr lang="en-US" sz="2400" dirty="0"/>
          </a:p>
        </p:txBody>
      </p:sp>
      <p:pic>
        <p:nvPicPr>
          <p:cNvPr id="4" name="Picture 3"/>
          <p:cNvPicPr>
            <a:picLocks noChangeAspect="1"/>
          </p:cNvPicPr>
          <p:nvPr/>
        </p:nvPicPr>
        <p:blipFill rotWithShape="1">
          <a:blip r:embed="rId2"/>
          <a:srcRect t="1403" r="1957" b="2205"/>
          <a:stretch/>
        </p:blipFill>
        <p:spPr bwMode="auto">
          <a:xfrm>
            <a:off x="1830946" y="1752600"/>
            <a:ext cx="5103254" cy="51054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080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5. Thread States: Life Cycle…</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A thread can enter the Blocked state (i.e., become inactive) for several reasons. </a:t>
            </a:r>
          </a:p>
          <a:p>
            <a:r>
              <a:rPr lang="en-US" sz="2000" dirty="0">
                <a:solidFill>
                  <a:srgbClr val="0070C0"/>
                </a:solidFill>
              </a:rPr>
              <a:t>It may have invoked the join(), sleep(), or wait() method, or some other thread may have invoked these methods. </a:t>
            </a:r>
          </a:p>
          <a:p>
            <a:r>
              <a:rPr lang="en-US" sz="2000" dirty="0"/>
              <a:t>It may be waiting for an I/O operation to finish. </a:t>
            </a:r>
          </a:p>
          <a:p>
            <a:r>
              <a:rPr lang="en-US" sz="2000" dirty="0"/>
              <a:t>A blocked thread may be reactivated when the action inactivating it is reversed.</a:t>
            </a:r>
          </a:p>
          <a:p>
            <a:r>
              <a:rPr lang="en-US" sz="2000" dirty="0"/>
              <a:t>For example, if a thread has been put to sleep and the sleep time has expired, the thread is reactivated and enters the Ready state.</a:t>
            </a:r>
          </a:p>
          <a:p>
            <a:r>
              <a:rPr lang="en-US" sz="2000" dirty="0">
                <a:solidFill>
                  <a:srgbClr val="0070C0"/>
                </a:solidFill>
              </a:rPr>
              <a:t>Finally, a thread is finished if it completes the execution of its run() method. </a:t>
            </a:r>
          </a:p>
          <a:p>
            <a:endParaRPr lang="en-US" sz="2000" dirty="0"/>
          </a:p>
        </p:txBody>
      </p:sp>
    </p:spTree>
    <p:extLst>
      <p:ext uri="{BB962C8B-B14F-4D97-AF65-F5344CB8AC3E}">
        <p14:creationId xmlns:p14="http://schemas.microsoft.com/office/powerpoint/2010/main" val="3662623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5. Thread States: Life Cycle…</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When a running thread calls </a:t>
            </a:r>
            <a:r>
              <a:rPr lang="en-US" sz="2000" b="1" dirty="0">
                <a:solidFill>
                  <a:srgbClr val="0070C0"/>
                </a:solidFill>
              </a:rPr>
              <a:t>wait()</a:t>
            </a:r>
            <a:r>
              <a:rPr lang="en-US" sz="2000" dirty="0">
                <a:solidFill>
                  <a:srgbClr val="0070C0"/>
                </a:solidFill>
              </a:rPr>
              <a:t>, the thread enters a waiting state for the particular object on which </a:t>
            </a:r>
            <a:r>
              <a:rPr lang="en-US" sz="2000" b="1" dirty="0">
                <a:solidFill>
                  <a:srgbClr val="0070C0"/>
                </a:solidFill>
              </a:rPr>
              <a:t>wait() </a:t>
            </a:r>
            <a:r>
              <a:rPr lang="en-US" sz="2000" dirty="0">
                <a:solidFill>
                  <a:srgbClr val="0070C0"/>
                </a:solidFill>
              </a:rPr>
              <a:t>was called. </a:t>
            </a:r>
          </a:p>
          <a:p>
            <a:r>
              <a:rPr lang="en-US" sz="2000" dirty="0"/>
              <a:t>One thread in the waiting state for a particular object becomes ready on a call to </a:t>
            </a:r>
            <a:r>
              <a:rPr lang="en-US" sz="2000" b="1" dirty="0"/>
              <a:t>notify() </a:t>
            </a:r>
            <a:r>
              <a:rPr lang="en-US" sz="2000" dirty="0"/>
              <a:t>issued by another thread associated with that object.</a:t>
            </a:r>
          </a:p>
          <a:p>
            <a:r>
              <a:rPr lang="en-US" sz="2000" dirty="0"/>
              <a:t>Every thread in the waiting state for a given object becomes ready on a call to </a:t>
            </a:r>
            <a:r>
              <a:rPr lang="en-US" sz="2000" b="1" dirty="0" err="1"/>
              <a:t>notifyAll</a:t>
            </a:r>
            <a:r>
              <a:rPr lang="en-US" sz="2000" b="1" dirty="0"/>
              <a:t>() </a:t>
            </a:r>
            <a:r>
              <a:rPr lang="en-US" sz="2000" dirty="0"/>
              <a:t>by another thread associated with that object. </a:t>
            </a:r>
          </a:p>
          <a:p>
            <a:r>
              <a:rPr lang="en-US" sz="2000" dirty="0"/>
              <a:t>A thread enters the </a:t>
            </a:r>
            <a:r>
              <a:rPr lang="en-US" sz="2000" i="1" dirty="0"/>
              <a:t>dead state </a:t>
            </a:r>
            <a:r>
              <a:rPr lang="en-US" sz="2000" dirty="0"/>
              <a:t>when its </a:t>
            </a:r>
            <a:r>
              <a:rPr lang="en-US" sz="2000" b="1" dirty="0"/>
              <a:t>run() </a:t>
            </a:r>
            <a:r>
              <a:rPr lang="en-US" sz="2000" dirty="0"/>
              <a:t>method either completes or throws an uncaught exception. </a:t>
            </a:r>
          </a:p>
          <a:p>
            <a:r>
              <a:rPr lang="en-US" sz="2000" dirty="0">
                <a:solidFill>
                  <a:srgbClr val="FF0000"/>
                </a:solidFill>
              </a:rPr>
              <a:t>The </a:t>
            </a:r>
            <a:r>
              <a:rPr lang="en-US" sz="2000" dirty="0" err="1">
                <a:solidFill>
                  <a:srgbClr val="FF0000"/>
                </a:solidFill>
              </a:rPr>
              <a:t>isAlive</a:t>
            </a:r>
            <a:r>
              <a:rPr lang="en-US" sz="2000" dirty="0">
                <a:solidFill>
                  <a:srgbClr val="FF0000"/>
                </a:solidFill>
              </a:rPr>
              <a:t>() method is used to find out the state of a thread. </a:t>
            </a:r>
          </a:p>
          <a:p>
            <a:r>
              <a:rPr lang="en-US" sz="2000" dirty="0">
                <a:solidFill>
                  <a:srgbClr val="0070C0"/>
                </a:solidFill>
              </a:rPr>
              <a:t>It returns true if a thread is in the ready, blocked, or running state; it returns false if a thread is new and has not started or if it is finished.</a:t>
            </a:r>
          </a:p>
        </p:txBody>
      </p:sp>
    </p:spTree>
    <p:extLst>
      <p:ext uri="{BB962C8B-B14F-4D97-AF65-F5344CB8AC3E}">
        <p14:creationId xmlns:p14="http://schemas.microsoft.com/office/powerpoint/2010/main" val="870325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Threads communicate primarily by sharing access to fields and the objects reference fields refer to. </a:t>
            </a:r>
          </a:p>
          <a:p>
            <a:r>
              <a:rPr lang="en-US" sz="2000" dirty="0">
                <a:solidFill>
                  <a:srgbClr val="FF0000"/>
                </a:solidFill>
              </a:rPr>
              <a:t>This form of communication is extremely efficient, but makes two kinds of errors possible: </a:t>
            </a:r>
          </a:p>
          <a:p>
            <a:pPr lvl="1"/>
            <a:r>
              <a:rPr lang="en-US" sz="2000" dirty="0">
                <a:solidFill>
                  <a:srgbClr val="0070C0"/>
                </a:solidFill>
              </a:rPr>
              <a:t>thread interference and</a:t>
            </a:r>
          </a:p>
          <a:p>
            <a:pPr lvl="1"/>
            <a:r>
              <a:rPr lang="en-US" sz="2000" dirty="0">
                <a:solidFill>
                  <a:srgbClr val="0070C0"/>
                </a:solidFill>
              </a:rPr>
              <a:t>memory consistency errors</a:t>
            </a:r>
          </a:p>
          <a:p>
            <a:r>
              <a:rPr lang="en-US" sz="2000" dirty="0"/>
              <a:t>The tool needed to prevent these errors is </a:t>
            </a:r>
            <a:r>
              <a:rPr lang="en-US" sz="2000" i="1" dirty="0"/>
              <a:t>synchronization</a:t>
            </a:r>
            <a:r>
              <a:rPr lang="en-US" sz="2000" dirty="0"/>
              <a:t>.</a:t>
            </a:r>
          </a:p>
          <a:p>
            <a:r>
              <a:rPr lang="en-US" sz="2000" dirty="0">
                <a:solidFill>
                  <a:srgbClr val="0070C0"/>
                </a:solidFill>
              </a:rPr>
              <a:t>When two or more threads need access to a shared resource, they need some way to ensure that the resource will be used by only one thread at a time. </a:t>
            </a:r>
          </a:p>
          <a:p>
            <a:r>
              <a:rPr lang="en-US" sz="2000" dirty="0"/>
              <a:t>The process by which this is achieved is called synchronization.</a:t>
            </a:r>
          </a:p>
          <a:p>
            <a:endParaRPr lang="en-US" sz="2000" dirty="0"/>
          </a:p>
        </p:txBody>
      </p:sp>
    </p:spTree>
    <p:extLst>
      <p:ext uri="{BB962C8B-B14F-4D97-AF65-F5344CB8AC3E}">
        <p14:creationId xmlns:p14="http://schemas.microsoft.com/office/powerpoint/2010/main" val="4261354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fontScale="77500" lnSpcReduction="20000"/>
          </a:bodyPr>
          <a:lstStyle/>
          <a:p>
            <a:r>
              <a:rPr lang="en-US" sz="2400" dirty="0"/>
              <a:t>Look at the following example.</a:t>
            </a:r>
          </a:p>
          <a:p>
            <a:pPr marL="320040" lvl="1" indent="0">
              <a:buNone/>
            </a:pPr>
            <a:r>
              <a:rPr lang="en-US" sz="2300" dirty="0">
                <a:solidFill>
                  <a:srgbClr val="FF0000"/>
                </a:solidFill>
              </a:rPr>
              <a:t>public class Counter {</a:t>
            </a:r>
          </a:p>
          <a:p>
            <a:pPr marL="320040" lvl="1" indent="0">
              <a:buNone/>
            </a:pPr>
            <a:r>
              <a:rPr lang="en-US" sz="2300" dirty="0">
                <a:solidFill>
                  <a:srgbClr val="FF0000"/>
                </a:solidFill>
              </a:rPr>
              <a:t>    private </a:t>
            </a:r>
            <a:r>
              <a:rPr lang="en-US" sz="2300" dirty="0" err="1">
                <a:solidFill>
                  <a:srgbClr val="FF0000"/>
                </a:solidFill>
              </a:rPr>
              <a:t>int</a:t>
            </a:r>
            <a:r>
              <a:rPr lang="en-US" sz="2300" dirty="0">
                <a:solidFill>
                  <a:srgbClr val="FF0000"/>
                </a:solidFill>
              </a:rPr>
              <a:t> c = 0;</a:t>
            </a:r>
          </a:p>
          <a:p>
            <a:pPr marL="320040" lvl="1" indent="0">
              <a:buNone/>
            </a:pPr>
            <a:r>
              <a:rPr lang="en-US" sz="2300" dirty="0">
                <a:solidFill>
                  <a:srgbClr val="FF0000"/>
                </a:solidFill>
              </a:rPr>
              <a:t>    public void increment() {</a:t>
            </a:r>
          </a:p>
          <a:p>
            <a:pPr marL="320040" lvl="1" indent="0">
              <a:buNone/>
            </a:pPr>
            <a:r>
              <a:rPr lang="en-US" sz="2300" dirty="0">
                <a:solidFill>
                  <a:srgbClr val="FF0000"/>
                </a:solidFill>
              </a:rPr>
              <a:t>        </a:t>
            </a:r>
            <a:r>
              <a:rPr lang="en-US" sz="2300" dirty="0" err="1">
                <a:solidFill>
                  <a:srgbClr val="FF0000"/>
                </a:solidFill>
              </a:rPr>
              <a:t>c++</a:t>
            </a:r>
            <a:r>
              <a:rPr lang="en-US" sz="2300" dirty="0">
                <a:solidFill>
                  <a:srgbClr val="FF0000"/>
                </a:solidFill>
              </a:rPr>
              <a:t>;</a:t>
            </a:r>
          </a:p>
          <a:p>
            <a:pPr marL="320040" lvl="1" indent="0">
              <a:buNone/>
            </a:pPr>
            <a:r>
              <a:rPr lang="en-US" sz="2300" dirty="0">
                <a:solidFill>
                  <a:srgbClr val="FF0000"/>
                </a:solidFill>
              </a:rPr>
              <a:t>    }</a:t>
            </a:r>
          </a:p>
          <a:p>
            <a:pPr marL="320040" lvl="1" indent="0">
              <a:buNone/>
            </a:pPr>
            <a:r>
              <a:rPr lang="en-US" sz="2300" dirty="0">
                <a:solidFill>
                  <a:srgbClr val="FF0000"/>
                </a:solidFill>
              </a:rPr>
              <a:t>    public void decrement() {</a:t>
            </a:r>
          </a:p>
          <a:p>
            <a:pPr marL="320040" lvl="1" indent="0">
              <a:buNone/>
            </a:pPr>
            <a:r>
              <a:rPr lang="en-US" sz="2300" dirty="0">
                <a:solidFill>
                  <a:srgbClr val="FF0000"/>
                </a:solidFill>
              </a:rPr>
              <a:t>        c--;</a:t>
            </a:r>
          </a:p>
          <a:p>
            <a:pPr marL="320040" lvl="1" indent="0">
              <a:buNone/>
            </a:pPr>
            <a:r>
              <a:rPr lang="en-US" sz="2300" dirty="0">
                <a:solidFill>
                  <a:srgbClr val="FF0000"/>
                </a:solidFill>
              </a:rPr>
              <a:t>    }</a:t>
            </a:r>
          </a:p>
          <a:p>
            <a:pPr marL="320040" lvl="1" indent="0">
              <a:buNone/>
            </a:pPr>
            <a:r>
              <a:rPr lang="en-US" sz="2300" dirty="0">
                <a:solidFill>
                  <a:srgbClr val="FF0000"/>
                </a:solidFill>
              </a:rPr>
              <a:t>}</a:t>
            </a:r>
            <a:endParaRPr lang="en-US" dirty="0">
              <a:solidFill>
                <a:srgbClr val="FF0000"/>
              </a:solidFill>
            </a:endParaRPr>
          </a:p>
          <a:p>
            <a:r>
              <a:rPr lang="en-US" sz="2400" dirty="0"/>
              <a:t>Counter is designed so that each invocation of increment will add 1 to c and each invocation of decrement will subtract 1 from c. </a:t>
            </a:r>
          </a:p>
          <a:p>
            <a:r>
              <a:rPr lang="en-US" sz="2400" dirty="0"/>
              <a:t>However, if a Counter object is referenced from multiple threads, interference between threads may prevent this from happening as expected</a:t>
            </a:r>
            <a:r>
              <a:rPr lang="en-US" sz="2400" dirty="0">
                <a:solidFill>
                  <a:srgbClr val="0070C0"/>
                </a:solidFill>
              </a:rPr>
              <a:t>.</a:t>
            </a:r>
          </a:p>
          <a:p>
            <a:r>
              <a:rPr lang="en-US" sz="2400" dirty="0">
                <a:solidFill>
                  <a:srgbClr val="FF0000"/>
                </a:solidFill>
              </a:rPr>
              <a:t>Interference happens when two operations, running in different threads, but acting on the same data, </a:t>
            </a:r>
            <a:r>
              <a:rPr lang="en-US" sz="2400" i="1" dirty="0">
                <a:solidFill>
                  <a:srgbClr val="FF0000"/>
                </a:solidFill>
              </a:rPr>
              <a:t>interleave</a:t>
            </a:r>
            <a:r>
              <a:rPr lang="en-US" sz="2400" dirty="0">
                <a:solidFill>
                  <a:srgbClr val="FF0000"/>
                </a:solidFill>
              </a:rPr>
              <a:t>.</a:t>
            </a:r>
          </a:p>
          <a:p>
            <a:r>
              <a:rPr lang="en-US" sz="2400" dirty="0"/>
              <a:t>This means that the two operations consist of multiple steps, and the sequences of steps overlap.</a:t>
            </a:r>
          </a:p>
        </p:txBody>
      </p:sp>
    </p:spTree>
    <p:extLst>
      <p:ext uri="{BB962C8B-B14F-4D97-AF65-F5344CB8AC3E}">
        <p14:creationId xmlns:p14="http://schemas.microsoft.com/office/powerpoint/2010/main" val="837108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a:bodyPr>
          <a:lstStyle/>
          <a:p>
            <a:pPr>
              <a:spcBef>
                <a:spcPts val="600"/>
              </a:spcBef>
            </a:pPr>
            <a:r>
              <a:rPr lang="en-US" sz="2000" dirty="0"/>
              <a:t>It might not seem possible for operations on instances of Counter to interleave, since the add operation on c are single, simple statements. </a:t>
            </a:r>
          </a:p>
          <a:p>
            <a:pPr>
              <a:spcBef>
                <a:spcPts val="600"/>
              </a:spcBef>
            </a:pPr>
            <a:r>
              <a:rPr lang="en-US" sz="2000" dirty="0">
                <a:solidFill>
                  <a:srgbClr val="0070C0"/>
                </a:solidFill>
              </a:rPr>
              <a:t>However, even simple statements can translate to multiple steps by the virtual machine.</a:t>
            </a:r>
          </a:p>
          <a:p>
            <a:pPr>
              <a:spcBef>
                <a:spcPts val="600"/>
              </a:spcBef>
            </a:pPr>
            <a:r>
              <a:rPr lang="en-US" sz="2000" dirty="0"/>
              <a:t>A single increment expression </a:t>
            </a:r>
            <a:r>
              <a:rPr lang="en-US" sz="2000" dirty="0" err="1"/>
              <a:t>c++</a:t>
            </a:r>
            <a:r>
              <a:rPr lang="en-US" sz="2000" dirty="0"/>
              <a:t> can be decomposed into three steps:</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Retrieve the current value of c.</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Increment the retrieved value by 1.</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Store the incremented value back in c.</a:t>
            </a:r>
          </a:p>
          <a:p>
            <a:pPr>
              <a:spcBef>
                <a:spcPts val="600"/>
              </a:spcBef>
            </a:pPr>
            <a:r>
              <a:rPr lang="en-US" sz="2000" dirty="0"/>
              <a:t>Suppose Thread A invokes increment at about the same time Thread B invokes decrement.</a:t>
            </a:r>
          </a:p>
          <a:p>
            <a:pPr>
              <a:spcBef>
                <a:spcPts val="600"/>
              </a:spcBef>
            </a:pPr>
            <a:r>
              <a:rPr lang="en-US" sz="2000" dirty="0"/>
              <a:t>If the initial value of c is 0, they might interleave as follows:</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Thread A: Retrieve c.</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Thread B: Retrieve c.</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Thread A: Increment retrieved value; result is 1.</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Thread B: Decrement retrieved value; result is -1.</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Thread A: Store result in c; c is now 1.</a:t>
            </a:r>
          </a:p>
          <a:p>
            <a:pPr marL="1051560" lvl="2" indent="-457200">
              <a:spcBef>
                <a:spcPts val="600"/>
              </a:spcBef>
              <a:buClr>
                <a:schemeClr val="accent1">
                  <a:lumMod val="50000"/>
                </a:schemeClr>
              </a:buClr>
              <a:buSzPct val="100000"/>
              <a:buFont typeface="+mj-lt"/>
              <a:buAutoNum type="arabicPeriod"/>
            </a:pPr>
            <a:r>
              <a:rPr lang="en-US" sz="2000" dirty="0">
                <a:solidFill>
                  <a:srgbClr val="0070C0"/>
                </a:solidFill>
              </a:rPr>
              <a:t>Thread B: Store result in c; c is now -1.</a:t>
            </a:r>
          </a:p>
          <a:p>
            <a:pPr>
              <a:spcBef>
                <a:spcPts val="600"/>
              </a:spcBef>
              <a:buClr>
                <a:schemeClr val="accent2">
                  <a:lumMod val="75000"/>
                </a:schemeClr>
              </a:buClr>
            </a:pPr>
            <a:r>
              <a:rPr lang="en-US" sz="2000" dirty="0">
                <a:solidFill>
                  <a:srgbClr val="FF0000"/>
                </a:solidFill>
              </a:rPr>
              <a:t>Thread A's result is lost, overwritten by Thread B. </a:t>
            </a:r>
          </a:p>
        </p:txBody>
      </p:sp>
    </p:spTree>
    <p:extLst>
      <p:ext uri="{BB962C8B-B14F-4D97-AF65-F5344CB8AC3E}">
        <p14:creationId xmlns:p14="http://schemas.microsoft.com/office/powerpoint/2010/main" val="167835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Threads and Processes…</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solidFill>
                  <a:srgbClr val="FF0000"/>
                </a:solidFill>
              </a:rPr>
              <a:t>Multithreading enables you to write very efficient programs that make maximum use of the CPU, because idle time can be kept to a minimum. </a:t>
            </a:r>
          </a:p>
          <a:p>
            <a:r>
              <a:rPr lang="en-US" sz="2400" dirty="0"/>
              <a:t>This is especially important for the interactive, networked environment in which Java operates, because idle time is common.</a:t>
            </a:r>
          </a:p>
          <a:p>
            <a:r>
              <a:rPr lang="en-US" sz="2400" dirty="0"/>
              <a:t>For example, </a:t>
            </a:r>
          </a:p>
          <a:p>
            <a:pPr lvl="1"/>
            <a:r>
              <a:rPr lang="en-US" sz="2100" dirty="0"/>
              <a:t>the transmission rate of data over a network is much slower than the rate at which the computer can process it.</a:t>
            </a:r>
          </a:p>
          <a:p>
            <a:pPr lvl="1"/>
            <a:r>
              <a:rPr lang="en-US" sz="2100" dirty="0"/>
              <a:t>Even local file system resources are read and written at a much slower pace than they can be processed by the CPU. </a:t>
            </a:r>
          </a:p>
          <a:p>
            <a:r>
              <a:rPr lang="en-US" sz="2400" dirty="0"/>
              <a:t>And user input is much slower than the computer. </a:t>
            </a:r>
          </a:p>
          <a:p>
            <a:r>
              <a:rPr lang="en-US" sz="2400" dirty="0">
                <a:solidFill>
                  <a:srgbClr val="FF0000"/>
                </a:solidFill>
              </a:rPr>
              <a:t>In a traditional single-threaded environment, your program has to wait for each of these tasks to finish before it can proceed to the next one.</a:t>
            </a:r>
          </a:p>
          <a:p>
            <a:r>
              <a:rPr lang="en-US" sz="2400" dirty="0">
                <a:solidFill>
                  <a:srgbClr val="0070C0"/>
                </a:solidFill>
              </a:rPr>
              <a:t>Multithreading lets you gain access to this idle time and put it to good use.</a:t>
            </a:r>
          </a:p>
          <a:p>
            <a:r>
              <a:rPr lang="en-US" sz="2400" dirty="0">
                <a:solidFill>
                  <a:srgbClr val="0070C0"/>
                </a:solidFill>
              </a:rPr>
              <a:t>In general, in concurrent programming, there are two basic units of execution: processes and threads.</a:t>
            </a:r>
          </a:p>
          <a:p>
            <a:r>
              <a:rPr lang="en-US" sz="2400" dirty="0">
                <a:solidFill>
                  <a:srgbClr val="0070C0"/>
                </a:solidFill>
              </a:rPr>
              <a:t>In the Java programming language, concurrent programming is mostly concerned with threads. </a:t>
            </a:r>
          </a:p>
        </p:txBody>
      </p:sp>
    </p:spTree>
    <p:extLst>
      <p:ext uri="{BB962C8B-B14F-4D97-AF65-F5344CB8AC3E}">
        <p14:creationId xmlns:p14="http://schemas.microsoft.com/office/powerpoint/2010/main" val="236135283"/>
      </p:ext>
    </p:extLst>
  </p:cSld>
  <p:clrMapOvr>
    <a:masterClrMapping/>
  </p:clrMapOvr>
  <mc:AlternateContent xmlns:mc="http://schemas.openxmlformats.org/markup-compatibility/2006" xmlns:p14="http://schemas.microsoft.com/office/powerpoint/2010/main">
    <mc:Choice Requires="p14">
      <p:transition spd="slow" p14:dur="2000" advTm="5957"/>
    </mc:Choice>
    <mc:Fallback xmlns="">
      <p:transition spd="slow" advTm="5957"/>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This particular interleaving is only one possibility. </a:t>
            </a:r>
          </a:p>
          <a:p>
            <a:r>
              <a:rPr lang="en-US" sz="2000" dirty="0">
                <a:solidFill>
                  <a:srgbClr val="0070C0"/>
                </a:solidFill>
              </a:rPr>
              <a:t>Under different circumstances it might be Thread B's result that gets lost, or there could be no error at all. </a:t>
            </a:r>
          </a:p>
          <a:p>
            <a:r>
              <a:rPr lang="en-US" sz="2000" dirty="0"/>
              <a:t>Thread interference bugs can be difficult to detect and fix.</a:t>
            </a:r>
          </a:p>
          <a:p>
            <a:pPr marL="0" indent="0">
              <a:buNone/>
            </a:pPr>
            <a:endParaRPr lang="en-US" sz="1200" b="1" dirty="0"/>
          </a:p>
          <a:p>
            <a:pPr marL="0" indent="0">
              <a:buNone/>
            </a:pPr>
            <a:r>
              <a:rPr lang="en-US" sz="2000" b="1" dirty="0">
                <a:solidFill>
                  <a:srgbClr val="00B050"/>
                </a:solidFill>
              </a:rPr>
              <a:t>Memory consistency errors</a:t>
            </a:r>
          </a:p>
          <a:p>
            <a:r>
              <a:rPr lang="en-US" sz="2000" dirty="0">
                <a:solidFill>
                  <a:srgbClr val="0070C0"/>
                </a:solidFill>
              </a:rPr>
              <a:t>Memory consistency errors occur when different threads have inconsistent views of what should be the same data. </a:t>
            </a:r>
          </a:p>
          <a:p>
            <a:r>
              <a:rPr lang="en-US" sz="2000" dirty="0">
                <a:solidFill>
                  <a:srgbClr val="0070C0"/>
                </a:solidFill>
              </a:rPr>
              <a:t>The key to avoiding memory consistency errors is understanding the happens-before relationship. </a:t>
            </a:r>
          </a:p>
          <a:p>
            <a:r>
              <a:rPr lang="en-US" sz="2000" dirty="0"/>
              <a:t>This relationship is simply a guarantee that memory writes by one specific statement are visible to another specific statement. </a:t>
            </a:r>
          </a:p>
          <a:p>
            <a:r>
              <a:rPr lang="en-US" sz="2000" dirty="0"/>
              <a:t>Suppose a simple </a:t>
            </a:r>
            <a:r>
              <a:rPr lang="en-US" sz="2000" dirty="0" err="1"/>
              <a:t>int</a:t>
            </a:r>
            <a:r>
              <a:rPr lang="en-US" sz="2000" dirty="0"/>
              <a:t> field is defined and initialized:</a:t>
            </a:r>
          </a:p>
          <a:p>
            <a:pPr marL="0" indent="0">
              <a:buNone/>
            </a:pPr>
            <a:r>
              <a:rPr lang="en-US" sz="2000" dirty="0"/>
              <a:t>	</a:t>
            </a:r>
            <a:r>
              <a:rPr lang="en-US" sz="2000" dirty="0" err="1">
                <a:solidFill>
                  <a:srgbClr val="FF0000"/>
                </a:solidFill>
              </a:rPr>
              <a:t>int</a:t>
            </a:r>
            <a:r>
              <a:rPr lang="en-US" sz="2000" dirty="0">
                <a:solidFill>
                  <a:srgbClr val="FF0000"/>
                </a:solidFill>
              </a:rPr>
              <a:t> counter = 0;</a:t>
            </a:r>
          </a:p>
        </p:txBody>
      </p:sp>
    </p:spTree>
    <p:extLst>
      <p:ext uri="{BB962C8B-B14F-4D97-AF65-F5344CB8AC3E}">
        <p14:creationId xmlns:p14="http://schemas.microsoft.com/office/powerpoint/2010/main" val="1974608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pPr>
              <a:lnSpc>
                <a:spcPct val="110000"/>
              </a:lnSpc>
              <a:spcBef>
                <a:spcPts val="500"/>
              </a:spcBef>
            </a:pPr>
            <a:r>
              <a:rPr lang="en-US" sz="2400" dirty="0"/>
              <a:t>The counter field is shared between two threads, A and B. </a:t>
            </a:r>
          </a:p>
          <a:p>
            <a:pPr>
              <a:lnSpc>
                <a:spcPct val="110000"/>
              </a:lnSpc>
              <a:spcBef>
                <a:spcPts val="500"/>
              </a:spcBef>
            </a:pPr>
            <a:r>
              <a:rPr lang="en-US" sz="2400" dirty="0"/>
              <a:t>Suppose thread A increments counter:</a:t>
            </a:r>
          </a:p>
          <a:p>
            <a:pPr marL="0" indent="0">
              <a:lnSpc>
                <a:spcPct val="110000"/>
              </a:lnSpc>
              <a:spcBef>
                <a:spcPts val="500"/>
              </a:spcBef>
              <a:buNone/>
            </a:pPr>
            <a:r>
              <a:rPr lang="en-US" sz="2400" dirty="0"/>
              <a:t>	</a:t>
            </a:r>
            <a:r>
              <a:rPr lang="en-US" sz="2400" dirty="0">
                <a:solidFill>
                  <a:srgbClr val="FF0000"/>
                </a:solidFill>
              </a:rPr>
              <a:t>counter++;</a:t>
            </a:r>
          </a:p>
          <a:p>
            <a:pPr>
              <a:lnSpc>
                <a:spcPct val="110000"/>
              </a:lnSpc>
              <a:spcBef>
                <a:spcPts val="500"/>
              </a:spcBef>
            </a:pPr>
            <a:r>
              <a:rPr lang="en-US" sz="2400" dirty="0"/>
              <a:t>Then, shortly afterwards, thread B prints out counter:</a:t>
            </a:r>
          </a:p>
          <a:p>
            <a:pPr marL="0" indent="0">
              <a:lnSpc>
                <a:spcPct val="110000"/>
              </a:lnSpc>
              <a:spcBef>
                <a:spcPts val="500"/>
              </a:spcBef>
              <a:buNone/>
            </a:pPr>
            <a:r>
              <a:rPr lang="en-US" sz="2400" dirty="0"/>
              <a:t>	</a:t>
            </a:r>
            <a:r>
              <a:rPr lang="en-US" sz="2400" dirty="0" err="1">
                <a:solidFill>
                  <a:srgbClr val="FF0000"/>
                </a:solidFill>
              </a:rPr>
              <a:t>System.out.println</a:t>
            </a:r>
            <a:r>
              <a:rPr lang="en-US" sz="2400" dirty="0">
                <a:solidFill>
                  <a:srgbClr val="FF0000"/>
                </a:solidFill>
              </a:rPr>
              <a:t>(counter);</a:t>
            </a:r>
            <a:endParaRPr lang="en-US" sz="1600" dirty="0"/>
          </a:p>
          <a:p>
            <a:pPr>
              <a:lnSpc>
                <a:spcPct val="110000"/>
              </a:lnSpc>
              <a:spcBef>
                <a:spcPts val="500"/>
              </a:spcBef>
            </a:pPr>
            <a:r>
              <a:rPr lang="en-US" sz="2400" dirty="0"/>
              <a:t>If the two statements had been executed in the same thread, the value printed out would be "1". </a:t>
            </a:r>
          </a:p>
          <a:p>
            <a:pPr>
              <a:lnSpc>
                <a:spcPct val="110000"/>
              </a:lnSpc>
              <a:spcBef>
                <a:spcPts val="500"/>
              </a:spcBef>
            </a:pPr>
            <a:r>
              <a:rPr lang="en-US" sz="2400" dirty="0"/>
              <a:t>But if the two statements are executed in separate threads, the value printed out might well be "0", because there's no guarantee that thread A's change to counter will be visible to thread B — unless the programmer has established a happens-before relationship between these two statements.</a:t>
            </a:r>
          </a:p>
          <a:p>
            <a:pPr>
              <a:lnSpc>
                <a:spcPct val="110000"/>
              </a:lnSpc>
              <a:spcBef>
                <a:spcPts val="500"/>
              </a:spcBef>
            </a:pPr>
            <a:r>
              <a:rPr lang="en-US" sz="2400" dirty="0">
                <a:solidFill>
                  <a:srgbClr val="FF0000"/>
                </a:solidFill>
              </a:rPr>
              <a:t>There are several actions that create happens-before relationships. </a:t>
            </a:r>
          </a:p>
          <a:p>
            <a:pPr>
              <a:lnSpc>
                <a:spcPct val="110000"/>
              </a:lnSpc>
              <a:spcBef>
                <a:spcPts val="500"/>
              </a:spcBef>
            </a:pPr>
            <a:r>
              <a:rPr lang="en-US" sz="2400" dirty="0">
                <a:solidFill>
                  <a:srgbClr val="FF0000"/>
                </a:solidFill>
              </a:rPr>
              <a:t>One of them is synchronization.</a:t>
            </a:r>
          </a:p>
          <a:p>
            <a:pPr>
              <a:lnSpc>
                <a:spcPct val="110000"/>
              </a:lnSpc>
              <a:spcBef>
                <a:spcPts val="500"/>
              </a:spcBef>
            </a:pPr>
            <a:r>
              <a:rPr lang="en-US" sz="2400" dirty="0"/>
              <a:t>Generally, When two or more threads need access to a shared resource, they need some way to ensure that the resource will be used by only one thread at a time.</a:t>
            </a:r>
          </a:p>
        </p:txBody>
      </p:sp>
    </p:spTree>
    <p:extLst>
      <p:ext uri="{BB962C8B-B14F-4D97-AF65-F5344CB8AC3E}">
        <p14:creationId xmlns:p14="http://schemas.microsoft.com/office/powerpoint/2010/main" val="3901518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fontScale="70000" lnSpcReduction="20000"/>
          </a:bodyPr>
          <a:lstStyle/>
          <a:p>
            <a:r>
              <a:rPr lang="en-US" sz="2400" dirty="0"/>
              <a:t>Example: if you run this program, you will get unexpected output because of thread interference and memory consistency errors</a:t>
            </a:r>
          </a:p>
          <a:p>
            <a:pPr marL="0" indent="0">
              <a:buNone/>
            </a:pPr>
            <a:r>
              <a:rPr lang="en-US" sz="2400" dirty="0">
                <a:solidFill>
                  <a:srgbClr val="FF0000"/>
                </a:solidFill>
              </a:rPr>
              <a:t>class </a:t>
            </a:r>
            <a:r>
              <a:rPr lang="en-US" sz="2400" dirty="0" err="1">
                <a:solidFill>
                  <a:srgbClr val="FF0000"/>
                </a:solidFill>
              </a:rPr>
              <a:t>ThreadError</a:t>
            </a:r>
            <a:r>
              <a:rPr lang="en-US" sz="2400" dirty="0">
                <a:solidFill>
                  <a:srgbClr val="FF0000"/>
                </a:solidFill>
              </a:rPr>
              <a:t> extends Thread {</a:t>
            </a:r>
          </a:p>
          <a:p>
            <a:pPr marL="0" indent="0">
              <a:buNone/>
            </a:pPr>
            <a:r>
              <a:rPr lang="en-US" sz="2400" dirty="0">
                <a:solidFill>
                  <a:srgbClr val="FF0000"/>
                </a:solidFill>
              </a:rPr>
              <a:t>    static </a:t>
            </a:r>
            <a:r>
              <a:rPr lang="en-US" sz="2400" dirty="0" err="1">
                <a:solidFill>
                  <a:srgbClr val="FF0000"/>
                </a:solidFill>
              </a:rPr>
              <a:t>int</a:t>
            </a:r>
            <a:r>
              <a:rPr lang="en-US" sz="2400" dirty="0">
                <a:solidFill>
                  <a:srgbClr val="FF0000"/>
                </a:solidFill>
              </a:rPr>
              <a:t> count = 0;</a:t>
            </a:r>
          </a:p>
          <a:p>
            <a:pPr marL="0" indent="0">
              <a:buNone/>
            </a:pPr>
            <a:r>
              <a:rPr lang="en-US" sz="2400" dirty="0">
                <a:solidFill>
                  <a:srgbClr val="FF0000"/>
                </a:solidFill>
              </a:rPr>
              <a:t>    public void run() {</a:t>
            </a:r>
          </a:p>
          <a:p>
            <a:pPr marL="0" indent="0">
              <a:buNone/>
            </a:pPr>
            <a:r>
              <a:rPr lang="en-US" sz="2400" dirty="0">
                <a:solidFill>
                  <a:srgbClr val="FF0000"/>
                </a:solidFill>
              </a:rPr>
              <a:t>        for (</a:t>
            </a:r>
            <a:r>
              <a:rPr lang="en-US" sz="2400" dirty="0" err="1">
                <a:solidFill>
                  <a:srgbClr val="FF0000"/>
                </a:solidFill>
              </a:rPr>
              <a:t>int</a:t>
            </a:r>
            <a:r>
              <a:rPr lang="en-US" sz="2400" dirty="0">
                <a:solidFill>
                  <a:srgbClr val="FF0000"/>
                </a:solidFill>
              </a:rPr>
              <a:t> x = 0; x &lt; 10000; x++) {</a:t>
            </a:r>
          </a:p>
          <a:p>
            <a:pPr marL="0" indent="0">
              <a:buNone/>
            </a:pPr>
            <a:r>
              <a:rPr lang="en-US" sz="2400" dirty="0">
                <a:solidFill>
                  <a:srgbClr val="FF0000"/>
                </a:solidFill>
              </a:rPr>
              <a:t>            count++;</a:t>
            </a:r>
          </a:p>
          <a:p>
            <a:pPr marL="0" indent="0">
              <a:buNone/>
            </a:pPr>
            <a:r>
              <a:rPr lang="en-US" sz="2400" dirty="0">
                <a:solidFill>
                  <a:srgbClr val="FF0000"/>
                </a:solidFill>
              </a:rPr>
              <a:t>            count--;</a:t>
            </a:r>
          </a:p>
          <a:p>
            <a:pPr marL="0" indent="0">
              <a:buNone/>
            </a:pPr>
            <a:r>
              <a:rPr lang="en-US" sz="2400" dirty="0">
                <a:solidFill>
                  <a:srgbClr val="FF0000"/>
                </a:solidFill>
              </a:rPr>
              <a:t>        }</a:t>
            </a:r>
          </a:p>
          <a:p>
            <a:pPr marL="0" indent="0">
              <a:buNone/>
            </a:pPr>
            <a:r>
              <a:rPr lang="en-US" sz="2400" dirty="0">
                <a:solidFill>
                  <a:srgbClr val="FF0000"/>
                </a:solidFill>
              </a:rPr>
              <a:t>        </a:t>
            </a:r>
            <a:r>
              <a:rPr lang="en-US" sz="2400" dirty="0" err="1">
                <a:solidFill>
                  <a:srgbClr val="FF0000"/>
                </a:solidFill>
              </a:rPr>
              <a:t>System.out.println</a:t>
            </a:r>
            <a:r>
              <a:rPr lang="en-US" sz="2400" dirty="0">
                <a:solidFill>
                  <a:srgbClr val="FF0000"/>
                </a:solidFill>
              </a:rPr>
              <a:t>(</a:t>
            </a:r>
            <a:r>
              <a:rPr lang="en-US" sz="2400" dirty="0" err="1">
                <a:solidFill>
                  <a:srgbClr val="FF0000"/>
                </a:solidFill>
              </a:rPr>
              <a:t>this.getName</a:t>
            </a:r>
            <a:r>
              <a:rPr lang="en-US" sz="2400" dirty="0">
                <a:solidFill>
                  <a:srgbClr val="FF0000"/>
                </a:solidFill>
              </a:rPr>
              <a:t>() + " count: " + count);</a:t>
            </a:r>
          </a:p>
          <a:p>
            <a:pPr marL="0" indent="0">
              <a:buNone/>
            </a:pPr>
            <a:r>
              <a:rPr lang="en-US" sz="2400" dirty="0">
                <a:solidFill>
                  <a:srgbClr val="FF0000"/>
                </a:solidFill>
              </a:rPr>
              <a:t>    }</a:t>
            </a:r>
          </a:p>
          <a:p>
            <a:pPr marL="0" indent="0">
              <a:buNone/>
            </a:pPr>
            <a:r>
              <a:rPr lang="en-US" sz="2400" dirty="0">
                <a:solidFill>
                  <a:srgbClr val="FF0000"/>
                </a:solidFill>
              </a:rPr>
              <a:t>    public static void main(String[] </a:t>
            </a:r>
            <a:r>
              <a:rPr lang="en-US" sz="2400" dirty="0" err="1">
                <a:solidFill>
                  <a:srgbClr val="FF0000"/>
                </a:solidFill>
              </a:rPr>
              <a:t>args</a:t>
            </a:r>
            <a:r>
              <a:rPr lang="en-US" sz="2400" dirty="0">
                <a:solidFill>
                  <a:srgbClr val="FF0000"/>
                </a:solidFill>
              </a:rPr>
              <a:t>) throws </a:t>
            </a:r>
            <a:r>
              <a:rPr lang="en-US" sz="2400" dirty="0" err="1">
                <a:solidFill>
                  <a:srgbClr val="FF0000"/>
                </a:solidFill>
              </a:rPr>
              <a:t>InterruptedException</a:t>
            </a:r>
            <a:r>
              <a:rPr lang="en-US" sz="2400" dirty="0">
                <a:solidFill>
                  <a:srgbClr val="FF0000"/>
                </a:solidFill>
              </a:rPr>
              <a:t> {</a:t>
            </a:r>
          </a:p>
          <a:p>
            <a:pPr marL="0" indent="0">
              <a:buNone/>
            </a:pPr>
            <a:r>
              <a:rPr lang="en-US" sz="2400" dirty="0">
                <a:solidFill>
                  <a:srgbClr val="FF0000"/>
                </a:solidFill>
              </a:rPr>
              <a:t>        </a:t>
            </a:r>
            <a:r>
              <a:rPr lang="en-US" sz="2400" dirty="0" err="1">
                <a:solidFill>
                  <a:srgbClr val="FF0000"/>
                </a:solidFill>
              </a:rPr>
              <a:t>ThreadError</a:t>
            </a:r>
            <a:r>
              <a:rPr lang="en-US" sz="2400" dirty="0">
                <a:solidFill>
                  <a:srgbClr val="FF0000"/>
                </a:solidFill>
              </a:rPr>
              <a:t> t1 = new </a:t>
            </a:r>
            <a:r>
              <a:rPr lang="en-US" sz="2400" dirty="0" err="1">
                <a:solidFill>
                  <a:srgbClr val="FF0000"/>
                </a:solidFill>
              </a:rPr>
              <a:t>ThreadError</a:t>
            </a:r>
            <a:r>
              <a:rPr lang="en-US" sz="2400" dirty="0">
                <a:solidFill>
                  <a:srgbClr val="FF0000"/>
                </a:solidFill>
              </a:rPr>
              <a:t>();</a:t>
            </a:r>
          </a:p>
          <a:p>
            <a:pPr marL="0" indent="0">
              <a:buNone/>
            </a:pPr>
            <a:r>
              <a:rPr lang="en-US" sz="2400" dirty="0">
                <a:solidFill>
                  <a:srgbClr val="FF0000"/>
                </a:solidFill>
              </a:rPr>
              <a:t>        </a:t>
            </a:r>
            <a:r>
              <a:rPr lang="en-US" sz="2400" dirty="0" err="1">
                <a:solidFill>
                  <a:srgbClr val="FF0000"/>
                </a:solidFill>
              </a:rPr>
              <a:t>ThreadError</a:t>
            </a:r>
            <a:r>
              <a:rPr lang="en-US" sz="2400" dirty="0">
                <a:solidFill>
                  <a:srgbClr val="FF0000"/>
                </a:solidFill>
              </a:rPr>
              <a:t> t2 = new </a:t>
            </a:r>
            <a:r>
              <a:rPr lang="en-US" sz="2400" dirty="0" err="1">
                <a:solidFill>
                  <a:srgbClr val="FF0000"/>
                </a:solidFill>
              </a:rPr>
              <a:t>ThreadError</a:t>
            </a:r>
            <a:r>
              <a:rPr lang="en-US" sz="2400" dirty="0">
                <a:solidFill>
                  <a:srgbClr val="FF0000"/>
                </a:solidFill>
              </a:rPr>
              <a:t>();</a:t>
            </a:r>
          </a:p>
          <a:p>
            <a:pPr marL="0" indent="0">
              <a:buNone/>
            </a:pPr>
            <a:r>
              <a:rPr lang="en-US" sz="2400" dirty="0">
                <a:solidFill>
                  <a:srgbClr val="FF0000"/>
                </a:solidFill>
              </a:rPr>
              <a:t>        t1.start();</a:t>
            </a:r>
          </a:p>
          <a:p>
            <a:pPr marL="0" indent="0">
              <a:buNone/>
            </a:pPr>
            <a:r>
              <a:rPr lang="en-US" sz="2400" dirty="0">
                <a:solidFill>
                  <a:srgbClr val="FF0000"/>
                </a:solidFill>
              </a:rPr>
              <a:t>        t2.start();</a:t>
            </a:r>
          </a:p>
          <a:p>
            <a:pPr marL="0" indent="0">
              <a:buNone/>
            </a:pPr>
            <a:r>
              <a:rPr lang="en-US" sz="2400" dirty="0">
                <a:solidFill>
                  <a:srgbClr val="FF0000"/>
                </a:solidFill>
              </a:rPr>
              <a:t>    }</a:t>
            </a:r>
          </a:p>
          <a:p>
            <a:pPr marL="0" indent="0">
              <a:buNone/>
            </a:pPr>
            <a:r>
              <a:rPr lang="en-US" sz="2400" dirty="0">
                <a:solidFill>
                  <a:srgbClr val="FF0000"/>
                </a:solidFill>
              </a:rPr>
              <a:t>}</a:t>
            </a:r>
          </a:p>
        </p:txBody>
      </p:sp>
    </p:spTree>
    <p:extLst>
      <p:ext uri="{BB962C8B-B14F-4D97-AF65-F5344CB8AC3E}">
        <p14:creationId xmlns:p14="http://schemas.microsoft.com/office/powerpoint/2010/main" val="218167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The process by which this is achieved is called </a:t>
            </a:r>
            <a:r>
              <a:rPr lang="en-US" sz="2000" i="1" dirty="0">
                <a:solidFill>
                  <a:srgbClr val="0070C0"/>
                </a:solidFill>
              </a:rPr>
              <a:t>synchronization. </a:t>
            </a:r>
            <a:endParaRPr lang="en-US" sz="2000" dirty="0">
              <a:solidFill>
                <a:srgbClr val="0070C0"/>
              </a:solidFill>
            </a:endParaRPr>
          </a:p>
          <a:p>
            <a:r>
              <a:rPr lang="en-US" sz="2000" dirty="0">
                <a:solidFill>
                  <a:srgbClr val="FF0000"/>
                </a:solidFill>
              </a:rPr>
              <a:t>Key to synchronization is the concept of the monitor (also called a </a:t>
            </a:r>
            <a:r>
              <a:rPr lang="en-US" sz="2000" i="1" dirty="0">
                <a:solidFill>
                  <a:srgbClr val="FF0000"/>
                </a:solidFill>
              </a:rPr>
              <a:t>semaphore</a:t>
            </a:r>
            <a:r>
              <a:rPr lang="en-US" sz="2000" dirty="0">
                <a:solidFill>
                  <a:srgbClr val="FF0000"/>
                </a:solidFill>
              </a:rPr>
              <a:t>). </a:t>
            </a:r>
          </a:p>
          <a:p>
            <a:r>
              <a:rPr lang="en-US" sz="2000" dirty="0">
                <a:solidFill>
                  <a:srgbClr val="0070C0"/>
                </a:solidFill>
              </a:rPr>
              <a:t>A </a:t>
            </a:r>
            <a:r>
              <a:rPr lang="en-US" sz="2000" i="1" dirty="0">
                <a:solidFill>
                  <a:srgbClr val="0070C0"/>
                </a:solidFill>
              </a:rPr>
              <a:t>monitor </a:t>
            </a:r>
            <a:r>
              <a:rPr lang="en-US" sz="2000" dirty="0">
                <a:solidFill>
                  <a:srgbClr val="0070C0"/>
                </a:solidFill>
              </a:rPr>
              <a:t>is an object that is used as a mutually exclusive lock, or </a:t>
            </a:r>
            <a:r>
              <a:rPr lang="en-US" sz="2000" i="1" dirty="0" err="1">
                <a:solidFill>
                  <a:srgbClr val="0070C0"/>
                </a:solidFill>
              </a:rPr>
              <a:t>mutex</a:t>
            </a:r>
            <a:r>
              <a:rPr lang="en-US" sz="2000" i="1" dirty="0">
                <a:solidFill>
                  <a:srgbClr val="0070C0"/>
                </a:solidFill>
              </a:rPr>
              <a:t>. </a:t>
            </a:r>
          </a:p>
          <a:p>
            <a:r>
              <a:rPr lang="en-US" sz="2000" dirty="0">
                <a:solidFill>
                  <a:srgbClr val="FF0000"/>
                </a:solidFill>
              </a:rPr>
              <a:t>Only one thread can </a:t>
            </a:r>
            <a:r>
              <a:rPr lang="en-US" sz="2000" i="1" dirty="0">
                <a:solidFill>
                  <a:srgbClr val="FF0000"/>
                </a:solidFill>
              </a:rPr>
              <a:t>own </a:t>
            </a:r>
            <a:r>
              <a:rPr lang="en-US" sz="2000" dirty="0">
                <a:solidFill>
                  <a:srgbClr val="FF0000"/>
                </a:solidFill>
              </a:rPr>
              <a:t>a monitor at a given time.</a:t>
            </a:r>
            <a:r>
              <a:rPr lang="en-US" sz="2000" dirty="0">
                <a:solidFill>
                  <a:srgbClr val="0070C0"/>
                </a:solidFill>
              </a:rPr>
              <a:t> </a:t>
            </a:r>
          </a:p>
          <a:p>
            <a:r>
              <a:rPr lang="en-US" sz="2000" dirty="0">
                <a:solidFill>
                  <a:srgbClr val="0070C0"/>
                </a:solidFill>
              </a:rPr>
              <a:t>When a thread acquires a lock, it is said to have </a:t>
            </a:r>
            <a:r>
              <a:rPr lang="en-US" sz="2000" i="1" dirty="0">
                <a:solidFill>
                  <a:srgbClr val="0070C0"/>
                </a:solidFill>
              </a:rPr>
              <a:t>entered </a:t>
            </a:r>
            <a:r>
              <a:rPr lang="en-US" sz="2000" dirty="0">
                <a:solidFill>
                  <a:srgbClr val="0070C0"/>
                </a:solidFill>
              </a:rPr>
              <a:t>the monitor. </a:t>
            </a:r>
          </a:p>
          <a:p>
            <a:r>
              <a:rPr lang="en-US" sz="2000" dirty="0"/>
              <a:t>All other threads attempting to enter the locked monitor will be suspended until the first thread </a:t>
            </a:r>
            <a:r>
              <a:rPr lang="en-US" sz="2000" i="1" dirty="0"/>
              <a:t>exits </a:t>
            </a:r>
            <a:r>
              <a:rPr lang="en-US" sz="2000" dirty="0"/>
              <a:t>the monitor. </a:t>
            </a:r>
          </a:p>
          <a:p>
            <a:r>
              <a:rPr lang="en-US" sz="2000" dirty="0"/>
              <a:t>These other threads are said to be </a:t>
            </a:r>
            <a:r>
              <a:rPr lang="en-US" sz="2000" i="1" dirty="0"/>
              <a:t>waiting </a:t>
            </a:r>
            <a:r>
              <a:rPr lang="en-US" sz="2000" dirty="0"/>
              <a:t>for the monitor. </a:t>
            </a:r>
          </a:p>
          <a:p>
            <a:r>
              <a:rPr lang="en-US" sz="2000" dirty="0">
                <a:solidFill>
                  <a:srgbClr val="FF0000"/>
                </a:solidFill>
              </a:rPr>
              <a:t>A thread that owns a monitor can reenter the same monitor if it so desires.</a:t>
            </a:r>
          </a:p>
          <a:p>
            <a:r>
              <a:rPr lang="en-US" sz="2000" dirty="0">
                <a:solidFill>
                  <a:srgbClr val="0070C0"/>
                </a:solidFill>
              </a:rPr>
              <a:t>Java provides two basic synchronization methods: </a:t>
            </a:r>
          </a:p>
          <a:p>
            <a:pPr lvl="1"/>
            <a:r>
              <a:rPr lang="en-US" sz="2000" dirty="0">
                <a:solidFill>
                  <a:srgbClr val="FF0000"/>
                </a:solidFill>
              </a:rPr>
              <a:t>synchronized methods and </a:t>
            </a:r>
          </a:p>
          <a:p>
            <a:pPr lvl="1"/>
            <a:r>
              <a:rPr lang="en-US" sz="2000" dirty="0">
                <a:solidFill>
                  <a:srgbClr val="FF0000"/>
                </a:solidFill>
              </a:rPr>
              <a:t>synchronized statements</a:t>
            </a:r>
            <a:r>
              <a:rPr lang="en-US" sz="2000" dirty="0">
                <a:solidFill>
                  <a:srgbClr val="0070C0"/>
                </a:solidFill>
              </a:rPr>
              <a:t>.</a:t>
            </a:r>
            <a:r>
              <a:rPr lang="en-US" sz="2000" dirty="0"/>
              <a:t> </a:t>
            </a:r>
          </a:p>
        </p:txBody>
      </p:sp>
    </p:spTree>
    <p:extLst>
      <p:ext uri="{BB962C8B-B14F-4D97-AF65-F5344CB8AC3E}">
        <p14:creationId xmlns:p14="http://schemas.microsoft.com/office/powerpoint/2010/main" val="842387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fontScale="85000" lnSpcReduction="10000"/>
          </a:bodyPr>
          <a:lstStyle/>
          <a:p>
            <a:pPr marL="0" indent="0">
              <a:buNone/>
            </a:pPr>
            <a:r>
              <a:rPr lang="en-US" sz="2400" b="1" dirty="0">
                <a:solidFill>
                  <a:srgbClr val="00B050"/>
                </a:solidFill>
              </a:rPr>
              <a:t>A. Synchronized Methods</a:t>
            </a:r>
            <a:endParaRPr lang="en-US" sz="2400" dirty="0">
              <a:solidFill>
                <a:srgbClr val="00B050"/>
              </a:solidFill>
            </a:endParaRPr>
          </a:p>
          <a:p>
            <a:r>
              <a:rPr lang="en-US" sz="2400" dirty="0"/>
              <a:t>To avoid thread interference and memory consistency errors, it is necessary to prevent more than one thread from simultaneously entering a certain part of the program, known as the critical region. </a:t>
            </a:r>
          </a:p>
          <a:p>
            <a:r>
              <a:rPr lang="en-US" sz="2400" dirty="0">
                <a:solidFill>
                  <a:srgbClr val="0070C0"/>
                </a:solidFill>
              </a:rPr>
              <a:t>You can </a:t>
            </a:r>
            <a:r>
              <a:rPr lang="en-US" sz="2400" dirty="0">
                <a:solidFill>
                  <a:srgbClr val="FF0000"/>
                </a:solidFill>
              </a:rPr>
              <a:t>use the keyword synchronized to synchronize the method so that only one thread can access the method at a time. </a:t>
            </a:r>
          </a:p>
          <a:p>
            <a:r>
              <a:rPr lang="en-US" sz="2400" dirty="0"/>
              <a:t>Synchronized methods is a simple strategy for preventing thread interference and memory consistency errors. </a:t>
            </a:r>
            <a:endParaRPr lang="en-US" sz="2400" dirty="0">
              <a:solidFill>
                <a:srgbClr val="0070C0"/>
              </a:solidFill>
            </a:endParaRPr>
          </a:p>
          <a:p>
            <a:r>
              <a:rPr lang="en-US" sz="2400" dirty="0"/>
              <a:t>Synchronization is easy in Java, because all objects have their own implicit object monitor associated with them. </a:t>
            </a:r>
          </a:p>
          <a:p>
            <a:r>
              <a:rPr lang="en-US" sz="2400" dirty="0">
                <a:solidFill>
                  <a:srgbClr val="FF0000"/>
                </a:solidFill>
              </a:rPr>
              <a:t>To enter an object’s monitor, just call a method that has been modified with the </a:t>
            </a:r>
            <a:r>
              <a:rPr lang="en-US" sz="2400" b="1" dirty="0">
                <a:solidFill>
                  <a:srgbClr val="FF0000"/>
                </a:solidFill>
              </a:rPr>
              <a:t>synchronized </a:t>
            </a:r>
            <a:r>
              <a:rPr lang="en-US" sz="2400" dirty="0">
                <a:solidFill>
                  <a:srgbClr val="FF0000"/>
                </a:solidFill>
              </a:rPr>
              <a:t>keyword. </a:t>
            </a:r>
          </a:p>
          <a:p>
            <a:r>
              <a:rPr lang="en-US" sz="2400" dirty="0"/>
              <a:t>While a thread is inside a synchronized method, all other threads that try to call it on the same instance have to wait. </a:t>
            </a:r>
          </a:p>
          <a:p>
            <a:r>
              <a:rPr lang="en-US" sz="2400" dirty="0"/>
              <a:t>To exit the monitor &amp; relinquish control of the object to another waiting thread, the owner of monitor simply returns from the synchronized method.</a:t>
            </a:r>
          </a:p>
        </p:txBody>
      </p:sp>
    </p:spTree>
    <p:extLst>
      <p:ext uri="{BB962C8B-B14F-4D97-AF65-F5344CB8AC3E}">
        <p14:creationId xmlns:p14="http://schemas.microsoft.com/office/powerpoint/2010/main" val="3327396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fontScale="92500" lnSpcReduction="20000"/>
          </a:bodyPr>
          <a:lstStyle/>
          <a:p>
            <a:r>
              <a:rPr lang="en-US" sz="1900" dirty="0"/>
              <a:t>To make a method synchronized, simply add the synchronized keyword to its declaration:</a:t>
            </a:r>
          </a:p>
          <a:p>
            <a:pPr marL="320040" lvl="1" indent="0">
              <a:buNone/>
            </a:pPr>
            <a:r>
              <a:rPr lang="en-US" sz="1900" dirty="0">
                <a:solidFill>
                  <a:srgbClr val="FF0000"/>
                </a:solidFill>
              </a:rPr>
              <a:t>public class Counter {</a:t>
            </a:r>
          </a:p>
          <a:p>
            <a:pPr marL="320040" lvl="1" indent="0">
              <a:buNone/>
            </a:pPr>
            <a:r>
              <a:rPr lang="en-US" sz="1900" dirty="0">
                <a:solidFill>
                  <a:srgbClr val="FF0000"/>
                </a:solidFill>
              </a:rPr>
              <a:t>    private </a:t>
            </a:r>
            <a:r>
              <a:rPr lang="en-US" sz="1900" dirty="0" err="1">
                <a:solidFill>
                  <a:srgbClr val="FF0000"/>
                </a:solidFill>
              </a:rPr>
              <a:t>int</a:t>
            </a:r>
            <a:r>
              <a:rPr lang="en-US" sz="1900" dirty="0">
                <a:solidFill>
                  <a:srgbClr val="FF0000"/>
                </a:solidFill>
              </a:rPr>
              <a:t> c = 0;</a:t>
            </a:r>
          </a:p>
          <a:p>
            <a:pPr marL="320040" lvl="1" indent="0">
              <a:buNone/>
            </a:pPr>
            <a:r>
              <a:rPr lang="en-US" sz="1900" dirty="0">
                <a:solidFill>
                  <a:srgbClr val="FF0000"/>
                </a:solidFill>
              </a:rPr>
              <a:t>    public synchronized void increment() {</a:t>
            </a:r>
          </a:p>
          <a:p>
            <a:pPr marL="320040" lvl="1" indent="0">
              <a:buNone/>
            </a:pPr>
            <a:r>
              <a:rPr lang="en-US" sz="1900" dirty="0">
                <a:solidFill>
                  <a:srgbClr val="FF0000"/>
                </a:solidFill>
              </a:rPr>
              <a:t>        </a:t>
            </a:r>
            <a:r>
              <a:rPr lang="en-US" sz="1900" dirty="0" err="1">
                <a:solidFill>
                  <a:srgbClr val="FF0000"/>
                </a:solidFill>
              </a:rPr>
              <a:t>c++</a:t>
            </a:r>
            <a:r>
              <a:rPr lang="en-US" sz="1900" dirty="0">
                <a:solidFill>
                  <a:srgbClr val="FF0000"/>
                </a:solidFill>
              </a:rPr>
              <a:t>;</a:t>
            </a:r>
          </a:p>
          <a:p>
            <a:pPr marL="320040" lvl="1" indent="0">
              <a:buNone/>
            </a:pPr>
            <a:r>
              <a:rPr lang="en-US" sz="1900" dirty="0">
                <a:solidFill>
                  <a:srgbClr val="FF0000"/>
                </a:solidFill>
              </a:rPr>
              <a:t>    }</a:t>
            </a:r>
          </a:p>
          <a:p>
            <a:pPr marL="320040" lvl="1" indent="0">
              <a:buNone/>
            </a:pPr>
            <a:r>
              <a:rPr lang="en-US" sz="1900" dirty="0">
                <a:solidFill>
                  <a:srgbClr val="FF0000"/>
                </a:solidFill>
              </a:rPr>
              <a:t>    public synchronized void decrement() {</a:t>
            </a:r>
          </a:p>
          <a:p>
            <a:pPr marL="320040" lvl="1" indent="0">
              <a:buNone/>
            </a:pPr>
            <a:r>
              <a:rPr lang="en-US" sz="1900" dirty="0">
                <a:solidFill>
                  <a:srgbClr val="FF0000"/>
                </a:solidFill>
              </a:rPr>
              <a:t>        c--;</a:t>
            </a:r>
          </a:p>
          <a:p>
            <a:pPr marL="320040" lvl="1" indent="0">
              <a:buNone/>
            </a:pPr>
            <a:r>
              <a:rPr lang="en-US" sz="1900" dirty="0">
                <a:solidFill>
                  <a:srgbClr val="FF0000"/>
                </a:solidFill>
              </a:rPr>
              <a:t>    }</a:t>
            </a:r>
          </a:p>
          <a:p>
            <a:pPr marL="320040" lvl="1" indent="0">
              <a:buNone/>
            </a:pPr>
            <a:r>
              <a:rPr lang="en-US" sz="1900" dirty="0">
                <a:solidFill>
                  <a:srgbClr val="FF0000"/>
                </a:solidFill>
              </a:rPr>
              <a:t>}</a:t>
            </a:r>
          </a:p>
          <a:p>
            <a:pPr>
              <a:lnSpc>
                <a:spcPct val="110000"/>
              </a:lnSpc>
            </a:pPr>
            <a:r>
              <a:rPr lang="en-US" sz="2200" dirty="0"/>
              <a:t>If count is an instance of Counter, then making these methods synchronized has two effects:</a:t>
            </a:r>
          </a:p>
          <a:p>
            <a:pPr lvl="1">
              <a:lnSpc>
                <a:spcPct val="110000"/>
              </a:lnSpc>
            </a:pPr>
            <a:r>
              <a:rPr lang="en-US" sz="2100" dirty="0">
                <a:solidFill>
                  <a:srgbClr val="0070C0"/>
                </a:solidFill>
              </a:rPr>
              <a:t>First, it is not possible for two invocations of synchronized methods on the same object to interleave. </a:t>
            </a:r>
          </a:p>
          <a:p>
            <a:pPr lvl="1">
              <a:lnSpc>
                <a:spcPct val="110000"/>
              </a:lnSpc>
            </a:pPr>
            <a:r>
              <a:rPr lang="en-US" sz="2100" dirty="0"/>
              <a:t>When one thread is </a:t>
            </a:r>
            <a:r>
              <a:rPr lang="en-US" sz="2100" dirty="0">
                <a:solidFill>
                  <a:srgbClr val="FF0000"/>
                </a:solidFill>
              </a:rPr>
              <a:t>executing a synchronized method for an object, all other threads that invoke synchronized methods for the same object blocks </a:t>
            </a:r>
            <a:r>
              <a:rPr lang="en-US" sz="2100" dirty="0"/>
              <a:t>until the first thread is done with the object.</a:t>
            </a:r>
          </a:p>
          <a:p>
            <a:pPr lvl="1">
              <a:lnSpc>
                <a:spcPct val="110000"/>
              </a:lnSpc>
            </a:pPr>
            <a:r>
              <a:rPr lang="en-US" sz="2100" dirty="0">
                <a:solidFill>
                  <a:srgbClr val="0070C0"/>
                </a:solidFill>
              </a:rPr>
              <a:t>Second, when a synchronized method exits, it automatically establishes a happens-before relationship with </a:t>
            </a:r>
            <a:r>
              <a:rPr lang="en-US" sz="2100" i="1" dirty="0">
                <a:solidFill>
                  <a:srgbClr val="0070C0"/>
                </a:solidFill>
              </a:rPr>
              <a:t>any subsequent invocation</a:t>
            </a:r>
            <a:r>
              <a:rPr lang="en-US" sz="2100" dirty="0">
                <a:solidFill>
                  <a:srgbClr val="0070C0"/>
                </a:solidFill>
              </a:rPr>
              <a:t> of a synchronized method for the same object. </a:t>
            </a:r>
          </a:p>
          <a:p>
            <a:pPr lvl="1">
              <a:lnSpc>
                <a:spcPct val="110000"/>
              </a:lnSpc>
            </a:pPr>
            <a:r>
              <a:rPr lang="en-US" sz="2100" dirty="0"/>
              <a:t>This guarantees that changes to the state of the object are visible to all threads.</a:t>
            </a:r>
          </a:p>
        </p:txBody>
      </p:sp>
    </p:spTree>
    <p:extLst>
      <p:ext uri="{BB962C8B-B14F-4D97-AF65-F5344CB8AC3E}">
        <p14:creationId xmlns:p14="http://schemas.microsoft.com/office/powerpoint/2010/main" val="3496002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rmAutofit fontScale="70000" lnSpcReduction="20000"/>
          </a:bodyPr>
          <a:lstStyle/>
          <a:p>
            <a:pPr marL="0" indent="0">
              <a:spcBef>
                <a:spcPts val="500"/>
              </a:spcBef>
              <a:buNone/>
            </a:pPr>
            <a:r>
              <a:rPr lang="en-US" sz="2400" dirty="0"/>
              <a:t>Example: using synchronized methods</a:t>
            </a:r>
          </a:p>
          <a:p>
            <a:pPr marL="0" indent="0">
              <a:spcBef>
                <a:spcPts val="500"/>
              </a:spcBef>
              <a:buNone/>
            </a:pPr>
            <a:r>
              <a:rPr lang="en-US" sz="2400" dirty="0">
                <a:solidFill>
                  <a:srgbClr val="FF0000"/>
                </a:solidFill>
              </a:rPr>
              <a:t>public class Counter {</a:t>
            </a:r>
          </a:p>
          <a:p>
            <a:pPr marL="0" indent="0">
              <a:spcBef>
                <a:spcPts val="500"/>
              </a:spcBef>
              <a:buNone/>
            </a:pPr>
            <a:r>
              <a:rPr lang="en-US" sz="2400" dirty="0">
                <a:solidFill>
                  <a:srgbClr val="FF0000"/>
                </a:solidFill>
              </a:rPr>
              <a:t>    private </a:t>
            </a:r>
            <a:r>
              <a:rPr lang="en-US" sz="2400" dirty="0" err="1">
                <a:solidFill>
                  <a:srgbClr val="FF0000"/>
                </a:solidFill>
              </a:rPr>
              <a:t>int</a:t>
            </a:r>
            <a:r>
              <a:rPr lang="en-US" sz="2400" dirty="0">
                <a:solidFill>
                  <a:srgbClr val="FF0000"/>
                </a:solidFill>
              </a:rPr>
              <a:t> c = 0;</a:t>
            </a:r>
          </a:p>
          <a:p>
            <a:pPr marL="0" indent="0">
              <a:spcBef>
                <a:spcPts val="500"/>
              </a:spcBef>
              <a:buNone/>
            </a:pPr>
            <a:r>
              <a:rPr lang="en-US" sz="2400" dirty="0">
                <a:solidFill>
                  <a:srgbClr val="FF0000"/>
                </a:solidFill>
              </a:rPr>
              <a:t>    public  synchronized void increment() {</a:t>
            </a:r>
          </a:p>
          <a:p>
            <a:pPr marL="0" indent="0">
              <a:spcBef>
                <a:spcPts val="500"/>
              </a:spcBef>
              <a:buNone/>
            </a:pPr>
            <a:r>
              <a:rPr lang="en-US" sz="2400" dirty="0">
                <a:solidFill>
                  <a:srgbClr val="FF0000"/>
                </a:solidFill>
              </a:rPr>
              <a:t>        </a:t>
            </a:r>
            <a:r>
              <a:rPr lang="en-US" sz="2400" dirty="0" err="1">
                <a:solidFill>
                  <a:srgbClr val="FF0000"/>
                </a:solidFill>
              </a:rPr>
              <a:t>c++</a:t>
            </a:r>
            <a:r>
              <a:rPr lang="en-US" sz="2400" dirty="0">
                <a:solidFill>
                  <a:srgbClr val="FF0000"/>
                </a:solidFill>
              </a:rPr>
              <a:t>;</a:t>
            </a:r>
          </a:p>
          <a:p>
            <a:pPr marL="0" indent="0">
              <a:spcBef>
                <a:spcPts val="500"/>
              </a:spcBef>
              <a:buNone/>
            </a:pPr>
            <a:r>
              <a:rPr lang="en-US" sz="2400" dirty="0">
                <a:solidFill>
                  <a:srgbClr val="FF0000"/>
                </a:solidFill>
              </a:rPr>
              <a:t>    }</a:t>
            </a:r>
          </a:p>
          <a:p>
            <a:pPr marL="0" indent="0">
              <a:spcBef>
                <a:spcPts val="500"/>
              </a:spcBef>
              <a:buNone/>
            </a:pPr>
            <a:r>
              <a:rPr lang="en-US" sz="2400" dirty="0">
                <a:solidFill>
                  <a:srgbClr val="FF0000"/>
                </a:solidFill>
              </a:rPr>
              <a:t>    public synchronized void decrement() {</a:t>
            </a:r>
          </a:p>
          <a:p>
            <a:pPr marL="0" indent="0">
              <a:spcBef>
                <a:spcPts val="500"/>
              </a:spcBef>
              <a:buNone/>
            </a:pPr>
            <a:r>
              <a:rPr lang="en-US" sz="2400" dirty="0">
                <a:solidFill>
                  <a:srgbClr val="FF0000"/>
                </a:solidFill>
              </a:rPr>
              <a:t>        c--;</a:t>
            </a:r>
          </a:p>
          <a:p>
            <a:pPr marL="0" indent="0">
              <a:spcBef>
                <a:spcPts val="500"/>
              </a:spcBef>
              <a:buNone/>
            </a:pPr>
            <a:r>
              <a:rPr lang="en-US" sz="2400" dirty="0">
                <a:solidFill>
                  <a:srgbClr val="FF0000"/>
                </a:solidFill>
              </a:rPr>
              <a:t>    }</a:t>
            </a:r>
          </a:p>
          <a:p>
            <a:pPr marL="0" indent="0">
              <a:spcBef>
                <a:spcPts val="500"/>
              </a:spcBef>
              <a:buNone/>
            </a:pPr>
            <a:r>
              <a:rPr lang="en-US" sz="2400" dirty="0">
                <a:solidFill>
                  <a:srgbClr val="FF0000"/>
                </a:solidFill>
              </a:rPr>
              <a:t>    public synchronized </a:t>
            </a:r>
            <a:r>
              <a:rPr lang="en-US" sz="2400" dirty="0" err="1">
                <a:solidFill>
                  <a:srgbClr val="FF0000"/>
                </a:solidFill>
              </a:rPr>
              <a:t>int</a:t>
            </a:r>
            <a:r>
              <a:rPr lang="en-US" sz="2400" dirty="0">
                <a:solidFill>
                  <a:srgbClr val="FF0000"/>
                </a:solidFill>
              </a:rPr>
              <a:t> value() {</a:t>
            </a:r>
          </a:p>
          <a:p>
            <a:pPr marL="0" indent="0">
              <a:spcBef>
                <a:spcPts val="500"/>
              </a:spcBef>
              <a:buNone/>
            </a:pPr>
            <a:r>
              <a:rPr lang="en-US" sz="2400" dirty="0">
                <a:solidFill>
                  <a:srgbClr val="FF0000"/>
                </a:solidFill>
              </a:rPr>
              <a:t>        return c;</a:t>
            </a:r>
          </a:p>
          <a:p>
            <a:pPr marL="0" indent="0">
              <a:spcBef>
                <a:spcPts val="500"/>
              </a:spcBef>
              <a:buNone/>
            </a:pPr>
            <a:r>
              <a:rPr lang="en-US" sz="2400" dirty="0">
                <a:solidFill>
                  <a:srgbClr val="FF0000"/>
                </a:solidFill>
              </a:rPr>
              <a:t>    }</a:t>
            </a:r>
          </a:p>
          <a:p>
            <a:pPr marL="0" indent="0">
              <a:spcBef>
                <a:spcPts val="500"/>
              </a:spcBef>
              <a:buNone/>
            </a:pPr>
            <a:r>
              <a:rPr lang="en-US" sz="2400" dirty="0">
                <a:solidFill>
                  <a:srgbClr val="FF0000"/>
                </a:solidFill>
              </a:rPr>
              <a:t>}</a:t>
            </a:r>
          </a:p>
          <a:p>
            <a:pPr marL="0" indent="0">
              <a:spcBef>
                <a:spcPts val="500"/>
              </a:spcBef>
              <a:buNone/>
            </a:pPr>
            <a:r>
              <a:rPr lang="en-US" sz="2400" dirty="0">
                <a:solidFill>
                  <a:srgbClr val="FF0000"/>
                </a:solidFill>
              </a:rPr>
              <a:t>class </a:t>
            </a:r>
            <a:r>
              <a:rPr lang="en-US" sz="2400" dirty="0" err="1">
                <a:solidFill>
                  <a:srgbClr val="FF0000"/>
                </a:solidFill>
              </a:rPr>
              <a:t>CounterThread</a:t>
            </a:r>
            <a:r>
              <a:rPr lang="en-US" sz="2400" dirty="0">
                <a:solidFill>
                  <a:srgbClr val="FF0000"/>
                </a:solidFill>
              </a:rPr>
              <a:t> extends Thread {</a:t>
            </a:r>
          </a:p>
          <a:p>
            <a:pPr marL="0" indent="0">
              <a:spcBef>
                <a:spcPts val="500"/>
              </a:spcBef>
              <a:buNone/>
            </a:pPr>
            <a:r>
              <a:rPr lang="en-US" sz="2400" dirty="0">
                <a:solidFill>
                  <a:srgbClr val="FF0000"/>
                </a:solidFill>
              </a:rPr>
              <a:t>    static Counter </a:t>
            </a:r>
            <a:r>
              <a:rPr lang="en-US" sz="2400" dirty="0" err="1">
                <a:solidFill>
                  <a:srgbClr val="FF0000"/>
                </a:solidFill>
              </a:rPr>
              <a:t>sc</a:t>
            </a:r>
            <a:r>
              <a:rPr lang="en-US" sz="2400" dirty="0">
                <a:solidFill>
                  <a:srgbClr val="FF0000"/>
                </a:solidFill>
              </a:rPr>
              <a:t> = new Counter();</a:t>
            </a:r>
          </a:p>
          <a:p>
            <a:pPr marL="0" indent="0">
              <a:spcBef>
                <a:spcPts val="500"/>
              </a:spcBef>
              <a:buNone/>
            </a:pPr>
            <a:r>
              <a:rPr lang="en-US" sz="2400" dirty="0">
                <a:solidFill>
                  <a:srgbClr val="FF0000"/>
                </a:solidFill>
              </a:rPr>
              <a:t>    String name;</a:t>
            </a:r>
          </a:p>
          <a:p>
            <a:pPr marL="0" indent="0">
              <a:spcBef>
                <a:spcPts val="500"/>
              </a:spcBef>
              <a:buNone/>
            </a:pPr>
            <a:r>
              <a:rPr lang="en-US" sz="2400" dirty="0">
                <a:solidFill>
                  <a:srgbClr val="FF0000"/>
                </a:solidFill>
              </a:rPr>
              <a:t>    public </a:t>
            </a:r>
            <a:r>
              <a:rPr lang="en-US" sz="2400" dirty="0" err="1">
                <a:solidFill>
                  <a:srgbClr val="FF0000"/>
                </a:solidFill>
              </a:rPr>
              <a:t>CounterThread</a:t>
            </a:r>
            <a:r>
              <a:rPr lang="en-US" sz="2400" dirty="0">
                <a:solidFill>
                  <a:srgbClr val="FF0000"/>
                </a:solidFill>
              </a:rPr>
              <a:t>(String </a:t>
            </a:r>
            <a:r>
              <a:rPr lang="en-US" sz="2400" dirty="0" err="1">
                <a:solidFill>
                  <a:srgbClr val="FF0000"/>
                </a:solidFill>
              </a:rPr>
              <a:t>nn</a:t>
            </a:r>
            <a:r>
              <a:rPr lang="en-US" sz="2400" dirty="0">
                <a:solidFill>
                  <a:srgbClr val="FF0000"/>
                </a:solidFill>
              </a:rPr>
              <a:t>) {</a:t>
            </a:r>
          </a:p>
          <a:p>
            <a:pPr marL="0" indent="0">
              <a:spcBef>
                <a:spcPts val="500"/>
              </a:spcBef>
              <a:buNone/>
            </a:pPr>
            <a:r>
              <a:rPr lang="en-US" sz="2400" dirty="0">
                <a:solidFill>
                  <a:srgbClr val="FF0000"/>
                </a:solidFill>
              </a:rPr>
              <a:t>        name = </a:t>
            </a:r>
            <a:r>
              <a:rPr lang="en-US" sz="2400" dirty="0" err="1">
                <a:solidFill>
                  <a:srgbClr val="FF0000"/>
                </a:solidFill>
              </a:rPr>
              <a:t>nn</a:t>
            </a:r>
            <a:r>
              <a:rPr lang="en-US" sz="2400" dirty="0">
                <a:solidFill>
                  <a:srgbClr val="FF0000"/>
                </a:solidFill>
              </a:rPr>
              <a:t>;</a:t>
            </a:r>
          </a:p>
          <a:p>
            <a:pPr marL="0" indent="0">
              <a:spcBef>
                <a:spcPts val="500"/>
              </a:spcBef>
              <a:buNone/>
            </a:pPr>
            <a:r>
              <a:rPr lang="en-US" sz="2400" dirty="0">
                <a:solidFill>
                  <a:srgbClr val="FF0000"/>
                </a:solidFill>
              </a:rPr>
              <a:t>    }  </a:t>
            </a:r>
          </a:p>
          <a:p>
            <a:pPr marL="0" indent="0">
              <a:spcBef>
                <a:spcPts val="500"/>
              </a:spcBef>
              <a:buNone/>
            </a:pPr>
            <a:r>
              <a:rPr lang="en-US" sz="2400" dirty="0">
                <a:solidFill>
                  <a:srgbClr val="FF0000"/>
                </a:solidFill>
              </a:rPr>
              <a:t>    public void run() {</a:t>
            </a:r>
          </a:p>
          <a:p>
            <a:pPr marL="0" indent="0">
              <a:spcBef>
                <a:spcPts val="500"/>
              </a:spcBef>
              <a:buNone/>
            </a:pPr>
            <a:r>
              <a:rPr lang="en-US" sz="2400" dirty="0">
                <a:solidFill>
                  <a:srgbClr val="FF0000"/>
                </a:solidFill>
              </a:rPr>
              <a:t>        for(</a:t>
            </a:r>
            <a:r>
              <a:rPr lang="en-US" sz="2400" dirty="0" err="1">
                <a:solidFill>
                  <a:srgbClr val="FF0000"/>
                </a:solidFill>
              </a:rPr>
              <a:t>int</a:t>
            </a:r>
            <a:r>
              <a:rPr lang="en-US" sz="2400" dirty="0">
                <a:solidFill>
                  <a:srgbClr val="FF0000"/>
                </a:solidFill>
              </a:rPr>
              <a:t> i = 0; i &lt; 10; i++) {</a:t>
            </a:r>
          </a:p>
          <a:p>
            <a:pPr marL="0" indent="0">
              <a:spcBef>
                <a:spcPts val="500"/>
              </a:spcBef>
              <a:buNone/>
            </a:pPr>
            <a:r>
              <a:rPr lang="en-US" sz="2400" dirty="0">
                <a:solidFill>
                  <a:srgbClr val="FF0000"/>
                </a:solidFill>
              </a:rPr>
              <a:t>            </a:t>
            </a:r>
            <a:r>
              <a:rPr lang="en-US" sz="2400" dirty="0" err="1">
                <a:solidFill>
                  <a:srgbClr val="FF0000"/>
                </a:solidFill>
              </a:rPr>
              <a:t>sc.increment</a:t>
            </a:r>
            <a:r>
              <a:rPr lang="en-US" sz="2400" dirty="0">
                <a:solidFill>
                  <a:srgbClr val="FF0000"/>
                </a:solidFill>
              </a:rPr>
              <a:t>();</a:t>
            </a:r>
          </a:p>
          <a:p>
            <a:pPr marL="0" indent="0">
              <a:spcBef>
                <a:spcPts val="500"/>
              </a:spcBef>
              <a:buNone/>
            </a:pPr>
            <a:r>
              <a:rPr lang="en-US" sz="2400" dirty="0">
                <a:solidFill>
                  <a:srgbClr val="FF0000"/>
                </a:solidFill>
              </a:rPr>
              <a:t>            </a:t>
            </a:r>
            <a:r>
              <a:rPr lang="en-US" sz="2400" dirty="0" err="1">
                <a:solidFill>
                  <a:srgbClr val="FF0000"/>
                </a:solidFill>
              </a:rPr>
              <a:t>System.out.println</a:t>
            </a:r>
            <a:r>
              <a:rPr lang="en-US" sz="2400" dirty="0">
                <a:solidFill>
                  <a:srgbClr val="FF0000"/>
                </a:solidFill>
              </a:rPr>
              <a:t>("Thread " + name + ": " + </a:t>
            </a:r>
            <a:r>
              <a:rPr lang="en-US" sz="2400" dirty="0" err="1">
                <a:solidFill>
                  <a:srgbClr val="FF0000"/>
                </a:solidFill>
              </a:rPr>
              <a:t>sc.value</a:t>
            </a:r>
            <a:r>
              <a:rPr lang="en-US" sz="2400" dirty="0">
                <a:solidFill>
                  <a:srgbClr val="FF0000"/>
                </a:solidFill>
              </a:rPr>
              <a:t>());</a:t>
            </a:r>
          </a:p>
          <a:p>
            <a:pPr marL="0" indent="0">
              <a:spcBef>
                <a:spcPts val="500"/>
              </a:spcBef>
              <a:buNone/>
            </a:pPr>
            <a:r>
              <a:rPr lang="en-US" sz="2400" dirty="0">
                <a:solidFill>
                  <a:srgbClr val="FF0000"/>
                </a:solidFill>
              </a:rPr>
              <a:t>        }</a:t>
            </a:r>
          </a:p>
        </p:txBody>
      </p:sp>
    </p:spTree>
    <p:extLst>
      <p:ext uri="{BB962C8B-B14F-4D97-AF65-F5344CB8AC3E}">
        <p14:creationId xmlns:p14="http://schemas.microsoft.com/office/powerpoint/2010/main" val="3749084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0" indent="0">
              <a:spcBef>
                <a:spcPts val="400"/>
              </a:spcBef>
              <a:buNone/>
            </a:pPr>
            <a:r>
              <a:rPr lang="en-US" sz="1700" dirty="0">
                <a:solidFill>
                  <a:srgbClr val="FF0000"/>
                </a:solidFill>
              </a:rPr>
              <a:t>       for(</a:t>
            </a:r>
            <a:r>
              <a:rPr lang="en-US" sz="1700" dirty="0" err="1">
                <a:solidFill>
                  <a:srgbClr val="FF0000"/>
                </a:solidFill>
              </a:rPr>
              <a:t>int</a:t>
            </a:r>
            <a:r>
              <a:rPr lang="en-US" sz="1700" dirty="0">
                <a:solidFill>
                  <a:srgbClr val="FF0000"/>
                </a:solidFill>
              </a:rPr>
              <a:t> i = 0; i &lt; 5; i++) {</a:t>
            </a:r>
          </a:p>
          <a:p>
            <a:pPr marL="0" indent="0">
              <a:spcBef>
                <a:spcPts val="400"/>
              </a:spcBef>
              <a:buNone/>
            </a:pPr>
            <a:r>
              <a:rPr lang="en-US" sz="1700" dirty="0">
                <a:solidFill>
                  <a:srgbClr val="FF0000"/>
                </a:solidFill>
              </a:rPr>
              <a:t>            </a:t>
            </a:r>
            <a:r>
              <a:rPr lang="en-US" sz="1700" dirty="0" err="1">
                <a:solidFill>
                  <a:srgbClr val="FF0000"/>
                </a:solidFill>
              </a:rPr>
              <a:t>sc.decrement</a:t>
            </a:r>
            <a:r>
              <a:rPr lang="en-US" sz="1700" dirty="0">
                <a:solidFill>
                  <a:srgbClr val="FF0000"/>
                </a:solidFill>
              </a:rPr>
              <a:t>();</a:t>
            </a:r>
          </a:p>
          <a:p>
            <a:pPr marL="0" indent="0">
              <a:spcBef>
                <a:spcPts val="400"/>
              </a:spcBef>
              <a:buNone/>
            </a:pPr>
            <a:r>
              <a:rPr lang="en-US" sz="1700" dirty="0">
                <a:solidFill>
                  <a:srgbClr val="FF0000"/>
                </a:solidFill>
              </a:rPr>
              <a:t>            </a:t>
            </a:r>
            <a:r>
              <a:rPr lang="en-US" sz="1700" dirty="0" err="1">
                <a:solidFill>
                  <a:srgbClr val="FF0000"/>
                </a:solidFill>
              </a:rPr>
              <a:t>System.out.println</a:t>
            </a:r>
            <a:r>
              <a:rPr lang="en-US" sz="1700" dirty="0">
                <a:solidFill>
                  <a:srgbClr val="FF0000"/>
                </a:solidFill>
              </a:rPr>
              <a:t>("Thread " + name + ": " + </a:t>
            </a:r>
            <a:r>
              <a:rPr lang="en-US" sz="1700" dirty="0" err="1">
                <a:solidFill>
                  <a:srgbClr val="FF0000"/>
                </a:solidFill>
              </a:rPr>
              <a:t>sc.value</a:t>
            </a:r>
            <a:r>
              <a:rPr lang="en-US" sz="1700" dirty="0">
                <a:solidFill>
                  <a:srgbClr val="FF0000"/>
                </a:solidFill>
              </a:rPr>
              <a:t>());</a:t>
            </a:r>
          </a:p>
          <a:p>
            <a:pPr marL="0" indent="0">
              <a:spcBef>
                <a:spcPts val="400"/>
              </a:spcBef>
              <a:buNone/>
            </a:pPr>
            <a:r>
              <a:rPr lang="en-US" sz="1700" dirty="0">
                <a:solidFill>
                  <a:srgbClr val="FF0000"/>
                </a:solidFill>
              </a:rPr>
              <a:t>        }</a:t>
            </a:r>
          </a:p>
          <a:p>
            <a:pPr marL="0" indent="0">
              <a:spcBef>
                <a:spcPts val="400"/>
              </a:spcBef>
              <a:buNone/>
            </a:pPr>
            <a:r>
              <a:rPr lang="en-US" sz="1700" dirty="0">
                <a:solidFill>
                  <a:srgbClr val="FF0000"/>
                </a:solidFill>
              </a:rPr>
              <a:t>    }</a:t>
            </a:r>
          </a:p>
          <a:p>
            <a:pPr marL="0" indent="0">
              <a:spcBef>
                <a:spcPts val="400"/>
              </a:spcBef>
              <a:buNone/>
            </a:pPr>
            <a:r>
              <a:rPr lang="en-US" sz="1700" dirty="0">
                <a:solidFill>
                  <a:srgbClr val="FF0000"/>
                </a:solidFill>
              </a:rPr>
              <a:t>}</a:t>
            </a:r>
          </a:p>
          <a:p>
            <a:pPr marL="0" indent="0">
              <a:spcBef>
                <a:spcPts val="400"/>
              </a:spcBef>
              <a:buNone/>
            </a:pPr>
            <a:r>
              <a:rPr lang="en-US" sz="1700" dirty="0">
                <a:solidFill>
                  <a:srgbClr val="FF0000"/>
                </a:solidFill>
              </a:rPr>
              <a:t>class </a:t>
            </a:r>
            <a:r>
              <a:rPr lang="en-US" sz="1700" dirty="0" err="1">
                <a:solidFill>
                  <a:srgbClr val="FF0000"/>
                </a:solidFill>
              </a:rPr>
              <a:t>SyncTest</a:t>
            </a:r>
            <a:r>
              <a:rPr lang="en-US" sz="1700" dirty="0">
                <a:solidFill>
                  <a:srgbClr val="FF0000"/>
                </a:solidFill>
              </a:rPr>
              <a:t> {</a:t>
            </a:r>
          </a:p>
          <a:p>
            <a:pPr marL="0" indent="0">
              <a:spcBef>
                <a:spcPts val="400"/>
              </a:spcBef>
              <a:buNone/>
            </a:pPr>
            <a:r>
              <a:rPr lang="en-US" sz="1700" dirty="0">
                <a:solidFill>
                  <a:srgbClr val="FF0000"/>
                </a:solidFill>
              </a:rPr>
              <a:t>    public static void main(String </a:t>
            </a:r>
            <a:r>
              <a:rPr lang="en-US" sz="1700" dirty="0" err="1">
                <a:solidFill>
                  <a:srgbClr val="FF0000"/>
                </a:solidFill>
              </a:rPr>
              <a:t>args</a:t>
            </a:r>
            <a:r>
              <a:rPr lang="en-US" sz="1700" dirty="0">
                <a:solidFill>
                  <a:srgbClr val="FF0000"/>
                </a:solidFill>
              </a:rPr>
              <a:t>[]) {</a:t>
            </a:r>
          </a:p>
          <a:p>
            <a:pPr marL="0" indent="0">
              <a:spcBef>
                <a:spcPts val="400"/>
              </a:spcBef>
              <a:buNone/>
            </a:pPr>
            <a:r>
              <a:rPr lang="en-US" sz="1700" dirty="0">
                <a:solidFill>
                  <a:srgbClr val="FF0000"/>
                </a:solidFill>
              </a:rPr>
              <a:t>        </a:t>
            </a:r>
            <a:r>
              <a:rPr lang="en-US" sz="1700" dirty="0" err="1">
                <a:solidFill>
                  <a:srgbClr val="FF0000"/>
                </a:solidFill>
              </a:rPr>
              <a:t>CounterThread</a:t>
            </a:r>
            <a:r>
              <a:rPr lang="en-US" sz="1700" dirty="0">
                <a:solidFill>
                  <a:srgbClr val="FF0000"/>
                </a:solidFill>
              </a:rPr>
              <a:t> ct1 = new </a:t>
            </a:r>
            <a:r>
              <a:rPr lang="en-US" sz="1700" dirty="0" err="1">
                <a:solidFill>
                  <a:srgbClr val="FF0000"/>
                </a:solidFill>
              </a:rPr>
              <a:t>CounterThread</a:t>
            </a:r>
            <a:r>
              <a:rPr lang="en-US" sz="1700" dirty="0">
                <a:solidFill>
                  <a:srgbClr val="FF0000"/>
                </a:solidFill>
              </a:rPr>
              <a:t>("1");</a:t>
            </a:r>
          </a:p>
          <a:p>
            <a:pPr marL="0" indent="0">
              <a:spcBef>
                <a:spcPts val="400"/>
              </a:spcBef>
              <a:buNone/>
            </a:pPr>
            <a:r>
              <a:rPr lang="en-US" sz="1700" dirty="0">
                <a:solidFill>
                  <a:srgbClr val="FF0000"/>
                </a:solidFill>
              </a:rPr>
              <a:t>        </a:t>
            </a:r>
            <a:r>
              <a:rPr lang="en-US" sz="1700" dirty="0" err="1">
                <a:solidFill>
                  <a:srgbClr val="FF0000"/>
                </a:solidFill>
              </a:rPr>
              <a:t>CounterThread</a:t>
            </a:r>
            <a:r>
              <a:rPr lang="en-US" sz="1700" dirty="0">
                <a:solidFill>
                  <a:srgbClr val="FF0000"/>
                </a:solidFill>
              </a:rPr>
              <a:t> ct2 = new </a:t>
            </a:r>
            <a:r>
              <a:rPr lang="en-US" sz="1700" dirty="0" err="1">
                <a:solidFill>
                  <a:srgbClr val="FF0000"/>
                </a:solidFill>
              </a:rPr>
              <a:t>CounterThread</a:t>
            </a:r>
            <a:r>
              <a:rPr lang="en-US" sz="1700" dirty="0">
                <a:solidFill>
                  <a:srgbClr val="FF0000"/>
                </a:solidFill>
              </a:rPr>
              <a:t>("2");</a:t>
            </a:r>
          </a:p>
          <a:p>
            <a:pPr marL="0" indent="0">
              <a:spcBef>
                <a:spcPts val="400"/>
              </a:spcBef>
              <a:buNone/>
            </a:pPr>
            <a:r>
              <a:rPr lang="en-US" sz="1700" dirty="0">
                <a:solidFill>
                  <a:srgbClr val="FF0000"/>
                </a:solidFill>
              </a:rPr>
              <a:t>        ct1.start();</a:t>
            </a:r>
          </a:p>
          <a:p>
            <a:pPr marL="0" indent="0">
              <a:spcBef>
                <a:spcPts val="400"/>
              </a:spcBef>
              <a:buNone/>
            </a:pPr>
            <a:r>
              <a:rPr lang="en-US" sz="1700" dirty="0">
                <a:solidFill>
                  <a:srgbClr val="FF0000"/>
                </a:solidFill>
              </a:rPr>
              <a:t>        ct2.start();</a:t>
            </a:r>
          </a:p>
          <a:p>
            <a:pPr marL="0" indent="0">
              <a:spcBef>
                <a:spcPts val="400"/>
              </a:spcBef>
              <a:buNone/>
            </a:pPr>
            <a:r>
              <a:rPr lang="en-US" sz="1700" dirty="0">
                <a:solidFill>
                  <a:srgbClr val="FF0000"/>
                </a:solidFill>
              </a:rPr>
              <a:t>    }</a:t>
            </a:r>
          </a:p>
          <a:p>
            <a:pPr marL="0" indent="0">
              <a:spcBef>
                <a:spcPts val="400"/>
              </a:spcBef>
              <a:buNone/>
            </a:pPr>
            <a:r>
              <a:rPr lang="en-US" sz="1700" dirty="0">
                <a:solidFill>
                  <a:srgbClr val="FF0000"/>
                </a:solidFill>
              </a:rPr>
              <a:t>}</a:t>
            </a:r>
          </a:p>
          <a:p>
            <a:pPr>
              <a:spcBef>
                <a:spcPts val="400"/>
              </a:spcBef>
            </a:pPr>
            <a:r>
              <a:rPr lang="en-US" sz="2000" dirty="0">
                <a:solidFill>
                  <a:srgbClr val="0070C0"/>
                </a:solidFill>
              </a:rPr>
              <a:t>A synchronized method acquires a lock before it executes. </a:t>
            </a:r>
          </a:p>
          <a:p>
            <a:pPr>
              <a:spcBef>
                <a:spcPts val="400"/>
              </a:spcBef>
            </a:pPr>
            <a:r>
              <a:rPr lang="en-US" sz="2000" dirty="0">
                <a:solidFill>
                  <a:srgbClr val="0070C0"/>
                </a:solidFill>
              </a:rPr>
              <a:t>In the case of an instance method, the lock is on the object for which the method was invoked. </a:t>
            </a:r>
          </a:p>
          <a:p>
            <a:pPr>
              <a:spcBef>
                <a:spcPts val="400"/>
              </a:spcBef>
            </a:pPr>
            <a:r>
              <a:rPr lang="en-US" sz="2000" dirty="0">
                <a:solidFill>
                  <a:srgbClr val="0070C0"/>
                </a:solidFill>
              </a:rPr>
              <a:t>In the case of a static method, the lock is on the class. </a:t>
            </a:r>
          </a:p>
          <a:p>
            <a:pPr>
              <a:spcBef>
                <a:spcPts val="400"/>
              </a:spcBef>
            </a:pPr>
            <a:r>
              <a:rPr lang="en-US" sz="2000" dirty="0"/>
              <a:t>If one thread invokes a synchronized instance method on an object, the lock of that object is acquired first, then the method is executed, and finally the lock is released. </a:t>
            </a:r>
            <a:endParaRPr lang="en-US" sz="1800" dirty="0">
              <a:solidFill>
                <a:srgbClr val="FF0000"/>
              </a:solidFill>
            </a:endParaRPr>
          </a:p>
        </p:txBody>
      </p:sp>
    </p:spTree>
    <p:extLst>
      <p:ext uri="{BB962C8B-B14F-4D97-AF65-F5344CB8AC3E}">
        <p14:creationId xmlns:p14="http://schemas.microsoft.com/office/powerpoint/2010/main" val="1623621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Autofit/>
          </a:bodyPr>
          <a:lstStyle/>
          <a:p>
            <a:pPr marL="0" indent="0">
              <a:spcBef>
                <a:spcPts val="400"/>
              </a:spcBef>
              <a:buNone/>
            </a:pPr>
            <a:r>
              <a:rPr lang="en-US" sz="1900" b="1" dirty="0">
                <a:solidFill>
                  <a:srgbClr val="00B050"/>
                </a:solidFill>
              </a:rPr>
              <a:t>B. Synchronized Statements</a:t>
            </a:r>
            <a:endParaRPr lang="en-US" sz="1900" dirty="0">
              <a:solidFill>
                <a:srgbClr val="00B050"/>
              </a:solidFill>
            </a:endParaRPr>
          </a:p>
          <a:p>
            <a:pPr>
              <a:spcBef>
                <a:spcPts val="400"/>
              </a:spcBef>
            </a:pPr>
            <a:r>
              <a:rPr lang="en-US" sz="1900" dirty="0">
                <a:solidFill>
                  <a:srgbClr val="0070C0"/>
                </a:solidFill>
              </a:rPr>
              <a:t>Another way to create synchronized code is with </a:t>
            </a:r>
            <a:r>
              <a:rPr lang="en-US" sz="1900" i="1" dirty="0">
                <a:solidFill>
                  <a:srgbClr val="0070C0"/>
                </a:solidFill>
              </a:rPr>
              <a:t>synchronized statements</a:t>
            </a:r>
            <a:r>
              <a:rPr lang="en-US" sz="1900" dirty="0">
                <a:solidFill>
                  <a:srgbClr val="0070C0"/>
                </a:solidFill>
              </a:rPr>
              <a:t>. </a:t>
            </a:r>
          </a:p>
          <a:p>
            <a:pPr>
              <a:spcBef>
                <a:spcPts val="400"/>
              </a:spcBef>
            </a:pPr>
            <a:r>
              <a:rPr lang="en-US" sz="1900" dirty="0"/>
              <a:t>Synchronized statements enable you to synchronize part of the code in a method instead of the entire method. </a:t>
            </a:r>
          </a:p>
          <a:p>
            <a:pPr>
              <a:spcBef>
                <a:spcPts val="400"/>
              </a:spcBef>
            </a:pPr>
            <a:r>
              <a:rPr lang="en-US" sz="1900" dirty="0"/>
              <a:t>This increases concurrency. </a:t>
            </a:r>
          </a:p>
          <a:p>
            <a:pPr marL="0" indent="0">
              <a:spcBef>
                <a:spcPts val="400"/>
              </a:spcBef>
              <a:buNone/>
            </a:pPr>
            <a:r>
              <a:rPr lang="en-US" sz="1900" dirty="0">
                <a:solidFill>
                  <a:srgbClr val="0070C0"/>
                </a:solidFill>
              </a:rPr>
              <a:t>      </a:t>
            </a:r>
            <a:r>
              <a:rPr lang="en-US" sz="1900" dirty="0">
                <a:solidFill>
                  <a:srgbClr val="FF0000"/>
                </a:solidFill>
              </a:rPr>
              <a:t>synchronized(</a:t>
            </a:r>
            <a:r>
              <a:rPr lang="en-US" sz="1900" i="1" dirty="0">
                <a:solidFill>
                  <a:srgbClr val="FF0000"/>
                </a:solidFill>
              </a:rPr>
              <a:t>object</a:t>
            </a:r>
            <a:r>
              <a:rPr lang="en-US" sz="1900" dirty="0">
                <a:solidFill>
                  <a:srgbClr val="FF0000"/>
                </a:solidFill>
              </a:rPr>
              <a:t>) {</a:t>
            </a:r>
          </a:p>
          <a:p>
            <a:pPr marL="0" indent="0">
              <a:spcBef>
                <a:spcPts val="400"/>
              </a:spcBef>
              <a:buNone/>
            </a:pPr>
            <a:r>
              <a:rPr lang="en-US" sz="1900" dirty="0">
                <a:solidFill>
                  <a:srgbClr val="FF0000"/>
                </a:solidFill>
              </a:rPr>
              <a:t>           // statements to be synchronized</a:t>
            </a:r>
          </a:p>
          <a:p>
            <a:pPr marL="0" indent="0">
              <a:spcBef>
                <a:spcPts val="400"/>
              </a:spcBef>
              <a:buNone/>
            </a:pPr>
            <a:r>
              <a:rPr lang="en-US" sz="1900" dirty="0">
                <a:solidFill>
                  <a:srgbClr val="FF0000"/>
                </a:solidFill>
              </a:rPr>
              <a:t>      }</a:t>
            </a:r>
          </a:p>
          <a:p>
            <a:pPr>
              <a:spcBef>
                <a:spcPts val="400"/>
              </a:spcBef>
            </a:pPr>
            <a:r>
              <a:rPr lang="en-US" sz="1900" dirty="0"/>
              <a:t>Here, </a:t>
            </a:r>
            <a:r>
              <a:rPr lang="en-US" sz="1900" i="1" dirty="0"/>
              <a:t>object </a:t>
            </a:r>
            <a:r>
              <a:rPr lang="en-US" sz="1900" dirty="0"/>
              <a:t>is </a:t>
            </a:r>
            <a:r>
              <a:rPr lang="en-US" sz="1900" dirty="0">
                <a:solidFill>
                  <a:srgbClr val="FF0000"/>
                </a:solidFill>
              </a:rPr>
              <a:t>a reference to the object being synchronized. </a:t>
            </a:r>
          </a:p>
          <a:p>
            <a:pPr>
              <a:spcBef>
                <a:spcPts val="400"/>
              </a:spcBef>
            </a:pPr>
            <a:r>
              <a:rPr lang="en-US" sz="1900" dirty="0"/>
              <a:t>A synchronized block ensures that a call to a method that is a member of </a:t>
            </a:r>
            <a:r>
              <a:rPr lang="en-US" sz="1900" i="1" dirty="0"/>
              <a:t>object </a:t>
            </a:r>
            <a:r>
              <a:rPr lang="en-US" sz="1900" dirty="0"/>
              <a:t>occurs only after the current thread has successfully entered </a:t>
            </a:r>
            <a:r>
              <a:rPr lang="en-US" sz="1900" i="1" dirty="0"/>
              <a:t>object</a:t>
            </a:r>
            <a:r>
              <a:rPr lang="en-US" sz="1900" dirty="0"/>
              <a:t>’s monitor.</a:t>
            </a:r>
          </a:p>
        </p:txBody>
      </p:sp>
    </p:spTree>
    <p:extLst>
      <p:ext uri="{BB962C8B-B14F-4D97-AF65-F5344CB8AC3E}">
        <p14:creationId xmlns:p14="http://schemas.microsoft.com/office/powerpoint/2010/main" val="3685986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fontScale="92500" lnSpcReduction="10000"/>
          </a:bodyPr>
          <a:lstStyle/>
          <a:p>
            <a:r>
              <a:rPr lang="en-US" sz="2200" dirty="0"/>
              <a:t>Unlike synchronized methods, synchronized statements must specify the object that provides the intrinsic lock:</a:t>
            </a:r>
          </a:p>
          <a:p>
            <a:pPr marL="320040" lvl="1" indent="0">
              <a:buNone/>
            </a:pPr>
            <a:r>
              <a:rPr lang="en-US" sz="2100" dirty="0">
                <a:solidFill>
                  <a:srgbClr val="FF0000"/>
                </a:solidFill>
              </a:rPr>
              <a:t>class Person {</a:t>
            </a:r>
          </a:p>
          <a:p>
            <a:pPr marL="594360" lvl="2" indent="0">
              <a:buNone/>
            </a:pPr>
            <a:r>
              <a:rPr lang="en-US" sz="1800" dirty="0">
                <a:solidFill>
                  <a:srgbClr val="FF0000"/>
                </a:solidFill>
              </a:rPr>
              <a:t>String </a:t>
            </a:r>
            <a:r>
              <a:rPr lang="en-US" sz="1800" dirty="0" err="1">
                <a:solidFill>
                  <a:srgbClr val="FF0000"/>
                </a:solidFill>
              </a:rPr>
              <a:t>lastName</a:t>
            </a:r>
            <a:r>
              <a:rPr lang="en-US" sz="1800" dirty="0">
                <a:solidFill>
                  <a:srgbClr val="FF0000"/>
                </a:solidFill>
              </a:rPr>
              <a:t>;</a:t>
            </a:r>
          </a:p>
          <a:p>
            <a:pPr marL="594360" lvl="2" indent="0">
              <a:buNone/>
            </a:pPr>
            <a:r>
              <a:rPr lang="en-US" sz="1800" dirty="0">
                <a:solidFill>
                  <a:srgbClr val="FF0000"/>
                </a:solidFill>
              </a:rPr>
              <a:t>static </a:t>
            </a:r>
            <a:r>
              <a:rPr lang="en-US" sz="1800" dirty="0" err="1">
                <a:solidFill>
                  <a:srgbClr val="FF0000"/>
                </a:solidFill>
              </a:rPr>
              <a:t>int</a:t>
            </a:r>
            <a:r>
              <a:rPr lang="en-US" sz="1800" dirty="0">
                <a:solidFill>
                  <a:srgbClr val="FF0000"/>
                </a:solidFill>
              </a:rPr>
              <a:t> </a:t>
            </a:r>
            <a:r>
              <a:rPr lang="en-US" sz="1800" dirty="0" err="1">
                <a:solidFill>
                  <a:srgbClr val="FF0000"/>
                </a:solidFill>
              </a:rPr>
              <a:t>nameCount</a:t>
            </a:r>
            <a:r>
              <a:rPr lang="en-US" sz="1800" dirty="0">
                <a:solidFill>
                  <a:srgbClr val="FF0000"/>
                </a:solidFill>
              </a:rPr>
              <a:t> = 0;</a:t>
            </a:r>
          </a:p>
          <a:p>
            <a:pPr marL="594360" lvl="2" indent="0">
              <a:buNone/>
            </a:pPr>
            <a:r>
              <a:rPr lang="en-US" sz="1800" dirty="0" err="1">
                <a:solidFill>
                  <a:srgbClr val="FF0000"/>
                </a:solidFill>
              </a:rPr>
              <a:t>ArrayList</a:t>
            </a:r>
            <a:r>
              <a:rPr lang="en-US" sz="1800" dirty="0">
                <a:solidFill>
                  <a:srgbClr val="FF0000"/>
                </a:solidFill>
              </a:rPr>
              <a:t> </a:t>
            </a:r>
            <a:r>
              <a:rPr lang="en-US" sz="1800" dirty="0" err="1">
                <a:solidFill>
                  <a:srgbClr val="FF0000"/>
                </a:solidFill>
              </a:rPr>
              <a:t>nameList</a:t>
            </a:r>
            <a:r>
              <a:rPr lang="en-US" sz="1800" dirty="0">
                <a:solidFill>
                  <a:srgbClr val="FF0000"/>
                </a:solidFill>
              </a:rPr>
              <a:t>;</a:t>
            </a:r>
          </a:p>
          <a:p>
            <a:pPr marL="594360" lvl="2" indent="0">
              <a:buNone/>
            </a:pPr>
            <a:r>
              <a:rPr lang="en-US" sz="1800" dirty="0">
                <a:solidFill>
                  <a:srgbClr val="FF0000"/>
                </a:solidFill>
              </a:rPr>
              <a:t>public Person() {</a:t>
            </a:r>
          </a:p>
          <a:p>
            <a:pPr marL="594360" lvl="2" indent="0">
              <a:buNone/>
            </a:pPr>
            <a:r>
              <a:rPr lang="en-US" sz="1800" dirty="0">
                <a:solidFill>
                  <a:srgbClr val="FF0000"/>
                </a:solidFill>
              </a:rPr>
              <a:t>     </a:t>
            </a:r>
            <a:r>
              <a:rPr lang="en-US" sz="1800" dirty="0" err="1">
                <a:solidFill>
                  <a:srgbClr val="FF0000"/>
                </a:solidFill>
              </a:rPr>
              <a:t>nameList</a:t>
            </a:r>
            <a:r>
              <a:rPr lang="en-US" sz="1800" dirty="0">
                <a:solidFill>
                  <a:srgbClr val="FF0000"/>
                </a:solidFill>
              </a:rPr>
              <a:t> = new </a:t>
            </a:r>
            <a:r>
              <a:rPr lang="en-US" sz="1800" dirty="0" err="1">
                <a:solidFill>
                  <a:srgbClr val="FF0000"/>
                </a:solidFill>
              </a:rPr>
              <a:t>ArrayList</a:t>
            </a:r>
            <a:r>
              <a:rPr lang="en-US" sz="1800" dirty="0">
                <a:solidFill>
                  <a:srgbClr val="FF0000"/>
                </a:solidFill>
              </a:rPr>
              <a:t>();</a:t>
            </a:r>
          </a:p>
          <a:p>
            <a:pPr marL="594360" lvl="2" indent="0">
              <a:buNone/>
            </a:pPr>
            <a:r>
              <a:rPr lang="en-US" sz="1800" dirty="0">
                <a:solidFill>
                  <a:srgbClr val="FF0000"/>
                </a:solidFill>
              </a:rPr>
              <a:t>}</a:t>
            </a:r>
          </a:p>
          <a:p>
            <a:pPr marL="594360" lvl="2" indent="0">
              <a:buNone/>
            </a:pPr>
            <a:r>
              <a:rPr lang="en-US" sz="1800" dirty="0">
                <a:solidFill>
                  <a:srgbClr val="FF0000"/>
                </a:solidFill>
              </a:rPr>
              <a:t>public void </a:t>
            </a:r>
            <a:r>
              <a:rPr lang="en-US" sz="1800" dirty="0" err="1">
                <a:solidFill>
                  <a:srgbClr val="FF0000"/>
                </a:solidFill>
              </a:rPr>
              <a:t>addName</a:t>
            </a:r>
            <a:r>
              <a:rPr lang="en-US" sz="1800" dirty="0">
                <a:solidFill>
                  <a:srgbClr val="FF0000"/>
                </a:solidFill>
              </a:rPr>
              <a:t>(String name) {</a:t>
            </a:r>
          </a:p>
          <a:p>
            <a:pPr marL="594360" lvl="2" indent="0">
              <a:buNone/>
            </a:pPr>
            <a:r>
              <a:rPr lang="en-US" sz="1800" dirty="0">
                <a:solidFill>
                  <a:srgbClr val="FF0000"/>
                </a:solidFill>
              </a:rPr>
              <a:t>    synchronized(this) {</a:t>
            </a:r>
          </a:p>
          <a:p>
            <a:pPr marL="594360" lvl="2" indent="0">
              <a:buNone/>
            </a:pPr>
            <a:r>
              <a:rPr lang="en-US" sz="1800" dirty="0">
                <a:solidFill>
                  <a:srgbClr val="FF0000"/>
                </a:solidFill>
              </a:rPr>
              <a:t>        </a:t>
            </a:r>
            <a:r>
              <a:rPr lang="en-US" sz="1800" dirty="0" err="1">
                <a:solidFill>
                  <a:srgbClr val="FF0000"/>
                </a:solidFill>
              </a:rPr>
              <a:t>lastName</a:t>
            </a:r>
            <a:r>
              <a:rPr lang="en-US" sz="1800" dirty="0">
                <a:solidFill>
                  <a:srgbClr val="FF0000"/>
                </a:solidFill>
              </a:rPr>
              <a:t> = name;</a:t>
            </a:r>
          </a:p>
          <a:p>
            <a:pPr marL="594360" lvl="2" indent="0">
              <a:buNone/>
            </a:pPr>
            <a:r>
              <a:rPr lang="en-US" sz="1800" dirty="0">
                <a:solidFill>
                  <a:srgbClr val="FF0000"/>
                </a:solidFill>
              </a:rPr>
              <a:t>        </a:t>
            </a:r>
            <a:r>
              <a:rPr lang="en-US" sz="1800" dirty="0" err="1">
                <a:solidFill>
                  <a:srgbClr val="FF0000"/>
                </a:solidFill>
              </a:rPr>
              <a:t>nameCount</a:t>
            </a:r>
            <a:r>
              <a:rPr lang="en-US" sz="1800" dirty="0">
                <a:solidFill>
                  <a:srgbClr val="FF0000"/>
                </a:solidFill>
              </a:rPr>
              <a:t>++;</a:t>
            </a:r>
          </a:p>
          <a:p>
            <a:pPr marL="594360" lvl="2" indent="0">
              <a:buNone/>
            </a:pPr>
            <a:r>
              <a:rPr lang="en-US" sz="1800" dirty="0">
                <a:solidFill>
                  <a:srgbClr val="FF0000"/>
                </a:solidFill>
              </a:rPr>
              <a:t>    }</a:t>
            </a:r>
          </a:p>
          <a:p>
            <a:pPr marL="594360" lvl="2" indent="0">
              <a:buNone/>
            </a:pPr>
            <a:r>
              <a:rPr lang="en-US" sz="1800" dirty="0">
                <a:solidFill>
                  <a:srgbClr val="FF0000"/>
                </a:solidFill>
              </a:rPr>
              <a:t>    </a:t>
            </a:r>
            <a:r>
              <a:rPr lang="en-US" sz="1800" dirty="0" err="1">
                <a:solidFill>
                  <a:srgbClr val="FF0000"/>
                </a:solidFill>
              </a:rPr>
              <a:t>nameList.add</a:t>
            </a:r>
            <a:r>
              <a:rPr lang="en-US" sz="1800" dirty="0">
                <a:solidFill>
                  <a:srgbClr val="FF0000"/>
                </a:solidFill>
              </a:rPr>
              <a:t>(name);</a:t>
            </a:r>
          </a:p>
          <a:p>
            <a:pPr marL="594360" lvl="2" indent="0">
              <a:buNone/>
            </a:pPr>
            <a:r>
              <a:rPr lang="en-US" sz="1800" dirty="0">
                <a:solidFill>
                  <a:srgbClr val="FF0000"/>
                </a:solidFill>
              </a:rPr>
              <a:t>}</a:t>
            </a:r>
          </a:p>
          <a:p>
            <a:pPr marL="320040" lvl="1" indent="0">
              <a:buNone/>
            </a:pPr>
            <a:r>
              <a:rPr lang="en-US" sz="2100" dirty="0">
                <a:solidFill>
                  <a:srgbClr val="FF0000"/>
                </a:solidFill>
              </a:rPr>
              <a:t>}</a:t>
            </a:r>
          </a:p>
        </p:txBody>
      </p:sp>
    </p:spTree>
    <p:extLst>
      <p:ext uri="{BB962C8B-B14F-4D97-AF65-F5344CB8AC3E}">
        <p14:creationId xmlns:p14="http://schemas.microsoft.com/office/powerpoint/2010/main" val="331709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Threads and Processes…</a:t>
            </a:r>
          </a:p>
        </p:txBody>
      </p:sp>
      <p:sp>
        <p:nvSpPr>
          <p:cNvPr id="3" name="Content Placeholder 2"/>
          <p:cNvSpPr>
            <a:spLocks noGrp="1"/>
          </p:cNvSpPr>
          <p:nvPr>
            <p:ph sz="quarter" idx="1"/>
          </p:nvPr>
        </p:nvSpPr>
        <p:spPr>
          <a:xfrm>
            <a:off x="457200" y="1600200"/>
            <a:ext cx="8229600" cy="5257800"/>
          </a:xfrm>
        </p:spPr>
        <p:txBody>
          <a:bodyPr>
            <a:normAutofit/>
          </a:bodyPr>
          <a:lstStyle/>
          <a:p>
            <a:pPr marL="0" indent="0">
              <a:buNone/>
            </a:pPr>
            <a:r>
              <a:rPr lang="en-US" sz="2200" b="1" dirty="0">
                <a:solidFill>
                  <a:srgbClr val="00B050"/>
                </a:solidFill>
              </a:rPr>
              <a:t>Processes</a:t>
            </a:r>
            <a:endParaRPr lang="en-US" sz="2200" dirty="0">
              <a:solidFill>
                <a:srgbClr val="00B050"/>
              </a:solidFill>
            </a:endParaRPr>
          </a:p>
          <a:p>
            <a:r>
              <a:rPr lang="en-US" sz="2200" dirty="0">
                <a:solidFill>
                  <a:srgbClr val="0070C0"/>
                </a:solidFill>
              </a:rPr>
              <a:t>A process has a self-contained execution environment. </a:t>
            </a:r>
          </a:p>
          <a:p>
            <a:r>
              <a:rPr lang="en-US" sz="2200" dirty="0"/>
              <a:t>A process generally has a complete, private set of basic run-time resources; in particular, each process has its own memory space.</a:t>
            </a:r>
          </a:p>
          <a:p>
            <a:r>
              <a:rPr lang="en-US" sz="2200" dirty="0">
                <a:solidFill>
                  <a:srgbClr val="0070C0"/>
                </a:solidFill>
              </a:rPr>
              <a:t>Processes are often seen as synonymous with programs or applications.</a:t>
            </a:r>
          </a:p>
          <a:p>
            <a:r>
              <a:rPr lang="en-US" sz="2200" dirty="0"/>
              <a:t>However, what the user sees as a single application may in fact be a set of cooperating processes. </a:t>
            </a:r>
          </a:p>
          <a:p>
            <a:r>
              <a:rPr lang="en-US" sz="2200" dirty="0">
                <a:solidFill>
                  <a:srgbClr val="0070C0"/>
                </a:solidFill>
              </a:rPr>
              <a:t>To facilitate communication between processes, most operating systems support Inter Process Communication (IPC) resources, such as pipes and sockets.</a:t>
            </a:r>
          </a:p>
          <a:p>
            <a:r>
              <a:rPr lang="en-US" sz="2200" dirty="0"/>
              <a:t>IPC is used not just for communication between processes on the same system, but processes on different systems.</a:t>
            </a:r>
          </a:p>
        </p:txBody>
      </p:sp>
    </p:spTree>
    <p:extLst>
      <p:ext uri="{BB962C8B-B14F-4D97-AF65-F5344CB8AC3E}">
        <p14:creationId xmlns:p14="http://schemas.microsoft.com/office/powerpoint/2010/main" val="4194511672"/>
      </p:ext>
    </p:extLst>
  </p:cSld>
  <p:clrMapOvr>
    <a:masterClrMapping/>
  </p:clrMapOvr>
  <mc:AlternateContent xmlns:mc="http://schemas.openxmlformats.org/markup-compatibility/2006" xmlns:p14="http://schemas.microsoft.com/office/powerpoint/2010/main">
    <mc:Choice Requires="p14">
      <p:transition spd="slow" p14:dur="2000" advTm="5737"/>
    </mc:Choice>
    <mc:Fallback xmlns="">
      <p:transition spd="slow" advTm="5737"/>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solidFill>
                  <a:srgbClr val="0070C0"/>
                </a:solidFill>
              </a:rPr>
              <a:t>Synchronized statements are also useful for improving concurrency with fine-grained synchronization. </a:t>
            </a:r>
          </a:p>
          <a:p>
            <a:r>
              <a:rPr lang="en-US" sz="2000" dirty="0"/>
              <a:t>Suppose, for example, class </a:t>
            </a:r>
            <a:r>
              <a:rPr lang="en-US" sz="2000" dirty="0" err="1"/>
              <a:t>MsCounter</a:t>
            </a:r>
            <a:r>
              <a:rPr lang="en-US" sz="2000" dirty="0"/>
              <a:t> has two instance fields, c1 and c2, that are never used together. </a:t>
            </a:r>
          </a:p>
          <a:p>
            <a:r>
              <a:rPr lang="en-US" sz="2000" dirty="0"/>
              <a:t>All updates of these fields must be synchronized, but there's no reason to prevent an update of c1 from being interleaved with an update of c2 — and doing so reduces concurrency by creating unnecessary blocking. </a:t>
            </a:r>
          </a:p>
          <a:p>
            <a:r>
              <a:rPr lang="en-US" sz="2000" dirty="0">
                <a:solidFill>
                  <a:srgbClr val="0070C0"/>
                </a:solidFill>
              </a:rPr>
              <a:t>Instead of using synchronized methods or otherwise using the lock associated with this, we create two objects solely to provide locks.</a:t>
            </a:r>
          </a:p>
          <a:p>
            <a:endParaRPr lang="en-US" sz="2000" dirty="0"/>
          </a:p>
        </p:txBody>
      </p:sp>
    </p:spTree>
    <p:extLst>
      <p:ext uri="{BB962C8B-B14F-4D97-AF65-F5344CB8AC3E}">
        <p14:creationId xmlns:p14="http://schemas.microsoft.com/office/powerpoint/2010/main" val="604744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6. Synchronization…</a:t>
            </a:r>
          </a:p>
        </p:txBody>
      </p:sp>
      <p:sp>
        <p:nvSpPr>
          <p:cNvPr id="3" name="Content Placeholder 2"/>
          <p:cNvSpPr>
            <a:spLocks noGrp="1"/>
          </p:cNvSpPr>
          <p:nvPr>
            <p:ph sz="quarter" idx="1"/>
          </p:nvPr>
        </p:nvSpPr>
        <p:spPr>
          <a:xfrm>
            <a:off x="457200" y="1600200"/>
            <a:ext cx="8229600" cy="5257800"/>
          </a:xfrm>
        </p:spPr>
        <p:txBody>
          <a:bodyPr>
            <a:noAutofit/>
          </a:bodyPr>
          <a:lstStyle/>
          <a:p>
            <a:pPr marL="0" indent="0">
              <a:lnSpc>
                <a:spcPct val="80000"/>
              </a:lnSpc>
              <a:spcBef>
                <a:spcPts val="500"/>
              </a:spcBef>
              <a:buNone/>
            </a:pPr>
            <a:r>
              <a:rPr lang="en-US" sz="1800" dirty="0">
                <a:solidFill>
                  <a:srgbClr val="FF0000"/>
                </a:solidFill>
              </a:rPr>
              <a:t>public class </a:t>
            </a:r>
            <a:r>
              <a:rPr lang="en-US" sz="1800" dirty="0" err="1">
                <a:solidFill>
                  <a:srgbClr val="FF0000"/>
                </a:solidFill>
              </a:rPr>
              <a:t>MsCounter</a:t>
            </a:r>
            <a:r>
              <a:rPr lang="en-US" sz="1800" dirty="0">
                <a:solidFill>
                  <a:srgbClr val="FF0000"/>
                </a:solidFill>
              </a:rPr>
              <a:t> {</a:t>
            </a:r>
          </a:p>
          <a:p>
            <a:pPr marL="0" indent="0">
              <a:lnSpc>
                <a:spcPct val="80000"/>
              </a:lnSpc>
              <a:spcBef>
                <a:spcPts val="500"/>
              </a:spcBef>
              <a:buNone/>
            </a:pPr>
            <a:r>
              <a:rPr lang="en-US" sz="1800" dirty="0">
                <a:solidFill>
                  <a:srgbClr val="FF0000"/>
                </a:solidFill>
              </a:rPr>
              <a:t>    private long c1 = 0, c2 = 0;</a:t>
            </a:r>
          </a:p>
          <a:p>
            <a:pPr marL="0" indent="0">
              <a:lnSpc>
                <a:spcPct val="80000"/>
              </a:lnSpc>
              <a:spcBef>
                <a:spcPts val="500"/>
              </a:spcBef>
              <a:buNone/>
            </a:pPr>
            <a:r>
              <a:rPr lang="en-US" sz="1800" dirty="0">
                <a:solidFill>
                  <a:srgbClr val="FF0000"/>
                </a:solidFill>
              </a:rPr>
              <a:t>    private Object lock1 = new Object();</a:t>
            </a:r>
          </a:p>
          <a:p>
            <a:pPr marL="0" indent="0">
              <a:lnSpc>
                <a:spcPct val="80000"/>
              </a:lnSpc>
              <a:spcBef>
                <a:spcPts val="500"/>
              </a:spcBef>
              <a:buNone/>
            </a:pPr>
            <a:r>
              <a:rPr lang="en-US" sz="1800" dirty="0">
                <a:solidFill>
                  <a:srgbClr val="FF0000"/>
                </a:solidFill>
              </a:rPr>
              <a:t>    private Object lock2 = new Object();</a:t>
            </a:r>
          </a:p>
          <a:p>
            <a:pPr marL="0" indent="0">
              <a:lnSpc>
                <a:spcPct val="80000"/>
              </a:lnSpc>
              <a:spcBef>
                <a:spcPts val="500"/>
              </a:spcBef>
              <a:buNone/>
            </a:pPr>
            <a:r>
              <a:rPr lang="en-US" sz="1800" dirty="0">
                <a:solidFill>
                  <a:srgbClr val="FF0000"/>
                </a:solidFill>
              </a:rPr>
              <a:t>    public void inc1() {</a:t>
            </a:r>
          </a:p>
          <a:p>
            <a:pPr marL="0" indent="0">
              <a:lnSpc>
                <a:spcPct val="80000"/>
              </a:lnSpc>
              <a:spcBef>
                <a:spcPts val="500"/>
              </a:spcBef>
              <a:buNone/>
            </a:pPr>
            <a:r>
              <a:rPr lang="en-US" sz="1800" dirty="0">
                <a:solidFill>
                  <a:srgbClr val="FF0000"/>
                </a:solidFill>
              </a:rPr>
              <a:t>        synchronized(lock1) {</a:t>
            </a:r>
          </a:p>
          <a:p>
            <a:pPr marL="0" indent="0">
              <a:lnSpc>
                <a:spcPct val="80000"/>
              </a:lnSpc>
              <a:spcBef>
                <a:spcPts val="500"/>
              </a:spcBef>
              <a:buNone/>
            </a:pPr>
            <a:r>
              <a:rPr lang="en-US" sz="1800" dirty="0">
                <a:solidFill>
                  <a:srgbClr val="FF0000"/>
                </a:solidFill>
              </a:rPr>
              <a:t>            c1++;</a:t>
            </a:r>
          </a:p>
          <a:p>
            <a:pPr marL="0" indent="0">
              <a:lnSpc>
                <a:spcPct val="80000"/>
              </a:lnSpc>
              <a:spcBef>
                <a:spcPts val="500"/>
              </a:spcBef>
              <a:buNone/>
            </a:pPr>
            <a:r>
              <a:rPr lang="en-US" sz="1800" dirty="0">
                <a:solidFill>
                  <a:srgbClr val="FF0000"/>
                </a:solidFill>
              </a:rPr>
              <a:t>        }</a:t>
            </a:r>
          </a:p>
          <a:p>
            <a:pPr marL="0" indent="0">
              <a:lnSpc>
                <a:spcPct val="80000"/>
              </a:lnSpc>
              <a:spcBef>
                <a:spcPts val="500"/>
              </a:spcBef>
              <a:buNone/>
            </a:pPr>
            <a:r>
              <a:rPr lang="en-US" sz="1800" dirty="0">
                <a:solidFill>
                  <a:srgbClr val="FF0000"/>
                </a:solidFill>
              </a:rPr>
              <a:t>    }</a:t>
            </a:r>
          </a:p>
          <a:p>
            <a:pPr marL="0" indent="0">
              <a:lnSpc>
                <a:spcPct val="80000"/>
              </a:lnSpc>
              <a:spcBef>
                <a:spcPts val="500"/>
              </a:spcBef>
              <a:buNone/>
            </a:pPr>
            <a:r>
              <a:rPr lang="en-US" sz="1800" dirty="0">
                <a:solidFill>
                  <a:srgbClr val="FF0000"/>
                </a:solidFill>
              </a:rPr>
              <a:t>    public void inc2() {</a:t>
            </a:r>
          </a:p>
          <a:p>
            <a:pPr marL="0" indent="0">
              <a:lnSpc>
                <a:spcPct val="80000"/>
              </a:lnSpc>
              <a:spcBef>
                <a:spcPts val="500"/>
              </a:spcBef>
              <a:buNone/>
            </a:pPr>
            <a:r>
              <a:rPr lang="en-US" sz="1800" dirty="0">
                <a:solidFill>
                  <a:srgbClr val="FF0000"/>
                </a:solidFill>
              </a:rPr>
              <a:t>        synchronized(lock2) {</a:t>
            </a:r>
          </a:p>
          <a:p>
            <a:pPr marL="0" indent="0">
              <a:lnSpc>
                <a:spcPct val="80000"/>
              </a:lnSpc>
              <a:spcBef>
                <a:spcPts val="500"/>
              </a:spcBef>
              <a:buNone/>
            </a:pPr>
            <a:r>
              <a:rPr lang="en-US" sz="1800" dirty="0">
                <a:solidFill>
                  <a:srgbClr val="FF0000"/>
                </a:solidFill>
              </a:rPr>
              <a:t>            c2++;</a:t>
            </a:r>
          </a:p>
          <a:p>
            <a:pPr marL="0" indent="0">
              <a:lnSpc>
                <a:spcPct val="80000"/>
              </a:lnSpc>
              <a:spcBef>
                <a:spcPts val="500"/>
              </a:spcBef>
              <a:buNone/>
            </a:pPr>
            <a:r>
              <a:rPr lang="en-US" sz="1800" dirty="0">
                <a:solidFill>
                  <a:srgbClr val="FF0000"/>
                </a:solidFill>
              </a:rPr>
              <a:t>        }</a:t>
            </a:r>
          </a:p>
          <a:p>
            <a:pPr marL="0" indent="0">
              <a:lnSpc>
                <a:spcPct val="80000"/>
              </a:lnSpc>
              <a:spcBef>
                <a:spcPts val="500"/>
              </a:spcBef>
              <a:buNone/>
            </a:pPr>
            <a:r>
              <a:rPr lang="en-US" sz="1800" dirty="0">
                <a:solidFill>
                  <a:srgbClr val="FF0000"/>
                </a:solidFill>
              </a:rPr>
              <a:t>    }</a:t>
            </a:r>
          </a:p>
          <a:p>
            <a:pPr marL="0" indent="0">
              <a:lnSpc>
                <a:spcPct val="80000"/>
              </a:lnSpc>
              <a:spcBef>
                <a:spcPts val="500"/>
              </a:spcBef>
              <a:buNone/>
            </a:pPr>
            <a:r>
              <a:rPr lang="en-US" sz="1800" dirty="0">
                <a:solidFill>
                  <a:srgbClr val="FF0000"/>
                </a:solidFill>
              </a:rPr>
              <a:t>}</a:t>
            </a:r>
          </a:p>
          <a:p>
            <a:pPr>
              <a:lnSpc>
                <a:spcPct val="80000"/>
              </a:lnSpc>
              <a:spcBef>
                <a:spcPts val="500"/>
              </a:spcBef>
            </a:pPr>
            <a:r>
              <a:rPr lang="en-US" sz="1800" dirty="0">
                <a:solidFill>
                  <a:srgbClr val="0070C0"/>
                </a:solidFill>
              </a:rPr>
              <a:t>Use this approach with extreme care. </a:t>
            </a:r>
          </a:p>
          <a:p>
            <a:pPr>
              <a:lnSpc>
                <a:spcPct val="80000"/>
              </a:lnSpc>
              <a:spcBef>
                <a:spcPts val="500"/>
              </a:spcBef>
            </a:pPr>
            <a:r>
              <a:rPr lang="en-US" sz="1800" dirty="0">
                <a:solidFill>
                  <a:srgbClr val="0070C0"/>
                </a:solidFill>
              </a:rPr>
              <a:t>You must be absolutely sure that it really is safe to interleave access of the affected fields.</a:t>
            </a:r>
          </a:p>
        </p:txBody>
      </p:sp>
    </p:spTree>
    <p:extLst>
      <p:ext uri="{BB962C8B-B14F-4D97-AF65-F5344CB8AC3E}">
        <p14:creationId xmlns:p14="http://schemas.microsoft.com/office/powerpoint/2010/main" val="4237900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 Deadlock</a:t>
            </a:r>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en-US" sz="2400" dirty="0">
                <a:solidFill>
                  <a:srgbClr val="0070C0"/>
                </a:solidFill>
              </a:rPr>
              <a:t>A </a:t>
            </a:r>
            <a:r>
              <a:rPr lang="en-US" sz="2400" dirty="0">
                <a:solidFill>
                  <a:srgbClr val="FF0000"/>
                </a:solidFill>
              </a:rPr>
              <a:t>special type of error </a:t>
            </a:r>
            <a:r>
              <a:rPr lang="en-US" sz="2400" dirty="0">
                <a:solidFill>
                  <a:srgbClr val="0070C0"/>
                </a:solidFill>
              </a:rPr>
              <a:t>that you need to avoid that relates specifically to multitasking is </a:t>
            </a:r>
            <a:r>
              <a:rPr lang="en-US" sz="2400" i="1" dirty="0">
                <a:solidFill>
                  <a:srgbClr val="0070C0"/>
                </a:solidFill>
              </a:rPr>
              <a:t>deadlock.</a:t>
            </a:r>
          </a:p>
          <a:p>
            <a:r>
              <a:rPr lang="en-US" sz="2400" i="1" dirty="0">
                <a:solidFill>
                  <a:srgbClr val="0070C0"/>
                </a:solidFill>
              </a:rPr>
              <a:t>Deadlock </a:t>
            </a:r>
            <a:r>
              <a:rPr lang="en-US" sz="2400" dirty="0">
                <a:solidFill>
                  <a:srgbClr val="0070C0"/>
                </a:solidFill>
              </a:rPr>
              <a:t>occurs when </a:t>
            </a:r>
            <a:r>
              <a:rPr lang="en-US" sz="2400" dirty="0">
                <a:solidFill>
                  <a:srgbClr val="FF0000"/>
                </a:solidFill>
              </a:rPr>
              <a:t>two threads have a circular dependency on a pair of synchronized objects.</a:t>
            </a:r>
          </a:p>
          <a:p>
            <a:r>
              <a:rPr lang="en-US" sz="2400" dirty="0">
                <a:solidFill>
                  <a:srgbClr val="0070C0"/>
                </a:solidFill>
              </a:rPr>
              <a:t>Deadlock describes a situation </a:t>
            </a:r>
            <a:r>
              <a:rPr lang="en-US" sz="2400" dirty="0">
                <a:solidFill>
                  <a:srgbClr val="FF0000"/>
                </a:solidFill>
              </a:rPr>
              <a:t>where two or more threads are blocked forever, waiting for each other. </a:t>
            </a:r>
          </a:p>
          <a:p>
            <a:r>
              <a:rPr lang="en-US" sz="2400" dirty="0"/>
              <a:t>For example, suppose one thread enters the monitor on object X and another thread enters the monitor on object Y. </a:t>
            </a:r>
          </a:p>
          <a:p>
            <a:r>
              <a:rPr lang="en-US" sz="2400" dirty="0"/>
              <a:t>If the thread in X tries to call any synchronized method on Y, it will block as expected.</a:t>
            </a:r>
          </a:p>
          <a:p>
            <a:r>
              <a:rPr lang="en-US" sz="2400" dirty="0"/>
              <a:t>However, if the thread in Y, in turn, tries to call any synchronized method on X, the thread waits forever, because to access X, it would have to release its own lock on Y so that the first thread could complete. </a:t>
            </a:r>
          </a:p>
          <a:p>
            <a:r>
              <a:rPr lang="en-US" sz="2400" dirty="0"/>
              <a:t>Deadlock is a difficult error to debug for two reasons:</a:t>
            </a:r>
          </a:p>
          <a:p>
            <a:pPr lvl="1"/>
            <a:r>
              <a:rPr lang="en-US" sz="2400" dirty="0">
                <a:solidFill>
                  <a:srgbClr val="0070C0"/>
                </a:solidFill>
              </a:rPr>
              <a:t>1. In general, it </a:t>
            </a:r>
            <a:r>
              <a:rPr lang="en-US" sz="2400" dirty="0">
                <a:solidFill>
                  <a:srgbClr val="FF0000"/>
                </a:solidFill>
              </a:rPr>
              <a:t>occurs only rarely</a:t>
            </a:r>
            <a:r>
              <a:rPr lang="en-US" sz="2400" dirty="0">
                <a:solidFill>
                  <a:srgbClr val="0070C0"/>
                </a:solidFill>
              </a:rPr>
              <a:t>, when the two threads time-slice in just the right way.</a:t>
            </a:r>
          </a:p>
          <a:p>
            <a:pPr lvl="1"/>
            <a:r>
              <a:rPr lang="en-US" sz="2400" dirty="0">
                <a:solidFill>
                  <a:srgbClr val="0070C0"/>
                </a:solidFill>
              </a:rPr>
              <a:t>2. It may </a:t>
            </a:r>
            <a:r>
              <a:rPr lang="en-US" sz="2400" dirty="0">
                <a:solidFill>
                  <a:srgbClr val="FF0000"/>
                </a:solidFill>
              </a:rPr>
              <a:t>involve more than two threads and two synchronized objects.</a:t>
            </a:r>
          </a:p>
        </p:txBody>
      </p:sp>
    </p:spTree>
    <p:extLst>
      <p:ext uri="{BB962C8B-B14F-4D97-AF65-F5344CB8AC3E}">
        <p14:creationId xmlns:p14="http://schemas.microsoft.com/office/powerpoint/2010/main" val="3732867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0" indent="0">
              <a:spcBef>
                <a:spcPts val="400"/>
              </a:spcBef>
              <a:buNone/>
            </a:pPr>
            <a:r>
              <a:rPr lang="en-US" sz="1600" dirty="0">
                <a:solidFill>
                  <a:srgbClr val="FF0000"/>
                </a:solidFill>
              </a:rPr>
              <a:t>class A {</a:t>
            </a:r>
          </a:p>
          <a:p>
            <a:pPr marL="0" indent="0">
              <a:spcBef>
                <a:spcPts val="400"/>
              </a:spcBef>
              <a:buNone/>
            </a:pPr>
            <a:r>
              <a:rPr lang="en-US" sz="1600" dirty="0">
                <a:solidFill>
                  <a:srgbClr val="FF0000"/>
                </a:solidFill>
              </a:rPr>
              <a:t>    synchronized void foo(B b) {</a:t>
            </a:r>
          </a:p>
          <a:p>
            <a:pPr marL="0" indent="0">
              <a:spcBef>
                <a:spcPts val="400"/>
              </a:spcBef>
              <a:buNone/>
            </a:pPr>
            <a:r>
              <a:rPr lang="en-US" sz="1600" dirty="0">
                <a:solidFill>
                  <a:srgbClr val="FF0000"/>
                </a:solidFill>
              </a:rPr>
              <a:t>        String name = </a:t>
            </a:r>
            <a:r>
              <a:rPr lang="en-US" sz="1600" dirty="0" err="1">
                <a:solidFill>
                  <a:srgbClr val="FF0000"/>
                </a:solidFill>
              </a:rPr>
              <a:t>Thread.currentThread</a:t>
            </a:r>
            <a:r>
              <a:rPr lang="en-US" sz="1600" dirty="0">
                <a:solidFill>
                  <a:srgbClr val="FF0000"/>
                </a:solidFill>
              </a:rPr>
              <a:t>().</a:t>
            </a:r>
            <a:r>
              <a:rPr lang="en-US" sz="1600" dirty="0" err="1">
                <a:solidFill>
                  <a:srgbClr val="FF0000"/>
                </a:solidFill>
              </a:rPr>
              <a:t>getName</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(name + " trying to call </a:t>
            </a:r>
            <a:r>
              <a:rPr lang="en-US" sz="1600" dirty="0" err="1">
                <a:solidFill>
                  <a:srgbClr val="FF0000"/>
                </a:solidFill>
              </a:rPr>
              <a:t>B.last</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b.last</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synchronized void last() {</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("Inside </a:t>
            </a:r>
            <a:r>
              <a:rPr lang="en-US" sz="1600" dirty="0" err="1">
                <a:solidFill>
                  <a:srgbClr val="FF0000"/>
                </a:solidFill>
              </a:rPr>
              <a:t>A.last</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a:t>
            </a:r>
          </a:p>
          <a:p>
            <a:pPr marL="0" indent="0">
              <a:spcBef>
                <a:spcPts val="400"/>
              </a:spcBef>
              <a:buNone/>
            </a:pPr>
            <a:r>
              <a:rPr lang="en-US" sz="1600" dirty="0">
                <a:solidFill>
                  <a:srgbClr val="FF0000"/>
                </a:solidFill>
              </a:rPr>
              <a:t>class B {</a:t>
            </a:r>
          </a:p>
          <a:p>
            <a:pPr marL="0" indent="0">
              <a:spcBef>
                <a:spcPts val="400"/>
              </a:spcBef>
              <a:buNone/>
            </a:pPr>
            <a:r>
              <a:rPr lang="en-US" sz="1600" dirty="0">
                <a:solidFill>
                  <a:srgbClr val="FF0000"/>
                </a:solidFill>
              </a:rPr>
              <a:t>    synchronized void bar(A a) {</a:t>
            </a:r>
          </a:p>
          <a:p>
            <a:pPr marL="0" indent="0">
              <a:spcBef>
                <a:spcPts val="400"/>
              </a:spcBef>
              <a:buNone/>
            </a:pPr>
            <a:r>
              <a:rPr lang="en-US" sz="1600" dirty="0">
                <a:solidFill>
                  <a:srgbClr val="FF0000"/>
                </a:solidFill>
              </a:rPr>
              <a:t>        String name = </a:t>
            </a:r>
            <a:r>
              <a:rPr lang="en-US" sz="1600" dirty="0" err="1">
                <a:solidFill>
                  <a:srgbClr val="FF0000"/>
                </a:solidFill>
              </a:rPr>
              <a:t>Thread.currentThread</a:t>
            </a:r>
            <a:r>
              <a:rPr lang="en-US" sz="1600" dirty="0">
                <a:solidFill>
                  <a:srgbClr val="FF0000"/>
                </a:solidFill>
              </a:rPr>
              <a:t>().</a:t>
            </a:r>
            <a:r>
              <a:rPr lang="en-US" sz="1600" dirty="0" err="1">
                <a:solidFill>
                  <a:srgbClr val="FF0000"/>
                </a:solidFill>
              </a:rPr>
              <a:t>getName</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(name + " trying to call </a:t>
            </a:r>
            <a:r>
              <a:rPr lang="en-US" sz="1600" dirty="0" err="1">
                <a:solidFill>
                  <a:srgbClr val="FF0000"/>
                </a:solidFill>
              </a:rPr>
              <a:t>A.last</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a.last</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synchronized void last() {</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("Inside </a:t>
            </a:r>
            <a:r>
              <a:rPr lang="en-US" sz="1600" dirty="0" err="1">
                <a:solidFill>
                  <a:srgbClr val="FF0000"/>
                </a:solidFill>
              </a:rPr>
              <a:t>B.last</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a:t>
            </a:r>
          </a:p>
          <a:p>
            <a:pPr marL="0" indent="0">
              <a:spcBef>
                <a:spcPts val="400"/>
              </a:spcBef>
              <a:buNone/>
            </a:pPr>
            <a:r>
              <a:rPr lang="en-US" sz="1600" dirty="0">
                <a:solidFill>
                  <a:srgbClr val="FF0000"/>
                </a:solidFill>
              </a:rPr>
              <a:t>public class </a:t>
            </a:r>
            <a:r>
              <a:rPr lang="en-US" sz="1600" dirty="0" err="1">
                <a:solidFill>
                  <a:srgbClr val="FF0000"/>
                </a:solidFill>
              </a:rPr>
              <a:t>DeadLock</a:t>
            </a:r>
            <a:r>
              <a:rPr lang="en-US" sz="1600" dirty="0">
                <a:solidFill>
                  <a:srgbClr val="FF0000"/>
                </a:solidFill>
              </a:rPr>
              <a:t> implements Runnable {</a:t>
            </a:r>
          </a:p>
          <a:p>
            <a:pPr marL="0" indent="0">
              <a:spcBef>
                <a:spcPts val="400"/>
              </a:spcBef>
              <a:buNone/>
            </a:pPr>
            <a:r>
              <a:rPr lang="en-US" sz="1600" dirty="0">
                <a:solidFill>
                  <a:srgbClr val="FF0000"/>
                </a:solidFill>
              </a:rPr>
              <a:t>    A </a:t>
            </a:r>
            <a:r>
              <a:rPr lang="en-US" sz="1600" dirty="0" err="1">
                <a:solidFill>
                  <a:srgbClr val="FF0000"/>
                </a:solidFill>
              </a:rPr>
              <a:t>a</a:t>
            </a:r>
            <a:r>
              <a:rPr lang="en-US" sz="1600" dirty="0">
                <a:solidFill>
                  <a:srgbClr val="FF0000"/>
                </a:solidFill>
              </a:rPr>
              <a:t> = new A();</a:t>
            </a:r>
          </a:p>
          <a:p>
            <a:pPr marL="0" indent="0">
              <a:spcBef>
                <a:spcPts val="400"/>
              </a:spcBef>
              <a:buNone/>
            </a:pPr>
            <a:r>
              <a:rPr lang="en-US" sz="1600" dirty="0">
                <a:solidFill>
                  <a:srgbClr val="FF0000"/>
                </a:solidFill>
              </a:rPr>
              <a:t>    B </a:t>
            </a:r>
            <a:r>
              <a:rPr lang="en-US" sz="1600" dirty="0" err="1">
                <a:solidFill>
                  <a:srgbClr val="FF0000"/>
                </a:solidFill>
              </a:rPr>
              <a:t>b</a:t>
            </a:r>
            <a:r>
              <a:rPr lang="en-US" sz="1600" dirty="0">
                <a:solidFill>
                  <a:srgbClr val="FF0000"/>
                </a:solidFill>
              </a:rPr>
              <a:t> = new B();</a:t>
            </a:r>
          </a:p>
          <a:p>
            <a:pPr marL="0" indent="0">
              <a:spcBef>
                <a:spcPts val="400"/>
              </a:spcBef>
              <a:buNone/>
            </a:pPr>
            <a:endParaRPr lang="en-US" sz="1600" dirty="0">
              <a:solidFill>
                <a:srgbClr val="FF0000"/>
              </a:solidFill>
            </a:endParaRPr>
          </a:p>
        </p:txBody>
      </p:sp>
    </p:spTree>
    <p:extLst>
      <p:ext uri="{BB962C8B-B14F-4D97-AF65-F5344CB8AC3E}">
        <p14:creationId xmlns:p14="http://schemas.microsoft.com/office/powerpoint/2010/main" val="340464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781800"/>
          </a:xfrm>
        </p:spPr>
        <p:txBody>
          <a:bodyPr>
            <a:noAutofit/>
          </a:bodyPr>
          <a:lstStyle/>
          <a:p>
            <a:pPr marL="0" indent="0">
              <a:spcBef>
                <a:spcPts val="400"/>
              </a:spcBef>
              <a:buNone/>
            </a:pPr>
            <a:r>
              <a:rPr lang="en-US" sz="1600" dirty="0">
                <a:solidFill>
                  <a:srgbClr val="FF0000"/>
                </a:solidFill>
              </a:rPr>
              <a:t>    </a:t>
            </a:r>
            <a:r>
              <a:rPr lang="en-US" sz="1600" dirty="0" err="1">
                <a:solidFill>
                  <a:srgbClr val="FF0000"/>
                </a:solidFill>
              </a:rPr>
              <a:t>DeadLock</a:t>
            </a:r>
            <a:r>
              <a:rPr lang="en-US" sz="1600" dirty="0">
                <a:solidFill>
                  <a:srgbClr val="FF0000"/>
                </a:solidFill>
              </a:rPr>
              <a:t>() {</a:t>
            </a:r>
          </a:p>
          <a:p>
            <a:pPr marL="0" indent="0">
              <a:spcBef>
                <a:spcPts val="400"/>
              </a:spcBef>
              <a:buNone/>
            </a:pPr>
            <a:r>
              <a:rPr lang="en-US" sz="1600" dirty="0">
                <a:solidFill>
                  <a:srgbClr val="FF0000"/>
                </a:solidFill>
              </a:rPr>
              <a:t>        </a:t>
            </a:r>
            <a:r>
              <a:rPr lang="en-US" sz="1600" dirty="0" err="1">
                <a:solidFill>
                  <a:srgbClr val="FF0000"/>
                </a:solidFill>
              </a:rPr>
              <a:t>Thread.currentThread</a:t>
            </a:r>
            <a:r>
              <a:rPr lang="en-US" sz="1600" dirty="0">
                <a:solidFill>
                  <a:srgbClr val="FF0000"/>
                </a:solidFill>
              </a:rPr>
              <a:t>().</a:t>
            </a:r>
            <a:r>
              <a:rPr lang="en-US" sz="1600" dirty="0" err="1">
                <a:solidFill>
                  <a:srgbClr val="FF0000"/>
                </a:solidFill>
              </a:rPr>
              <a:t>setName</a:t>
            </a:r>
            <a:r>
              <a:rPr lang="en-US" sz="1600" dirty="0">
                <a:solidFill>
                  <a:srgbClr val="FF0000"/>
                </a:solidFill>
              </a:rPr>
              <a:t>("</a:t>
            </a:r>
            <a:r>
              <a:rPr lang="en-US" sz="1600" dirty="0" err="1">
                <a:solidFill>
                  <a:srgbClr val="FF0000"/>
                </a:solidFill>
              </a:rPr>
              <a:t>MainThread</a:t>
            </a:r>
            <a:r>
              <a:rPr lang="en-US" sz="1600" dirty="0">
                <a:solidFill>
                  <a:srgbClr val="FF0000"/>
                </a:solidFill>
              </a:rPr>
              <a:t>");</a:t>
            </a:r>
          </a:p>
          <a:p>
            <a:pPr marL="0" indent="0">
              <a:spcBef>
                <a:spcPts val="400"/>
              </a:spcBef>
              <a:buNone/>
            </a:pPr>
            <a:r>
              <a:rPr lang="en-US" sz="1600" dirty="0">
                <a:solidFill>
                  <a:srgbClr val="FF0000"/>
                </a:solidFill>
              </a:rPr>
              <a:t>        Thread t = new Thread(this, "</a:t>
            </a:r>
            <a:r>
              <a:rPr lang="en-US" sz="1600" dirty="0" err="1">
                <a:solidFill>
                  <a:srgbClr val="FF0000"/>
                </a:solidFill>
              </a:rPr>
              <a:t>RacingThread</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t.start</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a.foo</a:t>
            </a:r>
            <a:r>
              <a:rPr lang="en-US" sz="1600" dirty="0">
                <a:solidFill>
                  <a:srgbClr val="FF0000"/>
                </a:solidFill>
              </a:rPr>
              <a:t>(b); // get lock on a in this thread.</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("Back in main thread");</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public void run() {</a:t>
            </a:r>
          </a:p>
          <a:p>
            <a:pPr marL="0" indent="0">
              <a:spcBef>
                <a:spcPts val="400"/>
              </a:spcBef>
              <a:buNone/>
            </a:pPr>
            <a:r>
              <a:rPr lang="en-US" sz="1600" dirty="0">
                <a:solidFill>
                  <a:srgbClr val="FF0000"/>
                </a:solidFill>
              </a:rPr>
              <a:t>        </a:t>
            </a:r>
            <a:r>
              <a:rPr lang="en-US" sz="1600" dirty="0" err="1">
                <a:solidFill>
                  <a:srgbClr val="FF0000"/>
                </a:solidFill>
              </a:rPr>
              <a:t>b.bar</a:t>
            </a:r>
            <a:r>
              <a:rPr lang="en-US" sz="1600" dirty="0">
                <a:solidFill>
                  <a:srgbClr val="FF0000"/>
                </a:solidFill>
              </a:rPr>
              <a:t>(a); // get lock on b in other thread.</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("Back in other thread");</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public static void main(String </a:t>
            </a:r>
            <a:r>
              <a:rPr lang="en-US" sz="1600" dirty="0" err="1">
                <a:solidFill>
                  <a:srgbClr val="FF0000"/>
                </a:solidFill>
              </a:rPr>
              <a:t>args</a:t>
            </a:r>
            <a:r>
              <a:rPr lang="en-US" sz="1600" dirty="0">
                <a:solidFill>
                  <a:srgbClr val="FF0000"/>
                </a:solidFill>
              </a:rPr>
              <a:t>[]) {</a:t>
            </a:r>
          </a:p>
          <a:p>
            <a:pPr marL="0" indent="0">
              <a:spcBef>
                <a:spcPts val="400"/>
              </a:spcBef>
              <a:buNone/>
            </a:pPr>
            <a:r>
              <a:rPr lang="en-US" sz="1600" dirty="0">
                <a:solidFill>
                  <a:srgbClr val="FF0000"/>
                </a:solidFill>
              </a:rPr>
              <a:t>        new </a:t>
            </a:r>
            <a:r>
              <a:rPr lang="en-US" sz="1600" dirty="0" err="1">
                <a:solidFill>
                  <a:srgbClr val="FF0000"/>
                </a:solidFill>
              </a:rPr>
              <a:t>DeadLock</a:t>
            </a:r>
            <a:r>
              <a:rPr lang="en-US" sz="1600" dirty="0">
                <a:solidFill>
                  <a:srgbClr val="FF0000"/>
                </a:solidFill>
              </a:rPr>
              <a:t>();</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a:t>
            </a:r>
          </a:p>
          <a:p>
            <a:r>
              <a:rPr lang="en-US" sz="1800" dirty="0"/>
              <a:t>This produces the following output and goes into deadlock:</a:t>
            </a:r>
          </a:p>
          <a:p>
            <a:pPr marL="0" indent="0">
              <a:buNone/>
            </a:pPr>
            <a:r>
              <a:rPr lang="en-US" sz="1800" dirty="0">
                <a:solidFill>
                  <a:srgbClr val="FF0000"/>
                </a:solidFill>
              </a:rPr>
              <a:t>     </a:t>
            </a:r>
            <a:r>
              <a:rPr lang="en-US" sz="1800" dirty="0" err="1">
                <a:solidFill>
                  <a:srgbClr val="FF0000"/>
                </a:solidFill>
              </a:rPr>
              <a:t>RacingThread</a:t>
            </a:r>
            <a:r>
              <a:rPr lang="en-US" sz="1800" dirty="0">
                <a:solidFill>
                  <a:srgbClr val="FF0000"/>
                </a:solidFill>
              </a:rPr>
              <a:t> trying to call </a:t>
            </a:r>
            <a:r>
              <a:rPr lang="en-US" sz="1800" dirty="0" err="1">
                <a:solidFill>
                  <a:srgbClr val="FF0000"/>
                </a:solidFill>
              </a:rPr>
              <a:t>A.last</a:t>
            </a:r>
            <a:r>
              <a:rPr lang="en-US" sz="1800" dirty="0">
                <a:solidFill>
                  <a:srgbClr val="FF0000"/>
                </a:solidFill>
              </a:rPr>
              <a:t>()</a:t>
            </a:r>
          </a:p>
          <a:p>
            <a:pPr marL="0" indent="0">
              <a:buNone/>
            </a:pPr>
            <a:r>
              <a:rPr lang="en-US" sz="1800" dirty="0">
                <a:solidFill>
                  <a:srgbClr val="FF0000"/>
                </a:solidFill>
              </a:rPr>
              <a:t>     </a:t>
            </a:r>
            <a:r>
              <a:rPr lang="en-US" sz="1800" dirty="0" err="1">
                <a:solidFill>
                  <a:srgbClr val="FF0000"/>
                </a:solidFill>
              </a:rPr>
              <a:t>MainThread</a:t>
            </a:r>
            <a:r>
              <a:rPr lang="en-US" sz="1800" dirty="0">
                <a:solidFill>
                  <a:srgbClr val="FF0000"/>
                </a:solidFill>
              </a:rPr>
              <a:t> trying to call </a:t>
            </a:r>
            <a:r>
              <a:rPr lang="en-US" sz="1800" dirty="0" err="1">
                <a:solidFill>
                  <a:srgbClr val="FF0000"/>
                </a:solidFill>
              </a:rPr>
              <a:t>B.last</a:t>
            </a:r>
            <a:r>
              <a:rPr lang="en-US" sz="1800" dirty="0">
                <a:solidFill>
                  <a:srgbClr val="FF0000"/>
                </a:solidFill>
              </a:rPr>
              <a:t>()</a:t>
            </a:r>
          </a:p>
          <a:p>
            <a:r>
              <a:rPr lang="en-US" sz="1800" dirty="0">
                <a:solidFill>
                  <a:srgbClr val="0070C0"/>
                </a:solidFill>
              </a:rPr>
              <a:t>Deadlock is easily avoided by using a simple technique known as </a:t>
            </a:r>
            <a:r>
              <a:rPr lang="en-US" sz="1800" dirty="0">
                <a:solidFill>
                  <a:srgbClr val="FF0000"/>
                </a:solidFill>
              </a:rPr>
              <a:t>resource ordering</a:t>
            </a:r>
            <a:r>
              <a:rPr lang="en-US" sz="1800" dirty="0">
                <a:solidFill>
                  <a:srgbClr val="0070C0"/>
                </a:solidFill>
              </a:rPr>
              <a:t>. </a:t>
            </a:r>
          </a:p>
          <a:p>
            <a:r>
              <a:rPr lang="en-US" sz="1800" dirty="0">
                <a:solidFill>
                  <a:srgbClr val="0070C0"/>
                </a:solidFill>
              </a:rPr>
              <a:t>With this technique, you assign an order to all the objects whose locks must be acquired and ensure that each thread acquires the locks in that order.</a:t>
            </a:r>
          </a:p>
          <a:p>
            <a:pPr marL="0" indent="0">
              <a:buNone/>
            </a:pPr>
            <a:endParaRPr lang="en-US" sz="1800" dirty="0">
              <a:solidFill>
                <a:srgbClr val="FF0000"/>
              </a:solidFill>
            </a:endParaRPr>
          </a:p>
          <a:p>
            <a:pPr marL="0" indent="0">
              <a:buNone/>
            </a:pPr>
            <a:endParaRPr lang="en-US" sz="1800" dirty="0">
              <a:solidFill>
                <a:srgbClr val="FF0000"/>
              </a:solidFill>
            </a:endParaRPr>
          </a:p>
        </p:txBody>
      </p:sp>
    </p:spTree>
    <p:extLst>
      <p:ext uri="{BB962C8B-B14F-4D97-AF65-F5344CB8AC3E}">
        <p14:creationId xmlns:p14="http://schemas.microsoft.com/office/powerpoint/2010/main" val="3321935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 Deadlock…</a:t>
            </a:r>
          </a:p>
        </p:txBody>
      </p:sp>
      <p:sp>
        <p:nvSpPr>
          <p:cNvPr id="3" name="Content Placeholder 2"/>
          <p:cNvSpPr>
            <a:spLocks noGrp="1"/>
          </p:cNvSpPr>
          <p:nvPr>
            <p:ph sz="quarter" idx="1"/>
          </p:nvPr>
        </p:nvSpPr>
        <p:spPr>
          <a:xfrm>
            <a:off x="457200" y="1600200"/>
            <a:ext cx="8229600" cy="5257800"/>
          </a:xfrm>
        </p:spPr>
        <p:txBody>
          <a:bodyPr>
            <a:normAutofit fontScale="85000" lnSpcReduction="10000"/>
          </a:bodyPr>
          <a:lstStyle/>
          <a:p>
            <a:pPr marL="0" indent="0">
              <a:buNone/>
            </a:pPr>
            <a:r>
              <a:rPr lang="en-US" sz="2400" b="1" dirty="0">
                <a:solidFill>
                  <a:srgbClr val="00B050"/>
                </a:solidFill>
              </a:rPr>
              <a:t>Producer/Consumer Problem</a:t>
            </a:r>
          </a:p>
          <a:p>
            <a:r>
              <a:rPr lang="en-US" sz="2400" dirty="0"/>
              <a:t>The producer-consumer problem (also known as the bounded-buffer problem) is another classical example of </a:t>
            </a:r>
            <a:r>
              <a:rPr lang="en-US" sz="2400" dirty="0">
                <a:solidFill>
                  <a:srgbClr val="FF0000"/>
                </a:solidFill>
              </a:rPr>
              <a:t>a multithread synchronization problem.</a:t>
            </a:r>
          </a:p>
          <a:p>
            <a:r>
              <a:rPr lang="en-US" sz="2400" dirty="0">
                <a:solidFill>
                  <a:srgbClr val="0070C0"/>
                </a:solidFill>
              </a:rPr>
              <a:t>The problem describes two threads, the producer and the consumer, who share a common, ﬁxed-size buffer.</a:t>
            </a:r>
          </a:p>
          <a:p>
            <a:r>
              <a:rPr lang="en-US" sz="2400" dirty="0">
                <a:solidFill>
                  <a:srgbClr val="0070C0"/>
                </a:solidFill>
              </a:rPr>
              <a:t>The producer’s job is to generate a piece of data and put it into the buffer. </a:t>
            </a:r>
          </a:p>
          <a:p>
            <a:r>
              <a:rPr lang="en-US" sz="2400" dirty="0">
                <a:solidFill>
                  <a:srgbClr val="0070C0"/>
                </a:solidFill>
              </a:rPr>
              <a:t>The consumer is consuming the data from the same buffer simultaneously. </a:t>
            </a:r>
          </a:p>
          <a:p>
            <a:r>
              <a:rPr lang="en-US" sz="2400" dirty="0">
                <a:solidFill>
                  <a:srgbClr val="0070C0"/>
                </a:solidFill>
              </a:rPr>
              <a:t>The problem is to make sure that the producer will not try to add data into the buffer if it is full and that the consumer will not try to remove data from an empty buffer.</a:t>
            </a:r>
          </a:p>
          <a:p>
            <a:r>
              <a:rPr lang="en-US" sz="2400" dirty="0"/>
              <a:t>The solution for this problem involves two parts.</a:t>
            </a:r>
          </a:p>
          <a:p>
            <a:pPr lvl="0"/>
            <a:r>
              <a:rPr lang="en-US" sz="2400" dirty="0"/>
              <a:t>The producer should </a:t>
            </a:r>
            <a:r>
              <a:rPr lang="en-US" sz="2400" dirty="0">
                <a:solidFill>
                  <a:srgbClr val="FF0000"/>
                </a:solidFill>
              </a:rPr>
              <a:t>wait when it tries to put the newly created product </a:t>
            </a:r>
            <a:r>
              <a:rPr lang="en-US" sz="2400" dirty="0">
                <a:solidFill>
                  <a:srgbClr val="002060"/>
                </a:solidFill>
              </a:rPr>
              <a:t>into the buffer until there is at least one free slot in the buffer.</a:t>
            </a:r>
          </a:p>
          <a:p>
            <a:pPr lvl="0"/>
            <a:r>
              <a:rPr lang="en-US" sz="2400" dirty="0"/>
              <a:t>The consumer, on the other hand, </a:t>
            </a:r>
            <a:r>
              <a:rPr lang="en-US" sz="2400" dirty="0">
                <a:solidFill>
                  <a:srgbClr val="FF0000"/>
                </a:solidFill>
              </a:rPr>
              <a:t>should stop consuming if the buffer is empty. </a:t>
            </a:r>
          </a:p>
          <a:p>
            <a:endParaRPr lang="en-US" sz="2400" dirty="0"/>
          </a:p>
        </p:txBody>
      </p:sp>
    </p:spTree>
    <p:extLst>
      <p:ext uri="{BB962C8B-B14F-4D97-AF65-F5344CB8AC3E}">
        <p14:creationId xmlns:p14="http://schemas.microsoft.com/office/powerpoint/2010/main" val="26813795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 Deadlock…</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000" dirty="0"/>
              <a:t>To synchronize the operations, use a lock with two conditions: </a:t>
            </a:r>
          </a:p>
          <a:p>
            <a:pPr lvl="1"/>
            <a:r>
              <a:rPr lang="en-US" sz="2000" dirty="0" err="1">
                <a:solidFill>
                  <a:srgbClr val="0070C0"/>
                </a:solidFill>
              </a:rPr>
              <a:t>notEmpty</a:t>
            </a:r>
            <a:r>
              <a:rPr lang="en-US" sz="2000" dirty="0">
                <a:solidFill>
                  <a:srgbClr val="0070C0"/>
                </a:solidFill>
              </a:rPr>
              <a:t> (i.e., buffer is not empty) and</a:t>
            </a:r>
          </a:p>
          <a:p>
            <a:pPr lvl="1"/>
            <a:r>
              <a:rPr lang="en-US" sz="2000" dirty="0" err="1">
                <a:solidFill>
                  <a:srgbClr val="0070C0"/>
                </a:solidFill>
              </a:rPr>
              <a:t>notFull</a:t>
            </a:r>
            <a:r>
              <a:rPr lang="en-US" sz="2000" dirty="0">
                <a:solidFill>
                  <a:srgbClr val="0070C0"/>
                </a:solidFill>
              </a:rPr>
              <a:t> (i.e., buffer is not full). </a:t>
            </a:r>
          </a:p>
          <a:p>
            <a:r>
              <a:rPr lang="en-US" sz="2000" dirty="0"/>
              <a:t>When a task adds an </a:t>
            </a:r>
            <a:r>
              <a:rPr lang="en-US" sz="2000" dirty="0" err="1"/>
              <a:t>int</a:t>
            </a:r>
            <a:r>
              <a:rPr lang="en-US" sz="2000" dirty="0"/>
              <a:t> to the buffer, if the buffer is full, the task will wait for the </a:t>
            </a:r>
            <a:r>
              <a:rPr lang="en-US" sz="2000" dirty="0" err="1"/>
              <a:t>notFull</a:t>
            </a:r>
            <a:r>
              <a:rPr lang="en-US" sz="2000" dirty="0"/>
              <a:t> condition. </a:t>
            </a:r>
          </a:p>
          <a:p>
            <a:r>
              <a:rPr lang="en-US" sz="2000" dirty="0"/>
              <a:t>When a task deletes an </a:t>
            </a:r>
            <a:r>
              <a:rPr lang="en-US" sz="2000" dirty="0" err="1"/>
              <a:t>int</a:t>
            </a:r>
            <a:r>
              <a:rPr lang="en-US" sz="2000" dirty="0"/>
              <a:t> from the buffer, if the buffer is empty, the task will wait for the </a:t>
            </a:r>
            <a:r>
              <a:rPr lang="en-US" sz="2000" dirty="0" err="1"/>
              <a:t>notEmpty</a:t>
            </a:r>
            <a:r>
              <a:rPr lang="en-US" sz="2000" dirty="0"/>
              <a:t> condition.</a:t>
            </a:r>
          </a:p>
          <a:p>
            <a:endParaRPr lang="en-US" sz="2000" dirty="0"/>
          </a:p>
        </p:txBody>
      </p:sp>
      <p:pic>
        <p:nvPicPr>
          <p:cNvPr id="4" name="Picture 3"/>
          <p:cNvPicPr>
            <a:picLocks noChangeAspect="1"/>
          </p:cNvPicPr>
          <p:nvPr/>
        </p:nvPicPr>
        <p:blipFill>
          <a:blip r:embed="rId2"/>
          <a:stretch>
            <a:fillRect/>
          </a:stretch>
        </p:blipFill>
        <p:spPr>
          <a:xfrm>
            <a:off x="1752600" y="4267200"/>
            <a:ext cx="5516126" cy="2362200"/>
          </a:xfrm>
          <a:prstGeom prst="rect">
            <a:avLst/>
          </a:prstGeom>
        </p:spPr>
      </p:pic>
    </p:spTree>
    <p:extLst>
      <p:ext uri="{BB962C8B-B14F-4D97-AF65-F5344CB8AC3E}">
        <p14:creationId xmlns:p14="http://schemas.microsoft.com/office/powerpoint/2010/main" val="1292135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858000"/>
          </a:xfrm>
        </p:spPr>
        <p:txBody>
          <a:bodyPr>
            <a:noAutofit/>
          </a:bodyPr>
          <a:lstStyle/>
          <a:p>
            <a:pPr marL="0" indent="0">
              <a:lnSpc>
                <a:spcPct val="80000"/>
              </a:lnSpc>
              <a:spcBef>
                <a:spcPts val="200"/>
              </a:spcBef>
              <a:buNone/>
            </a:pPr>
            <a:r>
              <a:rPr lang="en-US" sz="1500" dirty="0">
                <a:solidFill>
                  <a:srgbClr val="FF0000"/>
                </a:solidFill>
              </a:rPr>
              <a:t>public class </a:t>
            </a:r>
            <a:r>
              <a:rPr lang="en-US" sz="1500" dirty="0" err="1">
                <a:solidFill>
                  <a:srgbClr val="FF0000"/>
                </a:solidFill>
              </a:rPr>
              <a:t>ProducerConsumerTest</a:t>
            </a:r>
            <a:r>
              <a:rPr lang="en-US" sz="1500" dirty="0">
                <a:solidFill>
                  <a:srgbClr val="FF0000"/>
                </a:solidFill>
              </a:rPr>
              <a:t> {</a:t>
            </a:r>
          </a:p>
          <a:p>
            <a:pPr marL="0" indent="0">
              <a:lnSpc>
                <a:spcPct val="80000"/>
              </a:lnSpc>
              <a:spcBef>
                <a:spcPts val="200"/>
              </a:spcBef>
              <a:buNone/>
            </a:pPr>
            <a:r>
              <a:rPr lang="en-US" sz="1500" dirty="0">
                <a:solidFill>
                  <a:srgbClr val="FF0000"/>
                </a:solidFill>
              </a:rPr>
              <a:t>   public static void main(String[] </a:t>
            </a:r>
            <a:r>
              <a:rPr lang="en-US" sz="1500" dirty="0" err="1">
                <a:solidFill>
                  <a:srgbClr val="FF0000"/>
                </a:solidFill>
              </a:rPr>
              <a:t>args</a:t>
            </a:r>
            <a:r>
              <a:rPr lang="en-US" sz="1500" dirty="0">
                <a:solidFill>
                  <a:srgbClr val="FF0000"/>
                </a:solidFill>
              </a:rPr>
              <a:t>) {</a:t>
            </a:r>
          </a:p>
          <a:p>
            <a:pPr marL="0" indent="0">
              <a:lnSpc>
                <a:spcPct val="80000"/>
              </a:lnSpc>
              <a:spcBef>
                <a:spcPts val="200"/>
              </a:spcBef>
              <a:buNone/>
            </a:pPr>
            <a:r>
              <a:rPr lang="en-US" sz="1500" dirty="0">
                <a:solidFill>
                  <a:srgbClr val="FF0000"/>
                </a:solidFill>
              </a:rPr>
              <a:t>      </a:t>
            </a:r>
            <a:r>
              <a:rPr lang="en-US" sz="1500" dirty="0" err="1">
                <a:solidFill>
                  <a:srgbClr val="FF0000"/>
                </a:solidFill>
              </a:rPr>
              <a:t>CubbyHole</a:t>
            </a:r>
            <a:r>
              <a:rPr lang="en-US" sz="1500" dirty="0">
                <a:solidFill>
                  <a:srgbClr val="FF0000"/>
                </a:solidFill>
              </a:rPr>
              <a:t> c = new </a:t>
            </a:r>
            <a:r>
              <a:rPr lang="en-US" sz="1500" dirty="0" err="1">
                <a:solidFill>
                  <a:srgbClr val="FF0000"/>
                </a:solidFill>
              </a:rPr>
              <a:t>CubbyHole</a:t>
            </a:r>
            <a:r>
              <a:rPr lang="en-US" sz="1500" dirty="0">
                <a:solidFill>
                  <a:srgbClr val="FF0000"/>
                </a:solidFill>
              </a:rPr>
              <a:t>();</a:t>
            </a:r>
          </a:p>
          <a:p>
            <a:pPr marL="0" indent="0">
              <a:lnSpc>
                <a:spcPct val="80000"/>
              </a:lnSpc>
              <a:spcBef>
                <a:spcPts val="200"/>
              </a:spcBef>
              <a:buNone/>
            </a:pPr>
            <a:r>
              <a:rPr lang="en-US" sz="1500" dirty="0">
                <a:solidFill>
                  <a:srgbClr val="FF0000"/>
                </a:solidFill>
              </a:rPr>
              <a:t>      Producer p1 = new Producer(c, 1);</a:t>
            </a:r>
          </a:p>
          <a:p>
            <a:pPr marL="0" indent="0">
              <a:lnSpc>
                <a:spcPct val="80000"/>
              </a:lnSpc>
              <a:spcBef>
                <a:spcPts val="200"/>
              </a:spcBef>
              <a:buNone/>
            </a:pPr>
            <a:r>
              <a:rPr lang="en-US" sz="1500" dirty="0">
                <a:solidFill>
                  <a:srgbClr val="FF0000"/>
                </a:solidFill>
              </a:rPr>
              <a:t>      Consumer c1 = new Consumer(c, 1);</a:t>
            </a:r>
          </a:p>
          <a:p>
            <a:pPr marL="0" indent="0">
              <a:lnSpc>
                <a:spcPct val="80000"/>
              </a:lnSpc>
              <a:spcBef>
                <a:spcPts val="200"/>
              </a:spcBef>
              <a:buNone/>
            </a:pPr>
            <a:r>
              <a:rPr lang="en-US" sz="1500" dirty="0">
                <a:solidFill>
                  <a:srgbClr val="FF0000"/>
                </a:solidFill>
              </a:rPr>
              <a:t>      p1.start(); </a:t>
            </a:r>
          </a:p>
          <a:p>
            <a:pPr marL="0" indent="0">
              <a:lnSpc>
                <a:spcPct val="80000"/>
              </a:lnSpc>
              <a:spcBef>
                <a:spcPts val="200"/>
              </a:spcBef>
              <a:buNone/>
            </a:pPr>
            <a:r>
              <a:rPr lang="en-US" sz="1500" dirty="0">
                <a:solidFill>
                  <a:srgbClr val="FF0000"/>
                </a:solidFill>
              </a:rPr>
              <a:t>      c1.start();</a:t>
            </a:r>
          </a:p>
          <a:p>
            <a:pPr marL="0" indent="0">
              <a:lnSpc>
                <a:spcPct val="80000"/>
              </a:lnSpc>
              <a:spcBef>
                <a:spcPts val="200"/>
              </a:spcBef>
              <a:buNone/>
            </a:pPr>
            <a:r>
              <a:rPr lang="en-US" sz="1500" dirty="0">
                <a:solidFill>
                  <a:srgbClr val="FF0000"/>
                </a:solidFill>
              </a:rPr>
              <a:t>   }</a:t>
            </a:r>
          </a:p>
          <a:p>
            <a:pPr marL="0" indent="0">
              <a:lnSpc>
                <a:spcPct val="80000"/>
              </a:lnSpc>
              <a:spcBef>
                <a:spcPts val="200"/>
              </a:spcBef>
              <a:buNone/>
            </a:pPr>
            <a:r>
              <a:rPr lang="en-US" sz="1500" dirty="0">
                <a:solidFill>
                  <a:srgbClr val="FF0000"/>
                </a:solidFill>
              </a:rPr>
              <a:t>}</a:t>
            </a:r>
          </a:p>
          <a:p>
            <a:pPr marL="0" indent="0">
              <a:lnSpc>
                <a:spcPct val="80000"/>
              </a:lnSpc>
              <a:spcBef>
                <a:spcPts val="200"/>
              </a:spcBef>
              <a:buNone/>
            </a:pPr>
            <a:r>
              <a:rPr lang="en-US" sz="1500" dirty="0">
                <a:solidFill>
                  <a:srgbClr val="FF0000"/>
                </a:solidFill>
              </a:rPr>
              <a:t>class </a:t>
            </a:r>
            <a:r>
              <a:rPr lang="en-US" sz="1500" dirty="0" err="1">
                <a:solidFill>
                  <a:srgbClr val="FF0000"/>
                </a:solidFill>
              </a:rPr>
              <a:t>CubbyHole</a:t>
            </a:r>
            <a:r>
              <a:rPr lang="en-US" sz="1500" dirty="0">
                <a:solidFill>
                  <a:srgbClr val="FF0000"/>
                </a:solidFill>
              </a:rPr>
              <a:t> {</a:t>
            </a:r>
          </a:p>
          <a:p>
            <a:pPr marL="0" indent="0">
              <a:lnSpc>
                <a:spcPct val="80000"/>
              </a:lnSpc>
              <a:spcBef>
                <a:spcPts val="200"/>
              </a:spcBef>
              <a:buNone/>
            </a:pPr>
            <a:r>
              <a:rPr lang="en-US" sz="1500" dirty="0">
                <a:solidFill>
                  <a:srgbClr val="FF0000"/>
                </a:solidFill>
              </a:rPr>
              <a:t>   private </a:t>
            </a:r>
            <a:r>
              <a:rPr lang="en-US" sz="1500" dirty="0" err="1">
                <a:solidFill>
                  <a:srgbClr val="FF0000"/>
                </a:solidFill>
              </a:rPr>
              <a:t>int</a:t>
            </a:r>
            <a:r>
              <a:rPr lang="en-US" sz="1500" dirty="0">
                <a:solidFill>
                  <a:srgbClr val="FF0000"/>
                </a:solidFill>
              </a:rPr>
              <a:t> contents;</a:t>
            </a:r>
          </a:p>
          <a:p>
            <a:pPr marL="0" indent="0">
              <a:lnSpc>
                <a:spcPct val="80000"/>
              </a:lnSpc>
              <a:spcBef>
                <a:spcPts val="200"/>
              </a:spcBef>
              <a:buNone/>
            </a:pPr>
            <a:r>
              <a:rPr lang="en-US" sz="1500" dirty="0">
                <a:solidFill>
                  <a:srgbClr val="FF0000"/>
                </a:solidFill>
              </a:rPr>
              <a:t>   private </a:t>
            </a:r>
            <a:r>
              <a:rPr lang="en-US" sz="1500" dirty="0" err="1">
                <a:solidFill>
                  <a:srgbClr val="FF0000"/>
                </a:solidFill>
              </a:rPr>
              <a:t>boolean</a:t>
            </a:r>
            <a:r>
              <a:rPr lang="en-US" sz="1500" dirty="0">
                <a:solidFill>
                  <a:srgbClr val="FF0000"/>
                </a:solidFill>
              </a:rPr>
              <a:t> available = false;</a:t>
            </a:r>
          </a:p>
          <a:p>
            <a:pPr marL="0" indent="0">
              <a:lnSpc>
                <a:spcPct val="80000"/>
              </a:lnSpc>
              <a:spcBef>
                <a:spcPts val="200"/>
              </a:spcBef>
              <a:buNone/>
            </a:pPr>
            <a:r>
              <a:rPr lang="en-US" sz="1500" dirty="0">
                <a:solidFill>
                  <a:srgbClr val="FF0000"/>
                </a:solidFill>
              </a:rPr>
              <a:t>   public synchronized </a:t>
            </a:r>
            <a:r>
              <a:rPr lang="en-US" sz="1500" dirty="0" err="1">
                <a:solidFill>
                  <a:srgbClr val="FF0000"/>
                </a:solidFill>
              </a:rPr>
              <a:t>int</a:t>
            </a:r>
            <a:r>
              <a:rPr lang="en-US" sz="1500" dirty="0">
                <a:solidFill>
                  <a:srgbClr val="FF0000"/>
                </a:solidFill>
              </a:rPr>
              <a:t> get() {</a:t>
            </a:r>
          </a:p>
          <a:p>
            <a:pPr marL="0" indent="0">
              <a:lnSpc>
                <a:spcPct val="80000"/>
              </a:lnSpc>
              <a:spcBef>
                <a:spcPts val="200"/>
              </a:spcBef>
              <a:buNone/>
            </a:pPr>
            <a:r>
              <a:rPr lang="en-US" sz="1500" dirty="0">
                <a:solidFill>
                  <a:srgbClr val="FF0000"/>
                </a:solidFill>
              </a:rPr>
              <a:t>      while (available == false) {</a:t>
            </a:r>
          </a:p>
          <a:p>
            <a:pPr marL="0" indent="0">
              <a:lnSpc>
                <a:spcPct val="80000"/>
              </a:lnSpc>
              <a:spcBef>
                <a:spcPts val="200"/>
              </a:spcBef>
              <a:buNone/>
            </a:pPr>
            <a:r>
              <a:rPr lang="en-US" sz="1500" dirty="0">
                <a:solidFill>
                  <a:srgbClr val="FF0000"/>
                </a:solidFill>
              </a:rPr>
              <a:t>         try {</a:t>
            </a:r>
          </a:p>
          <a:p>
            <a:pPr marL="0" indent="0">
              <a:lnSpc>
                <a:spcPct val="80000"/>
              </a:lnSpc>
              <a:spcBef>
                <a:spcPts val="200"/>
              </a:spcBef>
              <a:buNone/>
            </a:pPr>
            <a:r>
              <a:rPr lang="en-US" sz="1500" dirty="0">
                <a:solidFill>
                  <a:srgbClr val="FF0000"/>
                </a:solidFill>
              </a:rPr>
              <a:t>            wait();</a:t>
            </a:r>
          </a:p>
          <a:p>
            <a:pPr marL="0" indent="0">
              <a:lnSpc>
                <a:spcPct val="80000"/>
              </a:lnSpc>
              <a:spcBef>
                <a:spcPts val="200"/>
              </a:spcBef>
              <a:buNone/>
            </a:pPr>
            <a:r>
              <a:rPr lang="en-US" sz="1500" dirty="0">
                <a:solidFill>
                  <a:srgbClr val="FF0000"/>
                </a:solidFill>
              </a:rPr>
              <a:t>         } catch (</a:t>
            </a:r>
            <a:r>
              <a:rPr lang="en-US" sz="1500" dirty="0" err="1">
                <a:solidFill>
                  <a:srgbClr val="FF0000"/>
                </a:solidFill>
              </a:rPr>
              <a:t>InterruptedException</a:t>
            </a:r>
            <a:r>
              <a:rPr lang="en-US" sz="1500" dirty="0">
                <a:solidFill>
                  <a:srgbClr val="FF0000"/>
                </a:solidFill>
              </a:rPr>
              <a:t> e) {}</a:t>
            </a:r>
          </a:p>
          <a:p>
            <a:pPr marL="0" indent="0">
              <a:lnSpc>
                <a:spcPct val="80000"/>
              </a:lnSpc>
              <a:spcBef>
                <a:spcPts val="200"/>
              </a:spcBef>
              <a:buNone/>
            </a:pPr>
            <a:r>
              <a:rPr lang="en-US" sz="1500" dirty="0">
                <a:solidFill>
                  <a:srgbClr val="FF0000"/>
                </a:solidFill>
              </a:rPr>
              <a:t>      }</a:t>
            </a:r>
          </a:p>
          <a:p>
            <a:pPr marL="0" indent="0">
              <a:lnSpc>
                <a:spcPct val="80000"/>
              </a:lnSpc>
              <a:spcBef>
                <a:spcPts val="200"/>
              </a:spcBef>
              <a:buNone/>
            </a:pPr>
            <a:r>
              <a:rPr lang="en-US" sz="1500" dirty="0">
                <a:solidFill>
                  <a:srgbClr val="FF0000"/>
                </a:solidFill>
              </a:rPr>
              <a:t>      available = false;</a:t>
            </a:r>
          </a:p>
          <a:p>
            <a:pPr marL="0" indent="0">
              <a:lnSpc>
                <a:spcPct val="80000"/>
              </a:lnSpc>
              <a:spcBef>
                <a:spcPts val="200"/>
              </a:spcBef>
              <a:buNone/>
            </a:pPr>
            <a:r>
              <a:rPr lang="en-US" sz="1500" dirty="0">
                <a:solidFill>
                  <a:srgbClr val="FF0000"/>
                </a:solidFill>
              </a:rPr>
              <a:t>      </a:t>
            </a:r>
            <a:r>
              <a:rPr lang="en-US" sz="1500" dirty="0" err="1">
                <a:solidFill>
                  <a:srgbClr val="FF0000"/>
                </a:solidFill>
              </a:rPr>
              <a:t>notifyAll</a:t>
            </a:r>
            <a:r>
              <a:rPr lang="en-US" sz="1500" dirty="0">
                <a:solidFill>
                  <a:srgbClr val="FF0000"/>
                </a:solidFill>
              </a:rPr>
              <a:t>();</a:t>
            </a:r>
          </a:p>
          <a:p>
            <a:pPr marL="0" indent="0">
              <a:lnSpc>
                <a:spcPct val="80000"/>
              </a:lnSpc>
              <a:spcBef>
                <a:spcPts val="200"/>
              </a:spcBef>
              <a:buNone/>
            </a:pPr>
            <a:r>
              <a:rPr lang="en-US" sz="1500" dirty="0">
                <a:solidFill>
                  <a:srgbClr val="FF0000"/>
                </a:solidFill>
              </a:rPr>
              <a:t>      return contents;</a:t>
            </a:r>
          </a:p>
          <a:p>
            <a:pPr marL="0" indent="0">
              <a:lnSpc>
                <a:spcPct val="80000"/>
              </a:lnSpc>
              <a:spcBef>
                <a:spcPts val="200"/>
              </a:spcBef>
              <a:buNone/>
            </a:pPr>
            <a:r>
              <a:rPr lang="en-US" sz="1500" dirty="0">
                <a:solidFill>
                  <a:srgbClr val="FF0000"/>
                </a:solidFill>
              </a:rPr>
              <a:t>   }</a:t>
            </a:r>
          </a:p>
          <a:p>
            <a:pPr marL="0" indent="0">
              <a:lnSpc>
                <a:spcPct val="80000"/>
              </a:lnSpc>
              <a:spcBef>
                <a:spcPts val="200"/>
              </a:spcBef>
              <a:buNone/>
            </a:pPr>
            <a:r>
              <a:rPr lang="en-US" sz="1500" dirty="0">
                <a:solidFill>
                  <a:srgbClr val="FF0000"/>
                </a:solidFill>
              </a:rPr>
              <a:t>   public synchronized void put(</a:t>
            </a:r>
            <a:r>
              <a:rPr lang="en-US" sz="1500" dirty="0" err="1">
                <a:solidFill>
                  <a:srgbClr val="FF0000"/>
                </a:solidFill>
              </a:rPr>
              <a:t>int</a:t>
            </a:r>
            <a:r>
              <a:rPr lang="en-US" sz="1500" dirty="0">
                <a:solidFill>
                  <a:srgbClr val="FF0000"/>
                </a:solidFill>
              </a:rPr>
              <a:t> value) {</a:t>
            </a:r>
          </a:p>
          <a:p>
            <a:pPr marL="0" indent="0">
              <a:lnSpc>
                <a:spcPct val="80000"/>
              </a:lnSpc>
              <a:spcBef>
                <a:spcPts val="200"/>
              </a:spcBef>
              <a:buNone/>
            </a:pPr>
            <a:r>
              <a:rPr lang="en-US" sz="1500" dirty="0">
                <a:solidFill>
                  <a:srgbClr val="FF0000"/>
                </a:solidFill>
              </a:rPr>
              <a:t>      while (available == true) {</a:t>
            </a:r>
          </a:p>
          <a:p>
            <a:pPr marL="0" indent="0">
              <a:lnSpc>
                <a:spcPct val="80000"/>
              </a:lnSpc>
              <a:spcBef>
                <a:spcPts val="200"/>
              </a:spcBef>
              <a:buNone/>
            </a:pPr>
            <a:r>
              <a:rPr lang="en-US" sz="1500" dirty="0">
                <a:solidFill>
                  <a:srgbClr val="FF0000"/>
                </a:solidFill>
              </a:rPr>
              <a:t>         try {</a:t>
            </a:r>
          </a:p>
          <a:p>
            <a:pPr marL="0" indent="0">
              <a:lnSpc>
                <a:spcPct val="80000"/>
              </a:lnSpc>
              <a:spcBef>
                <a:spcPts val="200"/>
              </a:spcBef>
              <a:buNone/>
            </a:pPr>
            <a:r>
              <a:rPr lang="en-US" sz="1500" dirty="0">
                <a:solidFill>
                  <a:srgbClr val="FF0000"/>
                </a:solidFill>
              </a:rPr>
              <a:t>            wait();</a:t>
            </a:r>
          </a:p>
          <a:p>
            <a:pPr marL="0" indent="0">
              <a:lnSpc>
                <a:spcPct val="80000"/>
              </a:lnSpc>
              <a:spcBef>
                <a:spcPts val="200"/>
              </a:spcBef>
              <a:buNone/>
            </a:pPr>
            <a:r>
              <a:rPr lang="en-US" sz="1500" dirty="0">
                <a:solidFill>
                  <a:srgbClr val="FF0000"/>
                </a:solidFill>
              </a:rPr>
              <a:t>         } catch (</a:t>
            </a:r>
            <a:r>
              <a:rPr lang="en-US" sz="1500" dirty="0" err="1">
                <a:solidFill>
                  <a:srgbClr val="FF0000"/>
                </a:solidFill>
              </a:rPr>
              <a:t>InterruptedException</a:t>
            </a:r>
            <a:r>
              <a:rPr lang="en-US" sz="1500" dirty="0">
                <a:solidFill>
                  <a:srgbClr val="FF0000"/>
                </a:solidFill>
              </a:rPr>
              <a:t> e) { } </a:t>
            </a:r>
          </a:p>
          <a:p>
            <a:pPr marL="0" indent="0">
              <a:lnSpc>
                <a:spcPct val="80000"/>
              </a:lnSpc>
              <a:spcBef>
                <a:spcPts val="200"/>
              </a:spcBef>
              <a:buNone/>
            </a:pPr>
            <a:r>
              <a:rPr lang="en-US" sz="1500" dirty="0">
                <a:solidFill>
                  <a:srgbClr val="FF0000"/>
                </a:solidFill>
              </a:rPr>
              <a:t>      }</a:t>
            </a:r>
          </a:p>
          <a:p>
            <a:pPr marL="0" indent="0">
              <a:lnSpc>
                <a:spcPct val="80000"/>
              </a:lnSpc>
              <a:spcBef>
                <a:spcPts val="200"/>
              </a:spcBef>
              <a:buNone/>
            </a:pPr>
            <a:r>
              <a:rPr lang="en-US" sz="1500" dirty="0">
                <a:solidFill>
                  <a:srgbClr val="FF0000"/>
                </a:solidFill>
              </a:rPr>
              <a:t>      contents = value;</a:t>
            </a:r>
          </a:p>
          <a:p>
            <a:pPr marL="0" indent="0">
              <a:lnSpc>
                <a:spcPct val="80000"/>
              </a:lnSpc>
              <a:spcBef>
                <a:spcPts val="200"/>
              </a:spcBef>
              <a:buNone/>
            </a:pPr>
            <a:r>
              <a:rPr lang="en-US" sz="1500" dirty="0">
                <a:solidFill>
                  <a:srgbClr val="FF0000"/>
                </a:solidFill>
              </a:rPr>
              <a:t>      available = true;</a:t>
            </a:r>
          </a:p>
          <a:p>
            <a:pPr marL="0" indent="0">
              <a:lnSpc>
                <a:spcPct val="80000"/>
              </a:lnSpc>
              <a:spcBef>
                <a:spcPts val="200"/>
              </a:spcBef>
              <a:buNone/>
            </a:pPr>
            <a:r>
              <a:rPr lang="en-US" sz="1500" dirty="0">
                <a:solidFill>
                  <a:srgbClr val="FF0000"/>
                </a:solidFill>
              </a:rPr>
              <a:t>      </a:t>
            </a:r>
            <a:r>
              <a:rPr lang="en-US" sz="1500" dirty="0" err="1">
                <a:solidFill>
                  <a:srgbClr val="FF0000"/>
                </a:solidFill>
              </a:rPr>
              <a:t>notifyAll</a:t>
            </a:r>
            <a:r>
              <a:rPr lang="en-US" sz="1500" dirty="0">
                <a:solidFill>
                  <a:srgbClr val="FF0000"/>
                </a:solidFill>
              </a:rPr>
              <a:t>();</a:t>
            </a:r>
          </a:p>
          <a:p>
            <a:pPr marL="0" indent="0">
              <a:lnSpc>
                <a:spcPct val="80000"/>
              </a:lnSpc>
              <a:spcBef>
                <a:spcPts val="200"/>
              </a:spcBef>
              <a:buNone/>
            </a:pPr>
            <a:r>
              <a:rPr lang="en-US" sz="1500" dirty="0">
                <a:solidFill>
                  <a:srgbClr val="FF0000"/>
                </a:solidFill>
              </a:rPr>
              <a:t>   }</a:t>
            </a:r>
          </a:p>
          <a:p>
            <a:pPr marL="0" indent="0">
              <a:lnSpc>
                <a:spcPct val="80000"/>
              </a:lnSpc>
              <a:spcBef>
                <a:spcPts val="200"/>
              </a:spcBef>
              <a:buNone/>
            </a:pPr>
            <a:r>
              <a:rPr lang="en-US" sz="1500" dirty="0">
                <a:solidFill>
                  <a:srgbClr val="FF0000"/>
                </a:solidFill>
              </a:rPr>
              <a:t>}</a:t>
            </a:r>
          </a:p>
        </p:txBody>
      </p:sp>
    </p:spTree>
    <p:extLst>
      <p:ext uri="{BB962C8B-B14F-4D97-AF65-F5344CB8AC3E}">
        <p14:creationId xmlns:p14="http://schemas.microsoft.com/office/powerpoint/2010/main" val="3258550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858000"/>
          </a:xfrm>
        </p:spPr>
        <p:txBody>
          <a:bodyPr>
            <a:normAutofit fontScale="62500" lnSpcReduction="20000"/>
          </a:bodyPr>
          <a:lstStyle/>
          <a:p>
            <a:pPr marL="0" indent="0">
              <a:spcBef>
                <a:spcPts val="200"/>
              </a:spcBef>
              <a:buNone/>
            </a:pPr>
            <a:r>
              <a:rPr lang="en-US" sz="2400" dirty="0">
                <a:solidFill>
                  <a:srgbClr val="FF0000"/>
                </a:solidFill>
              </a:rPr>
              <a:t>class Consumer extends Thread {</a:t>
            </a:r>
          </a:p>
          <a:p>
            <a:pPr marL="0" indent="0">
              <a:spcBef>
                <a:spcPts val="200"/>
              </a:spcBef>
              <a:buNone/>
            </a:pPr>
            <a:r>
              <a:rPr lang="en-US" sz="2400" dirty="0">
                <a:solidFill>
                  <a:srgbClr val="FF0000"/>
                </a:solidFill>
              </a:rPr>
              <a:t>   private </a:t>
            </a:r>
            <a:r>
              <a:rPr lang="en-US" sz="2400" dirty="0" err="1">
                <a:solidFill>
                  <a:srgbClr val="FF0000"/>
                </a:solidFill>
              </a:rPr>
              <a:t>CubbyHole</a:t>
            </a:r>
            <a:r>
              <a:rPr lang="en-US" sz="2400" dirty="0">
                <a:solidFill>
                  <a:srgbClr val="FF0000"/>
                </a:solidFill>
              </a:rPr>
              <a:t> cubbyhole;</a:t>
            </a:r>
          </a:p>
          <a:p>
            <a:pPr marL="0" indent="0">
              <a:spcBef>
                <a:spcPts val="200"/>
              </a:spcBef>
              <a:buNone/>
            </a:pPr>
            <a:r>
              <a:rPr lang="en-US" sz="2400" dirty="0">
                <a:solidFill>
                  <a:srgbClr val="FF0000"/>
                </a:solidFill>
              </a:rPr>
              <a:t>   private </a:t>
            </a:r>
            <a:r>
              <a:rPr lang="en-US" sz="2400" dirty="0" err="1">
                <a:solidFill>
                  <a:srgbClr val="FF0000"/>
                </a:solidFill>
              </a:rPr>
              <a:t>int</a:t>
            </a:r>
            <a:r>
              <a:rPr lang="en-US" sz="2400" dirty="0">
                <a:solidFill>
                  <a:srgbClr val="FF0000"/>
                </a:solidFill>
              </a:rPr>
              <a:t> number;</a:t>
            </a:r>
          </a:p>
          <a:p>
            <a:pPr marL="0" indent="0">
              <a:spcBef>
                <a:spcPts val="200"/>
              </a:spcBef>
              <a:buNone/>
            </a:pPr>
            <a:r>
              <a:rPr lang="en-US" sz="2400" dirty="0">
                <a:solidFill>
                  <a:srgbClr val="FF0000"/>
                </a:solidFill>
              </a:rPr>
              <a:t>   public Consumer(</a:t>
            </a:r>
            <a:r>
              <a:rPr lang="en-US" sz="2400" dirty="0" err="1">
                <a:solidFill>
                  <a:srgbClr val="FF0000"/>
                </a:solidFill>
              </a:rPr>
              <a:t>CubbyHole</a:t>
            </a:r>
            <a:r>
              <a:rPr lang="en-US" sz="2400" dirty="0">
                <a:solidFill>
                  <a:srgbClr val="FF0000"/>
                </a:solidFill>
              </a:rPr>
              <a:t> c, </a:t>
            </a:r>
            <a:r>
              <a:rPr lang="en-US" sz="2400" dirty="0" err="1">
                <a:solidFill>
                  <a:srgbClr val="FF0000"/>
                </a:solidFill>
              </a:rPr>
              <a:t>int</a:t>
            </a:r>
            <a:r>
              <a:rPr lang="en-US" sz="2400" dirty="0">
                <a:solidFill>
                  <a:srgbClr val="FF0000"/>
                </a:solidFill>
              </a:rPr>
              <a:t> </a:t>
            </a:r>
            <a:r>
              <a:rPr lang="en-US" sz="2400" dirty="0" err="1">
                <a:solidFill>
                  <a:srgbClr val="FF0000"/>
                </a:solidFill>
              </a:rPr>
              <a:t>num</a:t>
            </a:r>
            <a:r>
              <a:rPr lang="en-US" sz="2400" dirty="0">
                <a:solidFill>
                  <a:srgbClr val="FF0000"/>
                </a:solidFill>
              </a:rPr>
              <a:t>) {</a:t>
            </a:r>
          </a:p>
          <a:p>
            <a:pPr marL="0" indent="0">
              <a:spcBef>
                <a:spcPts val="200"/>
              </a:spcBef>
              <a:buNone/>
            </a:pPr>
            <a:r>
              <a:rPr lang="en-US" sz="2400" dirty="0">
                <a:solidFill>
                  <a:srgbClr val="FF0000"/>
                </a:solidFill>
              </a:rPr>
              <a:t>      cubbyhole = c;</a:t>
            </a:r>
          </a:p>
          <a:p>
            <a:pPr marL="0" indent="0">
              <a:spcBef>
                <a:spcPts val="200"/>
              </a:spcBef>
              <a:buNone/>
            </a:pPr>
            <a:r>
              <a:rPr lang="en-US" sz="2400" dirty="0">
                <a:solidFill>
                  <a:srgbClr val="FF0000"/>
                </a:solidFill>
              </a:rPr>
              <a:t>      number = </a:t>
            </a:r>
            <a:r>
              <a:rPr lang="en-US" sz="2400" dirty="0" err="1">
                <a:solidFill>
                  <a:srgbClr val="FF0000"/>
                </a:solidFill>
              </a:rPr>
              <a:t>num</a:t>
            </a:r>
            <a:r>
              <a:rPr lang="en-US" sz="2400" dirty="0">
                <a:solidFill>
                  <a:srgbClr val="FF0000"/>
                </a:solidFill>
              </a:rPr>
              <a:t>;</a:t>
            </a:r>
          </a:p>
          <a:p>
            <a:pPr marL="0" indent="0">
              <a:spcBef>
                <a:spcPts val="200"/>
              </a:spcBef>
              <a:buNone/>
            </a:pPr>
            <a:r>
              <a:rPr lang="en-US" sz="2400" dirty="0">
                <a:solidFill>
                  <a:srgbClr val="FF0000"/>
                </a:solidFill>
              </a:rPr>
              <a:t>   }</a:t>
            </a:r>
          </a:p>
          <a:p>
            <a:pPr marL="0" indent="0">
              <a:spcBef>
                <a:spcPts val="200"/>
              </a:spcBef>
              <a:buNone/>
            </a:pPr>
            <a:r>
              <a:rPr lang="en-US" sz="2400" dirty="0">
                <a:solidFill>
                  <a:srgbClr val="FF0000"/>
                </a:solidFill>
              </a:rPr>
              <a:t>   public void run() {</a:t>
            </a:r>
          </a:p>
          <a:p>
            <a:pPr marL="0" indent="0">
              <a:spcBef>
                <a:spcPts val="200"/>
              </a:spcBef>
              <a:buNone/>
            </a:pPr>
            <a:r>
              <a:rPr lang="en-US" sz="2400" dirty="0">
                <a:solidFill>
                  <a:srgbClr val="FF0000"/>
                </a:solidFill>
              </a:rPr>
              <a:t>      </a:t>
            </a:r>
            <a:r>
              <a:rPr lang="en-US" sz="2400" dirty="0" err="1">
                <a:solidFill>
                  <a:srgbClr val="FF0000"/>
                </a:solidFill>
              </a:rPr>
              <a:t>int</a:t>
            </a:r>
            <a:r>
              <a:rPr lang="en-US" sz="2400" dirty="0">
                <a:solidFill>
                  <a:srgbClr val="FF0000"/>
                </a:solidFill>
              </a:rPr>
              <a:t> value = 0;</a:t>
            </a:r>
          </a:p>
          <a:p>
            <a:pPr marL="0" indent="0">
              <a:spcBef>
                <a:spcPts val="200"/>
              </a:spcBef>
              <a:buNone/>
            </a:pPr>
            <a:r>
              <a:rPr lang="en-US" sz="2400" dirty="0">
                <a:solidFill>
                  <a:srgbClr val="FF0000"/>
                </a:solidFill>
              </a:rPr>
              <a:t>      for (</a:t>
            </a:r>
            <a:r>
              <a:rPr lang="en-US" sz="2400" dirty="0" err="1">
                <a:solidFill>
                  <a:srgbClr val="FF0000"/>
                </a:solidFill>
              </a:rPr>
              <a:t>int</a:t>
            </a:r>
            <a:r>
              <a:rPr lang="en-US" sz="2400" dirty="0">
                <a:solidFill>
                  <a:srgbClr val="FF0000"/>
                </a:solidFill>
              </a:rPr>
              <a:t> i = 0; i &lt; 10; i++) {</a:t>
            </a:r>
          </a:p>
          <a:p>
            <a:pPr marL="0" indent="0">
              <a:spcBef>
                <a:spcPts val="200"/>
              </a:spcBef>
              <a:buNone/>
            </a:pPr>
            <a:r>
              <a:rPr lang="en-US" sz="2400" dirty="0">
                <a:solidFill>
                  <a:srgbClr val="FF0000"/>
                </a:solidFill>
              </a:rPr>
              <a:t>         value = </a:t>
            </a:r>
            <a:r>
              <a:rPr lang="en-US" sz="2400" dirty="0" err="1">
                <a:solidFill>
                  <a:srgbClr val="FF0000"/>
                </a:solidFill>
              </a:rPr>
              <a:t>cubbyhole.get</a:t>
            </a:r>
            <a:r>
              <a:rPr lang="en-US" sz="2400" dirty="0">
                <a:solidFill>
                  <a:srgbClr val="FF0000"/>
                </a:solidFill>
              </a:rPr>
              <a:t>();</a:t>
            </a:r>
          </a:p>
          <a:p>
            <a:pPr marL="0" indent="0">
              <a:spcBef>
                <a:spcPts val="200"/>
              </a:spcBef>
              <a:buNone/>
            </a:pPr>
            <a:r>
              <a:rPr lang="en-US" sz="2400" dirty="0">
                <a:solidFill>
                  <a:srgbClr val="FF0000"/>
                </a:solidFill>
              </a:rPr>
              <a:t>         </a:t>
            </a:r>
            <a:r>
              <a:rPr lang="en-US" sz="2400" dirty="0" err="1">
                <a:solidFill>
                  <a:srgbClr val="FF0000"/>
                </a:solidFill>
              </a:rPr>
              <a:t>System.out.println</a:t>
            </a:r>
            <a:r>
              <a:rPr lang="en-US" sz="2400" dirty="0">
                <a:solidFill>
                  <a:srgbClr val="FF0000"/>
                </a:solidFill>
              </a:rPr>
              <a:t>("Consumer #" + </a:t>
            </a:r>
            <a:r>
              <a:rPr lang="en-US" sz="2400" dirty="0" err="1">
                <a:solidFill>
                  <a:srgbClr val="FF0000"/>
                </a:solidFill>
              </a:rPr>
              <a:t>this.number</a:t>
            </a:r>
            <a:r>
              <a:rPr lang="en-US" sz="2400" dirty="0">
                <a:solidFill>
                  <a:srgbClr val="FF0000"/>
                </a:solidFill>
              </a:rPr>
              <a:t> + " got: " + value);</a:t>
            </a:r>
          </a:p>
          <a:p>
            <a:pPr marL="0" indent="0">
              <a:spcBef>
                <a:spcPts val="200"/>
              </a:spcBef>
              <a:buNone/>
            </a:pPr>
            <a:r>
              <a:rPr lang="en-US" sz="2400" dirty="0">
                <a:solidFill>
                  <a:srgbClr val="FF0000"/>
                </a:solidFill>
              </a:rPr>
              <a:t>      }</a:t>
            </a:r>
          </a:p>
          <a:p>
            <a:pPr marL="0" indent="0">
              <a:spcBef>
                <a:spcPts val="200"/>
              </a:spcBef>
              <a:buNone/>
            </a:pPr>
            <a:r>
              <a:rPr lang="en-US" sz="2400" dirty="0">
                <a:solidFill>
                  <a:srgbClr val="FF0000"/>
                </a:solidFill>
              </a:rPr>
              <a:t>   }</a:t>
            </a:r>
          </a:p>
          <a:p>
            <a:pPr marL="0" indent="0">
              <a:spcBef>
                <a:spcPts val="200"/>
              </a:spcBef>
              <a:buNone/>
            </a:pPr>
            <a:r>
              <a:rPr lang="en-US" sz="2400" dirty="0">
                <a:solidFill>
                  <a:srgbClr val="FF0000"/>
                </a:solidFill>
              </a:rPr>
              <a:t>}</a:t>
            </a:r>
          </a:p>
          <a:p>
            <a:pPr marL="0" indent="0">
              <a:spcBef>
                <a:spcPts val="200"/>
              </a:spcBef>
              <a:buNone/>
            </a:pPr>
            <a:r>
              <a:rPr lang="en-US" sz="2400" dirty="0">
                <a:solidFill>
                  <a:srgbClr val="FF0000"/>
                </a:solidFill>
              </a:rPr>
              <a:t>class Producer extends Thread {</a:t>
            </a:r>
          </a:p>
          <a:p>
            <a:pPr marL="0" indent="0">
              <a:spcBef>
                <a:spcPts val="200"/>
              </a:spcBef>
              <a:buNone/>
            </a:pPr>
            <a:r>
              <a:rPr lang="en-US" sz="2400" dirty="0">
                <a:solidFill>
                  <a:srgbClr val="FF0000"/>
                </a:solidFill>
              </a:rPr>
              <a:t>   private </a:t>
            </a:r>
            <a:r>
              <a:rPr lang="en-US" sz="2400" dirty="0" err="1">
                <a:solidFill>
                  <a:srgbClr val="FF0000"/>
                </a:solidFill>
              </a:rPr>
              <a:t>CubbyHole</a:t>
            </a:r>
            <a:r>
              <a:rPr lang="en-US" sz="2400" dirty="0">
                <a:solidFill>
                  <a:srgbClr val="FF0000"/>
                </a:solidFill>
              </a:rPr>
              <a:t> cubbyhole;</a:t>
            </a:r>
          </a:p>
          <a:p>
            <a:pPr marL="0" indent="0">
              <a:spcBef>
                <a:spcPts val="200"/>
              </a:spcBef>
              <a:buNone/>
            </a:pPr>
            <a:r>
              <a:rPr lang="en-US" sz="2400" dirty="0">
                <a:solidFill>
                  <a:srgbClr val="FF0000"/>
                </a:solidFill>
              </a:rPr>
              <a:t>   private </a:t>
            </a:r>
            <a:r>
              <a:rPr lang="en-US" sz="2400" dirty="0" err="1">
                <a:solidFill>
                  <a:srgbClr val="FF0000"/>
                </a:solidFill>
              </a:rPr>
              <a:t>int</a:t>
            </a:r>
            <a:r>
              <a:rPr lang="en-US" sz="2400" dirty="0">
                <a:solidFill>
                  <a:srgbClr val="FF0000"/>
                </a:solidFill>
              </a:rPr>
              <a:t> number;</a:t>
            </a:r>
          </a:p>
          <a:p>
            <a:pPr marL="0" indent="0">
              <a:spcBef>
                <a:spcPts val="200"/>
              </a:spcBef>
              <a:buNone/>
            </a:pPr>
            <a:r>
              <a:rPr lang="en-US" sz="2400" dirty="0">
                <a:solidFill>
                  <a:srgbClr val="FF0000"/>
                </a:solidFill>
              </a:rPr>
              <a:t>   public Producer(</a:t>
            </a:r>
            <a:r>
              <a:rPr lang="en-US" sz="2400" dirty="0" err="1">
                <a:solidFill>
                  <a:srgbClr val="FF0000"/>
                </a:solidFill>
              </a:rPr>
              <a:t>CubbyHole</a:t>
            </a:r>
            <a:r>
              <a:rPr lang="en-US" sz="2400" dirty="0">
                <a:solidFill>
                  <a:srgbClr val="FF0000"/>
                </a:solidFill>
              </a:rPr>
              <a:t> c, </a:t>
            </a:r>
            <a:r>
              <a:rPr lang="en-US" sz="2400" dirty="0" err="1">
                <a:solidFill>
                  <a:srgbClr val="FF0000"/>
                </a:solidFill>
              </a:rPr>
              <a:t>int</a:t>
            </a:r>
            <a:r>
              <a:rPr lang="en-US" sz="2400" dirty="0">
                <a:solidFill>
                  <a:srgbClr val="FF0000"/>
                </a:solidFill>
              </a:rPr>
              <a:t> number) {</a:t>
            </a:r>
          </a:p>
          <a:p>
            <a:pPr marL="0" indent="0">
              <a:spcBef>
                <a:spcPts val="200"/>
              </a:spcBef>
              <a:buNone/>
            </a:pPr>
            <a:r>
              <a:rPr lang="en-US" sz="2400" dirty="0">
                <a:solidFill>
                  <a:srgbClr val="FF0000"/>
                </a:solidFill>
              </a:rPr>
              <a:t>      cubbyhole = c;</a:t>
            </a:r>
          </a:p>
          <a:p>
            <a:pPr marL="0" indent="0">
              <a:spcBef>
                <a:spcPts val="200"/>
              </a:spcBef>
              <a:buNone/>
            </a:pPr>
            <a:r>
              <a:rPr lang="en-US" sz="2400" dirty="0">
                <a:solidFill>
                  <a:srgbClr val="FF0000"/>
                </a:solidFill>
              </a:rPr>
              <a:t>      </a:t>
            </a:r>
            <a:r>
              <a:rPr lang="en-US" sz="2400" dirty="0" err="1">
                <a:solidFill>
                  <a:srgbClr val="FF0000"/>
                </a:solidFill>
              </a:rPr>
              <a:t>this.number</a:t>
            </a:r>
            <a:r>
              <a:rPr lang="en-US" sz="2400" dirty="0">
                <a:solidFill>
                  <a:srgbClr val="FF0000"/>
                </a:solidFill>
              </a:rPr>
              <a:t> = number;</a:t>
            </a:r>
          </a:p>
          <a:p>
            <a:pPr marL="0" indent="0">
              <a:spcBef>
                <a:spcPts val="200"/>
              </a:spcBef>
              <a:buNone/>
            </a:pPr>
            <a:r>
              <a:rPr lang="en-US" sz="2400" dirty="0">
                <a:solidFill>
                  <a:srgbClr val="FF0000"/>
                </a:solidFill>
              </a:rPr>
              <a:t>   } </a:t>
            </a:r>
          </a:p>
          <a:p>
            <a:pPr marL="0" indent="0">
              <a:spcBef>
                <a:spcPts val="200"/>
              </a:spcBef>
              <a:buNone/>
            </a:pPr>
            <a:r>
              <a:rPr lang="en-US" sz="2400" dirty="0">
                <a:solidFill>
                  <a:srgbClr val="FF0000"/>
                </a:solidFill>
              </a:rPr>
              <a:t>   public void run() {</a:t>
            </a:r>
          </a:p>
          <a:p>
            <a:pPr marL="0" indent="0">
              <a:spcBef>
                <a:spcPts val="200"/>
              </a:spcBef>
              <a:buNone/>
            </a:pPr>
            <a:r>
              <a:rPr lang="en-US" sz="2400" dirty="0">
                <a:solidFill>
                  <a:srgbClr val="FF0000"/>
                </a:solidFill>
              </a:rPr>
              <a:t>      for (</a:t>
            </a:r>
            <a:r>
              <a:rPr lang="en-US" sz="2400" dirty="0" err="1">
                <a:solidFill>
                  <a:srgbClr val="FF0000"/>
                </a:solidFill>
              </a:rPr>
              <a:t>int</a:t>
            </a:r>
            <a:r>
              <a:rPr lang="en-US" sz="2400" dirty="0">
                <a:solidFill>
                  <a:srgbClr val="FF0000"/>
                </a:solidFill>
              </a:rPr>
              <a:t> i = 0; i &lt; 10; i++) {</a:t>
            </a:r>
          </a:p>
          <a:p>
            <a:pPr marL="0" indent="0">
              <a:spcBef>
                <a:spcPts val="200"/>
              </a:spcBef>
              <a:buNone/>
            </a:pPr>
            <a:r>
              <a:rPr lang="en-US" sz="2400" dirty="0">
                <a:solidFill>
                  <a:srgbClr val="FF0000"/>
                </a:solidFill>
              </a:rPr>
              <a:t>         </a:t>
            </a:r>
            <a:r>
              <a:rPr lang="en-US" sz="2400" dirty="0" err="1">
                <a:solidFill>
                  <a:srgbClr val="FF0000"/>
                </a:solidFill>
              </a:rPr>
              <a:t>cubbyhole.put</a:t>
            </a:r>
            <a:r>
              <a:rPr lang="en-US" sz="2400" dirty="0">
                <a:solidFill>
                  <a:srgbClr val="FF0000"/>
                </a:solidFill>
              </a:rPr>
              <a:t>(i);</a:t>
            </a:r>
          </a:p>
          <a:p>
            <a:pPr marL="0" indent="0">
              <a:spcBef>
                <a:spcPts val="200"/>
              </a:spcBef>
              <a:buNone/>
            </a:pPr>
            <a:r>
              <a:rPr lang="en-US" sz="2400" dirty="0">
                <a:solidFill>
                  <a:srgbClr val="FF0000"/>
                </a:solidFill>
              </a:rPr>
              <a:t>         </a:t>
            </a:r>
            <a:r>
              <a:rPr lang="en-US" sz="2400" dirty="0" err="1">
                <a:solidFill>
                  <a:srgbClr val="FF0000"/>
                </a:solidFill>
              </a:rPr>
              <a:t>System.out.println</a:t>
            </a:r>
            <a:r>
              <a:rPr lang="en-US" sz="2400" dirty="0">
                <a:solidFill>
                  <a:srgbClr val="FF0000"/>
                </a:solidFill>
              </a:rPr>
              <a:t>("Producer #" + </a:t>
            </a:r>
            <a:r>
              <a:rPr lang="en-US" sz="2400" dirty="0" err="1">
                <a:solidFill>
                  <a:srgbClr val="FF0000"/>
                </a:solidFill>
              </a:rPr>
              <a:t>this.number</a:t>
            </a:r>
            <a:r>
              <a:rPr lang="en-US" sz="2400" dirty="0">
                <a:solidFill>
                  <a:srgbClr val="FF0000"/>
                </a:solidFill>
              </a:rPr>
              <a:t> + " put: " + i);</a:t>
            </a:r>
          </a:p>
          <a:p>
            <a:pPr marL="0" indent="0">
              <a:spcBef>
                <a:spcPts val="200"/>
              </a:spcBef>
              <a:buNone/>
            </a:pPr>
            <a:r>
              <a:rPr lang="en-US" sz="2400" dirty="0">
                <a:solidFill>
                  <a:srgbClr val="FF0000"/>
                </a:solidFill>
              </a:rPr>
              <a:t>         try {</a:t>
            </a:r>
          </a:p>
          <a:p>
            <a:pPr marL="0" indent="0">
              <a:spcBef>
                <a:spcPts val="200"/>
              </a:spcBef>
              <a:buNone/>
            </a:pPr>
            <a:r>
              <a:rPr lang="en-US" sz="2400" dirty="0">
                <a:solidFill>
                  <a:srgbClr val="FF0000"/>
                </a:solidFill>
              </a:rPr>
              <a:t>            </a:t>
            </a:r>
            <a:r>
              <a:rPr lang="en-US" sz="2400" dirty="0" err="1">
                <a:solidFill>
                  <a:srgbClr val="FF0000"/>
                </a:solidFill>
              </a:rPr>
              <a:t>Thread.sleep</a:t>
            </a:r>
            <a:r>
              <a:rPr lang="en-US" sz="2400" dirty="0">
                <a:solidFill>
                  <a:srgbClr val="FF0000"/>
                </a:solidFill>
              </a:rPr>
              <a:t>((</a:t>
            </a:r>
            <a:r>
              <a:rPr lang="en-US" sz="2400" dirty="0" err="1">
                <a:solidFill>
                  <a:srgbClr val="FF0000"/>
                </a:solidFill>
              </a:rPr>
              <a:t>int</a:t>
            </a:r>
            <a:r>
              <a:rPr lang="en-US" sz="2400" dirty="0">
                <a:solidFill>
                  <a:srgbClr val="FF0000"/>
                </a:solidFill>
              </a:rPr>
              <a:t>)(</a:t>
            </a:r>
            <a:r>
              <a:rPr lang="en-US" sz="2400" dirty="0" err="1">
                <a:solidFill>
                  <a:srgbClr val="FF0000"/>
                </a:solidFill>
              </a:rPr>
              <a:t>Math.random</a:t>
            </a:r>
            <a:r>
              <a:rPr lang="en-US" sz="2400" dirty="0">
                <a:solidFill>
                  <a:srgbClr val="FF0000"/>
                </a:solidFill>
              </a:rPr>
              <a:t>() * 100));</a:t>
            </a:r>
          </a:p>
          <a:p>
            <a:pPr marL="0" indent="0">
              <a:spcBef>
                <a:spcPts val="200"/>
              </a:spcBef>
              <a:buNone/>
            </a:pPr>
            <a:r>
              <a:rPr lang="en-US" sz="2400" dirty="0">
                <a:solidFill>
                  <a:srgbClr val="FF0000"/>
                </a:solidFill>
              </a:rPr>
              <a:t>         } catch (</a:t>
            </a:r>
            <a:r>
              <a:rPr lang="en-US" sz="2400" dirty="0" err="1">
                <a:solidFill>
                  <a:srgbClr val="FF0000"/>
                </a:solidFill>
              </a:rPr>
              <a:t>InterruptedException</a:t>
            </a:r>
            <a:r>
              <a:rPr lang="en-US" sz="2400" dirty="0">
                <a:solidFill>
                  <a:srgbClr val="FF0000"/>
                </a:solidFill>
              </a:rPr>
              <a:t> e) { }</a:t>
            </a:r>
          </a:p>
          <a:p>
            <a:pPr marL="0" indent="0">
              <a:spcBef>
                <a:spcPts val="200"/>
              </a:spcBef>
              <a:buNone/>
            </a:pPr>
            <a:r>
              <a:rPr lang="en-US" sz="2400" dirty="0">
                <a:solidFill>
                  <a:srgbClr val="FF0000"/>
                </a:solidFill>
              </a:rPr>
              <a:t>      } </a:t>
            </a:r>
          </a:p>
          <a:p>
            <a:pPr marL="0" indent="0">
              <a:spcBef>
                <a:spcPts val="200"/>
              </a:spcBef>
              <a:buNone/>
            </a:pPr>
            <a:r>
              <a:rPr lang="en-US" sz="2400" dirty="0">
                <a:solidFill>
                  <a:srgbClr val="FF0000"/>
                </a:solidFill>
              </a:rPr>
              <a:t>   }</a:t>
            </a:r>
          </a:p>
          <a:p>
            <a:pPr marL="0" indent="0">
              <a:spcBef>
                <a:spcPts val="200"/>
              </a:spcBef>
              <a:buNone/>
            </a:pPr>
            <a:r>
              <a:rPr lang="en-US" sz="2400" dirty="0">
                <a:solidFill>
                  <a:srgbClr val="FF0000"/>
                </a:solidFill>
              </a:rPr>
              <a:t>}</a:t>
            </a:r>
          </a:p>
          <a:p>
            <a:pPr marL="0" indent="0">
              <a:spcBef>
                <a:spcPts val="200"/>
              </a:spcBef>
              <a:buNone/>
            </a:pPr>
            <a:endParaRPr lang="en-US" sz="2400" dirty="0">
              <a:solidFill>
                <a:srgbClr val="FF0000"/>
              </a:solidFill>
            </a:endParaRPr>
          </a:p>
        </p:txBody>
      </p:sp>
    </p:spTree>
    <p:extLst>
      <p:ext uri="{BB962C8B-B14F-4D97-AF65-F5344CB8AC3E}">
        <p14:creationId xmlns:p14="http://schemas.microsoft.com/office/powerpoint/2010/main" val="52904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1. Threads and Processes…</a:t>
            </a:r>
          </a:p>
        </p:txBody>
      </p:sp>
      <p:sp>
        <p:nvSpPr>
          <p:cNvPr id="3" name="Content Placeholder 2"/>
          <p:cNvSpPr>
            <a:spLocks noGrp="1"/>
          </p:cNvSpPr>
          <p:nvPr>
            <p:ph sz="quarter" idx="1"/>
          </p:nvPr>
        </p:nvSpPr>
        <p:spPr>
          <a:xfrm>
            <a:off x="457200" y="1600200"/>
            <a:ext cx="8229600" cy="5257800"/>
          </a:xfrm>
        </p:spPr>
        <p:txBody>
          <a:bodyPr>
            <a:normAutofit fontScale="85000" lnSpcReduction="10000"/>
          </a:bodyPr>
          <a:lstStyle/>
          <a:p>
            <a:pPr marL="0" indent="0">
              <a:buNone/>
            </a:pPr>
            <a:r>
              <a:rPr lang="en-US" sz="2400" b="1" dirty="0">
                <a:solidFill>
                  <a:srgbClr val="00B050"/>
                </a:solidFill>
              </a:rPr>
              <a:t>Threads</a:t>
            </a:r>
            <a:endParaRPr lang="en-US" sz="2400" dirty="0">
              <a:solidFill>
                <a:srgbClr val="00B050"/>
              </a:solidFill>
            </a:endParaRPr>
          </a:p>
          <a:p>
            <a:r>
              <a:rPr lang="en-US" sz="2400" dirty="0">
                <a:solidFill>
                  <a:srgbClr val="0070C0"/>
                </a:solidFill>
              </a:rPr>
              <a:t>Threads are sometimes called lightweight processes. </a:t>
            </a:r>
          </a:p>
          <a:p>
            <a:r>
              <a:rPr lang="en-US" sz="2400" dirty="0">
                <a:solidFill>
                  <a:srgbClr val="0070C0"/>
                </a:solidFill>
              </a:rPr>
              <a:t>Both processes and threads provide an execution environment, but creating a new thread requires fewer resources than creating a new process.  </a:t>
            </a:r>
          </a:p>
          <a:p>
            <a:r>
              <a:rPr lang="en-US" sz="2400" dirty="0">
                <a:solidFill>
                  <a:srgbClr val="0070C0"/>
                </a:solidFill>
              </a:rPr>
              <a:t>Threads exist within a process — every process has at least one thread.</a:t>
            </a:r>
            <a:r>
              <a:rPr lang="en-US" sz="2400" dirty="0"/>
              <a:t> </a:t>
            </a:r>
          </a:p>
          <a:p>
            <a:r>
              <a:rPr lang="en-US" sz="2400" dirty="0"/>
              <a:t>Threads share the process's resources, including memory and open files. </a:t>
            </a:r>
          </a:p>
          <a:p>
            <a:r>
              <a:rPr lang="en-US" sz="2400" dirty="0"/>
              <a:t>This makes for efficient, but potentially problematic, communication.</a:t>
            </a:r>
          </a:p>
          <a:p>
            <a:r>
              <a:rPr lang="en-US" sz="2400" dirty="0"/>
              <a:t>Multithreaded execution is an essential feature of the Java platform. </a:t>
            </a:r>
          </a:p>
          <a:p>
            <a:r>
              <a:rPr lang="en-US" sz="2400" dirty="0"/>
              <a:t>Every application has at least one thread — or several, if you count system threads that do things like memory management and signal handling. </a:t>
            </a:r>
          </a:p>
          <a:p>
            <a:r>
              <a:rPr lang="en-US" sz="2400" dirty="0">
                <a:solidFill>
                  <a:srgbClr val="0070C0"/>
                </a:solidFill>
              </a:rPr>
              <a:t>But from the application programmer's point of view, you start with just one thread, called the </a:t>
            </a:r>
            <a:r>
              <a:rPr lang="en-US" sz="2400" dirty="0">
                <a:solidFill>
                  <a:srgbClr val="FF0000"/>
                </a:solidFill>
              </a:rPr>
              <a:t>main thread.</a:t>
            </a:r>
          </a:p>
          <a:p>
            <a:r>
              <a:rPr lang="en-US" sz="2400" dirty="0">
                <a:solidFill>
                  <a:srgbClr val="0070C0"/>
                </a:solidFill>
              </a:rPr>
              <a:t>This thread has the ability to create additional threads, as we'll demonstrate in the next section.</a:t>
            </a:r>
          </a:p>
        </p:txBody>
      </p:sp>
    </p:spTree>
    <p:extLst>
      <p:ext uri="{BB962C8B-B14F-4D97-AF65-F5344CB8AC3E}">
        <p14:creationId xmlns:p14="http://schemas.microsoft.com/office/powerpoint/2010/main" val="3700872066"/>
      </p:ext>
    </p:extLst>
  </p:cSld>
  <p:clrMapOvr>
    <a:masterClrMapping/>
  </p:clrMapOvr>
  <mc:AlternateContent xmlns:mc="http://schemas.openxmlformats.org/markup-compatibility/2006" xmlns:p14="http://schemas.microsoft.com/office/powerpoint/2010/main">
    <mc:Choice Requires="p14">
      <p:transition spd="slow" p14:dur="2000" advTm="5990"/>
    </mc:Choice>
    <mc:Fallback xmlns="">
      <p:transition spd="slow" advTm="59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 The Main Thread</a:t>
            </a:r>
          </a:p>
        </p:txBody>
      </p:sp>
      <p:sp>
        <p:nvSpPr>
          <p:cNvPr id="3" name="Content Placeholder 2"/>
          <p:cNvSpPr>
            <a:spLocks noGrp="1"/>
          </p:cNvSpPr>
          <p:nvPr>
            <p:ph sz="quarter" idx="1"/>
          </p:nvPr>
        </p:nvSpPr>
        <p:spPr>
          <a:xfrm>
            <a:off x="457200" y="1600200"/>
            <a:ext cx="8229600" cy="5257800"/>
          </a:xfrm>
        </p:spPr>
        <p:txBody>
          <a:bodyPr>
            <a:noAutofit/>
          </a:bodyPr>
          <a:lstStyle/>
          <a:p>
            <a:pPr lvl="0">
              <a:spcBef>
                <a:spcPts val="400"/>
              </a:spcBef>
            </a:pPr>
            <a:r>
              <a:rPr lang="en-US" sz="2000" dirty="0"/>
              <a:t>When a Java program starts up, one thread begins running immediately. </a:t>
            </a:r>
          </a:p>
          <a:p>
            <a:pPr lvl="0">
              <a:spcBef>
                <a:spcPts val="400"/>
              </a:spcBef>
            </a:pPr>
            <a:r>
              <a:rPr lang="en-US" sz="2000" dirty="0">
                <a:solidFill>
                  <a:srgbClr val="FF0000"/>
                </a:solidFill>
              </a:rPr>
              <a:t>This is called the </a:t>
            </a:r>
            <a:r>
              <a:rPr lang="en-US" sz="2000" i="1" dirty="0">
                <a:solidFill>
                  <a:srgbClr val="FF0000"/>
                </a:solidFill>
              </a:rPr>
              <a:t>main thread </a:t>
            </a:r>
            <a:r>
              <a:rPr lang="en-US" sz="2000" dirty="0">
                <a:solidFill>
                  <a:srgbClr val="FF0000"/>
                </a:solidFill>
              </a:rPr>
              <a:t>of your program, because it is the one that is executed when your program begins</a:t>
            </a:r>
            <a:r>
              <a:rPr lang="en-US" sz="2000" dirty="0">
                <a:solidFill>
                  <a:srgbClr val="0070C0"/>
                </a:solidFill>
              </a:rPr>
              <a:t>. </a:t>
            </a:r>
          </a:p>
          <a:p>
            <a:pPr lvl="0">
              <a:spcBef>
                <a:spcPts val="400"/>
              </a:spcBef>
            </a:pPr>
            <a:r>
              <a:rPr lang="en-US" sz="2000" dirty="0"/>
              <a:t>The main thread is important for two reasons:</a:t>
            </a:r>
          </a:p>
          <a:p>
            <a:pPr lvl="1">
              <a:spcBef>
                <a:spcPts val="400"/>
              </a:spcBef>
            </a:pPr>
            <a:r>
              <a:rPr lang="en-US" sz="2000" dirty="0">
                <a:solidFill>
                  <a:srgbClr val="0070C0"/>
                </a:solidFill>
              </a:rPr>
              <a:t>It is the thread from which other “child” threads will be spawned.</a:t>
            </a:r>
          </a:p>
          <a:p>
            <a:pPr lvl="1">
              <a:spcBef>
                <a:spcPts val="400"/>
              </a:spcBef>
            </a:pPr>
            <a:r>
              <a:rPr lang="en-US" sz="2000" dirty="0">
                <a:solidFill>
                  <a:srgbClr val="0070C0"/>
                </a:solidFill>
              </a:rPr>
              <a:t>Often it must be the last thread to finish execution because it performs various shutdown actions.</a:t>
            </a:r>
          </a:p>
          <a:p>
            <a:pPr>
              <a:spcBef>
                <a:spcPts val="400"/>
              </a:spcBef>
            </a:pPr>
            <a:r>
              <a:rPr lang="en-US" sz="2000" dirty="0"/>
              <a:t>Although the main thread is created automatically when your program is started, it can be controlled through a </a:t>
            </a:r>
            <a:r>
              <a:rPr lang="en-US" sz="2000" b="1" dirty="0"/>
              <a:t>Thread </a:t>
            </a:r>
            <a:r>
              <a:rPr lang="en-US" sz="2000" dirty="0"/>
              <a:t>object. </a:t>
            </a:r>
          </a:p>
          <a:p>
            <a:pPr>
              <a:spcBef>
                <a:spcPts val="400"/>
              </a:spcBef>
            </a:pPr>
            <a:r>
              <a:rPr lang="en-US" sz="2000" dirty="0"/>
              <a:t>To do so, you must obtain a reference to it by calling the method </a:t>
            </a:r>
            <a:r>
              <a:rPr lang="en-US" sz="2000" b="1" dirty="0" err="1"/>
              <a:t>currentThread</a:t>
            </a:r>
            <a:r>
              <a:rPr lang="en-US" sz="2000" b="1" dirty="0"/>
              <a:t>()</a:t>
            </a:r>
            <a:r>
              <a:rPr lang="en-US" sz="2000" dirty="0"/>
              <a:t> of </a:t>
            </a:r>
            <a:r>
              <a:rPr lang="en-US" sz="2000" b="1" dirty="0"/>
              <a:t>Thread</a:t>
            </a:r>
            <a:r>
              <a:rPr lang="en-US" sz="2000" dirty="0"/>
              <a:t> class:</a:t>
            </a:r>
          </a:p>
          <a:p>
            <a:pPr marL="0" indent="0">
              <a:spcBef>
                <a:spcPts val="400"/>
              </a:spcBef>
              <a:buNone/>
            </a:pPr>
            <a:r>
              <a:rPr lang="en-US" sz="2000" dirty="0"/>
              <a:t>	</a:t>
            </a:r>
            <a:r>
              <a:rPr lang="en-US" sz="2000" dirty="0">
                <a:solidFill>
                  <a:srgbClr val="FF0000"/>
                </a:solidFill>
              </a:rPr>
              <a:t>static Thread </a:t>
            </a:r>
            <a:r>
              <a:rPr lang="en-US" sz="2000" dirty="0" err="1">
                <a:solidFill>
                  <a:srgbClr val="FF0000"/>
                </a:solidFill>
              </a:rPr>
              <a:t>currentThread</a:t>
            </a:r>
            <a:r>
              <a:rPr lang="en-US" sz="2000" dirty="0">
                <a:solidFill>
                  <a:srgbClr val="FF0000"/>
                </a:solidFill>
              </a:rPr>
              <a:t>( )</a:t>
            </a:r>
          </a:p>
          <a:p>
            <a:pPr>
              <a:spcBef>
                <a:spcPts val="400"/>
              </a:spcBef>
            </a:pPr>
            <a:r>
              <a:rPr lang="en-US" sz="2000" dirty="0"/>
              <a:t>This method returns a </a:t>
            </a:r>
            <a:r>
              <a:rPr lang="en-US" sz="2000" b="1" dirty="0"/>
              <a:t>reference</a:t>
            </a:r>
            <a:r>
              <a:rPr lang="en-US" sz="2000" dirty="0"/>
              <a:t> to the thread in which it is called. </a:t>
            </a:r>
          </a:p>
          <a:p>
            <a:pPr>
              <a:spcBef>
                <a:spcPts val="400"/>
              </a:spcBef>
            </a:pPr>
            <a:r>
              <a:rPr lang="en-US" sz="2000" dirty="0"/>
              <a:t>Once you have a reference to the main thread, you can control it just like any other thread.</a:t>
            </a:r>
            <a:endParaRPr lang="en-US" sz="2000" dirty="0">
              <a:solidFill>
                <a:srgbClr val="FF0000"/>
              </a:solidFill>
            </a:endParaRPr>
          </a:p>
        </p:txBody>
      </p:sp>
    </p:spTree>
    <p:extLst>
      <p:ext uri="{BB962C8B-B14F-4D97-AF65-F5344CB8AC3E}">
        <p14:creationId xmlns:p14="http://schemas.microsoft.com/office/powerpoint/2010/main" val="1909042691"/>
      </p:ext>
    </p:extLst>
  </p:cSld>
  <p:clrMapOvr>
    <a:masterClrMapping/>
  </p:clrMapOvr>
  <mc:AlternateContent xmlns:mc="http://schemas.openxmlformats.org/markup-compatibility/2006" xmlns:p14="http://schemas.microsoft.com/office/powerpoint/2010/main">
    <mc:Choice Requires="p14">
      <p:transition spd="slow" p14:dur="2000" advTm="2549"/>
    </mc:Choice>
    <mc:Fallback xmlns="">
      <p:transition spd="slow" advTm="2549"/>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0"/>
            <a:ext cx="5257800" cy="4495800"/>
          </a:xfrm>
        </p:spPr>
        <p:txBody>
          <a:bodyPr>
            <a:noAutofit/>
          </a:bodyPr>
          <a:lstStyle/>
          <a:p>
            <a:pPr marL="0" indent="0">
              <a:spcBef>
                <a:spcPts val="400"/>
              </a:spcBef>
              <a:buNone/>
            </a:pPr>
            <a:r>
              <a:rPr lang="en-US" sz="1600" dirty="0">
                <a:solidFill>
                  <a:srgbClr val="FF0000"/>
                </a:solidFill>
              </a:rPr>
              <a:t>public static void main(String </a:t>
            </a:r>
            <a:r>
              <a:rPr lang="en-US" sz="1600" dirty="0" err="1">
                <a:solidFill>
                  <a:srgbClr val="FF0000"/>
                </a:solidFill>
              </a:rPr>
              <a:t>args</a:t>
            </a:r>
            <a:r>
              <a:rPr lang="en-US" sz="1600" dirty="0">
                <a:solidFill>
                  <a:srgbClr val="FF0000"/>
                </a:solidFill>
              </a:rPr>
              <a:t>[]) {</a:t>
            </a:r>
          </a:p>
          <a:p>
            <a:pPr marL="0" indent="0">
              <a:spcBef>
                <a:spcPts val="400"/>
              </a:spcBef>
              <a:buNone/>
            </a:pPr>
            <a:r>
              <a:rPr lang="en-US" sz="1600" dirty="0">
                <a:solidFill>
                  <a:srgbClr val="FF0000"/>
                </a:solidFill>
              </a:rPr>
              <a:t>        Thread t = </a:t>
            </a:r>
            <a:r>
              <a:rPr lang="en-US" sz="1600" dirty="0" err="1">
                <a:solidFill>
                  <a:srgbClr val="FF0000"/>
                </a:solidFill>
              </a:rPr>
              <a:t>Thread.currentThread</a:t>
            </a:r>
            <a:r>
              <a:rPr lang="en-US" sz="1600" dirty="0">
                <a:solidFill>
                  <a:srgbClr val="FF0000"/>
                </a:solidFill>
              </a:rPr>
              <a:t>();</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("Current thread: " + t);</a:t>
            </a:r>
          </a:p>
          <a:p>
            <a:pPr marL="0" indent="0">
              <a:spcBef>
                <a:spcPts val="400"/>
              </a:spcBef>
              <a:buNone/>
            </a:pPr>
            <a:r>
              <a:rPr lang="en-US" sz="1600" dirty="0">
                <a:solidFill>
                  <a:srgbClr val="FF0000"/>
                </a:solidFill>
              </a:rPr>
              <a:t>        //change the name of the thread</a:t>
            </a:r>
          </a:p>
          <a:p>
            <a:pPr marL="0" indent="0">
              <a:spcBef>
                <a:spcPts val="400"/>
              </a:spcBef>
              <a:buNone/>
            </a:pPr>
            <a:r>
              <a:rPr lang="en-US" sz="1600" dirty="0">
                <a:solidFill>
                  <a:srgbClr val="FF0000"/>
                </a:solidFill>
              </a:rPr>
              <a:t>        </a:t>
            </a:r>
            <a:r>
              <a:rPr lang="en-US" sz="1600" dirty="0" err="1">
                <a:solidFill>
                  <a:srgbClr val="FF0000"/>
                </a:solidFill>
              </a:rPr>
              <a:t>t.setName</a:t>
            </a:r>
            <a:r>
              <a:rPr lang="en-US" sz="1600" dirty="0">
                <a:solidFill>
                  <a:srgbClr val="FF0000"/>
                </a:solidFill>
              </a:rPr>
              <a:t>("Main Thread");</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("After name change: " + t);</a:t>
            </a:r>
          </a:p>
          <a:p>
            <a:pPr marL="0" indent="0">
              <a:spcBef>
                <a:spcPts val="400"/>
              </a:spcBef>
              <a:buNone/>
            </a:pPr>
            <a:r>
              <a:rPr lang="en-US" sz="1600" dirty="0">
                <a:solidFill>
                  <a:srgbClr val="FF0000"/>
                </a:solidFill>
              </a:rPr>
              <a:t>        try {</a:t>
            </a:r>
          </a:p>
          <a:p>
            <a:pPr marL="0" indent="0">
              <a:spcBef>
                <a:spcPts val="400"/>
              </a:spcBef>
              <a:buNone/>
            </a:pPr>
            <a:r>
              <a:rPr lang="en-US" sz="1600" dirty="0">
                <a:solidFill>
                  <a:srgbClr val="FF0000"/>
                </a:solidFill>
              </a:rPr>
              <a:t>            for (</a:t>
            </a:r>
            <a:r>
              <a:rPr lang="en-US" sz="1600" dirty="0" err="1">
                <a:solidFill>
                  <a:srgbClr val="FF0000"/>
                </a:solidFill>
              </a:rPr>
              <a:t>int</a:t>
            </a:r>
            <a:r>
              <a:rPr lang="en-US" sz="1600" dirty="0">
                <a:solidFill>
                  <a:srgbClr val="FF0000"/>
                </a:solidFill>
              </a:rPr>
              <a:t> n = 5; n &gt; 0; n--) {</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(n);</a:t>
            </a:r>
          </a:p>
          <a:p>
            <a:pPr marL="0" indent="0">
              <a:spcBef>
                <a:spcPts val="400"/>
              </a:spcBef>
              <a:buNone/>
            </a:pPr>
            <a:r>
              <a:rPr lang="en-US" sz="1600" dirty="0">
                <a:solidFill>
                  <a:srgbClr val="FF0000"/>
                </a:solidFill>
              </a:rPr>
              <a:t>                </a:t>
            </a:r>
            <a:r>
              <a:rPr lang="en-US" sz="1600" dirty="0" err="1">
                <a:solidFill>
                  <a:srgbClr val="FF0000"/>
                </a:solidFill>
              </a:rPr>
              <a:t>Thread.sleep</a:t>
            </a:r>
            <a:r>
              <a:rPr lang="en-US" sz="1600" dirty="0">
                <a:solidFill>
                  <a:srgbClr val="FF0000"/>
                </a:solidFill>
              </a:rPr>
              <a:t>(1000);</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        } catch (</a:t>
            </a:r>
            <a:r>
              <a:rPr lang="en-US" sz="1600" dirty="0" err="1">
                <a:solidFill>
                  <a:srgbClr val="FF0000"/>
                </a:solidFill>
              </a:rPr>
              <a:t>InterruptedException</a:t>
            </a:r>
            <a:r>
              <a:rPr lang="en-US" sz="1600" dirty="0">
                <a:solidFill>
                  <a:srgbClr val="FF0000"/>
                </a:solidFill>
              </a:rPr>
              <a:t> e) {</a:t>
            </a:r>
          </a:p>
          <a:p>
            <a:pPr marL="0" indent="0">
              <a:spcBef>
                <a:spcPts val="400"/>
              </a:spcBef>
              <a:buNone/>
            </a:pPr>
            <a:r>
              <a:rPr lang="en-US" sz="1600" dirty="0">
                <a:solidFill>
                  <a:srgbClr val="FF0000"/>
                </a:solidFill>
              </a:rPr>
              <a:t>            </a:t>
            </a:r>
            <a:r>
              <a:rPr lang="en-US" sz="1600" dirty="0" err="1">
                <a:solidFill>
                  <a:srgbClr val="FF0000"/>
                </a:solidFill>
              </a:rPr>
              <a:t>System.out.println</a:t>
            </a:r>
            <a:r>
              <a:rPr lang="en-US" sz="1600" dirty="0">
                <a:solidFill>
                  <a:srgbClr val="FF0000"/>
                </a:solidFill>
              </a:rPr>
              <a:t>("Main thread interrupted");</a:t>
            </a:r>
          </a:p>
          <a:p>
            <a:pPr marL="0" indent="0">
              <a:spcBef>
                <a:spcPts val="400"/>
              </a:spcBef>
              <a:buNone/>
            </a:pPr>
            <a:r>
              <a:rPr lang="en-US" sz="1600" dirty="0">
                <a:solidFill>
                  <a:srgbClr val="FF0000"/>
                </a:solidFill>
              </a:rPr>
              <a:t>        }</a:t>
            </a:r>
          </a:p>
          <a:p>
            <a:pPr marL="0" indent="0">
              <a:spcBef>
                <a:spcPts val="400"/>
              </a:spcBef>
              <a:buNone/>
            </a:pPr>
            <a:r>
              <a:rPr lang="en-US" sz="1600" dirty="0">
                <a:solidFill>
                  <a:srgbClr val="FF0000"/>
                </a:solidFill>
              </a:rPr>
              <a:t>}</a:t>
            </a:r>
          </a:p>
        </p:txBody>
      </p:sp>
      <p:sp>
        <p:nvSpPr>
          <p:cNvPr id="5" name="Rectangle 4"/>
          <p:cNvSpPr/>
          <p:nvPr/>
        </p:nvSpPr>
        <p:spPr>
          <a:xfrm>
            <a:off x="228600" y="4572000"/>
            <a:ext cx="8382000" cy="2308324"/>
          </a:xfrm>
          <a:prstGeom prst="rect">
            <a:avLst/>
          </a:prstGeom>
        </p:spPr>
        <p:txBody>
          <a:bodyPr wrap="square">
            <a:spAutoFit/>
          </a:bodyPr>
          <a:lstStyle/>
          <a:p>
            <a:pPr marL="285750" indent="-285750">
              <a:buFont typeface="Arial" pitchFamily="34" charset="0"/>
              <a:buChar char="•"/>
            </a:pPr>
            <a:r>
              <a:rPr lang="en-US" sz="1600" dirty="0">
                <a:solidFill>
                  <a:srgbClr val="0070C0"/>
                </a:solidFill>
              </a:rPr>
              <a:t>When thread t is converted to string, it returns a thread name, its priority &amp; thread group name.</a:t>
            </a:r>
            <a:endParaRPr lang="en-US" sz="1600" dirty="0"/>
          </a:p>
          <a:p>
            <a:r>
              <a:rPr lang="en-US" sz="1600" dirty="0"/>
              <a:t>Output:</a:t>
            </a:r>
          </a:p>
          <a:p>
            <a:r>
              <a:rPr lang="en-US" sz="1600" dirty="0">
                <a:solidFill>
                  <a:srgbClr val="0070C0"/>
                </a:solidFill>
              </a:rPr>
              <a:t>Current thread: Thread[main,5,main]</a:t>
            </a:r>
          </a:p>
          <a:p>
            <a:r>
              <a:rPr lang="en-US" sz="1600" dirty="0">
                <a:solidFill>
                  <a:srgbClr val="0070C0"/>
                </a:solidFill>
              </a:rPr>
              <a:t>After name change: Thread[Main Thread,5,main]</a:t>
            </a:r>
          </a:p>
          <a:p>
            <a:r>
              <a:rPr lang="en-US" sz="1600" dirty="0">
                <a:solidFill>
                  <a:srgbClr val="0070C0"/>
                </a:solidFill>
              </a:rPr>
              <a:t>5</a:t>
            </a:r>
          </a:p>
          <a:p>
            <a:r>
              <a:rPr lang="en-US" sz="1600" dirty="0">
                <a:solidFill>
                  <a:srgbClr val="0070C0"/>
                </a:solidFill>
              </a:rPr>
              <a:t>4</a:t>
            </a:r>
          </a:p>
          <a:p>
            <a:r>
              <a:rPr lang="en-US" sz="1600" dirty="0">
                <a:solidFill>
                  <a:srgbClr val="0070C0"/>
                </a:solidFill>
              </a:rPr>
              <a:t>3</a:t>
            </a:r>
          </a:p>
          <a:p>
            <a:r>
              <a:rPr lang="en-US" sz="1600" dirty="0">
                <a:solidFill>
                  <a:srgbClr val="0070C0"/>
                </a:solidFill>
              </a:rPr>
              <a:t>2</a:t>
            </a:r>
          </a:p>
          <a:p>
            <a:r>
              <a:rPr lang="en-US" sz="1600" dirty="0">
                <a:solidFill>
                  <a:srgbClr val="0070C0"/>
                </a:solidFill>
              </a:rPr>
              <a:t>1</a:t>
            </a:r>
          </a:p>
        </p:txBody>
      </p:sp>
    </p:spTree>
    <p:extLst>
      <p:ext uri="{BB962C8B-B14F-4D97-AF65-F5344CB8AC3E}">
        <p14:creationId xmlns:p14="http://schemas.microsoft.com/office/powerpoint/2010/main" val="978026659"/>
      </p:ext>
    </p:extLst>
  </p:cSld>
  <p:clrMapOvr>
    <a:masterClrMapping/>
  </p:clrMapOvr>
  <mc:AlternateContent xmlns:mc="http://schemas.openxmlformats.org/markup-compatibility/2006" xmlns:p14="http://schemas.microsoft.com/office/powerpoint/2010/main">
    <mc:Choice Requires="p14">
      <p:transition spd="slow" p14:dur="2000" advTm="3589"/>
    </mc:Choice>
    <mc:Fallback xmlns="">
      <p:transition spd="slow" advTm="358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Creating a Thread</a:t>
            </a:r>
          </a:p>
        </p:txBody>
      </p:sp>
      <p:sp>
        <p:nvSpPr>
          <p:cNvPr id="3" name="Content Placeholder 2"/>
          <p:cNvSpPr>
            <a:spLocks noGrp="1"/>
          </p:cNvSpPr>
          <p:nvPr>
            <p:ph sz="quarter" idx="1"/>
          </p:nvPr>
        </p:nvSpPr>
        <p:spPr>
          <a:xfrm>
            <a:off x="457200" y="1600200"/>
            <a:ext cx="8229600" cy="5257800"/>
          </a:xfrm>
        </p:spPr>
        <p:txBody>
          <a:bodyPr>
            <a:normAutofit/>
          </a:bodyPr>
          <a:lstStyle/>
          <a:p>
            <a:r>
              <a:rPr lang="en-US" sz="2400" dirty="0">
                <a:solidFill>
                  <a:srgbClr val="0070C0"/>
                </a:solidFill>
              </a:rPr>
              <a:t>An application that wants to create a thread must provide the code that will run in that thread. </a:t>
            </a:r>
          </a:p>
          <a:p>
            <a:r>
              <a:rPr lang="en-US" sz="2400" dirty="0"/>
              <a:t>There are two ways to create a thread:</a:t>
            </a:r>
          </a:p>
          <a:p>
            <a:pPr lvl="1"/>
            <a:r>
              <a:rPr lang="en-US" sz="2100" b="1" dirty="0">
                <a:solidFill>
                  <a:srgbClr val="0070C0"/>
                </a:solidFill>
              </a:rPr>
              <a:t>Extending</a:t>
            </a:r>
            <a:r>
              <a:rPr lang="en-US" sz="2100" dirty="0">
                <a:solidFill>
                  <a:srgbClr val="0070C0"/>
                </a:solidFill>
              </a:rPr>
              <a:t> the </a:t>
            </a:r>
            <a:r>
              <a:rPr lang="en-US" sz="2100" b="1" dirty="0">
                <a:solidFill>
                  <a:srgbClr val="0070C0"/>
                </a:solidFill>
              </a:rPr>
              <a:t>Thread</a:t>
            </a:r>
            <a:r>
              <a:rPr lang="en-US" sz="2100" dirty="0">
                <a:solidFill>
                  <a:srgbClr val="0070C0"/>
                </a:solidFill>
              </a:rPr>
              <a:t> class</a:t>
            </a:r>
          </a:p>
          <a:p>
            <a:pPr lvl="1"/>
            <a:r>
              <a:rPr lang="en-US" sz="2100" b="1" dirty="0">
                <a:solidFill>
                  <a:srgbClr val="0070C0"/>
                </a:solidFill>
              </a:rPr>
              <a:t>Implementing</a:t>
            </a:r>
            <a:r>
              <a:rPr lang="en-US" sz="2100" dirty="0">
                <a:solidFill>
                  <a:srgbClr val="0070C0"/>
                </a:solidFill>
              </a:rPr>
              <a:t> the </a:t>
            </a:r>
            <a:r>
              <a:rPr lang="en-US" sz="2100" b="1" dirty="0">
                <a:solidFill>
                  <a:srgbClr val="0070C0"/>
                </a:solidFill>
              </a:rPr>
              <a:t>Runnable</a:t>
            </a:r>
            <a:r>
              <a:rPr lang="en-US" sz="2100" dirty="0">
                <a:solidFill>
                  <a:srgbClr val="0070C0"/>
                </a:solidFill>
              </a:rPr>
              <a:t> interface</a:t>
            </a:r>
          </a:p>
          <a:p>
            <a:r>
              <a:rPr lang="en-US" sz="2400" dirty="0"/>
              <a:t>To create a thread, your program has to either extend Thread or implement the Runnable interface.</a:t>
            </a:r>
          </a:p>
        </p:txBody>
      </p:sp>
    </p:spTree>
    <p:extLst>
      <p:ext uri="{BB962C8B-B14F-4D97-AF65-F5344CB8AC3E}">
        <p14:creationId xmlns:p14="http://schemas.microsoft.com/office/powerpoint/2010/main" val="834172555"/>
      </p:ext>
    </p:extLst>
  </p:cSld>
  <p:clrMapOvr>
    <a:masterClrMapping/>
  </p:clrMapOvr>
  <mc:AlternateContent xmlns:mc="http://schemas.openxmlformats.org/markup-compatibility/2006" xmlns:p14="http://schemas.microsoft.com/office/powerpoint/2010/main">
    <mc:Choice Requires="p14">
      <p:transition spd="slow" p14:dur="2000" advTm="4629"/>
    </mc:Choice>
    <mc:Fallback xmlns="">
      <p:transition spd="slow" advTm="4629"/>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4415</TotalTime>
  <Words>8026</Words>
  <Application>Microsoft Office PowerPoint</Application>
  <PresentationFormat>On-screen Show (4:3)</PresentationFormat>
  <Paragraphs>838</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Tw Cen MT</vt:lpstr>
      <vt:lpstr>Wingdings</vt:lpstr>
      <vt:lpstr>Wingdings 2</vt:lpstr>
      <vt:lpstr>Median</vt:lpstr>
      <vt:lpstr>Multithreading</vt:lpstr>
      <vt:lpstr>1. Threads and Processes</vt:lpstr>
      <vt:lpstr>1. Threads and Processes…</vt:lpstr>
      <vt:lpstr>1. Threads and Processes…</vt:lpstr>
      <vt:lpstr>1. Threads and Processes…</vt:lpstr>
      <vt:lpstr>1. Threads and Processes…</vt:lpstr>
      <vt:lpstr>2. The Main Thread</vt:lpstr>
      <vt:lpstr>PowerPoint Presentation</vt:lpstr>
      <vt:lpstr>3. Creating a Thread</vt:lpstr>
      <vt:lpstr>3. Creating a Thread…</vt:lpstr>
      <vt:lpstr>3. Creating a Thread…</vt:lpstr>
      <vt:lpstr>3. Creating a Thread…</vt:lpstr>
      <vt:lpstr>3. Creating a Thread…</vt:lpstr>
      <vt:lpstr>PowerPoint Presentation</vt:lpstr>
      <vt:lpstr>3. Creating a Thread…</vt:lpstr>
      <vt:lpstr>3. Creating a Thread…</vt:lpstr>
      <vt:lpstr>PowerPoint Presentation</vt:lpstr>
      <vt:lpstr>PowerPoint Presentation</vt:lpstr>
      <vt:lpstr>3. Creating a Thread…</vt:lpstr>
      <vt:lpstr>4. Controlling Thread</vt:lpstr>
      <vt:lpstr>PowerPoint Presentation</vt:lpstr>
      <vt:lpstr>4. Controlling Thread…</vt:lpstr>
      <vt:lpstr>4. Controlling Thread…</vt:lpstr>
      <vt:lpstr>4. Controlling Thread…</vt:lpstr>
      <vt:lpstr>4. Controlling Thread…</vt:lpstr>
      <vt:lpstr>4. Controlling Thread…</vt:lpstr>
      <vt:lpstr>PowerPoint Presentation</vt:lpstr>
      <vt:lpstr>PowerPoint Presentation</vt:lpstr>
      <vt:lpstr>4. Controlling Thread…</vt:lpstr>
      <vt:lpstr>4. Controlling Thread…</vt:lpstr>
      <vt:lpstr>4. Controlling Thread…</vt:lpstr>
      <vt:lpstr>PowerPoint Presentation</vt:lpstr>
      <vt:lpstr>5. Thread States: Life Cycle of a Thread</vt:lpstr>
      <vt:lpstr>5. Thread States: Life Cycle…</vt:lpstr>
      <vt:lpstr>5. Thread States: Life Cycle…</vt:lpstr>
      <vt:lpstr>5. Thread States: Life Cycle…</vt:lpstr>
      <vt:lpstr>6. Synchronization</vt:lpstr>
      <vt:lpstr>6. Synchronization…</vt:lpstr>
      <vt:lpstr>PowerPoint Presentation</vt:lpstr>
      <vt:lpstr>6. Synchronization…</vt:lpstr>
      <vt:lpstr>6. Synchronization…</vt:lpstr>
      <vt:lpstr>6. Synchronization…</vt:lpstr>
      <vt:lpstr>6. Synchronization…</vt:lpstr>
      <vt:lpstr>6. Synchronization…</vt:lpstr>
      <vt:lpstr>PowerPoint Presentation</vt:lpstr>
      <vt:lpstr>PowerPoint Presentation</vt:lpstr>
      <vt:lpstr>PowerPoint Presentation</vt:lpstr>
      <vt:lpstr>6. Synchronization…</vt:lpstr>
      <vt:lpstr>6. Synchronization…</vt:lpstr>
      <vt:lpstr>6. Synchronization…</vt:lpstr>
      <vt:lpstr>6. Synchronization…</vt:lpstr>
      <vt:lpstr>7. Deadlock</vt:lpstr>
      <vt:lpstr>PowerPoint Presentation</vt:lpstr>
      <vt:lpstr>PowerPoint Presentation</vt:lpstr>
      <vt:lpstr>7. Deadlock…</vt:lpstr>
      <vt:lpstr>7. Deadlock…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 Threads</dc:title>
  <dc:creator>lata</dc:creator>
  <cp:lastModifiedBy>kibru</cp:lastModifiedBy>
  <cp:revision>185</cp:revision>
  <dcterms:created xsi:type="dcterms:W3CDTF">2006-08-16T00:00:00Z</dcterms:created>
  <dcterms:modified xsi:type="dcterms:W3CDTF">2022-12-21T15:46:10Z</dcterms:modified>
</cp:coreProperties>
</file>