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77" r:id="rId14"/>
    <p:sldId id="278" r:id="rId15"/>
    <p:sldId id="279" r:id="rId16"/>
    <p:sldId id="280" r:id="rId17"/>
    <p:sldId id="281" r:id="rId18"/>
    <p:sldId id="284" r:id="rId19"/>
    <p:sldId id="287" r:id="rId20"/>
    <p:sldId id="289" r:id="rId21"/>
    <p:sldId id="299" r:id="rId22"/>
    <p:sldId id="290" r:id="rId23"/>
    <p:sldId id="291" r:id="rId24"/>
    <p:sldId id="300" r:id="rId25"/>
    <p:sldId id="301" r:id="rId26"/>
    <p:sldId id="292" r:id="rId27"/>
    <p:sldId id="302" r:id="rId28"/>
    <p:sldId id="303" r:id="rId29"/>
    <p:sldId id="294" r:id="rId30"/>
    <p:sldId id="296" r:id="rId31"/>
    <p:sldId id="298" r:id="rId32"/>
    <p:sldId id="295" r:id="rId33"/>
    <p:sldId id="304" r:id="rId34"/>
    <p:sldId id="297" r:id="rId35"/>
    <p:sldId id="306" r:id="rId36"/>
    <p:sldId id="307" r:id="rId37"/>
    <p:sldId id="309" r:id="rId38"/>
    <p:sldId id="308" r:id="rId39"/>
    <p:sldId id="311" r:id="rId40"/>
    <p:sldId id="310" r:id="rId41"/>
    <p:sldId id="314" r:id="rId42"/>
    <p:sldId id="312" r:id="rId43"/>
    <p:sldId id="315" r:id="rId44"/>
    <p:sldId id="316" r:id="rId45"/>
    <p:sldId id="313" r:id="rId46"/>
    <p:sldId id="328" r:id="rId47"/>
    <p:sldId id="317" r:id="rId48"/>
    <p:sldId id="319" r:id="rId49"/>
    <p:sldId id="321" r:id="rId50"/>
    <p:sldId id="320" r:id="rId51"/>
    <p:sldId id="327" r:id="rId52"/>
    <p:sldId id="326" r:id="rId53"/>
    <p:sldId id="324" r:id="rId54"/>
    <p:sldId id="32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0" d="100"/>
          <a:sy n="90"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12/19/2022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12/19/2022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12/19/2022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12/19/2022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12/19/2022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828800"/>
            <a:ext cx="6477000" cy="1828800"/>
          </a:xfrm>
        </p:spPr>
        <p:txBody>
          <a:bodyPr>
            <a:normAutofit fontScale="90000"/>
          </a:bodyPr>
          <a:lstStyle/>
          <a:p>
            <a:pPr algn="ctr"/>
            <a:br>
              <a:rPr lang="en-US" b="1" dirty="0">
                <a:solidFill>
                  <a:schemeClr val="bg1"/>
                </a:solidFill>
              </a:rPr>
            </a:br>
            <a:br>
              <a:rPr lang="en-US" dirty="0">
                <a:solidFill>
                  <a:schemeClr val="bg1"/>
                </a:solidFill>
              </a:rPr>
            </a:br>
            <a:r>
              <a:rPr lang="en-US" b="1" dirty="0">
                <a:solidFill>
                  <a:schemeClr val="bg1"/>
                </a:solidFill>
              </a:rPr>
              <a:t>Networking in Java</a:t>
            </a:r>
            <a:endParaRPr lang="en-US"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728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InetAddress</a:t>
            </a:r>
            <a:r>
              <a:rPr lang="en-US" b="1" dirty="0"/>
              <a:t>…</a:t>
            </a:r>
            <a:endParaRPr lang="en-US" dirty="0"/>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t>Example: creating </a:t>
            </a:r>
            <a:r>
              <a:rPr lang="en-US" sz="2000" dirty="0" err="1"/>
              <a:t>InetAddress</a:t>
            </a:r>
            <a:endParaRPr lang="en-US" sz="2000" dirty="0"/>
          </a:p>
          <a:p>
            <a:pPr marL="0" indent="0">
              <a:buNone/>
            </a:pPr>
            <a:r>
              <a:rPr lang="en-US" sz="2000" dirty="0">
                <a:solidFill>
                  <a:srgbClr val="FF0000"/>
                </a:solidFill>
              </a:rPr>
              <a:t>class </a:t>
            </a:r>
            <a:r>
              <a:rPr lang="en-US" sz="2000" dirty="0" err="1">
                <a:solidFill>
                  <a:srgbClr val="FF0000"/>
                </a:solidFill>
              </a:rPr>
              <a:t>InetAddressTest</a:t>
            </a:r>
            <a:r>
              <a:rPr lang="en-US" sz="2000" dirty="0">
                <a:solidFill>
                  <a:srgbClr val="FF0000"/>
                </a:solidFill>
              </a:rPr>
              <a:t> {</a:t>
            </a:r>
          </a:p>
          <a:p>
            <a:pPr marL="0" indent="0">
              <a:buNone/>
            </a:pPr>
            <a:r>
              <a:rPr lang="en-US" sz="2000" dirty="0">
                <a:solidFill>
                  <a:srgbClr val="FF0000"/>
                </a:solidFill>
              </a:rPr>
              <a:t>    public static void main(String </a:t>
            </a:r>
            <a:r>
              <a:rPr lang="en-US" sz="2000" dirty="0" err="1">
                <a:solidFill>
                  <a:srgbClr val="FF0000"/>
                </a:solidFill>
              </a:rPr>
              <a:t>args</a:t>
            </a:r>
            <a:r>
              <a:rPr lang="en-US" sz="2000" dirty="0">
                <a:solidFill>
                  <a:srgbClr val="FF0000"/>
                </a:solidFill>
              </a:rPr>
              <a:t>[]) throws </a:t>
            </a:r>
            <a:r>
              <a:rPr lang="en-US" sz="2000" dirty="0" err="1">
                <a:solidFill>
                  <a:srgbClr val="FF0000"/>
                </a:solidFill>
              </a:rPr>
              <a:t>UnknownHostException</a:t>
            </a:r>
            <a:r>
              <a:rPr lang="en-US" sz="2000" dirty="0">
                <a:solidFill>
                  <a:srgbClr val="FF0000"/>
                </a:solidFill>
              </a:rPr>
              <a:t> {</a:t>
            </a:r>
          </a:p>
          <a:p>
            <a:pPr marL="0" indent="0">
              <a:buNone/>
            </a:pPr>
            <a:r>
              <a:rPr lang="en-US" sz="2000" dirty="0">
                <a:solidFill>
                  <a:srgbClr val="FF0000"/>
                </a:solidFill>
              </a:rPr>
              <a:t>       </a:t>
            </a:r>
            <a:r>
              <a:rPr lang="en-US" sz="2000" dirty="0" err="1">
                <a:solidFill>
                  <a:srgbClr val="FF0000"/>
                </a:solidFill>
              </a:rPr>
              <a:t>InetAddress</a:t>
            </a:r>
            <a:r>
              <a:rPr lang="en-US" sz="2000" dirty="0">
                <a:solidFill>
                  <a:srgbClr val="FF0000"/>
                </a:solidFill>
              </a:rPr>
              <a:t> address = </a:t>
            </a:r>
            <a:r>
              <a:rPr lang="en-US" sz="2000" dirty="0" err="1">
                <a:solidFill>
                  <a:srgbClr val="FF0000"/>
                </a:solidFill>
              </a:rPr>
              <a:t>InetAddress.getLocalHost</a:t>
            </a:r>
            <a:r>
              <a:rPr lang="en-US" sz="2000" dirty="0">
                <a:solidFill>
                  <a:srgbClr val="FF0000"/>
                </a:solidFill>
              </a:rPr>
              <a:t>();</a:t>
            </a:r>
          </a:p>
          <a:p>
            <a:pPr marL="0" indent="0">
              <a:buNone/>
            </a:pPr>
            <a:r>
              <a:rPr lang="en-US" sz="2000" dirty="0">
                <a:solidFill>
                  <a:srgbClr val="FF0000"/>
                </a:solidFill>
              </a:rPr>
              <a:t>       </a:t>
            </a:r>
            <a:r>
              <a:rPr lang="en-US" sz="2000" dirty="0" err="1">
                <a:solidFill>
                  <a:srgbClr val="FF0000"/>
                </a:solidFill>
              </a:rPr>
              <a:t>System.out.println</a:t>
            </a:r>
            <a:r>
              <a:rPr lang="en-US" sz="2000" dirty="0">
                <a:solidFill>
                  <a:srgbClr val="FF0000"/>
                </a:solidFill>
              </a:rPr>
              <a:t>(address);</a:t>
            </a:r>
          </a:p>
          <a:p>
            <a:pPr marL="0" indent="0">
              <a:buNone/>
            </a:pPr>
            <a:r>
              <a:rPr lang="en-US" sz="2000" dirty="0">
                <a:solidFill>
                  <a:srgbClr val="FF0000"/>
                </a:solidFill>
              </a:rPr>
              <a:t>       address = </a:t>
            </a:r>
            <a:r>
              <a:rPr lang="en-US" sz="2000" dirty="0" err="1">
                <a:solidFill>
                  <a:srgbClr val="FF0000"/>
                </a:solidFill>
              </a:rPr>
              <a:t>InetAddress.getByName</a:t>
            </a:r>
            <a:r>
              <a:rPr lang="en-US" sz="2000" dirty="0">
                <a:solidFill>
                  <a:srgbClr val="FF0000"/>
                </a:solidFill>
              </a:rPr>
              <a:t>("www.HerbSchildt.com");</a:t>
            </a:r>
          </a:p>
          <a:p>
            <a:pPr marL="0" indent="0">
              <a:buNone/>
            </a:pPr>
            <a:r>
              <a:rPr lang="en-US" sz="2000" dirty="0">
                <a:solidFill>
                  <a:srgbClr val="FF0000"/>
                </a:solidFill>
              </a:rPr>
              <a:t>       </a:t>
            </a:r>
            <a:r>
              <a:rPr lang="en-US" sz="2000" dirty="0" err="1">
                <a:solidFill>
                  <a:srgbClr val="FF0000"/>
                </a:solidFill>
              </a:rPr>
              <a:t>System.out.println</a:t>
            </a:r>
            <a:r>
              <a:rPr lang="en-US" sz="2000" dirty="0">
                <a:solidFill>
                  <a:srgbClr val="FF0000"/>
                </a:solidFill>
              </a:rPr>
              <a:t>(address);</a:t>
            </a:r>
          </a:p>
          <a:p>
            <a:pPr marL="0" indent="0">
              <a:buNone/>
            </a:pPr>
            <a:r>
              <a:rPr lang="en-US" sz="2000" dirty="0">
                <a:solidFill>
                  <a:srgbClr val="FF0000"/>
                </a:solidFill>
              </a:rPr>
              <a:t>       </a:t>
            </a:r>
            <a:r>
              <a:rPr lang="en-US" sz="2000" dirty="0" err="1">
                <a:solidFill>
                  <a:srgbClr val="FF0000"/>
                </a:solidFill>
              </a:rPr>
              <a:t>InetAddress</a:t>
            </a:r>
            <a:r>
              <a:rPr lang="en-US" sz="2000" dirty="0">
                <a:solidFill>
                  <a:srgbClr val="FF0000"/>
                </a:solidFill>
              </a:rPr>
              <a:t> SW[] = </a:t>
            </a:r>
            <a:r>
              <a:rPr lang="en-US" sz="2000" dirty="0" err="1">
                <a:solidFill>
                  <a:srgbClr val="FF0000"/>
                </a:solidFill>
              </a:rPr>
              <a:t>InetAddress.getAllByName</a:t>
            </a:r>
            <a:r>
              <a:rPr lang="en-US" sz="2000" dirty="0">
                <a:solidFill>
                  <a:srgbClr val="FF0000"/>
                </a:solidFill>
              </a:rPr>
              <a:t>("www.nba.com");</a:t>
            </a:r>
          </a:p>
          <a:p>
            <a:pPr marL="0" indent="0">
              <a:buNone/>
            </a:pPr>
            <a:r>
              <a:rPr lang="en-US" sz="2000" dirty="0">
                <a:solidFill>
                  <a:srgbClr val="FF0000"/>
                </a:solidFill>
              </a:rPr>
              <a:t>       for (</a:t>
            </a:r>
            <a:r>
              <a:rPr lang="en-US" sz="2000" dirty="0" err="1">
                <a:solidFill>
                  <a:srgbClr val="FF0000"/>
                </a:solidFill>
              </a:rPr>
              <a:t>int</a:t>
            </a:r>
            <a:r>
              <a:rPr lang="en-US" sz="2000" dirty="0">
                <a:solidFill>
                  <a:srgbClr val="FF0000"/>
                </a:solidFill>
              </a:rPr>
              <a:t> i=0; i&lt;</a:t>
            </a:r>
            <a:r>
              <a:rPr lang="en-US" sz="2000" dirty="0" err="1">
                <a:solidFill>
                  <a:srgbClr val="FF0000"/>
                </a:solidFill>
              </a:rPr>
              <a:t>SW.length</a:t>
            </a:r>
            <a:r>
              <a:rPr lang="en-US" sz="2000" dirty="0">
                <a:solidFill>
                  <a:srgbClr val="FF0000"/>
                </a:solidFill>
              </a:rPr>
              <a:t>; i++)</a:t>
            </a:r>
          </a:p>
          <a:p>
            <a:pPr marL="0" indent="0">
              <a:buNone/>
            </a:pPr>
            <a:r>
              <a:rPr lang="en-US" sz="2000" dirty="0">
                <a:solidFill>
                  <a:srgbClr val="FF0000"/>
                </a:solidFill>
              </a:rPr>
              <a:t>           </a:t>
            </a:r>
            <a:r>
              <a:rPr lang="en-US" sz="2000" dirty="0" err="1">
                <a:solidFill>
                  <a:srgbClr val="FF0000"/>
                </a:solidFill>
              </a:rPr>
              <a:t>System.out.println</a:t>
            </a:r>
            <a:r>
              <a:rPr lang="en-US" sz="2000" dirty="0">
                <a:solidFill>
                  <a:srgbClr val="FF0000"/>
                </a:solidFill>
              </a:rPr>
              <a:t>(SW[i]);</a:t>
            </a:r>
          </a:p>
          <a:p>
            <a:pPr marL="0" indent="0">
              <a:buNone/>
            </a:pPr>
            <a:r>
              <a:rPr lang="en-US" sz="2000" dirty="0">
                <a:solidFill>
                  <a:srgbClr val="FF0000"/>
                </a:solidFill>
              </a:rPr>
              <a:t>    }</a:t>
            </a:r>
          </a:p>
          <a:p>
            <a:pPr marL="0" indent="0">
              <a:buNone/>
            </a:pPr>
            <a:r>
              <a:rPr lang="en-US" sz="2000" dirty="0">
                <a:solidFill>
                  <a:srgbClr val="FF0000"/>
                </a:solidFill>
              </a:rPr>
              <a:t>}</a:t>
            </a:r>
          </a:p>
        </p:txBody>
      </p:sp>
    </p:spTree>
    <p:extLst>
      <p:ext uri="{BB962C8B-B14F-4D97-AF65-F5344CB8AC3E}">
        <p14:creationId xmlns:p14="http://schemas.microsoft.com/office/powerpoint/2010/main" val="285420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InetAddress</a:t>
            </a:r>
            <a:r>
              <a:rPr lang="en-US" b="1" dirty="0"/>
              <a:t>…</a:t>
            </a:r>
            <a:endParaRPr lang="en-US" dirty="0"/>
          </a:p>
        </p:txBody>
      </p:sp>
      <p:sp>
        <p:nvSpPr>
          <p:cNvPr id="3" name="Content Placeholder 2"/>
          <p:cNvSpPr>
            <a:spLocks noGrp="1"/>
          </p:cNvSpPr>
          <p:nvPr>
            <p:ph sz="quarter" idx="1"/>
          </p:nvPr>
        </p:nvSpPr>
        <p:spPr>
          <a:xfrm>
            <a:off x="457200" y="1600200"/>
            <a:ext cx="8229600" cy="5257800"/>
          </a:xfrm>
        </p:spPr>
        <p:txBody>
          <a:bodyPr>
            <a:normAutofit fontScale="92500" lnSpcReduction="10000"/>
          </a:bodyPr>
          <a:lstStyle/>
          <a:p>
            <a:r>
              <a:rPr lang="en-US" sz="2000" dirty="0">
                <a:solidFill>
                  <a:srgbClr val="FF0000"/>
                </a:solidFill>
              </a:rPr>
              <a:t>The bytes returned by </a:t>
            </a:r>
            <a:r>
              <a:rPr lang="en-US" sz="2000" dirty="0" err="1">
                <a:solidFill>
                  <a:srgbClr val="FF0000"/>
                </a:solidFill>
              </a:rPr>
              <a:t>getAddress</a:t>
            </a:r>
            <a:r>
              <a:rPr lang="en-US" sz="2000" dirty="0">
                <a:solidFill>
                  <a:srgbClr val="FF0000"/>
                </a:solidFill>
              </a:rPr>
              <a:t>() are unsigned, which poses a problem. </a:t>
            </a:r>
          </a:p>
          <a:p>
            <a:r>
              <a:rPr lang="en-US" sz="2000" dirty="0">
                <a:solidFill>
                  <a:srgbClr val="0070C0"/>
                </a:solidFill>
              </a:rPr>
              <a:t>Unlike C/C++, Java doesn’t have an unsigned byte primitive data type. </a:t>
            </a:r>
          </a:p>
          <a:p>
            <a:r>
              <a:rPr lang="en-US" sz="2000" dirty="0"/>
              <a:t>Bytes with values higher than 127 are treated as negative numbers. </a:t>
            </a:r>
          </a:p>
          <a:p>
            <a:r>
              <a:rPr lang="en-US" sz="2000" dirty="0"/>
              <a:t>Therefore, you need to promote the bytes to </a:t>
            </a:r>
            <a:r>
              <a:rPr lang="en-US" sz="2000" dirty="0" err="1"/>
              <a:t>ints</a:t>
            </a:r>
            <a:r>
              <a:rPr lang="en-US" sz="2000" dirty="0"/>
              <a:t> and make appropriate adjustments. </a:t>
            </a:r>
          </a:p>
          <a:p>
            <a:r>
              <a:rPr lang="en-US" sz="2000" dirty="0"/>
              <a:t>Here’s one way to do it:</a:t>
            </a:r>
          </a:p>
          <a:p>
            <a:pPr marL="0" indent="0">
              <a:buNone/>
            </a:pPr>
            <a:r>
              <a:rPr lang="en-US" sz="2000" dirty="0"/>
              <a:t>	</a:t>
            </a:r>
            <a:r>
              <a:rPr lang="en-US" sz="2000" dirty="0" err="1">
                <a:solidFill>
                  <a:srgbClr val="FF0000"/>
                </a:solidFill>
              </a:rPr>
              <a:t>int</a:t>
            </a:r>
            <a:r>
              <a:rPr lang="en-US" sz="2000" dirty="0">
                <a:solidFill>
                  <a:srgbClr val="FF0000"/>
                </a:solidFill>
              </a:rPr>
              <a:t> </a:t>
            </a:r>
            <a:r>
              <a:rPr lang="en-US" sz="2000" dirty="0" err="1">
                <a:solidFill>
                  <a:srgbClr val="FF0000"/>
                </a:solidFill>
              </a:rPr>
              <a:t>unsignedByte</a:t>
            </a:r>
            <a:r>
              <a:rPr lang="en-US" sz="2000" dirty="0">
                <a:solidFill>
                  <a:srgbClr val="FF0000"/>
                </a:solidFill>
              </a:rPr>
              <a:t> = </a:t>
            </a:r>
            <a:r>
              <a:rPr lang="en-US" sz="2000" dirty="0" err="1">
                <a:solidFill>
                  <a:srgbClr val="FF0000"/>
                </a:solidFill>
              </a:rPr>
              <a:t>signedByte</a:t>
            </a:r>
            <a:r>
              <a:rPr lang="en-US" sz="2000" dirty="0">
                <a:solidFill>
                  <a:srgbClr val="FF0000"/>
                </a:solidFill>
              </a:rPr>
              <a:t> &lt; 0 ? </a:t>
            </a:r>
            <a:r>
              <a:rPr lang="en-US" sz="2000" dirty="0" err="1">
                <a:solidFill>
                  <a:srgbClr val="FF0000"/>
                </a:solidFill>
              </a:rPr>
              <a:t>signedByte</a:t>
            </a:r>
            <a:r>
              <a:rPr lang="en-US" sz="2000" dirty="0">
                <a:solidFill>
                  <a:srgbClr val="FF0000"/>
                </a:solidFill>
              </a:rPr>
              <a:t> + 256 : </a:t>
            </a:r>
            <a:r>
              <a:rPr lang="en-US" sz="2000" dirty="0" err="1">
                <a:solidFill>
                  <a:srgbClr val="FF0000"/>
                </a:solidFill>
              </a:rPr>
              <a:t>signedByte</a:t>
            </a:r>
            <a:r>
              <a:rPr lang="en-US" sz="2000" dirty="0">
                <a:solidFill>
                  <a:srgbClr val="FF0000"/>
                </a:solidFill>
              </a:rPr>
              <a:t>;</a:t>
            </a:r>
          </a:p>
          <a:p>
            <a:r>
              <a:rPr lang="en-US" sz="2000" dirty="0">
                <a:solidFill>
                  <a:srgbClr val="0070C0"/>
                </a:solidFill>
              </a:rPr>
              <a:t>Occasionally, you would like to know </a:t>
            </a:r>
            <a:r>
              <a:rPr lang="en-US" sz="2000" dirty="0">
                <a:solidFill>
                  <a:srgbClr val="FF0000"/>
                </a:solidFill>
              </a:rPr>
              <a:t>who is connecting to a server socket</a:t>
            </a:r>
            <a:r>
              <a:rPr lang="en-US" sz="2000" dirty="0">
                <a:solidFill>
                  <a:srgbClr val="0070C0"/>
                </a:solidFill>
              </a:rPr>
              <a:t>. </a:t>
            </a:r>
          </a:p>
          <a:p>
            <a:r>
              <a:rPr lang="en-US" sz="2000" dirty="0"/>
              <a:t>You can use the </a:t>
            </a:r>
            <a:r>
              <a:rPr lang="en-US" sz="2000" dirty="0" err="1"/>
              <a:t>InetAddress</a:t>
            </a:r>
            <a:r>
              <a:rPr lang="en-US" sz="2000" dirty="0"/>
              <a:t> class to find the client’s host name and IP address. </a:t>
            </a:r>
          </a:p>
          <a:p>
            <a:r>
              <a:rPr lang="en-US" sz="2000" dirty="0"/>
              <a:t>You can use the statement shown below in </a:t>
            </a:r>
            <a:r>
              <a:rPr lang="en-US" sz="2000" u="sng" dirty="0"/>
              <a:t>the server program</a:t>
            </a:r>
            <a:r>
              <a:rPr lang="en-US" sz="2000" dirty="0"/>
              <a:t> to </a:t>
            </a:r>
            <a:r>
              <a:rPr lang="en-US" sz="2000" dirty="0">
                <a:solidFill>
                  <a:srgbClr val="FF0000"/>
                </a:solidFill>
              </a:rPr>
              <a:t>get an instance of </a:t>
            </a:r>
            <a:r>
              <a:rPr lang="en-US" sz="2000" dirty="0" err="1">
                <a:solidFill>
                  <a:srgbClr val="FF0000"/>
                </a:solidFill>
              </a:rPr>
              <a:t>InetAddress</a:t>
            </a:r>
            <a:r>
              <a:rPr lang="en-US" sz="2000" dirty="0">
                <a:solidFill>
                  <a:srgbClr val="FF0000"/>
                </a:solidFill>
              </a:rPr>
              <a:t> on a socket that connects to the client.</a:t>
            </a:r>
          </a:p>
          <a:p>
            <a:pPr marL="0" indent="0">
              <a:buNone/>
            </a:pPr>
            <a:r>
              <a:rPr lang="en-US" sz="2000" dirty="0">
                <a:solidFill>
                  <a:srgbClr val="FF0000"/>
                </a:solidFill>
              </a:rPr>
              <a:t>     </a:t>
            </a:r>
            <a:r>
              <a:rPr lang="en-US" sz="2000" dirty="0" err="1">
                <a:solidFill>
                  <a:srgbClr val="FF0000"/>
                </a:solidFill>
              </a:rPr>
              <a:t>InetAddress</a:t>
            </a:r>
            <a:r>
              <a:rPr lang="en-US" sz="2000" dirty="0">
                <a:solidFill>
                  <a:srgbClr val="FF0000"/>
                </a:solidFill>
              </a:rPr>
              <a:t> </a:t>
            </a:r>
            <a:r>
              <a:rPr lang="en-US" sz="2000" dirty="0" err="1">
                <a:solidFill>
                  <a:srgbClr val="FF0000"/>
                </a:solidFill>
              </a:rPr>
              <a:t>clientAddress</a:t>
            </a:r>
            <a:r>
              <a:rPr lang="en-US" sz="2000" dirty="0">
                <a:solidFill>
                  <a:srgbClr val="FF0000"/>
                </a:solidFill>
              </a:rPr>
              <a:t> = </a:t>
            </a:r>
            <a:r>
              <a:rPr lang="en-US" sz="2000" dirty="0" err="1">
                <a:solidFill>
                  <a:srgbClr val="FF0000"/>
                </a:solidFill>
              </a:rPr>
              <a:t>socket.getInetAddress</a:t>
            </a:r>
            <a:r>
              <a:rPr lang="en-US" sz="2000" dirty="0">
                <a:solidFill>
                  <a:srgbClr val="FF0000"/>
                </a:solidFill>
              </a:rPr>
              <a:t>();</a:t>
            </a:r>
          </a:p>
          <a:p>
            <a:r>
              <a:rPr lang="en-US" sz="2000" dirty="0"/>
              <a:t>Next, you can display the client’s host name and IP address, as follows:</a:t>
            </a:r>
          </a:p>
          <a:p>
            <a:pPr marL="0" indent="0">
              <a:buNone/>
            </a:pPr>
            <a:r>
              <a:rPr lang="en-US" sz="2000" dirty="0">
                <a:solidFill>
                  <a:srgbClr val="FF0000"/>
                </a:solidFill>
              </a:rPr>
              <a:t>     </a:t>
            </a:r>
            <a:r>
              <a:rPr lang="en-US" sz="2000" dirty="0" err="1">
                <a:solidFill>
                  <a:srgbClr val="FF0000"/>
                </a:solidFill>
              </a:rPr>
              <a:t>System.out.println</a:t>
            </a:r>
            <a:r>
              <a:rPr lang="en-US" sz="2000" dirty="0">
                <a:solidFill>
                  <a:srgbClr val="FF0000"/>
                </a:solidFill>
              </a:rPr>
              <a:t>("Client's host name is " + </a:t>
            </a:r>
            <a:r>
              <a:rPr lang="en-US" sz="2000" dirty="0" err="1">
                <a:solidFill>
                  <a:srgbClr val="FF0000"/>
                </a:solidFill>
              </a:rPr>
              <a:t>clientAddress.getHostName</a:t>
            </a:r>
            <a:r>
              <a:rPr lang="en-US" sz="2000" dirty="0">
                <a:solidFill>
                  <a:srgbClr val="FF0000"/>
                </a:solidFill>
              </a:rPr>
              <a:t>());</a:t>
            </a:r>
          </a:p>
          <a:p>
            <a:pPr marL="0" indent="0">
              <a:buNone/>
            </a:pPr>
            <a:r>
              <a:rPr lang="en-US" sz="2000" dirty="0">
                <a:solidFill>
                  <a:srgbClr val="FF0000"/>
                </a:solidFill>
              </a:rPr>
              <a:t>     </a:t>
            </a:r>
            <a:r>
              <a:rPr lang="en-US" sz="2000" dirty="0" err="1">
                <a:solidFill>
                  <a:srgbClr val="FF0000"/>
                </a:solidFill>
              </a:rPr>
              <a:t>System.out.println</a:t>
            </a:r>
            <a:r>
              <a:rPr lang="en-US" sz="2000" dirty="0">
                <a:solidFill>
                  <a:srgbClr val="FF0000"/>
                </a:solidFill>
              </a:rPr>
              <a:t>("Client's IP Address is " + </a:t>
            </a:r>
            <a:r>
              <a:rPr lang="en-US" sz="2000" dirty="0" err="1">
                <a:solidFill>
                  <a:srgbClr val="FF0000"/>
                </a:solidFill>
              </a:rPr>
              <a:t>clientAddress.getHostAddress</a:t>
            </a:r>
            <a:r>
              <a:rPr lang="en-US" sz="2000" dirty="0">
                <a:solidFill>
                  <a:srgbClr val="FF0000"/>
                </a:solidFill>
              </a:rPr>
              <a:t>());</a:t>
            </a:r>
          </a:p>
          <a:p>
            <a:pPr marL="0" indent="0">
              <a:buNone/>
            </a:pPr>
            <a:endParaRPr lang="en-US" sz="2000" dirty="0"/>
          </a:p>
        </p:txBody>
      </p:sp>
    </p:spTree>
    <p:extLst>
      <p:ext uri="{BB962C8B-B14F-4D97-AF65-F5344CB8AC3E}">
        <p14:creationId xmlns:p14="http://schemas.microsoft.com/office/powerpoint/2010/main" val="8384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 Sockets</a:t>
            </a:r>
          </a:p>
        </p:txBody>
      </p:sp>
      <p:sp>
        <p:nvSpPr>
          <p:cNvPr id="3" name="Content Placeholder 2"/>
          <p:cNvSpPr>
            <a:spLocks noGrp="1"/>
          </p:cNvSpPr>
          <p:nvPr>
            <p:ph sz="quarter" idx="1"/>
          </p:nvPr>
        </p:nvSpPr>
        <p:spPr>
          <a:xfrm>
            <a:off x="457200" y="1600200"/>
            <a:ext cx="8229600" cy="5257800"/>
          </a:xfrm>
        </p:spPr>
        <p:txBody>
          <a:bodyPr>
            <a:noAutofit/>
          </a:bodyPr>
          <a:lstStyle/>
          <a:p>
            <a:pPr>
              <a:spcBef>
                <a:spcPts val="300"/>
              </a:spcBef>
            </a:pPr>
            <a:r>
              <a:rPr lang="en-US" sz="1800" dirty="0">
                <a:solidFill>
                  <a:srgbClr val="0070C0"/>
                </a:solidFill>
              </a:rPr>
              <a:t>Most modern network programming is based on a client-server model. </a:t>
            </a:r>
          </a:p>
          <a:p>
            <a:pPr>
              <a:spcBef>
                <a:spcPts val="300"/>
              </a:spcBef>
            </a:pPr>
            <a:r>
              <a:rPr lang="en-US" sz="1800" dirty="0">
                <a:solidFill>
                  <a:srgbClr val="0070C0"/>
                </a:solidFill>
              </a:rPr>
              <a:t>A client-server application typically stores large quantities of data on an expensive, high-powered server while most of the program logic and the user interface is handled by client software running on relatively cheap personal computers. </a:t>
            </a:r>
          </a:p>
          <a:p>
            <a:pPr>
              <a:spcBef>
                <a:spcPts val="300"/>
              </a:spcBef>
            </a:pPr>
            <a:r>
              <a:rPr lang="en-US" sz="1800" dirty="0">
                <a:solidFill>
                  <a:srgbClr val="0070C0"/>
                </a:solidFill>
              </a:rPr>
              <a:t>In most cases, a server primarily sends data while a client primarily receives it; but it is rare for one program to send or receive exclusively. </a:t>
            </a:r>
          </a:p>
          <a:p>
            <a:pPr>
              <a:spcBef>
                <a:spcPts val="300"/>
              </a:spcBef>
            </a:pPr>
            <a:r>
              <a:rPr lang="en-US" sz="1800" dirty="0"/>
              <a:t>A more reliable distinction is </a:t>
            </a:r>
            <a:r>
              <a:rPr lang="en-US" sz="1800" dirty="0">
                <a:solidFill>
                  <a:srgbClr val="FF0000"/>
                </a:solidFill>
              </a:rPr>
              <a:t>that a client initiates a conversation while a server waits for clients to start conversations with it.</a:t>
            </a:r>
          </a:p>
          <a:p>
            <a:pPr>
              <a:spcBef>
                <a:spcPts val="300"/>
              </a:spcBef>
            </a:pPr>
            <a:r>
              <a:rPr lang="en-US" sz="1800" dirty="0">
                <a:solidFill>
                  <a:srgbClr val="0070C0"/>
                </a:solidFill>
              </a:rPr>
              <a:t>By far, the most popular client-server system on the Internet is the Web(WWW). </a:t>
            </a:r>
          </a:p>
          <a:p>
            <a:pPr>
              <a:spcBef>
                <a:spcPts val="300"/>
              </a:spcBef>
            </a:pPr>
            <a:r>
              <a:rPr lang="en-US" sz="1800" dirty="0"/>
              <a:t>Web servers like Apache respond to requests from web clients like Firefox. </a:t>
            </a:r>
          </a:p>
          <a:p>
            <a:pPr>
              <a:spcBef>
                <a:spcPts val="300"/>
              </a:spcBef>
            </a:pPr>
            <a:r>
              <a:rPr lang="en-US" sz="1800" dirty="0">
                <a:solidFill>
                  <a:srgbClr val="0070C0"/>
                </a:solidFill>
              </a:rPr>
              <a:t>Data is stored on the web server and is sent out to the clients that request it. </a:t>
            </a:r>
          </a:p>
          <a:p>
            <a:pPr>
              <a:spcBef>
                <a:spcPts val="300"/>
              </a:spcBef>
            </a:pPr>
            <a:r>
              <a:rPr lang="en-US" sz="1800" dirty="0"/>
              <a:t>Aside from the initial request for a page, almost all data is transferred from the server to the client, not from the client to the server. </a:t>
            </a:r>
          </a:p>
          <a:p>
            <a:pPr>
              <a:spcBef>
                <a:spcPts val="300"/>
              </a:spcBef>
            </a:pPr>
            <a:r>
              <a:rPr lang="en-US" sz="1800" dirty="0">
                <a:solidFill>
                  <a:srgbClr val="0070C0"/>
                </a:solidFill>
              </a:rPr>
              <a:t>FTP is an older service that fits the client-server model. </a:t>
            </a:r>
          </a:p>
          <a:p>
            <a:pPr>
              <a:spcBef>
                <a:spcPts val="300"/>
              </a:spcBef>
            </a:pPr>
            <a:r>
              <a:rPr lang="en-US" sz="1800" dirty="0"/>
              <a:t>People often use FTP to upload files from the client to the server, so it’s harder to say that the data transfer is primarily in one direction, but it is still true that an FTP client initiates the connection and the FTP server responds.</a:t>
            </a:r>
          </a:p>
        </p:txBody>
      </p:sp>
    </p:spTree>
    <p:extLst>
      <p:ext uri="{BB962C8B-B14F-4D97-AF65-F5344CB8AC3E}">
        <p14:creationId xmlns:p14="http://schemas.microsoft.com/office/powerpoint/2010/main" val="174572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 Sockets…</a:t>
            </a:r>
          </a:p>
        </p:txBody>
      </p:sp>
      <p:sp>
        <p:nvSpPr>
          <p:cNvPr id="3" name="Content Placeholder 2"/>
          <p:cNvSpPr>
            <a:spLocks noGrp="1"/>
          </p:cNvSpPr>
          <p:nvPr>
            <p:ph sz="quarter" idx="1"/>
          </p:nvPr>
        </p:nvSpPr>
        <p:spPr>
          <a:xfrm>
            <a:off x="457200" y="1600200"/>
            <a:ext cx="8229600" cy="5257800"/>
          </a:xfrm>
        </p:spPr>
        <p:txBody>
          <a:bodyPr>
            <a:noAutofit/>
          </a:bodyPr>
          <a:lstStyle/>
          <a:p>
            <a:pPr>
              <a:lnSpc>
                <a:spcPct val="90000"/>
              </a:lnSpc>
              <a:spcBef>
                <a:spcPts val="500"/>
              </a:spcBef>
            </a:pPr>
            <a:r>
              <a:rPr lang="en-US" sz="1900" dirty="0">
                <a:solidFill>
                  <a:srgbClr val="0070C0"/>
                </a:solidFill>
              </a:rPr>
              <a:t>In client-server applications, the server provides some service, such as processing database queries or sending out current stock prices. </a:t>
            </a:r>
          </a:p>
          <a:p>
            <a:pPr>
              <a:lnSpc>
                <a:spcPct val="90000"/>
              </a:lnSpc>
              <a:spcBef>
                <a:spcPts val="500"/>
              </a:spcBef>
            </a:pPr>
            <a:r>
              <a:rPr lang="en-US" sz="1900" dirty="0"/>
              <a:t>The client uses the service provided by the server, either displaying database query results to the user or making stock purchase recommendations to an investor. </a:t>
            </a:r>
          </a:p>
          <a:p>
            <a:pPr>
              <a:lnSpc>
                <a:spcPct val="90000"/>
              </a:lnSpc>
              <a:spcBef>
                <a:spcPts val="500"/>
              </a:spcBef>
            </a:pPr>
            <a:r>
              <a:rPr lang="en-US" sz="1900" dirty="0"/>
              <a:t>The communication that occurs between the client and the server must be reliable. </a:t>
            </a:r>
          </a:p>
          <a:p>
            <a:pPr>
              <a:lnSpc>
                <a:spcPct val="90000"/>
              </a:lnSpc>
              <a:spcBef>
                <a:spcPts val="500"/>
              </a:spcBef>
            </a:pPr>
            <a:r>
              <a:rPr lang="en-US" sz="1900" dirty="0"/>
              <a:t>That is, no data can be dropped and it must arrive on the client side in the same order in which the server sent it.</a:t>
            </a:r>
          </a:p>
          <a:p>
            <a:pPr>
              <a:lnSpc>
                <a:spcPct val="90000"/>
              </a:lnSpc>
              <a:spcBef>
                <a:spcPts val="500"/>
              </a:spcBef>
            </a:pPr>
            <a:r>
              <a:rPr lang="en-US" sz="1900" dirty="0">
                <a:solidFill>
                  <a:srgbClr val="FF0000"/>
                </a:solidFill>
              </a:rPr>
              <a:t>A socket is one end-point of a two-way communication link between two programs running on the network</a:t>
            </a:r>
            <a:r>
              <a:rPr lang="en-US" sz="1900" dirty="0">
                <a:solidFill>
                  <a:srgbClr val="0070C0"/>
                </a:solidFill>
              </a:rPr>
              <a:t>. </a:t>
            </a:r>
          </a:p>
          <a:p>
            <a:pPr>
              <a:lnSpc>
                <a:spcPct val="90000"/>
              </a:lnSpc>
              <a:spcBef>
                <a:spcPts val="500"/>
              </a:spcBef>
            </a:pPr>
            <a:r>
              <a:rPr lang="en-US" sz="1900" dirty="0">
                <a:solidFill>
                  <a:srgbClr val="0070C0"/>
                </a:solidFill>
              </a:rPr>
              <a:t>Socket classes are used to represent the connection between a client program and a server program. </a:t>
            </a:r>
          </a:p>
          <a:p>
            <a:pPr>
              <a:lnSpc>
                <a:spcPct val="90000"/>
              </a:lnSpc>
              <a:spcBef>
                <a:spcPts val="500"/>
              </a:spcBef>
            </a:pPr>
            <a:r>
              <a:rPr lang="en-US" sz="1900" dirty="0"/>
              <a:t>Java provides two classes, </a:t>
            </a:r>
            <a:r>
              <a:rPr lang="en-US" sz="1900" dirty="0">
                <a:solidFill>
                  <a:srgbClr val="FF0000"/>
                </a:solidFill>
              </a:rPr>
              <a:t>Socket</a:t>
            </a:r>
            <a:r>
              <a:rPr lang="en-US" sz="1900" dirty="0"/>
              <a:t> and </a:t>
            </a:r>
            <a:r>
              <a:rPr lang="en-US" sz="1900" dirty="0" err="1">
                <a:solidFill>
                  <a:srgbClr val="FF0000"/>
                </a:solidFill>
              </a:rPr>
              <a:t>ServerSocket</a:t>
            </a:r>
            <a:r>
              <a:rPr lang="en-US" sz="1900" dirty="0"/>
              <a:t>, that implement the client side of the connection and the server side of the connection, respectively.</a:t>
            </a:r>
          </a:p>
          <a:p>
            <a:pPr>
              <a:lnSpc>
                <a:spcPct val="90000"/>
              </a:lnSpc>
              <a:spcBef>
                <a:spcPts val="500"/>
              </a:spcBef>
            </a:pPr>
            <a:r>
              <a:rPr lang="en-US" sz="1900" dirty="0">
                <a:solidFill>
                  <a:srgbClr val="FF0000"/>
                </a:solidFill>
              </a:rPr>
              <a:t>A socket is bound to a port number </a:t>
            </a:r>
            <a:r>
              <a:rPr lang="en-US" sz="1900" dirty="0">
                <a:solidFill>
                  <a:srgbClr val="0070C0"/>
                </a:solidFill>
              </a:rPr>
              <a:t>so that the TCP layer can identify the application that data is destined to be sent.</a:t>
            </a:r>
          </a:p>
        </p:txBody>
      </p:sp>
    </p:spTree>
    <p:extLst>
      <p:ext uri="{BB962C8B-B14F-4D97-AF65-F5344CB8AC3E}">
        <p14:creationId xmlns:p14="http://schemas.microsoft.com/office/powerpoint/2010/main" val="4105970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 Sockets…</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Normally, </a:t>
            </a:r>
            <a:r>
              <a:rPr lang="en-US" sz="2000" dirty="0">
                <a:solidFill>
                  <a:srgbClr val="FF0000"/>
                </a:solidFill>
              </a:rPr>
              <a:t>a server runs on a specific computer and has a socket that is bound to a specific port number. </a:t>
            </a:r>
          </a:p>
          <a:p>
            <a:r>
              <a:rPr lang="en-US" sz="2000" dirty="0">
                <a:solidFill>
                  <a:srgbClr val="FF0000"/>
                </a:solidFill>
              </a:rPr>
              <a:t>The server just waits, listening to the socket for a client to make a connection request.</a:t>
            </a:r>
          </a:p>
          <a:p>
            <a:r>
              <a:rPr lang="en-US" sz="2000" dirty="0"/>
              <a:t>On the client-side, the </a:t>
            </a:r>
            <a:r>
              <a:rPr lang="en-US" sz="2000" dirty="0">
                <a:solidFill>
                  <a:srgbClr val="FF0000"/>
                </a:solidFill>
              </a:rPr>
              <a:t>client knows the hostname of the machine on which the server is running and the port number on which the server is listening</a:t>
            </a:r>
            <a:r>
              <a:rPr lang="en-US" sz="2000" dirty="0"/>
              <a:t>. </a:t>
            </a:r>
          </a:p>
          <a:p>
            <a:r>
              <a:rPr lang="en-US" sz="2000" dirty="0">
                <a:solidFill>
                  <a:srgbClr val="0070C0"/>
                </a:solidFill>
              </a:rPr>
              <a:t>To make a connection request, the client tries to date with the server on the server's machine and port. </a:t>
            </a:r>
          </a:p>
          <a:p>
            <a:r>
              <a:rPr lang="en-US" sz="2000" dirty="0">
                <a:solidFill>
                  <a:srgbClr val="0070C0"/>
                </a:solidFill>
              </a:rPr>
              <a:t>The client also needs to identify itself to the server so it binds to a local port number that it will use during this connection.</a:t>
            </a:r>
          </a:p>
          <a:p>
            <a:r>
              <a:rPr lang="en-US" sz="2000" dirty="0"/>
              <a:t>This is usually assigned by the system.</a:t>
            </a:r>
          </a:p>
          <a:p>
            <a:endParaRPr lang="en-US" sz="2000" dirty="0"/>
          </a:p>
        </p:txBody>
      </p:sp>
      <p:pic>
        <p:nvPicPr>
          <p:cNvPr id="4" name="Picture 3" descr="A client's connection request"/>
          <p:cNvPicPr>
            <a:picLocks noChangeAspect="1"/>
          </p:cNvPicPr>
          <p:nvPr/>
        </p:nvPicPr>
        <p:blipFill>
          <a:blip r:embed="rId2" cstate="print"/>
          <a:srcRect/>
          <a:stretch>
            <a:fillRect/>
          </a:stretch>
        </p:blipFill>
        <p:spPr bwMode="auto">
          <a:xfrm>
            <a:off x="2209800" y="5715000"/>
            <a:ext cx="3581400" cy="868579"/>
          </a:xfrm>
          <a:prstGeom prst="rect">
            <a:avLst/>
          </a:prstGeom>
          <a:noFill/>
          <a:ln w="9525">
            <a:noFill/>
            <a:miter lim="800000"/>
            <a:headEnd/>
            <a:tailEnd/>
          </a:ln>
        </p:spPr>
      </p:pic>
    </p:spTree>
    <p:extLst>
      <p:ext uri="{BB962C8B-B14F-4D97-AF65-F5344CB8AC3E}">
        <p14:creationId xmlns:p14="http://schemas.microsoft.com/office/powerpoint/2010/main" val="1645449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 Sockets…</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If everything goes well, the server accepts the connection. </a:t>
            </a:r>
          </a:p>
          <a:p>
            <a:r>
              <a:rPr lang="en-US" sz="2000" dirty="0">
                <a:solidFill>
                  <a:srgbClr val="0070C0"/>
                </a:solidFill>
              </a:rPr>
              <a:t>Upon acceptance, </a:t>
            </a:r>
            <a:r>
              <a:rPr lang="en-US" sz="2000" dirty="0">
                <a:solidFill>
                  <a:srgbClr val="FF0000"/>
                </a:solidFill>
              </a:rPr>
              <a:t>the server gets a new socket bound to the same local port and also has its remote endpoint set to the address and port of the client</a:t>
            </a:r>
            <a:r>
              <a:rPr lang="en-US" sz="2000" dirty="0">
                <a:solidFill>
                  <a:srgbClr val="0070C0"/>
                </a:solidFill>
              </a:rPr>
              <a:t>. </a:t>
            </a:r>
          </a:p>
          <a:p>
            <a:r>
              <a:rPr lang="en-US" sz="2000" dirty="0"/>
              <a:t>It needs a new socket so that it can continue to listen to the original socket for connection requests while tending to the needs of the connected client.</a:t>
            </a:r>
          </a:p>
          <a:p>
            <a:endParaRPr lang="en-US" sz="2000" dirty="0"/>
          </a:p>
          <a:p>
            <a:endParaRPr lang="en-US" sz="2000" dirty="0"/>
          </a:p>
          <a:p>
            <a:endParaRPr lang="en-US" sz="2000" dirty="0"/>
          </a:p>
          <a:p>
            <a:endParaRPr lang="en-US" sz="2000" dirty="0"/>
          </a:p>
          <a:p>
            <a:r>
              <a:rPr lang="en-US" sz="2000" dirty="0">
                <a:solidFill>
                  <a:srgbClr val="0070C0"/>
                </a:solidFill>
              </a:rPr>
              <a:t>On the client side, if the connection is accepted, a socket is successfully created and the client can use the socket to communicate with the server. </a:t>
            </a:r>
          </a:p>
          <a:p>
            <a:r>
              <a:rPr lang="en-US" sz="2000" dirty="0"/>
              <a:t>The client and server can now communicate by writing to or reading from their sockets.</a:t>
            </a:r>
          </a:p>
          <a:p>
            <a:endParaRPr lang="en-US" sz="2000" dirty="0"/>
          </a:p>
          <a:p>
            <a:endParaRPr lang="en-US" sz="2400" dirty="0"/>
          </a:p>
        </p:txBody>
      </p:sp>
      <p:pic>
        <p:nvPicPr>
          <p:cNvPr id="5" name="Picture 4" descr="The connection is made"/>
          <p:cNvPicPr>
            <a:picLocks noChangeAspect="1"/>
          </p:cNvPicPr>
          <p:nvPr/>
        </p:nvPicPr>
        <p:blipFill>
          <a:blip r:embed="rId2" cstate="print"/>
          <a:srcRect/>
          <a:stretch>
            <a:fillRect/>
          </a:stretch>
        </p:blipFill>
        <p:spPr bwMode="auto">
          <a:xfrm>
            <a:off x="2145716" y="3581400"/>
            <a:ext cx="4430860" cy="1295400"/>
          </a:xfrm>
          <a:prstGeom prst="rect">
            <a:avLst/>
          </a:prstGeom>
          <a:noFill/>
          <a:ln w="9525">
            <a:noFill/>
            <a:miter lim="800000"/>
            <a:headEnd/>
            <a:tailEnd/>
          </a:ln>
        </p:spPr>
      </p:pic>
    </p:spTree>
    <p:extLst>
      <p:ext uri="{BB962C8B-B14F-4D97-AF65-F5344CB8AC3E}">
        <p14:creationId xmlns:p14="http://schemas.microsoft.com/office/powerpoint/2010/main" val="357395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 Sockets…</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t>The </a:t>
            </a:r>
            <a:r>
              <a:rPr lang="en-US" sz="2000" b="1" dirty="0"/>
              <a:t>java.net</a:t>
            </a:r>
            <a:r>
              <a:rPr lang="en-US" sz="2000" dirty="0"/>
              <a:t> package in the Java platform provides a class</a:t>
            </a:r>
            <a:r>
              <a:rPr lang="en-US" sz="2000" dirty="0">
                <a:solidFill>
                  <a:srgbClr val="FF0000"/>
                </a:solidFill>
              </a:rPr>
              <a:t>, Socket, that implements one side of a two-way connection between your Java program and another program on the network. </a:t>
            </a:r>
          </a:p>
          <a:p>
            <a:r>
              <a:rPr lang="en-US" sz="2000" dirty="0">
                <a:solidFill>
                  <a:srgbClr val="0070C0"/>
                </a:solidFill>
              </a:rPr>
              <a:t>The Socket class sits on top of a platform-dependent implementation, hiding the details of any particular system from your Java program. </a:t>
            </a:r>
          </a:p>
          <a:p>
            <a:r>
              <a:rPr lang="en-US" sz="2000" dirty="0"/>
              <a:t>By using the </a:t>
            </a:r>
            <a:r>
              <a:rPr lang="en-US" sz="2000" dirty="0" err="1"/>
              <a:t>java.net.Socket</a:t>
            </a:r>
            <a:r>
              <a:rPr lang="en-US" sz="2000" dirty="0"/>
              <a:t> class instead of relying on native code, your Java programs can communicate over the network in a platform-independent fashion.</a:t>
            </a:r>
          </a:p>
          <a:p>
            <a:endParaRPr lang="en-US" sz="2000" dirty="0"/>
          </a:p>
        </p:txBody>
      </p:sp>
    </p:spTree>
    <p:extLst>
      <p:ext uri="{BB962C8B-B14F-4D97-AF65-F5344CB8AC3E}">
        <p14:creationId xmlns:p14="http://schemas.microsoft.com/office/powerpoint/2010/main" val="271176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 Sockets…</a:t>
            </a:r>
          </a:p>
        </p:txBody>
      </p:sp>
      <p:sp>
        <p:nvSpPr>
          <p:cNvPr id="3" name="Content Placeholder 2"/>
          <p:cNvSpPr>
            <a:spLocks noGrp="1"/>
          </p:cNvSpPr>
          <p:nvPr>
            <p:ph sz="quarter" idx="1"/>
          </p:nvPr>
        </p:nvSpPr>
        <p:spPr>
          <a:xfrm>
            <a:off x="457200" y="1600200"/>
            <a:ext cx="8229600" cy="5257800"/>
          </a:xfrm>
        </p:spPr>
        <p:txBody>
          <a:bodyPr>
            <a:normAutofit/>
          </a:bodyPr>
          <a:lstStyle/>
          <a:p>
            <a:pPr marL="0" indent="0">
              <a:buNone/>
            </a:pPr>
            <a:r>
              <a:rPr lang="en-US" sz="2400" b="1" dirty="0">
                <a:solidFill>
                  <a:srgbClr val="00B050"/>
                </a:solidFill>
              </a:rPr>
              <a:t>Types of Sockets</a:t>
            </a:r>
            <a:endParaRPr lang="en-US" sz="2400" dirty="0">
              <a:solidFill>
                <a:srgbClr val="00B050"/>
              </a:solidFill>
            </a:endParaRPr>
          </a:p>
          <a:p>
            <a:r>
              <a:rPr lang="en-US" sz="2000" dirty="0"/>
              <a:t>There are two kinds of TCP sockets in Java. </a:t>
            </a:r>
          </a:p>
          <a:p>
            <a:pPr lvl="1"/>
            <a:r>
              <a:rPr lang="en-US" sz="2000" dirty="0">
                <a:solidFill>
                  <a:srgbClr val="0070C0"/>
                </a:solidFill>
              </a:rPr>
              <a:t>One is for servers, and </a:t>
            </a:r>
          </a:p>
          <a:p>
            <a:pPr lvl="1"/>
            <a:r>
              <a:rPr lang="en-US" sz="2000" dirty="0">
                <a:solidFill>
                  <a:srgbClr val="0070C0"/>
                </a:solidFill>
              </a:rPr>
              <a:t>the other is for clients</a:t>
            </a:r>
          </a:p>
          <a:p>
            <a:r>
              <a:rPr lang="en-US" sz="2000" dirty="0"/>
              <a:t>The </a:t>
            </a:r>
            <a:r>
              <a:rPr lang="en-US" sz="2000" b="1" dirty="0" err="1"/>
              <a:t>ServerSocket</a:t>
            </a:r>
            <a:r>
              <a:rPr lang="en-US" sz="2000" b="1" dirty="0"/>
              <a:t> </a:t>
            </a:r>
            <a:r>
              <a:rPr lang="en-US" sz="2000" dirty="0"/>
              <a:t>class is designed to be a “listener,” which waits for clients to connect before doing anything. </a:t>
            </a:r>
          </a:p>
          <a:p>
            <a:r>
              <a:rPr lang="en-US" sz="2000" dirty="0">
                <a:solidFill>
                  <a:srgbClr val="0070C0"/>
                </a:solidFill>
              </a:rPr>
              <a:t>The </a:t>
            </a:r>
            <a:r>
              <a:rPr lang="en-US" sz="2000" b="1" dirty="0">
                <a:solidFill>
                  <a:srgbClr val="0070C0"/>
                </a:solidFill>
              </a:rPr>
              <a:t>Socket </a:t>
            </a:r>
            <a:r>
              <a:rPr lang="en-US" sz="2000" dirty="0">
                <a:solidFill>
                  <a:srgbClr val="0070C0"/>
                </a:solidFill>
              </a:rPr>
              <a:t>class is designed </a:t>
            </a:r>
            <a:r>
              <a:rPr lang="en-US" sz="2000" dirty="0">
                <a:solidFill>
                  <a:srgbClr val="FF0000"/>
                </a:solidFill>
              </a:rPr>
              <a:t>to connect to server sockets and initiate protocol exchanges. </a:t>
            </a:r>
          </a:p>
          <a:p>
            <a:r>
              <a:rPr lang="en-US" sz="2000" dirty="0"/>
              <a:t>The creation of a </a:t>
            </a:r>
            <a:r>
              <a:rPr lang="en-US" sz="2000" b="1" dirty="0"/>
              <a:t>Socket </a:t>
            </a:r>
            <a:r>
              <a:rPr lang="en-US" sz="2000" dirty="0"/>
              <a:t>object implicitly establishes a connection between the client and server. </a:t>
            </a:r>
          </a:p>
          <a:p>
            <a:r>
              <a:rPr lang="en-US" sz="2000" dirty="0">
                <a:solidFill>
                  <a:srgbClr val="0070C0"/>
                </a:solidFill>
              </a:rPr>
              <a:t>Once the </a:t>
            </a:r>
            <a:r>
              <a:rPr lang="en-US" sz="2000" b="1" dirty="0">
                <a:solidFill>
                  <a:srgbClr val="0070C0"/>
                </a:solidFill>
              </a:rPr>
              <a:t>Socket </a:t>
            </a:r>
            <a:r>
              <a:rPr lang="en-US" sz="2000" dirty="0">
                <a:solidFill>
                  <a:srgbClr val="0070C0"/>
                </a:solidFill>
              </a:rPr>
              <a:t>object has been created, it can also be examined to gain access to the input and output streams associated with it. </a:t>
            </a:r>
          </a:p>
          <a:p>
            <a:r>
              <a:rPr lang="en-US" sz="2000" dirty="0"/>
              <a:t>The methods of socket can throw an </a:t>
            </a:r>
            <a:r>
              <a:rPr lang="en-US" sz="2000" b="1" dirty="0" err="1"/>
              <a:t>IOException</a:t>
            </a:r>
            <a:r>
              <a:rPr lang="en-US" sz="2000" b="1" dirty="0"/>
              <a:t> </a:t>
            </a:r>
            <a:r>
              <a:rPr lang="en-US" sz="2000" dirty="0"/>
              <a:t>if the sockets have been invalidated by a loss of connection on the network.</a:t>
            </a:r>
          </a:p>
        </p:txBody>
      </p:sp>
    </p:spTree>
    <p:extLst>
      <p:ext uri="{BB962C8B-B14F-4D97-AF65-F5344CB8AC3E}">
        <p14:creationId xmlns:p14="http://schemas.microsoft.com/office/powerpoint/2010/main" val="151153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2.1 TCP Server Sockets</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Java provides </a:t>
            </a:r>
            <a:r>
              <a:rPr lang="en-US" sz="2000" dirty="0">
                <a:solidFill>
                  <a:srgbClr val="FF0000"/>
                </a:solidFill>
              </a:rPr>
              <a:t>a </a:t>
            </a:r>
            <a:r>
              <a:rPr lang="en-US" sz="2000" dirty="0" err="1">
                <a:solidFill>
                  <a:srgbClr val="FF0000"/>
                </a:solidFill>
              </a:rPr>
              <a:t>ServerSocket</a:t>
            </a:r>
            <a:r>
              <a:rPr lang="en-US" sz="2000" dirty="0">
                <a:solidFill>
                  <a:srgbClr val="FF0000"/>
                </a:solidFill>
              </a:rPr>
              <a:t> class that represents server sockets</a:t>
            </a:r>
            <a:r>
              <a:rPr lang="en-US" sz="2000" dirty="0">
                <a:solidFill>
                  <a:srgbClr val="0070C0"/>
                </a:solidFill>
              </a:rPr>
              <a:t>. </a:t>
            </a:r>
          </a:p>
          <a:p>
            <a:r>
              <a:rPr lang="en-US" sz="2000" dirty="0">
                <a:solidFill>
                  <a:srgbClr val="0070C0"/>
                </a:solidFill>
              </a:rPr>
              <a:t>The </a:t>
            </a:r>
            <a:r>
              <a:rPr lang="en-US" sz="2000" b="1" dirty="0" err="1">
                <a:solidFill>
                  <a:srgbClr val="0070C0"/>
                </a:solidFill>
              </a:rPr>
              <a:t>ServerSocket</a:t>
            </a:r>
            <a:r>
              <a:rPr lang="en-US" sz="2000" b="1" dirty="0">
                <a:solidFill>
                  <a:srgbClr val="0070C0"/>
                </a:solidFill>
              </a:rPr>
              <a:t> </a:t>
            </a:r>
            <a:r>
              <a:rPr lang="en-US" sz="2000" dirty="0">
                <a:solidFill>
                  <a:srgbClr val="0070C0"/>
                </a:solidFill>
              </a:rPr>
              <a:t>class is used to create a server that listens for client programs to connect to it on published ports. </a:t>
            </a:r>
          </a:p>
          <a:p>
            <a:r>
              <a:rPr lang="en-US" sz="2000" dirty="0">
                <a:solidFill>
                  <a:srgbClr val="FF0000"/>
                </a:solidFill>
              </a:rPr>
              <a:t>A server socket runs on the server and listens for incoming TCP connections</a:t>
            </a:r>
            <a:r>
              <a:rPr lang="en-US" sz="2000" dirty="0"/>
              <a:t>. </a:t>
            </a:r>
          </a:p>
          <a:p>
            <a:r>
              <a:rPr lang="en-US" sz="2000" dirty="0"/>
              <a:t>Each server socket listens on a particular port on the server machine. </a:t>
            </a:r>
          </a:p>
          <a:p>
            <a:r>
              <a:rPr lang="en-US" sz="2000" dirty="0">
                <a:solidFill>
                  <a:srgbClr val="0070C0"/>
                </a:solidFill>
              </a:rPr>
              <a:t>When a client on a remote host attempts to connect to that port, the server negotiates the connection between the client and the server, </a:t>
            </a:r>
            <a:r>
              <a:rPr lang="en-US" sz="2000" dirty="0">
                <a:solidFill>
                  <a:srgbClr val="FF0000"/>
                </a:solidFill>
              </a:rPr>
              <a:t>and returns a regular Socket object representing the socket between the two hosts. </a:t>
            </a:r>
          </a:p>
          <a:p>
            <a:r>
              <a:rPr lang="en-US" sz="2000" dirty="0"/>
              <a:t>In other words, server sockets wait for connections from clients. </a:t>
            </a:r>
          </a:p>
          <a:p>
            <a:r>
              <a:rPr lang="en-US" sz="2000" dirty="0">
                <a:solidFill>
                  <a:srgbClr val="0070C0"/>
                </a:solidFill>
              </a:rPr>
              <a:t>Once a </a:t>
            </a:r>
            <a:r>
              <a:rPr lang="en-US" sz="2000" dirty="0" err="1">
                <a:solidFill>
                  <a:srgbClr val="0070C0"/>
                </a:solidFill>
              </a:rPr>
              <a:t>ServerSocket</a:t>
            </a:r>
            <a:r>
              <a:rPr lang="en-US" sz="2000" dirty="0">
                <a:solidFill>
                  <a:srgbClr val="0070C0"/>
                </a:solidFill>
              </a:rPr>
              <a:t> has set up the connection, the server uses a regular Socket object to send data to the client. </a:t>
            </a:r>
          </a:p>
          <a:p>
            <a:r>
              <a:rPr lang="en-US" sz="2000" dirty="0">
                <a:solidFill>
                  <a:srgbClr val="0070C0"/>
                </a:solidFill>
              </a:rPr>
              <a:t>Data always travels over the regular socket. </a:t>
            </a:r>
          </a:p>
          <a:p>
            <a:endParaRPr lang="en-US" sz="2000" dirty="0"/>
          </a:p>
        </p:txBody>
      </p:sp>
    </p:spTree>
    <p:extLst>
      <p:ext uri="{BB962C8B-B14F-4D97-AF65-F5344CB8AC3E}">
        <p14:creationId xmlns:p14="http://schemas.microsoft.com/office/powerpoint/2010/main" val="3304213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rmAutofit/>
          </a:bodyPr>
          <a:lstStyle/>
          <a:p>
            <a:r>
              <a:rPr lang="en-US" sz="2000" dirty="0">
                <a:solidFill>
                  <a:srgbClr val="0070C0"/>
                </a:solidFill>
              </a:rPr>
              <a:t>When you create a </a:t>
            </a:r>
            <a:r>
              <a:rPr lang="en-US" sz="2000" b="1" dirty="0" err="1">
                <a:solidFill>
                  <a:srgbClr val="0070C0"/>
                </a:solidFill>
              </a:rPr>
              <a:t>ServerSocket</a:t>
            </a:r>
            <a:r>
              <a:rPr lang="en-US" sz="2000" dirty="0">
                <a:solidFill>
                  <a:srgbClr val="FF0000"/>
                </a:solidFill>
              </a:rPr>
              <a:t>, it will register itself with the system as having an interest in receiving client connections</a:t>
            </a:r>
            <a:r>
              <a:rPr lang="en-US" sz="2000" dirty="0">
                <a:solidFill>
                  <a:srgbClr val="0070C0"/>
                </a:solidFill>
              </a:rPr>
              <a:t>. </a:t>
            </a:r>
          </a:p>
          <a:p>
            <a:r>
              <a:rPr lang="en-US" sz="2000" dirty="0">
                <a:solidFill>
                  <a:srgbClr val="0070C0"/>
                </a:solidFill>
              </a:rPr>
              <a:t>The constructors for </a:t>
            </a:r>
            <a:r>
              <a:rPr lang="en-US" sz="2000" b="1" dirty="0" err="1">
                <a:solidFill>
                  <a:srgbClr val="0070C0"/>
                </a:solidFill>
              </a:rPr>
              <a:t>ServerSocket</a:t>
            </a:r>
            <a:r>
              <a:rPr lang="en-US" sz="2000" b="1" dirty="0">
                <a:solidFill>
                  <a:srgbClr val="0070C0"/>
                </a:solidFill>
              </a:rPr>
              <a:t> </a:t>
            </a:r>
            <a:r>
              <a:rPr lang="en-US" sz="2000" dirty="0">
                <a:solidFill>
                  <a:srgbClr val="0070C0"/>
                </a:solidFill>
              </a:rPr>
              <a:t>reflect the port number that you wish to accept connections on and, optionally, how long you want the queue for said port to be. </a:t>
            </a:r>
          </a:p>
          <a:p>
            <a:r>
              <a:rPr lang="en-US" sz="2000" dirty="0">
                <a:solidFill>
                  <a:srgbClr val="FF0000"/>
                </a:solidFill>
              </a:rPr>
              <a:t>The queue length tells the system how many client connections it can leave pending before it should simply refuse connections. </a:t>
            </a:r>
          </a:p>
          <a:p>
            <a:r>
              <a:rPr lang="en-US" sz="2000" dirty="0">
                <a:solidFill>
                  <a:srgbClr val="0070C0"/>
                </a:solidFill>
              </a:rPr>
              <a:t>The default is 50. </a:t>
            </a:r>
          </a:p>
          <a:p>
            <a:r>
              <a:rPr lang="en-US" sz="2000" dirty="0"/>
              <a:t>The constructors might throw an </a:t>
            </a:r>
            <a:r>
              <a:rPr lang="en-US" sz="2000" b="1" dirty="0" err="1"/>
              <a:t>IOException</a:t>
            </a:r>
            <a:r>
              <a:rPr lang="en-US" sz="2000" b="1" dirty="0"/>
              <a:t> </a:t>
            </a:r>
            <a:r>
              <a:rPr lang="en-US" sz="2000" dirty="0"/>
              <a:t>under adverse conditions. </a:t>
            </a:r>
          </a:p>
          <a:p>
            <a:r>
              <a:rPr lang="en-US" sz="2000" dirty="0"/>
              <a:t>Here are the constructors:</a:t>
            </a:r>
          </a:p>
          <a:p>
            <a:pPr lvl="1"/>
            <a:r>
              <a:rPr lang="en-US" sz="2000" dirty="0" err="1">
                <a:solidFill>
                  <a:srgbClr val="0070C0"/>
                </a:solidFill>
              </a:rPr>
              <a:t>ServerSocket</a:t>
            </a:r>
            <a:r>
              <a:rPr lang="en-US" sz="2000" dirty="0">
                <a:solidFill>
                  <a:srgbClr val="0070C0"/>
                </a:solidFill>
              </a:rPr>
              <a:t>(</a:t>
            </a:r>
            <a:r>
              <a:rPr lang="en-US" sz="2000" dirty="0" err="1">
                <a:solidFill>
                  <a:srgbClr val="0070C0"/>
                </a:solidFill>
              </a:rPr>
              <a:t>int</a:t>
            </a:r>
            <a:r>
              <a:rPr lang="en-US" sz="2000" dirty="0">
                <a:solidFill>
                  <a:srgbClr val="0070C0"/>
                </a:solidFill>
              </a:rPr>
              <a:t> </a:t>
            </a:r>
            <a:r>
              <a:rPr lang="en-US" sz="2000" i="1" dirty="0">
                <a:solidFill>
                  <a:srgbClr val="0070C0"/>
                </a:solidFill>
              </a:rPr>
              <a:t>port</a:t>
            </a:r>
            <a:r>
              <a:rPr lang="en-US" sz="2000" dirty="0">
                <a:solidFill>
                  <a:srgbClr val="0070C0"/>
                </a:solidFill>
              </a:rPr>
              <a:t>) </a:t>
            </a:r>
            <a:r>
              <a:rPr lang="en-US" sz="2000" dirty="0"/>
              <a:t>- creates server socket on the specified port with a queue length of 50 by default.</a:t>
            </a:r>
          </a:p>
          <a:p>
            <a:pPr lvl="1"/>
            <a:r>
              <a:rPr lang="en-US" sz="2000" dirty="0" err="1">
                <a:solidFill>
                  <a:srgbClr val="0070C0"/>
                </a:solidFill>
              </a:rPr>
              <a:t>ServerSocket</a:t>
            </a:r>
            <a:r>
              <a:rPr lang="en-US" sz="2000" dirty="0">
                <a:solidFill>
                  <a:srgbClr val="0070C0"/>
                </a:solidFill>
              </a:rPr>
              <a:t>(</a:t>
            </a:r>
            <a:r>
              <a:rPr lang="en-US" sz="2000" dirty="0" err="1">
                <a:solidFill>
                  <a:srgbClr val="0070C0"/>
                </a:solidFill>
              </a:rPr>
              <a:t>int</a:t>
            </a:r>
            <a:r>
              <a:rPr lang="en-US" sz="2000" dirty="0">
                <a:solidFill>
                  <a:srgbClr val="0070C0"/>
                </a:solidFill>
              </a:rPr>
              <a:t> </a:t>
            </a:r>
            <a:r>
              <a:rPr lang="en-US" sz="2000" i="1" dirty="0">
                <a:solidFill>
                  <a:srgbClr val="0070C0"/>
                </a:solidFill>
              </a:rPr>
              <a:t>port</a:t>
            </a:r>
            <a:r>
              <a:rPr lang="en-US" sz="2000" dirty="0">
                <a:solidFill>
                  <a:srgbClr val="0070C0"/>
                </a:solidFill>
              </a:rPr>
              <a:t>, </a:t>
            </a:r>
            <a:r>
              <a:rPr lang="en-US" sz="2000" dirty="0" err="1">
                <a:solidFill>
                  <a:srgbClr val="0070C0"/>
                </a:solidFill>
              </a:rPr>
              <a:t>int</a:t>
            </a:r>
            <a:r>
              <a:rPr lang="en-US" sz="2000" dirty="0">
                <a:solidFill>
                  <a:srgbClr val="0070C0"/>
                </a:solidFill>
              </a:rPr>
              <a:t> </a:t>
            </a:r>
            <a:r>
              <a:rPr lang="en-US" sz="2000" i="1" dirty="0" err="1">
                <a:solidFill>
                  <a:srgbClr val="0070C0"/>
                </a:solidFill>
              </a:rPr>
              <a:t>maxQueue</a:t>
            </a:r>
            <a:r>
              <a:rPr lang="en-US" sz="2000" dirty="0">
                <a:solidFill>
                  <a:srgbClr val="0070C0"/>
                </a:solidFill>
              </a:rPr>
              <a:t>) </a:t>
            </a:r>
            <a:r>
              <a:rPr lang="en-US" sz="2000" dirty="0"/>
              <a:t>- creates a server socket on the specified port with a maximum queue length of </a:t>
            </a:r>
            <a:r>
              <a:rPr lang="en-US" sz="2000" i="1" dirty="0" err="1"/>
              <a:t>maxQueue</a:t>
            </a:r>
            <a:r>
              <a:rPr lang="en-US" sz="2000" i="1" dirty="0"/>
              <a:t>.</a:t>
            </a:r>
            <a:endParaRPr lang="en-US" sz="2000" dirty="0"/>
          </a:p>
          <a:p>
            <a:pPr lvl="1"/>
            <a:r>
              <a:rPr lang="en-US" sz="2000" dirty="0" err="1">
                <a:solidFill>
                  <a:srgbClr val="0070C0"/>
                </a:solidFill>
              </a:rPr>
              <a:t>ServerSocket</a:t>
            </a:r>
            <a:r>
              <a:rPr lang="en-US" sz="2000" dirty="0">
                <a:solidFill>
                  <a:srgbClr val="0070C0"/>
                </a:solidFill>
              </a:rPr>
              <a:t>(</a:t>
            </a:r>
            <a:r>
              <a:rPr lang="en-US" sz="2000" dirty="0" err="1">
                <a:solidFill>
                  <a:srgbClr val="0070C0"/>
                </a:solidFill>
              </a:rPr>
              <a:t>int</a:t>
            </a:r>
            <a:r>
              <a:rPr lang="en-US" sz="2000" dirty="0">
                <a:solidFill>
                  <a:srgbClr val="0070C0"/>
                </a:solidFill>
              </a:rPr>
              <a:t> </a:t>
            </a:r>
            <a:r>
              <a:rPr lang="en-US" sz="2000" i="1" dirty="0">
                <a:solidFill>
                  <a:srgbClr val="0070C0"/>
                </a:solidFill>
              </a:rPr>
              <a:t>port</a:t>
            </a:r>
            <a:r>
              <a:rPr lang="en-US" sz="2000" dirty="0">
                <a:solidFill>
                  <a:srgbClr val="0070C0"/>
                </a:solidFill>
              </a:rPr>
              <a:t>, </a:t>
            </a:r>
            <a:r>
              <a:rPr lang="en-US" sz="2000" dirty="0" err="1">
                <a:solidFill>
                  <a:srgbClr val="0070C0"/>
                </a:solidFill>
              </a:rPr>
              <a:t>int</a:t>
            </a:r>
            <a:r>
              <a:rPr lang="en-US" sz="2000" dirty="0">
                <a:solidFill>
                  <a:srgbClr val="0070C0"/>
                </a:solidFill>
              </a:rPr>
              <a:t> </a:t>
            </a:r>
            <a:r>
              <a:rPr lang="en-US" sz="2000" i="1" dirty="0" err="1">
                <a:solidFill>
                  <a:srgbClr val="0070C0"/>
                </a:solidFill>
              </a:rPr>
              <a:t>maxQueue</a:t>
            </a:r>
            <a:r>
              <a:rPr lang="en-US" sz="2000" dirty="0">
                <a:solidFill>
                  <a:srgbClr val="0070C0"/>
                </a:solidFill>
              </a:rPr>
              <a:t>, </a:t>
            </a:r>
            <a:r>
              <a:rPr lang="en-US" sz="2000" dirty="0" err="1">
                <a:solidFill>
                  <a:srgbClr val="0070C0"/>
                </a:solidFill>
              </a:rPr>
              <a:t>InetAddress</a:t>
            </a:r>
            <a:r>
              <a:rPr lang="en-US" sz="2000" dirty="0">
                <a:solidFill>
                  <a:srgbClr val="0070C0"/>
                </a:solidFill>
              </a:rPr>
              <a:t> </a:t>
            </a:r>
            <a:r>
              <a:rPr lang="en-US" sz="2000" i="1" dirty="0" err="1">
                <a:solidFill>
                  <a:srgbClr val="0070C0"/>
                </a:solidFill>
              </a:rPr>
              <a:t>localAddress</a:t>
            </a:r>
            <a:r>
              <a:rPr lang="en-US" sz="2000" dirty="0">
                <a:solidFill>
                  <a:srgbClr val="0070C0"/>
                </a:solidFill>
              </a:rPr>
              <a:t>) </a:t>
            </a:r>
            <a:r>
              <a:rPr lang="en-US" sz="2000" dirty="0"/>
              <a:t>- creates a server socket on the specified port with a maximum queue length of </a:t>
            </a:r>
            <a:r>
              <a:rPr lang="en-US" sz="2000" i="1" dirty="0" err="1"/>
              <a:t>maxQueue</a:t>
            </a:r>
            <a:r>
              <a:rPr lang="en-US" sz="2000" i="1" dirty="0"/>
              <a:t>. </a:t>
            </a:r>
            <a:r>
              <a:rPr lang="en-US" sz="2000" dirty="0"/>
              <a:t>On a </a:t>
            </a:r>
            <a:r>
              <a:rPr lang="en-US" sz="2000" dirty="0" err="1"/>
              <a:t>multihomed</a:t>
            </a:r>
            <a:r>
              <a:rPr lang="en-US" sz="2000" dirty="0"/>
              <a:t> host, </a:t>
            </a:r>
            <a:r>
              <a:rPr lang="en-US" sz="2000" i="1" dirty="0" err="1"/>
              <a:t>localAddress</a:t>
            </a:r>
            <a:r>
              <a:rPr lang="en-US" sz="2000" i="1" dirty="0"/>
              <a:t> </a:t>
            </a:r>
            <a:r>
              <a:rPr lang="en-US" sz="2000" dirty="0"/>
              <a:t>specifies the IP address to which this socket binds.</a:t>
            </a:r>
          </a:p>
        </p:txBody>
      </p:sp>
    </p:spTree>
    <p:extLst>
      <p:ext uri="{BB962C8B-B14F-4D97-AF65-F5344CB8AC3E}">
        <p14:creationId xmlns:p14="http://schemas.microsoft.com/office/powerpoint/2010/main" val="212577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Sockets</a:t>
            </a:r>
            <a:endParaRPr lang="en-US" dirty="0"/>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Computers running on the Internet communicate with each other using either the Transmission Control Protocol (TCP) or the User Datagram Protocol (UDP). </a:t>
            </a:r>
          </a:p>
          <a:p>
            <a:r>
              <a:rPr lang="en-US" sz="2000" dirty="0"/>
              <a:t>When you write Java programs that communicate over the network, you are programming at the application layer. </a:t>
            </a:r>
          </a:p>
          <a:p>
            <a:r>
              <a:rPr lang="en-US" sz="2000" dirty="0"/>
              <a:t>Typically, you don't need to concern yourself with the TCP and UDP layers. </a:t>
            </a:r>
          </a:p>
          <a:p>
            <a:r>
              <a:rPr lang="en-US" sz="2000" dirty="0">
                <a:solidFill>
                  <a:srgbClr val="0070C0"/>
                </a:solidFill>
              </a:rPr>
              <a:t>Instead, you can use the classes in the java.net package. </a:t>
            </a:r>
          </a:p>
          <a:p>
            <a:r>
              <a:rPr lang="en-US" sz="2000" dirty="0">
                <a:solidFill>
                  <a:srgbClr val="0070C0"/>
                </a:solidFill>
              </a:rPr>
              <a:t>These classes provide system-independent network communication. </a:t>
            </a:r>
          </a:p>
          <a:p>
            <a:r>
              <a:rPr lang="en-US" sz="2000" dirty="0">
                <a:solidFill>
                  <a:srgbClr val="FF0000"/>
                </a:solidFill>
              </a:rPr>
              <a:t>However, to decide which Java classes your programs should use, you do need to understand how TCP and UDP differ.</a:t>
            </a:r>
          </a:p>
          <a:p>
            <a:endParaRPr lang="en-US" sz="2000" dirty="0"/>
          </a:p>
        </p:txBody>
      </p:sp>
      <p:pic>
        <p:nvPicPr>
          <p:cNvPr id="4" name="Picture 3" descr="Example of network communication."/>
          <p:cNvPicPr>
            <a:picLocks noChangeAspect="1"/>
          </p:cNvPicPr>
          <p:nvPr/>
        </p:nvPicPr>
        <p:blipFill>
          <a:blip r:embed="rId2" cstate="print"/>
          <a:srcRect/>
          <a:stretch>
            <a:fillRect/>
          </a:stretch>
        </p:blipFill>
        <p:spPr bwMode="auto">
          <a:xfrm>
            <a:off x="5486400" y="4648200"/>
            <a:ext cx="3581400" cy="2035278"/>
          </a:xfrm>
          <a:prstGeom prst="rect">
            <a:avLst/>
          </a:prstGeom>
          <a:noFill/>
          <a:ln w="9525">
            <a:noFill/>
            <a:miter lim="800000"/>
            <a:headEnd/>
            <a:tailEnd/>
          </a:ln>
        </p:spPr>
      </p:pic>
    </p:spTree>
    <p:extLst>
      <p:ext uri="{BB962C8B-B14F-4D97-AF65-F5344CB8AC3E}">
        <p14:creationId xmlns:p14="http://schemas.microsoft.com/office/powerpoint/2010/main" val="142869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2.1 TCP Server Sockets…</a:t>
            </a:r>
          </a:p>
        </p:txBody>
      </p:sp>
      <p:sp>
        <p:nvSpPr>
          <p:cNvPr id="3" name="Content Placeholder 2"/>
          <p:cNvSpPr>
            <a:spLocks noGrp="1"/>
          </p:cNvSpPr>
          <p:nvPr>
            <p:ph sz="quarter" idx="1"/>
          </p:nvPr>
        </p:nvSpPr>
        <p:spPr>
          <a:xfrm>
            <a:off x="457200" y="1524000"/>
            <a:ext cx="8229600" cy="5257800"/>
          </a:xfrm>
        </p:spPr>
        <p:txBody>
          <a:bodyPr>
            <a:normAutofit/>
          </a:bodyPr>
          <a:lstStyle/>
          <a:p>
            <a:r>
              <a:rPr lang="en-US" sz="2000" dirty="0"/>
              <a:t>Methods of </a:t>
            </a:r>
            <a:r>
              <a:rPr lang="en-US" sz="2000" dirty="0" err="1"/>
              <a:t>ServerSocket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769493211"/>
              </p:ext>
            </p:extLst>
          </p:nvPr>
        </p:nvGraphicFramePr>
        <p:xfrm>
          <a:off x="304800" y="1905000"/>
          <a:ext cx="8763000" cy="4903753"/>
        </p:xfrm>
        <a:graphic>
          <a:graphicData uri="http://schemas.openxmlformats.org/drawingml/2006/table">
            <a:tbl>
              <a:tblPr firstRow="1" firstCol="1" bandRow="1"/>
              <a:tblGrid>
                <a:gridCol w="2690395">
                  <a:extLst>
                    <a:ext uri="{9D8B030D-6E8A-4147-A177-3AD203B41FA5}">
                      <a16:colId xmlns:a16="http://schemas.microsoft.com/office/drawing/2014/main" val="20000"/>
                    </a:ext>
                  </a:extLst>
                </a:gridCol>
                <a:gridCol w="6072605">
                  <a:extLst>
                    <a:ext uri="{9D8B030D-6E8A-4147-A177-3AD203B41FA5}">
                      <a16:colId xmlns:a16="http://schemas.microsoft.com/office/drawing/2014/main" val="20001"/>
                    </a:ext>
                  </a:extLst>
                </a:gridCol>
              </a:tblGrid>
              <a:tr h="308909">
                <a:tc>
                  <a:txBody>
                    <a:bodyPr/>
                    <a:lstStyle/>
                    <a:p>
                      <a:pPr algn="l">
                        <a:lnSpc>
                          <a:spcPct val="100000"/>
                        </a:lnSpc>
                        <a:spcAft>
                          <a:spcPts val="0"/>
                        </a:spcAft>
                      </a:pPr>
                      <a:r>
                        <a:rPr lang="en-US" sz="1600" b="1" dirty="0">
                          <a:solidFill>
                            <a:srgbClr val="000000"/>
                          </a:solidFill>
                          <a:effectLst/>
                          <a:latin typeface="Calibri"/>
                          <a:ea typeface="Calibri"/>
                          <a:cs typeface="Times New Roman"/>
                        </a:rPr>
                        <a:t>Methods</a:t>
                      </a:r>
                      <a:endParaRPr lang="en-US" sz="1600" dirty="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600" b="1" dirty="0">
                          <a:solidFill>
                            <a:srgbClr val="000000"/>
                          </a:solidFill>
                          <a:effectLst/>
                          <a:latin typeface="Calibri"/>
                          <a:ea typeface="Calibri"/>
                          <a:cs typeface="Times New Roman"/>
                        </a:rPr>
                        <a:t>description</a:t>
                      </a:r>
                      <a:endParaRPr lang="en-US" sz="1600" dirty="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8061">
                <a:tc>
                  <a:txBody>
                    <a:bodyPr/>
                    <a:lstStyle/>
                    <a:p>
                      <a:pPr algn="l">
                        <a:lnSpc>
                          <a:spcPct val="100000"/>
                        </a:lnSpc>
                        <a:spcAft>
                          <a:spcPts val="0"/>
                        </a:spcAft>
                      </a:pPr>
                      <a:r>
                        <a:rPr lang="en-US" sz="1600">
                          <a:solidFill>
                            <a:srgbClr val="000000"/>
                          </a:solidFill>
                          <a:effectLst/>
                          <a:latin typeface="Calibri"/>
                          <a:ea typeface="Calibri"/>
                          <a:cs typeface="Times New Roman"/>
                        </a:rPr>
                        <a:t>InetAddress getInetAddress()</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a:lnSpc>
                          <a:spcPct val="100000"/>
                        </a:lnSpc>
                        <a:spcAft>
                          <a:spcPts val="0"/>
                        </a:spcAft>
                      </a:pPr>
                      <a:r>
                        <a:rPr lang="en-US" sz="1600">
                          <a:solidFill>
                            <a:srgbClr val="000000"/>
                          </a:solidFill>
                          <a:effectLst/>
                          <a:latin typeface="Calibri"/>
                          <a:ea typeface="Calibri"/>
                          <a:cs typeface="Times New Roman"/>
                        </a:rPr>
                        <a:t>It returns the local address occupied by the server socket.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318061">
                <a:tc>
                  <a:txBody>
                    <a:bodyPr/>
                    <a:lstStyle/>
                    <a:p>
                      <a:pPr algn="l">
                        <a:lnSpc>
                          <a:spcPct val="100000"/>
                        </a:lnSpc>
                        <a:spcAft>
                          <a:spcPts val="0"/>
                        </a:spcAft>
                      </a:pPr>
                      <a:r>
                        <a:rPr lang="en-US" sz="1600">
                          <a:solidFill>
                            <a:srgbClr val="000000"/>
                          </a:solidFill>
                          <a:effectLst/>
                          <a:latin typeface="Calibri"/>
                          <a:ea typeface="Calibri"/>
                          <a:cs typeface="Times New Roman"/>
                        </a:rPr>
                        <a:t>int getLocalPort()</a:t>
                      </a:r>
                    </a:p>
                  </a:txBody>
                  <a:tcPr marL="68580" marR="68580" marT="0" marB="0" anchor="ctr">
                    <a:lnL>
                      <a:noFill/>
                    </a:lnL>
                    <a:lnR>
                      <a:noFill/>
                    </a:lnR>
                    <a:lnT>
                      <a:noFill/>
                    </a:lnT>
                    <a:lnB>
                      <a:noFill/>
                    </a:lnB>
                  </a:tcPr>
                </a:tc>
                <a:tc>
                  <a:txBody>
                    <a:bodyPr/>
                    <a:lstStyle/>
                    <a:p>
                      <a:pPr algn="l">
                        <a:lnSpc>
                          <a:spcPct val="100000"/>
                        </a:lnSpc>
                        <a:spcAft>
                          <a:spcPts val="0"/>
                        </a:spcAft>
                      </a:pPr>
                      <a:r>
                        <a:rPr lang="en-US" sz="1600" dirty="0">
                          <a:solidFill>
                            <a:srgbClr val="000000"/>
                          </a:solidFill>
                          <a:effectLst/>
                          <a:latin typeface="Calibri"/>
                          <a:ea typeface="Calibri"/>
                          <a:cs typeface="Times New Roman"/>
                        </a:rPr>
                        <a:t>It returns the local port occupied by the server socket.</a:t>
                      </a: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535713">
                <a:tc>
                  <a:txBody>
                    <a:bodyPr/>
                    <a:lstStyle/>
                    <a:p>
                      <a:pPr algn="l">
                        <a:lnSpc>
                          <a:spcPct val="100000"/>
                        </a:lnSpc>
                        <a:spcAft>
                          <a:spcPts val="0"/>
                        </a:spcAft>
                      </a:pPr>
                      <a:r>
                        <a:rPr lang="en-US" sz="1600">
                          <a:solidFill>
                            <a:srgbClr val="000000"/>
                          </a:solidFill>
                          <a:effectLst/>
                          <a:latin typeface="Calibri"/>
                          <a:ea typeface="Calibri"/>
                          <a:cs typeface="Times New Roman"/>
                        </a:rPr>
                        <a:t>boolean isBound()</a:t>
                      </a:r>
                    </a:p>
                  </a:txBody>
                  <a:tcPr marL="68580" marR="68580" marT="0" marB="0" anchor="ctr">
                    <a:lnL>
                      <a:noFill/>
                    </a:lnL>
                    <a:lnR>
                      <a:noFill/>
                    </a:lnR>
                    <a:lnT>
                      <a:noFill/>
                    </a:lnT>
                    <a:lnB>
                      <a:noFill/>
                    </a:lnB>
                    <a:solidFill>
                      <a:srgbClr val="C0C0C0"/>
                    </a:solidFill>
                  </a:tcPr>
                </a:tc>
                <a:tc>
                  <a:txBody>
                    <a:bodyPr/>
                    <a:lstStyle/>
                    <a:p>
                      <a:pPr algn="l">
                        <a:lnSpc>
                          <a:spcPct val="100000"/>
                        </a:lnSpc>
                        <a:spcAft>
                          <a:spcPts val="0"/>
                        </a:spcAft>
                      </a:pPr>
                      <a:r>
                        <a:rPr lang="en-US" sz="1600" dirty="0">
                          <a:solidFill>
                            <a:srgbClr val="000000"/>
                          </a:solidFill>
                          <a:effectLst/>
                          <a:latin typeface="Calibri"/>
                          <a:ea typeface="Calibri"/>
                          <a:cs typeface="Times New Roman"/>
                        </a:rPr>
                        <a:t>It returns the binding state of the </a:t>
                      </a:r>
                      <a:r>
                        <a:rPr lang="en-US" sz="1600" dirty="0" err="1">
                          <a:solidFill>
                            <a:srgbClr val="000000"/>
                          </a:solidFill>
                          <a:effectLst/>
                          <a:latin typeface="Calibri"/>
                          <a:ea typeface="Calibri"/>
                          <a:cs typeface="Times New Roman"/>
                        </a:rPr>
                        <a:t>ServerSocket</a:t>
                      </a:r>
                      <a:r>
                        <a:rPr lang="en-US" sz="1600" dirty="0">
                          <a:solidFill>
                            <a:srgbClr val="000000"/>
                          </a:solidFill>
                          <a:effectLst/>
                          <a:latin typeface="Calibri"/>
                          <a:ea typeface="Calibri"/>
                          <a:cs typeface="Times New Roman"/>
                        </a:rPr>
                        <a:t>. It returns </a:t>
                      </a:r>
                      <a:r>
                        <a:rPr lang="en-US" sz="1600" baseline="0" dirty="0">
                          <a:solidFill>
                            <a:srgbClr val="000000"/>
                          </a:solidFill>
                          <a:effectLst/>
                          <a:latin typeface="Calibri"/>
                          <a:ea typeface="Calibri"/>
                          <a:cs typeface="Times New Roman"/>
                        </a:rPr>
                        <a:t> </a:t>
                      </a:r>
                      <a:r>
                        <a:rPr lang="en-US" sz="1600" dirty="0">
                          <a:solidFill>
                            <a:srgbClr val="000000"/>
                          </a:solidFill>
                          <a:effectLst/>
                          <a:latin typeface="Calibri"/>
                          <a:ea typeface="Calibri"/>
                          <a:cs typeface="Times New Roman"/>
                        </a:rPr>
                        <a:t>true if the </a:t>
                      </a:r>
                      <a:r>
                        <a:rPr lang="en-US" sz="1600" dirty="0" err="1">
                          <a:solidFill>
                            <a:srgbClr val="000000"/>
                          </a:solidFill>
                          <a:effectLst/>
                          <a:latin typeface="Calibri"/>
                          <a:ea typeface="Calibri"/>
                          <a:cs typeface="Times New Roman"/>
                        </a:rPr>
                        <a:t>ServerSocket</a:t>
                      </a:r>
                      <a:r>
                        <a:rPr lang="en-US" sz="1600" dirty="0">
                          <a:solidFill>
                            <a:srgbClr val="000000"/>
                          </a:solidFill>
                          <a:effectLst/>
                          <a:latin typeface="Calibri"/>
                          <a:ea typeface="Calibri"/>
                          <a:cs typeface="Times New Roman"/>
                        </a:rPr>
                        <a:t> has ever been bound to a port.</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3"/>
                  </a:ext>
                </a:extLst>
              </a:tr>
              <a:tr h="803568">
                <a:tc>
                  <a:txBody>
                    <a:bodyPr/>
                    <a:lstStyle/>
                    <a:p>
                      <a:pPr algn="l">
                        <a:lnSpc>
                          <a:spcPct val="100000"/>
                        </a:lnSpc>
                        <a:spcAft>
                          <a:spcPts val="0"/>
                        </a:spcAft>
                      </a:pPr>
                      <a:r>
                        <a:rPr lang="en-US" sz="1600">
                          <a:solidFill>
                            <a:srgbClr val="000000"/>
                          </a:solidFill>
                          <a:effectLst/>
                          <a:latin typeface="Calibri"/>
                          <a:ea typeface="Calibri"/>
                          <a:cs typeface="Times New Roman"/>
                        </a:rPr>
                        <a:t>Socket accept()</a:t>
                      </a:r>
                    </a:p>
                  </a:txBody>
                  <a:tcPr marL="68580" marR="68580" marT="0" marB="0" anchor="ctr">
                    <a:lnL>
                      <a:noFill/>
                    </a:lnL>
                    <a:lnR>
                      <a:noFill/>
                    </a:lnR>
                    <a:lnT>
                      <a:noFill/>
                    </a:lnT>
                    <a:lnB>
                      <a:noFill/>
                    </a:lnB>
                  </a:tcPr>
                </a:tc>
                <a:tc>
                  <a:txBody>
                    <a:bodyPr/>
                    <a:lstStyle/>
                    <a:p>
                      <a:pPr algn="l">
                        <a:lnSpc>
                          <a:spcPct val="100000"/>
                        </a:lnSpc>
                        <a:spcAft>
                          <a:spcPts val="0"/>
                        </a:spcAft>
                      </a:pPr>
                      <a:r>
                        <a:rPr lang="en-US" sz="1600" dirty="0">
                          <a:solidFill>
                            <a:srgbClr val="000000"/>
                          </a:solidFill>
                          <a:effectLst/>
                          <a:latin typeface="Calibri"/>
                          <a:ea typeface="Calibri"/>
                          <a:cs typeface="Times New Roman"/>
                        </a:rPr>
                        <a:t>It listens for a connection to be made to this socket and accepts it. The method blocks until a connection is made. It throws </a:t>
                      </a:r>
                      <a:r>
                        <a:rPr lang="en-US" sz="1600" dirty="0" err="1">
                          <a:solidFill>
                            <a:srgbClr val="000000"/>
                          </a:solidFill>
                          <a:effectLst/>
                          <a:latin typeface="Calibri"/>
                          <a:ea typeface="Calibri"/>
                          <a:cs typeface="Times New Roman"/>
                        </a:rPr>
                        <a:t>IOException</a:t>
                      </a:r>
                      <a:r>
                        <a:rPr lang="en-US" sz="1600" dirty="0">
                          <a:solidFill>
                            <a:srgbClr val="000000"/>
                          </a:solidFill>
                          <a:effectLst/>
                          <a:latin typeface="Calibri"/>
                          <a:ea typeface="Calibri"/>
                          <a:cs typeface="Times New Roman"/>
                        </a:rPr>
                        <a:t> if an I/O error occurs when waiting for a connection.</a:t>
                      </a: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535713">
                <a:tc>
                  <a:txBody>
                    <a:bodyPr/>
                    <a:lstStyle/>
                    <a:p>
                      <a:pPr algn="l">
                        <a:lnSpc>
                          <a:spcPct val="100000"/>
                        </a:lnSpc>
                        <a:spcAft>
                          <a:spcPts val="0"/>
                        </a:spcAft>
                      </a:pPr>
                      <a:r>
                        <a:rPr lang="en-US" sz="1600">
                          <a:solidFill>
                            <a:srgbClr val="000000"/>
                          </a:solidFill>
                          <a:effectLst/>
                          <a:latin typeface="Calibri"/>
                          <a:ea typeface="Calibri"/>
                          <a:cs typeface="Times New Roman"/>
                        </a:rPr>
                        <a:t>boolean isClosed()</a:t>
                      </a:r>
                    </a:p>
                  </a:txBody>
                  <a:tcPr marL="68580" marR="68580" marT="0" marB="0" anchor="ctr">
                    <a:lnL>
                      <a:noFill/>
                    </a:lnL>
                    <a:lnR>
                      <a:noFill/>
                    </a:lnR>
                    <a:lnT>
                      <a:noFill/>
                    </a:lnT>
                    <a:lnB>
                      <a:noFill/>
                    </a:lnB>
                    <a:solidFill>
                      <a:srgbClr val="C0C0C0"/>
                    </a:solidFill>
                  </a:tcPr>
                </a:tc>
                <a:tc>
                  <a:txBody>
                    <a:bodyPr/>
                    <a:lstStyle/>
                    <a:p>
                      <a:pPr algn="l">
                        <a:lnSpc>
                          <a:spcPct val="100000"/>
                        </a:lnSpc>
                        <a:spcAft>
                          <a:spcPts val="0"/>
                        </a:spcAft>
                      </a:pPr>
                      <a:r>
                        <a:rPr lang="en-US" sz="1600" dirty="0">
                          <a:solidFill>
                            <a:srgbClr val="000000"/>
                          </a:solidFill>
                          <a:effectLst/>
                          <a:latin typeface="Calibri"/>
                          <a:ea typeface="Calibri"/>
                          <a:cs typeface="Times New Roman"/>
                        </a:rPr>
                        <a:t>Returns the closed state of the </a:t>
                      </a:r>
                      <a:r>
                        <a:rPr lang="en-US" sz="1600" dirty="0" err="1">
                          <a:solidFill>
                            <a:srgbClr val="000000"/>
                          </a:solidFill>
                          <a:effectLst/>
                          <a:latin typeface="Calibri"/>
                          <a:ea typeface="Calibri"/>
                          <a:cs typeface="Times New Roman"/>
                        </a:rPr>
                        <a:t>ServerSocket</a:t>
                      </a:r>
                      <a:r>
                        <a:rPr lang="en-US" sz="1600" dirty="0">
                          <a:solidFill>
                            <a:srgbClr val="000000"/>
                          </a:solidFill>
                          <a:effectLst/>
                          <a:latin typeface="Calibri"/>
                          <a:ea typeface="Calibri"/>
                          <a:cs typeface="Times New Roman"/>
                        </a:rPr>
                        <a:t>. It returns true if the socket has been closed.</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5"/>
                  </a:ext>
                </a:extLst>
              </a:tr>
              <a:tr h="803568">
                <a:tc>
                  <a:txBody>
                    <a:bodyPr/>
                    <a:lstStyle/>
                    <a:p>
                      <a:pPr algn="l">
                        <a:lnSpc>
                          <a:spcPct val="100000"/>
                        </a:lnSpc>
                        <a:spcAft>
                          <a:spcPts val="0"/>
                        </a:spcAft>
                      </a:pPr>
                      <a:r>
                        <a:rPr lang="en-US" sz="1600">
                          <a:solidFill>
                            <a:srgbClr val="000000"/>
                          </a:solidFill>
                          <a:effectLst/>
                          <a:latin typeface="Calibri"/>
                          <a:ea typeface="Calibri"/>
                          <a:cs typeface="Times New Roman"/>
                        </a:rPr>
                        <a:t>void close()</a:t>
                      </a:r>
                    </a:p>
                  </a:txBody>
                  <a:tcPr marL="68580" marR="68580" marT="0" marB="0" anchor="ctr">
                    <a:lnL>
                      <a:noFill/>
                    </a:lnL>
                    <a:lnR>
                      <a:noFill/>
                    </a:lnR>
                    <a:lnT>
                      <a:noFill/>
                    </a:lnT>
                    <a:lnB>
                      <a:noFill/>
                    </a:lnB>
                  </a:tcPr>
                </a:tc>
                <a:tc>
                  <a:txBody>
                    <a:bodyPr/>
                    <a:lstStyle/>
                    <a:p>
                      <a:pPr algn="l">
                        <a:lnSpc>
                          <a:spcPct val="100000"/>
                        </a:lnSpc>
                        <a:spcAft>
                          <a:spcPts val="0"/>
                        </a:spcAft>
                      </a:pPr>
                      <a:r>
                        <a:rPr lang="en-US" sz="1600" dirty="0">
                          <a:solidFill>
                            <a:srgbClr val="000000"/>
                          </a:solidFill>
                          <a:effectLst/>
                          <a:latin typeface="Calibri"/>
                          <a:ea typeface="Calibri"/>
                          <a:cs typeface="Times New Roman"/>
                        </a:rPr>
                        <a:t>Closes this server socket. Any thread currently blocked in </a:t>
                      </a:r>
                      <a:r>
                        <a:rPr lang="en-US" sz="1600" dirty="0" err="1">
                          <a:solidFill>
                            <a:srgbClr val="000000"/>
                          </a:solidFill>
                          <a:effectLst/>
                          <a:latin typeface="Calibri"/>
                          <a:ea typeface="Calibri"/>
                          <a:cs typeface="Times New Roman"/>
                        </a:rPr>
                        <a:t>ServerSocket.accept</a:t>
                      </a:r>
                      <a:r>
                        <a:rPr lang="en-US" sz="1600" dirty="0">
                          <a:solidFill>
                            <a:srgbClr val="000000"/>
                          </a:solidFill>
                          <a:effectLst/>
                          <a:latin typeface="Calibri"/>
                          <a:ea typeface="Calibri"/>
                          <a:cs typeface="Times New Roman"/>
                        </a:rPr>
                        <a:t>() will throw a </a:t>
                      </a:r>
                      <a:r>
                        <a:rPr lang="en-US" sz="1600" dirty="0" err="1">
                          <a:solidFill>
                            <a:srgbClr val="000000"/>
                          </a:solidFill>
                          <a:effectLst/>
                          <a:latin typeface="Calibri"/>
                          <a:ea typeface="Calibri"/>
                          <a:cs typeface="Times New Roman"/>
                        </a:rPr>
                        <a:t>SocketException</a:t>
                      </a:r>
                      <a:r>
                        <a:rPr lang="en-US" sz="1600" dirty="0">
                          <a:solidFill>
                            <a:srgbClr val="000000"/>
                          </a:solidFill>
                          <a:effectLst/>
                          <a:latin typeface="Calibri"/>
                          <a:ea typeface="Calibri"/>
                          <a:cs typeface="Times New Roman"/>
                        </a:rPr>
                        <a:t>. It throws </a:t>
                      </a:r>
                      <a:r>
                        <a:rPr lang="en-US" sz="1600" dirty="0" err="1">
                          <a:solidFill>
                            <a:srgbClr val="000000"/>
                          </a:solidFill>
                          <a:effectLst/>
                          <a:latin typeface="Calibri"/>
                          <a:ea typeface="Calibri"/>
                          <a:cs typeface="Times New Roman"/>
                        </a:rPr>
                        <a:t>IOException</a:t>
                      </a:r>
                      <a:r>
                        <a:rPr lang="en-US" sz="1600" dirty="0">
                          <a:solidFill>
                            <a:srgbClr val="000000"/>
                          </a:solidFill>
                          <a:effectLst/>
                          <a:latin typeface="Calibri"/>
                          <a:ea typeface="Calibri"/>
                          <a:cs typeface="Times New Roman"/>
                        </a:rPr>
                        <a:t> if an I/O error occurs when closing the socket.</a:t>
                      </a: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r h="775050">
                <a:tc>
                  <a:txBody>
                    <a:bodyPr/>
                    <a:lstStyle/>
                    <a:p>
                      <a:pPr algn="l">
                        <a:lnSpc>
                          <a:spcPct val="100000"/>
                        </a:lnSpc>
                        <a:spcAft>
                          <a:spcPts val="0"/>
                        </a:spcAft>
                      </a:pPr>
                      <a:r>
                        <a:rPr lang="en-US" sz="1600" dirty="0" err="1">
                          <a:solidFill>
                            <a:srgbClr val="000000"/>
                          </a:solidFill>
                          <a:effectLst/>
                          <a:latin typeface="Calibri"/>
                          <a:ea typeface="Calibri"/>
                          <a:cs typeface="Times New Roman"/>
                        </a:rPr>
                        <a:t>setReceiveBufferSize</a:t>
                      </a:r>
                      <a:r>
                        <a:rPr lang="en-US" sz="1600" dirty="0">
                          <a:solidFill>
                            <a:srgbClr val="000000"/>
                          </a:solidFill>
                          <a:effectLst/>
                          <a:latin typeface="Calibri"/>
                          <a:ea typeface="Calibri"/>
                          <a:cs typeface="Times New Roman"/>
                        </a:rPr>
                        <a:t>(</a:t>
                      </a:r>
                      <a:r>
                        <a:rPr lang="en-US" sz="1600" dirty="0" err="1">
                          <a:solidFill>
                            <a:srgbClr val="000000"/>
                          </a:solidFill>
                          <a:effectLst/>
                          <a:latin typeface="Calibri"/>
                          <a:ea typeface="Calibri"/>
                          <a:cs typeface="Times New Roman"/>
                        </a:rPr>
                        <a:t>int</a:t>
                      </a:r>
                      <a:r>
                        <a:rPr lang="en-US" sz="1600" dirty="0">
                          <a:solidFill>
                            <a:srgbClr val="000000"/>
                          </a:solidFill>
                          <a:effectLst/>
                          <a:latin typeface="Calibri"/>
                          <a:ea typeface="Calibri"/>
                          <a:cs typeface="Times New Roman"/>
                        </a:rPr>
                        <a:t> size)</a:t>
                      </a:r>
                    </a:p>
                  </a:txBody>
                  <a:tcPr marL="68580" marR="68580" marT="0" marB="0" anchor="ctr">
                    <a:lnL>
                      <a:noFill/>
                    </a:lnL>
                    <a:lnR>
                      <a:noFill/>
                    </a:lnR>
                    <a:lnT>
                      <a:noFill/>
                    </a:lnT>
                    <a:lnB>
                      <a:noFill/>
                    </a:lnB>
                    <a:solidFill>
                      <a:srgbClr val="C0C0C0"/>
                    </a:solidFill>
                  </a:tcPr>
                </a:tc>
                <a:tc>
                  <a:txBody>
                    <a:bodyPr/>
                    <a:lstStyle/>
                    <a:p>
                      <a:pPr algn="l">
                        <a:lnSpc>
                          <a:spcPct val="100000"/>
                        </a:lnSpc>
                        <a:spcAft>
                          <a:spcPts val="0"/>
                        </a:spcAft>
                      </a:pPr>
                      <a:r>
                        <a:rPr lang="en-US" sz="1600" dirty="0">
                          <a:solidFill>
                            <a:srgbClr val="000000"/>
                          </a:solidFill>
                          <a:effectLst/>
                          <a:latin typeface="Calibri"/>
                          <a:ea typeface="Calibri"/>
                          <a:cs typeface="Times New Roman"/>
                        </a:rPr>
                        <a:t>Sets the default receive buffer size for sockets accepted by the server socket.  This </a:t>
                      </a:r>
                      <a:r>
                        <a:rPr kumimoji="0" lang="en-US" sz="1800" b="0" i="0" kern="1200" dirty="0">
                          <a:solidFill>
                            <a:schemeClr val="tx1"/>
                          </a:solidFill>
                          <a:effectLst/>
                          <a:latin typeface="+mn-lt"/>
                          <a:ea typeface="+mn-ea"/>
                          <a:cs typeface="+mn-cs"/>
                        </a:rPr>
                        <a:t>controls the suggested send buffer size used for network input.</a:t>
                      </a:r>
                      <a:endParaRPr lang="en-US" sz="1600" dirty="0">
                        <a:solidFill>
                          <a:srgbClr val="000000"/>
                        </a:solidFill>
                        <a:effectLst/>
                        <a:latin typeface="Calibri"/>
                        <a:ea typeface="Calibri"/>
                        <a:cs typeface="Times New Roman"/>
                      </a:endParaRP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7"/>
                  </a:ext>
                </a:extLst>
              </a:tr>
              <a:tr h="476954">
                <a:tc>
                  <a:txBody>
                    <a:bodyPr/>
                    <a:lstStyle/>
                    <a:p>
                      <a:pPr algn="l">
                        <a:lnSpc>
                          <a:spcPct val="100000"/>
                        </a:lnSpc>
                        <a:spcAft>
                          <a:spcPts val="0"/>
                        </a:spcAft>
                      </a:pPr>
                      <a:r>
                        <a:rPr lang="en-US" sz="1600" dirty="0" err="1">
                          <a:solidFill>
                            <a:srgbClr val="000000"/>
                          </a:solidFill>
                          <a:effectLst/>
                          <a:latin typeface="Calibri"/>
                          <a:ea typeface="Calibri"/>
                          <a:cs typeface="Times New Roman"/>
                        </a:rPr>
                        <a:t>int</a:t>
                      </a:r>
                      <a:r>
                        <a:rPr lang="en-US" sz="1600" dirty="0">
                          <a:solidFill>
                            <a:srgbClr val="000000"/>
                          </a:solidFill>
                          <a:effectLst/>
                          <a:latin typeface="Calibri"/>
                          <a:ea typeface="Calibri"/>
                          <a:cs typeface="Times New Roman"/>
                        </a:rPr>
                        <a:t> </a:t>
                      </a:r>
                      <a:r>
                        <a:rPr lang="en-US" sz="1600" dirty="0" err="1">
                          <a:solidFill>
                            <a:srgbClr val="000000"/>
                          </a:solidFill>
                          <a:effectLst/>
                          <a:latin typeface="Calibri"/>
                          <a:ea typeface="Calibri"/>
                          <a:cs typeface="Times New Roman"/>
                        </a:rPr>
                        <a:t>getReceiveBufferSize</a:t>
                      </a:r>
                      <a:r>
                        <a:rPr lang="en-US" sz="1600" dirty="0">
                          <a:solidFill>
                            <a:srgbClr val="000000"/>
                          </a:solidFill>
                          <a:effectLst/>
                          <a:latin typeface="Calibri"/>
                          <a:ea typeface="Calibri"/>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600" dirty="0">
                          <a:solidFill>
                            <a:srgbClr val="000000"/>
                          </a:solidFill>
                          <a:effectLst/>
                          <a:latin typeface="Calibri"/>
                          <a:ea typeface="Calibri"/>
                          <a:cs typeface="Times New Roman"/>
                        </a:rPr>
                        <a:t>Returns the value of the buffer size that will be used for Sockets accepted from this </a:t>
                      </a:r>
                      <a:r>
                        <a:rPr lang="en-US" sz="1600" dirty="0" err="1">
                          <a:solidFill>
                            <a:srgbClr val="000000"/>
                          </a:solidFill>
                          <a:effectLst/>
                          <a:latin typeface="Calibri"/>
                          <a:ea typeface="Calibri"/>
                          <a:cs typeface="Times New Roman"/>
                        </a:rPr>
                        <a:t>ServerSocket</a:t>
                      </a:r>
                      <a:r>
                        <a:rPr lang="en-US" sz="1600" dirty="0">
                          <a:solidFill>
                            <a:srgbClr val="000000"/>
                          </a:solidFill>
                          <a:effectLst/>
                          <a:latin typeface="Calibri"/>
                          <a:ea typeface="Calibri"/>
                          <a:cs typeface="Times New Roman"/>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84861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2.1 TCP Server Sockets…</a:t>
            </a:r>
          </a:p>
        </p:txBody>
      </p:sp>
      <p:sp>
        <p:nvSpPr>
          <p:cNvPr id="3" name="Content Placeholder 2"/>
          <p:cNvSpPr>
            <a:spLocks noGrp="1"/>
          </p:cNvSpPr>
          <p:nvPr>
            <p:ph sz="quarter" idx="1"/>
          </p:nvPr>
        </p:nvSpPr>
        <p:spPr>
          <a:xfrm>
            <a:off x="457200" y="1600200"/>
            <a:ext cx="8229600" cy="5257800"/>
          </a:xfrm>
        </p:spPr>
        <p:txBody>
          <a:bodyPr>
            <a:normAutofit lnSpcReduction="10000"/>
          </a:bodyPr>
          <a:lstStyle/>
          <a:p>
            <a:r>
              <a:rPr lang="en-US" sz="2000" dirty="0"/>
              <a:t>Example: creating a server that listens for clients on port 4444</a:t>
            </a:r>
          </a:p>
          <a:p>
            <a:pPr marL="320040" lvl="1" indent="0">
              <a:buNone/>
            </a:pPr>
            <a:r>
              <a:rPr lang="en-US" sz="2000" dirty="0" err="1">
                <a:solidFill>
                  <a:srgbClr val="FF0000"/>
                </a:solidFill>
              </a:rPr>
              <a:t>ServerSocket</a:t>
            </a:r>
            <a:r>
              <a:rPr lang="en-US" sz="2000" dirty="0">
                <a:solidFill>
                  <a:srgbClr val="FF0000"/>
                </a:solidFill>
              </a:rPr>
              <a:t> </a:t>
            </a:r>
            <a:r>
              <a:rPr lang="en-US" sz="2000" dirty="0" err="1">
                <a:solidFill>
                  <a:srgbClr val="FF0000"/>
                </a:solidFill>
              </a:rPr>
              <a:t>servSocket</a:t>
            </a:r>
            <a:r>
              <a:rPr lang="en-US" sz="2000" dirty="0">
                <a:solidFill>
                  <a:srgbClr val="FF0000"/>
                </a:solidFill>
              </a:rPr>
              <a:t>;</a:t>
            </a:r>
          </a:p>
          <a:p>
            <a:pPr marL="320040" lvl="1" indent="0">
              <a:buNone/>
            </a:pPr>
            <a:r>
              <a:rPr lang="en-US" sz="2000" dirty="0">
                <a:solidFill>
                  <a:srgbClr val="FF0000"/>
                </a:solidFill>
              </a:rPr>
              <a:t>try {</a:t>
            </a:r>
          </a:p>
          <a:p>
            <a:pPr marL="320040" lvl="1" indent="0">
              <a:buNone/>
            </a:pPr>
            <a:r>
              <a:rPr lang="en-US" sz="2000" dirty="0">
                <a:solidFill>
                  <a:srgbClr val="FF0000"/>
                </a:solidFill>
              </a:rPr>
              <a:t>    </a:t>
            </a:r>
            <a:r>
              <a:rPr lang="en-US" sz="2000" dirty="0" err="1">
                <a:solidFill>
                  <a:srgbClr val="FF0000"/>
                </a:solidFill>
              </a:rPr>
              <a:t>servSocket</a:t>
            </a:r>
            <a:r>
              <a:rPr lang="en-US" sz="2000" dirty="0">
                <a:solidFill>
                  <a:srgbClr val="FF0000"/>
                </a:solidFill>
              </a:rPr>
              <a:t> = new </a:t>
            </a:r>
            <a:r>
              <a:rPr lang="en-US" sz="2000" dirty="0" err="1">
                <a:solidFill>
                  <a:srgbClr val="FF0000"/>
                </a:solidFill>
              </a:rPr>
              <a:t>ServerSocket</a:t>
            </a:r>
            <a:r>
              <a:rPr lang="en-US" sz="2000" dirty="0">
                <a:solidFill>
                  <a:srgbClr val="FF0000"/>
                </a:solidFill>
              </a:rPr>
              <a:t>(4444);</a:t>
            </a:r>
          </a:p>
          <a:p>
            <a:pPr marL="320040" lvl="1" indent="0">
              <a:buNone/>
            </a:pPr>
            <a:r>
              <a:rPr lang="en-US" sz="2000" dirty="0">
                <a:solidFill>
                  <a:srgbClr val="FF0000"/>
                </a:solidFill>
              </a:rPr>
              <a:t>} catch (</a:t>
            </a:r>
            <a:r>
              <a:rPr lang="en-US" sz="2000" dirty="0" err="1">
                <a:solidFill>
                  <a:srgbClr val="FF0000"/>
                </a:solidFill>
              </a:rPr>
              <a:t>IOException</a:t>
            </a:r>
            <a:r>
              <a:rPr lang="en-US" sz="2000" dirty="0">
                <a:solidFill>
                  <a:srgbClr val="FF0000"/>
                </a:solidFill>
              </a:rPr>
              <a:t> e) {</a:t>
            </a:r>
          </a:p>
          <a:p>
            <a:pPr marL="320040" lvl="1" indent="0">
              <a:buNone/>
            </a:pPr>
            <a:r>
              <a:rPr lang="en-US" sz="2000" dirty="0">
                <a:solidFill>
                  <a:srgbClr val="FF0000"/>
                </a:solidFill>
              </a:rPr>
              <a:t>    </a:t>
            </a:r>
            <a:r>
              <a:rPr lang="en-US" sz="2000" dirty="0" err="1">
                <a:solidFill>
                  <a:srgbClr val="FF0000"/>
                </a:solidFill>
              </a:rPr>
              <a:t>System.out.println</a:t>
            </a:r>
            <a:r>
              <a:rPr lang="en-US" sz="2000" dirty="0">
                <a:solidFill>
                  <a:srgbClr val="FF0000"/>
                </a:solidFill>
              </a:rPr>
              <a:t>("Could not listen on port: 4444");</a:t>
            </a:r>
          </a:p>
          <a:p>
            <a:pPr marL="320040" lvl="1" indent="0">
              <a:buNone/>
            </a:pPr>
            <a:r>
              <a:rPr lang="en-US" sz="2000" dirty="0">
                <a:solidFill>
                  <a:srgbClr val="FF0000"/>
                </a:solidFill>
              </a:rPr>
              <a:t>    </a:t>
            </a:r>
            <a:r>
              <a:rPr lang="en-US" sz="2000" dirty="0" err="1">
                <a:solidFill>
                  <a:srgbClr val="FF0000"/>
                </a:solidFill>
              </a:rPr>
              <a:t>System.exit</a:t>
            </a:r>
            <a:r>
              <a:rPr lang="en-US" sz="2000" dirty="0">
                <a:solidFill>
                  <a:srgbClr val="FF0000"/>
                </a:solidFill>
              </a:rPr>
              <a:t>(-1);</a:t>
            </a:r>
          </a:p>
          <a:p>
            <a:pPr marL="320040" lvl="1" indent="0">
              <a:buNone/>
            </a:pPr>
            <a:r>
              <a:rPr lang="en-US" sz="2000" dirty="0">
                <a:solidFill>
                  <a:srgbClr val="FF0000"/>
                </a:solidFill>
              </a:rPr>
              <a:t>}</a:t>
            </a:r>
          </a:p>
          <a:p>
            <a:r>
              <a:rPr lang="en-US" sz="2000" dirty="0" err="1">
                <a:solidFill>
                  <a:srgbClr val="0070C0"/>
                </a:solidFill>
              </a:rPr>
              <a:t>ServerSocket</a:t>
            </a:r>
            <a:r>
              <a:rPr lang="en-US" sz="2000" dirty="0">
                <a:solidFill>
                  <a:srgbClr val="0070C0"/>
                </a:solidFill>
              </a:rPr>
              <a:t> provides a system-independent implementation of the server side of a client-server socket connection. </a:t>
            </a:r>
          </a:p>
          <a:p>
            <a:r>
              <a:rPr lang="en-US" sz="2000" dirty="0">
                <a:solidFill>
                  <a:srgbClr val="0070C0"/>
                </a:solidFill>
              </a:rPr>
              <a:t>The constructor for </a:t>
            </a:r>
            <a:r>
              <a:rPr lang="en-US" sz="2000" dirty="0" err="1">
                <a:solidFill>
                  <a:srgbClr val="0070C0"/>
                </a:solidFill>
              </a:rPr>
              <a:t>ServerSocket</a:t>
            </a:r>
            <a:r>
              <a:rPr lang="en-US" sz="2000" dirty="0">
                <a:solidFill>
                  <a:srgbClr val="0070C0"/>
                </a:solidFill>
              </a:rPr>
              <a:t> throws an exception if it can't listen on the specified port (for example, the port is already being used). </a:t>
            </a:r>
          </a:p>
          <a:p>
            <a:r>
              <a:rPr lang="en-US" sz="2000" dirty="0"/>
              <a:t>If the server successfully binds to its port, then the </a:t>
            </a:r>
            <a:r>
              <a:rPr lang="en-US" sz="2000" dirty="0" err="1"/>
              <a:t>ServerSocket</a:t>
            </a:r>
            <a:r>
              <a:rPr lang="en-US" sz="2000" dirty="0"/>
              <a:t> object is successfully created and the server continues to accept a connection from a client. </a:t>
            </a:r>
          </a:p>
        </p:txBody>
      </p:sp>
    </p:spTree>
    <p:extLst>
      <p:ext uri="{BB962C8B-B14F-4D97-AF65-F5344CB8AC3E}">
        <p14:creationId xmlns:p14="http://schemas.microsoft.com/office/powerpoint/2010/main" val="4121766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rmAutofit fontScale="92500" lnSpcReduction="20000"/>
          </a:bodyPr>
          <a:lstStyle/>
          <a:p>
            <a:r>
              <a:rPr lang="en-US" sz="2200" b="1" dirty="0" err="1">
                <a:solidFill>
                  <a:srgbClr val="0070C0"/>
                </a:solidFill>
              </a:rPr>
              <a:t>ServerSocket</a:t>
            </a:r>
            <a:r>
              <a:rPr lang="en-US" sz="2200" dirty="0">
                <a:solidFill>
                  <a:srgbClr val="0070C0"/>
                </a:solidFill>
              </a:rPr>
              <a:t> has a method called </a:t>
            </a:r>
            <a:r>
              <a:rPr lang="en-US" sz="2200" b="1" dirty="0">
                <a:solidFill>
                  <a:srgbClr val="0070C0"/>
                </a:solidFill>
              </a:rPr>
              <a:t>accept()</a:t>
            </a:r>
            <a:r>
              <a:rPr lang="en-US" sz="2200" dirty="0">
                <a:solidFill>
                  <a:srgbClr val="0070C0"/>
                </a:solidFill>
              </a:rPr>
              <a:t>, which is a blocking call that will wait for a client to initiate connections</a:t>
            </a:r>
          </a:p>
          <a:p>
            <a:r>
              <a:rPr lang="en-US" sz="2200" dirty="0">
                <a:solidFill>
                  <a:srgbClr val="0070C0"/>
                </a:solidFill>
              </a:rPr>
              <a:t>It then return a normal Socket that is then used for communication with the client. </a:t>
            </a:r>
          </a:p>
          <a:p>
            <a:r>
              <a:rPr lang="en-US" sz="2200" dirty="0"/>
              <a:t>The accept() method returns a Socket object connecting the client and the server. </a:t>
            </a:r>
          </a:p>
          <a:p>
            <a:r>
              <a:rPr lang="en-US" sz="2200" dirty="0"/>
              <a:t>Example: accepting client request on the server after creating the listener</a:t>
            </a:r>
          </a:p>
          <a:p>
            <a:pPr marL="320040" lvl="1" indent="0">
              <a:buNone/>
            </a:pPr>
            <a:r>
              <a:rPr lang="en-US" sz="2100" dirty="0" err="1">
                <a:solidFill>
                  <a:srgbClr val="FF0000"/>
                </a:solidFill>
              </a:rPr>
              <a:t>ServerSocket</a:t>
            </a:r>
            <a:r>
              <a:rPr lang="en-US" sz="2100" dirty="0">
                <a:solidFill>
                  <a:srgbClr val="FF0000"/>
                </a:solidFill>
              </a:rPr>
              <a:t> </a:t>
            </a:r>
            <a:r>
              <a:rPr lang="en-US" sz="2100" dirty="0" err="1">
                <a:solidFill>
                  <a:srgbClr val="FF0000"/>
                </a:solidFill>
              </a:rPr>
              <a:t>servSocket</a:t>
            </a:r>
            <a:r>
              <a:rPr lang="en-US" sz="2100" dirty="0">
                <a:solidFill>
                  <a:srgbClr val="FF0000"/>
                </a:solidFill>
              </a:rPr>
              <a:t> ;</a:t>
            </a:r>
          </a:p>
          <a:p>
            <a:pPr marL="320040" lvl="1" indent="0">
              <a:buNone/>
            </a:pPr>
            <a:r>
              <a:rPr lang="en-US" sz="2100" dirty="0">
                <a:solidFill>
                  <a:srgbClr val="FF0000"/>
                </a:solidFill>
              </a:rPr>
              <a:t>Socket </a:t>
            </a:r>
            <a:r>
              <a:rPr lang="en-US" sz="2100" dirty="0" err="1">
                <a:solidFill>
                  <a:srgbClr val="FF0000"/>
                </a:solidFill>
              </a:rPr>
              <a:t>socket</a:t>
            </a:r>
            <a:r>
              <a:rPr lang="en-US" sz="2100" dirty="0">
                <a:solidFill>
                  <a:srgbClr val="FF0000"/>
                </a:solidFill>
              </a:rPr>
              <a:t> = null;</a:t>
            </a:r>
          </a:p>
          <a:p>
            <a:pPr marL="320040" lvl="1" indent="0">
              <a:buNone/>
            </a:pPr>
            <a:r>
              <a:rPr lang="en-US" sz="2100" dirty="0">
                <a:solidFill>
                  <a:srgbClr val="FF0000"/>
                </a:solidFill>
              </a:rPr>
              <a:t>try {</a:t>
            </a:r>
          </a:p>
          <a:p>
            <a:pPr marL="320040" lvl="1" indent="0">
              <a:buNone/>
            </a:pPr>
            <a:r>
              <a:rPr lang="en-US" sz="2100" dirty="0">
                <a:solidFill>
                  <a:srgbClr val="FF0000"/>
                </a:solidFill>
              </a:rPr>
              <a:t>    </a:t>
            </a:r>
            <a:r>
              <a:rPr lang="en-US" sz="2100" dirty="0" err="1">
                <a:solidFill>
                  <a:srgbClr val="FF0000"/>
                </a:solidFill>
              </a:rPr>
              <a:t>servSocket</a:t>
            </a:r>
            <a:r>
              <a:rPr lang="en-US" sz="2100" dirty="0">
                <a:solidFill>
                  <a:srgbClr val="FF0000"/>
                </a:solidFill>
              </a:rPr>
              <a:t> = new </a:t>
            </a:r>
            <a:r>
              <a:rPr lang="en-US" sz="2100" dirty="0" err="1">
                <a:solidFill>
                  <a:srgbClr val="FF0000"/>
                </a:solidFill>
              </a:rPr>
              <a:t>ServerSocket</a:t>
            </a:r>
            <a:r>
              <a:rPr lang="en-US" sz="2100" dirty="0">
                <a:solidFill>
                  <a:srgbClr val="FF0000"/>
                </a:solidFill>
              </a:rPr>
              <a:t>(4444);</a:t>
            </a:r>
          </a:p>
          <a:p>
            <a:pPr marL="320040" lvl="1" indent="0">
              <a:buNone/>
            </a:pPr>
            <a:r>
              <a:rPr lang="en-US" sz="2100" dirty="0">
                <a:solidFill>
                  <a:srgbClr val="FF0000"/>
                </a:solidFill>
              </a:rPr>
              <a:t>} catch (</a:t>
            </a:r>
            <a:r>
              <a:rPr lang="en-US" sz="2100" dirty="0" err="1">
                <a:solidFill>
                  <a:srgbClr val="FF0000"/>
                </a:solidFill>
              </a:rPr>
              <a:t>IOException</a:t>
            </a:r>
            <a:r>
              <a:rPr lang="en-US" sz="2100" dirty="0">
                <a:solidFill>
                  <a:srgbClr val="FF0000"/>
                </a:solidFill>
              </a:rPr>
              <a:t> e) {</a:t>
            </a:r>
          </a:p>
          <a:p>
            <a:pPr marL="320040" lvl="1" indent="0">
              <a:buNone/>
            </a:pPr>
            <a:r>
              <a:rPr lang="en-US" sz="2100" dirty="0">
                <a:solidFill>
                  <a:srgbClr val="FF0000"/>
                </a:solidFill>
              </a:rPr>
              <a:t>    </a:t>
            </a:r>
            <a:r>
              <a:rPr lang="en-US" sz="2100" dirty="0" err="1">
                <a:solidFill>
                  <a:srgbClr val="FF0000"/>
                </a:solidFill>
              </a:rPr>
              <a:t>System.out.println</a:t>
            </a:r>
            <a:r>
              <a:rPr lang="en-US" sz="2100" dirty="0">
                <a:solidFill>
                  <a:srgbClr val="FF0000"/>
                </a:solidFill>
              </a:rPr>
              <a:t>("Could not listen on port: 4444");</a:t>
            </a:r>
          </a:p>
          <a:p>
            <a:pPr marL="320040" lvl="1" indent="0">
              <a:buNone/>
            </a:pPr>
            <a:r>
              <a:rPr lang="en-US" sz="2100" dirty="0">
                <a:solidFill>
                  <a:srgbClr val="FF0000"/>
                </a:solidFill>
              </a:rPr>
              <a:t>    </a:t>
            </a:r>
            <a:r>
              <a:rPr lang="en-US" sz="2100" dirty="0" err="1">
                <a:solidFill>
                  <a:srgbClr val="FF0000"/>
                </a:solidFill>
              </a:rPr>
              <a:t>System.exit</a:t>
            </a:r>
            <a:r>
              <a:rPr lang="en-US" sz="2100" dirty="0">
                <a:solidFill>
                  <a:srgbClr val="FF0000"/>
                </a:solidFill>
              </a:rPr>
              <a:t>(-1);</a:t>
            </a:r>
          </a:p>
          <a:p>
            <a:pPr marL="320040" lvl="1" indent="0">
              <a:buNone/>
            </a:pPr>
            <a:r>
              <a:rPr lang="en-US" sz="2100" dirty="0">
                <a:solidFill>
                  <a:srgbClr val="FF0000"/>
                </a:solidFill>
              </a:rPr>
              <a:t>}</a:t>
            </a:r>
          </a:p>
          <a:p>
            <a:pPr marL="320040" lvl="1" indent="0">
              <a:buNone/>
            </a:pPr>
            <a:r>
              <a:rPr lang="en-US" sz="2100" dirty="0">
                <a:solidFill>
                  <a:srgbClr val="FF0000"/>
                </a:solidFill>
              </a:rPr>
              <a:t>try {</a:t>
            </a:r>
          </a:p>
          <a:p>
            <a:pPr marL="320040" lvl="1" indent="0">
              <a:buNone/>
            </a:pPr>
            <a:r>
              <a:rPr lang="en-US" sz="2100" dirty="0">
                <a:solidFill>
                  <a:srgbClr val="FF0000"/>
                </a:solidFill>
              </a:rPr>
              <a:t>    socket = </a:t>
            </a:r>
            <a:r>
              <a:rPr lang="en-US" sz="2100" dirty="0" err="1">
                <a:solidFill>
                  <a:srgbClr val="FF0000"/>
                </a:solidFill>
              </a:rPr>
              <a:t>servSocket.accept</a:t>
            </a:r>
            <a:r>
              <a:rPr lang="en-US" sz="2100" dirty="0">
                <a:solidFill>
                  <a:srgbClr val="FF0000"/>
                </a:solidFill>
              </a:rPr>
              <a:t>();</a:t>
            </a:r>
          </a:p>
          <a:p>
            <a:pPr marL="320040" lvl="1" indent="0">
              <a:buNone/>
            </a:pPr>
            <a:r>
              <a:rPr lang="en-US" sz="2100" dirty="0">
                <a:solidFill>
                  <a:srgbClr val="FF0000"/>
                </a:solidFill>
              </a:rPr>
              <a:t>} catch (</a:t>
            </a:r>
            <a:r>
              <a:rPr lang="en-US" sz="2100" dirty="0" err="1">
                <a:solidFill>
                  <a:srgbClr val="FF0000"/>
                </a:solidFill>
              </a:rPr>
              <a:t>IOException</a:t>
            </a:r>
            <a:r>
              <a:rPr lang="en-US" sz="2100" dirty="0">
                <a:solidFill>
                  <a:srgbClr val="FF0000"/>
                </a:solidFill>
              </a:rPr>
              <a:t> e) {</a:t>
            </a:r>
          </a:p>
          <a:p>
            <a:pPr marL="320040" lvl="1" indent="0">
              <a:buNone/>
            </a:pPr>
            <a:r>
              <a:rPr lang="en-US" sz="2100" dirty="0">
                <a:solidFill>
                  <a:srgbClr val="FF0000"/>
                </a:solidFill>
              </a:rPr>
              <a:t>    </a:t>
            </a:r>
            <a:r>
              <a:rPr lang="en-US" sz="2100" dirty="0" err="1">
                <a:solidFill>
                  <a:srgbClr val="FF0000"/>
                </a:solidFill>
              </a:rPr>
              <a:t>System.out.println</a:t>
            </a:r>
            <a:r>
              <a:rPr lang="en-US" sz="2100" dirty="0">
                <a:solidFill>
                  <a:srgbClr val="FF0000"/>
                </a:solidFill>
              </a:rPr>
              <a:t>("Accept failed: 4444");</a:t>
            </a:r>
          </a:p>
          <a:p>
            <a:pPr marL="320040" lvl="1" indent="0">
              <a:buNone/>
            </a:pPr>
            <a:r>
              <a:rPr lang="en-US" sz="2100" dirty="0">
                <a:solidFill>
                  <a:srgbClr val="FF0000"/>
                </a:solidFill>
              </a:rPr>
              <a:t>    </a:t>
            </a:r>
            <a:r>
              <a:rPr lang="en-US" sz="2100" dirty="0" err="1">
                <a:solidFill>
                  <a:srgbClr val="FF0000"/>
                </a:solidFill>
              </a:rPr>
              <a:t>System.exit</a:t>
            </a:r>
            <a:r>
              <a:rPr lang="en-US" sz="2100" dirty="0">
                <a:solidFill>
                  <a:srgbClr val="FF0000"/>
                </a:solidFill>
              </a:rPr>
              <a:t>(-1);</a:t>
            </a:r>
          </a:p>
          <a:p>
            <a:pPr marL="320040" lvl="1" indent="0">
              <a:buNone/>
            </a:pPr>
            <a:r>
              <a:rPr lang="en-US" sz="2100" dirty="0">
                <a:solidFill>
                  <a:srgbClr val="FF0000"/>
                </a:solidFill>
              </a:rPr>
              <a:t>}</a:t>
            </a:r>
          </a:p>
        </p:txBody>
      </p:sp>
    </p:spTree>
    <p:extLst>
      <p:ext uri="{BB962C8B-B14F-4D97-AF65-F5344CB8AC3E}">
        <p14:creationId xmlns:p14="http://schemas.microsoft.com/office/powerpoint/2010/main" val="345783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2.1 TCP Server Sockets…</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Server manages each client connection with a </a:t>
            </a:r>
            <a:r>
              <a:rPr lang="en-US" sz="2000" b="1" dirty="0">
                <a:solidFill>
                  <a:srgbClr val="0070C0"/>
                </a:solidFill>
              </a:rPr>
              <a:t>Socket</a:t>
            </a:r>
            <a:r>
              <a:rPr lang="en-US" sz="2000" dirty="0">
                <a:solidFill>
                  <a:srgbClr val="0070C0"/>
                </a:solidFill>
              </a:rPr>
              <a:t> object. </a:t>
            </a:r>
          </a:p>
          <a:p>
            <a:r>
              <a:rPr lang="en-US" sz="2000" dirty="0"/>
              <a:t>After binding the server to a port with a </a:t>
            </a:r>
            <a:r>
              <a:rPr lang="en-US" sz="2000" dirty="0" err="1"/>
              <a:t>ServerSocket</a:t>
            </a:r>
            <a:r>
              <a:rPr lang="en-US" sz="2000" dirty="0"/>
              <a:t>, the server listens indefinitely (or blocks) for an attempt by a client to connect. </a:t>
            </a:r>
          </a:p>
          <a:p>
            <a:r>
              <a:rPr lang="en-US" sz="2000" dirty="0"/>
              <a:t>To listen for a client, the program calls accept() method of </a:t>
            </a:r>
            <a:r>
              <a:rPr lang="en-US" sz="2000" dirty="0" err="1"/>
              <a:t>ServerSocket</a:t>
            </a:r>
            <a:r>
              <a:rPr lang="en-US" sz="2000" dirty="0"/>
              <a:t> as in</a:t>
            </a:r>
          </a:p>
          <a:p>
            <a:pPr marL="0" indent="0">
              <a:buNone/>
            </a:pPr>
            <a:r>
              <a:rPr lang="en-US" sz="2000" dirty="0">
                <a:solidFill>
                  <a:srgbClr val="FF0000"/>
                </a:solidFill>
              </a:rPr>
              <a:t>	Socket connection = </a:t>
            </a:r>
            <a:r>
              <a:rPr lang="en-US" sz="2000" dirty="0" err="1">
                <a:solidFill>
                  <a:srgbClr val="FF0000"/>
                </a:solidFill>
              </a:rPr>
              <a:t>server.accept</a:t>
            </a:r>
            <a:r>
              <a:rPr lang="en-US" sz="2000" dirty="0">
                <a:solidFill>
                  <a:srgbClr val="FF0000"/>
                </a:solidFill>
              </a:rPr>
              <a:t>();</a:t>
            </a:r>
          </a:p>
          <a:p>
            <a:r>
              <a:rPr lang="en-US" sz="2000" dirty="0"/>
              <a:t>This statement returns a Socket object when a connection with a client is established.</a:t>
            </a:r>
          </a:p>
          <a:p>
            <a:endParaRPr lang="en-US" sz="2000" dirty="0"/>
          </a:p>
        </p:txBody>
      </p:sp>
    </p:spTree>
    <p:extLst>
      <p:ext uri="{BB962C8B-B14F-4D97-AF65-F5344CB8AC3E}">
        <p14:creationId xmlns:p14="http://schemas.microsoft.com/office/powerpoint/2010/main" val="1568595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2.1 TCP Server Sockets…</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If you’re finished with a server socket, you should close it, especially if the program is going to continue to run for some time. </a:t>
            </a:r>
          </a:p>
          <a:p>
            <a:r>
              <a:rPr lang="en-US" sz="2000" dirty="0"/>
              <a:t>This frees up the port and other programs may use it if necessary. </a:t>
            </a:r>
          </a:p>
          <a:p>
            <a:r>
              <a:rPr lang="en-US" sz="2000" dirty="0"/>
              <a:t>Closing a </a:t>
            </a:r>
            <a:r>
              <a:rPr lang="en-US" sz="2000" dirty="0" err="1"/>
              <a:t>ServerSocket</a:t>
            </a:r>
            <a:r>
              <a:rPr lang="en-US" sz="2000" dirty="0"/>
              <a:t> should not be confused with closing a Socket. </a:t>
            </a:r>
          </a:p>
          <a:p>
            <a:r>
              <a:rPr lang="en-US" sz="2000" dirty="0">
                <a:solidFill>
                  <a:srgbClr val="0070C0"/>
                </a:solidFill>
              </a:rPr>
              <a:t>Closing a </a:t>
            </a:r>
            <a:r>
              <a:rPr lang="en-US" sz="2000" dirty="0" err="1">
                <a:solidFill>
                  <a:srgbClr val="0070C0"/>
                </a:solidFill>
              </a:rPr>
              <a:t>ServerSocket</a:t>
            </a:r>
            <a:r>
              <a:rPr lang="en-US" sz="2000" dirty="0">
                <a:solidFill>
                  <a:srgbClr val="0070C0"/>
                </a:solidFill>
              </a:rPr>
              <a:t> frees a port on the local host and it also breaks all currently open sockets that the </a:t>
            </a:r>
            <a:r>
              <a:rPr lang="en-US" sz="2000" dirty="0" err="1">
                <a:solidFill>
                  <a:srgbClr val="0070C0"/>
                </a:solidFill>
              </a:rPr>
              <a:t>ServerSocket</a:t>
            </a:r>
            <a:r>
              <a:rPr lang="en-US" sz="2000" dirty="0">
                <a:solidFill>
                  <a:srgbClr val="0070C0"/>
                </a:solidFill>
              </a:rPr>
              <a:t> has accepted.</a:t>
            </a:r>
          </a:p>
          <a:p>
            <a:r>
              <a:rPr lang="en-US" sz="2000" dirty="0"/>
              <a:t>Server sockets are closed automatically when a program dies, so it’s not absolutely necessary to close them. </a:t>
            </a:r>
          </a:p>
          <a:p>
            <a:r>
              <a:rPr lang="en-US" sz="2000" dirty="0"/>
              <a:t>Nonetheless, it is a good practice to close the socket before the program ends. </a:t>
            </a:r>
          </a:p>
          <a:p>
            <a:r>
              <a:rPr lang="en-US" sz="2000" dirty="0">
                <a:solidFill>
                  <a:srgbClr val="0070C0"/>
                </a:solidFill>
              </a:rPr>
              <a:t>Programmers often follow the approach “close if-not-null” in finally block.</a:t>
            </a:r>
          </a:p>
          <a:p>
            <a:endParaRPr lang="en-US" sz="2000" dirty="0"/>
          </a:p>
        </p:txBody>
      </p:sp>
    </p:spTree>
    <p:extLst>
      <p:ext uri="{BB962C8B-B14F-4D97-AF65-F5344CB8AC3E}">
        <p14:creationId xmlns:p14="http://schemas.microsoft.com/office/powerpoint/2010/main" val="2093502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2.1 TCP Server Sockets…</a:t>
            </a:r>
          </a:p>
        </p:txBody>
      </p:sp>
      <p:sp>
        <p:nvSpPr>
          <p:cNvPr id="3" name="Content Placeholder 2"/>
          <p:cNvSpPr>
            <a:spLocks noGrp="1"/>
          </p:cNvSpPr>
          <p:nvPr>
            <p:ph sz="quarter" idx="1"/>
          </p:nvPr>
        </p:nvSpPr>
        <p:spPr>
          <a:xfrm>
            <a:off x="457200" y="1600200"/>
            <a:ext cx="8229600" cy="5257800"/>
          </a:xfrm>
        </p:spPr>
        <p:txBody>
          <a:bodyPr>
            <a:normAutofit lnSpcReduction="10000"/>
          </a:bodyPr>
          <a:lstStyle/>
          <a:p>
            <a:pPr marL="0" indent="0">
              <a:buNone/>
            </a:pPr>
            <a:r>
              <a:rPr lang="en-US" sz="2000" dirty="0"/>
              <a:t>Example: closing </a:t>
            </a:r>
            <a:r>
              <a:rPr lang="en-US" sz="2000" dirty="0" err="1"/>
              <a:t>ServerSocket</a:t>
            </a:r>
            <a:endParaRPr lang="en-US" sz="2000" dirty="0"/>
          </a:p>
          <a:p>
            <a:pPr marL="0" indent="0">
              <a:buNone/>
            </a:pPr>
            <a:r>
              <a:rPr lang="en-US" sz="2000" dirty="0" err="1">
                <a:solidFill>
                  <a:srgbClr val="FF0000"/>
                </a:solidFill>
              </a:rPr>
              <a:t>ServerSocket</a:t>
            </a:r>
            <a:r>
              <a:rPr lang="en-US" sz="2000" dirty="0">
                <a:solidFill>
                  <a:srgbClr val="FF0000"/>
                </a:solidFill>
              </a:rPr>
              <a:t> server = null;</a:t>
            </a:r>
          </a:p>
          <a:p>
            <a:pPr marL="0" indent="0">
              <a:buNone/>
            </a:pPr>
            <a:r>
              <a:rPr lang="en-US" sz="2000" dirty="0">
                <a:solidFill>
                  <a:srgbClr val="FF0000"/>
                </a:solidFill>
              </a:rPr>
              <a:t>try {</a:t>
            </a:r>
          </a:p>
          <a:p>
            <a:pPr marL="0" indent="0">
              <a:buNone/>
            </a:pPr>
            <a:r>
              <a:rPr lang="en-US" sz="2000" dirty="0">
                <a:solidFill>
                  <a:srgbClr val="FF0000"/>
                </a:solidFill>
              </a:rPr>
              <a:t>    server = new </a:t>
            </a:r>
            <a:r>
              <a:rPr lang="en-US" sz="2000" dirty="0" err="1">
                <a:solidFill>
                  <a:srgbClr val="FF0000"/>
                </a:solidFill>
              </a:rPr>
              <a:t>ServerSocket</a:t>
            </a:r>
            <a:r>
              <a:rPr lang="en-US" sz="2000" dirty="0">
                <a:solidFill>
                  <a:srgbClr val="FF0000"/>
                </a:solidFill>
              </a:rPr>
              <a:t>(port);</a:t>
            </a:r>
          </a:p>
          <a:p>
            <a:pPr marL="0" indent="0">
              <a:buNone/>
            </a:pPr>
            <a:r>
              <a:rPr lang="en-US" sz="2000" dirty="0">
                <a:solidFill>
                  <a:srgbClr val="FF0000"/>
                </a:solidFill>
              </a:rPr>
              <a:t>    //work with the server socket</a:t>
            </a:r>
          </a:p>
          <a:p>
            <a:pPr marL="0" indent="0">
              <a:buNone/>
            </a:pPr>
            <a:r>
              <a:rPr lang="en-US" sz="2000" dirty="0">
                <a:solidFill>
                  <a:srgbClr val="FF0000"/>
                </a:solidFill>
              </a:rPr>
              <a:t>} finally {</a:t>
            </a:r>
          </a:p>
          <a:p>
            <a:pPr marL="0" indent="0">
              <a:buNone/>
            </a:pPr>
            <a:r>
              <a:rPr lang="en-US" sz="2000" dirty="0">
                <a:solidFill>
                  <a:srgbClr val="FF0000"/>
                </a:solidFill>
              </a:rPr>
              <a:t>    if (server != null) {</a:t>
            </a:r>
          </a:p>
          <a:p>
            <a:pPr marL="0" indent="0">
              <a:buNone/>
            </a:pPr>
            <a:r>
              <a:rPr lang="en-US" sz="2000" dirty="0">
                <a:solidFill>
                  <a:srgbClr val="FF0000"/>
                </a:solidFill>
              </a:rPr>
              <a:t>        try {</a:t>
            </a:r>
          </a:p>
          <a:p>
            <a:pPr marL="0" indent="0">
              <a:buNone/>
            </a:pPr>
            <a:r>
              <a:rPr lang="en-US" sz="2000" dirty="0">
                <a:solidFill>
                  <a:srgbClr val="FF0000"/>
                </a:solidFill>
              </a:rPr>
              <a:t>            </a:t>
            </a:r>
            <a:r>
              <a:rPr lang="en-US" sz="2000" dirty="0" err="1">
                <a:solidFill>
                  <a:srgbClr val="FF0000"/>
                </a:solidFill>
              </a:rPr>
              <a:t>server.close</a:t>
            </a:r>
            <a:r>
              <a:rPr lang="en-US" sz="2000" dirty="0">
                <a:solidFill>
                  <a:srgbClr val="FF0000"/>
                </a:solidFill>
              </a:rPr>
              <a:t>();</a:t>
            </a:r>
          </a:p>
          <a:p>
            <a:pPr marL="0" indent="0">
              <a:buNone/>
            </a:pPr>
            <a:r>
              <a:rPr lang="en-US" sz="2000" dirty="0">
                <a:solidFill>
                  <a:srgbClr val="FF0000"/>
                </a:solidFill>
              </a:rPr>
              <a:t>        } catch (</a:t>
            </a:r>
            <a:r>
              <a:rPr lang="en-US" sz="2000" dirty="0" err="1">
                <a:solidFill>
                  <a:srgbClr val="FF0000"/>
                </a:solidFill>
              </a:rPr>
              <a:t>IOException</a:t>
            </a:r>
            <a:r>
              <a:rPr lang="en-US" sz="2000" dirty="0">
                <a:solidFill>
                  <a:srgbClr val="FF0000"/>
                </a:solidFill>
              </a:rPr>
              <a:t> ex) {</a:t>
            </a:r>
          </a:p>
          <a:p>
            <a:pPr marL="0" indent="0">
              <a:buNone/>
            </a:pPr>
            <a:r>
              <a:rPr lang="en-US" sz="2000" dirty="0">
                <a:solidFill>
                  <a:srgbClr val="FF0000"/>
                </a:solidFill>
              </a:rPr>
              <a:t>            //ignore</a:t>
            </a:r>
          </a:p>
          <a:p>
            <a:pPr marL="0" indent="0">
              <a:buNone/>
            </a:pPr>
            <a:r>
              <a:rPr lang="en-US" sz="2000" dirty="0">
                <a:solidFill>
                  <a:srgbClr val="FF0000"/>
                </a:solidFill>
              </a:rPr>
              <a:t>        }</a:t>
            </a:r>
          </a:p>
          <a:p>
            <a:pPr marL="0" indent="0">
              <a:buNone/>
            </a:pPr>
            <a:r>
              <a:rPr lang="en-US" sz="2000" dirty="0">
                <a:solidFill>
                  <a:srgbClr val="FF0000"/>
                </a:solidFill>
              </a:rPr>
              <a:t>    }</a:t>
            </a:r>
          </a:p>
          <a:p>
            <a:pPr marL="0" indent="0">
              <a:buNone/>
            </a:pPr>
            <a:r>
              <a:rPr lang="en-US" sz="2000" dirty="0">
                <a:solidFill>
                  <a:srgbClr val="FF0000"/>
                </a:solidFill>
              </a:rPr>
              <a:t>}</a:t>
            </a:r>
          </a:p>
        </p:txBody>
      </p:sp>
    </p:spTree>
    <p:extLst>
      <p:ext uri="{BB962C8B-B14F-4D97-AF65-F5344CB8AC3E}">
        <p14:creationId xmlns:p14="http://schemas.microsoft.com/office/powerpoint/2010/main" val="325169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2.2 Client Connection</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r>
              <a:rPr lang="en-US" sz="2400" dirty="0">
                <a:solidFill>
                  <a:srgbClr val="0070C0"/>
                </a:solidFill>
              </a:rPr>
              <a:t>A socket is a connection between two hosts. </a:t>
            </a:r>
          </a:p>
          <a:p>
            <a:r>
              <a:rPr lang="en-US" sz="2400" dirty="0">
                <a:solidFill>
                  <a:srgbClr val="0070C0"/>
                </a:solidFill>
              </a:rPr>
              <a:t>The </a:t>
            </a:r>
            <a:r>
              <a:rPr lang="en-US" sz="2400" b="1" dirty="0">
                <a:solidFill>
                  <a:srgbClr val="0070C0"/>
                </a:solidFill>
              </a:rPr>
              <a:t>Socket</a:t>
            </a:r>
            <a:r>
              <a:rPr lang="en-US" sz="2400" dirty="0">
                <a:solidFill>
                  <a:srgbClr val="0070C0"/>
                </a:solidFill>
              </a:rPr>
              <a:t> class is Java’s fundamental class for performing client-side TCP operations. </a:t>
            </a:r>
          </a:p>
          <a:p>
            <a:r>
              <a:rPr lang="en-US" sz="2400" dirty="0"/>
              <a:t>Other client-oriented classes that make TCP network connections such as URL, </a:t>
            </a:r>
            <a:r>
              <a:rPr lang="en-US" sz="2400" dirty="0" err="1"/>
              <a:t>URLConnection</a:t>
            </a:r>
            <a:r>
              <a:rPr lang="en-US" sz="2400" dirty="0"/>
              <a:t>, </a:t>
            </a:r>
            <a:r>
              <a:rPr lang="en-US" sz="2400" dirty="0" err="1"/>
              <a:t>HttpURLConnection</a:t>
            </a:r>
            <a:r>
              <a:rPr lang="en-US" sz="2400" dirty="0"/>
              <a:t>, Applet, and </a:t>
            </a:r>
            <a:r>
              <a:rPr lang="en-US" sz="2400" dirty="0" err="1"/>
              <a:t>JEditorPane</a:t>
            </a:r>
            <a:r>
              <a:rPr lang="en-US" sz="2400" dirty="0"/>
              <a:t> all ultimately end up invoking the methods of this class. </a:t>
            </a:r>
          </a:p>
          <a:p>
            <a:r>
              <a:rPr lang="en-US" sz="2400" dirty="0">
                <a:solidFill>
                  <a:srgbClr val="0070C0"/>
                </a:solidFill>
              </a:rPr>
              <a:t>The Socket class itself uses native code to communicate with the local TCP stack of the host operating system.</a:t>
            </a:r>
          </a:p>
          <a:p>
            <a:r>
              <a:rPr lang="en-US" sz="2400" dirty="0">
                <a:solidFill>
                  <a:srgbClr val="FF0000"/>
                </a:solidFill>
              </a:rPr>
              <a:t>Socket can perform four basic operations: connect to a remote machine, send data, receive data, and close a connection. </a:t>
            </a:r>
          </a:p>
          <a:p>
            <a:r>
              <a:rPr lang="en-US" sz="2400" dirty="0"/>
              <a:t>Java programs normally use client sockets in the following fashion:</a:t>
            </a:r>
          </a:p>
          <a:p>
            <a:pPr lvl="1"/>
            <a:r>
              <a:rPr lang="en-US" sz="2400" dirty="0">
                <a:solidFill>
                  <a:srgbClr val="0070C0"/>
                </a:solidFill>
              </a:rPr>
              <a:t>the program creates a new socket using a constructor</a:t>
            </a:r>
          </a:p>
          <a:p>
            <a:pPr lvl="1"/>
            <a:r>
              <a:rPr lang="en-US" sz="2400" dirty="0">
                <a:solidFill>
                  <a:srgbClr val="0070C0"/>
                </a:solidFill>
              </a:rPr>
              <a:t>the socket attempts to connect to the remote host</a:t>
            </a:r>
          </a:p>
          <a:p>
            <a:pPr lvl="1"/>
            <a:r>
              <a:rPr lang="en-US" sz="2400" dirty="0">
                <a:solidFill>
                  <a:srgbClr val="0070C0"/>
                </a:solidFill>
              </a:rPr>
              <a:t>Once connection established, the local and remote hosts get input and output streams from the socket and use those streams to send data to each other. </a:t>
            </a:r>
          </a:p>
          <a:p>
            <a:r>
              <a:rPr lang="en-US" sz="2400" dirty="0"/>
              <a:t>The connection established by Socket is full-duplex where both hosts can send and receive data simultaneously.</a:t>
            </a:r>
          </a:p>
        </p:txBody>
      </p:sp>
    </p:spTree>
    <p:extLst>
      <p:ext uri="{BB962C8B-B14F-4D97-AF65-F5344CB8AC3E}">
        <p14:creationId xmlns:p14="http://schemas.microsoft.com/office/powerpoint/2010/main" val="2031377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2.2 Client Connection…</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r>
              <a:rPr lang="en-US" sz="2400" dirty="0">
                <a:solidFill>
                  <a:srgbClr val="0070C0"/>
                </a:solidFill>
              </a:rPr>
              <a:t>The Socket class constructor specifies the host and the port to connect to. </a:t>
            </a:r>
          </a:p>
          <a:p>
            <a:r>
              <a:rPr lang="en-US" sz="2400" dirty="0">
                <a:solidFill>
                  <a:srgbClr val="0070C0"/>
                </a:solidFill>
              </a:rPr>
              <a:t>Hosts may be specified as an </a:t>
            </a:r>
            <a:r>
              <a:rPr lang="en-US" sz="2400" dirty="0" err="1">
                <a:solidFill>
                  <a:srgbClr val="0070C0"/>
                </a:solidFill>
              </a:rPr>
              <a:t>InetAddress</a:t>
            </a:r>
            <a:r>
              <a:rPr lang="en-US" sz="2400" dirty="0">
                <a:solidFill>
                  <a:srgbClr val="0070C0"/>
                </a:solidFill>
              </a:rPr>
              <a:t> or a String. </a:t>
            </a:r>
          </a:p>
          <a:p>
            <a:r>
              <a:rPr lang="en-US" sz="2400" dirty="0"/>
              <a:t>Remote ports are specified as </a:t>
            </a:r>
            <a:r>
              <a:rPr lang="en-US" sz="2400" dirty="0" err="1"/>
              <a:t>int</a:t>
            </a:r>
            <a:r>
              <a:rPr lang="en-US" sz="2400" dirty="0"/>
              <a:t> values from 1 to 65535:</a:t>
            </a:r>
          </a:p>
          <a:p>
            <a:pPr marL="594360" lvl="2" indent="0">
              <a:buNone/>
            </a:pPr>
            <a:r>
              <a:rPr lang="en-US" sz="2400" dirty="0">
                <a:solidFill>
                  <a:srgbClr val="FF0000"/>
                </a:solidFill>
              </a:rPr>
              <a:t>Socket(String host, </a:t>
            </a:r>
            <a:r>
              <a:rPr lang="en-US" sz="2400" dirty="0" err="1">
                <a:solidFill>
                  <a:srgbClr val="FF0000"/>
                </a:solidFill>
              </a:rPr>
              <a:t>int</a:t>
            </a:r>
            <a:r>
              <a:rPr lang="en-US" sz="2400" dirty="0">
                <a:solidFill>
                  <a:srgbClr val="FF0000"/>
                </a:solidFill>
              </a:rPr>
              <a:t> port) throws </a:t>
            </a:r>
            <a:r>
              <a:rPr lang="en-US" sz="2400" dirty="0" err="1">
                <a:solidFill>
                  <a:srgbClr val="FF0000"/>
                </a:solidFill>
              </a:rPr>
              <a:t>UnknownHostException</a:t>
            </a:r>
            <a:r>
              <a:rPr lang="en-US" sz="2400" dirty="0">
                <a:solidFill>
                  <a:srgbClr val="FF0000"/>
                </a:solidFill>
              </a:rPr>
              <a:t>, </a:t>
            </a:r>
            <a:r>
              <a:rPr lang="en-US" sz="2400" dirty="0" err="1">
                <a:solidFill>
                  <a:srgbClr val="FF0000"/>
                </a:solidFill>
              </a:rPr>
              <a:t>IOException</a:t>
            </a:r>
            <a:endParaRPr lang="en-US" sz="2400" dirty="0">
              <a:solidFill>
                <a:srgbClr val="FF0000"/>
              </a:solidFill>
            </a:endParaRPr>
          </a:p>
          <a:p>
            <a:pPr marL="594360" lvl="2" indent="0">
              <a:buNone/>
            </a:pPr>
            <a:r>
              <a:rPr lang="en-US" sz="2400" dirty="0">
                <a:solidFill>
                  <a:srgbClr val="FF0000"/>
                </a:solidFill>
              </a:rPr>
              <a:t>Socket(</a:t>
            </a:r>
            <a:r>
              <a:rPr lang="en-US" sz="2400" dirty="0" err="1">
                <a:solidFill>
                  <a:srgbClr val="FF0000"/>
                </a:solidFill>
              </a:rPr>
              <a:t>InetAddress</a:t>
            </a:r>
            <a:r>
              <a:rPr lang="en-US" sz="2400" dirty="0">
                <a:solidFill>
                  <a:srgbClr val="FF0000"/>
                </a:solidFill>
              </a:rPr>
              <a:t> host, </a:t>
            </a:r>
            <a:r>
              <a:rPr lang="en-US" sz="2400" dirty="0" err="1">
                <a:solidFill>
                  <a:srgbClr val="FF0000"/>
                </a:solidFill>
              </a:rPr>
              <a:t>int</a:t>
            </a:r>
            <a:r>
              <a:rPr lang="en-US" sz="2400" dirty="0">
                <a:solidFill>
                  <a:srgbClr val="FF0000"/>
                </a:solidFill>
              </a:rPr>
              <a:t> port) throws </a:t>
            </a:r>
            <a:r>
              <a:rPr lang="en-US" sz="2400" dirty="0" err="1">
                <a:solidFill>
                  <a:srgbClr val="FF0000"/>
                </a:solidFill>
              </a:rPr>
              <a:t>IOException</a:t>
            </a:r>
            <a:endParaRPr lang="en-US" sz="2400" dirty="0">
              <a:solidFill>
                <a:srgbClr val="FF0000"/>
              </a:solidFill>
            </a:endParaRPr>
          </a:p>
          <a:p>
            <a:r>
              <a:rPr lang="en-US" sz="2400" dirty="0"/>
              <a:t>These constructors connect the server socket i.e. an active network connection is established to the remote host.</a:t>
            </a:r>
          </a:p>
          <a:p>
            <a:r>
              <a:rPr lang="en-US" sz="2400" dirty="0">
                <a:solidFill>
                  <a:srgbClr val="0070C0"/>
                </a:solidFill>
              </a:rPr>
              <a:t>If the connection can’t be opened for some reason, the constructor throws an </a:t>
            </a:r>
            <a:r>
              <a:rPr lang="en-US" sz="2400" dirty="0" err="1">
                <a:solidFill>
                  <a:srgbClr val="0070C0"/>
                </a:solidFill>
              </a:rPr>
              <a:t>IOException</a:t>
            </a:r>
            <a:r>
              <a:rPr lang="en-US" sz="2400" dirty="0">
                <a:solidFill>
                  <a:srgbClr val="0070C0"/>
                </a:solidFill>
              </a:rPr>
              <a:t> or an </a:t>
            </a:r>
            <a:r>
              <a:rPr lang="en-US" sz="2400" dirty="0" err="1">
                <a:solidFill>
                  <a:srgbClr val="0070C0"/>
                </a:solidFill>
              </a:rPr>
              <a:t>UnknownHostException</a:t>
            </a:r>
            <a:r>
              <a:rPr lang="en-US" sz="2400" dirty="0">
                <a:solidFill>
                  <a:srgbClr val="0070C0"/>
                </a:solidFill>
              </a:rPr>
              <a:t>.</a:t>
            </a:r>
          </a:p>
          <a:p>
            <a:r>
              <a:rPr lang="en-US" sz="2400" dirty="0"/>
              <a:t>Example: client connection to a server</a:t>
            </a:r>
          </a:p>
          <a:p>
            <a:pPr marL="594360" lvl="2" indent="0">
              <a:buNone/>
            </a:pPr>
            <a:r>
              <a:rPr lang="en-US" sz="2400" dirty="0">
                <a:solidFill>
                  <a:srgbClr val="FF0000"/>
                </a:solidFill>
              </a:rPr>
              <a:t>try {</a:t>
            </a:r>
          </a:p>
          <a:p>
            <a:pPr marL="594360" lvl="2" indent="0">
              <a:buNone/>
            </a:pPr>
            <a:r>
              <a:rPr lang="en-US" sz="2400" dirty="0">
                <a:solidFill>
                  <a:srgbClr val="FF0000"/>
                </a:solidFill>
              </a:rPr>
              <a:t>     Socket </a:t>
            </a:r>
            <a:r>
              <a:rPr lang="en-US" sz="2400" dirty="0" err="1">
                <a:solidFill>
                  <a:srgbClr val="FF0000"/>
                </a:solidFill>
              </a:rPr>
              <a:t>ss</a:t>
            </a:r>
            <a:r>
              <a:rPr lang="en-US" sz="2400" dirty="0">
                <a:solidFill>
                  <a:srgbClr val="FF0000"/>
                </a:solidFill>
              </a:rPr>
              <a:t> = new Socket("10.140.150.20", 80);</a:t>
            </a:r>
          </a:p>
          <a:p>
            <a:pPr marL="594360" lvl="2" indent="0">
              <a:buNone/>
            </a:pPr>
            <a:r>
              <a:rPr lang="en-US" sz="2400" dirty="0">
                <a:solidFill>
                  <a:srgbClr val="FF0000"/>
                </a:solidFill>
              </a:rPr>
              <a:t>     // send and receive data...</a:t>
            </a:r>
          </a:p>
          <a:p>
            <a:pPr marL="594360" lvl="2" indent="0">
              <a:buNone/>
            </a:pPr>
            <a:r>
              <a:rPr lang="en-US" sz="2400" dirty="0">
                <a:solidFill>
                  <a:srgbClr val="FF0000"/>
                </a:solidFill>
              </a:rPr>
              <a:t>} catch (</a:t>
            </a:r>
            <a:r>
              <a:rPr lang="en-US" sz="2400" dirty="0" err="1">
                <a:solidFill>
                  <a:srgbClr val="FF0000"/>
                </a:solidFill>
              </a:rPr>
              <a:t>UnknownHostException</a:t>
            </a:r>
            <a:r>
              <a:rPr lang="en-US" sz="2400" dirty="0">
                <a:solidFill>
                  <a:srgbClr val="FF0000"/>
                </a:solidFill>
              </a:rPr>
              <a:t> ex) {</a:t>
            </a:r>
          </a:p>
          <a:p>
            <a:pPr marL="594360" lvl="2" indent="0">
              <a:buNone/>
            </a:pPr>
            <a:r>
              <a:rPr lang="en-US" sz="2400" dirty="0">
                <a:solidFill>
                  <a:srgbClr val="FF0000"/>
                </a:solidFill>
              </a:rPr>
              <a:t>     </a:t>
            </a:r>
            <a:r>
              <a:rPr lang="en-US" sz="2400" dirty="0" err="1">
                <a:solidFill>
                  <a:srgbClr val="FF0000"/>
                </a:solidFill>
              </a:rPr>
              <a:t>System.err.println</a:t>
            </a:r>
            <a:r>
              <a:rPr lang="en-US" sz="2400" dirty="0">
                <a:solidFill>
                  <a:srgbClr val="FF0000"/>
                </a:solidFill>
              </a:rPr>
              <a:t>(ex);</a:t>
            </a:r>
          </a:p>
          <a:p>
            <a:pPr marL="594360" lvl="2" indent="0">
              <a:buNone/>
            </a:pPr>
            <a:r>
              <a:rPr lang="en-US" sz="2400" dirty="0">
                <a:solidFill>
                  <a:srgbClr val="FF0000"/>
                </a:solidFill>
              </a:rPr>
              <a:t>} catch (</a:t>
            </a:r>
            <a:r>
              <a:rPr lang="en-US" sz="2400" dirty="0" err="1">
                <a:solidFill>
                  <a:srgbClr val="FF0000"/>
                </a:solidFill>
              </a:rPr>
              <a:t>IOException</a:t>
            </a:r>
            <a:r>
              <a:rPr lang="en-US" sz="2400" dirty="0">
                <a:solidFill>
                  <a:srgbClr val="FF0000"/>
                </a:solidFill>
              </a:rPr>
              <a:t> ex) {   </a:t>
            </a:r>
            <a:r>
              <a:rPr lang="en-US" sz="2400" dirty="0" err="1">
                <a:solidFill>
                  <a:srgbClr val="FF0000"/>
                </a:solidFill>
              </a:rPr>
              <a:t>System.err.println</a:t>
            </a:r>
            <a:r>
              <a:rPr lang="en-US" sz="2400" dirty="0">
                <a:solidFill>
                  <a:srgbClr val="FF0000"/>
                </a:solidFill>
              </a:rPr>
              <a:t>(ex);  }</a:t>
            </a:r>
          </a:p>
          <a:p>
            <a:endParaRPr lang="en-US" sz="2400" dirty="0">
              <a:solidFill>
                <a:srgbClr val="0070C0"/>
              </a:solidFill>
            </a:endParaRPr>
          </a:p>
        </p:txBody>
      </p:sp>
    </p:spTree>
    <p:extLst>
      <p:ext uri="{BB962C8B-B14F-4D97-AF65-F5344CB8AC3E}">
        <p14:creationId xmlns:p14="http://schemas.microsoft.com/office/powerpoint/2010/main" val="996039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2.2 Client Connection…</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Once Socket is created, it is possible to start sending and receiving data after that. </a:t>
            </a:r>
          </a:p>
          <a:p>
            <a:r>
              <a:rPr lang="en-US" sz="2000" dirty="0">
                <a:solidFill>
                  <a:srgbClr val="0070C0"/>
                </a:solidFill>
              </a:rPr>
              <a:t>If the socket cannot be opened for some reason, the constructor throws an </a:t>
            </a:r>
            <a:r>
              <a:rPr lang="en-US" sz="2000" dirty="0" err="1">
                <a:solidFill>
                  <a:srgbClr val="0070C0"/>
                </a:solidFill>
              </a:rPr>
              <a:t>IOException</a:t>
            </a:r>
            <a:r>
              <a:rPr lang="en-US" sz="2000" dirty="0">
                <a:solidFill>
                  <a:srgbClr val="0070C0"/>
                </a:solidFill>
              </a:rPr>
              <a:t>. </a:t>
            </a:r>
          </a:p>
          <a:p>
            <a:r>
              <a:rPr lang="en-US" sz="2000" dirty="0"/>
              <a:t>There are many reasons a connection attempt might fail: the host you’re trying to reach may not accept connections on that port, or routing problems may be preventing your packets from reaching their destination.</a:t>
            </a:r>
          </a:p>
          <a:p>
            <a:r>
              <a:rPr lang="en-US" sz="2000" dirty="0"/>
              <a:t>Because this constructor doesn’t just create a Socket object but also tries to connect the socket to the remote host, you can use the object to determine whether connections to a particular port are allowed. </a:t>
            </a:r>
          </a:p>
          <a:p>
            <a:r>
              <a:rPr lang="en-US" sz="2000" dirty="0">
                <a:solidFill>
                  <a:srgbClr val="0070C0"/>
                </a:solidFill>
              </a:rPr>
              <a:t>Using this, you can write a port scanner that checks which ports are occupied and which ports are available.</a:t>
            </a:r>
            <a:r>
              <a:rPr lang="en-US" sz="2000" dirty="0"/>
              <a:t>  </a:t>
            </a:r>
          </a:p>
          <a:p>
            <a:endParaRPr lang="en-US" sz="2000" dirty="0">
              <a:solidFill>
                <a:srgbClr val="0070C0"/>
              </a:solidFill>
            </a:endParaRPr>
          </a:p>
        </p:txBody>
      </p:sp>
    </p:spTree>
    <p:extLst>
      <p:ext uri="{BB962C8B-B14F-4D97-AF65-F5344CB8AC3E}">
        <p14:creationId xmlns:p14="http://schemas.microsoft.com/office/powerpoint/2010/main" val="1480753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extLst>
              <p:ext uri="{D42A27DB-BD31-4B8C-83A1-F6EECF244321}">
                <p14:modId xmlns:p14="http://schemas.microsoft.com/office/powerpoint/2010/main" val="2330585198"/>
              </p:ext>
            </p:extLst>
          </p:nvPr>
        </p:nvGraphicFramePr>
        <p:xfrm>
          <a:off x="152400" y="76200"/>
          <a:ext cx="8839200" cy="6785204"/>
        </p:xfrm>
        <a:graphic>
          <a:graphicData uri="http://schemas.openxmlformats.org/drawingml/2006/table">
            <a:tbl>
              <a:tblPr firstRow="1" firstCol="1" bandRow="1"/>
              <a:tblGrid>
                <a:gridCol w="2590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252047">
                <a:tc>
                  <a:txBody>
                    <a:bodyPr/>
                    <a:lstStyle/>
                    <a:p>
                      <a:pPr algn="l">
                        <a:lnSpc>
                          <a:spcPct val="115000"/>
                        </a:lnSpc>
                        <a:spcAft>
                          <a:spcPts val="0"/>
                        </a:spcAft>
                      </a:pPr>
                      <a:r>
                        <a:rPr lang="en-US" sz="1400" b="1" dirty="0">
                          <a:solidFill>
                            <a:srgbClr val="000000"/>
                          </a:solidFill>
                          <a:effectLst/>
                          <a:latin typeface="Calibri"/>
                          <a:ea typeface="Calibri"/>
                          <a:cs typeface="Times New Roman"/>
                        </a:rPr>
                        <a:t>Method</a:t>
                      </a:r>
                      <a:endParaRPr lang="en-US" sz="1400" dirty="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1">
                          <a:solidFill>
                            <a:srgbClr val="000000"/>
                          </a:solidFill>
                          <a:effectLst/>
                          <a:latin typeface="Calibri"/>
                          <a:ea typeface="Calibri"/>
                          <a:cs typeface="Times New Roman"/>
                        </a:rPr>
                        <a:t>Description</a:t>
                      </a:r>
                      <a:endParaRPr lang="en-US" sz="140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56139">
                <a:tc>
                  <a:txBody>
                    <a:bodyPr/>
                    <a:lstStyle/>
                    <a:p>
                      <a:pPr algn="l">
                        <a:lnSpc>
                          <a:spcPct val="115000"/>
                        </a:lnSpc>
                        <a:spcAft>
                          <a:spcPts val="0"/>
                        </a:spcAft>
                      </a:pPr>
                      <a:r>
                        <a:rPr lang="en-US" sz="1400">
                          <a:solidFill>
                            <a:srgbClr val="000000"/>
                          </a:solidFill>
                          <a:effectLst/>
                          <a:latin typeface="Calibri"/>
                          <a:ea typeface="Calibri"/>
                          <a:cs typeface="Times New Roman"/>
                        </a:rPr>
                        <a:t>InputStream getInputStream()</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a:lnSpc>
                          <a:spcPct val="115000"/>
                        </a:lnSpc>
                        <a:spcAft>
                          <a:spcPts val="0"/>
                        </a:spcAft>
                      </a:pPr>
                      <a:r>
                        <a:rPr lang="en-US" sz="1400">
                          <a:solidFill>
                            <a:srgbClr val="000000"/>
                          </a:solidFill>
                          <a:effectLst/>
                          <a:latin typeface="Calibri"/>
                          <a:ea typeface="Calibri"/>
                          <a:cs typeface="Times New Roman"/>
                        </a:rPr>
                        <a:t>It returns an input stream for reading bytes from this socket. IOException - if an I/O error occurs when creating the input stream, the socket is closed, the socket is not connected, or the socket input has been shutdown.</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504092">
                <a:tc>
                  <a:txBody>
                    <a:bodyPr/>
                    <a:lstStyle/>
                    <a:p>
                      <a:pPr algn="l">
                        <a:lnSpc>
                          <a:spcPct val="115000"/>
                        </a:lnSpc>
                        <a:spcAft>
                          <a:spcPts val="0"/>
                        </a:spcAft>
                      </a:pPr>
                      <a:r>
                        <a:rPr lang="en-US" sz="1400">
                          <a:solidFill>
                            <a:srgbClr val="000000"/>
                          </a:solidFill>
                          <a:effectLst/>
                          <a:latin typeface="Calibri"/>
                          <a:ea typeface="Calibri"/>
                          <a:cs typeface="Times New Roman"/>
                        </a:rPr>
                        <a:t>OutputStream getOutputStream()</a:t>
                      </a:r>
                    </a:p>
                  </a:txBody>
                  <a:tcPr marL="68580" marR="68580" marT="0" marB="0" anchor="ctr">
                    <a:lnL>
                      <a:noFill/>
                    </a:lnL>
                    <a:lnR>
                      <a:noFill/>
                    </a:lnR>
                    <a:lnT>
                      <a:noFill/>
                    </a:lnT>
                    <a:lnB>
                      <a:noFill/>
                    </a:lnB>
                  </a:tcPr>
                </a:tc>
                <a:tc>
                  <a:txBody>
                    <a:bodyPr/>
                    <a:lstStyle/>
                    <a:p>
                      <a:pPr algn="l">
                        <a:lnSpc>
                          <a:spcPct val="115000"/>
                        </a:lnSpc>
                        <a:spcAft>
                          <a:spcPts val="0"/>
                        </a:spcAft>
                      </a:pPr>
                      <a:r>
                        <a:rPr lang="en-US" sz="1400" dirty="0">
                          <a:solidFill>
                            <a:srgbClr val="000000"/>
                          </a:solidFill>
                          <a:effectLst/>
                          <a:latin typeface="Calibri"/>
                          <a:ea typeface="Calibri"/>
                          <a:cs typeface="Times New Roman"/>
                        </a:rPr>
                        <a:t>It returns an output stream for writing bytes to this socket. It throws </a:t>
                      </a:r>
                      <a:r>
                        <a:rPr lang="en-US" sz="1400" dirty="0" err="1">
                          <a:solidFill>
                            <a:srgbClr val="000000"/>
                          </a:solidFill>
                          <a:effectLst/>
                          <a:latin typeface="Calibri"/>
                          <a:ea typeface="Calibri"/>
                          <a:cs typeface="Times New Roman"/>
                        </a:rPr>
                        <a:t>IOException</a:t>
                      </a:r>
                      <a:r>
                        <a:rPr lang="en-US" sz="1400" dirty="0">
                          <a:solidFill>
                            <a:srgbClr val="000000"/>
                          </a:solidFill>
                          <a:effectLst/>
                          <a:latin typeface="Calibri"/>
                          <a:ea typeface="Calibri"/>
                          <a:cs typeface="Times New Roman"/>
                        </a:rPr>
                        <a:t> if an I/O error occurs when creating the output stream or if the socket is not connected.</a:t>
                      </a: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504092">
                <a:tc>
                  <a:txBody>
                    <a:bodyPr/>
                    <a:lstStyle/>
                    <a:p>
                      <a:pPr algn="just">
                        <a:lnSpc>
                          <a:spcPct val="115000"/>
                        </a:lnSpc>
                        <a:spcAft>
                          <a:spcPts val="0"/>
                        </a:spcAft>
                      </a:pPr>
                      <a:r>
                        <a:rPr lang="en-US" sz="1400">
                          <a:solidFill>
                            <a:srgbClr val="000000"/>
                          </a:solidFill>
                          <a:effectLst/>
                          <a:latin typeface="Calibri"/>
                          <a:ea typeface="Calibri"/>
                          <a:cs typeface="Times New Roman"/>
                        </a:rPr>
                        <a:t>boolean isConnected()</a:t>
                      </a:r>
                    </a:p>
                  </a:txBody>
                  <a:tcPr marL="68580" marR="68580" marT="0" marB="0" anchor="ctr">
                    <a:lnL>
                      <a:noFill/>
                    </a:lnL>
                    <a:lnR>
                      <a:noFill/>
                    </a:lnR>
                    <a:lnT>
                      <a:noFill/>
                    </a:lnT>
                    <a:lnB>
                      <a:noFill/>
                    </a:lnB>
                    <a:solidFill>
                      <a:srgbClr val="C0C0C0"/>
                    </a:solidFill>
                  </a:tcPr>
                </a:tc>
                <a:tc>
                  <a:txBody>
                    <a:bodyPr/>
                    <a:lstStyle/>
                    <a:p>
                      <a:pPr algn="just">
                        <a:lnSpc>
                          <a:spcPct val="115000"/>
                        </a:lnSpc>
                        <a:spcAft>
                          <a:spcPts val="0"/>
                        </a:spcAft>
                      </a:pPr>
                      <a:r>
                        <a:rPr lang="en-US" sz="1400" dirty="0">
                          <a:solidFill>
                            <a:srgbClr val="000000"/>
                          </a:solidFill>
                          <a:effectLst/>
                          <a:latin typeface="Calibri"/>
                          <a:ea typeface="Calibri"/>
                          <a:cs typeface="Times New Roman"/>
                        </a:rPr>
                        <a:t>Returns the connection state of the socket. Returns true if the socket was successfully connected to a server</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3"/>
                  </a:ext>
                </a:extLst>
              </a:tr>
              <a:tr h="504092">
                <a:tc>
                  <a:txBody>
                    <a:bodyPr/>
                    <a:lstStyle/>
                    <a:p>
                      <a:pPr algn="just">
                        <a:lnSpc>
                          <a:spcPct val="115000"/>
                        </a:lnSpc>
                        <a:spcAft>
                          <a:spcPts val="0"/>
                        </a:spcAft>
                      </a:pPr>
                      <a:r>
                        <a:rPr lang="en-US" sz="1400">
                          <a:solidFill>
                            <a:srgbClr val="000000"/>
                          </a:solidFill>
                          <a:effectLst/>
                          <a:latin typeface="Calibri"/>
                          <a:ea typeface="Calibri"/>
                          <a:cs typeface="Times New Roman"/>
                        </a:rPr>
                        <a:t>void close()</a:t>
                      </a:r>
                    </a:p>
                  </a:txBody>
                  <a:tcPr marL="68580" marR="68580" marT="0" marB="0" anchor="ctr">
                    <a:lnL>
                      <a:noFill/>
                    </a:lnL>
                    <a:lnR>
                      <a:noFill/>
                    </a:lnR>
                    <a:lnT>
                      <a:noFill/>
                    </a:lnT>
                    <a:lnB>
                      <a:noFill/>
                    </a:lnB>
                  </a:tcPr>
                </a:tc>
                <a:tc>
                  <a:txBody>
                    <a:bodyPr/>
                    <a:lstStyle/>
                    <a:p>
                      <a:pPr algn="just">
                        <a:lnSpc>
                          <a:spcPct val="115000"/>
                        </a:lnSpc>
                        <a:spcAft>
                          <a:spcPts val="0"/>
                        </a:spcAft>
                      </a:pPr>
                      <a:r>
                        <a:rPr lang="en-US" sz="1400" dirty="0">
                          <a:solidFill>
                            <a:srgbClr val="000000"/>
                          </a:solidFill>
                          <a:effectLst/>
                          <a:latin typeface="Calibri"/>
                          <a:ea typeface="Calibri"/>
                          <a:cs typeface="Times New Roman"/>
                        </a:rPr>
                        <a:t>Closes this socket. Any thread currently blocked in an I/O operation upon this socket will throw a </a:t>
                      </a:r>
                      <a:r>
                        <a:rPr lang="en-US" sz="1400" dirty="0" err="1">
                          <a:solidFill>
                            <a:srgbClr val="000000"/>
                          </a:solidFill>
                          <a:effectLst/>
                          <a:latin typeface="Calibri"/>
                          <a:ea typeface="Calibri"/>
                          <a:cs typeface="Times New Roman"/>
                        </a:rPr>
                        <a:t>SocketException</a:t>
                      </a:r>
                      <a:r>
                        <a:rPr lang="en-US" sz="1400" dirty="0">
                          <a:solidFill>
                            <a:srgbClr val="000000"/>
                          </a:solidFill>
                          <a:effectLst/>
                          <a:latin typeface="Calibri"/>
                          <a:ea typeface="Calibri"/>
                          <a:cs typeface="Times New Roman"/>
                        </a:rPr>
                        <a:t>.</a:t>
                      </a: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252047">
                <a:tc>
                  <a:txBody>
                    <a:bodyPr/>
                    <a:lstStyle/>
                    <a:p>
                      <a:pPr algn="just">
                        <a:lnSpc>
                          <a:spcPct val="115000"/>
                        </a:lnSpc>
                        <a:spcAft>
                          <a:spcPts val="0"/>
                        </a:spcAft>
                      </a:pPr>
                      <a:r>
                        <a:rPr lang="en-US" sz="1400" dirty="0" err="1">
                          <a:solidFill>
                            <a:srgbClr val="000000"/>
                          </a:solidFill>
                          <a:effectLst/>
                          <a:latin typeface="Calibri"/>
                          <a:ea typeface="Calibri"/>
                          <a:cs typeface="Times New Roman"/>
                        </a:rPr>
                        <a:t>boolean</a:t>
                      </a:r>
                      <a:r>
                        <a:rPr lang="en-US" sz="1400" dirty="0">
                          <a:solidFill>
                            <a:srgbClr val="000000"/>
                          </a:solidFill>
                          <a:effectLst/>
                          <a:latin typeface="Calibri"/>
                          <a:ea typeface="Calibri"/>
                          <a:cs typeface="Times New Roman"/>
                        </a:rPr>
                        <a:t> </a:t>
                      </a:r>
                      <a:r>
                        <a:rPr lang="en-US" sz="1400" dirty="0" err="1">
                          <a:solidFill>
                            <a:srgbClr val="000000"/>
                          </a:solidFill>
                          <a:effectLst/>
                          <a:latin typeface="Calibri"/>
                          <a:ea typeface="Calibri"/>
                          <a:cs typeface="Times New Roman"/>
                        </a:rPr>
                        <a:t>isClosed</a:t>
                      </a:r>
                      <a:r>
                        <a:rPr lang="en-US" sz="1400" dirty="0">
                          <a:solidFill>
                            <a:srgbClr val="000000"/>
                          </a:solidFill>
                          <a:effectLst/>
                          <a:latin typeface="Calibri"/>
                          <a:ea typeface="Calibri"/>
                          <a:cs typeface="Times New Roman"/>
                        </a:rPr>
                        <a:t>()</a:t>
                      </a:r>
                    </a:p>
                  </a:txBody>
                  <a:tcPr marL="68580" marR="68580" marT="0" marB="0" anchor="ctr">
                    <a:lnL>
                      <a:noFill/>
                    </a:lnL>
                    <a:lnR>
                      <a:noFill/>
                    </a:lnR>
                    <a:lnT>
                      <a:noFill/>
                    </a:lnT>
                    <a:lnB>
                      <a:noFill/>
                    </a:lnB>
                    <a:solidFill>
                      <a:srgbClr val="C0C0C0"/>
                    </a:solidFill>
                  </a:tcPr>
                </a:tc>
                <a:tc>
                  <a:txBody>
                    <a:bodyPr/>
                    <a:lstStyle/>
                    <a:p>
                      <a:pPr algn="just">
                        <a:lnSpc>
                          <a:spcPct val="115000"/>
                        </a:lnSpc>
                        <a:spcAft>
                          <a:spcPts val="0"/>
                        </a:spcAft>
                      </a:pPr>
                      <a:r>
                        <a:rPr lang="en-US" sz="1400">
                          <a:solidFill>
                            <a:srgbClr val="000000"/>
                          </a:solidFill>
                          <a:effectLst/>
                          <a:latin typeface="Calibri"/>
                          <a:ea typeface="Calibri"/>
                          <a:cs typeface="Times New Roman"/>
                        </a:rPr>
                        <a:t>Returns the closed state of the socket. Returns true if the socket has been closed. </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5"/>
                  </a:ext>
                </a:extLst>
              </a:tr>
              <a:tr h="504092">
                <a:tc>
                  <a:txBody>
                    <a:bodyPr/>
                    <a:lstStyle/>
                    <a:p>
                      <a:pPr algn="just">
                        <a:lnSpc>
                          <a:spcPct val="115000"/>
                        </a:lnSpc>
                        <a:spcAft>
                          <a:spcPts val="0"/>
                        </a:spcAft>
                      </a:pPr>
                      <a:r>
                        <a:rPr lang="en-US" sz="1400" dirty="0" err="1">
                          <a:solidFill>
                            <a:srgbClr val="000000"/>
                          </a:solidFill>
                          <a:effectLst/>
                          <a:latin typeface="Calibri"/>
                          <a:ea typeface="Calibri"/>
                          <a:cs typeface="Times New Roman"/>
                        </a:rPr>
                        <a:t>boolean</a:t>
                      </a:r>
                      <a:r>
                        <a:rPr lang="en-US" sz="1400" dirty="0">
                          <a:solidFill>
                            <a:srgbClr val="000000"/>
                          </a:solidFill>
                          <a:effectLst/>
                          <a:latin typeface="Calibri"/>
                          <a:ea typeface="Calibri"/>
                          <a:cs typeface="Times New Roman"/>
                        </a:rPr>
                        <a:t> </a:t>
                      </a:r>
                      <a:r>
                        <a:rPr lang="en-US" sz="1400" dirty="0" err="1">
                          <a:solidFill>
                            <a:srgbClr val="000000"/>
                          </a:solidFill>
                          <a:effectLst/>
                          <a:latin typeface="Calibri"/>
                          <a:ea typeface="Calibri"/>
                          <a:cs typeface="Times New Roman"/>
                        </a:rPr>
                        <a:t>isInputShutdown</a:t>
                      </a:r>
                      <a:r>
                        <a:rPr lang="en-US" sz="1400" dirty="0">
                          <a:solidFill>
                            <a:srgbClr val="000000"/>
                          </a:solidFill>
                          <a:effectLst/>
                          <a:latin typeface="Calibri"/>
                          <a:ea typeface="Calibri"/>
                          <a:cs typeface="Times New Roman"/>
                        </a:rPr>
                        <a:t>()</a:t>
                      </a:r>
                    </a:p>
                  </a:txBody>
                  <a:tcPr marL="68580" marR="68580" marT="0" marB="0" anchor="ctr">
                    <a:lnL>
                      <a:noFill/>
                    </a:lnL>
                    <a:lnR>
                      <a:noFill/>
                    </a:lnR>
                    <a:lnT>
                      <a:noFill/>
                    </a:lnT>
                    <a:lnB>
                      <a:noFill/>
                    </a:lnB>
                  </a:tcPr>
                </a:tc>
                <a:tc>
                  <a:txBody>
                    <a:bodyPr/>
                    <a:lstStyle/>
                    <a:p>
                      <a:pPr algn="just">
                        <a:lnSpc>
                          <a:spcPct val="115000"/>
                        </a:lnSpc>
                        <a:spcAft>
                          <a:spcPts val="0"/>
                        </a:spcAft>
                      </a:pPr>
                      <a:r>
                        <a:rPr lang="en-US" sz="1400" dirty="0">
                          <a:solidFill>
                            <a:srgbClr val="000000"/>
                          </a:solidFill>
                          <a:effectLst/>
                          <a:latin typeface="Calibri"/>
                          <a:ea typeface="Calibri"/>
                          <a:cs typeface="Times New Roman"/>
                        </a:rPr>
                        <a:t>Returns whether the read-half of the socket connection is closed. Returns true if the input of the socket has been shutdown. </a:t>
                      </a: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r h="504092">
                <a:tc>
                  <a:txBody>
                    <a:bodyPr/>
                    <a:lstStyle/>
                    <a:p>
                      <a:pPr algn="just">
                        <a:lnSpc>
                          <a:spcPct val="115000"/>
                        </a:lnSpc>
                        <a:spcAft>
                          <a:spcPts val="0"/>
                        </a:spcAft>
                      </a:pPr>
                      <a:r>
                        <a:rPr lang="en-US" sz="1400" dirty="0" err="1">
                          <a:solidFill>
                            <a:srgbClr val="000000"/>
                          </a:solidFill>
                          <a:effectLst/>
                          <a:latin typeface="Calibri"/>
                          <a:ea typeface="Calibri"/>
                          <a:cs typeface="Times New Roman"/>
                        </a:rPr>
                        <a:t>boolean</a:t>
                      </a:r>
                      <a:r>
                        <a:rPr lang="en-US" sz="1400" dirty="0">
                          <a:solidFill>
                            <a:srgbClr val="000000"/>
                          </a:solidFill>
                          <a:effectLst/>
                          <a:latin typeface="Calibri"/>
                          <a:ea typeface="Calibri"/>
                          <a:cs typeface="Times New Roman"/>
                        </a:rPr>
                        <a:t> </a:t>
                      </a:r>
                      <a:r>
                        <a:rPr lang="en-US" sz="1400" dirty="0" err="1">
                          <a:solidFill>
                            <a:srgbClr val="000000"/>
                          </a:solidFill>
                          <a:effectLst/>
                          <a:latin typeface="Calibri"/>
                          <a:ea typeface="Calibri"/>
                          <a:cs typeface="Times New Roman"/>
                        </a:rPr>
                        <a:t>isOutputShutdown</a:t>
                      </a:r>
                      <a:r>
                        <a:rPr lang="en-US" sz="1400" dirty="0">
                          <a:solidFill>
                            <a:srgbClr val="000000"/>
                          </a:solidFill>
                          <a:effectLst/>
                          <a:latin typeface="Calibri"/>
                          <a:ea typeface="Calibri"/>
                          <a:cs typeface="Times New Roman"/>
                        </a:rPr>
                        <a:t>()</a:t>
                      </a:r>
                    </a:p>
                  </a:txBody>
                  <a:tcPr marL="68580" marR="68580" marT="0" marB="0" anchor="ctr">
                    <a:lnL>
                      <a:noFill/>
                    </a:lnL>
                    <a:lnR>
                      <a:noFill/>
                    </a:lnR>
                    <a:lnT>
                      <a:noFill/>
                    </a:lnT>
                    <a:lnB>
                      <a:noFill/>
                    </a:lnB>
                    <a:solidFill>
                      <a:srgbClr val="C0C0C0"/>
                    </a:solidFill>
                  </a:tcPr>
                </a:tc>
                <a:tc>
                  <a:txBody>
                    <a:bodyPr/>
                    <a:lstStyle/>
                    <a:p>
                      <a:pPr algn="just">
                        <a:lnSpc>
                          <a:spcPct val="115000"/>
                        </a:lnSpc>
                        <a:spcAft>
                          <a:spcPts val="0"/>
                        </a:spcAft>
                      </a:pPr>
                      <a:r>
                        <a:rPr lang="en-US" sz="1400">
                          <a:solidFill>
                            <a:srgbClr val="000000"/>
                          </a:solidFill>
                          <a:effectLst/>
                          <a:latin typeface="Calibri"/>
                          <a:ea typeface="Calibri"/>
                          <a:cs typeface="Times New Roman"/>
                        </a:rPr>
                        <a:t>Returns whether the write-half of the socket connection is closed. Returns true if the output of the socket has been shutdown. </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7"/>
                  </a:ext>
                </a:extLst>
              </a:tr>
              <a:tr h="252047">
                <a:tc>
                  <a:txBody>
                    <a:bodyPr/>
                    <a:lstStyle/>
                    <a:p>
                      <a:pPr algn="just">
                        <a:lnSpc>
                          <a:spcPct val="115000"/>
                        </a:lnSpc>
                        <a:spcAft>
                          <a:spcPts val="0"/>
                        </a:spcAft>
                      </a:pPr>
                      <a:r>
                        <a:rPr lang="en-US" sz="1400" dirty="0" err="1">
                          <a:solidFill>
                            <a:srgbClr val="000000"/>
                          </a:solidFill>
                          <a:effectLst/>
                          <a:latin typeface="Calibri"/>
                          <a:ea typeface="Calibri"/>
                          <a:cs typeface="Times New Roman"/>
                        </a:rPr>
                        <a:t>int</a:t>
                      </a:r>
                      <a:r>
                        <a:rPr lang="en-US" sz="1400" dirty="0">
                          <a:solidFill>
                            <a:srgbClr val="000000"/>
                          </a:solidFill>
                          <a:effectLst/>
                          <a:latin typeface="Calibri"/>
                          <a:ea typeface="Calibri"/>
                          <a:cs typeface="Times New Roman"/>
                        </a:rPr>
                        <a:t> </a:t>
                      </a:r>
                      <a:r>
                        <a:rPr lang="en-US" sz="1400" b="1" dirty="0" err="1">
                          <a:solidFill>
                            <a:srgbClr val="FF0000"/>
                          </a:solidFill>
                          <a:effectLst/>
                          <a:latin typeface="Calibri"/>
                          <a:ea typeface="Calibri"/>
                          <a:cs typeface="Times New Roman"/>
                        </a:rPr>
                        <a:t>getPort</a:t>
                      </a:r>
                      <a:r>
                        <a:rPr lang="en-US" sz="1400" dirty="0">
                          <a:solidFill>
                            <a:srgbClr val="000000"/>
                          </a:solidFill>
                          <a:effectLst/>
                          <a:latin typeface="Calibri"/>
                          <a:ea typeface="Calibri"/>
                          <a:cs typeface="Times New Roman"/>
                        </a:rPr>
                        <a:t>()</a:t>
                      </a:r>
                    </a:p>
                  </a:txBody>
                  <a:tcPr marL="68580" marR="68580" marT="0" marB="0" anchor="ctr">
                    <a:lnL>
                      <a:noFill/>
                    </a:lnL>
                    <a:lnR>
                      <a:noFill/>
                    </a:lnR>
                    <a:lnT>
                      <a:noFill/>
                    </a:lnT>
                    <a:lnB>
                      <a:noFill/>
                    </a:lnB>
                  </a:tcPr>
                </a:tc>
                <a:tc>
                  <a:txBody>
                    <a:bodyPr/>
                    <a:lstStyle/>
                    <a:p>
                      <a:pPr algn="just">
                        <a:lnSpc>
                          <a:spcPct val="115000"/>
                        </a:lnSpc>
                        <a:spcAft>
                          <a:spcPts val="0"/>
                        </a:spcAft>
                      </a:pPr>
                      <a:r>
                        <a:rPr lang="en-US" sz="1400" dirty="0">
                          <a:solidFill>
                            <a:srgbClr val="000000"/>
                          </a:solidFill>
                          <a:effectLst/>
                          <a:latin typeface="Calibri"/>
                          <a:ea typeface="Calibri"/>
                          <a:cs typeface="Times New Roman"/>
                        </a:rPr>
                        <a:t>Returns the remote port number to which this socket is connected.</a:t>
                      </a:r>
                    </a:p>
                  </a:txBody>
                  <a:tcPr marL="68580" marR="68580" marT="0" marB="0" anchor="ctr">
                    <a:lnL>
                      <a:noFill/>
                    </a:lnL>
                    <a:lnR>
                      <a:noFill/>
                    </a:lnR>
                    <a:lnT>
                      <a:noFill/>
                    </a:lnT>
                    <a:lnB>
                      <a:noFill/>
                    </a:lnB>
                  </a:tcPr>
                </a:tc>
                <a:extLst>
                  <a:ext uri="{0D108BD9-81ED-4DB2-BD59-A6C34878D82A}">
                    <a16:rowId xmlns:a16="http://schemas.microsoft.com/office/drawing/2014/main" val="10008"/>
                  </a:ext>
                </a:extLst>
              </a:tr>
              <a:tr h="252047">
                <a:tc>
                  <a:txBody>
                    <a:bodyPr/>
                    <a:lstStyle/>
                    <a:p>
                      <a:pPr algn="just">
                        <a:lnSpc>
                          <a:spcPct val="115000"/>
                        </a:lnSpc>
                        <a:spcAft>
                          <a:spcPts val="0"/>
                        </a:spcAft>
                      </a:pPr>
                      <a:r>
                        <a:rPr lang="en-US" sz="1400" dirty="0" err="1">
                          <a:solidFill>
                            <a:srgbClr val="000000"/>
                          </a:solidFill>
                          <a:effectLst/>
                          <a:latin typeface="Calibri"/>
                          <a:ea typeface="Calibri"/>
                          <a:cs typeface="Times New Roman"/>
                        </a:rPr>
                        <a:t>int</a:t>
                      </a:r>
                      <a:r>
                        <a:rPr lang="en-US" sz="1400" dirty="0">
                          <a:solidFill>
                            <a:srgbClr val="000000"/>
                          </a:solidFill>
                          <a:effectLst/>
                          <a:latin typeface="Calibri"/>
                          <a:ea typeface="Calibri"/>
                          <a:cs typeface="Times New Roman"/>
                        </a:rPr>
                        <a:t> </a:t>
                      </a:r>
                      <a:r>
                        <a:rPr lang="en-US" sz="1400" b="1" dirty="0" err="1">
                          <a:solidFill>
                            <a:srgbClr val="FF0000"/>
                          </a:solidFill>
                          <a:effectLst/>
                          <a:latin typeface="Calibri"/>
                          <a:ea typeface="Calibri"/>
                          <a:cs typeface="Times New Roman"/>
                        </a:rPr>
                        <a:t>getLocalPort</a:t>
                      </a:r>
                      <a:r>
                        <a:rPr lang="en-US" sz="1400" dirty="0">
                          <a:solidFill>
                            <a:srgbClr val="000000"/>
                          </a:solidFill>
                          <a:effectLst/>
                          <a:latin typeface="Calibri"/>
                          <a:ea typeface="Calibri"/>
                          <a:cs typeface="Times New Roman"/>
                        </a:rPr>
                        <a:t>()</a:t>
                      </a:r>
                    </a:p>
                  </a:txBody>
                  <a:tcPr marL="68580" marR="68580" marT="0" marB="0" anchor="ctr">
                    <a:lnL>
                      <a:noFill/>
                    </a:lnL>
                    <a:lnR>
                      <a:noFill/>
                    </a:lnR>
                    <a:lnT>
                      <a:noFill/>
                    </a:lnT>
                    <a:lnB>
                      <a:noFill/>
                    </a:lnB>
                    <a:solidFill>
                      <a:srgbClr val="C0C0C0"/>
                    </a:solidFill>
                  </a:tcPr>
                </a:tc>
                <a:tc>
                  <a:txBody>
                    <a:bodyPr/>
                    <a:lstStyle/>
                    <a:p>
                      <a:pPr algn="just">
                        <a:lnSpc>
                          <a:spcPct val="115000"/>
                        </a:lnSpc>
                        <a:spcAft>
                          <a:spcPts val="0"/>
                        </a:spcAft>
                      </a:pPr>
                      <a:r>
                        <a:rPr lang="en-US" sz="1400">
                          <a:solidFill>
                            <a:srgbClr val="000000"/>
                          </a:solidFill>
                          <a:effectLst/>
                          <a:latin typeface="Calibri"/>
                          <a:ea typeface="Calibri"/>
                          <a:cs typeface="Times New Roman"/>
                        </a:rPr>
                        <a:t>Returns the local port number to which this socket is bound.</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9"/>
                  </a:ext>
                </a:extLst>
              </a:tr>
              <a:tr h="504092">
                <a:tc>
                  <a:txBody>
                    <a:bodyPr/>
                    <a:lstStyle/>
                    <a:p>
                      <a:pPr algn="just">
                        <a:lnSpc>
                          <a:spcPct val="115000"/>
                        </a:lnSpc>
                        <a:spcAft>
                          <a:spcPts val="0"/>
                        </a:spcAft>
                      </a:pPr>
                      <a:r>
                        <a:rPr lang="en-US" sz="1400">
                          <a:solidFill>
                            <a:srgbClr val="000000"/>
                          </a:solidFill>
                          <a:effectLst/>
                          <a:latin typeface="Calibri"/>
                          <a:ea typeface="Calibri"/>
                          <a:cs typeface="Times New Roman"/>
                        </a:rPr>
                        <a:t>InetAddress getInetAddress()</a:t>
                      </a:r>
                    </a:p>
                  </a:txBody>
                  <a:tcPr marL="68580" marR="68580" marT="0" marB="0" anchor="ctr">
                    <a:lnL>
                      <a:noFill/>
                    </a:lnL>
                    <a:lnR>
                      <a:noFill/>
                    </a:lnR>
                    <a:lnT>
                      <a:noFill/>
                    </a:lnT>
                    <a:lnB>
                      <a:noFill/>
                    </a:lnB>
                  </a:tcPr>
                </a:tc>
                <a:tc>
                  <a:txBody>
                    <a:bodyPr/>
                    <a:lstStyle/>
                    <a:p>
                      <a:pPr algn="just">
                        <a:lnSpc>
                          <a:spcPct val="115000"/>
                        </a:lnSpc>
                        <a:spcAft>
                          <a:spcPts val="0"/>
                        </a:spcAft>
                      </a:pPr>
                      <a:r>
                        <a:rPr lang="en-US" sz="1400" dirty="0">
                          <a:solidFill>
                            <a:srgbClr val="000000"/>
                          </a:solidFill>
                          <a:effectLst/>
                          <a:latin typeface="Calibri"/>
                          <a:ea typeface="Calibri"/>
                          <a:cs typeface="Times New Roman"/>
                        </a:rPr>
                        <a:t>It returns the remote IP address to which this socket is connected, or null if the socket is not connected.</a:t>
                      </a:r>
                    </a:p>
                  </a:txBody>
                  <a:tcPr marL="68580" marR="68580" marT="0" marB="0" anchor="ctr">
                    <a:lnL>
                      <a:noFill/>
                    </a:lnL>
                    <a:lnR>
                      <a:noFill/>
                    </a:lnR>
                    <a:lnT>
                      <a:noFill/>
                    </a:lnT>
                    <a:lnB>
                      <a:noFill/>
                    </a:lnB>
                  </a:tcPr>
                </a:tc>
                <a:extLst>
                  <a:ext uri="{0D108BD9-81ED-4DB2-BD59-A6C34878D82A}">
                    <a16:rowId xmlns:a16="http://schemas.microsoft.com/office/drawing/2014/main" val="10010"/>
                  </a:ext>
                </a:extLst>
              </a:tr>
              <a:tr h="252047">
                <a:tc>
                  <a:txBody>
                    <a:bodyPr/>
                    <a:lstStyle/>
                    <a:p>
                      <a:pPr algn="just">
                        <a:lnSpc>
                          <a:spcPct val="115000"/>
                        </a:lnSpc>
                        <a:spcAft>
                          <a:spcPts val="0"/>
                        </a:spcAft>
                      </a:pPr>
                      <a:r>
                        <a:rPr lang="en-US" sz="1400">
                          <a:solidFill>
                            <a:srgbClr val="000000"/>
                          </a:solidFill>
                          <a:effectLst/>
                          <a:latin typeface="Calibri"/>
                          <a:ea typeface="Calibri"/>
                          <a:cs typeface="Times New Roman"/>
                        </a:rPr>
                        <a:t>InetAddress getLocalAddress()</a:t>
                      </a:r>
                    </a:p>
                  </a:txBody>
                  <a:tcPr marL="68580" marR="68580" marT="0" marB="0" anchor="ctr">
                    <a:lnL>
                      <a:noFill/>
                    </a:lnL>
                    <a:lnR>
                      <a:noFill/>
                    </a:lnR>
                    <a:lnT>
                      <a:noFill/>
                    </a:lnT>
                    <a:lnB>
                      <a:noFill/>
                    </a:lnB>
                    <a:solidFill>
                      <a:srgbClr val="C0C0C0"/>
                    </a:solidFill>
                  </a:tcPr>
                </a:tc>
                <a:tc>
                  <a:txBody>
                    <a:bodyPr/>
                    <a:lstStyle/>
                    <a:p>
                      <a:pPr algn="just">
                        <a:lnSpc>
                          <a:spcPct val="115000"/>
                        </a:lnSpc>
                        <a:spcAft>
                          <a:spcPts val="0"/>
                        </a:spcAft>
                      </a:pPr>
                      <a:r>
                        <a:rPr lang="en-US" sz="1400">
                          <a:solidFill>
                            <a:srgbClr val="000000"/>
                          </a:solidFill>
                          <a:effectLst/>
                          <a:latin typeface="Calibri"/>
                          <a:ea typeface="Calibri"/>
                          <a:cs typeface="Times New Roman"/>
                        </a:rPr>
                        <a:t>Gets the local address to which the socket is bound.</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11"/>
                  </a:ext>
                </a:extLst>
              </a:tr>
              <a:tr h="504092">
                <a:tc>
                  <a:txBody>
                    <a:bodyPr/>
                    <a:lstStyle/>
                    <a:p>
                      <a:pPr algn="just">
                        <a:lnSpc>
                          <a:spcPct val="115000"/>
                        </a:lnSpc>
                        <a:spcAft>
                          <a:spcPts val="0"/>
                        </a:spcAft>
                      </a:pPr>
                      <a:r>
                        <a:rPr lang="en-US" sz="1400">
                          <a:solidFill>
                            <a:srgbClr val="000000"/>
                          </a:solidFill>
                          <a:effectLst/>
                          <a:latin typeface="Calibri"/>
                          <a:ea typeface="Calibri"/>
                          <a:cs typeface="Times New Roman"/>
                        </a:rPr>
                        <a:t>setSendBufferSize(int size)</a:t>
                      </a:r>
                    </a:p>
                  </a:txBody>
                  <a:tcPr marL="68580" marR="68580" marT="0" marB="0" anchor="ctr">
                    <a:lnL>
                      <a:noFill/>
                    </a:lnL>
                    <a:lnR>
                      <a:noFill/>
                    </a:lnR>
                    <a:lnT>
                      <a:noFill/>
                    </a:lnT>
                    <a:lnB>
                      <a:noFill/>
                    </a:lnB>
                  </a:tcPr>
                </a:tc>
                <a:tc>
                  <a:txBody>
                    <a:bodyPr/>
                    <a:lstStyle/>
                    <a:p>
                      <a:pPr algn="just">
                        <a:lnSpc>
                          <a:spcPct val="115000"/>
                        </a:lnSpc>
                        <a:spcAft>
                          <a:spcPts val="0"/>
                        </a:spcAft>
                      </a:pPr>
                      <a:r>
                        <a:rPr lang="en-US" sz="1400" dirty="0">
                          <a:solidFill>
                            <a:srgbClr val="000000"/>
                          </a:solidFill>
                          <a:effectLst/>
                          <a:latin typeface="Calibri"/>
                          <a:ea typeface="Calibri"/>
                          <a:cs typeface="Times New Roman"/>
                        </a:rPr>
                        <a:t>The method suggests a number of bytes to use for buffering output on this socket. The OS is free to ignore this suggestion.</a:t>
                      </a:r>
                    </a:p>
                  </a:txBody>
                  <a:tcPr marL="68580" marR="68580" marT="0" marB="0" anchor="ctr">
                    <a:lnL>
                      <a:noFill/>
                    </a:lnL>
                    <a:lnR>
                      <a:noFill/>
                    </a:lnR>
                    <a:lnT>
                      <a:noFill/>
                    </a:lnT>
                    <a:lnB>
                      <a:noFill/>
                    </a:lnB>
                  </a:tcPr>
                </a:tc>
                <a:extLst>
                  <a:ext uri="{0D108BD9-81ED-4DB2-BD59-A6C34878D82A}">
                    <a16:rowId xmlns:a16="http://schemas.microsoft.com/office/drawing/2014/main" val="10012"/>
                  </a:ext>
                </a:extLst>
              </a:tr>
              <a:tr h="252047">
                <a:tc>
                  <a:txBody>
                    <a:bodyPr/>
                    <a:lstStyle/>
                    <a:p>
                      <a:pPr algn="just">
                        <a:lnSpc>
                          <a:spcPct val="115000"/>
                        </a:lnSpc>
                        <a:spcAft>
                          <a:spcPts val="0"/>
                        </a:spcAft>
                      </a:pPr>
                      <a:r>
                        <a:rPr lang="en-US" sz="1400">
                          <a:solidFill>
                            <a:srgbClr val="000000"/>
                          </a:solidFill>
                          <a:effectLst/>
                          <a:latin typeface="Calibri"/>
                          <a:ea typeface="Calibri"/>
                          <a:cs typeface="Times New Roman"/>
                        </a:rPr>
                        <a:t>int getSendBufferSize()</a:t>
                      </a:r>
                    </a:p>
                  </a:txBody>
                  <a:tcPr marL="68580" marR="68580" marT="0" marB="0" anchor="ctr">
                    <a:lnL>
                      <a:noFill/>
                    </a:lnL>
                    <a:lnR>
                      <a:noFill/>
                    </a:lnR>
                    <a:lnT>
                      <a:noFill/>
                    </a:lnT>
                    <a:lnB>
                      <a:noFill/>
                    </a:lnB>
                    <a:solidFill>
                      <a:srgbClr val="C0C0C0"/>
                    </a:solidFill>
                  </a:tcPr>
                </a:tc>
                <a:tc>
                  <a:txBody>
                    <a:bodyPr/>
                    <a:lstStyle/>
                    <a:p>
                      <a:pPr algn="l">
                        <a:spcAft>
                          <a:spcPts val="0"/>
                        </a:spcAft>
                      </a:pPr>
                      <a:r>
                        <a:rPr lang="en-US" sz="1400">
                          <a:solidFill>
                            <a:srgbClr val="000000"/>
                          </a:solidFill>
                          <a:effectLst/>
                          <a:latin typeface="Calibri"/>
                          <a:ea typeface="Calibri"/>
                          <a:cs typeface="Times New Roman"/>
                        </a:rPr>
                        <a:t>Returns the value of the buffer size used by the platform for output on this Socket. </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13"/>
                  </a:ext>
                </a:extLst>
              </a:tr>
              <a:tr h="504092">
                <a:tc>
                  <a:txBody>
                    <a:bodyPr/>
                    <a:lstStyle/>
                    <a:p>
                      <a:pPr algn="just">
                        <a:lnSpc>
                          <a:spcPct val="115000"/>
                        </a:lnSpc>
                        <a:spcAft>
                          <a:spcPts val="0"/>
                        </a:spcAft>
                      </a:pPr>
                      <a:r>
                        <a:rPr lang="en-US" sz="1400" dirty="0" err="1">
                          <a:solidFill>
                            <a:srgbClr val="000000"/>
                          </a:solidFill>
                          <a:effectLst/>
                          <a:latin typeface="Calibri"/>
                          <a:ea typeface="Calibri"/>
                          <a:cs typeface="Times New Roman"/>
                        </a:rPr>
                        <a:t>setReceiveBufferSize</a:t>
                      </a:r>
                      <a:r>
                        <a:rPr lang="en-US" sz="1400" dirty="0">
                          <a:solidFill>
                            <a:srgbClr val="000000"/>
                          </a:solidFill>
                          <a:effectLst/>
                          <a:latin typeface="Calibri"/>
                          <a:ea typeface="Calibri"/>
                          <a:cs typeface="Times New Roman"/>
                        </a:rPr>
                        <a:t>(</a:t>
                      </a:r>
                      <a:r>
                        <a:rPr lang="en-US" sz="1400" dirty="0" err="1">
                          <a:solidFill>
                            <a:srgbClr val="000000"/>
                          </a:solidFill>
                          <a:effectLst/>
                          <a:latin typeface="Calibri"/>
                          <a:ea typeface="Calibri"/>
                          <a:cs typeface="Times New Roman"/>
                        </a:rPr>
                        <a:t>int</a:t>
                      </a:r>
                      <a:r>
                        <a:rPr lang="en-US" sz="1400" dirty="0">
                          <a:solidFill>
                            <a:srgbClr val="000000"/>
                          </a:solidFill>
                          <a:effectLst/>
                          <a:latin typeface="Calibri"/>
                          <a:ea typeface="Calibri"/>
                          <a:cs typeface="Times New Roman"/>
                        </a:rPr>
                        <a:t> size)</a:t>
                      </a:r>
                    </a:p>
                  </a:txBody>
                  <a:tcPr marL="68580" marR="68580" marT="0" marB="0" anchor="ctr">
                    <a:lnL>
                      <a:noFill/>
                    </a:lnL>
                    <a:lnR>
                      <a:noFill/>
                    </a:lnR>
                    <a:lnT>
                      <a:noFill/>
                    </a:lnT>
                    <a:lnB>
                      <a:noFill/>
                    </a:lnB>
                  </a:tcPr>
                </a:tc>
                <a:tc>
                  <a:txBody>
                    <a:bodyPr/>
                    <a:lstStyle/>
                    <a:p>
                      <a:pPr algn="just">
                        <a:lnSpc>
                          <a:spcPct val="115000"/>
                        </a:lnSpc>
                        <a:spcAft>
                          <a:spcPts val="0"/>
                        </a:spcAft>
                      </a:pPr>
                      <a:r>
                        <a:rPr lang="en-US" sz="1400" dirty="0">
                          <a:solidFill>
                            <a:srgbClr val="000000"/>
                          </a:solidFill>
                          <a:effectLst/>
                          <a:latin typeface="Calibri"/>
                          <a:ea typeface="Calibri"/>
                          <a:cs typeface="Times New Roman"/>
                        </a:rPr>
                        <a:t>The method suggests a number of bytes to use for buffering input from this socket. However, the underlying implementation is free to ignore this suggestion.</a:t>
                      </a:r>
                    </a:p>
                  </a:txBody>
                  <a:tcPr marL="68580" marR="68580" marT="0" marB="0" anchor="ctr">
                    <a:lnL>
                      <a:noFill/>
                    </a:lnL>
                    <a:lnR>
                      <a:noFill/>
                    </a:lnR>
                    <a:lnT>
                      <a:noFill/>
                    </a:lnT>
                    <a:lnB>
                      <a:noFill/>
                    </a:lnB>
                  </a:tcPr>
                </a:tc>
                <a:extLst>
                  <a:ext uri="{0D108BD9-81ED-4DB2-BD59-A6C34878D82A}">
                    <a16:rowId xmlns:a16="http://schemas.microsoft.com/office/drawing/2014/main" val="10014"/>
                  </a:ext>
                </a:extLst>
              </a:tr>
              <a:tr h="252047">
                <a:tc>
                  <a:txBody>
                    <a:bodyPr/>
                    <a:lstStyle/>
                    <a:p>
                      <a:pPr algn="just">
                        <a:lnSpc>
                          <a:spcPct val="115000"/>
                        </a:lnSpc>
                        <a:spcAft>
                          <a:spcPts val="0"/>
                        </a:spcAft>
                      </a:pPr>
                      <a:r>
                        <a:rPr lang="en-US" sz="1400" dirty="0" err="1">
                          <a:solidFill>
                            <a:srgbClr val="000000"/>
                          </a:solidFill>
                          <a:effectLst/>
                          <a:latin typeface="Calibri"/>
                          <a:ea typeface="Calibri"/>
                          <a:cs typeface="Times New Roman"/>
                        </a:rPr>
                        <a:t>int</a:t>
                      </a:r>
                      <a:r>
                        <a:rPr lang="en-US" sz="1400" dirty="0">
                          <a:solidFill>
                            <a:srgbClr val="000000"/>
                          </a:solidFill>
                          <a:effectLst/>
                          <a:latin typeface="Calibri"/>
                          <a:ea typeface="Calibri"/>
                          <a:cs typeface="Times New Roman"/>
                        </a:rPr>
                        <a:t> </a:t>
                      </a:r>
                      <a:r>
                        <a:rPr lang="en-US" sz="1400" dirty="0" err="1">
                          <a:solidFill>
                            <a:srgbClr val="000000"/>
                          </a:solidFill>
                          <a:effectLst/>
                          <a:latin typeface="Calibri"/>
                          <a:ea typeface="Calibri"/>
                          <a:cs typeface="Times New Roman"/>
                        </a:rPr>
                        <a:t>getreceiveBufferSize</a:t>
                      </a:r>
                      <a:r>
                        <a:rPr lang="en-US" sz="1400" dirty="0">
                          <a:solidFill>
                            <a:srgbClr val="000000"/>
                          </a:solidFill>
                          <a:effectLst/>
                          <a:latin typeface="Calibri"/>
                          <a:ea typeface="Calibri"/>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just">
                        <a:lnSpc>
                          <a:spcPct val="115000"/>
                        </a:lnSpc>
                        <a:spcAft>
                          <a:spcPts val="0"/>
                        </a:spcAft>
                      </a:pPr>
                      <a:r>
                        <a:rPr lang="en-US" sz="1400" dirty="0">
                          <a:solidFill>
                            <a:srgbClr val="000000"/>
                          </a:solidFill>
                          <a:effectLst/>
                          <a:latin typeface="Calibri"/>
                          <a:ea typeface="Calibri"/>
                          <a:cs typeface="Times New Roman"/>
                        </a:rPr>
                        <a:t>It returns the actual size of the receive buffer.</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6246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Sockets…</a:t>
            </a:r>
            <a:endParaRPr lang="en-US" dirty="0"/>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i="1" dirty="0">
                <a:solidFill>
                  <a:srgbClr val="0070C0"/>
                </a:solidFill>
              </a:rPr>
              <a:t>TCP</a:t>
            </a:r>
            <a:r>
              <a:rPr lang="en-US" sz="2000" dirty="0">
                <a:solidFill>
                  <a:srgbClr val="0070C0"/>
                </a:solidFill>
              </a:rPr>
              <a:t> is a </a:t>
            </a:r>
            <a:r>
              <a:rPr lang="en-US" sz="2000" dirty="0">
                <a:solidFill>
                  <a:srgbClr val="FF0000"/>
                </a:solidFill>
              </a:rPr>
              <a:t>connection-based</a:t>
            </a:r>
            <a:r>
              <a:rPr lang="en-US" sz="2000" dirty="0">
                <a:solidFill>
                  <a:srgbClr val="0070C0"/>
                </a:solidFill>
              </a:rPr>
              <a:t> protocol that provides </a:t>
            </a:r>
            <a:r>
              <a:rPr lang="en-US" sz="2000" dirty="0">
                <a:solidFill>
                  <a:srgbClr val="FF0000"/>
                </a:solidFill>
              </a:rPr>
              <a:t>a reliable </a:t>
            </a:r>
            <a:r>
              <a:rPr lang="en-US" sz="2000" dirty="0">
                <a:solidFill>
                  <a:srgbClr val="0070C0"/>
                </a:solidFill>
              </a:rPr>
              <a:t>flow of data between two computers. </a:t>
            </a:r>
          </a:p>
          <a:p>
            <a:r>
              <a:rPr lang="en-US" sz="2000" dirty="0"/>
              <a:t>When two applications want to communicate to each other reliably, they establish a connection and send </a:t>
            </a:r>
            <a:r>
              <a:rPr lang="en-US" sz="2000" dirty="0">
                <a:solidFill>
                  <a:srgbClr val="FF0000"/>
                </a:solidFill>
              </a:rPr>
              <a:t>data back and forth </a:t>
            </a:r>
            <a:r>
              <a:rPr lang="en-US" sz="2000" dirty="0"/>
              <a:t>over that connection. </a:t>
            </a:r>
          </a:p>
          <a:p>
            <a:r>
              <a:rPr lang="en-US" sz="2000" dirty="0">
                <a:solidFill>
                  <a:srgbClr val="0070C0"/>
                </a:solidFill>
              </a:rPr>
              <a:t>TCP guarantees that data sent from one end of the connection actually gets to the other end and in </a:t>
            </a:r>
            <a:r>
              <a:rPr lang="en-US" sz="2000" dirty="0">
                <a:solidFill>
                  <a:srgbClr val="FF0000"/>
                </a:solidFill>
              </a:rPr>
              <a:t>the same order </a:t>
            </a:r>
            <a:r>
              <a:rPr lang="en-US" sz="2000" dirty="0">
                <a:solidFill>
                  <a:srgbClr val="0070C0"/>
                </a:solidFill>
              </a:rPr>
              <a:t>it was sent. </a:t>
            </a:r>
          </a:p>
          <a:p>
            <a:r>
              <a:rPr lang="en-US" sz="2000" dirty="0">
                <a:solidFill>
                  <a:srgbClr val="0070C0"/>
                </a:solidFill>
              </a:rPr>
              <a:t>Otherwise, an error is reported.  </a:t>
            </a:r>
          </a:p>
          <a:p>
            <a:r>
              <a:rPr lang="en-US" sz="2000" dirty="0"/>
              <a:t>HTTP, FTP, and Telnet are all examples of applications that require a reliable communication channel.</a:t>
            </a:r>
          </a:p>
          <a:p>
            <a:r>
              <a:rPr lang="en-US" sz="2000" i="1" dirty="0">
                <a:solidFill>
                  <a:srgbClr val="FF0000"/>
                </a:solidFill>
              </a:rPr>
              <a:t>UDP</a:t>
            </a:r>
            <a:r>
              <a:rPr lang="en-US" sz="2000" dirty="0">
                <a:solidFill>
                  <a:srgbClr val="FF0000"/>
                </a:solidFill>
              </a:rPr>
              <a:t> </a:t>
            </a:r>
            <a:r>
              <a:rPr lang="en-US" sz="2000" dirty="0">
                <a:solidFill>
                  <a:srgbClr val="0070C0"/>
                </a:solidFill>
              </a:rPr>
              <a:t>is a protocol that sends independent packets of data, called datagrams, with </a:t>
            </a:r>
            <a:r>
              <a:rPr lang="en-US" sz="2000" dirty="0">
                <a:solidFill>
                  <a:srgbClr val="FF0000"/>
                </a:solidFill>
              </a:rPr>
              <a:t>no guarantees about arrival.</a:t>
            </a:r>
          </a:p>
          <a:p>
            <a:r>
              <a:rPr lang="en-US" sz="2000" dirty="0">
                <a:solidFill>
                  <a:srgbClr val="FF0000"/>
                </a:solidFill>
              </a:rPr>
              <a:t>UDP is not connection-based unlike TCP. </a:t>
            </a:r>
          </a:p>
          <a:p>
            <a:r>
              <a:rPr lang="en-US" sz="2000" dirty="0"/>
              <a:t>For many applications, the guarantee of reliability is critical to the success of the transfer of information from one end of the connection to the other. </a:t>
            </a:r>
          </a:p>
        </p:txBody>
      </p:sp>
    </p:spTree>
    <p:extLst>
      <p:ext uri="{BB962C8B-B14F-4D97-AF65-F5344CB8AC3E}">
        <p14:creationId xmlns:p14="http://schemas.microsoft.com/office/powerpoint/2010/main" val="3463762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0"/>
            <a:ext cx="8382000" cy="6858000"/>
          </a:xfrm>
        </p:spPr>
        <p:txBody>
          <a:bodyPr>
            <a:noAutofit/>
          </a:bodyPr>
          <a:lstStyle/>
          <a:p>
            <a:pPr marL="0" indent="0">
              <a:spcBef>
                <a:spcPts val="400"/>
              </a:spcBef>
              <a:buNone/>
            </a:pPr>
            <a:r>
              <a:rPr lang="en-US" sz="1400" dirty="0">
                <a:solidFill>
                  <a:srgbClr val="FF0000"/>
                </a:solidFill>
              </a:rPr>
              <a:t>    </a:t>
            </a:r>
            <a:r>
              <a:rPr lang="en-US" sz="1500" dirty="0">
                <a:solidFill>
                  <a:srgbClr val="FF0000"/>
                </a:solidFill>
              </a:rPr>
              <a:t>private </a:t>
            </a:r>
            <a:r>
              <a:rPr lang="en-US" sz="1500" dirty="0" err="1">
                <a:solidFill>
                  <a:srgbClr val="FF0000"/>
                </a:solidFill>
              </a:rPr>
              <a:t>ServerSocket</a:t>
            </a:r>
            <a:r>
              <a:rPr lang="en-US" sz="1500" dirty="0">
                <a:solidFill>
                  <a:srgbClr val="FF0000"/>
                </a:solidFill>
              </a:rPr>
              <a:t> </a:t>
            </a:r>
            <a:r>
              <a:rPr lang="en-US" sz="1500" dirty="0" err="1">
                <a:solidFill>
                  <a:srgbClr val="FF0000"/>
                </a:solidFill>
              </a:rPr>
              <a:t>serverSocket</a:t>
            </a:r>
            <a:r>
              <a:rPr lang="en-US" sz="1500" dirty="0">
                <a:solidFill>
                  <a:srgbClr val="FF0000"/>
                </a:solidFill>
              </a:rPr>
              <a:t>;</a:t>
            </a:r>
          </a:p>
          <a:p>
            <a:pPr marL="0" indent="0">
              <a:spcBef>
                <a:spcPts val="400"/>
              </a:spcBef>
              <a:buNone/>
            </a:pPr>
            <a:r>
              <a:rPr lang="en-US" sz="1500" dirty="0">
                <a:solidFill>
                  <a:srgbClr val="FF0000"/>
                </a:solidFill>
              </a:rPr>
              <a:t>    public </a:t>
            </a:r>
            <a:r>
              <a:rPr lang="en-US" sz="1500" dirty="0" err="1">
                <a:solidFill>
                  <a:srgbClr val="FF0000"/>
                </a:solidFill>
              </a:rPr>
              <a:t>ServerListening</a:t>
            </a:r>
            <a:r>
              <a:rPr lang="en-US" sz="1500" dirty="0">
                <a:solidFill>
                  <a:srgbClr val="FF0000"/>
                </a:solidFill>
              </a:rPr>
              <a:t>() {</a:t>
            </a:r>
          </a:p>
          <a:p>
            <a:pPr marL="0" indent="0">
              <a:spcBef>
                <a:spcPts val="400"/>
              </a:spcBef>
              <a:buNone/>
            </a:pPr>
            <a:r>
              <a:rPr lang="en-US" sz="1500" dirty="0">
                <a:solidFill>
                  <a:srgbClr val="FF0000"/>
                </a:solidFill>
              </a:rPr>
              <a:t>        try {</a:t>
            </a:r>
          </a:p>
          <a:p>
            <a:pPr marL="0" indent="0">
              <a:spcBef>
                <a:spcPts val="400"/>
              </a:spcBef>
              <a:buNone/>
            </a:pPr>
            <a:r>
              <a:rPr lang="en-US" sz="1500" dirty="0">
                <a:solidFill>
                  <a:srgbClr val="FF0000"/>
                </a:solidFill>
              </a:rPr>
              <a:t>            </a:t>
            </a:r>
            <a:r>
              <a:rPr lang="en-US" sz="1500" dirty="0" err="1">
                <a:solidFill>
                  <a:srgbClr val="FF0000"/>
                </a:solidFill>
              </a:rPr>
              <a:t>serverSocket</a:t>
            </a:r>
            <a:r>
              <a:rPr lang="en-US" sz="1500" dirty="0">
                <a:solidFill>
                  <a:srgbClr val="FF0000"/>
                </a:solidFill>
              </a:rPr>
              <a:t> = new </a:t>
            </a:r>
            <a:r>
              <a:rPr lang="en-US" sz="1500" dirty="0" err="1">
                <a:solidFill>
                  <a:srgbClr val="FF0000"/>
                </a:solidFill>
              </a:rPr>
              <a:t>ServerSocket</a:t>
            </a:r>
            <a:r>
              <a:rPr lang="en-US" sz="1500" dirty="0">
                <a:solidFill>
                  <a:srgbClr val="FF0000"/>
                </a:solidFill>
              </a:rPr>
              <a:t>(110);</a:t>
            </a:r>
          </a:p>
          <a:p>
            <a:pPr marL="0" indent="0">
              <a:spcBef>
                <a:spcPts val="400"/>
              </a:spcBef>
              <a:buNone/>
            </a:pPr>
            <a:r>
              <a:rPr lang="en-US" sz="1500" dirty="0">
                <a:solidFill>
                  <a:srgbClr val="FF0000"/>
                </a:solidFill>
              </a:rPr>
              <a:t>            </a:t>
            </a:r>
            <a:r>
              <a:rPr lang="en-US" sz="1500" dirty="0" err="1">
                <a:solidFill>
                  <a:srgbClr val="FF0000"/>
                </a:solidFill>
              </a:rPr>
              <a:t>startServer</a:t>
            </a:r>
            <a:r>
              <a:rPr lang="en-US" sz="1500" dirty="0">
                <a:solidFill>
                  <a:srgbClr val="FF0000"/>
                </a:solidFill>
              </a:rPr>
              <a:t>();</a:t>
            </a:r>
          </a:p>
          <a:p>
            <a:pPr marL="0" indent="0">
              <a:spcBef>
                <a:spcPts val="400"/>
              </a:spcBef>
              <a:buNone/>
            </a:pPr>
            <a:r>
              <a:rPr lang="en-US" sz="1500" dirty="0">
                <a:solidFill>
                  <a:srgbClr val="FF0000"/>
                </a:solidFill>
              </a:rPr>
              <a:t>        } catch (</a:t>
            </a:r>
            <a:r>
              <a:rPr lang="en-US" sz="1500" dirty="0" err="1">
                <a:solidFill>
                  <a:srgbClr val="FF0000"/>
                </a:solidFill>
              </a:rPr>
              <a:t>IOException</a:t>
            </a:r>
            <a:r>
              <a:rPr lang="en-US" sz="1500" dirty="0">
                <a:solidFill>
                  <a:srgbClr val="FF0000"/>
                </a:solidFill>
              </a:rPr>
              <a:t> ex) {</a:t>
            </a:r>
          </a:p>
          <a:p>
            <a:pPr marL="0" indent="0">
              <a:spcBef>
                <a:spcPts val="400"/>
              </a:spcBef>
              <a:buNone/>
            </a:pPr>
            <a:r>
              <a:rPr lang="en-US" sz="1500" dirty="0">
                <a:solidFill>
                  <a:srgbClr val="FF0000"/>
                </a:solidFill>
              </a:rPr>
              <a:t>            </a:t>
            </a:r>
            <a:r>
              <a:rPr lang="en-US" sz="1500" dirty="0" err="1">
                <a:solidFill>
                  <a:srgbClr val="FF0000"/>
                </a:solidFill>
              </a:rPr>
              <a:t>System.out.println</a:t>
            </a:r>
            <a:r>
              <a:rPr lang="en-US" sz="1500" dirty="0">
                <a:solidFill>
                  <a:srgbClr val="FF0000"/>
                </a:solidFill>
              </a:rPr>
              <a:t>(</a:t>
            </a:r>
            <a:r>
              <a:rPr lang="en-US" sz="1500" dirty="0" err="1">
                <a:solidFill>
                  <a:srgbClr val="FF0000"/>
                </a:solidFill>
              </a:rPr>
              <a:t>ex.getMessage</a:t>
            </a:r>
            <a:r>
              <a:rPr lang="en-US" sz="1500" dirty="0">
                <a:solidFill>
                  <a:srgbClr val="FF0000"/>
                </a:solidFill>
              </a:rPr>
              <a:t>());</a:t>
            </a:r>
          </a:p>
          <a:p>
            <a:pPr marL="0" indent="0">
              <a:spcBef>
                <a:spcPts val="400"/>
              </a:spcBef>
              <a:buNone/>
            </a:pPr>
            <a:r>
              <a:rPr lang="en-US" sz="1500" dirty="0">
                <a:solidFill>
                  <a:srgbClr val="FF0000"/>
                </a:solidFill>
              </a:rPr>
              <a:t>        }</a:t>
            </a:r>
          </a:p>
          <a:p>
            <a:pPr marL="0" indent="0">
              <a:spcBef>
                <a:spcPts val="400"/>
              </a:spcBef>
              <a:buNone/>
            </a:pPr>
            <a:r>
              <a:rPr lang="en-US" sz="1500" dirty="0">
                <a:solidFill>
                  <a:srgbClr val="FF0000"/>
                </a:solidFill>
              </a:rPr>
              <a:t>    }</a:t>
            </a:r>
          </a:p>
          <a:p>
            <a:pPr marL="0" indent="0">
              <a:spcBef>
                <a:spcPts val="400"/>
              </a:spcBef>
              <a:buNone/>
            </a:pPr>
            <a:r>
              <a:rPr lang="en-US" sz="1500" dirty="0">
                <a:solidFill>
                  <a:srgbClr val="FF0000"/>
                </a:solidFill>
              </a:rPr>
              <a:t>    public void </a:t>
            </a:r>
            <a:r>
              <a:rPr lang="en-US" sz="1500" dirty="0" err="1">
                <a:solidFill>
                  <a:srgbClr val="FF0000"/>
                </a:solidFill>
              </a:rPr>
              <a:t>startServer</a:t>
            </a:r>
            <a:r>
              <a:rPr lang="en-US" sz="1500" dirty="0">
                <a:solidFill>
                  <a:srgbClr val="FF0000"/>
                </a:solidFill>
              </a:rPr>
              <a:t>() {</a:t>
            </a:r>
          </a:p>
          <a:p>
            <a:pPr marL="0" indent="0">
              <a:spcBef>
                <a:spcPts val="400"/>
              </a:spcBef>
              <a:buNone/>
            </a:pPr>
            <a:r>
              <a:rPr lang="en-US" sz="1500" dirty="0">
                <a:solidFill>
                  <a:srgbClr val="FF0000"/>
                </a:solidFill>
              </a:rPr>
              <a:t>        </a:t>
            </a:r>
            <a:r>
              <a:rPr lang="en-US" sz="1500" dirty="0" err="1">
                <a:solidFill>
                  <a:srgbClr val="FF0000"/>
                </a:solidFill>
              </a:rPr>
              <a:t>System.out.println</a:t>
            </a:r>
            <a:r>
              <a:rPr lang="en-US" sz="1500" dirty="0">
                <a:solidFill>
                  <a:srgbClr val="FF0000"/>
                </a:solidFill>
              </a:rPr>
              <a:t>("Waiting for client on port " + </a:t>
            </a:r>
            <a:r>
              <a:rPr lang="en-US" sz="1500" dirty="0" err="1">
                <a:solidFill>
                  <a:srgbClr val="FF0000"/>
                </a:solidFill>
              </a:rPr>
              <a:t>serverSocket.getLocalPort</a:t>
            </a:r>
            <a:r>
              <a:rPr lang="en-US" sz="1500" dirty="0">
                <a:solidFill>
                  <a:srgbClr val="FF0000"/>
                </a:solidFill>
              </a:rPr>
              <a:t>() + "...");</a:t>
            </a:r>
          </a:p>
          <a:p>
            <a:pPr marL="0" indent="0">
              <a:spcBef>
                <a:spcPts val="400"/>
              </a:spcBef>
              <a:buNone/>
            </a:pPr>
            <a:r>
              <a:rPr lang="en-US" sz="1500" dirty="0">
                <a:solidFill>
                  <a:srgbClr val="FF0000"/>
                </a:solidFill>
              </a:rPr>
              <a:t>        while (true) {</a:t>
            </a:r>
          </a:p>
          <a:p>
            <a:pPr marL="0" indent="0">
              <a:spcBef>
                <a:spcPts val="400"/>
              </a:spcBef>
              <a:buNone/>
            </a:pPr>
            <a:r>
              <a:rPr lang="en-US" sz="1500" dirty="0">
                <a:solidFill>
                  <a:srgbClr val="FF0000"/>
                </a:solidFill>
              </a:rPr>
              <a:t>            try {</a:t>
            </a:r>
          </a:p>
          <a:p>
            <a:pPr marL="0" indent="0">
              <a:spcBef>
                <a:spcPts val="400"/>
              </a:spcBef>
              <a:buNone/>
            </a:pPr>
            <a:r>
              <a:rPr lang="en-US" sz="1500" dirty="0">
                <a:solidFill>
                  <a:srgbClr val="FF0000"/>
                </a:solidFill>
              </a:rPr>
              <a:t>                Socket </a:t>
            </a:r>
            <a:r>
              <a:rPr lang="en-US" sz="1500" dirty="0" err="1">
                <a:solidFill>
                  <a:srgbClr val="FF0000"/>
                </a:solidFill>
              </a:rPr>
              <a:t>socket</a:t>
            </a:r>
            <a:r>
              <a:rPr lang="en-US" sz="1500" dirty="0">
                <a:solidFill>
                  <a:srgbClr val="FF0000"/>
                </a:solidFill>
              </a:rPr>
              <a:t> = </a:t>
            </a:r>
            <a:r>
              <a:rPr lang="en-US" sz="1500" dirty="0" err="1">
                <a:solidFill>
                  <a:srgbClr val="FF0000"/>
                </a:solidFill>
              </a:rPr>
              <a:t>serverSocket.accept</a:t>
            </a:r>
            <a:r>
              <a:rPr lang="en-US" sz="1500" dirty="0">
                <a:solidFill>
                  <a:srgbClr val="FF0000"/>
                </a:solidFill>
              </a:rPr>
              <a:t>();       </a:t>
            </a:r>
          </a:p>
          <a:p>
            <a:pPr marL="0" indent="0">
              <a:spcBef>
                <a:spcPts val="400"/>
              </a:spcBef>
              <a:buNone/>
            </a:pPr>
            <a:r>
              <a:rPr lang="en-US" sz="1500" dirty="0">
                <a:solidFill>
                  <a:srgbClr val="FF0000"/>
                </a:solidFill>
              </a:rPr>
              <a:t>                </a:t>
            </a:r>
            <a:r>
              <a:rPr lang="en-US" sz="1500" dirty="0" err="1">
                <a:solidFill>
                  <a:srgbClr val="FF0000"/>
                </a:solidFill>
              </a:rPr>
              <a:t>System.out.println</a:t>
            </a:r>
            <a:r>
              <a:rPr lang="en-US" sz="1500" dirty="0">
                <a:solidFill>
                  <a:srgbClr val="FF0000"/>
                </a:solidFill>
              </a:rPr>
              <a:t>("Just connected to " + </a:t>
            </a:r>
            <a:r>
              <a:rPr lang="en-US" sz="1500" dirty="0" err="1">
                <a:solidFill>
                  <a:srgbClr val="FF0000"/>
                </a:solidFill>
              </a:rPr>
              <a:t>socket.getRemoteSocketAddress</a:t>
            </a:r>
            <a:r>
              <a:rPr lang="en-US" sz="1500" dirty="0">
                <a:solidFill>
                  <a:srgbClr val="FF0000"/>
                </a:solidFill>
              </a:rPr>
              <a:t>());</a:t>
            </a:r>
          </a:p>
          <a:p>
            <a:pPr marL="0" indent="0">
              <a:spcBef>
                <a:spcPts val="400"/>
              </a:spcBef>
              <a:buNone/>
            </a:pPr>
            <a:r>
              <a:rPr lang="en-US" sz="1500" dirty="0">
                <a:solidFill>
                  <a:srgbClr val="FF0000"/>
                </a:solidFill>
              </a:rPr>
              <a:t>                </a:t>
            </a:r>
            <a:r>
              <a:rPr lang="en-US" sz="1500" dirty="0" err="1">
                <a:solidFill>
                  <a:srgbClr val="FF0000"/>
                </a:solidFill>
              </a:rPr>
              <a:t>DataInputStream</a:t>
            </a:r>
            <a:r>
              <a:rPr lang="en-US" sz="1500" dirty="0">
                <a:solidFill>
                  <a:srgbClr val="FF0000"/>
                </a:solidFill>
              </a:rPr>
              <a:t> in = new </a:t>
            </a:r>
            <a:r>
              <a:rPr lang="en-US" sz="1500" dirty="0" err="1">
                <a:solidFill>
                  <a:srgbClr val="FF0000"/>
                </a:solidFill>
              </a:rPr>
              <a:t>DataInputStream</a:t>
            </a:r>
            <a:r>
              <a:rPr lang="en-US" sz="1500" dirty="0">
                <a:solidFill>
                  <a:srgbClr val="FF0000"/>
                </a:solidFill>
              </a:rPr>
              <a:t>(</a:t>
            </a:r>
            <a:r>
              <a:rPr lang="en-US" sz="1500" dirty="0" err="1">
                <a:solidFill>
                  <a:srgbClr val="FF0000"/>
                </a:solidFill>
              </a:rPr>
              <a:t>socket.getInputStream</a:t>
            </a:r>
            <a:r>
              <a:rPr lang="en-US" sz="1500" dirty="0">
                <a:solidFill>
                  <a:srgbClr val="FF0000"/>
                </a:solidFill>
              </a:rPr>
              <a:t>());</a:t>
            </a:r>
          </a:p>
          <a:p>
            <a:pPr marL="0" indent="0">
              <a:spcBef>
                <a:spcPts val="400"/>
              </a:spcBef>
              <a:buNone/>
            </a:pPr>
            <a:r>
              <a:rPr lang="en-US" sz="1500" dirty="0">
                <a:solidFill>
                  <a:srgbClr val="FF0000"/>
                </a:solidFill>
              </a:rPr>
              <a:t>                </a:t>
            </a:r>
            <a:r>
              <a:rPr lang="en-US" sz="1500" dirty="0" err="1">
                <a:solidFill>
                  <a:srgbClr val="FF0000"/>
                </a:solidFill>
              </a:rPr>
              <a:t>System.out.println</a:t>
            </a:r>
            <a:r>
              <a:rPr lang="en-US" sz="1500" dirty="0">
                <a:solidFill>
                  <a:srgbClr val="FF0000"/>
                </a:solidFill>
              </a:rPr>
              <a:t>(</a:t>
            </a:r>
            <a:r>
              <a:rPr lang="en-US" sz="1500" dirty="0" err="1">
                <a:solidFill>
                  <a:srgbClr val="FF0000"/>
                </a:solidFill>
              </a:rPr>
              <a:t>in.readUTF</a:t>
            </a:r>
            <a:r>
              <a:rPr lang="en-US" sz="1500" dirty="0">
                <a:solidFill>
                  <a:srgbClr val="FF0000"/>
                </a:solidFill>
              </a:rPr>
              <a:t>());</a:t>
            </a:r>
          </a:p>
          <a:p>
            <a:pPr marL="0" indent="0">
              <a:spcBef>
                <a:spcPts val="400"/>
              </a:spcBef>
              <a:buNone/>
            </a:pPr>
            <a:r>
              <a:rPr lang="en-US" sz="1500" dirty="0">
                <a:solidFill>
                  <a:srgbClr val="FF0000"/>
                </a:solidFill>
              </a:rPr>
              <a:t>                </a:t>
            </a:r>
            <a:r>
              <a:rPr lang="en-US" sz="1500" dirty="0" err="1">
                <a:solidFill>
                  <a:srgbClr val="FF0000"/>
                </a:solidFill>
              </a:rPr>
              <a:t>DataOutputStream</a:t>
            </a:r>
            <a:r>
              <a:rPr lang="en-US" sz="1500" dirty="0">
                <a:solidFill>
                  <a:srgbClr val="FF0000"/>
                </a:solidFill>
              </a:rPr>
              <a:t> out = new </a:t>
            </a:r>
            <a:r>
              <a:rPr lang="en-US" sz="1500" dirty="0" err="1">
                <a:solidFill>
                  <a:srgbClr val="FF0000"/>
                </a:solidFill>
              </a:rPr>
              <a:t>DataOutputStream</a:t>
            </a:r>
            <a:r>
              <a:rPr lang="en-US" sz="1500" dirty="0">
                <a:solidFill>
                  <a:srgbClr val="FF0000"/>
                </a:solidFill>
              </a:rPr>
              <a:t>(</a:t>
            </a:r>
            <a:r>
              <a:rPr lang="en-US" sz="1500" dirty="0" err="1">
                <a:solidFill>
                  <a:srgbClr val="FF0000"/>
                </a:solidFill>
              </a:rPr>
              <a:t>socket.getOutputStream</a:t>
            </a:r>
            <a:r>
              <a:rPr lang="en-US" sz="1500" dirty="0">
                <a:solidFill>
                  <a:srgbClr val="FF0000"/>
                </a:solidFill>
              </a:rPr>
              <a:t>());</a:t>
            </a:r>
          </a:p>
          <a:p>
            <a:pPr marL="0" indent="0">
              <a:spcBef>
                <a:spcPts val="400"/>
              </a:spcBef>
              <a:buNone/>
            </a:pPr>
            <a:r>
              <a:rPr lang="en-US" sz="1500" dirty="0">
                <a:solidFill>
                  <a:srgbClr val="FF0000"/>
                </a:solidFill>
              </a:rPr>
              <a:t>                </a:t>
            </a:r>
            <a:r>
              <a:rPr lang="en-US" sz="1500" dirty="0" err="1">
                <a:solidFill>
                  <a:srgbClr val="FF0000"/>
                </a:solidFill>
              </a:rPr>
              <a:t>out.writeUTF</a:t>
            </a:r>
            <a:r>
              <a:rPr lang="en-US" sz="1500" dirty="0">
                <a:solidFill>
                  <a:srgbClr val="FF0000"/>
                </a:solidFill>
              </a:rPr>
              <a:t>("Thank you for connecting to " + </a:t>
            </a:r>
            <a:r>
              <a:rPr lang="en-US" sz="1500" dirty="0" err="1">
                <a:solidFill>
                  <a:srgbClr val="FF0000"/>
                </a:solidFill>
              </a:rPr>
              <a:t>socket.getLocalSocketAddress</a:t>
            </a:r>
            <a:r>
              <a:rPr lang="en-US" sz="1500" dirty="0">
                <a:solidFill>
                  <a:srgbClr val="FF0000"/>
                </a:solidFill>
              </a:rPr>
              <a:t>());</a:t>
            </a:r>
          </a:p>
          <a:p>
            <a:pPr marL="0" indent="0">
              <a:spcBef>
                <a:spcPts val="400"/>
              </a:spcBef>
              <a:buNone/>
            </a:pPr>
            <a:r>
              <a:rPr lang="en-US" sz="1500" dirty="0">
                <a:solidFill>
                  <a:srgbClr val="FF0000"/>
                </a:solidFill>
              </a:rPr>
              <a:t>                </a:t>
            </a:r>
            <a:r>
              <a:rPr lang="en-US" sz="1500" dirty="0" err="1">
                <a:solidFill>
                  <a:srgbClr val="FF0000"/>
                </a:solidFill>
              </a:rPr>
              <a:t>out.writeUTF</a:t>
            </a:r>
            <a:r>
              <a:rPr lang="en-US" sz="1500" dirty="0">
                <a:solidFill>
                  <a:srgbClr val="FF0000"/>
                </a:solidFill>
              </a:rPr>
              <a:t>("\</a:t>
            </a:r>
            <a:r>
              <a:rPr lang="en-US" sz="1500" dirty="0" err="1">
                <a:solidFill>
                  <a:srgbClr val="FF0000"/>
                </a:solidFill>
              </a:rPr>
              <a:t>nGoodbye</a:t>
            </a:r>
            <a:r>
              <a:rPr lang="en-US" sz="1500" dirty="0">
                <a:solidFill>
                  <a:srgbClr val="FF0000"/>
                </a:solidFill>
              </a:rPr>
              <a:t>!");</a:t>
            </a:r>
          </a:p>
          <a:p>
            <a:pPr marL="0" indent="0">
              <a:spcBef>
                <a:spcPts val="400"/>
              </a:spcBef>
              <a:buNone/>
            </a:pPr>
            <a:r>
              <a:rPr lang="en-US" sz="1500" dirty="0">
                <a:solidFill>
                  <a:srgbClr val="FF0000"/>
                </a:solidFill>
              </a:rPr>
              <a:t>                </a:t>
            </a:r>
            <a:r>
              <a:rPr lang="en-US" sz="1500" dirty="0" err="1">
                <a:solidFill>
                  <a:srgbClr val="FF0000"/>
                </a:solidFill>
              </a:rPr>
              <a:t>socket.close</a:t>
            </a:r>
            <a:r>
              <a:rPr lang="en-US" sz="1500" dirty="0">
                <a:solidFill>
                  <a:srgbClr val="FF0000"/>
                </a:solidFill>
              </a:rPr>
              <a:t>();</a:t>
            </a:r>
          </a:p>
          <a:p>
            <a:pPr marL="0" indent="0">
              <a:spcBef>
                <a:spcPts val="400"/>
              </a:spcBef>
              <a:buNone/>
            </a:pPr>
            <a:r>
              <a:rPr lang="en-US" sz="1500" dirty="0">
                <a:solidFill>
                  <a:srgbClr val="FF0000"/>
                </a:solidFill>
              </a:rPr>
              <a:t>            }catch (</a:t>
            </a:r>
            <a:r>
              <a:rPr lang="en-US" sz="1500" dirty="0" err="1">
                <a:solidFill>
                  <a:srgbClr val="FF0000"/>
                </a:solidFill>
              </a:rPr>
              <a:t>IOException</a:t>
            </a:r>
            <a:r>
              <a:rPr lang="en-US" sz="1500" dirty="0">
                <a:solidFill>
                  <a:srgbClr val="FF0000"/>
                </a:solidFill>
              </a:rPr>
              <a:t> e) {</a:t>
            </a:r>
          </a:p>
          <a:p>
            <a:pPr marL="0" indent="0">
              <a:spcBef>
                <a:spcPts val="400"/>
              </a:spcBef>
              <a:buNone/>
            </a:pPr>
            <a:r>
              <a:rPr lang="en-US" sz="1500" dirty="0">
                <a:solidFill>
                  <a:srgbClr val="FF0000"/>
                </a:solidFill>
              </a:rPr>
              <a:t>                </a:t>
            </a:r>
            <a:r>
              <a:rPr lang="en-US" sz="1500" dirty="0" err="1">
                <a:solidFill>
                  <a:srgbClr val="FF0000"/>
                </a:solidFill>
              </a:rPr>
              <a:t>e.printStackTrace</a:t>
            </a:r>
            <a:r>
              <a:rPr lang="en-US" sz="1500" dirty="0">
                <a:solidFill>
                  <a:srgbClr val="FF0000"/>
                </a:solidFill>
              </a:rPr>
              <a:t>();  break;</a:t>
            </a:r>
          </a:p>
          <a:p>
            <a:pPr marL="0" indent="0">
              <a:spcBef>
                <a:spcPts val="400"/>
              </a:spcBef>
              <a:buNone/>
            </a:pPr>
            <a:r>
              <a:rPr lang="en-US" sz="1500" dirty="0">
                <a:solidFill>
                  <a:srgbClr val="FF0000"/>
                </a:solidFill>
              </a:rPr>
              <a:t>            }</a:t>
            </a:r>
          </a:p>
          <a:p>
            <a:pPr marL="0" indent="0">
              <a:spcBef>
                <a:spcPts val="400"/>
              </a:spcBef>
              <a:buNone/>
            </a:pPr>
            <a:r>
              <a:rPr lang="en-US" sz="1500" dirty="0">
                <a:solidFill>
                  <a:srgbClr val="FF0000"/>
                </a:solidFill>
              </a:rPr>
              <a:t>        }</a:t>
            </a:r>
          </a:p>
          <a:p>
            <a:pPr marL="0" indent="0">
              <a:spcBef>
                <a:spcPts val="400"/>
              </a:spcBef>
              <a:buNone/>
            </a:pPr>
            <a:r>
              <a:rPr lang="en-US" sz="1500" dirty="0">
                <a:solidFill>
                  <a:srgbClr val="FF0000"/>
                </a:solidFill>
              </a:rPr>
              <a:t>    }</a:t>
            </a:r>
          </a:p>
        </p:txBody>
      </p:sp>
      <p:sp>
        <p:nvSpPr>
          <p:cNvPr id="5" name="Rectangle 4"/>
          <p:cNvSpPr/>
          <p:nvPr/>
        </p:nvSpPr>
        <p:spPr>
          <a:xfrm>
            <a:off x="4800600" y="76200"/>
            <a:ext cx="4267200" cy="646331"/>
          </a:xfrm>
          <a:prstGeom prst="rect">
            <a:avLst/>
          </a:prstGeom>
        </p:spPr>
        <p:txBody>
          <a:bodyPr wrap="square">
            <a:spAutoFit/>
          </a:bodyPr>
          <a:lstStyle/>
          <a:p>
            <a:r>
              <a:rPr lang="en-US" dirty="0">
                <a:solidFill>
                  <a:srgbClr val="0070C0"/>
                </a:solidFill>
              </a:rPr>
              <a:t>Example: server side that waits for clients to connect to it</a:t>
            </a:r>
          </a:p>
        </p:txBody>
      </p:sp>
    </p:spTree>
    <p:extLst>
      <p:ext uri="{BB962C8B-B14F-4D97-AF65-F5344CB8AC3E}">
        <p14:creationId xmlns:p14="http://schemas.microsoft.com/office/powerpoint/2010/main" val="1095179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0"/>
            <a:ext cx="8382000" cy="6858000"/>
          </a:xfrm>
        </p:spPr>
        <p:txBody>
          <a:bodyPr>
            <a:noAutofit/>
          </a:bodyPr>
          <a:lstStyle/>
          <a:p>
            <a:pPr marL="0" indent="0">
              <a:spcBef>
                <a:spcPts val="400"/>
              </a:spcBef>
              <a:buNone/>
            </a:pPr>
            <a:r>
              <a:rPr lang="en-US" sz="1800" dirty="0"/>
              <a:t>Example: a client program that connects to a server by using a socket and sends a greeting, and then waits for a response. </a:t>
            </a:r>
          </a:p>
          <a:p>
            <a:pPr marL="0" indent="0">
              <a:spcBef>
                <a:spcPts val="400"/>
              </a:spcBef>
              <a:buNone/>
            </a:pPr>
            <a:r>
              <a:rPr lang="en-US" sz="1600" dirty="0">
                <a:solidFill>
                  <a:srgbClr val="FF0000"/>
                </a:solidFill>
              </a:rPr>
              <a:t>public class </a:t>
            </a:r>
            <a:r>
              <a:rPr lang="en-US" sz="1600" dirty="0" err="1">
                <a:solidFill>
                  <a:srgbClr val="FF0000"/>
                </a:solidFill>
              </a:rPr>
              <a:t>ClientConnection</a:t>
            </a:r>
            <a:r>
              <a:rPr lang="en-US" sz="1600" dirty="0">
                <a:solidFill>
                  <a:srgbClr val="FF0000"/>
                </a:solidFill>
              </a:rPr>
              <a:t> {</a:t>
            </a:r>
          </a:p>
          <a:p>
            <a:pPr marL="0" indent="0">
              <a:spcBef>
                <a:spcPts val="400"/>
              </a:spcBef>
              <a:buNone/>
            </a:pPr>
            <a:r>
              <a:rPr lang="en-US" sz="1600" dirty="0">
                <a:solidFill>
                  <a:srgbClr val="FF0000"/>
                </a:solidFill>
              </a:rPr>
              <a:t>    public static void main(String[] </a:t>
            </a:r>
            <a:r>
              <a:rPr lang="en-US" sz="1600" dirty="0" err="1">
                <a:solidFill>
                  <a:srgbClr val="FF0000"/>
                </a:solidFill>
              </a:rPr>
              <a:t>args</a:t>
            </a:r>
            <a:r>
              <a:rPr lang="en-US" sz="1600" dirty="0">
                <a:solidFill>
                  <a:srgbClr val="FF0000"/>
                </a:solidFill>
              </a:rPr>
              <a:t>) {</a:t>
            </a:r>
          </a:p>
          <a:p>
            <a:pPr marL="0" indent="0">
              <a:spcBef>
                <a:spcPts val="400"/>
              </a:spcBef>
              <a:buNone/>
            </a:pPr>
            <a:r>
              <a:rPr lang="en-US" sz="1600" dirty="0">
                <a:solidFill>
                  <a:srgbClr val="FF0000"/>
                </a:solidFill>
              </a:rPr>
              <a:t>        String </a:t>
            </a:r>
            <a:r>
              <a:rPr lang="en-US" sz="1600" dirty="0" err="1">
                <a:solidFill>
                  <a:srgbClr val="FF0000"/>
                </a:solidFill>
              </a:rPr>
              <a:t>serverName</a:t>
            </a:r>
            <a:r>
              <a:rPr lang="en-US" sz="1600" dirty="0">
                <a:solidFill>
                  <a:srgbClr val="FF0000"/>
                </a:solidFill>
              </a:rPr>
              <a:t> = "10.120.130.140";</a:t>
            </a:r>
          </a:p>
          <a:p>
            <a:pPr marL="0" indent="0">
              <a:spcBef>
                <a:spcPts val="400"/>
              </a:spcBef>
              <a:buNone/>
            </a:pPr>
            <a:r>
              <a:rPr lang="en-US" sz="1600" dirty="0">
                <a:solidFill>
                  <a:srgbClr val="FF0000"/>
                </a:solidFill>
              </a:rPr>
              <a:t>        </a:t>
            </a:r>
            <a:r>
              <a:rPr lang="en-US" sz="1600" dirty="0" err="1">
                <a:solidFill>
                  <a:srgbClr val="FF0000"/>
                </a:solidFill>
              </a:rPr>
              <a:t>int</a:t>
            </a:r>
            <a:r>
              <a:rPr lang="en-US" sz="1600" dirty="0">
                <a:solidFill>
                  <a:srgbClr val="FF0000"/>
                </a:solidFill>
              </a:rPr>
              <a:t> port = 110;</a:t>
            </a:r>
          </a:p>
          <a:p>
            <a:pPr marL="0" indent="0">
              <a:spcBef>
                <a:spcPts val="400"/>
              </a:spcBef>
              <a:buNone/>
            </a:pPr>
            <a:r>
              <a:rPr lang="en-US" sz="1600" dirty="0">
                <a:solidFill>
                  <a:srgbClr val="FF0000"/>
                </a:solidFill>
              </a:rPr>
              <a:t>        try {</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("Connecting to " + </a:t>
            </a:r>
            <a:r>
              <a:rPr lang="en-US" sz="1600" dirty="0" err="1">
                <a:solidFill>
                  <a:srgbClr val="FF0000"/>
                </a:solidFill>
              </a:rPr>
              <a:t>serverName</a:t>
            </a:r>
            <a:r>
              <a:rPr lang="en-US" sz="1600" dirty="0">
                <a:solidFill>
                  <a:srgbClr val="FF0000"/>
                </a:solidFill>
              </a:rPr>
              <a:t> + " on port " + port);</a:t>
            </a:r>
          </a:p>
          <a:p>
            <a:pPr marL="0" indent="0">
              <a:spcBef>
                <a:spcPts val="400"/>
              </a:spcBef>
              <a:buNone/>
            </a:pPr>
            <a:r>
              <a:rPr lang="en-US" sz="1600" dirty="0">
                <a:solidFill>
                  <a:srgbClr val="FF0000"/>
                </a:solidFill>
              </a:rPr>
              <a:t>            Socket client = new Socket(</a:t>
            </a:r>
            <a:r>
              <a:rPr lang="en-US" sz="1600" dirty="0" err="1">
                <a:solidFill>
                  <a:srgbClr val="FF0000"/>
                </a:solidFill>
              </a:rPr>
              <a:t>serverName</a:t>
            </a:r>
            <a:r>
              <a:rPr lang="en-US" sz="1600" dirty="0">
                <a:solidFill>
                  <a:srgbClr val="FF0000"/>
                </a:solidFill>
              </a:rPr>
              <a:t>, port);</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("Just connected to " + </a:t>
            </a:r>
            <a:r>
              <a:rPr lang="en-US" sz="1600" dirty="0" err="1">
                <a:solidFill>
                  <a:srgbClr val="FF0000"/>
                </a:solidFill>
              </a:rPr>
              <a:t>client.getRemoteSocketAddress</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OutputStream</a:t>
            </a:r>
            <a:r>
              <a:rPr lang="en-US" sz="1600" dirty="0">
                <a:solidFill>
                  <a:srgbClr val="FF0000"/>
                </a:solidFill>
              </a:rPr>
              <a:t> </a:t>
            </a:r>
            <a:r>
              <a:rPr lang="en-US" sz="1600" dirty="0" err="1">
                <a:solidFill>
                  <a:srgbClr val="FF0000"/>
                </a:solidFill>
              </a:rPr>
              <a:t>outToServer</a:t>
            </a:r>
            <a:r>
              <a:rPr lang="en-US" sz="1600" dirty="0">
                <a:solidFill>
                  <a:srgbClr val="FF0000"/>
                </a:solidFill>
              </a:rPr>
              <a:t> = </a:t>
            </a:r>
            <a:r>
              <a:rPr lang="en-US" sz="1600" dirty="0" err="1">
                <a:solidFill>
                  <a:srgbClr val="FF0000"/>
                </a:solidFill>
              </a:rPr>
              <a:t>client.getOutputStream</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DataOutputStream</a:t>
            </a:r>
            <a:r>
              <a:rPr lang="en-US" sz="1600" dirty="0">
                <a:solidFill>
                  <a:srgbClr val="FF0000"/>
                </a:solidFill>
              </a:rPr>
              <a:t> out = new </a:t>
            </a:r>
            <a:r>
              <a:rPr lang="en-US" sz="1600" dirty="0" err="1">
                <a:solidFill>
                  <a:srgbClr val="FF0000"/>
                </a:solidFill>
              </a:rPr>
              <a:t>DataOutputStream</a:t>
            </a:r>
            <a:r>
              <a:rPr lang="en-US" sz="1600" dirty="0">
                <a:solidFill>
                  <a:srgbClr val="FF0000"/>
                </a:solidFill>
              </a:rPr>
              <a:t>(</a:t>
            </a:r>
            <a:r>
              <a:rPr lang="en-US" sz="1600" dirty="0" err="1">
                <a:solidFill>
                  <a:srgbClr val="FF0000"/>
                </a:solidFill>
              </a:rPr>
              <a:t>outToServer</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out.writeUTF</a:t>
            </a:r>
            <a:r>
              <a:rPr lang="en-US" sz="1600" dirty="0">
                <a:solidFill>
                  <a:srgbClr val="FF0000"/>
                </a:solidFill>
              </a:rPr>
              <a:t>("Hello from client");</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            </a:t>
            </a:r>
            <a:r>
              <a:rPr lang="en-US" sz="1600" dirty="0" err="1">
                <a:solidFill>
                  <a:srgbClr val="FF0000"/>
                </a:solidFill>
              </a:rPr>
              <a:t>InputStream</a:t>
            </a:r>
            <a:r>
              <a:rPr lang="en-US" sz="1600" dirty="0">
                <a:solidFill>
                  <a:srgbClr val="FF0000"/>
                </a:solidFill>
              </a:rPr>
              <a:t> </a:t>
            </a:r>
            <a:r>
              <a:rPr lang="en-US" sz="1600" dirty="0" err="1">
                <a:solidFill>
                  <a:srgbClr val="FF0000"/>
                </a:solidFill>
              </a:rPr>
              <a:t>inFromServer</a:t>
            </a:r>
            <a:r>
              <a:rPr lang="en-US" sz="1600" dirty="0">
                <a:solidFill>
                  <a:srgbClr val="FF0000"/>
                </a:solidFill>
              </a:rPr>
              <a:t> = </a:t>
            </a:r>
            <a:r>
              <a:rPr lang="en-US" sz="1600" dirty="0" err="1">
                <a:solidFill>
                  <a:srgbClr val="FF0000"/>
                </a:solidFill>
              </a:rPr>
              <a:t>client.getInputStream</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DataInputStream</a:t>
            </a:r>
            <a:r>
              <a:rPr lang="en-US" sz="1600" dirty="0">
                <a:solidFill>
                  <a:srgbClr val="FF0000"/>
                </a:solidFill>
              </a:rPr>
              <a:t> in = new </a:t>
            </a:r>
            <a:r>
              <a:rPr lang="en-US" sz="1600" dirty="0" err="1">
                <a:solidFill>
                  <a:srgbClr val="FF0000"/>
                </a:solidFill>
              </a:rPr>
              <a:t>DataInputStream</a:t>
            </a:r>
            <a:r>
              <a:rPr lang="en-US" sz="1600" dirty="0">
                <a:solidFill>
                  <a:srgbClr val="FF0000"/>
                </a:solidFill>
              </a:rPr>
              <a:t>(</a:t>
            </a:r>
            <a:r>
              <a:rPr lang="en-US" sz="1600" dirty="0" err="1">
                <a:solidFill>
                  <a:srgbClr val="FF0000"/>
                </a:solidFill>
              </a:rPr>
              <a:t>inFromServer</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("Server says " + </a:t>
            </a:r>
            <a:r>
              <a:rPr lang="en-US" sz="1600" dirty="0" err="1">
                <a:solidFill>
                  <a:srgbClr val="FF0000"/>
                </a:solidFill>
              </a:rPr>
              <a:t>in.readUTF</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client.close</a:t>
            </a:r>
            <a:r>
              <a:rPr lang="en-US" sz="1600" dirty="0">
                <a:solidFill>
                  <a:srgbClr val="FF0000"/>
                </a:solidFill>
              </a:rPr>
              <a:t>();</a:t>
            </a:r>
          </a:p>
          <a:p>
            <a:pPr marL="0" indent="0">
              <a:spcBef>
                <a:spcPts val="400"/>
              </a:spcBef>
              <a:buNone/>
            </a:pPr>
            <a:r>
              <a:rPr lang="en-US" sz="1600" dirty="0">
                <a:solidFill>
                  <a:srgbClr val="FF0000"/>
                </a:solidFill>
              </a:rPr>
              <a:t>        } catch (</a:t>
            </a:r>
            <a:r>
              <a:rPr lang="en-US" sz="1600" dirty="0" err="1">
                <a:solidFill>
                  <a:srgbClr val="FF0000"/>
                </a:solidFill>
              </a:rPr>
              <a:t>IOException</a:t>
            </a:r>
            <a:r>
              <a:rPr lang="en-US" sz="1600" dirty="0">
                <a:solidFill>
                  <a:srgbClr val="FF0000"/>
                </a:solidFill>
              </a:rPr>
              <a:t> e) {</a:t>
            </a:r>
          </a:p>
          <a:p>
            <a:pPr marL="0" indent="0">
              <a:spcBef>
                <a:spcPts val="400"/>
              </a:spcBef>
              <a:buNone/>
            </a:pPr>
            <a:r>
              <a:rPr lang="en-US" sz="1600" dirty="0">
                <a:solidFill>
                  <a:srgbClr val="FF0000"/>
                </a:solidFill>
              </a:rPr>
              <a:t>            </a:t>
            </a:r>
            <a:r>
              <a:rPr lang="en-US" sz="1600" dirty="0" err="1">
                <a:solidFill>
                  <a:srgbClr val="FF0000"/>
                </a:solidFill>
              </a:rPr>
              <a:t>e.printStackTrace</a:t>
            </a:r>
            <a:r>
              <a:rPr lang="en-US" sz="1600" dirty="0">
                <a:solidFill>
                  <a:srgbClr val="FF0000"/>
                </a:solidFill>
              </a:rPr>
              <a:t>();</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a:t>
            </a:r>
          </a:p>
          <a:p>
            <a:pPr marL="0" indent="0">
              <a:spcBef>
                <a:spcPts val="400"/>
              </a:spcBef>
              <a:buNone/>
            </a:pPr>
            <a:endParaRPr lang="en-US" sz="1600" dirty="0">
              <a:solidFill>
                <a:srgbClr val="FF0000"/>
              </a:solidFill>
            </a:endParaRPr>
          </a:p>
        </p:txBody>
      </p:sp>
    </p:spTree>
    <p:extLst>
      <p:ext uri="{BB962C8B-B14F-4D97-AF65-F5344CB8AC3E}">
        <p14:creationId xmlns:p14="http://schemas.microsoft.com/office/powerpoint/2010/main" val="3317173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Client Connection…</a:t>
            </a:r>
          </a:p>
        </p:txBody>
      </p:sp>
      <p:sp>
        <p:nvSpPr>
          <p:cNvPr id="3" name="Content Placeholder 2"/>
          <p:cNvSpPr>
            <a:spLocks noGrp="1"/>
          </p:cNvSpPr>
          <p:nvPr>
            <p:ph sz="quarter" idx="1"/>
          </p:nvPr>
        </p:nvSpPr>
        <p:spPr>
          <a:xfrm>
            <a:off x="457200" y="1600200"/>
            <a:ext cx="8229600" cy="5257800"/>
          </a:xfrm>
        </p:spPr>
        <p:txBody>
          <a:bodyPr>
            <a:normAutofit lnSpcReduction="10000"/>
          </a:bodyPr>
          <a:lstStyle/>
          <a:p>
            <a:r>
              <a:rPr lang="en-US" sz="2000" dirty="0"/>
              <a:t>When you create a server socket, you have to specify a port (e.g. 800) for the socket. </a:t>
            </a:r>
          </a:p>
          <a:p>
            <a:r>
              <a:rPr lang="en-US" sz="2000" dirty="0">
                <a:solidFill>
                  <a:srgbClr val="0070C0"/>
                </a:solidFill>
              </a:rPr>
              <a:t>When a client connects to the server, a socket is created on the client. </a:t>
            </a:r>
          </a:p>
          <a:p>
            <a:r>
              <a:rPr lang="en-US" sz="2000" dirty="0">
                <a:solidFill>
                  <a:srgbClr val="0070C0"/>
                </a:solidFill>
              </a:rPr>
              <a:t>This socket has its own local port. </a:t>
            </a:r>
          </a:p>
          <a:p>
            <a:r>
              <a:rPr lang="en-US" sz="2000" dirty="0">
                <a:solidFill>
                  <a:srgbClr val="0070C0"/>
                </a:solidFill>
              </a:rPr>
              <a:t>This port number (e.g. 2047) is automatically chosen by the JVM.</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To see the local port on the client, you can write the following code on the client side</a:t>
            </a:r>
          </a:p>
          <a:p>
            <a:pPr marL="0" indent="0">
              <a:buNone/>
            </a:pPr>
            <a:r>
              <a:rPr lang="en-US" sz="2000" dirty="0"/>
              <a:t>      </a:t>
            </a:r>
            <a:r>
              <a:rPr lang="en-US" sz="2000" dirty="0" err="1">
                <a:solidFill>
                  <a:srgbClr val="FF0000"/>
                </a:solidFill>
              </a:rPr>
              <a:t>System.out.println</a:t>
            </a:r>
            <a:r>
              <a:rPr lang="en-US" sz="2000" dirty="0">
                <a:solidFill>
                  <a:srgbClr val="FF0000"/>
                </a:solidFill>
              </a:rPr>
              <a:t>("local port: " + </a:t>
            </a:r>
            <a:r>
              <a:rPr lang="en-US" sz="2000" dirty="0" err="1">
                <a:solidFill>
                  <a:srgbClr val="FF0000"/>
                </a:solidFill>
              </a:rPr>
              <a:t>socket.getLocalPort</a:t>
            </a:r>
            <a:r>
              <a:rPr lang="en-US" sz="2000" dirty="0">
                <a:solidFill>
                  <a:srgbClr val="FF0000"/>
                </a:solidFill>
              </a:rPr>
              <a:t>());</a:t>
            </a:r>
          </a:p>
          <a:p>
            <a:endParaRPr lang="en-US" sz="2000" dirty="0"/>
          </a:p>
        </p:txBody>
      </p:sp>
      <p:pic>
        <p:nvPicPr>
          <p:cNvPr id="4" name="Picture 3"/>
          <p:cNvPicPr/>
          <p:nvPr/>
        </p:nvPicPr>
        <p:blipFill rotWithShape="1">
          <a:blip r:embed="rId2"/>
          <a:srcRect b="2871"/>
          <a:stretch/>
        </p:blipFill>
        <p:spPr bwMode="auto">
          <a:xfrm>
            <a:off x="1875430" y="3352800"/>
            <a:ext cx="4572000" cy="2133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0745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Client Connection…</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t>The close() method shuts down both input and output from the socket by closing the socket. </a:t>
            </a:r>
          </a:p>
          <a:p>
            <a:r>
              <a:rPr lang="en-US" sz="2000" dirty="0">
                <a:solidFill>
                  <a:srgbClr val="0070C0"/>
                </a:solidFill>
              </a:rPr>
              <a:t>On occasion, you may want to shut down only half of the connection, either input or output. </a:t>
            </a:r>
          </a:p>
          <a:p>
            <a:r>
              <a:rPr lang="en-US" sz="2000" dirty="0"/>
              <a:t>The </a:t>
            </a:r>
            <a:r>
              <a:rPr lang="en-US" sz="2000" dirty="0" err="1"/>
              <a:t>shutdownInput</a:t>
            </a:r>
            <a:r>
              <a:rPr lang="en-US" sz="2000" dirty="0"/>
              <a:t>() and </a:t>
            </a:r>
            <a:r>
              <a:rPr lang="en-US" sz="2000" dirty="0" err="1"/>
              <a:t>shutdownOutput</a:t>
            </a:r>
            <a:r>
              <a:rPr lang="en-US" sz="2000" dirty="0"/>
              <a:t>() methods close only half the connection:</a:t>
            </a:r>
          </a:p>
          <a:p>
            <a:pPr marL="0" indent="0">
              <a:buNone/>
            </a:pPr>
            <a:r>
              <a:rPr lang="en-US" sz="2000" dirty="0">
                <a:solidFill>
                  <a:srgbClr val="FF0000"/>
                </a:solidFill>
              </a:rPr>
              <a:t>	void </a:t>
            </a:r>
            <a:r>
              <a:rPr lang="en-US" sz="2000" dirty="0" err="1">
                <a:solidFill>
                  <a:srgbClr val="FF0000"/>
                </a:solidFill>
              </a:rPr>
              <a:t>shutdownInput</a:t>
            </a:r>
            <a:r>
              <a:rPr lang="en-US" sz="2000" dirty="0">
                <a:solidFill>
                  <a:srgbClr val="FF0000"/>
                </a:solidFill>
              </a:rPr>
              <a:t>()</a:t>
            </a:r>
          </a:p>
          <a:p>
            <a:pPr marL="0" indent="0">
              <a:buNone/>
            </a:pPr>
            <a:r>
              <a:rPr lang="en-US" sz="2000" dirty="0">
                <a:solidFill>
                  <a:srgbClr val="FF0000"/>
                </a:solidFill>
              </a:rPr>
              <a:t>	void </a:t>
            </a:r>
            <a:r>
              <a:rPr lang="en-US" sz="2000" dirty="0" err="1">
                <a:solidFill>
                  <a:srgbClr val="FF0000"/>
                </a:solidFill>
              </a:rPr>
              <a:t>shutdownOutput</a:t>
            </a:r>
            <a:r>
              <a:rPr lang="en-US" sz="2000" dirty="0">
                <a:solidFill>
                  <a:srgbClr val="FF0000"/>
                </a:solidFill>
              </a:rPr>
              <a:t>() </a:t>
            </a:r>
          </a:p>
          <a:p>
            <a:r>
              <a:rPr lang="en-US" sz="2000" dirty="0">
                <a:solidFill>
                  <a:srgbClr val="0070C0"/>
                </a:solidFill>
              </a:rPr>
              <a:t>Neither actually closes the socket. </a:t>
            </a:r>
          </a:p>
          <a:p>
            <a:r>
              <a:rPr lang="en-US" sz="2000" dirty="0">
                <a:solidFill>
                  <a:srgbClr val="0070C0"/>
                </a:solidFill>
              </a:rPr>
              <a:t>Instead, they adjust the stream connected to the socket so that it thinks it’s at the end of the stream. </a:t>
            </a:r>
          </a:p>
          <a:p>
            <a:r>
              <a:rPr lang="en-US" sz="2000" dirty="0"/>
              <a:t>Further reads from the input stream after shutting down input return –1. </a:t>
            </a:r>
          </a:p>
          <a:p>
            <a:r>
              <a:rPr lang="en-US" sz="2000" dirty="0"/>
              <a:t>Further writes to the socket after shutting down output throw an </a:t>
            </a:r>
            <a:r>
              <a:rPr lang="en-US" sz="2000" dirty="0" err="1"/>
              <a:t>IOException</a:t>
            </a:r>
            <a:r>
              <a:rPr lang="en-US" sz="2000" dirty="0"/>
              <a:t>.</a:t>
            </a:r>
          </a:p>
        </p:txBody>
      </p:sp>
    </p:spTree>
    <p:extLst>
      <p:ext uri="{BB962C8B-B14F-4D97-AF65-F5344CB8AC3E}">
        <p14:creationId xmlns:p14="http://schemas.microsoft.com/office/powerpoint/2010/main" val="47430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Client Connection…</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pPr marL="0" indent="0">
              <a:buNone/>
            </a:pPr>
            <a:r>
              <a:rPr lang="en-US" sz="2400" b="1" dirty="0">
                <a:solidFill>
                  <a:srgbClr val="00B050"/>
                </a:solidFill>
              </a:rPr>
              <a:t>Reading from and Writing to Sockets</a:t>
            </a:r>
            <a:endParaRPr lang="en-US" sz="2400" dirty="0">
              <a:solidFill>
                <a:srgbClr val="00B050"/>
              </a:solidFill>
            </a:endParaRPr>
          </a:p>
          <a:p>
            <a:r>
              <a:rPr lang="en-US" sz="2400" dirty="0">
                <a:solidFill>
                  <a:srgbClr val="0070C0"/>
                </a:solidFill>
              </a:rPr>
              <a:t>After the server accepts the connection and Socket is created, communication between server and client is conducted using I/O streams. </a:t>
            </a:r>
          </a:p>
          <a:p>
            <a:r>
              <a:rPr lang="en-US" sz="2400" dirty="0">
                <a:solidFill>
                  <a:srgbClr val="0070C0"/>
                </a:solidFill>
              </a:rPr>
              <a:t>The </a:t>
            </a:r>
            <a:r>
              <a:rPr lang="en-US" sz="2400" dirty="0" err="1">
                <a:solidFill>
                  <a:srgbClr val="0070C0"/>
                </a:solidFill>
              </a:rPr>
              <a:t>InputStream</a:t>
            </a:r>
            <a:r>
              <a:rPr lang="en-US" sz="2400" dirty="0">
                <a:solidFill>
                  <a:srgbClr val="0070C0"/>
                </a:solidFill>
              </a:rPr>
              <a:t> and </a:t>
            </a:r>
            <a:r>
              <a:rPr lang="en-US" sz="2400" dirty="0" err="1">
                <a:solidFill>
                  <a:srgbClr val="0070C0"/>
                </a:solidFill>
              </a:rPr>
              <a:t>OutputStream</a:t>
            </a:r>
            <a:r>
              <a:rPr lang="en-US" sz="2400" dirty="0">
                <a:solidFill>
                  <a:srgbClr val="0070C0"/>
                </a:solidFill>
              </a:rPr>
              <a:t> streams are used to read or write bytes to sockets. </a:t>
            </a:r>
          </a:p>
          <a:p>
            <a:r>
              <a:rPr lang="en-US" sz="2400" dirty="0"/>
              <a:t>To get an input stream, use the </a:t>
            </a:r>
            <a:r>
              <a:rPr lang="en-US" sz="2400" dirty="0" err="1"/>
              <a:t>getInputStream</a:t>
            </a:r>
            <a:r>
              <a:rPr lang="en-US" sz="2400" dirty="0"/>
              <a:t>() method on a socket object. </a:t>
            </a:r>
          </a:p>
          <a:p>
            <a:r>
              <a:rPr lang="en-US" sz="2400" dirty="0"/>
              <a:t>To get an output stream, use the </a:t>
            </a:r>
            <a:r>
              <a:rPr lang="en-US" sz="2400" dirty="0" err="1"/>
              <a:t>getOutputStream</a:t>
            </a:r>
            <a:r>
              <a:rPr lang="en-US" sz="2400" dirty="0"/>
              <a:t>() method on a socket object.  </a:t>
            </a:r>
          </a:p>
          <a:p>
            <a:r>
              <a:rPr lang="en-US" sz="2400" dirty="0"/>
              <a:t>For example, the following statements create an </a:t>
            </a:r>
            <a:r>
              <a:rPr lang="en-US" sz="2400" dirty="0" err="1"/>
              <a:t>InputStream</a:t>
            </a:r>
            <a:r>
              <a:rPr lang="en-US" sz="2400" dirty="0"/>
              <a:t> stream and an </a:t>
            </a:r>
            <a:r>
              <a:rPr lang="en-US" sz="2400" dirty="0" err="1"/>
              <a:t>OutputStream</a:t>
            </a:r>
            <a:r>
              <a:rPr lang="en-US" sz="2400" dirty="0"/>
              <a:t> stream from a socket:</a:t>
            </a:r>
          </a:p>
          <a:p>
            <a:pPr marL="0" indent="0">
              <a:buNone/>
            </a:pPr>
            <a:r>
              <a:rPr lang="en-US" sz="2400" dirty="0">
                <a:solidFill>
                  <a:srgbClr val="FF0000"/>
                </a:solidFill>
              </a:rPr>
              <a:t>        </a:t>
            </a:r>
            <a:r>
              <a:rPr lang="en-US" sz="2400" dirty="0" err="1">
                <a:solidFill>
                  <a:srgbClr val="FF0000"/>
                </a:solidFill>
              </a:rPr>
              <a:t>InputStream</a:t>
            </a:r>
            <a:r>
              <a:rPr lang="en-US" sz="2400" dirty="0">
                <a:solidFill>
                  <a:srgbClr val="FF0000"/>
                </a:solidFill>
              </a:rPr>
              <a:t> input = </a:t>
            </a:r>
            <a:r>
              <a:rPr lang="en-US" sz="2400" dirty="0" err="1">
                <a:solidFill>
                  <a:srgbClr val="FF0000"/>
                </a:solidFill>
              </a:rPr>
              <a:t>socket.getInputStream</a:t>
            </a:r>
            <a:r>
              <a:rPr lang="en-US" sz="2400" dirty="0">
                <a:solidFill>
                  <a:srgbClr val="FF0000"/>
                </a:solidFill>
              </a:rPr>
              <a:t>();</a:t>
            </a:r>
          </a:p>
          <a:p>
            <a:pPr marL="0" indent="0">
              <a:buNone/>
            </a:pPr>
            <a:r>
              <a:rPr lang="en-US" sz="2400" dirty="0">
                <a:solidFill>
                  <a:srgbClr val="FF0000"/>
                </a:solidFill>
              </a:rPr>
              <a:t>        </a:t>
            </a:r>
            <a:r>
              <a:rPr lang="en-US" sz="2400" dirty="0" err="1">
                <a:solidFill>
                  <a:srgbClr val="FF0000"/>
                </a:solidFill>
              </a:rPr>
              <a:t>OutputStream</a:t>
            </a:r>
            <a:r>
              <a:rPr lang="en-US" sz="2400" dirty="0">
                <a:solidFill>
                  <a:srgbClr val="FF0000"/>
                </a:solidFill>
              </a:rPr>
              <a:t> output = </a:t>
            </a:r>
            <a:r>
              <a:rPr lang="en-US" sz="2400" dirty="0" err="1">
                <a:solidFill>
                  <a:srgbClr val="FF0000"/>
                </a:solidFill>
              </a:rPr>
              <a:t>socket.getOutputStream</a:t>
            </a:r>
            <a:r>
              <a:rPr lang="en-US" sz="2400" dirty="0">
                <a:solidFill>
                  <a:srgbClr val="FF0000"/>
                </a:solidFill>
              </a:rPr>
              <a:t>();</a:t>
            </a:r>
          </a:p>
          <a:p>
            <a:r>
              <a:rPr lang="en-US" sz="2400" dirty="0">
                <a:solidFill>
                  <a:srgbClr val="0070C0"/>
                </a:solidFill>
              </a:rPr>
              <a:t>The </a:t>
            </a:r>
            <a:r>
              <a:rPr lang="en-US" sz="2400" dirty="0" err="1">
                <a:solidFill>
                  <a:srgbClr val="0070C0"/>
                </a:solidFill>
              </a:rPr>
              <a:t>InputStream</a:t>
            </a:r>
            <a:r>
              <a:rPr lang="en-US" sz="2400" dirty="0">
                <a:solidFill>
                  <a:srgbClr val="0070C0"/>
                </a:solidFill>
              </a:rPr>
              <a:t> and </a:t>
            </a:r>
            <a:r>
              <a:rPr lang="en-US" sz="2400" dirty="0" err="1">
                <a:solidFill>
                  <a:srgbClr val="0070C0"/>
                </a:solidFill>
              </a:rPr>
              <a:t>OutputStream</a:t>
            </a:r>
            <a:r>
              <a:rPr lang="en-US" sz="2400" dirty="0">
                <a:solidFill>
                  <a:srgbClr val="0070C0"/>
                </a:solidFill>
              </a:rPr>
              <a:t> streams are used to read or write bytes.</a:t>
            </a:r>
            <a:r>
              <a:rPr lang="en-US" sz="2400" dirty="0"/>
              <a:t> </a:t>
            </a:r>
          </a:p>
          <a:p>
            <a:r>
              <a:rPr lang="en-US" sz="2400" dirty="0"/>
              <a:t>You can use </a:t>
            </a:r>
            <a:r>
              <a:rPr lang="en-US" sz="2400" dirty="0" err="1"/>
              <a:t>DataInputStream</a:t>
            </a:r>
            <a:r>
              <a:rPr lang="en-US" sz="2400" dirty="0"/>
              <a:t>, </a:t>
            </a:r>
            <a:r>
              <a:rPr lang="en-US" sz="2400" dirty="0" err="1"/>
              <a:t>DataOutputStream</a:t>
            </a:r>
            <a:r>
              <a:rPr lang="en-US" sz="2400" dirty="0"/>
              <a:t>, </a:t>
            </a:r>
            <a:r>
              <a:rPr lang="en-US" sz="2400" dirty="0" err="1"/>
              <a:t>BufferedReader</a:t>
            </a:r>
            <a:r>
              <a:rPr lang="en-US" sz="2400" dirty="0"/>
              <a:t>, and </a:t>
            </a:r>
            <a:r>
              <a:rPr lang="en-US" sz="2400" dirty="0" err="1"/>
              <a:t>PrintWriter</a:t>
            </a:r>
            <a:r>
              <a:rPr lang="en-US" sz="2400" dirty="0"/>
              <a:t> to wrap on the </a:t>
            </a:r>
            <a:r>
              <a:rPr lang="en-US" sz="2400" dirty="0" err="1"/>
              <a:t>InputStream</a:t>
            </a:r>
            <a:r>
              <a:rPr lang="en-US" sz="2400" dirty="0"/>
              <a:t> and </a:t>
            </a:r>
            <a:r>
              <a:rPr lang="en-US" sz="2400" dirty="0" err="1"/>
              <a:t>OutputStream</a:t>
            </a:r>
            <a:r>
              <a:rPr lang="en-US" sz="2400" dirty="0"/>
              <a:t> to read or write data, such as </a:t>
            </a:r>
            <a:r>
              <a:rPr lang="en-US" sz="2400" dirty="0" err="1"/>
              <a:t>int</a:t>
            </a:r>
            <a:r>
              <a:rPr lang="en-US" sz="2400" dirty="0"/>
              <a:t>, double, or String. </a:t>
            </a:r>
          </a:p>
        </p:txBody>
      </p:sp>
    </p:spTree>
    <p:extLst>
      <p:ext uri="{BB962C8B-B14F-4D97-AF65-F5344CB8AC3E}">
        <p14:creationId xmlns:p14="http://schemas.microsoft.com/office/powerpoint/2010/main" val="4289660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Client Connection…</a:t>
            </a:r>
          </a:p>
        </p:txBody>
      </p:sp>
      <p:sp>
        <p:nvSpPr>
          <p:cNvPr id="3" name="Content Placeholder 2"/>
          <p:cNvSpPr>
            <a:spLocks noGrp="1"/>
          </p:cNvSpPr>
          <p:nvPr>
            <p:ph sz="quarter" idx="1"/>
          </p:nvPr>
        </p:nvSpPr>
        <p:spPr>
          <a:xfrm>
            <a:off x="304800" y="1600200"/>
            <a:ext cx="8534400" cy="5257800"/>
          </a:xfrm>
        </p:spPr>
        <p:txBody>
          <a:bodyPr>
            <a:normAutofit/>
          </a:bodyPr>
          <a:lstStyle/>
          <a:p>
            <a:r>
              <a:rPr lang="en-US" sz="2200" dirty="0"/>
              <a:t>The following statements, for instance, create a </a:t>
            </a:r>
            <a:r>
              <a:rPr lang="en-US" sz="2200" dirty="0" err="1"/>
              <a:t>DataInputStream</a:t>
            </a:r>
            <a:r>
              <a:rPr lang="en-US" sz="2200" dirty="0"/>
              <a:t> stream and a </a:t>
            </a:r>
            <a:r>
              <a:rPr lang="en-US" sz="2200" dirty="0" err="1"/>
              <a:t>DataOutputStream</a:t>
            </a:r>
            <a:r>
              <a:rPr lang="en-US" sz="2200" dirty="0"/>
              <a:t> stream to read and write primitive data values:</a:t>
            </a:r>
          </a:p>
          <a:p>
            <a:pPr marL="320040" lvl="1" indent="0">
              <a:buNone/>
            </a:pPr>
            <a:r>
              <a:rPr lang="en-US" sz="1800" dirty="0" err="1">
                <a:solidFill>
                  <a:srgbClr val="FF0000"/>
                </a:solidFill>
              </a:rPr>
              <a:t>DataInputStream</a:t>
            </a:r>
            <a:r>
              <a:rPr lang="en-US" sz="1800" dirty="0">
                <a:solidFill>
                  <a:srgbClr val="FF0000"/>
                </a:solidFill>
              </a:rPr>
              <a:t> input = new </a:t>
            </a:r>
            <a:r>
              <a:rPr lang="en-US" sz="1800" dirty="0" err="1">
                <a:solidFill>
                  <a:srgbClr val="FF0000"/>
                </a:solidFill>
              </a:rPr>
              <a:t>DataInputStream</a:t>
            </a:r>
            <a:r>
              <a:rPr lang="en-US" sz="1800" dirty="0">
                <a:solidFill>
                  <a:srgbClr val="FF0000"/>
                </a:solidFill>
              </a:rPr>
              <a:t> (</a:t>
            </a:r>
            <a:r>
              <a:rPr lang="en-US" sz="1800" dirty="0" err="1">
                <a:solidFill>
                  <a:srgbClr val="FF0000"/>
                </a:solidFill>
              </a:rPr>
              <a:t>socket.getInputStream</a:t>
            </a:r>
            <a:r>
              <a:rPr lang="en-US" sz="1800" dirty="0">
                <a:solidFill>
                  <a:srgbClr val="FF0000"/>
                </a:solidFill>
              </a:rPr>
              <a:t>());</a:t>
            </a:r>
          </a:p>
          <a:p>
            <a:pPr marL="320040" lvl="1" indent="0">
              <a:buNone/>
            </a:pPr>
            <a:r>
              <a:rPr lang="en-US" sz="1800" dirty="0" err="1">
                <a:solidFill>
                  <a:srgbClr val="FF0000"/>
                </a:solidFill>
              </a:rPr>
              <a:t>DataOutputStream</a:t>
            </a:r>
            <a:r>
              <a:rPr lang="en-US" sz="1800" dirty="0">
                <a:solidFill>
                  <a:srgbClr val="FF0000"/>
                </a:solidFill>
              </a:rPr>
              <a:t> output = new </a:t>
            </a:r>
            <a:r>
              <a:rPr lang="en-US" sz="1800" dirty="0" err="1">
                <a:solidFill>
                  <a:srgbClr val="FF0000"/>
                </a:solidFill>
              </a:rPr>
              <a:t>DataOutputStream</a:t>
            </a:r>
            <a:r>
              <a:rPr lang="en-US" sz="1800" dirty="0">
                <a:solidFill>
                  <a:srgbClr val="FF0000"/>
                </a:solidFill>
              </a:rPr>
              <a:t> (</a:t>
            </a:r>
            <a:r>
              <a:rPr lang="en-US" sz="1800" dirty="0" err="1">
                <a:solidFill>
                  <a:srgbClr val="FF0000"/>
                </a:solidFill>
              </a:rPr>
              <a:t>socket.getOutputStream</a:t>
            </a:r>
            <a:r>
              <a:rPr lang="en-US" sz="1800" dirty="0">
                <a:solidFill>
                  <a:srgbClr val="FF0000"/>
                </a:solidFill>
              </a:rPr>
              <a:t>());</a:t>
            </a:r>
          </a:p>
          <a:p>
            <a:r>
              <a:rPr lang="en-US" sz="2200" dirty="0"/>
              <a:t>The server can use </a:t>
            </a:r>
            <a:r>
              <a:rPr lang="en-US" sz="2200" dirty="0" err="1"/>
              <a:t>input.readDouble</a:t>
            </a:r>
            <a:r>
              <a:rPr lang="en-US" sz="2200" dirty="0"/>
              <a:t>() to receive a double value from the client, and </a:t>
            </a:r>
            <a:r>
              <a:rPr lang="en-US" sz="2200" dirty="0" err="1"/>
              <a:t>output.writeDouble</a:t>
            </a:r>
            <a:r>
              <a:rPr lang="en-US" sz="2200" dirty="0"/>
              <a:t>(d) to send double value d to the client.</a:t>
            </a:r>
          </a:p>
          <a:p>
            <a:endParaRPr lang="en-US" sz="2200" dirty="0"/>
          </a:p>
        </p:txBody>
      </p:sp>
    </p:spTree>
    <p:extLst>
      <p:ext uri="{BB962C8B-B14F-4D97-AF65-F5344CB8AC3E}">
        <p14:creationId xmlns:p14="http://schemas.microsoft.com/office/powerpoint/2010/main" val="3837249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858000"/>
          </a:xfrm>
        </p:spPr>
        <p:txBody>
          <a:bodyPr>
            <a:noAutofit/>
          </a:bodyPr>
          <a:lstStyle/>
          <a:p>
            <a:pPr marL="0" indent="0">
              <a:spcBef>
                <a:spcPts val="400"/>
              </a:spcBef>
              <a:buNone/>
            </a:pPr>
            <a:r>
              <a:rPr lang="en-US" sz="1400" dirty="0">
                <a:solidFill>
                  <a:srgbClr val="FF0000"/>
                </a:solidFill>
              </a:rPr>
              <a:t>public class </a:t>
            </a:r>
            <a:r>
              <a:rPr lang="en-US" sz="1400" dirty="0" err="1">
                <a:solidFill>
                  <a:srgbClr val="FF0000"/>
                </a:solidFill>
              </a:rPr>
              <a:t>CircleServer</a:t>
            </a:r>
            <a:r>
              <a:rPr lang="en-US" sz="1400" dirty="0">
                <a:solidFill>
                  <a:srgbClr val="FF0000"/>
                </a:solidFill>
              </a:rPr>
              <a:t> extends </a:t>
            </a:r>
            <a:r>
              <a:rPr lang="en-US" sz="1400" dirty="0" err="1">
                <a:solidFill>
                  <a:srgbClr val="FF0000"/>
                </a:solidFill>
              </a:rPr>
              <a:t>JFrame</a:t>
            </a:r>
            <a:r>
              <a:rPr lang="en-US" sz="1400" dirty="0">
                <a:solidFill>
                  <a:srgbClr val="FF0000"/>
                </a:solidFill>
              </a:rPr>
              <a:t> {</a:t>
            </a:r>
          </a:p>
          <a:p>
            <a:pPr marL="0" indent="0">
              <a:spcBef>
                <a:spcPts val="400"/>
              </a:spcBef>
              <a:buNone/>
            </a:pPr>
            <a:r>
              <a:rPr lang="en-US" sz="1400" dirty="0">
                <a:solidFill>
                  <a:srgbClr val="FF0000"/>
                </a:solidFill>
              </a:rPr>
              <a:t>    private </a:t>
            </a:r>
            <a:r>
              <a:rPr lang="en-US" sz="1400" dirty="0" err="1">
                <a:solidFill>
                  <a:srgbClr val="FF0000"/>
                </a:solidFill>
              </a:rPr>
              <a:t>JTextArea</a:t>
            </a:r>
            <a:r>
              <a:rPr lang="en-US" sz="1400" dirty="0">
                <a:solidFill>
                  <a:srgbClr val="FF0000"/>
                </a:solidFill>
              </a:rPr>
              <a:t> </a:t>
            </a:r>
            <a:r>
              <a:rPr lang="en-US" sz="1400" dirty="0" err="1">
                <a:solidFill>
                  <a:srgbClr val="FF0000"/>
                </a:solidFill>
              </a:rPr>
              <a:t>jta</a:t>
            </a:r>
            <a:r>
              <a:rPr lang="en-US" sz="1400" dirty="0">
                <a:solidFill>
                  <a:srgbClr val="FF0000"/>
                </a:solidFill>
              </a:rPr>
              <a:t> = new </a:t>
            </a:r>
            <a:r>
              <a:rPr lang="en-US" sz="1400" dirty="0" err="1">
                <a:solidFill>
                  <a:srgbClr val="FF0000"/>
                </a:solidFill>
              </a:rPr>
              <a:t>JTextArea</a:t>
            </a:r>
            <a:r>
              <a:rPr lang="en-US" sz="1400" dirty="0">
                <a:solidFill>
                  <a:srgbClr val="FF0000"/>
                </a:solidFill>
              </a:rPr>
              <a:t>();</a:t>
            </a:r>
          </a:p>
          <a:p>
            <a:pPr marL="0" indent="0">
              <a:spcBef>
                <a:spcPts val="400"/>
              </a:spcBef>
              <a:buNone/>
            </a:pPr>
            <a:r>
              <a:rPr lang="en-US" sz="1400" dirty="0">
                <a:solidFill>
                  <a:srgbClr val="FF0000"/>
                </a:solidFill>
              </a:rPr>
              <a:t>    public </a:t>
            </a:r>
            <a:r>
              <a:rPr lang="en-US" sz="1400" dirty="0" err="1">
                <a:solidFill>
                  <a:srgbClr val="FF0000"/>
                </a:solidFill>
              </a:rPr>
              <a:t>CircleServer</a:t>
            </a:r>
            <a:r>
              <a:rPr lang="en-US" sz="1400" dirty="0">
                <a:solidFill>
                  <a:srgbClr val="FF0000"/>
                </a:solidFill>
              </a:rPr>
              <a:t>() {</a:t>
            </a:r>
          </a:p>
          <a:p>
            <a:pPr marL="0" indent="0">
              <a:spcBef>
                <a:spcPts val="400"/>
              </a:spcBef>
              <a:buNone/>
            </a:pPr>
            <a:r>
              <a:rPr lang="en-US" sz="1400" dirty="0">
                <a:solidFill>
                  <a:srgbClr val="FF0000"/>
                </a:solidFill>
              </a:rPr>
              <a:t>        </a:t>
            </a:r>
            <a:r>
              <a:rPr lang="en-US" sz="1400" dirty="0" err="1">
                <a:solidFill>
                  <a:srgbClr val="FF0000"/>
                </a:solidFill>
              </a:rPr>
              <a:t>setLayout</a:t>
            </a:r>
            <a:r>
              <a:rPr lang="en-US" sz="1400" dirty="0">
                <a:solidFill>
                  <a:srgbClr val="FF0000"/>
                </a:solidFill>
              </a:rPr>
              <a:t>(new </a:t>
            </a:r>
            <a:r>
              <a:rPr lang="en-US" sz="1400" dirty="0" err="1">
                <a:solidFill>
                  <a:srgbClr val="FF0000"/>
                </a:solidFill>
              </a:rPr>
              <a:t>BorderLayout</a:t>
            </a:r>
            <a:r>
              <a:rPr lang="en-US" sz="1400" dirty="0">
                <a:solidFill>
                  <a:srgbClr val="FF0000"/>
                </a:solidFill>
              </a:rPr>
              <a:t>());</a:t>
            </a:r>
          </a:p>
          <a:p>
            <a:pPr marL="0" indent="0">
              <a:spcBef>
                <a:spcPts val="400"/>
              </a:spcBef>
              <a:buNone/>
            </a:pPr>
            <a:r>
              <a:rPr lang="en-US" sz="1400" dirty="0">
                <a:solidFill>
                  <a:srgbClr val="FF0000"/>
                </a:solidFill>
              </a:rPr>
              <a:t>        add(new </a:t>
            </a:r>
            <a:r>
              <a:rPr lang="en-US" sz="1400" dirty="0" err="1">
                <a:solidFill>
                  <a:srgbClr val="FF0000"/>
                </a:solidFill>
              </a:rPr>
              <a:t>JScrollPane</a:t>
            </a:r>
            <a:r>
              <a:rPr lang="en-US" sz="1400" dirty="0">
                <a:solidFill>
                  <a:srgbClr val="FF0000"/>
                </a:solidFill>
              </a:rPr>
              <a:t>(</a:t>
            </a:r>
            <a:r>
              <a:rPr lang="en-US" sz="1400" dirty="0" err="1">
                <a:solidFill>
                  <a:srgbClr val="FF0000"/>
                </a:solidFill>
              </a:rPr>
              <a:t>jta</a:t>
            </a:r>
            <a:r>
              <a:rPr lang="en-US" sz="1400" dirty="0">
                <a:solidFill>
                  <a:srgbClr val="FF0000"/>
                </a:solidFill>
              </a:rPr>
              <a:t>), </a:t>
            </a:r>
            <a:r>
              <a:rPr lang="en-US" sz="1400" dirty="0" err="1">
                <a:solidFill>
                  <a:srgbClr val="FF0000"/>
                </a:solidFill>
              </a:rPr>
              <a:t>BorderLayout.CENTER</a:t>
            </a:r>
            <a:r>
              <a:rPr lang="en-US" sz="1400" dirty="0">
                <a:solidFill>
                  <a:srgbClr val="FF0000"/>
                </a:solidFill>
              </a:rPr>
              <a:t>);</a:t>
            </a:r>
          </a:p>
          <a:p>
            <a:pPr marL="0" indent="0">
              <a:spcBef>
                <a:spcPts val="400"/>
              </a:spcBef>
              <a:buNone/>
            </a:pPr>
            <a:r>
              <a:rPr lang="en-US" sz="1400" dirty="0">
                <a:solidFill>
                  <a:srgbClr val="FF0000"/>
                </a:solidFill>
              </a:rPr>
              <a:t>        </a:t>
            </a:r>
            <a:r>
              <a:rPr lang="en-US" sz="1400" dirty="0" err="1">
                <a:solidFill>
                  <a:srgbClr val="FF0000"/>
                </a:solidFill>
              </a:rPr>
              <a:t>setTitle</a:t>
            </a:r>
            <a:r>
              <a:rPr lang="en-US" sz="1400" dirty="0">
                <a:solidFill>
                  <a:srgbClr val="FF0000"/>
                </a:solidFill>
              </a:rPr>
              <a:t>("Server");</a:t>
            </a:r>
          </a:p>
          <a:p>
            <a:pPr marL="0" indent="0">
              <a:spcBef>
                <a:spcPts val="400"/>
              </a:spcBef>
              <a:buNone/>
            </a:pPr>
            <a:r>
              <a:rPr lang="en-US" sz="1400" dirty="0">
                <a:solidFill>
                  <a:srgbClr val="FF0000"/>
                </a:solidFill>
              </a:rPr>
              <a:t>        </a:t>
            </a:r>
            <a:r>
              <a:rPr lang="en-US" sz="1400" dirty="0" err="1">
                <a:solidFill>
                  <a:srgbClr val="FF0000"/>
                </a:solidFill>
              </a:rPr>
              <a:t>setSize</a:t>
            </a:r>
            <a:r>
              <a:rPr lang="en-US" sz="1400" dirty="0">
                <a:solidFill>
                  <a:srgbClr val="FF0000"/>
                </a:solidFill>
              </a:rPr>
              <a:t>(500, 300);</a:t>
            </a:r>
          </a:p>
          <a:p>
            <a:pPr marL="0" indent="0">
              <a:spcBef>
                <a:spcPts val="400"/>
              </a:spcBef>
              <a:buNone/>
            </a:pPr>
            <a:r>
              <a:rPr lang="en-US" sz="1400" dirty="0">
                <a:solidFill>
                  <a:srgbClr val="FF0000"/>
                </a:solidFill>
              </a:rPr>
              <a:t>        </a:t>
            </a:r>
            <a:r>
              <a:rPr lang="en-US" sz="1400" dirty="0" err="1">
                <a:solidFill>
                  <a:srgbClr val="FF0000"/>
                </a:solidFill>
              </a:rPr>
              <a:t>setDefaultCloseOperation</a:t>
            </a:r>
            <a:r>
              <a:rPr lang="en-US" sz="1400" dirty="0">
                <a:solidFill>
                  <a:srgbClr val="FF0000"/>
                </a:solidFill>
              </a:rPr>
              <a:t>(</a:t>
            </a:r>
            <a:r>
              <a:rPr lang="en-US" sz="1400" dirty="0" err="1">
                <a:solidFill>
                  <a:srgbClr val="FF0000"/>
                </a:solidFill>
              </a:rPr>
              <a:t>JFrame.EXIT_ON_CLOSE</a:t>
            </a:r>
            <a:r>
              <a:rPr lang="en-US" sz="1400" dirty="0">
                <a:solidFill>
                  <a:srgbClr val="FF0000"/>
                </a:solidFill>
              </a:rPr>
              <a:t>);</a:t>
            </a:r>
          </a:p>
          <a:p>
            <a:pPr marL="0" indent="0">
              <a:spcBef>
                <a:spcPts val="400"/>
              </a:spcBef>
              <a:buNone/>
            </a:pPr>
            <a:r>
              <a:rPr lang="en-US" sz="1400" dirty="0">
                <a:solidFill>
                  <a:srgbClr val="FF0000"/>
                </a:solidFill>
              </a:rPr>
              <a:t>        </a:t>
            </a:r>
            <a:r>
              <a:rPr lang="en-US" sz="1400" dirty="0" err="1">
                <a:solidFill>
                  <a:srgbClr val="FF0000"/>
                </a:solidFill>
              </a:rPr>
              <a:t>setVisible</a:t>
            </a:r>
            <a:r>
              <a:rPr lang="en-US" sz="1400" dirty="0">
                <a:solidFill>
                  <a:srgbClr val="FF0000"/>
                </a:solidFill>
              </a:rPr>
              <a:t>(true); // It is necessary to show the frame here!</a:t>
            </a:r>
          </a:p>
          <a:p>
            <a:pPr marL="0" indent="0">
              <a:spcBef>
                <a:spcPts val="400"/>
              </a:spcBef>
              <a:buNone/>
            </a:pPr>
            <a:r>
              <a:rPr lang="en-US" sz="1400" dirty="0">
                <a:solidFill>
                  <a:srgbClr val="FF0000"/>
                </a:solidFill>
              </a:rPr>
              <a:t>        try {</a:t>
            </a:r>
          </a:p>
          <a:p>
            <a:pPr marL="0" indent="0">
              <a:spcBef>
                <a:spcPts val="400"/>
              </a:spcBef>
              <a:buNone/>
            </a:pPr>
            <a:r>
              <a:rPr lang="en-US" sz="1400" dirty="0">
                <a:solidFill>
                  <a:srgbClr val="FF0000"/>
                </a:solidFill>
              </a:rPr>
              <a:t>            </a:t>
            </a:r>
            <a:r>
              <a:rPr lang="en-US" sz="1400" dirty="0" err="1">
                <a:solidFill>
                  <a:srgbClr val="FF0000"/>
                </a:solidFill>
              </a:rPr>
              <a:t>ServerSocket</a:t>
            </a:r>
            <a:r>
              <a:rPr lang="en-US" sz="1400" dirty="0">
                <a:solidFill>
                  <a:srgbClr val="FF0000"/>
                </a:solidFill>
              </a:rPr>
              <a:t> </a:t>
            </a:r>
            <a:r>
              <a:rPr lang="en-US" sz="1400" dirty="0" err="1">
                <a:solidFill>
                  <a:srgbClr val="FF0000"/>
                </a:solidFill>
              </a:rPr>
              <a:t>serverSocket</a:t>
            </a:r>
            <a:r>
              <a:rPr lang="en-US" sz="1400" dirty="0">
                <a:solidFill>
                  <a:srgbClr val="FF0000"/>
                </a:solidFill>
              </a:rPr>
              <a:t> = new </a:t>
            </a:r>
            <a:r>
              <a:rPr lang="en-US" sz="1400" dirty="0" err="1">
                <a:solidFill>
                  <a:srgbClr val="FF0000"/>
                </a:solidFill>
              </a:rPr>
              <a:t>ServerSocket</a:t>
            </a:r>
            <a:r>
              <a:rPr lang="en-US" sz="1400" dirty="0">
                <a:solidFill>
                  <a:srgbClr val="FF0000"/>
                </a:solidFill>
              </a:rPr>
              <a:t>(8000);</a:t>
            </a:r>
          </a:p>
          <a:p>
            <a:pPr marL="0" indent="0">
              <a:spcBef>
                <a:spcPts val="400"/>
              </a:spcBef>
              <a:buNone/>
            </a:pPr>
            <a:r>
              <a:rPr lang="en-US" sz="1400" dirty="0">
                <a:solidFill>
                  <a:srgbClr val="FF0000"/>
                </a:solidFill>
              </a:rPr>
              <a:t>            </a:t>
            </a:r>
            <a:r>
              <a:rPr lang="en-US" sz="1400" dirty="0" err="1">
                <a:solidFill>
                  <a:srgbClr val="FF0000"/>
                </a:solidFill>
              </a:rPr>
              <a:t>jta.append</a:t>
            </a:r>
            <a:r>
              <a:rPr lang="en-US" sz="1400" dirty="0">
                <a:solidFill>
                  <a:srgbClr val="FF0000"/>
                </a:solidFill>
              </a:rPr>
              <a:t>("Server started at " + new Date() + '\n');</a:t>
            </a:r>
          </a:p>
          <a:p>
            <a:pPr marL="0" indent="0">
              <a:spcBef>
                <a:spcPts val="400"/>
              </a:spcBef>
              <a:buNone/>
            </a:pPr>
            <a:r>
              <a:rPr lang="en-US" sz="1400" dirty="0">
                <a:solidFill>
                  <a:srgbClr val="FF0000"/>
                </a:solidFill>
              </a:rPr>
              <a:t>            while (true) {</a:t>
            </a:r>
          </a:p>
          <a:p>
            <a:pPr marL="0" indent="0">
              <a:spcBef>
                <a:spcPts val="400"/>
              </a:spcBef>
              <a:buNone/>
            </a:pPr>
            <a:r>
              <a:rPr lang="en-US" sz="1400" dirty="0">
                <a:solidFill>
                  <a:srgbClr val="FF0000"/>
                </a:solidFill>
              </a:rPr>
              <a:t>                 Socket </a:t>
            </a:r>
            <a:r>
              <a:rPr lang="en-US" sz="1400" dirty="0" err="1">
                <a:solidFill>
                  <a:srgbClr val="FF0000"/>
                </a:solidFill>
              </a:rPr>
              <a:t>socket</a:t>
            </a:r>
            <a:r>
              <a:rPr lang="en-US" sz="1400" dirty="0">
                <a:solidFill>
                  <a:srgbClr val="FF0000"/>
                </a:solidFill>
              </a:rPr>
              <a:t> = </a:t>
            </a:r>
            <a:r>
              <a:rPr lang="en-US" sz="1400" dirty="0" err="1">
                <a:solidFill>
                  <a:srgbClr val="FF0000"/>
                </a:solidFill>
              </a:rPr>
              <a:t>serverSocket.accept</a:t>
            </a:r>
            <a:r>
              <a:rPr lang="en-US" sz="1400" dirty="0">
                <a:solidFill>
                  <a:srgbClr val="FF0000"/>
                </a:solidFill>
              </a:rPr>
              <a:t>();</a:t>
            </a:r>
          </a:p>
          <a:p>
            <a:pPr marL="0" indent="0">
              <a:spcBef>
                <a:spcPts val="400"/>
              </a:spcBef>
              <a:buNone/>
            </a:pPr>
            <a:r>
              <a:rPr lang="en-US" sz="1400" dirty="0">
                <a:solidFill>
                  <a:srgbClr val="FF0000"/>
                </a:solidFill>
              </a:rPr>
              <a:t>                 </a:t>
            </a:r>
            <a:r>
              <a:rPr lang="en-US" sz="1400" dirty="0" err="1">
                <a:solidFill>
                  <a:srgbClr val="FF0000"/>
                </a:solidFill>
              </a:rPr>
              <a:t>DataInputStream</a:t>
            </a:r>
            <a:r>
              <a:rPr lang="en-US" sz="1400" dirty="0">
                <a:solidFill>
                  <a:srgbClr val="FF0000"/>
                </a:solidFill>
              </a:rPr>
              <a:t> </a:t>
            </a:r>
            <a:r>
              <a:rPr lang="en-US" sz="1400" dirty="0" err="1">
                <a:solidFill>
                  <a:srgbClr val="FF0000"/>
                </a:solidFill>
              </a:rPr>
              <a:t>inputFromClient</a:t>
            </a:r>
            <a:r>
              <a:rPr lang="en-US" sz="1400" dirty="0">
                <a:solidFill>
                  <a:srgbClr val="FF0000"/>
                </a:solidFill>
              </a:rPr>
              <a:t> = new </a:t>
            </a:r>
            <a:r>
              <a:rPr lang="en-US" sz="1400" dirty="0" err="1">
                <a:solidFill>
                  <a:srgbClr val="FF0000"/>
                </a:solidFill>
              </a:rPr>
              <a:t>DataInputStream</a:t>
            </a:r>
            <a:r>
              <a:rPr lang="en-US" sz="1400" dirty="0">
                <a:solidFill>
                  <a:srgbClr val="FF0000"/>
                </a:solidFill>
              </a:rPr>
              <a:t>(</a:t>
            </a:r>
            <a:r>
              <a:rPr lang="en-US" sz="1400" dirty="0" err="1">
                <a:solidFill>
                  <a:srgbClr val="FF0000"/>
                </a:solidFill>
              </a:rPr>
              <a:t>socket.getInputStream</a:t>
            </a:r>
            <a:r>
              <a:rPr lang="en-US" sz="1400" dirty="0">
                <a:solidFill>
                  <a:srgbClr val="FF0000"/>
                </a:solidFill>
              </a:rPr>
              <a:t>());</a:t>
            </a:r>
          </a:p>
          <a:p>
            <a:pPr marL="0" indent="0">
              <a:spcBef>
                <a:spcPts val="400"/>
              </a:spcBef>
              <a:buNone/>
            </a:pPr>
            <a:r>
              <a:rPr lang="en-US" sz="1400" dirty="0">
                <a:solidFill>
                  <a:srgbClr val="FF0000"/>
                </a:solidFill>
              </a:rPr>
              <a:t>                 </a:t>
            </a:r>
            <a:r>
              <a:rPr lang="en-US" sz="1400" dirty="0" err="1">
                <a:solidFill>
                  <a:srgbClr val="FF0000"/>
                </a:solidFill>
              </a:rPr>
              <a:t>DataOutputStream</a:t>
            </a:r>
            <a:r>
              <a:rPr lang="en-US" sz="1400" dirty="0">
                <a:solidFill>
                  <a:srgbClr val="FF0000"/>
                </a:solidFill>
              </a:rPr>
              <a:t> </a:t>
            </a:r>
            <a:r>
              <a:rPr lang="en-US" sz="1400" dirty="0" err="1">
                <a:solidFill>
                  <a:srgbClr val="FF0000"/>
                </a:solidFill>
              </a:rPr>
              <a:t>outputToClient</a:t>
            </a:r>
            <a:r>
              <a:rPr lang="en-US" sz="1400" dirty="0">
                <a:solidFill>
                  <a:srgbClr val="FF0000"/>
                </a:solidFill>
              </a:rPr>
              <a:t> = new </a:t>
            </a:r>
            <a:r>
              <a:rPr lang="en-US" sz="1400" dirty="0" err="1">
                <a:solidFill>
                  <a:srgbClr val="FF0000"/>
                </a:solidFill>
              </a:rPr>
              <a:t>DataOutputStream</a:t>
            </a:r>
            <a:r>
              <a:rPr lang="en-US" sz="1400" dirty="0">
                <a:solidFill>
                  <a:srgbClr val="FF0000"/>
                </a:solidFill>
              </a:rPr>
              <a:t>(</a:t>
            </a:r>
            <a:r>
              <a:rPr lang="en-US" sz="1400" dirty="0" err="1">
                <a:solidFill>
                  <a:srgbClr val="FF0000"/>
                </a:solidFill>
              </a:rPr>
              <a:t>socket.getOutputStream</a:t>
            </a:r>
            <a:r>
              <a:rPr lang="en-US" sz="1400" dirty="0">
                <a:solidFill>
                  <a:srgbClr val="FF0000"/>
                </a:solidFill>
              </a:rPr>
              <a:t>());</a:t>
            </a:r>
          </a:p>
          <a:p>
            <a:pPr marL="0" indent="0">
              <a:spcBef>
                <a:spcPts val="400"/>
              </a:spcBef>
              <a:buNone/>
            </a:pPr>
            <a:r>
              <a:rPr lang="en-US" sz="1400" dirty="0">
                <a:solidFill>
                  <a:srgbClr val="FF0000"/>
                </a:solidFill>
              </a:rPr>
              <a:t>                //receive radius from the client</a:t>
            </a:r>
          </a:p>
          <a:p>
            <a:pPr marL="0" indent="0">
              <a:spcBef>
                <a:spcPts val="400"/>
              </a:spcBef>
              <a:buNone/>
            </a:pPr>
            <a:r>
              <a:rPr lang="en-US" sz="1400" dirty="0">
                <a:solidFill>
                  <a:srgbClr val="FF0000"/>
                </a:solidFill>
              </a:rPr>
              <a:t>                double radius = </a:t>
            </a:r>
            <a:r>
              <a:rPr lang="en-US" sz="1400" dirty="0" err="1">
                <a:solidFill>
                  <a:srgbClr val="FF0000"/>
                </a:solidFill>
              </a:rPr>
              <a:t>inputFromClient.readDouble</a:t>
            </a:r>
            <a:r>
              <a:rPr lang="en-US" sz="1400" dirty="0">
                <a:solidFill>
                  <a:srgbClr val="FF0000"/>
                </a:solidFill>
              </a:rPr>
              <a:t>();</a:t>
            </a:r>
          </a:p>
          <a:p>
            <a:pPr marL="0" indent="0">
              <a:spcBef>
                <a:spcPts val="400"/>
              </a:spcBef>
              <a:buNone/>
            </a:pPr>
            <a:r>
              <a:rPr lang="en-US" sz="1400" dirty="0">
                <a:solidFill>
                  <a:srgbClr val="FF0000"/>
                </a:solidFill>
              </a:rPr>
              <a:t>                double area = radius * radius * </a:t>
            </a:r>
            <a:r>
              <a:rPr lang="en-US" sz="1400" dirty="0" err="1">
                <a:solidFill>
                  <a:srgbClr val="FF0000"/>
                </a:solidFill>
              </a:rPr>
              <a:t>Math.PI</a:t>
            </a:r>
            <a:r>
              <a:rPr lang="en-US" sz="1400" dirty="0">
                <a:solidFill>
                  <a:srgbClr val="FF0000"/>
                </a:solidFill>
              </a:rPr>
              <a:t>;</a:t>
            </a:r>
          </a:p>
          <a:p>
            <a:pPr marL="0" indent="0">
              <a:spcBef>
                <a:spcPts val="400"/>
              </a:spcBef>
              <a:buNone/>
            </a:pPr>
            <a:r>
              <a:rPr lang="en-US" sz="1400" dirty="0">
                <a:solidFill>
                  <a:srgbClr val="FF0000"/>
                </a:solidFill>
              </a:rPr>
              <a:t>                //send area back to the client</a:t>
            </a:r>
          </a:p>
          <a:p>
            <a:pPr marL="0" indent="0">
              <a:spcBef>
                <a:spcPts val="400"/>
              </a:spcBef>
              <a:buNone/>
            </a:pPr>
            <a:r>
              <a:rPr lang="en-US" sz="1400" dirty="0">
                <a:solidFill>
                  <a:srgbClr val="FF0000"/>
                </a:solidFill>
              </a:rPr>
              <a:t>                </a:t>
            </a:r>
            <a:r>
              <a:rPr lang="en-US" sz="1400" dirty="0" err="1">
                <a:solidFill>
                  <a:srgbClr val="FF0000"/>
                </a:solidFill>
              </a:rPr>
              <a:t>outputToClient.writeDouble</a:t>
            </a:r>
            <a:r>
              <a:rPr lang="en-US" sz="1400" dirty="0">
                <a:solidFill>
                  <a:srgbClr val="FF0000"/>
                </a:solidFill>
              </a:rPr>
              <a:t>(area);</a:t>
            </a:r>
          </a:p>
          <a:p>
            <a:pPr marL="0" indent="0">
              <a:spcBef>
                <a:spcPts val="400"/>
              </a:spcBef>
              <a:buNone/>
            </a:pPr>
            <a:r>
              <a:rPr lang="en-US" sz="1400" dirty="0">
                <a:solidFill>
                  <a:srgbClr val="FF0000"/>
                </a:solidFill>
              </a:rPr>
              <a:t>                </a:t>
            </a:r>
            <a:r>
              <a:rPr lang="en-US" sz="1400" dirty="0" err="1">
                <a:solidFill>
                  <a:srgbClr val="FF0000"/>
                </a:solidFill>
              </a:rPr>
              <a:t>jta.append</a:t>
            </a:r>
            <a:r>
              <a:rPr lang="en-US" sz="1400" dirty="0">
                <a:solidFill>
                  <a:srgbClr val="FF0000"/>
                </a:solidFill>
              </a:rPr>
              <a:t>("Radius received from client: " + radius + '\n');</a:t>
            </a:r>
          </a:p>
          <a:p>
            <a:pPr marL="0" indent="0">
              <a:spcBef>
                <a:spcPts val="400"/>
              </a:spcBef>
              <a:buNone/>
            </a:pPr>
            <a:r>
              <a:rPr lang="en-US" sz="1400" dirty="0">
                <a:solidFill>
                  <a:srgbClr val="FF0000"/>
                </a:solidFill>
              </a:rPr>
              <a:t>                </a:t>
            </a:r>
            <a:r>
              <a:rPr lang="en-US" sz="1400" dirty="0" err="1">
                <a:solidFill>
                  <a:srgbClr val="FF0000"/>
                </a:solidFill>
              </a:rPr>
              <a:t>jta.append</a:t>
            </a:r>
            <a:r>
              <a:rPr lang="en-US" sz="1400" dirty="0">
                <a:solidFill>
                  <a:srgbClr val="FF0000"/>
                </a:solidFill>
              </a:rPr>
              <a:t>("Area computed: " + area + '\n');</a:t>
            </a:r>
          </a:p>
          <a:p>
            <a:pPr marL="0" indent="0">
              <a:spcBef>
                <a:spcPts val="400"/>
              </a:spcBef>
              <a:buNone/>
            </a:pPr>
            <a:r>
              <a:rPr lang="en-US" sz="1400" dirty="0">
                <a:solidFill>
                  <a:srgbClr val="FF0000"/>
                </a:solidFill>
              </a:rPr>
              <a:t>            }</a:t>
            </a:r>
          </a:p>
          <a:p>
            <a:pPr marL="0" indent="0">
              <a:spcBef>
                <a:spcPts val="400"/>
              </a:spcBef>
              <a:buNone/>
            </a:pPr>
            <a:r>
              <a:rPr lang="en-US" sz="1400" dirty="0">
                <a:solidFill>
                  <a:srgbClr val="FF0000"/>
                </a:solidFill>
              </a:rPr>
              <a:t>        } catch (</a:t>
            </a:r>
            <a:r>
              <a:rPr lang="en-US" sz="1400" dirty="0" err="1">
                <a:solidFill>
                  <a:srgbClr val="FF0000"/>
                </a:solidFill>
              </a:rPr>
              <a:t>IOException</a:t>
            </a:r>
            <a:r>
              <a:rPr lang="en-US" sz="1400" dirty="0">
                <a:solidFill>
                  <a:srgbClr val="FF0000"/>
                </a:solidFill>
              </a:rPr>
              <a:t> ex) {  </a:t>
            </a:r>
            <a:r>
              <a:rPr lang="en-US" sz="1400" dirty="0" err="1">
                <a:solidFill>
                  <a:srgbClr val="FF0000"/>
                </a:solidFill>
              </a:rPr>
              <a:t>System.err.println</a:t>
            </a:r>
            <a:r>
              <a:rPr lang="en-US" sz="1400" dirty="0">
                <a:solidFill>
                  <a:srgbClr val="FF0000"/>
                </a:solidFill>
              </a:rPr>
              <a:t>(ex);  }</a:t>
            </a:r>
          </a:p>
          <a:p>
            <a:pPr marL="0" indent="0">
              <a:spcBef>
                <a:spcPts val="400"/>
              </a:spcBef>
              <a:buNone/>
            </a:pPr>
            <a:r>
              <a:rPr lang="en-US" sz="1400" dirty="0">
                <a:solidFill>
                  <a:srgbClr val="FF0000"/>
                </a:solidFill>
              </a:rPr>
              <a:t>    }}</a:t>
            </a:r>
          </a:p>
        </p:txBody>
      </p:sp>
    </p:spTree>
    <p:extLst>
      <p:ext uri="{BB962C8B-B14F-4D97-AF65-F5344CB8AC3E}">
        <p14:creationId xmlns:p14="http://schemas.microsoft.com/office/powerpoint/2010/main" val="2644759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5257800" cy="6858000"/>
          </a:xfrm>
        </p:spPr>
        <p:txBody>
          <a:bodyPr>
            <a:noAutofit/>
          </a:bodyPr>
          <a:lstStyle/>
          <a:p>
            <a:pPr marL="0" indent="0">
              <a:lnSpc>
                <a:spcPct val="90000"/>
              </a:lnSpc>
              <a:spcBef>
                <a:spcPts val="500"/>
              </a:spcBef>
              <a:buNone/>
            </a:pPr>
            <a:r>
              <a:rPr lang="en-US" sz="1400" dirty="0">
                <a:solidFill>
                  <a:srgbClr val="FF0000"/>
                </a:solidFill>
              </a:rPr>
              <a:t>public class </a:t>
            </a:r>
            <a:r>
              <a:rPr lang="en-US" sz="1400" dirty="0" err="1">
                <a:solidFill>
                  <a:srgbClr val="FF0000"/>
                </a:solidFill>
              </a:rPr>
              <a:t>CircleClient</a:t>
            </a:r>
            <a:r>
              <a:rPr lang="en-US" sz="1400" dirty="0">
                <a:solidFill>
                  <a:srgbClr val="FF0000"/>
                </a:solidFill>
              </a:rPr>
              <a:t> extends </a:t>
            </a:r>
            <a:r>
              <a:rPr lang="en-US" sz="1400" dirty="0" err="1">
                <a:solidFill>
                  <a:srgbClr val="FF0000"/>
                </a:solidFill>
              </a:rPr>
              <a:t>JFrame</a:t>
            </a:r>
            <a:r>
              <a:rPr lang="en-US" sz="1400" dirty="0">
                <a:solidFill>
                  <a:srgbClr val="FF0000"/>
                </a:solidFill>
              </a:rPr>
              <a:t> {</a:t>
            </a:r>
          </a:p>
          <a:p>
            <a:pPr marL="0" indent="0">
              <a:lnSpc>
                <a:spcPct val="90000"/>
              </a:lnSpc>
              <a:spcBef>
                <a:spcPts val="500"/>
              </a:spcBef>
              <a:buNone/>
            </a:pPr>
            <a:r>
              <a:rPr lang="en-US" sz="1400" dirty="0">
                <a:solidFill>
                  <a:srgbClr val="FF0000"/>
                </a:solidFill>
              </a:rPr>
              <a:t>    private </a:t>
            </a:r>
            <a:r>
              <a:rPr lang="en-US" sz="1400" dirty="0" err="1">
                <a:solidFill>
                  <a:srgbClr val="FF0000"/>
                </a:solidFill>
              </a:rPr>
              <a:t>JTextField</a:t>
            </a:r>
            <a:r>
              <a:rPr lang="en-US" sz="1400" dirty="0">
                <a:solidFill>
                  <a:srgbClr val="FF0000"/>
                </a:solidFill>
              </a:rPr>
              <a:t> </a:t>
            </a:r>
            <a:r>
              <a:rPr lang="en-US" sz="1400" dirty="0" err="1">
                <a:solidFill>
                  <a:srgbClr val="FF0000"/>
                </a:solidFill>
              </a:rPr>
              <a:t>jtf</a:t>
            </a:r>
            <a:r>
              <a:rPr lang="en-US" sz="1400" dirty="0">
                <a:solidFill>
                  <a:srgbClr val="FF0000"/>
                </a:solidFill>
              </a:rPr>
              <a:t> = new </a:t>
            </a:r>
            <a:r>
              <a:rPr lang="en-US" sz="1400" dirty="0" err="1">
                <a:solidFill>
                  <a:srgbClr val="FF0000"/>
                </a:solidFill>
              </a:rPr>
              <a:t>JTextField</a:t>
            </a:r>
            <a:r>
              <a:rPr lang="en-US" sz="1400" dirty="0">
                <a:solidFill>
                  <a:srgbClr val="FF0000"/>
                </a:solidFill>
              </a:rPr>
              <a:t>();</a:t>
            </a:r>
          </a:p>
          <a:p>
            <a:pPr marL="0" indent="0">
              <a:lnSpc>
                <a:spcPct val="90000"/>
              </a:lnSpc>
              <a:spcBef>
                <a:spcPts val="500"/>
              </a:spcBef>
              <a:buNone/>
            </a:pPr>
            <a:r>
              <a:rPr lang="en-US" sz="1400" dirty="0">
                <a:solidFill>
                  <a:srgbClr val="FF0000"/>
                </a:solidFill>
              </a:rPr>
              <a:t>    private </a:t>
            </a:r>
            <a:r>
              <a:rPr lang="en-US" sz="1400" dirty="0" err="1">
                <a:solidFill>
                  <a:srgbClr val="FF0000"/>
                </a:solidFill>
              </a:rPr>
              <a:t>JTextArea</a:t>
            </a:r>
            <a:r>
              <a:rPr lang="en-US" sz="1400" dirty="0">
                <a:solidFill>
                  <a:srgbClr val="FF0000"/>
                </a:solidFill>
              </a:rPr>
              <a:t> </a:t>
            </a:r>
            <a:r>
              <a:rPr lang="en-US" sz="1400" dirty="0" err="1">
                <a:solidFill>
                  <a:srgbClr val="FF0000"/>
                </a:solidFill>
              </a:rPr>
              <a:t>jta</a:t>
            </a:r>
            <a:r>
              <a:rPr lang="en-US" sz="1400" dirty="0">
                <a:solidFill>
                  <a:srgbClr val="FF0000"/>
                </a:solidFill>
              </a:rPr>
              <a:t> = new </a:t>
            </a:r>
            <a:r>
              <a:rPr lang="en-US" sz="1400" dirty="0" err="1">
                <a:solidFill>
                  <a:srgbClr val="FF0000"/>
                </a:solidFill>
              </a:rPr>
              <a:t>JTextArea</a:t>
            </a:r>
            <a:r>
              <a:rPr lang="en-US" sz="1400" dirty="0">
                <a:solidFill>
                  <a:srgbClr val="FF0000"/>
                </a:solidFill>
              </a:rPr>
              <a:t>();</a:t>
            </a:r>
          </a:p>
          <a:p>
            <a:pPr marL="0" indent="0">
              <a:lnSpc>
                <a:spcPct val="90000"/>
              </a:lnSpc>
              <a:spcBef>
                <a:spcPts val="500"/>
              </a:spcBef>
              <a:buNone/>
            </a:pPr>
            <a:r>
              <a:rPr lang="en-US" sz="1400" dirty="0">
                <a:solidFill>
                  <a:srgbClr val="FF0000"/>
                </a:solidFill>
              </a:rPr>
              <a:t>    private </a:t>
            </a:r>
            <a:r>
              <a:rPr lang="en-US" sz="1400" dirty="0" err="1">
                <a:solidFill>
                  <a:srgbClr val="FF0000"/>
                </a:solidFill>
              </a:rPr>
              <a:t>DataOutputStream</a:t>
            </a:r>
            <a:r>
              <a:rPr lang="en-US" sz="1400" dirty="0">
                <a:solidFill>
                  <a:srgbClr val="FF0000"/>
                </a:solidFill>
              </a:rPr>
              <a:t> </a:t>
            </a:r>
            <a:r>
              <a:rPr lang="en-US" sz="1400" dirty="0" err="1">
                <a:solidFill>
                  <a:srgbClr val="FF0000"/>
                </a:solidFill>
              </a:rPr>
              <a:t>toServer</a:t>
            </a:r>
            <a:r>
              <a:rPr lang="en-US" sz="1400" dirty="0">
                <a:solidFill>
                  <a:srgbClr val="FF0000"/>
                </a:solidFill>
              </a:rPr>
              <a:t>;</a:t>
            </a:r>
          </a:p>
          <a:p>
            <a:pPr marL="0" indent="0">
              <a:lnSpc>
                <a:spcPct val="90000"/>
              </a:lnSpc>
              <a:spcBef>
                <a:spcPts val="500"/>
              </a:spcBef>
              <a:buNone/>
            </a:pPr>
            <a:r>
              <a:rPr lang="en-US" sz="1400" dirty="0">
                <a:solidFill>
                  <a:srgbClr val="FF0000"/>
                </a:solidFill>
              </a:rPr>
              <a:t>    private </a:t>
            </a:r>
            <a:r>
              <a:rPr lang="en-US" sz="1400" dirty="0" err="1">
                <a:solidFill>
                  <a:srgbClr val="FF0000"/>
                </a:solidFill>
              </a:rPr>
              <a:t>DataInputStream</a:t>
            </a:r>
            <a:r>
              <a:rPr lang="en-US" sz="1400" dirty="0">
                <a:solidFill>
                  <a:srgbClr val="FF0000"/>
                </a:solidFill>
              </a:rPr>
              <a:t> </a:t>
            </a:r>
            <a:r>
              <a:rPr lang="en-US" sz="1400" dirty="0" err="1">
                <a:solidFill>
                  <a:srgbClr val="FF0000"/>
                </a:solidFill>
              </a:rPr>
              <a:t>fromServer</a:t>
            </a:r>
            <a:r>
              <a:rPr lang="en-US" sz="1400" dirty="0">
                <a:solidFill>
                  <a:srgbClr val="FF0000"/>
                </a:solidFill>
              </a:rPr>
              <a:t>;</a:t>
            </a:r>
          </a:p>
          <a:p>
            <a:pPr marL="0" indent="0">
              <a:lnSpc>
                <a:spcPct val="90000"/>
              </a:lnSpc>
              <a:spcBef>
                <a:spcPts val="500"/>
              </a:spcBef>
              <a:buNone/>
            </a:pPr>
            <a:r>
              <a:rPr lang="en-US" sz="1400" dirty="0">
                <a:solidFill>
                  <a:srgbClr val="FF0000"/>
                </a:solidFill>
              </a:rPr>
              <a:t>   public </a:t>
            </a:r>
            <a:r>
              <a:rPr lang="en-US" sz="1400" dirty="0" err="1">
                <a:solidFill>
                  <a:srgbClr val="FF0000"/>
                </a:solidFill>
              </a:rPr>
              <a:t>CircleClient</a:t>
            </a:r>
            <a:r>
              <a:rPr lang="en-US" sz="1400" dirty="0">
                <a:solidFill>
                  <a:srgbClr val="FF0000"/>
                </a:solidFill>
              </a:rPr>
              <a:t>() {</a:t>
            </a:r>
          </a:p>
          <a:p>
            <a:pPr marL="0" indent="0">
              <a:lnSpc>
                <a:spcPct val="90000"/>
              </a:lnSpc>
              <a:spcBef>
                <a:spcPts val="500"/>
              </a:spcBef>
              <a:buNone/>
            </a:pPr>
            <a:r>
              <a:rPr lang="en-US" sz="1400" dirty="0">
                <a:solidFill>
                  <a:srgbClr val="FF0000"/>
                </a:solidFill>
              </a:rPr>
              <a:t>        </a:t>
            </a:r>
            <a:r>
              <a:rPr lang="en-US" sz="1400" dirty="0" err="1">
                <a:solidFill>
                  <a:srgbClr val="FF0000"/>
                </a:solidFill>
              </a:rPr>
              <a:t>JPanel</a:t>
            </a:r>
            <a:r>
              <a:rPr lang="en-US" sz="1400" dirty="0">
                <a:solidFill>
                  <a:srgbClr val="FF0000"/>
                </a:solidFill>
              </a:rPr>
              <a:t> p = new </a:t>
            </a:r>
            <a:r>
              <a:rPr lang="en-US" sz="1400" dirty="0" err="1">
                <a:solidFill>
                  <a:srgbClr val="FF0000"/>
                </a:solidFill>
              </a:rPr>
              <a:t>JPanel</a:t>
            </a:r>
            <a:r>
              <a:rPr lang="en-US" sz="1400" dirty="0">
                <a:solidFill>
                  <a:srgbClr val="FF0000"/>
                </a:solidFill>
              </a:rPr>
              <a:t>(); </a:t>
            </a:r>
          </a:p>
          <a:p>
            <a:pPr marL="0" indent="0">
              <a:lnSpc>
                <a:spcPct val="90000"/>
              </a:lnSpc>
              <a:spcBef>
                <a:spcPts val="500"/>
              </a:spcBef>
              <a:buNone/>
            </a:pPr>
            <a:r>
              <a:rPr lang="en-US" sz="1400" dirty="0">
                <a:solidFill>
                  <a:srgbClr val="FF0000"/>
                </a:solidFill>
              </a:rPr>
              <a:t>        </a:t>
            </a:r>
            <a:r>
              <a:rPr lang="en-US" sz="1400" dirty="0" err="1">
                <a:solidFill>
                  <a:srgbClr val="FF0000"/>
                </a:solidFill>
              </a:rPr>
              <a:t>p.setLayout</a:t>
            </a:r>
            <a:r>
              <a:rPr lang="en-US" sz="1400" dirty="0">
                <a:solidFill>
                  <a:srgbClr val="FF0000"/>
                </a:solidFill>
              </a:rPr>
              <a:t>(new </a:t>
            </a:r>
            <a:r>
              <a:rPr lang="en-US" sz="1400" dirty="0" err="1">
                <a:solidFill>
                  <a:srgbClr val="FF0000"/>
                </a:solidFill>
              </a:rPr>
              <a:t>BorderLayout</a:t>
            </a:r>
            <a:r>
              <a:rPr lang="en-US" sz="1400" dirty="0">
                <a:solidFill>
                  <a:srgbClr val="FF0000"/>
                </a:solidFill>
              </a:rPr>
              <a:t>()); </a:t>
            </a:r>
          </a:p>
          <a:p>
            <a:pPr marL="0" indent="0">
              <a:lnSpc>
                <a:spcPct val="90000"/>
              </a:lnSpc>
              <a:spcBef>
                <a:spcPts val="500"/>
              </a:spcBef>
              <a:buNone/>
            </a:pPr>
            <a:r>
              <a:rPr lang="en-US" sz="1400" dirty="0">
                <a:solidFill>
                  <a:srgbClr val="FF0000"/>
                </a:solidFill>
              </a:rPr>
              <a:t>        </a:t>
            </a:r>
            <a:r>
              <a:rPr lang="en-US" sz="1400" dirty="0" err="1">
                <a:solidFill>
                  <a:srgbClr val="FF0000"/>
                </a:solidFill>
              </a:rPr>
              <a:t>p.add</a:t>
            </a:r>
            <a:r>
              <a:rPr lang="en-US" sz="1400" dirty="0">
                <a:solidFill>
                  <a:srgbClr val="FF0000"/>
                </a:solidFill>
              </a:rPr>
              <a:t>(new </a:t>
            </a:r>
            <a:r>
              <a:rPr lang="en-US" sz="1400" dirty="0" err="1">
                <a:solidFill>
                  <a:srgbClr val="FF0000"/>
                </a:solidFill>
              </a:rPr>
              <a:t>JLabel</a:t>
            </a:r>
            <a:r>
              <a:rPr lang="en-US" sz="1400" dirty="0">
                <a:solidFill>
                  <a:srgbClr val="FF0000"/>
                </a:solidFill>
              </a:rPr>
              <a:t>("Enter radius"), </a:t>
            </a:r>
            <a:r>
              <a:rPr lang="en-US" sz="1400" dirty="0" err="1">
                <a:solidFill>
                  <a:srgbClr val="FF0000"/>
                </a:solidFill>
              </a:rPr>
              <a:t>BorderLayout.WEST</a:t>
            </a:r>
            <a:r>
              <a:rPr lang="en-US" sz="1400" dirty="0">
                <a:solidFill>
                  <a:srgbClr val="FF0000"/>
                </a:solidFill>
              </a:rPr>
              <a:t>);</a:t>
            </a:r>
          </a:p>
          <a:p>
            <a:pPr marL="0" indent="0">
              <a:lnSpc>
                <a:spcPct val="90000"/>
              </a:lnSpc>
              <a:spcBef>
                <a:spcPts val="500"/>
              </a:spcBef>
              <a:buNone/>
            </a:pPr>
            <a:r>
              <a:rPr lang="en-US" sz="1400" dirty="0">
                <a:solidFill>
                  <a:srgbClr val="FF0000"/>
                </a:solidFill>
              </a:rPr>
              <a:t>        </a:t>
            </a:r>
            <a:r>
              <a:rPr lang="en-US" sz="1400" dirty="0" err="1">
                <a:solidFill>
                  <a:srgbClr val="FF0000"/>
                </a:solidFill>
              </a:rPr>
              <a:t>p.add</a:t>
            </a:r>
            <a:r>
              <a:rPr lang="en-US" sz="1400" dirty="0">
                <a:solidFill>
                  <a:srgbClr val="FF0000"/>
                </a:solidFill>
              </a:rPr>
              <a:t>(</a:t>
            </a:r>
            <a:r>
              <a:rPr lang="en-US" sz="1400" dirty="0" err="1">
                <a:solidFill>
                  <a:srgbClr val="FF0000"/>
                </a:solidFill>
              </a:rPr>
              <a:t>jtf</a:t>
            </a:r>
            <a:r>
              <a:rPr lang="en-US" sz="1400" dirty="0">
                <a:solidFill>
                  <a:srgbClr val="FF0000"/>
                </a:solidFill>
              </a:rPr>
              <a:t>, </a:t>
            </a:r>
            <a:r>
              <a:rPr lang="en-US" sz="1400" dirty="0" err="1">
                <a:solidFill>
                  <a:srgbClr val="FF0000"/>
                </a:solidFill>
              </a:rPr>
              <a:t>BorderLayout.CENTER</a:t>
            </a:r>
            <a:r>
              <a:rPr lang="en-US" sz="1400" dirty="0">
                <a:solidFill>
                  <a:srgbClr val="FF0000"/>
                </a:solidFill>
              </a:rPr>
              <a:t>); </a:t>
            </a:r>
          </a:p>
          <a:p>
            <a:pPr marL="0" indent="0">
              <a:lnSpc>
                <a:spcPct val="90000"/>
              </a:lnSpc>
              <a:spcBef>
                <a:spcPts val="500"/>
              </a:spcBef>
              <a:buNone/>
            </a:pPr>
            <a:r>
              <a:rPr lang="en-US" sz="1400" dirty="0">
                <a:solidFill>
                  <a:srgbClr val="FF0000"/>
                </a:solidFill>
              </a:rPr>
              <a:t>        </a:t>
            </a:r>
            <a:r>
              <a:rPr lang="en-US" sz="1400" dirty="0" err="1">
                <a:solidFill>
                  <a:srgbClr val="FF0000"/>
                </a:solidFill>
              </a:rPr>
              <a:t>jtf.setHorizontalAlignment</a:t>
            </a:r>
            <a:r>
              <a:rPr lang="en-US" sz="1400" dirty="0">
                <a:solidFill>
                  <a:srgbClr val="FF0000"/>
                </a:solidFill>
              </a:rPr>
              <a:t>(</a:t>
            </a:r>
            <a:r>
              <a:rPr lang="en-US" sz="1400" dirty="0" err="1">
                <a:solidFill>
                  <a:srgbClr val="FF0000"/>
                </a:solidFill>
              </a:rPr>
              <a:t>JTextField.RIGHT</a:t>
            </a:r>
            <a:r>
              <a:rPr lang="en-US" sz="1400" dirty="0">
                <a:solidFill>
                  <a:srgbClr val="FF0000"/>
                </a:solidFill>
              </a:rPr>
              <a:t>);</a:t>
            </a:r>
          </a:p>
          <a:p>
            <a:pPr marL="0" indent="0">
              <a:lnSpc>
                <a:spcPct val="90000"/>
              </a:lnSpc>
              <a:spcBef>
                <a:spcPts val="500"/>
              </a:spcBef>
              <a:buNone/>
            </a:pPr>
            <a:r>
              <a:rPr lang="en-US" sz="1400" dirty="0">
                <a:solidFill>
                  <a:srgbClr val="FF0000"/>
                </a:solidFill>
              </a:rPr>
              <a:t>        </a:t>
            </a:r>
            <a:r>
              <a:rPr lang="en-US" sz="1400" dirty="0" err="1">
                <a:solidFill>
                  <a:srgbClr val="FF0000"/>
                </a:solidFill>
              </a:rPr>
              <a:t>setLayout</a:t>
            </a:r>
            <a:r>
              <a:rPr lang="en-US" sz="1400" dirty="0">
                <a:solidFill>
                  <a:srgbClr val="FF0000"/>
                </a:solidFill>
              </a:rPr>
              <a:t>(new </a:t>
            </a:r>
            <a:r>
              <a:rPr lang="en-US" sz="1400" dirty="0" err="1">
                <a:solidFill>
                  <a:srgbClr val="FF0000"/>
                </a:solidFill>
              </a:rPr>
              <a:t>BorderLayout</a:t>
            </a:r>
            <a:r>
              <a:rPr lang="en-US" sz="1400" dirty="0">
                <a:solidFill>
                  <a:srgbClr val="FF0000"/>
                </a:solidFill>
              </a:rPr>
              <a:t>()); </a:t>
            </a:r>
          </a:p>
          <a:p>
            <a:pPr marL="0" indent="0">
              <a:lnSpc>
                <a:spcPct val="90000"/>
              </a:lnSpc>
              <a:spcBef>
                <a:spcPts val="500"/>
              </a:spcBef>
              <a:buNone/>
            </a:pPr>
            <a:r>
              <a:rPr lang="en-US" sz="1400" dirty="0">
                <a:solidFill>
                  <a:srgbClr val="FF0000"/>
                </a:solidFill>
              </a:rPr>
              <a:t>        add(p, </a:t>
            </a:r>
            <a:r>
              <a:rPr lang="en-US" sz="1400" dirty="0" err="1">
                <a:solidFill>
                  <a:srgbClr val="FF0000"/>
                </a:solidFill>
              </a:rPr>
              <a:t>BorderLayout.NORTH</a:t>
            </a:r>
            <a:r>
              <a:rPr lang="en-US" sz="1400" dirty="0">
                <a:solidFill>
                  <a:srgbClr val="FF0000"/>
                </a:solidFill>
              </a:rPr>
              <a:t>); </a:t>
            </a:r>
          </a:p>
          <a:p>
            <a:pPr marL="0" indent="0">
              <a:lnSpc>
                <a:spcPct val="90000"/>
              </a:lnSpc>
              <a:spcBef>
                <a:spcPts val="500"/>
              </a:spcBef>
              <a:buNone/>
            </a:pPr>
            <a:r>
              <a:rPr lang="en-US" sz="1400" dirty="0">
                <a:solidFill>
                  <a:srgbClr val="FF0000"/>
                </a:solidFill>
              </a:rPr>
              <a:t>        add(new </a:t>
            </a:r>
            <a:r>
              <a:rPr lang="en-US" sz="1400" dirty="0" err="1">
                <a:solidFill>
                  <a:srgbClr val="FF0000"/>
                </a:solidFill>
              </a:rPr>
              <a:t>JScrollPane</a:t>
            </a:r>
            <a:r>
              <a:rPr lang="en-US" sz="1400" dirty="0">
                <a:solidFill>
                  <a:srgbClr val="FF0000"/>
                </a:solidFill>
              </a:rPr>
              <a:t>(</a:t>
            </a:r>
            <a:r>
              <a:rPr lang="en-US" sz="1400" dirty="0" err="1">
                <a:solidFill>
                  <a:srgbClr val="FF0000"/>
                </a:solidFill>
              </a:rPr>
              <a:t>jta</a:t>
            </a:r>
            <a:r>
              <a:rPr lang="en-US" sz="1400" dirty="0">
                <a:solidFill>
                  <a:srgbClr val="FF0000"/>
                </a:solidFill>
              </a:rPr>
              <a:t>), </a:t>
            </a:r>
            <a:r>
              <a:rPr lang="en-US" sz="1400" dirty="0" err="1">
                <a:solidFill>
                  <a:srgbClr val="FF0000"/>
                </a:solidFill>
              </a:rPr>
              <a:t>BorderLayout.CENTER</a:t>
            </a:r>
            <a:r>
              <a:rPr lang="en-US" sz="1400" dirty="0">
                <a:solidFill>
                  <a:srgbClr val="FF0000"/>
                </a:solidFill>
              </a:rPr>
              <a:t>);</a:t>
            </a:r>
          </a:p>
          <a:p>
            <a:pPr marL="0" indent="0">
              <a:lnSpc>
                <a:spcPct val="90000"/>
              </a:lnSpc>
              <a:spcBef>
                <a:spcPts val="500"/>
              </a:spcBef>
              <a:buNone/>
            </a:pPr>
            <a:r>
              <a:rPr lang="en-US" sz="1400" dirty="0">
                <a:solidFill>
                  <a:srgbClr val="FF0000"/>
                </a:solidFill>
              </a:rPr>
              <a:t>        </a:t>
            </a:r>
            <a:r>
              <a:rPr lang="en-US" sz="1400" dirty="0" err="1">
                <a:solidFill>
                  <a:srgbClr val="FF0000"/>
                </a:solidFill>
              </a:rPr>
              <a:t>jtf.addActionListener</a:t>
            </a:r>
            <a:r>
              <a:rPr lang="en-US" sz="1400" dirty="0">
                <a:solidFill>
                  <a:srgbClr val="FF0000"/>
                </a:solidFill>
              </a:rPr>
              <a:t>(new </a:t>
            </a:r>
            <a:r>
              <a:rPr lang="en-US" sz="1400" dirty="0" err="1">
                <a:solidFill>
                  <a:srgbClr val="FF0000"/>
                </a:solidFill>
              </a:rPr>
              <a:t>TextFieldListener</a:t>
            </a:r>
            <a:r>
              <a:rPr lang="en-US" sz="1400" dirty="0">
                <a:solidFill>
                  <a:srgbClr val="FF0000"/>
                </a:solidFill>
              </a:rPr>
              <a:t>());</a:t>
            </a:r>
          </a:p>
          <a:p>
            <a:pPr marL="0" indent="0">
              <a:lnSpc>
                <a:spcPct val="90000"/>
              </a:lnSpc>
              <a:spcBef>
                <a:spcPts val="500"/>
              </a:spcBef>
              <a:buNone/>
            </a:pPr>
            <a:r>
              <a:rPr lang="en-US" sz="1400" dirty="0">
                <a:solidFill>
                  <a:srgbClr val="FF0000"/>
                </a:solidFill>
              </a:rPr>
              <a:t>        </a:t>
            </a:r>
            <a:r>
              <a:rPr lang="en-US" sz="1400" dirty="0" err="1">
                <a:solidFill>
                  <a:srgbClr val="FF0000"/>
                </a:solidFill>
              </a:rPr>
              <a:t>setTitle</a:t>
            </a:r>
            <a:r>
              <a:rPr lang="en-US" sz="1400" dirty="0">
                <a:solidFill>
                  <a:srgbClr val="FF0000"/>
                </a:solidFill>
              </a:rPr>
              <a:t>("Client"); </a:t>
            </a:r>
          </a:p>
          <a:p>
            <a:pPr marL="0" indent="0">
              <a:lnSpc>
                <a:spcPct val="90000"/>
              </a:lnSpc>
              <a:spcBef>
                <a:spcPts val="500"/>
              </a:spcBef>
              <a:buNone/>
            </a:pPr>
            <a:r>
              <a:rPr lang="en-US" sz="1400" dirty="0">
                <a:solidFill>
                  <a:srgbClr val="FF0000"/>
                </a:solidFill>
              </a:rPr>
              <a:t>        </a:t>
            </a:r>
            <a:r>
              <a:rPr lang="en-US" sz="1400" dirty="0" err="1">
                <a:solidFill>
                  <a:srgbClr val="FF0000"/>
                </a:solidFill>
              </a:rPr>
              <a:t>setSize</a:t>
            </a:r>
            <a:r>
              <a:rPr lang="en-US" sz="1400" dirty="0">
                <a:solidFill>
                  <a:srgbClr val="FF0000"/>
                </a:solidFill>
              </a:rPr>
              <a:t>(500, 300); </a:t>
            </a:r>
          </a:p>
          <a:p>
            <a:pPr marL="0" indent="0">
              <a:lnSpc>
                <a:spcPct val="90000"/>
              </a:lnSpc>
              <a:spcBef>
                <a:spcPts val="500"/>
              </a:spcBef>
              <a:buNone/>
            </a:pPr>
            <a:r>
              <a:rPr lang="en-US" sz="1400" dirty="0">
                <a:solidFill>
                  <a:srgbClr val="FF0000"/>
                </a:solidFill>
              </a:rPr>
              <a:t>        </a:t>
            </a:r>
            <a:r>
              <a:rPr lang="en-US" sz="1400" dirty="0" err="1">
                <a:solidFill>
                  <a:srgbClr val="FF0000"/>
                </a:solidFill>
              </a:rPr>
              <a:t>setDefaultCloseOperation</a:t>
            </a:r>
            <a:r>
              <a:rPr lang="en-US" sz="1400" dirty="0">
                <a:solidFill>
                  <a:srgbClr val="FF0000"/>
                </a:solidFill>
              </a:rPr>
              <a:t>(</a:t>
            </a:r>
            <a:r>
              <a:rPr lang="en-US" sz="1400" dirty="0" err="1">
                <a:solidFill>
                  <a:srgbClr val="FF0000"/>
                </a:solidFill>
              </a:rPr>
              <a:t>JFrame.EXIT_ON_CLOSE</a:t>
            </a:r>
            <a:r>
              <a:rPr lang="en-US" sz="1400" dirty="0">
                <a:solidFill>
                  <a:srgbClr val="FF0000"/>
                </a:solidFill>
              </a:rPr>
              <a:t>);</a:t>
            </a:r>
          </a:p>
          <a:p>
            <a:pPr marL="0" indent="0">
              <a:lnSpc>
                <a:spcPct val="90000"/>
              </a:lnSpc>
              <a:spcBef>
                <a:spcPts val="500"/>
              </a:spcBef>
              <a:buNone/>
            </a:pPr>
            <a:r>
              <a:rPr lang="en-US" sz="1400" dirty="0">
                <a:solidFill>
                  <a:srgbClr val="FF0000"/>
                </a:solidFill>
              </a:rPr>
              <a:t>        </a:t>
            </a:r>
            <a:r>
              <a:rPr lang="en-US" sz="1400" dirty="0" err="1">
                <a:solidFill>
                  <a:srgbClr val="FF0000"/>
                </a:solidFill>
              </a:rPr>
              <a:t>setVisible</a:t>
            </a:r>
            <a:r>
              <a:rPr lang="en-US" sz="1400" dirty="0">
                <a:solidFill>
                  <a:srgbClr val="FF0000"/>
                </a:solidFill>
              </a:rPr>
              <a:t>(true); // It is necessary to show the frame here!</a:t>
            </a:r>
          </a:p>
          <a:p>
            <a:pPr marL="0" indent="0">
              <a:lnSpc>
                <a:spcPct val="90000"/>
              </a:lnSpc>
              <a:spcBef>
                <a:spcPts val="500"/>
              </a:spcBef>
              <a:buNone/>
            </a:pPr>
            <a:r>
              <a:rPr lang="en-US" sz="1400" dirty="0">
                <a:solidFill>
                  <a:srgbClr val="FF0000"/>
                </a:solidFill>
              </a:rPr>
              <a:t>        try {</a:t>
            </a:r>
          </a:p>
          <a:p>
            <a:pPr marL="0" indent="0">
              <a:lnSpc>
                <a:spcPct val="90000"/>
              </a:lnSpc>
              <a:spcBef>
                <a:spcPts val="500"/>
              </a:spcBef>
              <a:buNone/>
            </a:pPr>
            <a:r>
              <a:rPr lang="en-US" sz="1400" dirty="0">
                <a:solidFill>
                  <a:srgbClr val="FF0000"/>
                </a:solidFill>
              </a:rPr>
              <a:t>            // Create a socket to connect to the server</a:t>
            </a:r>
          </a:p>
          <a:p>
            <a:pPr marL="0" indent="0">
              <a:lnSpc>
                <a:spcPct val="90000"/>
              </a:lnSpc>
              <a:spcBef>
                <a:spcPts val="500"/>
              </a:spcBef>
              <a:buNone/>
            </a:pPr>
            <a:r>
              <a:rPr lang="en-US" sz="1400" dirty="0">
                <a:solidFill>
                  <a:srgbClr val="FF0000"/>
                </a:solidFill>
              </a:rPr>
              <a:t>            Socket </a:t>
            </a:r>
            <a:r>
              <a:rPr lang="en-US" sz="1400" dirty="0" err="1">
                <a:solidFill>
                  <a:srgbClr val="FF0000"/>
                </a:solidFill>
              </a:rPr>
              <a:t>socket</a:t>
            </a:r>
            <a:r>
              <a:rPr lang="en-US" sz="1400" dirty="0">
                <a:solidFill>
                  <a:srgbClr val="FF0000"/>
                </a:solidFill>
              </a:rPr>
              <a:t> = new Socket("</a:t>
            </a:r>
            <a:r>
              <a:rPr lang="en-US" sz="1400" dirty="0" err="1">
                <a:solidFill>
                  <a:srgbClr val="FF0000"/>
                </a:solidFill>
              </a:rPr>
              <a:t>localhost</a:t>
            </a:r>
            <a:r>
              <a:rPr lang="en-US" sz="1400" dirty="0">
                <a:solidFill>
                  <a:srgbClr val="FF0000"/>
                </a:solidFill>
              </a:rPr>
              <a:t>", 8000);</a:t>
            </a:r>
          </a:p>
          <a:p>
            <a:pPr marL="0" indent="0">
              <a:lnSpc>
                <a:spcPct val="90000"/>
              </a:lnSpc>
              <a:spcBef>
                <a:spcPts val="500"/>
              </a:spcBef>
              <a:buNone/>
            </a:pPr>
            <a:r>
              <a:rPr lang="en-US" sz="1400" dirty="0">
                <a:solidFill>
                  <a:srgbClr val="FF0000"/>
                </a:solidFill>
              </a:rPr>
              <a:t>            </a:t>
            </a:r>
            <a:r>
              <a:rPr lang="en-US" sz="1400" dirty="0" err="1">
                <a:solidFill>
                  <a:srgbClr val="FF0000"/>
                </a:solidFill>
              </a:rPr>
              <a:t>fromServer</a:t>
            </a:r>
            <a:r>
              <a:rPr lang="en-US" sz="1400" dirty="0">
                <a:solidFill>
                  <a:srgbClr val="FF0000"/>
                </a:solidFill>
              </a:rPr>
              <a:t> = new </a:t>
            </a:r>
            <a:r>
              <a:rPr lang="en-US" sz="1400" dirty="0" err="1">
                <a:solidFill>
                  <a:srgbClr val="FF0000"/>
                </a:solidFill>
              </a:rPr>
              <a:t>DataInputStream</a:t>
            </a:r>
            <a:r>
              <a:rPr lang="en-US" sz="1400" dirty="0">
                <a:solidFill>
                  <a:srgbClr val="FF0000"/>
                </a:solidFill>
              </a:rPr>
              <a:t>(</a:t>
            </a:r>
            <a:r>
              <a:rPr lang="en-US" sz="1400" dirty="0" err="1">
                <a:solidFill>
                  <a:srgbClr val="FF0000"/>
                </a:solidFill>
              </a:rPr>
              <a:t>socket.getInputStream</a:t>
            </a:r>
            <a:r>
              <a:rPr lang="en-US" sz="1400" dirty="0">
                <a:solidFill>
                  <a:srgbClr val="FF0000"/>
                </a:solidFill>
              </a:rPr>
              <a:t>());</a:t>
            </a:r>
          </a:p>
          <a:p>
            <a:pPr marL="0" indent="0">
              <a:lnSpc>
                <a:spcPct val="90000"/>
              </a:lnSpc>
              <a:spcBef>
                <a:spcPts val="500"/>
              </a:spcBef>
              <a:buNone/>
            </a:pPr>
            <a:r>
              <a:rPr lang="en-US" sz="1400" dirty="0">
                <a:solidFill>
                  <a:srgbClr val="FF0000"/>
                </a:solidFill>
              </a:rPr>
              <a:t>            </a:t>
            </a:r>
            <a:r>
              <a:rPr lang="en-US" sz="1400" dirty="0" err="1">
                <a:solidFill>
                  <a:srgbClr val="FF0000"/>
                </a:solidFill>
              </a:rPr>
              <a:t>toServer</a:t>
            </a:r>
            <a:r>
              <a:rPr lang="en-US" sz="1400" dirty="0">
                <a:solidFill>
                  <a:srgbClr val="FF0000"/>
                </a:solidFill>
              </a:rPr>
              <a:t> = new </a:t>
            </a:r>
            <a:r>
              <a:rPr lang="en-US" sz="1400" dirty="0" err="1">
                <a:solidFill>
                  <a:srgbClr val="FF0000"/>
                </a:solidFill>
              </a:rPr>
              <a:t>DataOutputStream</a:t>
            </a:r>
            <a:r>
              <a:rPr lang="en-US" sz="1400" dirty="0">
                <a:solidFill>
                  <a:srgbClr val="FF0000"/>
                </a:solidFill>
              </a:rPr>
              <a:t>(</a:t>
            </a:r>
            <a:r>
              <a:rPr lang="en-US" sz="1400" dirty="0" err="1">
                <a:solidFill>
                  <a:srgbClr val="FF0000"/>
                </a:solidFill>
              </a:rPr>
              <a:t>socket.getOutputStream</a:t>
            </a:r>
            <a:r>
              <a:rPr lang="en-US" sz="1400" dirty="0">
                <a:solidFill>
                  <a:srgbClr val="FF0000"/>
                </a:solidFill>
              </a:rPr>
              <a:t>());</a:t>
            </a:r>
          </a:p>
          <a:p>
            <a:pPr marL="0" indent="0">
              <a:lnSpc>
                <a:spcPct val="90000"/>
              </a:lnSpc>
              <a:spcBef>
                <a:spcPts val="500"/>
              </a:spcBef>
              <a:buNone/>
            </a:pPr>
            <a:r>
              <a:rPr lang="en-US" sz="1400" dirty="0">
                <a:solidFill>
                  <a:srgbClr val="FF0000"/>
                </a:solidFill>
              </a:rPr>
              <a:t>        } catch (</a:t>
            </a:r>
            <a:r>
              <a:rPr lang="en-US" sz="1400" dirty="0" err="1">
                <a:solidFill>
                  <a:srgbClr val="FF0000"/>
                </a:solidFill>
              </a:rPr>
              <a:t>IOException</a:t>
            </a:r>
            <a:r>
              <a:rPr lang="en-US" sz="1400" dirty="0">
                <a:solidFill>
                  <a:srgbClr val="FF0000"/>
                </a:solidFill>
              </a:rPr>
              <a:t> ex) {  </a:t>
            </a:r>
            <a:r>
              <a:rPr lang="en-US" sz="1400" dirty="0" err="1">
                <a:solidFill>
                  <a:srgbClr val="FF0000"/>
                </a:solidFill>
              </a:rPr>
              <a:t>jta.append</a:t>
            </a:r>
            <a:r>
              <a:rPr lang="en-US" sz="1400" dirty="0">
                <a:solidFill>
                  <a:srgbClr val="FF0000"/>
                </a:solidFill>
              </a:rPr>
              <a:t>(</a:t>
            </a:r>
            <a:r>
              <a:rPr lang="en-US" sz="1400" dirty="0" err="1">
                <a:solidFill>
                  <a:srgbClr val="FF0000"/>
                </a:solidFill>
              </a:rPr>
              <a:t>ex.toString</a:t>
            </a:r>
            <a:r>
              <a:rPr lang="en-US" sz="1400" dirty="0">
                <a:solidFill>
                  <a:srgbClr val="FF0000"/>
                </a:solidFill>
              </a:rPr>
              <a:t>() + '\n'); }</a:t>
            </a:r>
          </a:p>
          <a:p>
            <a:pPr marL="0" indent="0">
              <a:lnSpc>
                <a:spcPct val="90000"/>
              </a:lnSpc>
              <a:spcBef>
                <a:spcPts val="500"/>
              </a:spcBef>
              <a:buNone/>
            </a:pPr>
            <a:r>
              <a:rPr lang="en-US" sz="1400" dirty="0">
                <a:solidFill>
                  <a:srgbClr val="FF0000"/>
                </a:solidFill>
              </a:rPr>
              <a:t>    }</a:t>
            </a:r>
          </a:p>
        </p:txBody>
      </p:sp>
      <p:sp>
        <p:nvSpPr>
          <p:cNvPr id="2" name="Rectangle 1"/>
          <p:cNvSpPr/>
          <p:nvPr/>
        </p:nvSpPr>
        <p:spPr>
          <a:xfrm>
            <a:off x="4900684" y="34449"/>
            <a:ext cx="4243316" cy="4575612"/>
          </a:xfrm>
          <a:prstGeom prst="rect">
            <a:avLst/>
          </a:prstGeom>
        </p:spPr>
        <p:txBody>
          <a:bodyPr wrap="square">
            <a:spAutoFit/>
          </a:bodyPr>
          <a:lstStyle/>
          <a:p>
            <a:pPr>
              <a:spcBef>
                <a:spcPts val="400"/>
              </a:spcBef>
            </a:pPr>
            <a:r>
              <a:rPr lang="en-US" sz="1400" dirty="0">
                <a:solidFill>
                  <a:srgbClr val="FF0000"/>
                </a:solidFill>
              </a:rPr>
              <a:t> class </a:t>
            </a:r>
            <a:r>
              <a:rPr lang="en-US" sz="1400" dirty="0" err="1">
                <a:solidFill>
                  <a:srgbClr val="FF0000"/>
                </a:solidFill>
              </a:rPr>
              <a:t>TextFieldListener</a:t>
            </a:r>
            <a:r>
              <a:rPr lang="en-US" sz="1400" dirty="0">
                <a:solidFill>
                  <a:srgbClr val="FF0000"/>
                </a:solidFill>
              </a:rPr>
              <a:t> implements </a:t>
            </a:r>
            <a:r>
              <a:rPr lang="en-US" sz="1400" dirty="0" err="1">
                <a:solidFill>
                  <a:srgbClr val="FF0000"/>
                </a:solidFill>
              </a:rPr>
              <a:t>ActionListener</a:t>
            </a:r>
            <a:r>
              <a:rPr lang="en-US" sz="1400" dirty="0">
                <a:solidFill>
                  <a:srgbClr val="FF0000"/>
                </a:solidFill>
              </a:rPr>
              <a:t> {</a:t>
            </a:r>
          </a:p>
          <a:p>
            <a:pPr>
              <a:spcBef>
                <a:spcPts val="400"/>
              </a:spcBef>
            </a:pPr>
            <a:r>
              <a:rPr lang="en-US" sz="1400" dirty="0">
                <a:solidFill>
                  <a:srgbClr val="FF0000"/>
                </a:solidFill>
              </a:rPr>
              <a:t>     public void </a:t>
            </a:r>
            <a:r>
              <a:rPr lang="en-US" sz="1400" dirty="0" err="1">
                <a:solidFill>
                  <a:srgbClr val="FF0000"/>
                </a:solidFill>
              </a:rPr>
              <a:t>actionPerformed</a:t>
            </a:r>
            <a:r>
              <a:rPr lang="en-US" sz="1400" dirty="0">
                <a:solidFill>
                  <a:srgbClr val="FF0000"/>
                </a:solidFill>
              </a:rPr>
              <a:t>(</a:t>
            </a:r>
            <a:r>
              <a:rPr lang="en-US" sz="1400" dirty="0" err="1">
                <a:solidFill>
                  <a:srgbClr val="FF0000"/>
                </a:solidFill>
              </a:rPr>
              <a:t>ActionEvent</a:t>
            </a:r>
            <a:r>
              <a:rPr lang="en-US" sz="1400" dirty="0">
                <a:solidFill>
                  <a:srgbClr val="FF0000"/>
                </a:solidFill>
              </a:rPr>
              <a:t> e) {</a:t>
            </a:r>
          </a:p>
          <a:p>
            <a:pPr>
              <a:spcBef>
                <a:spcPts val="400"/>
              </a:spcBef>
            </a:pPr>
            <a:r>
              <a:rPr lang="en-US" sz="1400" dirty="0">
                <a:solidFill>
                  <a:srgbClr val="FF0000"/>
                </a:solidFill>
              </a:rPr>
              <a:t>         try {</a:t>
            </a:r>
          </a:p>
          <a:p>
            <a:pPr>
              <a:spcBef>
                <a:spcPts val="400"/>
              </a:spcBef>
            </a:pPr>
            <a:r>
              <a:rPr lang="en-US" sz="1400" dirty="0">
                <a:solidFill>
                  <a:srgbClr val="FF0000"/>
                </a:solidFill>
              </a:rPr>
              <a:t>         double radius = </a:t>
            </a:r>
            <a:r>
              <a:rPr lang="en-US" sz="1400" dirty="0" err="1">
                <a:solidFill>
                  <a:srgbClr val="FF0000"/>
                </a:solidFill>
              </a:rPr>
              <a:t>Double.parseDouble</a:t>
            </a:r>
            <a:r>
              <a:rPr lang="en-US" sz="1400" dirty="0">
                <a:solidFill>
                  <a:srgbClr val="FF0000"/>
                </a:solidFill>
              </a:rPr>
              <a:t>(</a:t>
            </a:r>
            <a:r>
              <a:rPr lang="en-US" sz="1400" dirty="0" err="1">
                <a:solidFill>
                  <a:srgbClr val="FF0000"/>
                </a:solidFill>
              </a:rPr>
              <a:t>jtf.getText</a:t>
            </a:r>
            <a:r>
              <a:rPr lang="en-US" sz="1400" dirty="0">
                <a:solidFill>
                  <a:srgbClr val="FF0000"/>
                </a:solidFill>
              </a:rPr>
              <a:t>());</a:t>
            </a:r>
          </a:p>
          <a:p>
            <a:pPr>
              <a:spcBef>
                <a:spcPts val="400"/>
              </a:spcBef>
            </a:pPr>
            <a:r>
              <a:rPr lang="en-US" sz="1400" dirty="0">
                <a:solidFill>
                  <a:srgbClr val="FF0000"/>
                </a:solidFill>
              </a:rPr>
              <a:t>         //send radius to server</a:t>
            </a:r>
          </a:p>
          <a:p>
            <a:pPr>
              <a:spcBef>
                <a:spcPts val="400"/>
              </a:spcBef>
            </a:pPr>
            <a:r>
              <a:rPr lang="en-US" sz="1400" dirty="0">
                <a:solidFill>
                  <a:srgbClr val="FF0000"/>
                </a:solidFill>
              </a:rPr>
              <a:t>          </a:t>
            </a:r>
            <a:r>
              <a:rPr lang="en-US" sz="1400" dirty="0" err="1">
                <a:solidFill>
                  <a:srgbClr val="FF0000"/>
                </a:solidFill>
              </a:rPr>
              <a:t>toServer.writeDouble</a:t>
            </a:r>
            <a:r>
              <a:rPr lang="en-US" sz="1400" dirty="0">
                <a:solidFill>
                  <a:srgbClr val="FF0000"/>
                </a:solidFill>
              </a:rPr>
              <a:t>(radius);</a:t>
            </a:r>
          </a:p>
          <a:p>
            <a:pPr>
              <a:spcBef>
                <a:spcPts val="400"/>
              </a:spcBef>
            </a:pPr>
            <a:r>
              <a:rPr lang="en-US" sz="1400" dirty="0">
                <a:solidFill>
                  <a:srgbClr val="FF0000"/>
                </a:solidFill>
              </a:rPr>
              <a:t>          </a:t>
            </a:r>
            <a:r>
              <a:rPr lang="en-US" sz="1400" dirty="0" err="1">
                <a:solidFill>
                  <a:srgbClr val="FF0000"/>
                </a:solidFill>
              </a:rPr>
              <a:t>toServer.flush</a:t>
            </a:r>
            <a:r>
              <a:rPr lang="en-US" sz="1400" dirty="0">
                <a:solidFill>
                  <a:srgbClr val="FF0000"/>
                </a:solidFill>
              </a:rPr>
              <a:t>();</a:t>
            </a:r>
          </a:p>
          <a:p>
            <a:pPr>
              <a:spcBef>
                <a:spcPts val="400"/>
              </a:spcBef>
            </a:pPr>
            <a:r>
              <a:rPr lang="en-US" sz="1400" dirty="0">
                <a:solidFill>
                  <a:srgbClr val="FF0000"/>
                </a:solidFill>
              </a:rPr>
              <a:t>              </a:t>
            </a:r>
          </a:p>
          <a:p>
            <a:pPr>
              <a:spcBef>
                <a:spcPts val="400"/>
              </a:spcBef>
            </a:pPr>
            <a:r>
              <a:rPr lang="en-US" sz="1400" dirty="0">
                <a:solidFill>
                  <a:srgbClr val="FF0000"/>
                </a:solidFill>
              </a:rPr>
              <a:t>          // Get area from the server</a:t>
            </a:r>
          </a:p>
          <a:p>
            <a:pPr>
              <a:spcBef>
                <a:spcPts val="400"/>
              </a:spcBef>
            </a:pPr>
            <a:r>
              <a:rPr lang="en-US" sz="1400" dirty="0">
                <a:solidFill>
                  <a:srgbClr val="FF0000"/>
                </a:solidFill>
              </a:rPr>
              <a:t>         double area = </a:t>
            </a:r>
            <a:r>
              <a:rPr lang="en-US" sz="1400" dirty="0" err="1">
                <a:solidFill>
                  <a:srgbClr val="FF0000"/>
                </a:solidFill>
              </a:rPr>
              <a:t>fromServer.readDouble</a:t>
            </a:r>
            <a:r>
              <a:rPr lang="en-US" sz="1400" dirty="0">
                <a:solidFill>
                  <a:srgbClr val="FF0000"/>
                </a:solidFill>
              </a:rPr>
              <a:t>();               </a:t>
            </a:r>
          </a:p>
          <a:p>
            <a:pPr>
              <a:spcBef>
                <a:spcPts val="400"/>
              </a:spcBef>
            </a:pPr>
            <a:r>
              <a:rPr lang="en-US" sz="1400" dirty="0">
                <a:solidFill>
                  <a:srgbClr val="FF0000"/>
                </a:solidFill>
              </a:rPr>
              <a:t>         </a:t>
            </a:r>
            <a:r>
              <a:rPr lang="en-US" sz="1400" dirty="0" err="1">
                <a:solidFill>
                  <a:srgbClr val="FF0000"/>
                </a:solidFill>
              </a:rPr>
              <a:t>jta.append</a:t>
            </a:r>
            <a:r>
              <a:rPr lang="en-US" sz="1400" dirty="0">
                <a:solidFill>
                  <a:srgbClr val="FF0000"/>
                </a:solidFill>
              </a:rPr>
              <a:t>("Radius is " + radius + "\n");</a:t>
            </a:r>
          </a:p>
          <a:p>
            <a:pPr>
              <a:spcBef>
                <a:spcPts val="400"/>
              </a:spcBef>
            </a:pPr>
            <a:r>
              <a:rPr lang="en-US" sz="1400" dirty="0">
                <a:solidFill>
                  <a:srgbClr val="FF0000"/>
                </a:solidFill>
              </a:rPr>
              <a:t>         </a:t>
            </a:r>
            <a:r>
              <a:rPr lang="en-US" sz="1400" dirty="0" err="1">
                <a:solidFill>
                  <a:srgbClr val="FF0000"/>
                </a:solidFill>
              </a:rPr>
              <a:t>jta.append</a:t>
            </a:r>
            <a:r>
              <a:rPr lang="en-US" sz="1400" dirty="0">
                <a:solidFill>
                  <a:srgbClr val="FF0000"/>
                </a:solidFill>
              </a:rPr>
              <a:t>("Area received : " + area + '\n');</a:t>
            </a:r>
          </a:p>
          <a:p>
            <a:pPr>
              <a:spcBef>
                <a:spcPts val="400"/>
              </a:spcBef>
            </a:pPr>
            <a:r>
              <a:rPr lang="en-US" sz="1400" dirty="0">
                <a:solidFill>
                  <a:srgbClr val="FF0000"/>
                </a:solidFill>
              </a:rPr>
              <a:t>         } catch (</a:t>
            </a:r>
            <a:r>
              <a:rPr lang="en-US" sz="1400" dirty="0" err="1">
                <a:solidFill>
                  <a:srgbClr val="FF0000"/>
                </a:solidFill>
              </a:rPr>
              <a:t>IOException</a:t>
            </a:r>
            <a:r>
              <a:rPr lang="en-US" sz="1400" dirty="0">
                <a:solidFill>
                  <a:srgbClr val="FF0000"/>
                </a:solidFill>
              </a:rPr>
              <a:t> ex) {</a:t>
            </a:r>
          </a:p>
          <a:p>
            <a:pPr>
              <a:spcBef>
                <a:spcPts val="400"/>
              </a:spcBef>
            </a:pPr>
            <a:r>
              <a:rPr lang="en-US" sz="1400" dirty="0">
                <a:solidFill>
                  <a:srgbClr val="FF0000"/>
                </a:solidFill>
              </a:rPr>
              <a:t>              </a:t>
            </a:r>
            <a:r>
              <a:rPr lang="en-US" sz="1400" dirty="0" err="1">
                <a:solidFill>
                  <a:srgbClr val="FF0000"/>
                </a:solidFill>
              </a:rPr>
              <a:t>System.err.println</a:t>
            </a:r>
            <a:r>
              <a:rPr lang="en-US" sz="1400" dirty="0">
                <a:solidFill>
                  <a:srgbClr val="FF0000"/>
                </a:solidFill>
              </a:rPr>
              <a:t>(ex);</a:t>
            </a:r>
          </a:p>
          <a:p>
            <a:pPr>
              <a:spcBef>
                <a:spcPts val="400"/>
              </a:spcBef>
            </a:pPr>
            <a:r>
              <a:rPr lang="en-US" sz="1400" dirty="0">
                <a:solidFill>
                  <a:srgbClr val="FF0000"/>
                </a:solidFill>
              </a:rPr>
              <a:t>         }</a:t>
            </a:r>
          </a:p>
          <a:p>
            <a:pPr>
              <a:spcBef>
                <a:spcPts val="400"/>
              </a:spcBef>
            </a:pPr>
            <a:r>
              <a:rPr lang="en-US" sz="1400" dirty="0">
                <a:solidFill>
                  <a:srgbClr val="FF0000"/>
                </a:solidFill>
              </a:rPr>
              <a:t>       }</a:t>
            </a:r>
          </a:p>
          <a:p>
            <a:pPr>
              <a:spcBef>
                <a:spcPts val="400"/>
              </a:spcBef>
            </a:pPr>
            <a:r>
              <a:rPr lang="en-US" sz="1400" dirty="0">
                <a:solidFill>
                  <a:srgbClr val="FF0000"/>
                </a:solidFill>
              </a:rPr>
              <a:t>    }}</a:t>
            </a:r>
          </a:p>
        </p:txBody>
      </p:sp>
    </p:spTree>
    <p:extLst>
      <p:ext uri="{BB962C8B-B14F-4D97-AF65-F5344CB8AC3E}">
        <p14:creationId xmlns:p14="http://schemas.microsoft.com/office/powerpoint/2010/main" val="612899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Client Connection…</a:t>
            </a:r>
          </a:p>
        </p:txBody>
      </p:sp>
      <p:sp>
        <p:nvSpPr>
          <p:cNvPr id="3" name="Content Placeholder 2"/>
          <p:cNvSpPr>
            <a:spLocks noGrp="1"/>
          </p:cNvSpPr>
          <p:nvPr>
            <p:ph sz="quarter" idx="1"/>
          </p:nvPr>
        </p:nvSpPr>
        <p:spPr>
          <a:xfrm>
            <a:off x="457200" y="1600200"/>
            <a:ext cx="8229600" cy="5257800"/>
          </a:xfrm>
        </p:spPr>
        <p:txBody>
          <a:bodyPr>
            <a:normAutofit fontScale="77500" lnSpcReduction="20000"/>
          </a:bodyPr>
          <a:lstStyle/>
          <a:p>
            <a:pPr marL="0" indent="0">
              <a:buNone/>
            </a:pPr>
            <a:r>
              <a:rPr lang="en-US" sz="2400" b="1" dirty="0">
                <a:solidFill>
                  <a:srgbClr val="00B050"/>
                </a:solidFill>
              </a:rPr>
              <a:t>Serving Multiple Clients</a:t>
            </a:r>
            <a:endParaRPr lang="en-US" sz="2400" dirty="0">
              <a:solidFill>
                <a:srgbClr val="00B050"/>
              </a:solidFill>
            </a:endParaRPr>
          </a:p>
          <a:p>
            <a:r>
              <a:rPr lang="en-US" sz="2400" dirty="0">
                <a:solidFill>
                  <a:srgbClr val="0070C0"/>
                </a:solidFill>
              </a:rPr>
              <a:t>Multiple clients are quite often connected to a single server at the same time. </a:t>
            </a:r>
          </a:p>
          <a:p>
            <a:r>
              <a:rPr lang="en-US" sz="2400" dirty="0">
                <a:solidFill>
                  <a:srgbClr val="0070C0"/>
                </a:solidFill>
              </a:rPr>
              <a:t>Typically, a server runs continuously on a server computer, and clients from all over the Internet/LAN can connect to it. </a:t>
            </a:r>
          </a:p>
          <a:p>
            <a:r>
              <a:rPr lang="en-US" sz="2400" dirty="0"/>
              <a:t>You can use threads to handle the server’s multiple clients simultaneously. </a:t>
            </a:r>
          </a:p>
          <a:p>
            <a:r>
              <a:rPr lang="en-US" sz="2400" dirty="0">
                <a:solidFill>
                  <a:srgbClr val="0070C0"/>
                </a:solidFill>
              </a:rPr>
              <a:t>Simply create a thread for each connection. </a:t>
            </a:r>
          </a:p>
          <a:p>
            <a:pPr marL="320040" lvl="1" indent="0">
              <a:buNone/>
            </a:pPr>
            <a:r>
              <a:rPr lang="en-US" sz="2300" dirty="0" err="1">
                <a:solidFill>
                  <a:srgbClr val="FF0000"/>
                </a:solidFill>
              </a:rPr>
              <a:t>ServerSocket</a:t>
            </a:r>
            <a:r>
              <a:rPr lang="en-US" sz="2300" dirty="0">
                <a:solidFill>
                  <a:srgbClr val="FF0000"/>
                </a:solidFill>
              </a:rPr>
              <a:t> </a:t>
            </a:r>
            <a:r>
              <a:rPr lang="en-US" sz="2300" dirty="0" err="1">
                <a:solidFill>
                  <a:srgbClr val="FF0000"/>
                </a:solidFill>
              </a:rPr>
              <a:t>serverSocket</a:t>
            </a:r>
            <a:r>
              <a:rPr lang="en-US" sz="2300" dirty="0">
                <a:solidFill>
                  <a:srgbClr val="FF0000"/>
                </a:solidFill>
              </a:rPr>
              <a:t> = new </a:t>
            </a:r>
            <a:r>
              <a:rPr lang="en-US" sz="2300" dirty="0" err="1">
                <a:solidFill>
                  <a:srgbClr val="FF0000"/>
                </a:solidFill>
              </a:rPr>
              <a:t>ServerSocket</a:t>
            </a:r>
            <a:r>
              <a:rPr lang="en-US" sz="2300" dirty="0">
                <a:solidFill>
                  <a:srgbClr val="FF0000"/>
                </a:solidFill>
              </a:rPr>
              <a:t>(110);</a:t>
            </a:r>
          </a:p>
          <a:p>
            <a:pPr marL="320040" lvl="1" indent="0">
              <a:buNone/>
            </a:pPr>
            <a:r>
              <a:rPr lang="en-US" sz="2300" dirty="0">
                <a:solidFill>
                  <a:srgbClr val="FF0000"/>
                </a:solidFill>
              </a:rPr>
              <a:t>while (true) {</a:t>
            </a:r>
          </a:p>
          <a:p>
            <a:pPr marL="320040" lvl="1" indent="0">
              <a:buNone/>
            </a:pPr>
            <a:r>
              <a:rPr lang="en-US" sz="2300" dirty="0">
                <a:solidFill>
                  <a:srgbClr val="FF0000"/>
                </a:solidFill>
              </a:rPr>
              <a:t>   Socket </a:t>
            </a:r>
            <a:r>
              <a:rPr lang="en-US" sz="2300" dirty="0" err="1">
                <a:solidFill>
                  <a:srgbClr val="FF0000"/>
                </a:solidFill>
              </a:rPr>
              <a:t>socket</a:t>
            </a:r>
            <a:r>
              <a:rPr lang="en-US" sz="2300" dirty="0">
                <a:solidFill>
                  <a:srgbClr val="FF0000"/>
                </a:solidFill>
              </a:rPr>
              <a:t> = </a:t>
            </a:r>
            <a:r>
              <a:rPr lang="en-US" sz="2300" dirty="0" err="1">
                <a:solidFill>
                  <a:srgbClr val="FF0000"/>
                </a:solidFill>
              </a:rPr>
              <a:t>serverSocket.accept</a:t>
            </a:r>
            <a:r>
              <a:rPr lang="en-US" sz="2300" dirty="0">
                <a:solidFill>
                  <a:srgbClr val="FF0000"/>
                </a:solidFill>
              </a:rPr>
              <a:t>();   //connect to a client</a:t>
            </a:r>
          </a:p>
          <a:p>
            <a:pPr marL="320040" lvl="1" indent="0">
              <a:buNone/>
            </a:pPr>
            <a:r>
              <a:rPr lang="en-US" sz="2300" dirty="0">
                <a:solidFill>
                  <a:srgbClr val="FF0000"/>
                </a:solidFill>
              </a:rPr>
              <a:t>   Thread </a:t>
            </a:r>
            <a:r>
              <a:rPr lang="en-US" sz="2300" dirty="0" err="1">
                <a:solidFill>
                  <a:srgbClr val="FF0000"/>
                </a:solidFill>
              </a:rPr>
              <a:t>thread</a:t>
            </a:r>
            <a:r>
              <a:rPr lang="en-US" sz="2300" dirty="0">
                <a:solidFill>
                  <a:srgbClr val="FF0000"/>
                </a:solidFill>
              </a:rPr>
              <a:t> = new </a:t>
            </a:r>
            <a:r>
              <a:rPr lang="en-US" sz="2300" dirty="0" err="1">
                <a:solidFill>
                  <a:srgbClr val="FF0000"/>
                </a:solidFill>
              </a:rPr>
              <a:t>ThreadClass</a:t>
            </a:r>
            <a:r>
              <a:rPr lang="en-US" sz="2300" dirty="0">
                <a:solidFill>
                  <a:srgbClr val="FF0000"/>
                </a:solidFill>
              </a:rPr>
              <a:t>(socket);</a:t>
            </a:r>
          </a:p>
          <a:p>
            <a:pPr marL="320040" lvl="1" indent="0">
              <a:buNone/>
            </a:pPr>
            <a:r>
              <a:rPr lang="en-US" sz="2300" dirty="0">
                <a:solidFill>
                  <a:srgbClr val="FF0000"/>
                </a:solidFill>
              </a:rPr>
              <a:t>   </a:t>
            </a:r>
            <a:r>
              <a:rPr lang="en-US" sz="2300" dirty="0" err="1">
                <a:solidFill>
                  <a:srgbClr val="FF0000"/>
                </a:solidFill>
              </a:rPr>
              <a:t>thread.start</a:t>
            </a:r>
            <a:r>
              <a:rPr lang="en-US" sz="2300" dirty="0">
                <a:solidFill>
                  <a:srgbClr val="FF0000"/>
                </a:solidFill>
              </a:rPr>
              <a:t>();</a:t>
            </a:r>
          </a:p>
          <a:p>
            <a:pPr marL="320040" lvl="1" indent="0">
              <a:buNone/>
            </a:pPr>
            <a:r>
              <a:rPr lang="en-US" sz="2300" dirty="0">
                <a:solidFill>
                  <a:srgbClr val="FF0000"/>
                </a:solidFill>
              </a:rPr>
              <a:t>}</a:t>
            </a:r>
          </a:p>
          <a:p>
            <a:r>
              <a:rPr lang="en-US" sz="2400" dirty="0"/>
              <a:t>This server socket can have many connections. </a:t>
            </a:r>
          </a:p>
          <a:p>
            <a:r>
              <a:rPr lang="en-US" sz="2500" dirty="0"/>
              <a:t>Whenever a connection is established, a new thread is created to handle communication between the server and the new client; and this allows multiple connections to run at the same time.</a:t>
            </a:r>
          </a:p>
        </p:txBody>
      </p:sp>
    </p:spTree>
    <p:extLst>
      <p:ext uri="{BB962C8B-B14F-4D97-AF65-F5344CB8AC3E}">
        <p14:creationId xmlns:p14="http://schemas.microsoft.com/office/powerpoint/2010/main" val="4102523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Client Connection…</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400" dirty="0">
                <a:solidFill>
                  <a:srgbClr val="0070C0"/>
                </a:solidFill>
              </a:rPr>
              <a:t>The </a:t>
            </a:r>
            <a:r>
              <a:rPr lang="en-US" sz="2400" dirty="0" err="1">
                <a:solidFill>
                  <a:srgbClr val="0070C0"/>
                </a:solidFill>
              </a:rPr>
              <a:t>CircleServer</a:t>
            </a:r>
            <a:r>
              <a:rPr lang="en-US" sz="2400" dirty="0">
                <a:solidFill>
                  <a:srgbClr val="0070C0"/>
                </a:solidFill>
              </a:rPr>
              <a:t> example given above can only serve a single client at a time. </a:t>
            </a:r>
          </a:p>
          <a:p>
            <a:r>
              <a:rPr lang="en-US" sz="2400" dirty="0"/>
              <a:t>It cannot accept multiple connections from different clients at the same time. </a:t>
            </a:r>
          </a:p>
          <a:p>
            <a:r>
              <a:rPr lang="en-US" sz="2400" dirty="0">
                <a:solidFill>
                  <a:srgbClr val="0070C0"/>
                </a:solidFill>
              </a:rPr>
              <a:t>This is a big limitation for the server which is expected to serve multiple clients. </a:t>
            </a:r>
          </a:p>
          <a:p>
            <a:r>
              <a:rPr lang="en-US" sz="2400" dirty="0"/>
              <a:t>This problem can be solved by using thread. </a:t>
            </a:r>
          </a:p>
          <a:p>
            <a:r>
              <a:rPr lang="en-US" sz="2400" dirty="0"/>
              <a:t>The following example shows how to do that. </a:t>
            </a:r>
          </a:p>
          <a:p>
            <a:endParaRPr lang="en-US" sz="2400" dirty="0"/>
          </a:p>
        </p:txBody>
      </p:sp>
    </p:spTree>
    <p:extLst>
      <p:ext uri="{BB962C8B-B14F-4D97-AF65-F5344CB8AC3E}">
        <p14:creationId xmlns:p14="http://schemas.microsoft.com/office/powerpoint/2010/main" val="141988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Sockets…</a:t>
            </a:r>
            <a:endParaRPr lang="en-US" dirty="0"/>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However, other forms of communication don't require such strict standards. </a:t>
            </a:r>
          </a:p>
          <a:p>
            <a:r>
              <a:rPr lang="en-US" sz="2000" dirty="0"/>
              <a:t>In fact, they may be slowed down by the extra overhead or the reliable connection may invalidate the service altogether.</a:t>
            </a:r>
          </a:p>
          <a:p>
            <a:pPr marL="0" indent="0">
              <a:buNone/>
            </a:pPr>
            <a:endParaRPr lang="en-US" sz="1600" dirty="0"/>
          </a:p>
          <a:p>
            <a:pPr marL="0" indent="0">
              <a:buNone/>
            </a:pPr>
            <a:r>
              <a:rPr lang="en-US" sz="2000" b="1" dirty="0">
                <a:solidFill>
                  <a:srgbClr val="00B050"/>
                </a:solidFill>
              </a:rPr>
              <a:t>Ports</a:t>
            </a:r>
          </a:p>
          <a:p>
            <a:r>
              <a:rPr lang="en-US" sz="2000" dirty="0"/>
              <a:t>Generally speaking, </a:t>
            </a:r>
            <a:r>
              <a:rPr lang="en-US" sz="2000" dirty="0">
                <a:solidFill>
                  <a:srgbClr val="FF0000"/>
                </a:solidFill>
              </a:rPr>
              <a:t>a computer </a:t>
            </a:r>
            <a:r>
              <a:rPr lang="en-US" sz="2000" u="sng" dirty="0">
                <a:solidFill>
                  <a:srgbClr val="FF0000"/>
                </a:solidFill>
              </a:rPr>
              <a:t>has a single physical connection </a:t>
            </a:r>
            <a:r>
              <a:rPr lang="en-US" sz="2000" dirty="0">
                <a:solidFill>
                  <a:srgbClr val="FF0000"/>
                </a:solidFill>
              </a:rPr>
              <a:t>to the network. </a:t>
            </a:r>
          </a:p>
          <a:p>
            <a:r>
              <a:rPr lang="en-US" sz="2000" dirty="0"/>
              <a:t>All data destined for a particular computer arrives through that connection. </a:t>
            </a:r>
          </a:p>
          <a:p>
            <a:r>
              <a:rPr lang="en-US" sz="2000" dirty="0">
                <a:solidFill>
                  <a:srgbClr val="0070C0"/>
                </a:solidFill>
              </a:rPr>
              <a:t>However, the data may be intended for different applications/servers running on the computer.</a:t>
            </a:r>
          </a:p>
          <a:p>
            <a:r>
              <a:rPr lang="en-US" sz="2000" dirty="0"/>
              <a:t>So how does the computer know to which application to forward the data? </a:t>
            </a:r>
          </a:p>
          <a:p>
            <a:r>
              <a:rPr lang="en-US" sz="2000" dirty="0"/>
              <a:t>Through the use of </a:t>
            </a:r>
            <a:r>
              <a:rPr lang="en-US" sz="2000" i="1" dirty="0"/>
              <a:t>ports</a:t>
            </a:r>
            <a:r>
              <a:rPr lang="en-US" sz="2000" dirty="0"/>
              <a:t>.</a:t>
            </a:r>
          </a:p>
          <a:p>
            <a:r>
              <a:rPr lang="en-US" sz="2000" dirty="0">
                <a:solidFill>
                  <a:srgbClr val="0070C0"/>
                </a:solidFill>
              </a:rPr>
              <a:t>Data transmitted over the Internet is accompanied by </a:t>
            </a:r>
            <a:r>
              <a:rPr lang="en-US" sz="2000" dirty="0">
                <a:solidFill>
                  <a:srgbClr val="FF0000"/>
                </a:solidFill>
              </a:rPr>
              <a:t>addressing</a:t>
            </a:r>
            <a:r>
              <a:rPr lang="en-US" sz="2000" dirty="0">
                <a:solidFill>
                  <a:srgbClr val="0070C0"/>
                </a:solidFill>
              </a:rPr>
              <a:t> information that identifies the </a:t>
            </a:r>
            <a:r>
              <a:rPr lang="en-US" sz="2000" dirty="0">
                <a:solidFill>
                  <a:srgbClr val="FF0000"/>
                </a:solidFill>
              </a:rPr>
              <a:t>computer</a:t>
            </a:r>
            <a:r>
              <a:rPr lang="en-US" sz="2000" dirty="0">
                <a:solidFill>
                  <a:srgbClr val="0070C0"/>
                </a:solidFill>
              </a:rPr>
              <a:t> and the </a:t>
            </a:r>
            <a:r>
              <a:rPr lang="en-US" sz="2000" dirty="0">
                <a:solidFill>
                  <a:srgbClr val="FF0000"/>
                </a:solidFill>
              </a:rPr>
              <a:t>port</a:t>
            </a:r>
            <a:r>
              <a:rPr lang="en-US" sz="2000" dirty="0">
                <a:solidFill>
                  <a:srgbClr val="0070C0"/>
                </a:solidFill>
              </a:rPr>
              <a:t> for which it is destined. </a:t>
            </a:r>
          </a:p>
        </p:txBody>
      </p:sp>
    </p:spTree>
    <p:extLst>
      <p:ext uri="{BB962C8B-B14F-4D97-AF65-F5344CB8AC3E}">
        <p14:creationId xmlns:p14="http://schemas.microsoft.com/office/powerpoint/2010/main" val="1764502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858000"/>
          </a:xfrm>
        </p:spPr>
        <p:txBody>
          <a:bodyPr>
            <a:noAutofit/>
          </a:bodyPr>
          <a:lstStyle/>
          <a:p>
            <a:pPr marL="0" indent="0">
              <a:spcBef>
                <a:spcPts val="400"/>
              </a:spcBef>
              <a:buNone/>
            </a:pPr>
            <a:r>
              <a:rPr lang="en-US" sz="1600" dirty="0">
                <a:solidFill>
                  <a:srgbClr val="FF0000"/>
                </a:solidFill>
              </a:rPr>
              <a:t>public class </a:t>
            </a:r>
            <a:r>
              <a:rPr lang="en-US" sz="1600" dirty="0" err="1">
                <a:solidFill>
                  <a:srgbClr val="FF0000"/>
                </a:solidFill>
              </a:rPr>
              <a:t>ThreadedCircleServer</a:t>
            </a:r>
            <a:r>
              <a:rPr lang="en-US" sz="1600" dirty="0">
                <a:solidFill>
                  <a:srgbClr val="FF0000"/>
                </a:solidFill>
              </a:rPr>
              <a:t> extends </a:t>
            </a:r>
            <a:r>
              <a:rPr lang="en-US" sz="1600" dirty="0" err="1">
                <a:solidFill>
                  <a:srgbClr val="FF0000"/>
                </a:solidFill>
              </a:rPr>
              <a:t>JFrame</a:t>
            </a:r>
            <a:r>
              <a:rPr lang="en-US" sz="1600" dirty="0">
                <a:solidFill>
                  <a:srgbClr val="FF0000"/>
                </a:solidFill>
              </a:rPr>
              <a:t> {</a:t>
            </a:r>
          </a:p>
          <a:p>
            <a:pPr marL="0" indent="0">
              <a:spcBef>
                <a:spcPts val="400"/>
              </a:spcBef>
              <a:buNone/>
            </a:pPr>
            <a:r>
              <a:rPr lang="en-US" sz="1600" dirty="0">
                <a:solidFill>
                  <a:srgbClr val="FF0000"/>
                </a:solidFill>
              </a:rPr>
              <a:t>    private </a:t>
            </a:r>
            <a:r>
              <a:rPr lang="en-US" sz="1600" dirty="0" err="1">
                <a:solidFill>
                  <a:srgbClr val="FF0000"/>
                </a:solidFill>
              </a:rPr>
              <a:t>JTextArea</a:t>
            </a:r>
            <a:r>
              <a:rPr lang="en-US" sz="1600" dirty="0">
                <a:solidFill>
                  <a:srgbClr val="FF0000"/>
                </a:solidFill>
              </a:rPr>
              <a:t> </a:t>
            </a:r>
            <a:r>
              <a:rPr lang="en-US" sz="1600" dirty="0" err="1">
                <a:solidFill>
                  <a:srgbClr val="FF0000"/>
                </a:solidFill>
              </a:rPr>
              <a:t>jta</a:t>
            </a:r>
            <a:r>
              <a:rPr lang="en-US" sz="1600" dirty="0">
                <a:solidFill>
                  <a:srgbClr val="FF0000"/>
                </a:solidFill>
              </a:rPr>
              <a:t> = new </a:t>
            </a:r>
            <a:r>
              <a:rPr lang="en-US" sz="1600" dirty="0" err="1">
                <a:solidFill>
                  <a:srgbClr val="FF0000"/>
                </a:solidFill>
              </a:rPr>
              <a:t>JTextArea</a:t>
            </a:r>
            <a:r>
              <a:rPr lang="en-US" sz="1600" dirty="0">
                <a:solidFill>
                  <a:srgbClr val="FF0000"/>
                </a:solidFill>
              </a:rPr>
              <a:t>();</a:t>
            </a:r>
          </a:p>
          <a:p>
            <a:pPr marL="0" indent="0">
              <a:spcBef>
                <a:spcPts val="400"/>
              </a:spcBef>
              <a:buNone/>
            </a:pPr>
            <a:r>
              <a:rPr lang="en-US" sz="1600" dirty="0">
                <a:solidFill>
                  <a:srgbClr val="FF0000"/>
                </a:solidFill>
              </a:rPr>
              <a:t>    public static void main(String[] </a:t>
            </a:r>
            <a:r>
              <a:rPr lang="en-US" sz="1600" dirty="0" err="1">
                <a:solidFill>
                  <a:srgbClr val="FF0000"/>
                </a:solidFill>
              </a:rPr>
              <a:t>args</a:t>
            </a:r>
            <a:r>
              <a:rPr lang="en-US" sz="1600" dirty="0">
                <a:solidFill>
                  <a:srgbClr val="FF0000"/>
                </a:solidFill>
              </a:rPr>
              <a:t>) {</a:t>
            </a:r>
          </a:p>
          <a:p>
            <a:pPr marL="0" indent="0">
              <a:spcBef>
                <a:spcPts val="400"/>
              </a:spcBef>
              <a:buNone/>
            </a:pPr>
            <a:r>
              <a:rPr lang="en-US" sz="1600" dirty="0">
                <a:solidFill>
                  <a:srgbClr val="FF0000"/>
                </a:solidFill>
              </a:rPr>
              <a:t>        new </a:t>
            </a:r>
            <a:r>
              <a:rPr lang="en-US" sz="1600" dirty="0" err="1">
                <a:solidFill>
                  <a:srgbClr val="FF0000"/>
                </a:solidFill>
              </a:rPr>
              <a:t>ThreadedCircleServer</a:t>
            </a:r>
            <a:r>
              <a:rPr lang="en-US" sz="1600" dirty="0">
                <a:solidFill>
                  <a:srgbClr val="FF0000"/>
                </a:solidFill>
              </a:rPr>
              <a:t>();</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    public </a:t>
            </a:r>
            <a:r>
              <a:rPr lang="en-US" sz="1600" dirty="0" err="1">
                <a:solidFill>
                  <a:srgbClr val="FF0000"/>
                </a:solidFill>
              </a:rPr>
              <a:t>ThreadedCircleServer</a:t>
            </a:r>
            <a:r>
              <a:rPr lang="en-US" sz="1600" dirty="0">
                <a:solidFill>
                  <a:srgbClr val="FF0000"/>
                </a:solidFill>
              </a:rPr>
              <a:t>() {</a:t>
            </a:r>
          </a:p>
          <a:p>
            <a:pPr marL="0" indent="0">
              <a:spcBef>
                <a:spcPts val="400"/>
              </a:spcBef>
              <a:buNone/>
            </a:pPr>
            <a:r>
              <a:rPr lang="en-US" sz="1600" dirty="0">
                <a:solidFill>
                  <a:srgbClr val="FF0000"/>
                </a:solidFill>
              </a:rPr>
              <a:t>        </a:t>
            </a:r>
            <a:r>
              <a:rPr lang="en-US" sz="1600" dirty="0" err="1">
                <a:solidFill>
                  <a:srgbClr val="FF0000"/>
                </a:solidFill>
              </a:rPr>
              <a:t>setLayout</a:t>
            </a:r>
            <a:r>
              <a:rPr lang="en-US" sz="1600" dirty="0">
                <a:solidFill>
                  <a:srgbClr val="FF0000"/>
                </a:solidFill>
              </a:rPr>
              <a:t>(new </a:t>
            </a:r>
            <a:r>
              <a:rPr lang="en-US" sz="1600" dirty="0" err="1">
                <a:solidFill>
                  <a:srgbClr val="FF0000"/>
                </a:solidFill>
              </a:rPr>
              <a:t>BorderLayout</a:t>
            </a:r>
            <a:r>
              <a:rPr lang="en-US" sz="1600" dirty="0">
                <a:solidFill>
                  <a:srgbClr val="FF0000"/>
                </a:solidFill>
              </a:rPr>
              <a:t>());</a:t>
            </a:r>
          </a:p>
          <a:p>
            <a:pPr marL="0" indent="0">
              <a:spcBef>
                <a:spcPts val="400"/>
              </a:spcBef>
              <a:buNone/>
            </a:pPr>
            <a:r>
              <a:rPr lang="en-US" sz="1600" dirty="0">
                <a:solidFill>
                  <a:srgbClr val="FF0000"/>
                </a:solidFill>
              </a:rPr>
              <a:t>        add(new </a:t>
            </a:r>
            <a:r>
              <a:rPr lang="en-US" sz="1600" dirty="0" err="1">
                <a:solidFill>
                  <a:srgbClr val="FF0000"/>
                </a:solidFill>
              </a:rPr>
              <a:t>JScrollPane</a:t>
            </a:r>
            <a:r>
              <a:rPr lang="en-US" sz="1600" dirty="0">
                <a:solidFill>
                  <a:srgbClr val="FF0000"/>
                </a:solidFill>
              </a:rPr>
              <a:t>(</a:t>
            </a:r>
            <a:r>
              <a:rPr lang="en-US" sz="1600" dirty="0" err="1">
                <a:solidFill>
                  <a:srgbClr val="FF0000"/>
                </a:solidFill>
              </a:rPr>
              <a:t>jta</a:t>
            </a:r>
            <a:r>
              <a:rPr lang="en-US" sz="1600" dirty="0">
                <a:solidFill>
                  <a:srgbClr val="FF0000"/>
                </a:solidFill>
              </a:rPr>
              <a:t>), </a:t>
            </a:r>
            <a:r>
              <a:rPr lang="en-US" sz="1600" dirty="0" err="1">
                <a:solidFill>
                  <a:srgbClr val="FF0000"/>
                </a:solidFill>
              </a:rPr>
              <a:t>BorderLayout.CENTER</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setTitle</a:t>
            </a:r>
            <a:r>
              <a:rPr lang="en-US" sz="1600" dirty="0">
                <a:solidFill>
                  <a:srgbClr val="FF0000"/>
                </a:solidFill>
              </a:rPr>
              <a:t>("Server");</a:t>
            </a:r>
          </a:p>
          <a:p>
            <a:pPr marL="0" indent="0">
              <a:spcBef>
                <a:spcPts val="400"/>
              </a:spcBef>
              <a:buNone/>
            </a:pPr>
            <a:r>
              <a:rPr lang="en-US" sz="1600" dirty="0">
                <a:solidFill>
                  <a:srgbClr val="FF0000"/>
                </a:solidFill>
              </a:rPr>
              <a:t>        </a:t>
            </a:r>
            <a:r>
              <a:rPr lang="en-US" sz="1600" dirty="0" err="1">
                <a:solidFill>
                  <a:srgbClr val="FF0000"/>
                </a:solidFill>
              </a:rPr>
              <a:t>setSize</a:t>
            </a:r>
            <a:r>
              <a:rPr lang="en-US" sz="1600" dirty="0">
                <a:solidFill>
                  <a:srgbClr val="FF0000"/>
                </a:solidFill>
              </a:rPr>
              <a:t>(500, 300);</a:t>
            </a:r>
          </a:p>
          <a:p>
            <a:pPr marL="0" indent="0">
              <a:spcBef>
                <a:spcPts val="400"/>
              </a:spcBef>
              <a:buNone/>
            </a:pPr>
            <a:r>
              <a:rPr lang="en-US" sz="1600" dirty="0">
                <a:solidFill>
                  <a:srgbClr val="FF0000"/>
                </a:solidFill>
              </a:rPr>
              <a:t>        </a:t>
            </a:r>
            <a:r>
              <a:rPr lang="en-US" sz="1600" dirty="0" err="1">
                <a:solidFill>
                  <a:srgbClr val="FF0000"/>
                </a:solidFill>
              </a:rPr>
              <a:t>setDefaultCloseOperation</a:t>
            </a:r>
            <a:r>
              <a:rPr lang="en-US" sz="1600" dirty="0">
                <a:solidFill>
                  <a:srgbClr val="FF0000"/>
                </a:solidFill>
              </a:rPr>
              <a:t>(</a:t>
            </a:r>
            <a:r>
              <a:rPr lang="en-US" sz="1600" dirty="0" err="1">
                <a:solidFill>
                  <a:srgbClr val="FF0000"/>
                </a:solidFill>
              </a:rPr>
              <a:t>JFrame.EXIT_ON_CLOSE</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setVisible</a:t>
            </a:r>
            <a:r>
              <a:rPr lang="en-US" sz="1600" dirty="0">
                <a:solidFill>
                  <a:srgbClr val="FF0000"/>
                </a:solidFill>
              </a:rPr>
              <a:t>(true); // It is necessary to show the frame here!</a:t>
            </a:r>
          </a:p>
          <a:p>
            <a:pPr marL="0" indent="0">
              <a:spcBef>
                <a:spcPts val="400"/>
              </a:spcBef>
              <a:buNone/>
            </a:pPr>
            <a:r>
              <a:rPr lang="en-US" sz="1600" dirty="0">
                <a:solidFill>
                  <a:srgbClr val="FF0000"/>
                </a:solidFill>
              </a:rPr>
              <a:t>        try {</a:t>
            </a:r>
          </a:p>
          <a:p>
            <a:pPr marL="0" indent="0">
              <a:spcBef>
                <a:spcPts val="400"/>
              </a:spcBef>
              <a:buNone/>
            </a:pPr>
            <a:r>
              <a:rPr lang="en-US" sz="1600" dirty="0">
                <a:solidFill>
                  <a:srgbClr val="FF0000"/>
                </a:solidFill>
              </a:rPr>
              <a:t>            </a:t>
            </a:r>
            <a:r>
              <a:rPr lang="en-US" sz="1600" dirty="0" err="1">
                <a:solidFill>
                  <a:srgbClr val="FF0000"/>
                </a:solidFill>
              </a:rPr>
              <a:t>ServerSocket</a:t>
            </a:r>
            <a:r>
              <a:rPr lang="en-US" sz="1600" dirty="0">
                <a:solidFill>
                  <a:srgbClr val="FF0000"/>
                </a:solidFill>
              </a:rPr>
              <a:t> </a:t>
            </a:r>
            <a:r>
              <a:rPr lang="en-US" sz="1600" dirty="0" err="1">
                <a:solidFill>
                  <a:srgbClr val="FF0000"/>
                </a:solidFill>
              </a:rPr>
              <a:t>serverSocket</a:t>
            </a:r>
            <a:r>
              <a:rPr lang="en-US" sz="1600" dirty="0">
                <a:solidFill>
                  <a:srgbClr val="FF0000"/>
                </a:solidFill>
              </a:rPr>
              <a:t> = new </a:t>
            </a:r>
            <a:r>
              <a:rPr lang="en-US" sz="1600" dirty="0" err="1">
                <a:solidFill>
                  <a:srgbClr val="FF0000"/>
                </a:solidFill>
              </a:rPr>
              <a:t>ServerSocket</a:t>
            </a:r>
            <a:r>
              <a:rPr lang="en-US" sz="1600" dirty="0">
                <a:solidFill>
                  <a:srgbClr val="FF0000"/>
                </a:solidFill>
              </a:rPr>
              <a:t>(8000);</a:t>
            </a:r>
          </a:p>
          <a:p>
            <a:pPr marL="0" indent="0">
              <a:spcBef>
                <a:spcPts val="400"/>
              </a:spcBef>
              <a:buNone/>
            </a:pPr>
            <a:r>
              <a:rPr lang="en-US" sz="1600" dirty="0">
                <a:solidFill>
                  <a:srgbClr val="FF0000"/>
                </a:solidFill>
              </a:rPr>
              <a:t>            </a:t>
            </a:r>
            <a:r>
              <a:rPr lang="en-US" sz="1600" dirty="0" err="1">
                <a:solidFill>
                  <a:srgbClr val="FF0000"/>
                </a:solidFill>
              </a:rPr>
              <a:t>jta.append</a:t>
            </a:r>
            <a:r>
              <a:rPr lang="en-US" sz="1600" dirty="0">
                <a:solidFill>
                  <a:srgbClr val="FF0000"/>
                </a:solidFill>
              </a:rPr>
              <a:t>("Server started at " + new Date() + '\n');</a:t>
            </a:r>
          </a:p>
          <a:p>
            <a:pPr marL="0" indent="0">
              <a:spcBef>
                <a:spcPts val="400"/>
              </a:spcBef>
              <a:buNone/>
            </a:pPr>
            <a:r>
              <a:rPr lang="en-US" sz="1600" dirty="0">
                <a:solidFill>
                  <a:srgbClr val="FF0000"/>
                </a:solidFill>
              </a:rPr>
              <a:t>            //loop and accept multiple connections </a:t>
            </a:r>
          </a:p>
          <a:p>
            <a:pPr marL="0" indent="0">
              <a:spcBef>
                <a:spcPts val="400"/>
              </a:spcBef>
              <a:buNone/>
            </a:pPr>
            <a:r>
              <a:rPr lang="en-US" sz="1600" dirty="0">
                <a:solidFill>
                  <a:srgbClr val="FF0000"/>
                </a:solidFill>
              </a:rPr>
              <a:t>            while (true) {</a:t>
            </a:r>
          </a:p>
          <a:p>
            <a:pPr marL="0" indent="0">
              <a:spcBef>
                <a:spcPts val="400"/>
              </a:spcBef>
              <a:buNone/>
            </a:pPr>
            <a:r>
              <a:rPr lang="en-US" sz="1600" dirty="0">
                <a:solidFill>
                  <a:srgbClr val="FF0000"/>
                </a:solidFill>
              </a:rPr>
              <a:t>                Socket </a:t>
            </a:r>
            <a:r>
              <a:rPr lang="en-US" sz="1600" dirty="0" err="1">
                <a:solidFill>
                  <a:srgbClr val="FF0000"/>
                </a:solidFill>
              </a:rPr>
              <a:t>socket</a:t>
            </a:r>
            <a:r>
              <a:rPr lang="en-US" sz="1600" dirty="0">
                <a:solidFill>
                  <a:srgbClr val="FF0000"/>
                </a:solidFill>
              </a:rPr>
              <a:t> = </a:t>
            </a:r>
            <a:r>
              <a:rPr lang="en-US" sz="1600" dirty="0" err="1">
                <a:solidFill>
                  <a:srgbClr val="FF0000"/>
                </a:solidFill>
              </a:rPr>
              <a:t>serverSocket.accept</a:t>
            </a:r>
            <a:r>
              <a:rPr lang="en-US" sz="1600" dirty="0">
                <a:solidFill>
                  <a:srgbClr val="FF0000"/>
                </a:solidFill>
              </a:rPr>
              <a:t>();</a:t>
            </a:r>
          </a:p>
          <a:p>
            <a:pPr marL="0" indent="0">
              <a:spcBef>
                <a:spcPts val="400"/>
              </a:spcBef>
              <a:buNone/>
            </a:pPr>
            <a:r>
              <a:rPr lang="en-US" sz="1600" dirty="0">
                <a:solidFill>
                  <a:srgbClr val="FF0000"/>
                </a:solidFill>
              </a:rPr>
              <a:t>                Communicate </a:t>
            </a:r>
            <a:r>
              <a:rPr lang="en-US" sz="1600" dirty="0" err="1">
                <a:solidFill>
                  <a:srgbClr val="FF0000"/>
                </a:solidFill>
              </a:rPr>
              <a:t>comm</a:t>
            </a:r>
            <a:r>
              <a:rPr lang="en-US" sz="1600" dirty="0">
                <a:solidFill>
                  <a:srgbClr val="FF0000"/>
                </a:solidFill>
              </a:rPr>
              <a:t> = new Communicate(socket);</a:t>
            </a:r>
          </a:p>
          <a:p>
            <a:pPr marL="0" indent="0">
              <a:spcBef>
                <a:spcPts val="400"/>
              </a:spcBef>
              <a:buNone/>
            </a:pPr>
            <a:r>
              <a:rPr lang="en-US" sz="1600" dirty="0">
                <a:solidFill>
                  <a:srgbClr val="FF0000"/>
                </a:solidFill>
              </a:rPr>
              <a:t>                </a:t>
            </a:r>
            <a:r>
              <a:rPr lang="en-US" sz="1600" dirty="0" err="1">
                <a:solidFill>
                  <a:srgbClr val="FF0000"/>
                </a:solidFill>
              </a:rPr>
              <a:t>comm.start</a:t>
            </a:r>
            <a:r>
              <a:rPr lang="en-US" sz="1600" dirty="0">
                <a:solidFill>
                  <a:srgbClr val="FF0000"/>
                </a:solidFill>
              </a:rPr>
              <a:t>();</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        } catch (</a:t>
            </a:r>
            <a:r>
              <a:rPr lang="en-US" sz="1600" dirty="0" err="1">
                <a:solidFill>
                  <a:srgbClr val="FF0000"/>
                </a:solidFill>
              </a:rPr>
              <a:t>IOException</a:t>
            </a:r>
            <a:r>
              <a:rPr lang="en-US" sz="1600" dirty="0">
                <a:solidFill>
                  <a:srgbClr val="FF0000"/>
                </a:solidFill>
              </a:rPr>
              <a:t> ex) {  </a:t>
            </a:r>
            <a:r>
              <a:rPr lang="en-US" sz="1600" dirty="0" err="1">
                <a:solidFill>
                  <a:srgbClr val="FF0000"/>
                </a:solidFill>
              </a:rPr>
              <a:t>ex.printStackTrace</a:t>
            </a:r>
            <a:r>
              <a:rPr lang="en-US" sz="1600" dirty="0">
                <a:solidFill>
                  <a:srgbClr val="FF0000"/>
                </a:solidFill>
              </a:rPr>
              <a:t>();   }</a:t>
            </a:r>
          </a:p>
          <a:p>
            <a:pPr marL="0" indent="0">
              <a:spcBef>
                <a:spcPts val="400"/>
              </a:spcBef>
              <a:buNone/>
            </a:pPr>
            <a:r>
              <a:rPr lang="en-US" sz="1600" dirty="0">
                <a:solidFill>
                  <a:srgbClr val="FF0000"/>
                </a:solidFill>
              </a:rPr>
              <a:t>    }</a:t>
            </a:r>
          </a:p>
        </p:txBody>
      </p:sp>
    </p:spTree>
    <p:extLst>
      <p:ext uri="{BB962C8B-B14F-4D97-AF65-F5344CB8AC3E}">
        <p14:creationId xmlns:p14="http://schemas.microsoft.com/office/powerpoint/2010/main" val="146266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858000"/>
          </a:xfrm>
        </p:spPr>
        <p:txBody>
          <a:bodyPr>
            <a:noAutofit/>
          </a:bodyPr>
          <a:lstStyle/>
          <a:p>
            <a:pPr marL="0" indent="0">
              <a:lnSpc>
                <a:spcPct val="90000"/>
              </a:lnSpc>
              <a:buNone/>
            </a:pPr>
            <a:r>
              <a:rPr lang="en-US" sz="1600" dirty="0">
                <a:solidFill>
                  <a:srgbClr val="FF0000"/>
                </a:solidFill>
              </a:rPr>
              <a:t>class Communicate extends Thread {</a:t>
            </a:r>
          </a:p>
          <a:p>
            <a:pPr marL="0" indent="0">
              <a:lnSpc>
                <a:spcPct val="90000"/>
              </a:lnSpc>
              <a:buNone/>
            </a:pPr>
            <a:r>
              <a:rPr lang="en-US" sz="1600" dirty="0">
                <a:solidFill>
                  <a:srgbClr val="FF0000"/>
                </a:solidFill>
              </a:rPr>
              <a:t>        Socket </a:t>
            </a:r>
            <a:r>
              <a:rPr lang="en-US" sz="1600" dirty="0" err="1">
                <a:solidFill>
                  <a:srgbClr val="FF0000"/>
                </a:solidFill>
              </a:rPr>
              <a:t>socket</a:t>
            </a:r>
            <a:r>
              <a:rPr lang="en-US" sz="1600" dirty="0">
                <a:solidFill>
                  <a:srgbClr val="FF0000"/>
                </a:solidFill>
              </a:rPr>
              <a:t>;</a:t>
            </a:r>
          </a:p>
          <a:p>
            <a:pPr marL="0" indent="0">
              <a:lnSpc>
                <a:spcPct val="90000"/>
              </a:lnSpc>
              <a:buNone/>
            </a:pPr>
            <a:r>
              <a:rPr lang="en-US" sz="1600" dirty="0">
                <a:solidFill>
                  <a:srgbClr val="FF0000"/>
                </a:solidFill>
              </a:rPr>
              <a:t>        Communicate(Socket </a:t>
            </a:r>
            <a:r>
              <a:rPr lang="en-US" sz="1600" dirty="0" err="1">
                <a:solidFill>
                  <a:srgbClr val="FF0000"/>
                </a:solidFill>
              </a:rPr>
              <a:t>ss</a:t>
            </a:r>
            <a:r>
              <a:rPr lang="en-US" sz="1600" dirty="0">
                <a:solidFill>
                  <a:srgbClr val="FF0000"/>
                </a:solidFill>
              </a:rPr>
              <a:t>) {</a:t>
            </a:r>
          </a:p>
          <a:p>
            <a:pPr marL="0" indent="0">
              <a:lnSpc>
                <a:spcPct val="90000"/>
              </a:lnSpc>
              <a:buNone/>
            </a:pPr>
            <a:r>
              <a:rPr lang="en-US" sz="1600" dirty="0">
                <a:solidFill>
                  <a:srgbClr val="FF0000"/>
                </a:solidFill>
              </a:rPr>
              <a:t>            socket = </a:t>
            </a:r>
            <a:r>
              <a:rPr lang="en-US" sz="1600" dirty="0" err="1">
                <a:solidFill>
                  <a:srgbClr val="FF0000"/>
                </a:solidFill>
              </a:rPr>
              <a:t>ss</a:t>
            </a:r>
            <a:r>
              <a:rPr lang="en-US" sz="1600" dirty="0">
                <a:solidFill>
                  <a:srgbClr val="FF0000"/>
                </a:solidFill>
              </a:rPr>
              <a:t>;</a:t>
            </a:r>
          </a:p>
          <a:p>
            <a:pPr marL="0" indent="0">
              <a:lnSpc>
                <a:spcPct val="90000"/>
              </a:lnSpc>
              <a:buNone/>
            </a:pPr>
            <a:r>
              <a:rPr lang="en-US" sz="1600" dirty="0">
                <a:solidFill>
                  <a:srgbClr val="FF0000"/>
                </a:solidFill>
              </a:rPr>
              <a:t>        }</a:t>
            </a:r>
          </a:p>
          <a:p>
            <a:pPr marL="0" indent="0">
              <a:lnSpc>
                <a:spcPct val="90000"/>
              </a:lnSpc>
              <a:buNone/>
            </a:pPr>
            <a:r>
              <a:rPr lang="en-US" sz="1600" dirty="0">
                <a:solidFill>
                  <a:srgbClr val="FF0000"/>
                </a:solidFill>
              </a:rPr>
              <a:t>        public void run() {</a:t>
            </a:r>
          </a:p>
          <a:p>
            <a:pPr marL="0" indent="0">
              <a:lnSpc>
                <a:spcPct val="90000"/>
              </a:lnSpc>
              <a:buNone/>
            </a:pPr>
            <a:r>
              <a:rPr lang="en-US" sz="1600" dirty="0">
                <a:solidFill>
                  <a:srgbClr val="FF0000"/>
                </a:solidFill>
              </a:rPr>
              <a:t>            try {</a:t>
            </a:r>
          </a:p>
          <a:p>
            <a:pPr marL="0" indent="0">
              <a:lnSpc>
                <a:spcPct val="90000"/>
              </a:lnSpc>
              <a:buNone/>
            </a:pPr>
            <a:r>
              <a:rPr lang="en-US" sz="1600" dirty="0">
                <a:solidFill>
                  <a:srgbClr val="FF0000"/>
                </a:solidFill>
              </a:rPr>
              <a:t>                </a:t>
            </a:r>
            <a:r>
              <a:rPr lang="en-US" sz="1600" dirty="0" err="1">
                <a:solidFill>
                  <a:srgbClr val="FF0000"/>
                </a:solidFill>
              </a:rPr>
              <a:t>DataInputStream</a:t>
            </a:r>
            <a:r>
              <a:rPr lang="en-US" sz="1600" dirty="0">
                <a:solidFill>
                  <a:srgbClr val="FF0000"/>
                </a:solidFill>
              </a:rPr>
              <a:t> </a:t>
            </a:r>
            <a:r>
              <a:rPr lang="en-US" sz="1600" dirty="0" err="1">
                <a:solidFill>
                  <a:srgbClr val="FF0000"/>
                </a:solidFill>
              </a:rPr>
              <a:t>inputFromClient</a:t>
            </a:r>
            <a:r>
              <a:rPr lang="en-US" sz="1600" dirty="0">
                <a:solidFill>
                  <a:srgbClr val="FF0000"/>
                </a:solidFill>
              </a:rPr>
              <a:t> = new </a:t>
            </a:r>
            <a:r>
              <a:rPr lang="en-US" sz="1600" dirty="0" err="1">
                <a:solidFill>
                  <a:srgbClr val="FF0000"/>
                </a:solidFill>
              </a:rPr>
              <a:t>DataInputStream</a:t>
            </a:r>
            <a:r>
              <a:rPr lang="en-US" sz="1600" dirty="0">
                <a:solidFill>
                  <a:srgbClr val="FF0000"/>
                </a:solidFill>
              </a:rPr>
              <a:t>(</a:t>
            </a:r>
            <a:r>
              <a:rPr lang="en-US" sz="1600" dirty="0" err="1">
                <a:solidFill>
                  <a:srgbClr val="FF0000"/>
                </a:solidFill>
              </a:rPr>
              <a:t>socket.getInputStream</a:t>
            </a:r>
            <a:r>
              <a:rPr lang="en-US" sz="1600" dirty="0">
                <a:solidFill>
                  <a:srgbClr val="FF0000"/>
                </a:solidFill>
              </a:rPr>
              <a:t>());</a:t>
            </a:r>
          </a:p>
          <a:p>
            <a:pPr marL="0" indent="0">
              <a:lnSpc>
                <a:spcPct val="90000"/>
              </a:lnSpc>
              <a:buNone/>
            </a:pPr>
            <a:r>
              <a:rPr lang="en-US" sz="1600" dirty="0">
                <a:solidFill>
                  <a:srgbClr val="FF0000"/>
                </a:solidFill>
              </a:rPr>
              <a:t>                </a:t>
            </a:r>
            <a:r>
              <a:rPr lang="en-US" sz="1600" dirty="0" err="1">
                <a:solidFill>
                  <a:srgbClr val="FF0000"/>
                </a:solidFill>
              </a:rPr>
              <a:t>DataOutputStream</a:t>
            </a:r>
            <a:r>
              <a:rPr lang="en-US" sz="1600" dirty="0">
                <a:solidFill>
                  <a:srgbClr val="FF0000"/>
                </a:solidFill>
              </a:rPr>
              <a:t> </a:t>
            </a:r>
            <a:r>
              <a:rPr lang="en-US" sz="1600" dirty="0" err="1">
                <a:solidFill>
                  <a:srgbClr val="FF0000"/>
                </a:solidFill>
              </a:rPr>
              <a:t>outputToClient</a:t>
            </a:r>
            <a:r>
              <a:rPr lang="en-US" sz="1600" dirty="0">
                <a:solidFill>
                  <a:srgbClr val="FF0000"/>
                </a:solidFill>
              </a:rPr>
              <a:t> = new </a:t>
            </a:r>
            <a:r>
              <a:rPr lang="en-US" sz="1600" dirty="0" err="1">
                <a:solidFill>
                  <a:srgbClr val="FF0000"/>
                </a:solidFill>
              </a:rPr>
              <a:t>DataOutputStream</a:t>
            </a:r>
            <a:r>
              <a:rPr lang="en-US" sz="1600" dirty="0">
                <a:solidFill>
                  <a:srgbClr val="FF0000"/>
                </a:solidFill>
              </a:rPr>
              <a:t>(</a:t>
            </a:r>
            <a:r>
              <a:rPr lang="en-US" sz="1600" dirty="0" err="1">
                <a:solidFill>
                  <a:srgbClr val="FF0000"/>
                </a:solidFill>
              </a:rPr>
              <a:t>socket.getOutputStream</a:t>
            </a:r>
            <a:r>
              <a:rPr lang="en-US" sz="1600" dirty="0">
                <a:solidFill>
                  <a:srgbClr val="FF0000"/>
                </a:solidFill>
              </a:rPr>
              <a:t>());</a:t>
            </a:r>
          </a:p>
          <a:p>
            <a:pPr marL="0" indent="0">
              <a:lnSpc>
                <a:spcPct val="90000"/>
              </a:lnSpc>
              <a:buNone/>
            </a:pPr>
            <a:r>
              <a:rPr lang="en-US" sz="1600" dirty="0">
                <a:solidFill>
                  <a:srgbClr val="FF0000"/>
                </a:solidFill>
              </a:rPr>
              <a:t>                while (true) {</a:t>
            </a:r>
          </a:p>
          <a:p>
            <a:pPr marL="0" indent="0">
              <a:lnSpc>
                <a:spcPct val="90000"/>
              </a:lnSpc>
              <a:buNone/>
            </a:pPr>
            <a:r>
              <a:rPr lang="en-US" sz="1600" dirty="0">
                <a:solidFill>
                  <a:srgbClr val="FF0000"/>
                </a:solidFill>
              </a:rPr>
              <a:t>                    double radius = </a:t>
            </a:r>
            <a:r>
              <a:rPr lang="en-US" sz="1600" dirty="0" err="1">
                <a:solidFill>
                  <a:srgbClr val="FF0000"/>
                </a:solidFill>
              </a:rPr>
              <a:t>inputFromClient.readDouble</a:t>
            </a:r>
            <a:r>
              <a:rPr lang="en-US" sz="1600" dirty="0">
                <a:solidFill>
                  <a:srgbClr val="FF0000"/>
                </a:solidFill>
              </a:rPr>
              <a:t>();</a:t>
            </a:r>
          </a:p>
          <a:p>
            <a:pPr marL="0" indent="0">
              <a:lnSpc>
                <a:spcPct val="90000"/>
              </a:lnSpc>
              <a:buNone/>
            </a:pPr>
            <a:r>
              <a:rPr lang="en-US" sz="1600" dirty="0">
                <a:solidFill>
                  <a:srgbClr val="FF0000"/>
                </a:solidFill>
              </a:rPr>
              <a:t>                    double area = radius * radius * </a:t>
            </a:r>
            <a:r>
              <a:rPr lang="en-US" sz="1600" dirty="0" err="1">
                <a:solidFill>
                  <a:srgbClr val="FF0000"/>
                </a:solidFill>
              </a:rPr>
              <a:t>Math.PI</a:t>
            </a:r>
            <a:r>
              <a:rPr lang="en-US" sz="1600" dirty="0">
                <a:solidFill>
                  <a:srgbClr val="FF0000"/>
                </a:solidFill>
              </a:rPr>
              <a:t>;</a:t>
            </a:r>
          </a:p>
          <a:p>
            <a:pPr marL="0" indent="0">
              <a:lnSpc>
                <a:spcPct val="90000"/>
              </a:lnSpc>
              <a:buNone/>
            </a:pPr>
            <a:r>
              <a:rPr lang="en-US" sz="1600" dirty="0">
                <a:solidFill>
                  <a:srgbClr val="FF0000"/>
                </a:solidFill>
              </a:rPr>
              <a:t> </a:t>
            </a:r>
          </a:p>
          <a:p>
            <a:pPr marL="0" indent="0">
              <a:lnSpc>
                <a:spcPct val="90000"/>
              </a:lnSpc>
              <a:buNone/>
            </a:pPr>
            <a:r>
              <a:rPr lang="en-US" sz="1600" dirty="0">
                <a:solidFill>
                  <a:srgbClr val="FF0000"/>
                </a:solidFill>
              </a:rPr>
              <a:t>                    </a:t>
            </a:r>
            <a:r>
              <a:rPr lang="en-US" sz="1600" dirty="0" err="1">
                <a:solidFill>
                  <a:srgbClr val="FF0000"/>
                </a:solidFill>
              </a:rPr>
              <a:t>outputToClient.writeDouble</a:t>
            </a:r>
            <a:r>
              <a:rPr lang="en-US" sz="1600" dirty="0">
                <a:solidFill>
                  <a:srgbClr val="FF0000"/>
                </a:solidFill>
              </a:rPr>
              <a:t>(area);</a:t>
            </a:r>
          </a:p>
          <a:p>
            <a:pPr marL="0" indent="0">
              <a:lnSpc>
                <a:spcPct val="90000"/>
              </a:lnSpc>
              <a:buNone/>
            </a:pPr>
            <a:r>
              <a:rPr lang="en-US" sz="1600" dirty="0">
                <a:solidFill>
                  <a:srgbClr val="FF0000"/>
                </a:solidFill>
              </a:rPr>
              <a:t>                    </a:t>
            </a:r>
            <a:r>
              <a:rPr lang="en-US" sz="1600" dirty="0" err="1">
                <a:solidFill>
                  <a:srgbClr val="FF0000"/>
                </a:solidFill>
              </a:rPr>
              <a:t>jta.append</a:t>
            </a:r>
            <a:r>
              <a:rPr lang="en-US" sz="1600" dirty="0">
                <a:solidFill>
                  <a:srgbClr val="FF0000"/>
                </a:solidFill>
              </a:rPr>
              <a:t>("Radius received from client: " + radius + '\n');</a:t>
            </a:r>
          </a:p>
          <a:p>
            <a:pPr marL="0" indent="0">
              <a:lnSpc>
                <a:spcPct val="90000"/>
              </a:lnSpc>
              <a:buNone/>
            </a:pPr>
            <a:r>
              <a:rPr lang="en-US" sz="1600" dirty="0">
                <a:solidFill>
                  <a:srgbClr val="FF0000"/>
                </a:solidFill>
              </a:rPr>
              <a:t>                    </a:t>
            </a:r>
            <a:r>
              <a:rPr lang="en-US" sz="1600" dirty="0" err="1">
                <a:solidFill>
                  <a:srgbClr val="FF0000"/>
                </a:solidFill>
              </a:rPr>
              <a:t>jta.append</a:t>
            </a:r>
            <a:r>
              <a:rPr lang="en-US" sz="1600" dirty="0">
                <a:solidFill>
                  <a:srgbClr val="FF0000"/>
                </a:solidFill>
              </a:rPr>
              <a:t>("Area computed: " + area + '\n');</a:t>
            </a:r>
          </a:p>
          <a:p>
            <a:pPr marL="0" indent="0">
              <a:lnSpc>
                <a:spcPct val="90000"/>
              </a:lnSpc>
              <a:buNone/>
            </a:pPr>
            <a:r>
              <a:rPr lang="en-US" sz="1600" dirty="0">
                <a:solidFill>
                  <a:srgbClr val="FF0000"/>
                </a:solidFill>
              </a:rPr>
              <a:t>                }</a:t>
            </a:r>
          </a:p>
          <a:p>
            <a:pPr marL="0" indent="0">
              <a:lnSpc>
                <a:spcPct val="90000"/>
              </a:lnSpc>
              <a:buNone/>
            </a:pPr>
            <a:r>
              <a:rPr lang="en-US" sz="1600" dirty="0">
                <a:solidFill>
                  <a:srgbClr val="FF0000"/>
                </a:solidFill>
              </a:rPr>
              <a:t>            } catch (</a:t>
            </a:r>
            <a:r>
              <a:rPr lang="en-US" sz="1600" dirty="0" err="1">
                <a:solidFill>
                  <a:srgbClr val="FF0000"/>
                </a:solidFill>
              </a:rPr>
              <a:t>IOException</a:t>
            </a:r>
            <a:r>
              <a:rPr lang="en-US" sz="1600" dirty="0">
                <a:solidFill>
                  <a:srgbClr val="FF0000"/>
                </a:solidFill>
              </a:rPr>
              <a:t> ex) {</a:t>
            </a:r>
          </a:p>
          <a:p>
            <a:pPr marL="0" indent="0">
              <a:lnSpc>
                <a:spcPct val="90000"/>
              </a:lnSpc>
              <a:buNone/>
            </a:pPr>
            <a:r>
              <a:rPr lang="en-US" sz="1600" dirty="0">
                <a:solidFill>
                  <a:srgbClr val="FF0000"/>
                </a:solidFill>
              </a:rPr>
              <a:t>                </a:t>
            </a:r>
            <a:r>
              <a:rPr lang="en-US" sz="1600" dirty="0" err="1">
                <a:solidFill>
                  <a:srgbClr val="FF0000"/>
                </a:solidFill>
              </a:rPr>
              <a:t>ex.printStackTrace</a:t>
            </a:r>
            <a:r>
              <a:rPr lang="en-US" sz="1600" dirty="0">
                <a:solidFill>
                  <a:srgbClr val="FF0000"/>
                </a:solidFill>
              </a:rPr>
              <a:t>();</a:t>
            </a:r>
          </a:p>
          <a:p>
            <a:pPr marL="0" indent="0">
              <a:lnSpc>
                <a:spcPct val="90000"/>
              </a:lnSpc>
              <a:buNone/>
            </a:pPr>
            <a:r>
              <a:rPr lang="en-US" sz="1600" dirty="0">
                <a:solidFill>
                  <a:srgbClr val="FF0000"/>
                </a:solidFill>
              </a:rPr>
              <a:t>            }</a:t>
            </a:r>
          </a:p>
          <a:p>
            <a:pPr marL="0" indent="0">
              <a:lnSpc>
                <a:spcPct val="90000"/>
              </a:lnSpc>
              <a:buNone/>
            </a:pPr>
            <a:r>
              <a:rPr lang="en-US" sz="1600" dirty="0">
                <a:solidFill>
                  <a:srgbClr val="FF0000"/>
                </a:solidFill>
              </a:rPr>
              <a:t>        }</a:t>
            </a:r>
          </a:p>
          <a:p>
            <a:pPr marL="0" indent="0">
              <a:lnSpc>
                <a:spcPct val="90000"/>
              </a:lnSpc>
              <a:buNone/>
            </a:pPr>
            <a:r>
              <a:rPr lang="en-US" sz="1600" dirty="0">
                <a:solidFill>
                  <a:srgbClr val="FF0000"/>
                </a:solidFill>
              </a:rPr>
              <a:t>    }</a:t>
            </a:r>
          </a:p>
          <a:p>
            <a:pPr marL="0" indent="0">
              <a:lnSpc>
                <a:spcPct val="90000"/>
              </a:lnSpc>
              <a:buNone/>
            </a:pPr>
            <a:endParaRPr lang="en-US" sz="1600" dirty="0">
              <a:solidFill>
                <a:srgbClr val="FF0000"/>
              </a:solidFill>
            </a:endParaRPr>
          </a:p>
        </p:txBody>
      </p:sp>
    </p:spTree>
    <p:extLst>
      <p:ext uri="{BB962C8B-B14F-4D97-AF65-F5344CB8AC3E}">
        <p14:creationId xmlns:p14="http://schemas.microsoft.com/office/powerpoint/2010/main" val="558414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2.2 UDP Datagrams</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Some applications that you write to communicate over the network will not require the reliable, point-to-point channel provided by TCP. </a:t>
            </a:r>
          </a:p>
          <a:p>
            <a:r>
              <a:rPr lang="en-US" sz="2000" dirty="0"/>
              <a:t>Rather, your applications might benefit from a mode of communication that </a:t>
            </a:r>
            <a:r>
              <a:rPr lang="en-US" sz="2000" dirty="0">
                <a:solidFill>
                  <a:srgbClr val="FF0000"/>
                </a:solidFill>
              </a:rPr>
              <a:t>delivers independent packages of information whose arrival and order of arrival are not guaranteed</a:t>
            </a:r>
            <a:r>
              <a:rPr lang="en-US" sz="2000" dirty="0"/>
              <a:t>.</a:t>
            </a:r>
          </a:p>
          <a:p>
            <a:r>
              <a:rPr lang="en-US" sz="2000" dirty="0">
                <a:solidFill>
                  <a:srgbClr val="FF0000"/>
                </a:solidFill>
              </a:rPr>
              <a:t>The UDP protocol provides a mode of network communication whereby applications send packets of data, called datagrams, to one another. </a:t>
            </a:r>
          </a:p>
          <a:p>
            <a:r>
              <a:rPr lang="en-US" sz="2000" dirty="0"/>
              <a:t>Datagrams are bundles of information passed between machines. </a:t>
            </a:r>
            <a:endParaRPr lang="en-US" sz="2000" dirty="0">
              <a:solidFill>
                <a:srgbClr val="0070C0"/>
              </a:solidFill>
            </a:endParaRPr>
          </a:p>
          <a:p>
            <a:r>
              <a:rPr lang="en-US" sz="2000" dirty="0"/>
              <a:t>A datagram is an independent, self-contained message sent over the network whose arrival, arrival time, and content are not guaranteed.</a:t>
            </a:r>
          </a:p>
          <a:p>
            <a:r>
              <a:rPr lang="en-US" sz="2000" dirty="0">
                <a:solidFill>
                  <a:srgbClr val="0070C0"/>
                </a:solidFill>
              </a:rPr>
              <a:t>Once the datagram has been released to its intended target, there is no assurance that it will arrive at the destination.</a:t>
            </a:r>
          </a:p>
          <a:p>
            <a:r>
              <a:rPr lang="en-US" sz="2000" dirty="0">
                <a:solidFill>
                  <a:srgbClr val="0070C0"/>
                </a:solidFill>
              </a:rPr>
              <a:t>Likewise, when the datagram is received, there is no assurance that it hasn’t been damaged in transit or that whoever sent it is still there to receive a response.</a:t>
            </a:r>
          </a:p>
        </p:txBody>
      </p:sp>
    </p:spTree>
    <p:extLst>
      <p:ext uri="{BB962C8B-B14F-4D97-AF65-F5344CB8AC3E}">
        <p14:creationId xmlns:p14="http://schemas.microsoft.com/office/powerpoint/2010/main" val="376780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UDP Datagrams…</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UDP is appropriate for data transfers where it doesn't matter if a packet is lost in transition.</a:t>
            </a:r>
          </a:p>
          <a:p>
            <a:r>
              <a:rPr lang="en-US" sz="2000" dirty="0"/>
              <a:t>For instance, imagine a transfer of a live TV-signal over the internet.</a:t>
            </a:r>
          </a:p>
          <a:p>
            <a:r>
              <a:rPr lang="en-US" sz="2000" dirty="0"/>
              <a:t>You want the signal to arrive at the clients as close to live as possible.</a:t>
            </a:r>
          </a:p>
          <a:p>
            <a:r>
              <a:rPr lang="en-US" sz="2000" dirty="0"/>
              <a:t>Therefore, if a frame or two are lost, you don't really care.</a:t>
            </a:r>
          </a:p>
          <a:p>
            <a:r>
              <a:rPr lang="en-US" sz="2000" dirty="0">
                <a:solidFill>
                  <a:srgbClr val="0070C0"/>
                </a:solidFill>
              </a:rPr>
              <a:t>You don't want the live broadcast to be delayed just to make sure all frames are shown at the client.</a:t>
            </a:r>
          </a:p>
          <a:p>
            <a:r>
              <a:rPr lang="en-US" sz="2000" dirty="0"/>
              <a:t>You'd rather skip the missed frames, and move directly to the newest frames at all times.</a:t>
            </a:r>
          </a:p>
          <a:p>
            <a:r>
              <a:rPr lang="en-US" sz="2000" dirty="0"/>
              <a:t>Java implements datagrams on top of the UDP protocol by using two classes:</a:t>
            </a:r>
          </a:p>
          <a:p>
            <a:pPr lvl="1"/>
            <a:r>
              <a:rPr lang="en-US" sz="2000" dirty="0">
                <a:solidFill>
                  <a:srgbClr val="0070C0"/>
                </a:solidFill>
              </a:rPr>
              <a:t>the </a:t>
            </a:r>
            <a:r>
              <a:rPr lang="en-US" sz="2000" dirty="0" err="1">
                <a:solidFill>
                  <a:srgbClr val="0070C0"/>
                </a:solidFill>
              </a:rPr>
              <a:t>DatagramPacket</a:t>
            </a:r>
            <a:r>
              <a:rPr lang="en-US" sz="2000" dirty="0">
                <a:solidFill>
                  <a:srgbClr val="0070C0"/>
                </a:solidFill>
              </a:rPr>
              <a:t> which is the data container</a:t>
            </a:r>
          </a:p>
          <a:p>
            <a:pPr lvl="1"/>
            <a:r>
              <a:rPr lang="en-US" sz="2000" dirty="0">
                <a:solidFill>
                  <a:srgbClr val="0070C0"/>
                </a:solidFill>
              </a:rPr>
              <a:t>the </a:t>
            </a:r>
            <a:r>
              <a:rPr lang="en-US" sz="2000" dirty="0" err="1">
                <a:solidFill>
                  <a:srgbClr val="0070C0"/>
                </a:solidFill>
              </a:rPr>
              <a:t>DatagramSocket</a:t>
            </a:r>
            <a:r>
              <a:rPr lang="en-US" sz="2000" dirty="0">
                <a:solidFill>
                  <a:srgbClr val="0070C0"/>
                </a:solidFill>
              </a:rPr>
              <a:t> which is the mechanism used to send or receive the </a:t>
            </a:r>
            <a:r>
              <a:rPr lang="en-US" sz="2000" dirty="0" err="1">
                <a:solidFill>
                  <a:srgbClr val="0070C0"/>
                </a:solidFill>
              </a:rPr>
              <a:t>DatagramPacket</a:t>
            </a:r>
            <a:r>
              <a:rPr lang="en-US" sz="2000" dirty="0">
                <a:solidFill>
                  <a:srgbClr val="0070C0"/>
                </a:solidFill>
              </a:rPr>
              <a:t>.</a:t>
            </a:r>
          </a:p>
        </p:txBody>
      </p:sp>
    </p:spTree>
    <p:extLst>
      <p:ext uri="{BB962C8B-B14F-4D97-AF65-F5344CB8AC3E}">
        <p14:creationId xmlns:p14="http://schemas.microsoft.com/office/powerpoint/2010/main" val="2873651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UDP Datagrams…</a:t>
            </a:r>
          </a:p>
        </p:txBody>
      </p:sp>
      <p:sp>
        <p:nvSpPr>
          <p:cNvPr id="3" name="Content Placeholder 2"/>
          <p:cNvSpPr>
            <a:spLocks noGrp="1"/>
          </p:cNvSpPr>
          <p:nvPr>
            <p:ph sz="quarter" idx="1"/>
          </p:nvPr>
        </p:nvSpPr>
        <p:spPr>
          <a:xfrm>
            <a:off x="457200" y="1600200"/>
            <a:ext cx="8229600" cy="5257800"/>
          </a:xfrm>
        </p:spPr>
        <p:txBody>
          <a:bodyPr>
            <a:normAutofit/>
          </a:bodyPr>
          <a:lstStyle/>
          <a:p>
            <a:pPr marL="0" indent="0">
              <a:buNone/>
            </a:pPr>
            <a:r>
              <a:rPr lang="en-US" sz="2000" b="1" dirty="0">
                <a:solidFill>
                  <a:srgbClr val="00B050"/>
                </a:solidFill>
              </a:rPr>
              <a:t>A. </a:t>
            </a:r>
            <a:r>
              <a:rPr lang="en-US" sz="2000" b="1" dirty="0" err="1">
                <a:solidFill>
                  <a:srgbClr val="00B050"/>
                </a:solidFill>
              </a:rPr>
              <a:t>DatagramSocket</a:t>
            </a:r>
            <a:endParaRPr lang="en-US" sz="2000" dirty="0">
              <a:solidFill>
                <a:srgbClr val="00B050"/>
              </a:solidFill>
            </a:endParaRPr>
          </a:p>
          <a:p>
            <a:r>
              <a:rPr lang="en-US" sz="2000" dirty="0">
                <a:solidFill>
                  <a:srgbClr val="0070C0"/>
                </a:solidFill>
              </a:rPr>
              <a:t>A </a:t>
            </a:r>
            <a:r>
              <a:rPr lang="en-US" sz="2000" dirty="0" err="1">
                <a:solidFill>
                  <a:srgbClr val="0070C0"/>
                </a:solidFill>
              </a:rPr>
              <a:t>DatagramSocket</a:t>
            </a:r>
            <a:r>
              <a:rPr lang="en-US" sz="2000" dirty="0">
                <a:solidFill>
                  <a:srgbClr val="0070C0"/>
                </a:solidFill>
              </a:rPr>
              <a:t> sends as well as receives UDP datagrams. </a:t>
            </a:r>
          </a:p>
          <a:p>
            <a:r>
              <a:rPr lang="en-US" sz="2000" dirty="0">
                <a:solidFill>
                  <a:srgbClr val="0070C0"/>
                </a:solidFill>
              </a:rPr>
              <a:t>To send data, you put the data in a </a:t>
            </a:r>
            <a:r>
              <a:rPr lang="en-US" sz="2000" dirty="0" err="1">
                <a:solidFill>
                  <a:srgbClr val="0070C0"/>
                </a:solidFill>
              </a:rPr>
              <a:t>DatagramPacket</a:t>
            </a:r>
            <a:r>
              <a:rPr lang="en-US" sz="2000" dirty="0">
                <a:solidFill>
                  <a:srgbClr val="0070C0"/>
                </a:solidFill>
              </a:rPr>
              <a:t> and send the packet using a </a:t>
            </a:r>
            <a:r>
              <a:rPr lang="en-US" sz="2000" dirty="0" err="1">
                <a:solidFill>
                  <a:srgbClr val="0070C0"/>
                </a:solidFill>
              </a:rPr>
              <a:t>DatagramSocket</a:t>
            </a:r>
            <a:r>
              <a:rPr lang="en-US" sz="2000" dirty="0">
                <a:solidFill>
                  <a:srgbClr val="0070C0"/>
                </a:solidFill>
              </a:rPr>
              <a:t>. </a:t>
            </a:r>
          </a:p>
          <a:p>
            <a:r>
              <a:rPr lang="en-US" sz="2000" dirty="0">
                <a:solidFill>
                  <a:srgbClr val="0070C0"/>
                </a:solidFill>
              </a:rPr>
              <a:t>To receive data, you take a </a:t>
            </a:r>
            <a:r>
              <a:rPr lang="en-US" sz="2000" dirty="0" err="1">
                <a:solidFill>
                  <a:srgbClr val="0070C0"/>
                </a:solidFill>
              </a:rPr>
              <a:t>DatagramPacket</a:t>
            </a:r>
            <a:r>
              <a:rPr lang="en-US" sz="2000" dirty="0">
                <a:solidFill>
                  <a:srgbClr val="0070C0"/>
                </a:solidFill>
              </a:rPr>
              <a:t> object from a </a:t>
            </a:r>
            <a:r>
              <a:rPr lang="en-US" sz="2000" dirty="0" err="1">
                <a:solidFill>
                  <a:srgbClr val="0070C0"/>
                </a:solidFill>
              </a:rPr>
              <a:t>DatagramSocket</a:t>
            </a:r>
            <a:r>
              <a:rPr lang="en-US" sz="2000" dirty="0">
                <a:solidFill>
                  <a:srgbClr val="0070C0"/>
                </a:solidFill>
              </a:rPr>
              <a:t> and then inspect the contents of the packet. </a:t>
            </a:r>
          </a:p>
          <a:p>
            <a:r>
              <a:rPr lang="en-US" sz="2000" dirty="0"/>
              <a:t>The </a:t>
            </a:r>
            <a:r>
              <a:rPr lang="en-US" sz="2000" dirty="0" err="1"/>
              <a:t>DatagramSocket</a:t>
            </a:r>
            <a:r>
              <a:rPr lang="en-US" sz="2000" dirty="0"/>
              <a:t> themselves are very simple creatures. </a:t>
            </a:r>
          </a:p>
          <a:p>
            <a:r>
              <a:rPr lang="en-US" sz="2000" dirty="0"/>
              <a:t>In UDP, everything about a datagram, including the address to which it is directed, is included in the packet itself.</a:t>
            </a:r>
          </a:p>
          <a:p>
            <a:r>
              <a:rPr lang="en-US" sz="2000" dirty="0"/>
              <a:t>The socket only needs to know the local port on which to listen or send.</a:t>
            </a:r>
          </a:p>
          <a:p>
            <a:endParaRPr lang="en-US" sz="2000" b="1" dirty="0"/>
          </a:p>
        </p:txBody>
      </p:sp>
    </p:spTree>
    <p:extLst>
      <p:ext uri="{BB962C8B-B14F-4D97-AF65-F5344CB8AC3E}">
        <p14:creationId xmlns:p14="http://schemas.microsoft.com/office/powerpoint/2010/main" val="2447200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rmAutofit/>
          </a:bodyPr>
          <a:lstStyle/>
          <a:p>
            <a:pPr>
              <a:spcBef>
                <a:spcPts val="600"/>
              </a:spcBef>
            </a:pPr>
            <a:r>
              <a:rPr lang="en-US" sz="2400" dirty="0" err="1"/>
              <a:t>DatagramSocket</a:t>
            </a:r>
            <a:r>
              <a:rPr lang="en-US" sz="2400" dirty="0"/>
              <a:t> defines four public constructors. </a:t>
            </a:r>
          </a:p>
          <a:p>
            <a:pPr lvl="1">
              <a:spcBef>
                <a:spcPts val="600"/>
              </a:spcBef>
            </a:pPr>
            <a:r>
              <a:rPr lang="en-US" sz="2300" dirty="0" err="1">
                <a:solidFill>
                  <a:srgbClr val="0070C0"/>
                </a:solidFill>
              </a:rPr>
              <a:t>DatagramSocket</a:t>
            </a:r>
            <a:r>
              <a:rPr lang="en-US" sz="2300" dirty="0">
                <a:solidFill>
                  <a:srgbClr val="0070C0"/>
                </a:solidFill>
              </a:rPr>
              <a:t>() </a:t>
            </a:r>
            <a:r>
              <a:rPr lang="en-US" sz="2300" dirty="0"/>
              <a:t>– this creates a </a:t>
            </a:r>
            <a:r>
              <a:rPr lang="en-US" sz="2300" dirty="0" err="1"/>
              <a:t>DatagramSocket</a:t>
            </a:r>
            <a:r>
              <a:rPr lang="en-US" sz="2300" dirty="0">
                <a:solidFill>
                  <a:srgbClr val="FF0000"/>
                </a:solidFill>
              </a:rPr>
              <a:t> bound to any unused port on the local computer.</a:t>
            </a:r>
          </a:p>
          <a:p>
            <a:pPr lvl="1">
              <a:spcBef>
                <a:spcPts val="600"/>
              </a:spcBef>
            </a:pPr>
            <a:r>
              <a:rPr lang="en-US" sz="2300" dirty="0" err="1">
                <a:solidFill>
                  <a:srgbClr val="0070C0"/>
                </a:solidFill>
              </a:rPr>
              <a:t>DatagramSocket</a:t>
            </a:r>
            <a:r>
              <a:rPr lang="en-US" sz="2300" dirty="0">
                <a:solidFill>
                  <a:srgbClr val="0070C0"/>
                </a:solidFill>
              </a:rPr>
              <a:t>(</a:t>
            </a:r>
            <a:r>
              <a:rPr lang="en-US" sz="2300" dirty="0" err="1">
                <a:solidFill>
                  <a:srgbClr val="0070C0"/>
                </a:solidFill>
              </a:rPr>
              <a:t>int</a:t>
            </a:r>
            <a:r>
              <a:rPr lang="en-US" sz="2300" dirty="0">
                <a:solidFill>
                  <a:srgbClr val="0070C0"/>
                </a:solidFill>
              </a:rPr>
              <a:t> port) </a:t>
            </a:r>
            <a:r>
              <a:rPr lang="en-US" sz="2300" dirty="0"/>
              <a:t>– creates a </a:t>
            </a:r>
            <a:r>
              <a:rPr lang="en-US" sz="2300" dirty="0" err="1"/>
              <a:t>DatagramSocket</a:t>
            </a:r>
            <a:r>
              <a:rPr lang="en-US" sz="2300" dirty="0"/>
              <a:t> bound to the port specified by port.</a:t>
            </a:r>
          </a:p>
          <a:p>
            <a:pPr lvl="1">
              <a:spcBef>
                <a:spcPts val="600"/>
              </a:spcBef>
            </a:pPr>
            <a:r>
              <a:rPr lang="en-US" sz="2300" dirty="0" err="1">
                <a:solidFill>
                  <a:srgbClr val="0070C0"/>
                </a:solidFill>
              </a:rPr>
              <a:t>DatagramSocket</a:t>
            </a:r>
            <a:r>
              <a:rPr lang="en-US" sz="2300" dirty="0">
                <a:solidFill>
                  <a:srgbClr val="0070C0"/>
                </a:solidFill>
              </a:rPr>
              <a:t>(</a:t>
            </a:r>
            <a:r>
              <a:rPr lang="en-US" sz="2300" dirty="0" err="1">
                <a:solidFill>
                  <a:srgbClr val="0070C0"/>
                </a:solidFill>
              </a:rPr>
              <a:t>int</a:t>
            </a:r>
            <a:r>
              <a:rPr lang="en-US" sz="2300" dirty="0">
                <a:solidFill>
                  <a:srgbClr val="0070C0"/>
                </a:solidFill>
              </a:rPr>
              <a:t> port, </a:t>
            </a:r>
            <a:r>
              <a:rPr lang="en-US" sz="2300" dirty="0" err="1">
                <a:solidFill>
                  <a:srgbClr val="0070C0"/>
                </a:solidFill>
              </a:rPr>
              <a:t>InetAddress</a:t>
            </a:r>
            <a:r>
              <a:rPr lang="en-US" sz="2300" dirty="0">
                <a:solidFill>
                  <a:srgbClr val="0070C0"/>
                </a:solidFill>
              </a:rPr>
              <a:t> </a:t>
            </a:r>
            <a:r>
              <a:rPr lang="en-US" sz="2300" dirty="0" err="1">
                <a:solidFill>
                  <a:srgbClr val="0070C0"/>
                </a:solidFill>
              </a:rPr>
              <a:t>ip</a:t>
            </a:r>
            <a:r>
              <a:rPr lang="en-US" sz="2300" dirty="0">
                <a:solidFill>
                  <a:srgbClr val="0070C0"/>
                </a:solidFill>
              </a:rPr>
              <a:t>) </a:t>
            </a:r>
            <a:r>
              <a:rPr lang="en-US" sz="2300" dirty="0"/>
              <a:t>– constructs a </a:t>
            </a:r>
            <a:r>
              <a:rPr lang="en-US" sz="2300" dirty="0" err="1"/>
              <a:t>DatagramSocket</a:t>
            </a:r>
            <a:r>
              <a:rPr lang="en-US" sz="2300" dirty="0"/>
              <a:t> bound to the specified port and </a:t>
            </a:r>
            <a:r>
              <a:rPr lang="en-US" sz="2300" dirty="0" err="1"/>
              <a:t>InetAddress</a:t>
            </a:r>
            <a:r>
              <a:rPr lang="en-US" sz="2300" dirty="0"/>
              <a:t>.</a:t>
            </a:r>
          </a:p>
          <a:p>
            <a:pPr lvl="1">
              <a:spcBef>
                <a:spcPts val="600"/>
              </a:spcBef>
            </a:pPr>
            <a:r>
              <a:rPr lang="en-US" sz="2300" dirty="0" err="1">
                <a:solidFill>
                  <a:srgbClr val="0070C0"/>
                </a:solidFill>
              </a:rPr>
              <a:t>DatagramSocket</a:t>
            </a:r>
            <a:r>
              <a:rPr lang="en-US" sz="2300" dirty="0">
                <a:solidFill>
                  <a:srgbClr val="0070C0"/>
                </a:solidFill>
              </a:rPr>
              <a:t>(</a:t>
            </a:r>
            <a:r>
              <a:rPr lang="en-US" sz="2300" dirty="0" err="1">
                <a:solidFill>
                  <a:srgbClr val="0070C0"/>
                </a:solidFill>
              </a:rPr>
              <a:t>SocketAddress</a:t>
            </a:r>
            <a:r>
              <a:rPr lang="en-US" sz="2300" dirty="0">
                <a:solidFill>
                  <a:srgbClr val="0070C0"/>
                </a:solidFill>
              </a:rPr>
              <a:t> address) </a:t>
            </a:r>
            <a:r>
              <a:rPr lang="en-US" sz="2300" dirty="0"/>
              <a:t>– this creates a </a:t>
            </a:r>
            <a:r>
              <a:rPr lang="en-US" sz="2300" dirty="0" err="1"/>
              <a:t>DatagramSocket</a:t>
            </a:r>
            <a:r>
              <a:rPr lang="en-US" sz="2300" dirty="0"/>
              <a:t> bound to the specified </a:t>
            </a:r>
            <a:r>
              <a:rPr lang="en-US" sz="2300" dirty="0" err="1"/>
              <a:t>SocketAddress</a:t>
            </a:r>
            <a:r>
              <a:rPr lang="en-US" sz="2300" dirty="0"/>
              <a:t>.  </a:t>
            </a:r>
            <a:r>
              <a:rPr lang="en-US" sz="2300" dirty="0" err="1"/>
              <a:t>InetSocketAddress</a:t>
            </a:r>
            <a:r>
              <a:rPr lang="en-US" sz="2300" dirty="0"/>
              <a:t> encapsulates an IP address with a port number. </a:t>
            </a:r>
          </a:p>
          <a:p>
            <a:pPr>
              <a:spcBef>
                <a:spcPts val="600"/>
              </a:spcBef>
            </a:pPr>
            <a:r>
              <a:rPr lang="en-US" sz="2400" dirty="0"/>
              <a:t>All can throw a </a:t>
            </a:r>
            <a:r>
              <a:rPr lang="en-US" sz="2400" dirty="0" err="1"/>
              <a:t>SocketException</a:t>
            </a:r>
            <a:r>
              <a:rPr lang="en-US" sz="2400" dirty="0"/>
              <a:t> if an error occurs while creating the socket.</a:t>
            </a:r>
          </a:p>
        </p:txBody>
      </p:sp>
    </p:spTree>
    <p:extLst>
      <p:ext uri="{BB962C8B-B14F-4D97-AF65-F5344CB8AC3E}">
        <p14:creationId xmlns:p14="http://schemas.microsoft.com/office/powerpoint/2010/main" val="3025474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8153400" cy="4876800"/>
          </a:xfrm>
        </p:spPr>
        <p:txBody>
          <a:bodyPr>
            <a:normAutofit fontScale="85000" lnSpcReduction="20000"/>
          </a:bodyPr>
          <a:lstStyle/>
          <a:p>
            <a:r>
              <a:rPr lang="en-US" dirty="0" err="1"/>
              <a:t>DatagramSocket</a:t>
            </a:r>
            <a:r>
              <a:rPr lang="en-US" dirty="0"/>
              <a:t> defines many methods. </a:t>
            </a:r>
          </a:p>
          <a:p>
            <a:r>
              <a:rPr lang="en-US" dirty="0"/>
              <a:t>Two of the most important are send() and receive():</a:t>
            </a:r>
          </a:p>
          <a:p>
            <a:r>
              <a:rPr lang="en-US" dirty="0">
                <a:solidFill>
                  <a:srgbClr val="FF0000"/>
                </a:solidFill>
              </a:rPr>
              <a:t>send(</a:t>
            </a:r>
            <a:r>
              <a:rPr lang="en-US" dirty="0" err="1">
                <a:solidFill>
                  <a:srgbClr val="FF0000"/>
                </a:solidFill>
              </a:rPr>
              <a:t>DatagramPacket</a:t>
            </a:r>
            <a:r>
              <a:rPr lang="en-US" dirty="0">
                <a:solidFill>
                  <a:srgbClr val="FF0000"/>
                </a:solidFill>
              </a:rPr>
              <a:t> packet)</a:t>
            </a:r>
            <a:r>
              <a:rPr lang="en-US" dirty="0"/>
              <a:t> – this method sends a packet to the address specified by packet. </a:t>
            </a:r>
          </a:p>
          <a:p>
            <a:pPr lvl="1"/>
            <a:r>
              <a:rPr lang="en-US" dirty="0"/>
              <a:t>The </a:t>
            </a:r>
            <a:r>
              <a:rPr lang="en-US" dirty="0" err="1"/>
              <a:t>DatagramPacket</a:t>
            </a:r>
            <a:r>
              <a:rPr lang="en-US" dirty="0"/>
              <a:t> includes information indicating the </a:t>
            </a:r>
            <a:r>
              <a:rPr lang="en-US" dirty="0">
                <a:solidFill>
                  <a:srgbClr val="FF0000"/>
                </a:solidFill>
              </a:rPr>
              <a:t>data to be sent, its length, the IP address of the remote host, and the port number on the remote host</a:t>
            </a:r>
            <a:r>
              <a:rPr lang="en-US" dirty="0"/>
              <a:t>. It throws </a:t>
            </a:r>
            <a:r>
              <a:rPr lang="en-US" dirty="0" err="1"/>
              <a:t>IOException</a:t>
            </a:r>
            <a:r>
              <a:rPr lang="en-US" dirty="0"/>
              <a:t> if there is an input-output error. </a:t>
            </a:r>
          </a:p>
          <a:p>
            <a:r>
              <a:rPr lang="en-US" dirty="0">
                <a:solidFill>
                  <a:srgbClr val="FF0000"/>
                </a:solidFill>
              </a:rPr>
              <a:t>receive(</a:t>
            </a:r>
            <a:r>
              <a:rPr lang="en-US" dirty="0" err="1">
                <a:solidFill>
                  <a:srgbClr val="FF0000"/>
                </a:solidFill>
              </a:rPr>
              <a:t>DatagramPacket</a:t>
            </a:r>
            <a:r>
              <a:rPr lang="en-US" dirty="0">
                <a:solidFill>
                  <a:srgbClr val="FF0000"/>
                </a:solidFill>
              </a:rPr>
              <a:t> packet) </a:t>
            </a:r>
            <a:r>
              <a:rPr lang="en-US" dirty="0"/>
              <a:t>– this method waits for a packet to be received and returns the result. </a:t>
            </a:r>
            <a:r>
              <a:rPr lang="en-US" dirty="0">
                <a:solidFill>
                  <a:srgbClr val="FF0000"/>
                </a:solidFill>
              </a:rPr>
              <a:t>When this method returns, the </a:t>
            </a:r>
            <a:r>
              <a:rPr lang="en-US" dirty="0" err="1">
                <a:solidFill>
                  <a:srgbClr val="FF0000"/>
                </a:solidFill>
              </a:rPr>
              <a:t>DatagramPacket's</a:t>
            </a:r>
            <a:r>
              <a:rPr lang="en-US" dirty="0">
                <a:solidFill>
                  <a:srgbClr val="FF0000"/>
                </a:solidFill>
              </a:rPr>
              <a:t> buffer is filled with the data received. </a:t>
            </a:r>
            <a:r>
              <a:rPr lang="en-US" dirty="0"/>
              <a:t>This method blocks until a datagram is received. It throws </a:t>
            </a:r>
            <a:r>
              <a:rPr lang="en-US" dirty="0" err="1"/>
              <a:t>IOException</a:t>
            </a:r>
            <a:r>
              <a:rPr lang="en-US" dirty="0"/>
              <a:t> if there is an input output error.</a:t>
            </a:r>
          </a:p>
          <a:p>
            <a:endParaRPr lang="en-US" dirty="0"/>
          </a:p>
        </p:txBody>
      </p:sp>
    </p:spTree>
    <p:extLst>
      <p:ext uri="{BB962C8B-B14F-4D97-AF65-F5344CB8AC3E}">
        <p14:creationId xmlns:p14="http://schemas.microsoft.com/office/powerpoint/2010/main" val="2349017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UDP Datagrams…</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t>Other methods of </a:t>
            </a:r>
            <a:r>
              <a:rPr lang="en-US" sz="2000" dirty="0" err="1"/>
              <a:t>DatagramSocket</a:t>
            </a:r>
            <a:r>
              <a:rPr lang="en-US" sz="2000" dirty="0"/>
              <a:t>: </a:t>
            </a:r>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556161378"/>
              </p:ext>
            </p:extLst>
          </p:nvPr>
        </p:nvGraphicFramePr>
        <p:xfrm>
          <a:off x="381000" y="2133599"/>
          <a:ext cx="8458200" cy="4556308"/>
        </p:xfrm>
        <a:graphic>
          <a:graphicData uri="http://schemas.openxmlformats.org/drawingml/2006/table">
            <a:tbl>
              <a:tblPr firstRow="1" firstCol="1" bandRow="1"/>
              <a:tblGrid>
                <a:gridCol w="2659491">
                  <a:extLst>
                    <a:ext uri="{9D8B030D-6E8A-4147-A177-3AD203B41FA5}">
                      <a16:colId xmlns:a16="http://schemas.microsoft.com/office/drawing/2014/main" val="20000"/>
                    </a:ext>
                  </a:extLst>
                </a:gridCol>
                <a:gridCol w="5798709">
                  <a:extLst>
                    <a:ext uri="{9D8B030D-6E8A-4147-A177-3AD203B41FA5}">
                      <a16:colId xmlns:a16="http://schemas.microsoft.com/office/drawing/2014/main" val="20001"/>
                    </a:ext>
                  </a:extLst>
                </a:gridCol>
              </a:tblGrid>
              <a:tr h="326239">
                <a:tc>
                  <a:txBody>
                    <a:bodyPr/>
                    <a:lstStyle/>
                    <a:p>
                      <a:pPr algn="l">
                        <a:lnSpc>
                          <a:spcPct val="115000"/>
                        </a:lnSpc>
                        <a:spcAft>
                          <a:spcPts val="0"/>
                        </a:spcAft>
                      </a:pPr>
                      <a:r>
                        <a:rPr lang="en-US" sz="1600" b="1" dirty="0">
                          <a:solidFill>
                            <a:srgbClr val="000000"/>
                          </a:solidFill>
                          <a:effectLst/>
                          <a:latin typeface="Calibri"/>
                          <a:ea typeface="Calibri"/>
                          <a:cs typeface="Times New Roman"/>
                        </a:rPr>
                        <a:t> Method</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dirty="0">
                          <a:solidFill>
                            <a:srgbClr val="000000"/>
                          </a:solidFill>
                          <a:effectLst/>
                          <a:latin typeface="Calibri"/>
                          <a:ea typeface="Calibri"/>
                          <a:cs typeface="Times New Roman"/>
                        </a:rPr>
                        <a:t>Description</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08241">
                <a:tc>
                  <a:txBody>
                    <a:bodyPr/>
                    <a:lstStyle/>
                    <a:p>
                      <a:pPr algn="l">
                        <a:lnSpc>
                          <a:spcPct val="115000"/>
                        </a:lnSpc>
                        <a:spcAft>
                          <a:spcPts val="0"/>
                        </a:spcAft>
                      </a:pPr>
                      <a:r>
                        <a:rPr lang="en-US" sz="1600">
                          <a:solidFill>
                            <a:srgbClr val="000000"/>
                          </a:solidFill>
                          <a:effectLst/>
                          <a:latin typeface="Calibri"/>
                          <a:ea typeface="Calibri"/>
                          <a:cs typeface="Times New Roman"/>
                        </a:rPr>
                        <a:t>InetAddress getInetAddress()</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a:lnSpc>
                          <a:spcPct val="115000"/>
                        </a:lnSpc>
                        <a:spcAft>
                          <a:spcPts val="0"/>
                        </a:spcAft>
                      </a:pPr>
                      <a:r>
                        <a:rPr lang="en-US" sz="1600" dirty="0">
                          <a:solidFill>
                            <a:srgbClr val="000000"/>
                          </a:solidFill>
                          <a:effectLst/>
                          <a:latin typeface="Calibri"/>
                          <a:ea typeface="Calibri"/>
                          <a:cs typeface="Times New Roman"/>
                        </a:rPr>
                        <a:t>If a </a:t>
                      </a:r>
                      <a:r>
                        <a:rPr lang="en-US" sz="1600" dirty="0" err="1">
                          <a:solidFill>
                            <a:srgbClr val="000000"/>
                          </a:solidFill>
                          <a:effectLst/>
                          <a:latin typeface="Calibri"/>
                          <a:ea typeface="Calibri"/>
                          <a:cs typeface="Times New Roman"/>
                        </a:rPr>
                        <a:t>DatagramSocket</a:t>
                      </a:r>
                      <a:r>
                        <a:rPr lang="en-US" sz="1600" dirty="0">
                          <a:solidFill>
                            <a:srgbClr val="000000"/>
                          </a:solidFill>
                          <a:effectLst/>
                          <a:latin typeface="Calibri"/>
                          <a:ea typeface="Calibri"/>
                          <a:cs typeface="Times New Roman"/>
                        </a:rPr>
                        <a:t> is connected, the </a:t>
                      </a:r>
                      <a:r>
                        <a:rPr lang="en-US" sz="1600" dirty="0" err="1">
                          <a:solidFill>
                            <a:srgbClr val="000000"/>
                          </a:solidFill>
                          <a:effectLst/>
                          <a:latin typeface="Calibri"/>
                          <a:ea typeface="Calibri"/>
                          <a:cs typeface="Times New Roman"/>
                        </a:rPr>
                        <a:t>getInetAddress</a:t>
                      </a:r>
                      <a:r>
                        <a:rPr lang="en-US" sz="1600" dirty="0">
                          <a:solidFill>
                            <a:srgbClr val="000000"/>
                          </a:solidFill>
                          <a:effectLst/>
                          <a:latin typeface="Calibri"/>
                          <a:ea typeface="Calibri"/>
                          <a:cs typeface="Times New Roman"/>
                        </a:rPr>
                        <a:t>() method </a:t>
                      </a:r>
                      <a:r>
                        <a:rPr lang="en-US" sz="1600" dirty="0">
                          <a:solidFill>
                            <a:srgbClr val="FF0000"/>
                          </a:solidFill>
                          <a:effectLst/>
                          <a:latin typeface="Calibri"/>
                          <a:ea typeface="Calibri"/>
                          <a:cs typeface="Times New Roman"/>
                        </a:rPr>
                        <a:t>returns the address of the remote host to which it is connected. Otherwise, it returns null.</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326239">
                <a:tc>
                  <a:txBody>
                    <a:bodyPr/>
                    <a:lstStyle/>
                    <a:p>
                      <a:pPr algn="l">
                        <a:lnSpc>
                          <a:spcPct val="115000"/>
                        </a:lnSpc>
                        <a:spcAft>
                          <a:spcPts val="0"/>
                        </a:spcAft>
                      </a:pPr>
                      <a:r>
                        <a:rPr lang="en-US" sz="1600">
                          <a:solidFill>
                            <a:srgbClr val="000000"/>
                          </a:solidFill>
                          <a:effectLst/>
                          <a:latin typeface="Calibri"/>
                          <a:ea typeface="Calibri"/>
                          <a:cs typeface="Times New Roman"/>
                        </a:rPr>
                        <a:t>int getLocalPort()</a:t>
                      </a:r>
                    </a:p>
                  </a:txBody>
                  <a:tcPr marL="68580" marR="68580" marT="0" marB="0" anchor="ctr">
                    <a:lnL>
                      <a:noFill/>
                    </a:lnL>
                    <a:lnR>
                      <a:noFill/>
                    </a:lnR>
                    <a:lnT>
                      <a:noFill/>
                    </a:lnT>
                    <a:lnB>
                      <a:noFill/>
                    </a:lnB>
                  </a:tcPr>
                </a:tc>
                <a:tc>
                  <a:txBody>
                    <a:bodyPr/>
                    <a:lstStyle/>
                    <a:p>
                      <a:pPr algn="l">
                        <a:lnSpc>
                          <a:spcPct val="115000"/>
                        </a:lnSpc>
                        <a:spcAft>
                          <a:spcPts val="0"/>
                        </a:spcAft>
                      </a:pPr>
                      <a:r>
                        <a:rPr lang="en-US" sz="1600" dirty="0">
                          <a:solidFill>
                            <a:srgbClr val="000000"/>
                          </a:solidFill>
                          <a:effectLst/>
                          <a:latin typeface="Calibri"/>
                          <a:ea typeface="Calibri"/>
                          <a:cs typeface="Times New Roman"/>
                        </a:rPr>
                        <a:t>Returns the number of the local port.</a:t>
                      </a: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652476">
                <a:tc>
                  <a:txBody>
                    <a:bodyPr/>
                    <a:lstStyle/>
                    <a:p>
                      <a:pPr algn="l">
                        <a:lnSpc>
                          <a:spcPct val="115000"/>
                        </a:lnSpc>
                        <a:spcAft>
                          <a:spcPts val="0"/>
                        </a:spcAft>
                      </a:pPr>
                      <a:r>
                        <a:rPr lang="en-US" sz="1600">
                          <a:solidFill>
                            <a:srgbClr val="000000"/>
                          </a:solidFill>
                          <a:effectLst/>
                          <a:latin typeface="Calibri"/>
                          <a:ea typeface="Calibri"/>
                          <a:cs typeface="Times New Roman"/>
                        </a:rPr>
                        <a:t>int getPort()</a:t>
                      </a:r>
                    </a:p>
                  </a:txBody>
                  <a:tcPr marL="68580" marR="68580" marT="0" marB="0" anchor="ctr">
                    <a:lnL>
                      <a:noFill/>
                    </a:lnL>
                    <a:lnR>
                      <a:noFill/>
                    </a:lnR>
                    <a:lnT>
                      <a:noFill/>
                    </a:lnT>
                    <a:lnB>
                      <a:noFill/>
                    </a:lnB>
                    <a:solidFill>
                      <a:srgbClr val="C0C0C0"/>
                    </a:solidFill>
                  </a:tcPr>
                </a:tc>
                <a:tc>
                  <a:txBody>
                    <a:bodyPr/>
                    <a:lstStyle/>
                    <a:p>
                      <a:pPr algn="just">
                        <a:lnSpc>
                          <a:spcPct val="115000"/>
                        </a:lnSpc>
                        <a:spcAft>
                          <a:spcPts val="0"/>
                        </a:spcAft>
                      </a:pPr>
                      <a:r>
                        <a:rPr lang="en-US" sz="1600" dirty="0">
                          <a:solidFill>
                            <a:srgbClr val="000000"/>
                          </a:solidFill>
                          <a:effectLst/>
                          <a:latin typeface="Calibri"/>
                          <a:ea typeface="Calibri"/>
                          <a:cs typeface="Times New Roman"/>
                        </a:rPr>
                        <a:t>If a </a:t>
                      </a:r>
                      <a:r>
                        <a:rPr lang="en-US" sz="1600" dirty="0" err="1">
                          <a:solidFill>
                            <a:srgbClr val="000000"/>
                          </a:solidFill>
                          <a:effectLst/>
                          <a:latin typeface="Calibri"/>
                          <a:ea typeface="Calibri"/>
                          <a:cs typeface="Times New Roman"/>
                        </a:rPr>
                        <a:t>DatagramSocket</a:t>
                      </a:r>
                      <a:r>
                        <a:rPr lang="en-US" sz="1600" dirty="0">
                          <a:solidFill>
                            <a:srgbClr val="000000"/>
                          </a:solidFill>
                          <a:effectLst/>
                          <a:latin typeface="Calibri"/>
                          <a:ea typeface="Calibri"/>
                          <a:cs typeface="Times New Roman"/>
                        </a:rPr>
                        <a:t> is connected, the </a:t>
                      </a:r>
                      <a:r>
                        <a:rPr lang="en-US" sz="1600" dirty="0" err="1">
                          <a:solidFill>
                            <a:srgbClr val="000000"/>
                          </a:solidFill>
                          <a:effectLst/>
                          <a:latin typeface="Calibri"/>
                          <a:ea typeface="Calibri"/>
                          <a:cs typeface="Times New Roman"/>
                        </a:rPr>
                        <a:t>getPort</a:t>
                      </a:r>
                      <a:r>
                        <a:rPr lang="en-US" sz="1600" dirty="0">
                          <a:solidFill>
                            <a:srgbClr val="000000"/>
                          </a:solidFill>
                          <a:effectLst/>
                          <a:latin typeface="Calibri"/>
                          <a:ea typeface="Calibri"/>
                          <a:cs typeface="Times New Roman"/>
                        </a:rPr>
                        <a:t>() method returns the remote port to which it is connected. Otherwise, it returns –1. </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3"/>
                  </a:ext>
                </a:extLst>
              </a:tr>
              <a:tr h="538827">
                <a:tc>
                  <a:txBody>
                    <a:bodyPr/>
                    <a:lstStyle/>
                    <a:p>
                      <a:pPr algn="l">
                        <a:lnSpc>
                          <a:spcPct val="115000"/>
                        </a:lnSpc>
                        <a:spcAft>
                          <a:spcPts val="0"/>
                        </a:spcAft>
                      </a:pPr>
                      <a:r>
                        <a:rPr lang="en-US" sz="1600">
                          <a:solidFill>
                            <a:srgbClr val="000000"/>
                          </a:solidFill>
                          <a:effectLst/>
                          <a:latin typeface="Calibri"/>
                          <a:ea typeface="Calibri"/>
                          <a:cs typeface="Times New Roman"/>
                        </a:rPr>
                        <a:t>boolean isBound()</a:t>
                      </a:r>
                    </a:p>
                  </a:txBody>
                  <a:tcPr marL="68580" marR="68580" marT="0" marB="0" anchor="ctr">
                    <a:lnL>
                      <a:noFill/>
                    </a:lnL>
                    <a:lnR>
                      <a:noFill/>
                    </a:lnR>
                    <a:lnT>
                      <a:noFill/>
                    </a:lnT>
                    <a:lnB>
                      <a:noFill/>
                    </a:lnB>
                  </a:tcPr>
                </a:tc>
                <a:tc>
                  <a:txBody>
                    <a:bodyPr/>
                    <a:lstStyle/>
                    <a:p>
                      <a:pPr algn="l">
                        <a:lnSpc>
                          <a:spcPct val="115000"/>
                        </a:lnSpc>
                        <a:spcAft>
                          <a:spcPts val="0"/>
                        </a:spcAft>
                      </a:pPr>
                      <a:r>
                        <a:rPr lang="en-US" sz="1600" dirty="0">
                          <a:solidFill>
                            <a:srgbClr val="000000"/>
                          </a:solidFill>
                          <a:effectLst/>
                          <a:latin typeface="Calibri"/>
                          <a:ea typeface="Calibri"/>
                          <a:cs typeface="Times New Roman"/>
                        </a:rPr>
                        <a:t>Returns true if the socket is bound to an address. Returns false otherwise.</a:t>
                      </a: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538827">
                <a:tc>
                  <a:txBody>
                    <a:bodyPr/>
                    <a:lstStyle/>
                    <a:p>
                      <a:pPr algn="l">
                        <a:lnSpc>
                          <a:spcPct val="115000"/>
                        </a:lnSpc>
                        <a:spcAft>
                          <a:spcPts val="0"/>
                        </a:spcAft>
                      </a:pPr>
                      <a:r>
                        <a:rPr lang="en-US" sz="1600">
                          <a:solidFill>
                            <a:srgbClr val="000000"/>
                          </a:solidFill>
                          <a:effectLst/>
                          <a:latin typeface="Calibri"/>
                          <a:ea typeface="Calibri"/>
                          <a:cs typeface="Times New Roman"/>
                        </a:rPr>
                        <a:t>boolean isConnected()</a:t>
                      </a:r>
                    </a:p>
                  </a:txBody>
                  <a:tcPr marL="68580" marR="68580" marT="0" marB="0" anchor="ctr">
                    <a:lnL>
                      <a:noFill/>
                    </a:lnL>
                    <a:lnR>
                      <a:noFill/>
                    </a:lnR>
                    <a:lnT>
                      <a:noFill/>
                    </a:lnT>
                    <a:lnB>
                      <a:noFill/>
                    </a:lnB>
                    <a:solidFill>
                      <a:srgbClr val="C0C0C0"/>
                    </a:solidFill>
                  </a:tcPr>
                </a:tc>
                <a:tc>
                  <a:txBody>
                    <a:bodyPr/>
                    <a:lstStyle/>
                    <a:p>
                      <a:pPr algn="l">
                        <a:lnSpc>
                          <a:spcPct val="115000"/>
                        </a:lnSpc>
                        <a:spcAft>
                          <a:spcPts val="0"/>
                        </a:spcAft>
                      </a:pPr>
                      <a:r>
                        <a:rPr lang="en-US" sz="1600" dirty="0">
                          <a:solidFill>
                            <a:srgbClr val="000000"/>
                          </a:solidFill>
                          <a:effectLst/>
                          <a:latin typeface="Calibri"/>
                          <a:ea typeface="Calibri"/>
                          <a:cs typeface="Times New Roman"/>
                        </a:rPr>
                        <a:t>Returns true if the socket is connected to a server. Returns false otherwise.</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5"/>
                  </a:ext>
                </a:extLst>
              </a:tr>
              <a:tr h="1304952">
                <a:tc>
                  <a:txBody>
                    <a:bodyPr/>
                    <a:lstStyle/>
                    <a:p>
                      <a:pPr algn="l">
                        <a:lnSpc>
                          <a:spcPct val="115000"/>
                        </a:lnSpc>
                        <a:spcAft>
                          <a:spcPts val="0"/>
                        </a:spcAft>
                      </a:pPr>
                      <a:r>
                        <a:rPr lang="en-US" sz="1600">
                          <a:solidFill>
                            <a:srgbClr val="000000"/>
                          </a:solidFill>
                          <a:effectLst/>
                          <a:latin typeface="Calibri"/>
                          <a:ea typeface="Calibri"/>
                          <a:cs typeface="Times New Roman"/>
                        </a:rPr>
                        <a:t>void setSoTimeout(int millis)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dirty="0">
                          <a:solidFill>
                            <a:srgbClr val="000000"/>
                          </a:solidFill>
                          <a:effectLst/>
                          <a:latin typeface="Calibri"/>
                          <a:ea typeface="Calibri"/>
                          <a:cs typeface="Times New Roman"/>
                        </a:rPr>
                        <a:t>Sets the time-out period to the number of milliseconds passed waiting for data. </a:t>
                      </a:r>
                      <a:r>
                        <a:rPr lang="en-US" sz="1600" dirty="0">
                          <a:solidFill>
                            <a:srgbClr val="FF0000"/>
                          </a:solidFill>
                          <a:effectLst/>
                          <a:latin typeface="Calibri"/>
                          <a:ea typeface="Calibri"/>
                          <a:cs typeface="Times New Roman"/>
                        </a:rPr>
                        <a:t>With this option set to a non-zero timeout, a call to receive() for this </a:t>
                      </a:r>
                      <a:r>
                        <a:rPr lang="en-US" sz="1600" dirty="0" err="1">
                          <a:solidFill>
                            <a:srgbClr val="FF0000"/>
                          </a:solidFill>
                          <a:effectLst/>
                          <a:latin typeface="Calibri"/>
                          <a:ea typeface="Calibri"/>
                          <a:cs typeface="Times New Roman"/>
                        </a:rPr>
                        <a:t>DatagramSocket</a:t>
                      </a:r>
                      <a:r>
                        <a:rPr lang="en-US" sz="1600" dirty="0">
                          <a:solidFill>
                            <a:srgbClr val="FF0000"/>
                          </a:solidFill>
                          <a:effectLst/>
                          <a:latin typeface="Calibri"/>
                          <a:ea typeface="Calibri"/>
                          <a:cs typeface="Times New Roman"/>
                        </a:rPr>
                        <a:t> will block for only this amount of time.</a:t>
                      </a:r>
                      <a:r>
                        <a:rPr lang="en-US" sz="1600" dirty="0">
                          <a:solidFill>
                            <a:srgbClr val="000000"/>
                          </a:solidFill>
                          <a:effectLst/>
                          <a:latin typeface="Calibri"/>
                          <a:ea typeface="Calibri"/>
                          <a:cs typeface="Times New Roman"/>
                        </a:rPr>
                        <a:t> If the timeout expires, a </a:t>
                      </a:r>
                      <a:r>
                        <a:rPr lang="en-US" sz="1600" dirty="0" err="1">
                          <a:solidFill>
                            <a:srgbClr val="000000"/>
                          </a:solidFill>
                          <a:effectLst/>
                          <a:latin typeface="Calibri"/>
                          <a:ea typeface="Calibri"/>
                          <a:cs typeface="Times New Roman"/>
                        </a:rPr>
                        <a:t>SocketTimeoutException</a:t>
                      </a:r>
                      <a:r>
                        <a:rPr lang="en-US" sz="1600" dirty="0">
                          <a:solidFill>
                            <a:srgbClr val="000000"/>
                          </a:solidFill>
                          <a:effectLst/>
                          <a:latin typeface="Calibri"/>
                          <a:ea typeface="Calibri"/>
                          <a:cs typeface="Times New Roman"/>
                        </a:rPr>
                        <a:t> is raised.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25953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marL="0" indent="0">
              <a:spcBef>
                <a:spcPts val="500"/>
              </a:spcBef>
              <a:buNone/>
            </a:pPr>
            <a:r>
              <a:rPr lang="en-US" sz="2000" b="1" dirty="0">
                <a:solidFill>
                  <a:srgbClr val="00B050"/>
                </a:solidFill>
              </a:rPr>
              <a:t>UDP Client</a:t>
            </a:r>
            <a:endParaRPr lang="en-US" sz="2000" dirty="0">
              <a:solidFill>
                <a:srgbClr val="00B050"/>
              </a:solidFill>
            </a:endParaRPr>
          </a:p>
          <a:p>
            <a:pPr>
              <a:spcBef>
                <a:spcPts val="500"/>
              </a:spcBef>
            </a:pPr>
            <a:r>
              <a:rPr lang="en-US" sz="2000" dirty="0">
                <a:solidFill>
                  <a:srgbClr val="0070C0"/>
                </a:solidFill>
              </a:rPr>
              <a:t>Both UDP server and UDP client are created using </a:t>
            </a:r>
            <a:r>
              <a:rPr lang="en-US" sz="2000" dirty="0" err="1">
                <a:solidFill>
                  <a:srgbClr val="0070C0"/>
                </a:solidFill>
              </a:rPr>
              <a:t>DatagramSocket</a:t>
            </a:r>
            <a:r>
              <a:rPr lang="en-US" sz="2000" dirty="0">
                <a:solidFill>
                  <a:srgbClr val="0070C0"/>
                </a:solidFill>
              </a:rPr>
              <a:t>. </a:t>
            </a:r>
          </a:p>
          <a:p>
            <a:pPr>
              <a:spcBef>
                <a:spcPts val="500"/>
              </a:spcBef>
            </a:pPr>
            <a:r>
              <a:rPr lang="en-US" sz="2000" dirty="0">
                <a:solidFill>
                  <a:srgbClr val="0070C0"/>
                </a:solidFill>
              </a:rPr>
              <a:t>The only difference is the port they bind to: the server socket should bind to fixed port whereas the client should not. </a:t>
            </a:r>
          </a:p>
          <a:p>
            <a:pPr>
              <a:spcBef>
                <a:spcPts val="500"/>
              </a:spcBef>
            </a:pPr>
            <a:r>
              <a:rPr lang="en-US" sz="2000" dirty="0"/>
              <a:t>Let us retrieve some data programmatically using UDP client. </a:t>
            </a:r>
          </a:p>
          <a:p>
            <a:pPr>
              <a:spcBef>
                <a:spcPts val="500"/>
              </a:spcBef>
            </a:pPr>
            <a:r>
              <a:rPr lang="en-US" sz="2000" dirty="0"/>
              <a:t>First, open a socket on port 0:</a:t>
            </a:r>
          </a:p>
          <a:p>
            <a:pPr marL="0" indent="0">
              <a:spcBef>
                <a:spcPts val="500"/>
              </a:spcBef>
              <a:buNone/>
            </a:pPr>
            <a:r>
              <a:rPr lang="en-US" sz="2000" dirty="0">
                <a:solidFill>
                  <a:srgbClr val="FF0000"/>
                </a:solidFill>
              </a:rPr>
              <a:t>	</a:t>
            </a:r>
            <a:r>
              <a:rPr lang="en-US" sz="2000" dirty="0" err="1">
                <a:solidFill>
                  <a:srgbClr val="FF0000"/>
                </a:solidFill>
              </a:rPr>
              <a:t>DatagramSocket</a:t>
            </a:r>
            <a:r>
              <a:rPr lang="en-US" sz="2000" dirty="0">
                <a:solidFill>
                  <a:srgbClr val="FF0000"/>
                </a:solidFill>
              </a:rPr>
              <a:t> socket = new </a:t>
            </a:r>
            <a:r>
              <a:rPr lang="en-US" sz="2000" dirty="0" err="1">
                <a:solidFill>
                  <a:srgbClr val="FF0000"/>
                </a:solidFill>
              </a:rPr>
              <a:t>DatagramSocket</a:t>
            </a:r>
            <a:r>
              <a:rPr lang="en-US" sz="2000" dirty="0">
                <a:solidFill>
                  <a:srgbClr val="FF0000"/>
                </a:solidFill>
              </a:rPr>
              <a:t>(0);</a:t>
            </a:r>
          </a:p>
          <a:p>
            <a:pPr>
              <a:spcBef>
                <a:spcPts val="500"/>
              </a:spcBef>
            </a:pPr>
            <a:r>
              <a:rPr lang="en-US" sz="2000" dirty="0"/>
              <a:t>You only specify a local port to connect to. </a:t>
            </a:r>
          </a:p>
          <a:p>
            <a:pPr>
              <a:spcBef>
                <a:spcPts val="500"/>
              </a:spcBef>
            </a:pPr>
            <a:r>
              <a:rPr lang="en-US" sz="2000" dirty="0">
                <a:solidFill>
                  <a:srgbClr val="0070C0"/>
                </a:solidFill>
              </a:rPr>
              <a:t>The socket does not know the remote host or address.</a:t>
            </a:r>
          </a:p>
          <a:p>
            <a:pPr>
              <a:spcBef>
                <a:spcPts val="500"/>
              </a:spcBef>
            </a:pPr>
            <a:r>
              <a:rPr lang="en-US" sz="2000" dirty="0">
                <a:solidFill>
                  <a:srgbClr val="0070C0"/>
                </a:solidFill>
              </a:rPr>
              <a:t>By specifying port 0 you ask Java to pick a random available port for you, much as with server sockets.</a:t>
            </a:r>
          </a:p>
          <a:p>
            <a:pPr>
              <a:spcBef>
                <a:spcPts val="500"/>
              </a:spcBef>
            </a:pPr>
            <a:r>
              <a:rPr lang="en-US" sz="2000" dirty="0"/>
              <a:t>Next step is to set a timeout on the connection using the </a:t>
            </a:r>
            <a:r>
              <a:rPr lang="en-US" sz="2000" dirty="0" err="1"/>
              <a:t>setSoTimeout</a:t>
            </a:r>
            <a:r>
              <a:rPr lang="en-US" sz="2000" dirty="0"/>
              <a:t>() method. </a:t>
            </a:r>
          </a:p>
          <a:p>
            <a:pPr>
              <a:spcBef>
                <a:spcPts val="500"/>
              </a:spcBef>
            </a:pPr>
            <a:r>
              <a:rPr lang="en-US" sz="2000" dirty="0"/>
              <a:t>This tells the socket to time out after 10 seconds of non-responsiveness:</a:t>
            </a:r>
          </a:p>
          <a:p>
            <a:pPr marL="0" indent="0">
              <a:spcBef>
                <a:spcPts val="500"/>
              </a:spcBef>
              <a:buNone/>
            </a:pPr>
            <a:r>
              <a:rPr lang="en-US" sz="2000" dirty="0"/>
              <a:t>	</a:t>
            </a:r>
            <a:r>
              <a:rPr lang="en-US" sz="2000" dirty="0" err="1">
                <a:solidFill>
                  <a:srgbClr val="FF0000"/>
                </a:solidFill>
              </a:rPr>
              <a:t>socket.setSoTimeout</a:t>
            </a:r>
            <a:r>
              <a:rPr lang="en-US" sz="2000" dirty="0">
                <a:solidFill>
                  <a:srgbClr val="FF0000"/>
                </a:solidFill>
              </a:rPr>
              <a:t>(10000);</a:t>
            </a:r>
          </a:p>
          <a:p>
            <a:pPr>
              <a:spcBef>
                <a:spcPts val="500"/>
              </a:spcBef>
            </a:pPr>
            <a:r>
              <a:rPr lang="en-US" sz="2000" dirty="0">
                <a:solidFill>
                  <a:srgbClr val="0070C0"/>
                </a:solidFill>
              </a:rPr>
              <a:t>Timeouts are even more important for UDP than TCP because many problems that would cause an </a:t>
            </a:r>
            <a:r>
              <a:rPr lang="en-US" sz="2000" dirty="0" err="1">
                <a:solidFill>
                  <a:srgbClr val="0070C0"/>
                </a:solidFill>
              </a:rPr>
              <a:t>IOException</a:t>
            </a:r>
            <a:r>
              <a:rPr lang="en-US" sz="2000" dirty="0">
                <a:solidFill>
                  <a:srgbClr val="0070C0"/>
                </a:solidFill>
              </a:rPr>
              <a:t> </a:t>
            </a:r>
            <a:r>
              <a:rPr lang="en-US" sz="2000" dirty="0">
                <a:solidFill>
                  <a:srgbClr val="FF0000"/>
                </a:solidFill>
              </a:rPr>
              <a:t>in TCP silently fail in UDP. </a:t>
            </a:r>
          </a:p>
          <a:p>
            <a:pPr>
              <a:spcBef>
                <a:spcPts val="500"/>
              </a:spcBef>
            </a:pPr>
            <a:r>
              <a:rPr lang="en-US" sz="2000" dirty="0"/>
              <a:t>For example, if the remote host is not listening on the targeted port, you’ll never hear about it.</a:t>
            </a:r>
          </a:p>
        </p:txBody>
      </p:sp>
    </p:spTree>
    <p:extLst>
      <p:ext uri="{BB962C8B-B14F-4D97-AF65-F5344CB8AC3E}">
        <p14:creationId xmlns:p14="http://schemas.microsoft.com/office/powerpoint/2010/main" val="4263215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rmAutofit/>
          </a:bodyPr>
          <a:lstStyle/>
          <a:p>
            <a:pPr marL="0" indent="0">
              <a:buNone/>
            </a:pPr>
            <a:r>
              <a:rPr lang="en-US" sz="2000" b="1" dirty="0">
                <a:solidFill>
                  <a:srgbClr val="00B050"/>
                </a:solidFill>
              </a:rPr>
              <a:t>UDP Server</a:t>
            </a:r>
            <a:endParaRPr lang="en-US" sz="2000" dirty="0">
              <a:solidFill>
                <a:srgbClr val="00B050"/>
              </a:solidFill>
            </a:endParaRPr>
          </a:p>
          <a:p>
            <a:r>
              <a:rPr lang="en-US" sz="2000" dirty="0">
                <a:solidFill>
                  <a:srgbClr val="0070C0"/>
                </a:solidFill>
              </a:rPr>
              <a:t>A UDP server follows almost the same pattern as a UDP client, except that you usually receive data before sending &amp; also use a fixed port to bind to. </a:t>
            </a:r>
          </a:p>
          <a:p>
            <a:r>
              <a:rPr lang="en-US" sz="2000" dirty="0">
                <a:solidFill>
                  <a:srgbClr val="0070C0"/>
                </a:solidFill>
              </a:rPr>
              <a:t>Unlike TCP, there’s no separate </a:t>
            </a:r>
            <a:r>
              <a:rPr lang="en-US" sz="2000" dirty="0" err="1">
                <a:solidFill>
                  <a:srgbClr val="0070C0"/>
                </a:solidFill>
              </a:rPr>
              <a:t>DatagramServerSocket</a:t>
            </a:r>
            <a:r>
              <a:rPr lang="en-US" sz="2000" dirty="0">
                <a:solidFill>
                  <a:srgbClr val="0070C0"/>
                </a:solidFill>
              </a:rPr>
              <a:t> class.</a:t>
            </a:r>
          </a:p>
          <a:p>
            <a:r>
              <a:rPr lang="en-US" sz="2000" dirty="0"/>
              <a:t>To create UDP server, begin by opening a datagram socket on a well-known port. </a:t>
            </a:r>
          </a:p>
          <a:p>
            <a:pPr marL="0" indent="0">
              <a:buNone/>
            </a:pPr>
            <a:r>
              <a:rPr lang="en-US" sz="2000" dirty="0">
                <a:solidFill>
                  <a:srgbClr val="FF0000"/>
                </a:solidFill>
              </a:rPr>
              <a:t>	</a:t>
            </a:r>
            <a:r>
              <a:rPr lang="en-US" sz="2000" dirty="0" err="1">
                <a:solidFill>
                  <a:srgbClr val="FF0000"/>
                </a:solidFill>
              </a:rPr>
              <a:t>DatagramSocket</a:t>
            </a:r>
            <a:r>
              <a:rPr lang="en-US" sz="2000" dirty="0">
                <a:solidFill>
                  <a:srgbClr val="FF0000"/>
                </a:solidFill>
              </a:rPr>
              <a:t> socket = new </a:t>
            </a:r>
            <a:r>
              <a:rPr lang="en-US" sz="2000" dirty="0" err="1">
                <a:solidFill>
                  <a:srgbClr val="FF0000"/>
                </a:solidFill>
              </a:rPr>
              <a:t>DatagramSocket</a:t>
            </a:r>
            <a:r>
              <a:rPr lang="en-US" sz="2000" dirty="0">
                <a:solidFill>
                  <a:srgbClr val="FF0000"/>
                </a:solidFill>
              </a:rPr>
              <a:t>(13);</a:t>
            </a:r>
          </a:p>
          <a:p>
            <a:r>
              <a:rPr lang="en-US" sz="2000" dirty="0">
                <a:solidFill>
                  <a:srgbClr val="0070C0"/>
                </a:solidFill>
              </a:rPr>
              <a:t>Next, create a packet into which to receive a request. </a:t>
            </a:r>
          </a:p>
          <a:p>
            <a:r>
              <a:rPr lang="en-US" sz="2000" dirty="0"/>
              <a:t>You need to supply both </a:t>
            </a:r>
            <a:r>
              <a:rPr lang="en-US" sz="2000" dirty="0">
                <a:solidFill>
                  <a:srgbClr val="FF0000"/>
                </a:solidFill>
              </a:rPr>
              <a:t>a byte array in which to store incoming data</a:t>
            </a:r>
            <a:r>
              <a:rPr lang="en-US" sz="2000" dirty="0"/>
              <a:t>, the offset into the array, and </a:t>
            </a:r>
            <a:r>
              <a:rPr lang="en-US" sz="2000" dirty="0">
                <a:solidFill>
                  <a:srgbClr val="FF0000"/>
                </a:solidFill>
              </a:rPr>
              <a:t>the number of bytes to store. </a:t>
            </a:r>
          </a:p>
          <a:p>
            <a:r>
              <a:rPr lang="en-US" sz="2000" dirty="0"/>
              <a:t>Here you set up a packet with space for 1,024 bytes starting at 0:</a:t>
            </a:r>
          </a:p>
          <a:p>
            <a:pPr marL="0" indent="0">
              <a:buNone/>
            </a:pPr>
            <a:r>
              <a:rPr lang="en-US" sz="2000" dirty="0"/>
              <a:t>            </a:t>
            </a:r>
            <a:r>
              <a:rPr lang="en-US" sz="1800" dirty="0" err="1">
                <a:solidFill>
                  <a:srgbClr val="FF0000"/>
                </a:solidFill>
              </a:rPr>
              <a:t>DatagramPacket</a:t>
            </a:r>
            <a:r>
              <a:rPr lang="en-US" sz="1800" dirty="0">
                <a:solidFill>
                  <a:srgbClr val="FF0000"/>
                </a:solidFill>
              </a:rPr>
              <a:t> request = new </a:t>
            </a:r>
            <a:r>
              <a:rPr lang="en-US" sz="1800" dirty="0" err="1">
                <a:solidFill>
                  <a:srgbClr val="FF0000"/>
                </a:solidFill>
              </a:rPr>
              <a:t>DatagramPacket</a:t>
            </a:r>
            <a:r>
              <a:rPr lang="en-US" sz="1800" dirty="0">
                <a:solidFill>
                  <a:srgbClr val="FF0000"/>
                </a:solidFill>
              </a:rPr>
              <a:t>(new byte[1024], 0, 1024);</a:t>
            </a:r>
          </a:p>
          <a:p>
            <a:pPr marL="0" indent="0">
              <a:buNone/>
            </a:pPr>
            <a:r>
              <a:rPr lang="en-US" sz="1800" dirty="0">
                <a:solidFill>
                  <a:srgbClr val="FF0000"/>
                </a:solidFill>
              </a:rPr>
              <a:t>             </a:t>
            </a:r>
            <a:r>
              <a:rPr lang="en-US" sz="1800" dirty="0" err="1">
                <a:solidFill>
                  <a:srgbClr val="FF0000"/>
                </a:solidFill>
              </a:rPr>
              <a:t>socket.receive</a:t>
            </a:r>
            <a:r>
              <a:rPr lang="en-US" sz="1800" dirty="0">
                <a:solidFill>
                  <a:srgbClr val="FF0000"/>
                </a:solidFill>
              </a:rPr>
              <a:t>(request);</a:t>
            </a:r>
          </a:p>
          <a:p>
            <a:r>
              <a:rPr lang="en-US" sz="2000" dirty="0"/>
              <a:t>This call blocks indefinitely until a UDP packet arrives on port 13. </a:t>
            </a:r>
          </a:p>
          <a:p>
            <a:r>
              <a:rPr lang="en-US" sz="2000" dirty="0"/>
              <a:t>When it does, Java fills the byte array with data and the receive() method returns. </a:t>
            </a:r>
          </a:p>
        </p:txBody>
      </p:sp>
    </p:spTree>
    <p:extLst>
      <p:ext uri="{BB962C8B-B14F-4D97-AF65-F5344CB8AC3E}">
        <p14:creationId xmlns:p14="http://schemas.microsoft.com/office/powerpoint/2010/main" val="236415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Sockets…</a:t>
            </a:r>
            <a:endParaRPr lang="en-US" dirty="0"/>
          </a:p>
        </p:txBody>
      </p:sp>
      <p:sp>
        <p:nvSpPr>
          <p:cNvPr id="3" name="Content Placeholder 2"/>
          <p:cNvSpPr>
            <a:spLocks noGrp="1"/>
          </p:cNvSpPr>
          <p:nvPr>
            <p:ph sz="quarter" idx="1"/>
          </p:nvPr>
        </p:nvSpPr>
        <p:spPr>
          <a:xfrm>
            <a:off x="457200" y="1600200"/>
            <a:ext cx="8229600" cy="5257800"/>
          </a:xfrm>
        </p:spPr>
        <p:txBody>
          <a:bodyPr>
            <a:normAutofit lnSpcReduction="10000"/>
          </a:bodyPr>
          <a:lstStyle/>
          <a:p>
            <a:r>
              <a:rPr lang="en-US" sz="2000" dirty="0">
                <a:solidFill>
                  <a:srgbClr val="FF0000"/>
                </a:solidFill>
              </a:rPr>
              <a:t>The computer is identified by its 32-bit IP address, which IP uses to deliver data to the right computer on the network. </a:t>
            </a:r>
          </a:p>
          <a:p>
            <a:r>
              <a:rPr lang="en-US" sz="2000" dirty="0">
                <a:solidFill>
                  <a:srgbClr val="FF0000"/>
                </a:solidFill>
              </a:rPr>
              <a:t>Ports are identified by a 16-bit number</a:t>
            </a:r>
            <a:r>
              <a:rPr lang="en-US" sz="2000" dirty="0">
                <a:solidFill>
                  <a:srgbClr val="0070C0"/>
                </a:solidFill>
              </a:rPr>
              <a:t>, which TCP and UDP use to deliver the data to the right </a:t>
            </a:r>
            <a:r>
              <a:rPr lang="en-US" sz="2000" u="sng" dirty="0">
                <a:solidFill>
                  <a:srgbClr val="FF0000"/>
                </a:solidFill>
              </a:rPr>
              <a:t>application</a:t>
            </a:r>
            <a:r>
              <a:rPr lang="en-US" sz="2000" dirty="0">
                <a:solidFill>
                  <a:srgbClr val="0070C0"/>
                </a:solidFill>
              </a:rPr>
              <a:t>. </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In connection-based communication such as TCP, a </a:t>
            </a:r>
            <a:r>
              <a:rPr lang="en-US" sz="2000" dirty="0">
                <a:solidFill>
                  <a:srgbClr val="FF0000"/>
                </a:solidFill>
              </a:rPr>
              <a:t>server application binds </a:t>
            </a:r>
            <a:r>
              <a:rPr lang="en-US" sz="2000" dirty="0"/>
              <a:t>a </a:t>
            </a:r>
            <a:r>
              <a:rPr lang="en-US" sz="2000" dirty="0">
                <a:solidFill>
                  <a:srgbClr val="FF0000"/>
                </a:solidFill>
              </a:rPr>
              <a:t>socket to a specific port number. </a:t>
            </a:r>
          </a:p>
          <a:p>
            <a:r>
              <a:rPr lang="en-US" sz="2000" dirty="0"/>
              <a:t>This has the effect of registering the server with the system to receive all data destined for that port. </a:t>
            </a:r>
          </a:p>
          <a:p>
            <a:r>
              <a:rPr lang="en-US" sz="2000" dirty="0"/>
              <a:t>A client can then rendezvous with the server at the server's port</a:t>
            </a:r>
          </a:p>
        </p:txBody>
      </p:sp>
      <p:pic>
        <p:nvPicPr>
          <p:cNvPr id="4" name="Picture 3" descr="Routing the packet to the appropriate application."/>
          <p:cNvPicPr>
            <a:picLocks noChangeAspect="1"/>
          </p:cNvPicPr>
          <p:nvPr/>
        </p:nvPicPr>
        <p:blipFill>
          <a:blip r:embed="rId2" cstate="print"/>
          <a:srcRect/>
          <a:stretch>
            <a:fillRect/>
          </a:stretch>
        </p:blipFill>
        <p:spPr bwMode="auto">
          <a:xfrm>
            <a:off x="1745776" y="2971800"/>
            <a:ext cx="4274024" cy="2097608"/>
          </a:xfrm>
          <a:prstGeom prst="rect">
            <a:avLst/>
          </a:prstGeom>
          <a:noFill/>
          <a:ln w="9525">
            <a:noFill/>
            <a:miter lim="800000"/>
            <a:headEnd/>
            <a:tailEnd/>
          </a:ln>
        </p:spPr>
      </p:pic>
    </p:spTree>
    <p:extLst>
      <p:ext uri="{BB962C8B-B14F-4D97-AF65-F5344CB8AC3E}">
        <p14:creationId xmlns:p14="http://schemas.microsoft.com/office/powerpoint/2010/main" val="836937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UDP Datagrams…</a:t>
            </a:r>
          </a:p>
        </p:txBody>
      </p:sp>
      <p:sp>
        <p:nvSpPr>
          <p:cNvPr id="3" name="Content Placeholder 2"/>
          <p:cNvSpPr>
            <a:spLocks noGrp="1"/>
          </p:cNvSpPr>
          <p:nvPr>
            <p:ph sz="quarter" idx="1"/>
          </p:nvPr>
        </p:nvSpPr>
        <p:spPr>
          <a:xfrm>
            <a:off x="457200" y="1600200"/>
            <a:ext cx="8229600" cy="5257800"/>
          </a:xfrm>
        </p:spPr>
        <p:txBody>
          <a:bodyPr>
            <a:normAutofit lnSpcReduction="10000"/>
          </a:bodyPr>
          <a:lstStyle/>
          <a:p>
            <a:pPr marL="0" indent="0">
              <a:buNone/>
            </a:pPr>
            <a:r>
              <a:rPr lang="en-US" sz="2000" b="1" dirty="0">
                <a:solidFill>
                  <a:srgbClr val="00B050"/>
                </a:solidFill>
              </a:rPr>
              <a:t>B. </a:t>
            </a:r>
            <a:r>
              <a:rPr lang="en-US" sz="2000" b="1" dirty="0" err="1">
                <a:solidFill>
                  <a:srgbClr val="00B050"/>
                </a:solidFill>
              </a:rPr>
              <a:t>DatagramPacket</a:t>
            </a:r>
            <a:endParaRPr lang="en-US" sz="2000" dirty="0">
              <a:solidFill>
                <a:srgbClr val="00B050"/>
              </a:solidFill>
            </a:endParaRPr>
          </a:p>
          <a:p>
            <a:r>
              <a:rPr lang="en-US" sz="2000" dirty="0"/>
              <a:t>To send data via Java's </a:t>
            </a:r>
            <a:r>
              <a:rPr lang="en-US" sz="2000" dirty="0" err="1"/>
              <a:t>DatagramSocket</a:t>
            </a:r>
            <a:r>
              <a:rPr lang="en-US" sz="2000" dirty="0"/>
              <a:t> you must first create a </a:t>
            </a:r>
            <a:r>
              <a:rPr lang="en-US" sz="2000" dirty="0" err="1"/>
              <a:t>DatagramPacket</a:t>
            </a:r>
            <a:r>
              <a:rPr lang="en-US" sz="2000" dirty="0"/>
              <a:t>. </a:t>
            </a:r>
          </a:p>
          <a:p>
            <a:r>
              <a:rPr lang="en-US" sz="2000" dirty="0" err="1">
                <a:solidFill>
                  <a:srgbClr val="0070C0"/>
                </a:solidFill>
              </a:rPr>
              <a:t>DatagramPacket</a:t>
            </a:r>
            <a:r>
              <a:rPr lang="en-US" sz="2000" dirty="0">
                <a:solidFill>
                  <a:srgbClr val="0070C0"/>
                </a:solidFill>
              </a:rPr>
              <a:t> objects store packets of data for sending or store packets of data received by an application. </a:t>
            </a:r>
          </a:p>
          <a:p>
            <a:r>
              <a:rPr lang="en-US" sz="2000" dirty="0" err="1">
                <a:solidFill>
                  <a:srgbClr val="0070C0"/>
                </a:solidFill>
              </a:rPr>
              <a:t>DatagramSockets</a:t>
            </a:r>
            <a:r>
              <a:rPr lang="en-US" sz="2000" dirty="0">
                <a:solidFill>
                  <a:srgbClr val="0070C0"/>
                </a:solidFill>
              </a:rPr>
              <a:t> send and receive </a:t>
            </a:r>
            <a:r>
              <a:rPr lang="en-US" sz="2000" dirty="0" err="1">
                <a:solidFill>
                  <a:srgbClr val="0070C0"/>
                </a:solidFill>
              </a:rPr>
              <a:t>DatagramPackets</a:t>
            </a:r>
            <a:r>
              <a:rPr lang="en-US" sz="2000" dirty="0">
                <a:solidFill>
                  <a:srgbClr val="0070C0"/>
                </a:solidFill>
              </a:rPr>
              <a:t>.</a:t>
            </a:r>
          </a:p>
          <a:p>
            <a:r>
              <a:rPr lang="en-US" sz="2000" dirty="0" err="1"/>
              <a:t>DatagramPacket</a:t>
            </a:r>
            <a:r>
              <a:rPr lang="en-US" sz="2000" dirty="0"/>
              <a:t> defines several constructors. </a:t>
            </a:r>
          </a:p>
          <a:p>
            <a:r>
              <a:rPr lang="en-US" sz="2000" dirty="0"/>
              <a:t>Some of these constructors are for creating a </a:t>
            </a:r>
            <a:r>
              <a:rPr lang="en-US" sz="2000" dirty="0" err="1"/>
              <a:t>DatagramPacket</a:t>
            </a:r>
            <a:r>
              <a:rPr lang="en-US" sz="2000" dirty="0"/>
              <a:t> for receiving data while others are for sending data.</a:t>
            </a:r>
          </a:p>
          <a:p>
            <a:r>
              <a:rPr lang="en-US" sz="2000" dirty="0">
                <a:solidFill>
                  <a:srgbClr val="0070C0"/>
                </a:solidFill>
              </a:rPr>
              <a:t>For receiving data with </a:t>
            </a:r>
            <a:r>
              <a:rPr lang="en-US" sz="2000" dirty="0" err="1">
                <a:solidFill>
                  <a:srgbClr val="0070C0"/>
                </a:solidFill>
              </a:rPr>
              <a:t>DatagramPacket</a:t>
            </a:r>
            <a:r>
              <a:rPr lang="en-US" sz="2000" dirty="0">
                <a:solidFill>
                  <a:srgbClr val="0070C0"/>
                </a:solidFill>
              </a:rPr>
              <a:t>, you can use the following constructors:</a:t>
            </a:r>
          </a:p>
          <a:p>
            <a:pPr lvl="1"/>
            <a:r>
              <a:rPr lang="en-US" sz="2000" dirty="0" err="1">
                <a:solidFill>
                  <a:srgbClr val="0070C0"/>
                </a:solidFill>
              </a:rPr>
              <a:t>DatagramPacket</a:t>
            </a:r>
            <a:r>
              <a:rPr lang="en-US" sz="2000" dirty="0">
                <a:solidFill>
                  <a:srgbClr val="0070C0"/>
                </a:solidFill>
              </a:rPr>
              <a:t>(byte data [], </a:t>
            </a:r>
            <a:r>
              <a:rPr lang="en-US" sz="2000" dirty="0" err="1">
                <a:solidFill>
                  <a:srgbClr val="0070C0"/>
                </a:solidFill>
              </a:rPr>
              <a:t>int</a:t>
            </a:r>
            <a:r>
              <a:rPr lang="en-US" sz="2000" dirty="0">
                <a:solidFill>
                  <a:srgbClr val="0070C0"/>
                </a:solidFill>
              </a:rPr>
              <a:t> size)</a:t>
            </a:r>
            <a:r>
              <a:rPr lang="en-US" sz="2000" dirty="0"/>
              <a:t> – this specifies a buffer that will receive data and the size of a packet. It is used for receiving data over a </a:t>
            </a:r>
            <a:r>
              <a:rPr lang="en-US" sz="2000" dirty="0" err="1"/>
              <a:t>DatagramSocket</a:t>
            </a:r>
            <a:r>
              <a:rPr lang="en-US" sz="2000" dirty="0"/>
              <a:t>.</a:t>
            </a:r>
          </a:p>
          <a:p>
            <a:pPr lvl="1"/>
            <a:r>
              <a:rPr lang="en-US" sz="2000" dirty="0" err="1">
                <a:solidFill>
                  <a:srgbClr val="0070C0"/>
                </a:solidFill>
              </a:rPr>
              <a:t>DatagramPacket</a:t>
            </a:r>
            <a:r>
              <a:rPr lang="en-US" sz="2000" dirty="0">
                <a:solidFill>
                  <a:srgbClr val="0070C0"/>
                </a:solidFill>
              </a:rPr>
              <a:t>(byte data [], </a:t>
            </a:r>
            <a:r>
              <a:rPr lang="en-US" sz="2000" dirty="0" err="1">
                <a:solidFill>
                  <a:srgbClr val="0070C0"/>
                </a:solidFill>
              </a:rPr>
              <a:t>int</a:t>
            </a:r>
            <a:r>
              <a:rPr lang="en-US" sz="2000" dirty="0">
                <a:solidFill>
                  <a:srgbClr val="0070C0"/>
                </a:solidFill>
              </a:rPr>
              <a:t> offset, </a:t>
            </a:r>
            <a:r>
              <a:rPr lang="en-US" sz="2000" dirty="0" err="1">
                <a:solidFill>
                  <a:srgbClr val="0070C0"/>
                </a:solidFill>
              </a:rPr>
              <a:t>int</a:t>
            </a:r>
            <a:r>
              <a:rPr lang="en-US" sz="2000" dirty="0">
                <a:solidFill>
                  <a:srgbClr val="0070C0"/>
                </a:solidFill>
              </a:rPr>
              <a:t> size)</a:t>
            </a:r>
            <a:r>
              <a:rPr lang="en-US" sz="2000" dirty="0"/>
              <a:t> - the second form allows you to specify an offset into the buffer at which data will be stored.</a:t>
            </a:r>
          </a:p>
          <a:p>
            <a:endParaRPr lang="en-US" sz="2000" dirty="0"/>
          </a:p>
        </p:txBody>
      </p:sp>
    </p:spTree>
    <p:extLst>
      <p:ext uri="{BB962C8B-B14F-4D97-AF65-F5344CB8AC3E}">
        <p14:creationId xmlns:p14="http://schemas.microsoft.com/office/powerpoint/2010/main" val="769909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2.2 UDP Datagrams…</a:t>
            </a:r>
          </a:p>
        </p:txBody>
      </p:sp>
      <p:sp>
        <p:nvSpPr>
          <p:cNvPr id="3" name="Content Placeholder 2"/>
          <p:cNvSpPr>
            <a:spLocks noGrp="1"/>
          </p:cNvSpPr>
          <p:nvPr>
            <p:ph sz="quarter" idx="1"/>
          </p:nvPr>
        </p:nvSpPr>
        <p:spPr>
          <a:xfrm>
            <a:off x="457200" y="1600200"/>
            <a:ext cx="8229600" cy="5257800"/>
          </a:xfrm>
        </p:spPr>
        <p:txBody>
          <a:bodyPr>
            <a:normAutofit fontScale="92500"/>
          </a:bodyPr>
          <a:lstStyle/>
          <a:p>
            <a:pPr>
              <a:lnSpc>
                <a:spcPct val="110000"/>
              </a:lnSpc>
            </a:pPr>
            <a:r>
              <a:rPr lang="en-US" sz="2000" dirty="0"/>
              <a:t>For sending packets, you can create </a:t>
            </a:r>
            <a:r>
              <a:rPr lang="en-US" sz="2000" dirty="0" err="1"/>
              <a:t>DatagramPacket</a:t>
            </a:r>
            <a:r>
              <a:rPr lang="en-US" sz="2000" dirty="0"/>
              <a:t> using the following constructors: </a:t>
            </a:r>
          </a:p>
          <a:p>
            <a:pPr lvl="1">
              <a:lnSpc>
                <a:spcPct val="110000"/>
              </a:lnSpc>
            </a:pPr>
            <a:r>
              <a:rPr lang="en-US" sz="2000" dirty="0" err="1">
                <a:solidFill>
                  <a:srgbClr val="0070C0"/>
                </a:solidFill>
              </a:rPr>
              <a:t>DatagramPacket</a:t>
            </a:r>
            <a:r>
              <a:rPr lang="en-US" sz="2000" dirty="0">
                <a:solidFill>
                  <a:srgbClr val="0070C0"/>
                </a:solidFill>
              </a:rPr>
              <a:t>(byte data [], </a:t>
            </a:r>
            <a:r>
              <a:rPr lang="en-US" sz="2000" dirty="0" err="1">
                <a:solidFill>
                  <a:srgbClr val="0070C0"/>
                </a:solidFill>
              </a:rPr>
              <a:t>int</a:t>
            </a:r>
            <a:r>
              <a:rPr lang="en-US" sz="2000" dirty="0">
                <a:solidFill>
                  <a:srgbClr val="0070C0"/>
                </a:solidFill>
              </a:rPr>
              <a:t> length, </a:t>
            </a:r>
            <a:r>
              <a:rPr lang="en-US" sz="2000" dirty="0" err="1">
                <a:solidFill>
                  <a:srgbClr val="0070C0"/>
                </a:solidFill>
              </a:rPr>
              <a:t>InetAddress</a:t>
            </a:r>
            <a:r>
              <a:rPr lang="en-US" sz="2000" dirty="0">
                <a:solidFill>
                  <a:srgbClr val="0070C0"/>
                </a:solidFill>
              </a:rPr>
              <a:t> </a:t>
            </a:r>
            <a:r>
              <a:rPr lang="en-US" sz="2000" dirty="0" err="1">
                <a:solidFill>
                  <a:srgbClr val="0070C0"/>
                </a:solidFill>
              </a:rPr>
              <a:t>ip</a:t>
            </a:r>
            <a:r>
              <a:rPr lang="en-US" sz="2000" dirty="0">
                <a:solidFill>
                  <a:srgbClr val="0070C0"/>
                </a:solidFill>
              </a:rPr>
              <a:t>, </a:t>
            </a:r>
            <a:r>
              <a:rPr lang="en-US" sz="2000" dirty="0" err="1">
                <a:solidFill>
                  <a:srgbClr val="0070C0"/>
                </a:solidFill>
              </a:rPr>
              <a:t>int</a:t>
            </a:r>
            <a:r>
              <a:rPr lang="en-US" sz="2000" dirty="0">
                <a:solidFill>
                  <a:srgbClr val="0070C0"/>
                </a:solidFill>
              </a:rPr>
              <a:t> port)</a:t>
            </a:r>
            <a:r>
              <a:rPr lang="en-US" sz="2000" dirty="0"/>
              <a:t> - this specifies a target address and port, which are used by a </a:t>
            </a:r>
            <a:r>
              <a:rPr lang="en-US" sz="2000" dirty="0" err="1"/>
              <a:t>DatagramSocket</a:t>
            </a:r>
            <a:r>
              <a:rPr lang="en-US" sz="2000" dirty="0"/>
              <a:t> to determine where the data in the packet will be sent. </a:t>
            </a:r>
          </a:p>
          <a:p>
            <a:pPr lvl="1">
              <a:lnSpc>
                <a:spcPct val="110000"/>
              </a:lnSpc>
            </a:pPr>
            <a:r>
              <a:rPr lang="en-US" sz="2000" dirty="0" err="1">
                <a:solidFill>
                  <a:srgbClr val="0070C0"/>
                </a:solidFill>
              </a:rPr>
              <a:t>DatagramPacket</a:t>
            </a:r>
            <a:r>
              <a:rPr lang="en-US" sz="2000" dirty="0">
                <a:solidFill>
                  <a:srgbClr val="0070C0"/>
                </a:solidFill>
              </a:rPr>
              <a:t>(byte data [], </a:t>
            </a:r>
            <a:r>
              <a:rPr lang="en-US" sz="2000" dirty="0" err="1">
                <a:solidFill>
                  <a:srgbClr val="0070C0"/>
                </a:solidFill>
              </a:rPr>
              <a:t>int</a:t>
            </a:r>
            <a:r>
              <a:rPr lang="en-US" sz="2000" dirty="0">
                <a:solidFill>
                  <a:srgbClr val="0070C0"/>
                </a:solidFill>
              </a:rPr>
              <a:t> offset, </a:t>
            </a:r>
            <a:r>
              <a:rPr lang="en-US" sz="2000" dirty="0" err="1">
                <a:solidFill>
                  <a:srgbClr val="0070C0"/>
                </a:solidFill>
              </a:rPr>
              <a:t>int</a:t>
            </a:r>
            <a:r>
              <a:rPr lang="en-US" sz="2000" dirty="0">
                <a:solidFill>
                  <a:srgbClr val="0070C0"/>
                </a:solidFill>
              </a:rPr>
              <a:t> length, </a:t>
            </a:r>
            <a:r>
              <a:rPr lang="en-US" sz="2000" dirty="0" err="1">
                <a:solidFill>
                  <a:srgbClr val="0070C0"/>
                </a:solidFill>
              </a:rPr>
              <a:t>InetAddress</a:t>
            </a:r>
            <a:r>
              <a:rPr lang="en-US" sz="2000" dirty="0">
                <a:solidFill>
                  <a:srgbClr val="0070C0"/>
                </a:solidFill>
              </a:rPr>
              <a:t> </a:t>
            </a:r>
            <a:r>
              <a:rPr lang="en-US" sz="2000" dirty="0" err="1">
                <a:solidFill>
                  <a:srgbClr val="0070C0"/>
                </a:solidFill>
              </a:rPr>
              <a:t>ip</a:t>
            </a:r>
            <a:r>
              <a:rPr lang="en-US" sz="2000" dirty="0">
                <a:solidFill>
                  <a:srgbClr val="0070C0"/>
                </a:solidFill>
              </a:rPr>
              <a:t>, </a:t>
            </a:r>
            <a:r>
              <a:rPr lang="en-US" sz="2000" dirty="0" err="1">
                <a:solidFill>
                  <a:srgbClr val="0070C0"/>
                </a:solidFill>
              </a:rPr>
              <a:t>int</a:t>
            </a:r>
            <a:r>
              <a:rPr lang="en-US" sz="2000" dirty="0">
                <a:solidFill>
                  <a:srgbClr val="0070C0"/>
                </a:solidFill>
              </a:rPr>
              <a:t> port) </a:t>
            </a:r>
            <a:r>
              <a:rPr lang="en-US" sz="2000" dirty="0"/>
              <a:t>– same as the above method except this transmits packets beginning at the specified offset into the data. </a:t>
            </a:r>
          </a:p>
          <a:p>
            <a:pPr lvl="1">
              <a:lnSpc>
                <a:spcPct val="110000"/>
              </a:lnSpc>
            </a:pPr>
            <a:r>
              <a:rPr lang="en-US" sz="2000" dirty="0" err="1">
                <a:solidFill>
                  <a:srgbClr val="0070C0"/>
                </a:solidFill>
              </a:rPr>
              <a:t>DatagramPacket</a:t>
            </a:r>
            <a:r>
              <a:rPr lang="en-US" sz="2000" dirty="0">
                <a:solidFill>
                  <a:srgbClr val="0070C0"/>
                </a:solidFill>
              </a:rPr>
              <a:t>(byte[] data, </a:t>
            </a:r>
            <a:r>
              <a:rPr lang="en-US" sz="2000" dirty="0" err="1">
                <a:solidFill>
                  <a:srgbClr val="0070C0"/>
                </a:solidFill>
              </a:rPr>
              <a:t>int</a:t>
            </a:r>
            <a:r>
              <a:rPr lang="en-US" sz="2000" dirty="0">
                <a:solidFill>
                  <a:srgbClr val="0070C0"/>
                </a:solidFill>
              </a:rPr>
              <a:t> length, </a:t>
            </a:r>
            <a:r>
              <a:rPr lang="en-US" sz="2000" dirty="0" err="1">
                <a:solidFill>
                  <a:srgbClr val="0070C0"/>
                </a:solidFill>
              </a:rPr>
              <a:t>SocketAddress</a:t>
            </a:r>
            <a:r>
              <a:rPr lang="en-US" sz="2000" dirty="0">
                <a:solidFill>
                  <a:srgbClr val="0070C0"/>
                </a:solidFill>
              </a:rPr>
              <a:t> destination) </a:t>
            </a:r>
            <a:r>
              <a:rPr lang="en-US" sz="2000" dirty="0"/>
              <a:t>– creates a datagram packet for sending packets of the given length to the computer specified by </a:t>
            </a:r>
            <a:r>
              <a:rPr lang="en-US" sz="2000" dirty="0" err="1"/>
              <a:t>SocketAddress</a:t>
            </a:r>
            <a:r>
              <a:rPr lang="en-US" sz="2000" dirty="0"/>
              <a:t>.</a:t>
            </a:r>
          </a:p>
          <a:p>
            <a:pPr lvl="1">
              <a:lnSpc>
                <a:spcPct val="110000"/>
              </a:lnSpc>
            </a:pPr>
            <a:r>
              <a:rPr lang="en-US" sz="2000" dirty="0" err="1">
                <a:solidFill>
                  <a:srgbClr val="0070C0"/>
                </a:solidFill>
              </a:rPr>
              <a:t>DatagramPacket</a:t>
            </a:r>
            <a:r>
              <a:rPr lang="en-US" sz="2000" dirty="0">
                <a:solidFill>
                  <a:srgbClr val="0070C0"/>
                </a:solidFill>
              </a:rPr>
              <a:t>(byte[] data, </a:t>
            </a:r>
            <a:r>
              <a:rPr lang="en-US" sz="2000" dirty="0" err="1">
                <a:solidFill>
                  <a:srgbClr val="0070C0"/>
                </a:solidFill>
              </a:rPr>
              <a:t>int</a:t>
            </a:r>
            <a:r>
              <a:rPr lang="en-US" sz="2000" dirty="0">
                <a:solidFill>
                  <a:srgbClr val="0070C0"/>
                </a:solidFill>
              </a:rPr>
              <a:t> offset, </a:t>
            </a:r>
            <a:r>
              <a:rPr lang="en-US" sz="2000" dirty="0" err="1">
                <a:solidFill>
                  <a:srgbClr val="0070C0"/>
                </a:solidFill>
              </a:rPr>
              <a:t>int</a:t>
            </a:r>
            <a:r>
              <a:rPr lang="en-US" sz="2000" dirty="0">
                <a:solidFill>
                  <a:srgbClr val="0070C0"/>
                </a:solidFill>
              </a:rPr>
              <a:t> length, </a:t>
            </a:r>
            <a:r>
              <a:rPr lang="en-US" sz="2000" dirty="0" err="1">
                <a:solidFill>
                  <a:srgbClr val="0070C0"/>
                </a:solidFill>
              </a:rPr>
              <a:t>SocketAddress</a:t>
            </a:r>
            <a:r>
              <a:rPr lang="en-US" sz="2000" dirty="0">
                <a:solidFill>
                  <a:srgbClr val="0070C0"/>
                </a:solidFill>
              </a:rPr>
              <a:t> destination) </a:t>
            </a:r>
            <a:r>
              <a:rPr lang="en-US" sz="2000" dirty="0"/>
              <a:t>– creates a datagram packet for sending packets of the given length starting from the given offset. The data is sent to the specified port number and the machine specified with the given </a:t>
            </a:r>
            <a:r>
              <a:rPr lang="en-US" sz="2000" dirty="0" err="1"/>
              <a:t>SocketAddress</a:t>
            </a:r>
            <a:r>
              <a:rPr lang="en-US" sz="2000" dirty="0"/>
              <a:t>.   </a:t>
            </a:r>
          </a:p>
          <a:p>
            <a:endParaRPr lang="en-US" sz="2000" dirty="0"/>
          </a:p>
        </p:txBody>
      </p:sp>
    </p:spTree>
    <p:extLst>
      <p:ext uri="{BB962C8B-B14F-4D97-AF65-F5344CB8AC3E}">
        <p14:creationId xmlns:p14="http://schemas.microsoft.com/office/powerpoint/2010/main" val="3330944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rmAutofit/>
          </a:bodyPr>
          <a:lstStyle/>
          <a:p>
            <a:r>
              <a:rPr lang="en-US" sz="2000" dirty="0" err="1"/>
              <a:t>DatagramPacket</a:t>
            </a:r>
            <a:r>
              <a:rPr lang="en-US" sz="2000" dirty="0"/>
              <a:t> Methods</a:t>
            </a:r>
          </a:p>
        </p:txBody>
      </p:sp>
      <p:graphicFrame>
        <p:nvGraphicFramePr>
          <p:cNvPr id="6" name="Table 5"/>
          <p:cNvGraphicFramePr>
            <a:graphicFrameLocks noGrp="1"/>
          </p:cNvGraphicFramePr>
          <p:nvPr>
            <p:extLst>
              <p:ext uri="{D42A27DB-BD31-4B8C-83A1-F6EECF244321}">
                <p14:modId xmlns:p14="http://schemas.microsoft.com/office/powerpoint/2010/main" val="995226857"/>
              </p:ext>
            </p:extLst>
          </p:nvPr>
        </p:nvGraphicFramePr>
        <p:xfrm>
          <a:off x="304800" y="533400"/>
          <a:ext cx="8610600" cy="6126322"/>
        </p:xfrm>
        <a:graphic>
          <a:graphicData uri="http://schemas.openxmlformats.org/drawingml/2006/table">
            <a:tbl>
              <a:tblPr firstRow="1" firstCol="1" bandRow="1"/>
              <a:tblGrid>
                <a:gridCol w="2515576">
                  <a:extLst>
                    <a:ext uri="{9D8B030D-6E8A-4147-A177-3AD203B41FA5}">
                      <a16:colId xmlns:a16="http://schemas.microsoft.com/office/drawing/2014/main" val="20000"/>
                    </a:ext>
                  </a:extLst>
                </a:gridCol>
                <a:gridCol w="6095024">
                  <a:extLst>
                    <a:ext uri="{9D8B030D-6E8A-4147-A177-3AD203B41FA5}">
                      <a16:colId xmlns:a16="http://schemas.microsoft.com/office/drawing/2014/main" val="20001"/>
                    </a:ext>
                  </a:extLst>
                </a:gridCol>
              </a:tblGrid>
              <a:tr h="254625">
                <a:tc>
                  <a:txBody>
                    <a:bodyPr/>
                    <a:lstStyle/>
                    <a:p>
                      <a:pPr algn="l">
                        <a:lnSpc>
                          <a:spcPct val="115000"/>
                        </a:lnSpc>
                        <a:spcAft>
                          <a:spcPts val="0"/>
                        </a:spcAft>
                      </a:pPr>
                      <a:r>
                        <a:rPr lang="en-US" sz="1600" b="1" dirty="0">
                          <a:solidFill>
                            <a:srgbClr val="000000"/>
                          </a:solidFill>
                          <a:effectLst/>
                          <a:latin typeface="Calibri"/>
                          <a:ea typeface="Calibri"/>
                          <a:cs typeface="Times New Roman"/>
                        </a:rPr>
                        <a:t>Method</a:t>
                      </a:r>
                      <a:endParaRPr lang="en-US" sz="1600" dirty="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00"/>
                          </a:solidFill>
                          <a:effectLst/>
                          <a:latin typeface="Calibri"/>
                          <a:ea typeface="Calibri"/>
                          <a:cs typeface="Times New Roman"/>
                        </a:rPr>
                        <a:t>Description</a:t>
                      </a:r>
                      <a:endParaRPr lang="en-US" sz="160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5180">
                <a:tc>
                  <a:txBody>
                    <a:bodyPr/>
                    <a:lstStyle/>
                    <a:p>
                      <a:pPr algn="l">
                        <a:lnSpc>
                          <a:spcPct val="115000"/>
                        </a:lnSpc>
                        <a:spcAft>
                          <a:spcPts val="0"/>
                        </a:spcAft>
                      </a:pPr>
                      <a:r>
                        <a:rPr lang="en-US" sz="1600">
                          <a:solidFill>
                            <a:srgbClr val="000000"/>
                          </a:solidFill>
                          <a:effectLst/>
                          <a:latin typeface="Calibri"/>
                          <a:ea typeface="Calibri"/>
                          <a:cs typeface="Times New Roman"/>
                        </a:rPr>
                        <a:t>InetAddress getAddress( )</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a:lnSpc>
                          <a:spcPct val="115000"/>
                        </a:lnSpc>
                        <a:spcAft>
                          <a:spcPts val="0"/>
                        </a:spcAft>
                      </a:pPr>
                      <a:r>
                        <a:rPr lang="en-US" sz="1600" dirty="0">
                          <a:solidFill>
                            <a:srgbClr val="000000"/>
                          </a:solidFill>
                          <a:effectLst/>
                          <a:latin typeface="Calibri"/>
                          <a:ea typeface="Calibri"/>
                          <a:cs typeface="Times New Roman"/>
                        </a:rPr>
                        <a:t>Returns the address of the source (for datagrams being received) or destination (for datagrams being sent).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525180">
                <a:tc>
                  <a:txBody>
                    <a:bodyPr/>
                    <a:lstStyle/>
                    <a:p>
                      <a:pPr algn="l">
                        <a:lnSpc>
                          <a:spcPct val="115000"/>
                        </a:lnSpc>
                        <a:spcAft>
                          <a:spcPts val="0"/>
                        </a:spcAft>
                      </a:pPr>
                      <a:r>
                        <a:rPr lang="en-US" sz="1600" dirty="0">
                          <a:solidFill>
                            <a:srgbClr val="FF0000"/>
                          </a:solidFill>
                          <a:effectLst/>
                          <a:latin typeface="Calibri"/>
                          <a:ea typeface="Calibri"/>
                          <a:cs typeface="Times New Roman"/>
                        </a:rPr>
                        <a:t>byte[] </a:t>
                      </a:r>
                      <a:r>
                        <a:rPr lang="en-US" sz="1600" dirty="0" err="1">
                          <a:solidFill>
                            <a:srgbClr val="FF0000"/>
                          </a:solidFill>
                          <a:effectLst/>
                          <a:latin typeface="Calibri"/>
                          <a:ea typeface="Calibri"/>
                          <a:cs typeface="Times New Roman"/>
                        </a:rPr>
                        <a:t>getData</a:t>
                      </a:r>
                      <a:r>
                        <a:rPr lang="en-US" sz="1600" dirty="0">
                          <a:solidFill>
                            <a:srgbClr val="FF0000"/>
                          </a:solidFill>
                          <a:effectLst/>
                          <a:latin typeface="Calibri"/>
                          <a:ea typeface="Calibri"/>
                          <a:cs typeface="Times New Roman"/>
                        </a:rPr>
                        <a:t>( )</a:t>
                      </a:r>
                    </a:p>
                  </a:txBody>
                  <a:tcPr marL="68580" marR="68580" marT="0" marB="0" anchor="ctr">
                    <a:lnL>
                      <a:noFill/>
                    </a:lnL>
                    <a:lnR>
                      <a:noFill/>
                    </a:lnR>
                    <a:lnT>
                      <a:noFill/>
                    </a:lnT>
                    <a:lnB>
                      <a:noFill/>
                    </a:lnB>
                  </a:tcPr>
                </a:tc>
                <a:tc>
                  <a:txBody>
                    <a:bodyPr/>
                    <a:lstStyle/>
                    <a:p>
                      <a:pPr algn="l">
                        <a:lnSpc>
                          <a:spcPct val="115000"/>
                        </a:lnSpc>
                        <a:spcAft>
                          <a:spcPts val="0"/>
                        </a:spcAft>
                      </a:pPr>
                      <a:r>
                        <a:rPr lang="en-US" sz="1600" dirty="0">
                          <a:solidFill>
                            <a:srgbClr val="000000"/>
                          </a:solidFill>
                          <a:effectLst/>
                          <a:latin typeface="Calibri"/>
                          <a:ea typeface="Calibri"/>
                          <a:cs typeface="Times New Roman"/>
                        </a:rPr>
                        <a:t>Returns the byte array of data contained in the datagram. Mostly used to retrieve data from the datagram after it has been received.</a:t>
                      </a: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795734">
                <a:tc>
                  <a:txBody>
                    <a:bodyPr/>
                    <a:lstStyle/>
                    <a:p>
                      <a:pPr algn="l">
                        <a:lnSpc>
                          <a:spcPct val="115000"/>
                        </a:lnSpc>
                        <a:spcAft>
                          <a:spcPts val="0"/>
                        </a:spcAft>
                      </a:pPr>
                      <a:r>
                        <a:rPr lang="en-US" sz="1600">
                          <a:solidFill>
                            <a:srgbClr val="000000"/>
                          </a:solidFill>
                          <a:effectLst/>
                          <a:latin typeface="Calibri"/>
                          <a:ea typeface="Calibri"/>
                          <a:cs typeface="Times New Roman"/>
                        </a:rPr>
                        <a:t>int getLength( )</a:t>
                      </a:r>
                    </a:p>
                  </a:txBody>
                  <a:tcPr marL="68580" marR="68580" marT="0" marB="0" anchor="ctr">
                    <a:lnL>
                      <a:noFill/>
                    </a:lnL>
                    <a:lnR>
                      <a:noFill/>
                    </a:lnR>
                    <a:lnT>
                      <a:noFill/>
                    </a:lnT>
                    <a:lnB>
                      <a:noFill/>
                    </a:lnB>
                    <a:solidFill>
                      <a:srgbClr val="C0C0C0"/>
                    </a:solidFill>
                  </a:tcPr>
                </a:tc>
                <a:tc>
                  <a:txBody>
                    <a:bodyPr/>
                    <a:lstStyle/>
                    <a:p>
                      <a:pPr algn="just">
                        <a:lnSpc>
                          <a:spcPct val="115000"/>
                        </a:lnSpc>
                        <a:spcAft>
                          <a:spcPts val="0"/>
                        </a:spcAft>
                      </a:pPr>
                      <a:r>
                        <a:rPr lang="en-US" sz="1600" dirty="0">
                          <a:solidFill>
                            <a:srgbClr val="000000"/>
                          </a:solidFill>
                          <a:effectLst/>
                          <a:latin typeface="Calibri"/>
                          <a:ea typeface="Calibri"/>
                          <a:cs typeface="Times New Roman"/>
                        </a:rPr>
                        <a:t>Returns the length of the valid data contained in the byte array that would be returned from the </a:t>
                      </a:r>
                      <a:r>
                        <a:rPr lang="en-US" sz="1600" dirty="0" err="1">
                          <a:solidFill>
                            <a:srgbClr val="000000"/>
                          </a:solidFill>
                          <a:effectLst/>
                          <a:latin typeface="Calibri"/>
                          <a:ea typeface="Calibri"/>
                          <a:cs typeface="Times New Roman"/>
                        </a:rPr>
                        <a:t>getData</a:t>
                      </a:r>
                      <a:r>
                        <a:rPr lang="en-US" sz="1600" dirty="0">
                          <a:solidFill>
                            <a:srgbClr val="000000"/>
                          </a:solidFill>
                          <a:effectLst/>
                          <a:latin typeface="Calibri"/>
                          <a:ea typeface="Calibri"/>
                          <a:cs typeface="Times New Roman"/>
                        </a:rPr>
                        <a:t>() method. </a:t>
                      </a:r>
                      <a:r>
                        <a:rPr lang="en-US" sz="1600" dirty="0">
                          <a:solidFill>
                            <a:srgbClr val="FF0000"/>
                          </a:solidFill>
                          <a:effectLst/>
                          <a:latin typeface="Calibri"/>
                          <a:ea typeface="Calibri"/>
                          <a:cs typeface="Times New Roman"/>
                        </a:rPr>
                        <a:t>This may not equal the length of the whole byte array.</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3"/>
                  </a:ext>
                </a:extLst>
              </a:tr>
              <a:tr h="302683">
                <a:tc>
                  <a:txBody>
                    <a:bodyPr/>
                    <a:lstStyle/>
                    <a:p>
                      <a:pPr algn="l">
                        <a:lnSpc>
                          <a:spcPct val="115000"/>
                        </a:lnSpc>
                        <a:spcAft>
                          <a:spcPts val="0"/>
                        </a:spcAft>
                      </a:pPr>
                      <a:r>
                        <a:rPr lang="en-US" sz="1600">
                          <a:solidFill>
                            <a:srgbClr val="000000"/>
                          </a:solidFill>
                          <a:effectLst/>
                          <a:latin typeface="Calibri"/>
                          <a:ea typeface="Calibri"/>
                          <a:cs typeface="Times New Roman"/>
                        </a:rPr>
                        <a:t>int getOffset( )</a:t>
                      </a:r>
                    </a:p>
                  </a:txBody>
                  <a:tcPr marL="68580" marR="68580" marT="0" marB="0" anchor="ctr">
                    <a:lnL>
                      <a:noFill/>
                    </a:lnL>
                    <a:lnR>
                      <a:noFill/>
                    </a:lnR>
                    <a:lnT>
                      <a:noFill/>
                    </a:lnT>
                    <a:lnB>
                      <a:noFill/>
                    </a:lnB>
                  </a:tcPr>
                </a:tc>
                <a:tc>
                  <a:txBody>
                    <a:bodyPr/>
                    <a:lstStyle/>
                    <a:p>
                      <a:pPr algn="l">
                        <a:lnSpc>
                          <a:spcPct val="115000"/>
                        </a:lnSpc>
                        <a:spcAft>
                          <a:spcPts val="0"/>
                        </a:spcAft>
                      </a:pPr>
                      <a:r>
                        <a:rPr lang="en-US" sz="1600">
                          <a:solidFill>
                            <a:srgbClr val="000000"/>
                          </a:solidFill>
                          <a:effectLst/>
                          <a:latin typeface="Calibri"/>
                          <a:ea typeface="Calibri"/>
                          <a:cs typeface="Times New Roman"/>
                        </a:rPr>
                        <a:t>Returns the starting index of the data.</a:t>
                      </a: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1336843">
                <a:tc>
                  <a:txBody>
                    <a:bodyPr/>
                    <a:lstStyle/>
                    <a:p>
                      <a:pPr algn="l">
                        <a:lnSpc>
                          <a:spcPct val="115000"/>
                        </a:lnSpc>
                        <a:spcAft>
                          <a:spcPts val="0"/>
                        </a:spcAft>
                      </a:pPr>
                      <a:r>
                        <a:rPr lang="en-US" sz="1600">
                          <a:solidFill>
                            <a:srgbClr val="000000"/>
                          </a:solidFill>
                          <a:effectLst/>
                          <a:latin typeface="Calibri"/>
                          <a:ea typeface="Calibri"/>
                          <a:cs typeface="Times New Roman"/>
                        </a:rPr>
                        <a:t>int getPort( )</a:t>
                      </a:r>
                    </a:p>
                  </a:txBody>
                  <a:tcPr marL="68580" marR="68580" marT="0" marB="0" anchor="ctr">
                    <a:lnL>
                      <a:noFill/>
                    </a:lnL>
                    <a:lnR>
                      <a:noFill/>
                    </a:lnR>
                    <a:lnT>
                      <a:noFill/>
                    </a:lnT>
                    <a:lnB>
                      <a:noFill/>
                    </a:lnB>
                    <a:solidFill>
                      <a:srgbClr val="C0C0C0"/>
                    </a:solidFill>
                  </a:tcPr>
                </a:tc>
                <a:tc>
                  <a:txBody>
                    <a:bodyPr/>
                    <a:lstStyle/>
                    <a:p>
                      <a:pPr algn="just">
                        <a:lnSpc>
                          <a:spcPct val="115000"/>
                        </a:lnSpc>
                        <a:spcAft>
                          <a:spcPts val="0"/>
                        </a:spcAft>
                      </a:pPr>
                      <a:r>
                        <a:rPr lang="en-US" sz="1600" dirty="0">
                          <a:solidFill>
                            <a:srgbClr val="000000"/>
                          </a:solidFill>
                          <a:effectLst/>
                          <a:latin typeface="Calibri"/>
                          <a:ea typeface="Calibri"/>
                          <a:cs typeface="Times New Roman"/>
                        </a:rPr>
                        <a:t>The method returns an integer specifying the remote port. If this datagram was received from the Internet, this is the port on the host that sent the packet. If the datagram was created locally to be sent to a remote host, this is the port to which the packet is addressed on the remote machine.</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5"/>
                  </a:ext>
                </a:extLst>
              </a:tr>
              <a:tr h="323585">
                <a:tc>
                  <a:txBody>
                    <a:bodyPr/>
                    <a:lstStyle/>
                    <a:p>
                      <a:pPr algn="l">
                        <a:lnSpc>
                          <a:spcPct val="115000"/>
                        </a:lnSpc>
                        <a:spcAft>
                          <a:spcPts val="0"/>
                        </a:spcAft>
                      </a:pPr>
                      <a:r>
                        <a:rPr lang="en-US" sz="1600">
                          <a:solidFill>
                            <a:srgbClr val="000000"/>
                          </a:solidFill>
                          <a:effectLst/>
                          <a:latin typeface="Calibri"/>
                          <a:ea typeface="Calibri"/>
                          <a:cs typeface="Times New Roman"/>
                        </a:rPr>
                        <a:t>void setPort(int port)</a:t>
                      </a:r>
                    </a:p>
                  </a:txBody>
                  <a:tcPr marL="68580" marR="68580" marT="0" marB="0" anchor="ctr">
                    <a:lnL>
                      <a:noFill/>
                    </a:lnL>
                    <a:lnR>
                      <a:noFill/>
                    </a:lnR>
                    <a:lnT>
                      <a:noFill/>
                    </a:lnT>
                    <a:lnB>
                      <a:noFill/>
                    </a:lnB>
                  </a:tcPr>
                </a:tc>
                <a:tc>
                  <a:txBody>
                    <a:bodyPr/>
                    <a:lstStyle/>
                    <a:p>
                      <a:pPr algn="l">
                        <a:lnSpc>
                          <a:spcPct val="115000"/>
                        </a:lnSpc>
                        <a:spcAft>
                          <a:spcPts val="0"/>
                        </a:spcAft>
                      </a:pPr>
                      <a:r>
                        <a:rPr lang="en-US" sz="1600">
                          <a:solidFill>
                            <a:srgbClr val="000000"/>
                          </a:solidFill>
                          <a:effectLst/>
                          <a:latin typeface="Calibri"/>
                          <a:ea typeface="Calibri"/>
                          <a:cs typeface="Times New Roman"/>
                        </a:rPr>
                        <a:t>This method sets the port a datagram is addressed to.</a:t>
                      </a: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r h="525180">
                <a:tc>
                  <a:txBody>
                    <a:bodyPr/>
                    <a:lstStyle/>
                    <a:p>
                      <a:pPr algn="l">
                        <a:lnSpc>
                          <a:spcPct val="115000"/>
                        </a:lnSpc>
                        <a:spcAft>
                          <a:spcPts val="0"/>
                        </a:spcAft>
                      </a:pPr>
                      <a:r>
                        <a:rPr lang="en-US" sz="1600">
                          <a:solidFill>
                            <a:srgbClr val="000000"/>
                          </a:solidFill>
                          <a:effectLst/>
                          <a:latin typeface="Calibri"/>
                          <a:ea typeface="Calibri"/>
                          <a:cs typeface="Times New Roman"/>
                        </a:rPr>
                        <a:t>setAddress(InetAddress ip)</a:t>
                      </a:r>
                    </a:p>
                  </a:txBody>
                  <a:tcPr marL="68580" marR="68580" marT="0" marB="0" anchor="ctr">
                    <a:lnL>
                      <a:noFill/>
                    </a:lnL>
                    <a:lnR>
                      <a:noFill/>
                    </a:lnR>
                    <a:lnT>
                      <a:noFill/>
                    </a:lnT>
                    <a:lnB>
                      <a:noFill/>
                    </a:lnB>
                    <a:solidFill>
                      <a:srgbClr val="C0C0C0"/>
                    </a:solidFill>
                  </a:tcPr>
                </a:tc>
                <a:tc>
                  <a:txBody>
                    <a:bodyPr/>
                    <a:lstStyle/>
                    <a:p>
                      <a:pPr algn="l">
                        <a:lnSpc>
                          <a:spcPct val="115000"/>
                        </a:lnSpc>
                        <a:spcAft>
                          <a:spcPts val="0"/>
                        </a:spcAft>
                      </a:pPr>
                      <a:r>
                        <a:rPr lang="en-US" sz="1600">
                          <a:solidFill>
                            <a:srgbClr val="000000"/>
                          </a:solidFill>
                          <a:effectLst/>
                          <a:latin typeface="Calibri"/>
                          <a:ea typeface="Calibri"/>
                          <a:cs typeface="Times New Roman"/>
                        </a:rPr>
                        <a:t>Sets the address to which a packet will be sent. The address is specified by InetAddress.</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7"/>
                  </a:ext>
                </a:extLst>
              </a:tr>
              <a:tr h="525180">
                <a:tc>
                  <a:txBody>
                    <a:bodyPr/>
                    <a:lstStyle/>
                    <a:p>
                      <a:pPr algn="l">
                        <a:lnSpc>
                          <a:spcPct val="115000"/>
                        </a:lnSpc>
                        <a:spcAft>
                          <a:spcPts val="0"/>
                        </a:spcAft>
                      </a:pPr>
                      <a:r>
                        <a:rPr lang="en-US" sz="1600">
                          <a:solidFill>
                            <a:srgbClr val="000000"/>
                          </a:solidFill>
                          <a:effectLst/>
                          <a:latin typeface="Calibri"/>
                          <a:ea typeface="Calibri"/>
                          <a:cs typeface="Times New Roman"/>
                        </a:rPr>
                        <a:t>void setData(byte[ ] data)</a:t>
                      </a:r>
                    </a:p>
                  </a:txBody>
                  <a:tcPr marL="68580" marR="68580" marT="0" marB="0" anchor="ctr">
                    <a:lnL>
                      <a:noFill/>
                    </a:lnL>
                    <a:lnR>
                      <a:noFill/>
                    </a:lnR>
                    <a:lnT>
                      <a:noFill/>
                    </a:lnT>
                    <a:lnB>
                      <a:noFill/>
                    </a:lnB>
                  </a:tcPr>
                </a:tc>
                <a:tc>
                  <a:txBody>
                    <a:bodyPr/>
                    <a:lstStyle/>
                    <a:p>
                      <a:pPr algn="l">
                        <a:lnSpc>
                          <a:spcPct val="115000"/>
                        </a:lnSpc>
                        <a:spcAft>
                          <a:spcPts val="0"/>
                        </a:spcAft>
                      </a:pPr>
                      <a:r>
                        <a:rPr lang="en-US" sz="1600">
                          <a:solidFill>
                            <a:srgbClr val="000000"/>
                          </a:solidFill>
                          <a:effectLst/>
                          <a:latin typeface="Calibri"/>
                          <a:ea typeface="Calibri"/>
                          <a:cs typeface="Times New Roman"/>
                        </a:rPr>
                        <a:t>Sets the data to data, the offset to zero, and the length to number of bytes in data. </a:t>
                      </a:r>
                    </a:p>
                  </a:txBody>
                  <a:tcPr marL="68580" marR="68580" marT="0" marB="0" anchor="ctr">
                    <a:lnL>
                      <a:noFill/>
                    </a:lnL>
                    <a:lnR>
                      <a:noFill/>
                    </a:lnR>
                    <a:lnT>
                      <a:noFill/>
                    </a:lnT>
                    <a:lnB>
                      <a:noFill/>
                    </a:lnB>
                  </a:tcPr>
                </a:tc>
                <a:extLst>
                  <a:ext uri="{0D108BD9-81ED-4DB2-BD59-A6C34878D82A}">
                    <a16:rowId xmlns:a16="http://schemas.microsoft.com/office/drawing/2014/main" val="10008"/>
                  </a:ext>
                </a:extLst>
              </a:tr>
              <a:tr h="525180">
                <a:tc>
                  <a:txBody>
                    <a:bodyPr/>
                    <a:lstStyle/>
                    <a:p>
                      <a:pPr algn="l">
                        <a:lnSpc>
                          <a:spcPct val="115000"/>
                        </a:lnSpc>
                        <a:spcAft>
                          <a:spcPts val="0"/>
                        </a:spcAft>
                      </a:pPr>
                      <a:r>
                        <a:rPr lang="en-US" sz="1600">
                          <a:solidFill>
                            <a:srgbClr val="000000"/>
                          </a:solidFill>
                          <a:effectLst/>
                          <a:latin typeface="Calibri"/>
                          <a:ea typeface="Calibri"/>
                          <a:cs typeface="Times New Roman"/>
                        </a:rPr>
                        <a:t>setData(byte[ ] data, int idx, int size)</a:t>
                      </a:r>
                    </a:p>
                  </a:txBody>
                  <a:tcPr marL="68580" marR="68580" marT="0" marB="0" anchor="ctr">
                    <a:lnL>
                      <a:noFill/>
                    </a:lnL>
                    <a:lnR>
                      <a:noFill/>
                    </a:lnR>
                    <a:lnT>
                      <a:noFill/>
                    </a:lnT>
                    <a:lnB>
                      <a:noFill/>
                    </a:lnB>
                    <a:solidFill>
                      <a:srgbClr val="C0C0C0"/>
                    </a:solidFill>
                  </a:tcPr>
                </a:tc>
                <a:tc>
                  <a:txBody>
                    <a:bodyPr/>
                    <a:lstStyle/>
                    <a:p>
                      <a:pPr algn="l">
                        <a:lnSpc>
                          <a:spcPct val="115000"/>
                        </a:lnSpc>
                        <a:spcAft>
                          <a:spcPts val="0"/>
                        </a:spcAft>
                      </a:pPr>
                      <a:r>
                        <a:rPr lang="en-US" sz="1600" dirty="0">
                          <a:solidFill>
                            <a:srgbClr val="000000"/>
                          </a:solidFill>
                          <a:effectLst/>
                          <a:latin typeface="Calibri"/>
                          <a:ea typeface="Calibri"/>
                          <a:cs typeface="Times New Roman"/>
                        </a:rPr>
                        <a:t>Sets the data to data, the offset to </a:t>
                      </a:r>
                      <a:r>
                        <a:rPr lang="en-US" sz="1600" dirty="0" err="1">
                          <a:solidFill>
                            <a:srgbClr val="000000"/>
                          </a:solidFill>
                          <a:effectLst/>
                          <a:latin typeface="Calibri"/>
                          <a:ea typeface="Calibri"/>
                          <a:cs typeface="Times New Roman"/>
                        </a:rPr>
                        <a:t>idx</a:t>
                      </a:r>
                      <a:r>
                        <a:rPr lang="en-US" sz="1600" dirty="0">
                          <a:solidFill>
                            <a:srgbClr val="000000"/>
                          </a:solidFill>
                          <a:effectLst/>
                          <a:latin typeface="Calibri"/>
                          <a:ea typeface="Calibri"/>
                          <a:cs typeface="Times New Roman"/>
                        </a:rPr>
                        <a:t>, and the length to size.</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9"/>
                  </a:ext>
                </a:extLst>
              </a:tr>
              <a:tr h="304230">
                <a:tc>
                  <a:txBody>
                    <a:bodyPr/>
                    <a:lstStyle/>
                    <a:p>
                      <a:pPr algn="l">
                        <a:lnSpc>
                          <a:spcPct val="115000"/>
                        </a:lnSpc>
                        <a:spcAft>
                          <a:spcPts val="0"/>
                        </a:spcAft>
                      </a:pPr>
                      <a:r>
                        <a:rPr lang="en-US" sz="1600">
                          <a:solidFill>
                            <a:srgbClr val="000000"/>
                          </a:solidFill>
                          <a:effectLst/>
                          <a:latin typeface="Calibri"/>
                          <a:ea typeface="Calibri"/>
                          <a:cs typeface="Times New Roman"/>
                        </a:rPr>
                        <a:t>void setLength(int size)</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dirty="0">
                          <a:solidFill>
                            <a:srgbClr val="000000"/>
                          </a:solidFill>
                          <a:effectLst/>
                          <a:latin typeface="Calibri"/>
                          <a:ea typeface="Calibri"/>
                          <a:cs typeface="Times New Roman"/>
                        </a:rPr>
                        <a:t>Sets the length of the packet to size.</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97437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a:spcBef>
                <a:spcPts val="300"/>
              </a:spcBef>
            </a:pPr>
            <a:r>
              <a:rPr lang="en-US" sz="1600" dirty="0"/>
              <a:t>Example: UDP server that sends hello message to all clients</a:t>
            </a:r>
          </a:p>
          <a:p>
            <a:pPr marL="0" indent="0">
              <a:spcBef>
                <a:spcPts val="300"/>
              </a:spcBef>
              <a:buNone/>
            </a:pPr>
            <a:r>
              <a:rPr lang="en-US" sz="1600" dirty="0">
                <a:solidFill>
                  <a:srgbClr val="FF0000"/>
                </a:solidFill>
              </a:rPr>
              <a:t>        </a:t>
            </a:r>
            <a:r>
              <a:rPr lang="en-US" sz="1600" dirty="0" err="1">
                <a:solidFill>
                  <a:srgbClr val="FF0000"/>
                </a:solidFill>
              </a:rPr>
              <a:t>DatagramSocket</a:t>
            </a:r>
            <a:r>
              <a:rPr lang="en-US" sz="1600" dirty="0">
                <a:solidFill>
                  <a:srgbClr val="FF0000"/>
                </a:solidFill>
              </a:rPr>
              <a:t> sock = null;</a:t>
            </a:r>
          </a:p>
          <a:p>
            <a:pPr marL="0" indent="0">
              <a:spcBef>
                <a:spcPts val="300"/>
              </a:spcBef>
              <a:buNone/>
            </a:pPr>
            <a:r>
              <a:rPr lang="en-US" sz="1600" dirty="0">
                <a:solidFill>
                  <a:srgbClr val="FF0000"/>
                </a:solidFill>
              </a:rPr>
              <a:t>        Scanner </a:t>
            </a:r>
            <a:r>
              <a:rPr lang="en-US" sz="1600" dirty="0" err="1">
                <a:solidFill>
                  <a:srgbClr val="FF0000"/>
                </a:solidFill>
              </a:rPr>
              <a:t>sc</a:t>
            </a:r>
            <a:r>
              <a:rPr lang="en-US" sz="1600" dirty="0">
                <a:solidFill>
                  <a:srgbClr val="FF0000"/>
                </a:solidFill>
              </a:rPr>
              <a:t> = new Scanner(System.in);</a:t>
            </a:r>
          </a:p>
          <a:p>
            <a:pPr marL="0" indent="0">
              <a:spcBef>
                <a:spcPts val="300"/>
              </a:spcBef>
              <a:buNone/>
            </a:pPr>
            <a:r>
              <a:rPr lang="en-US" sz="1600" dirty="0">
                <a:solidFill>
                  <a:srgbClr val="FF0000"/>
                </a:solidFill>
              </a:rPr>
              <a:t>        try {</a:t>
            </a:r>
          </a:p>
          <a:p>
            <a:pPr marL="0" indent="0">
              <a:spcBef>
                <a:spcPts val="300"/>
              </a:spcBef>
              <a:buNone/>
            </a:pPr>
            <a:r>
              <a:rPr lang="en-US" sz="1600" dirty="0">
                <a:solidFill>
                  <a:srgbClr val="FF0000"/>
                </a:solidFill>
              </a:rPr>
              <a:t>            sock = new </a:t>
            </a:r>
            <a:r>
              <a:rPr lang="en-US" sz="1600" dirty="0" err="1">
                <a:solidFill>
                  <a:srgbClr val="FF0000"/>
                </a:solidFill>
              </a:rPr>
              <a:t>DatagramSocket</a:t>
            </a:r>
            <a:r>
              <a:rPr lang="en-US" sz="1600" dirty="0">
                <a:solidFill>
                  <a:srgbClr val="FF0000"/>
                </a:solidFill>
              </a:rPr>
              <a:t>(7777);</a:t>
            </a:r>
          </a:p>
          <a:p>
            <a:pPr marL="0" indent="0">
              <a:spcBef>
                <a:spcPts val="300"/>
              </a:spcBef>
              <a:buNone/>
            </a:pPr>
            <a:r>
              <a:rPr lang="en-US" sz="1600" dirty="0">
                <a:solidFill>
                  <a:srgbClr val="FF0000"/>
                </a:solidFill>
              </a:rPr>
              <a:t>            //buffer to receive incoming data</a:t>
            </a:r>
          </a:p>
          <a:p>
            <a:pPr marL="0" indent="0">
              <a:spcBef>
                <a:spcPts val="300"/>
              </a:spcBef>
              <a:buNone/>
            </a:pPr>
            <a:r>
              <a:rPr lang="en-US" sz="1600" dirty="0">
                <a:solidFill>
                  <a:srgbClr val="FF0000"/>
                </a:solidFill>
              </a:rPr>
              <a:t>            byte[] buffer = new byte[8192];</a:t>
            </a:r>
          </a:p>
          <a:p>
            <a:pPr marL="0" indent="0">
              <a:spcBef>
                <a:spcPts val="300"/>
              </a:spcBef>
              <a:buNone/>
            </a:pPr>
            <a:r>
              <a:rPr lang="en-US" sz="1600" dirty="0">
                <a:solidFill>
                  <a:srgbClr val="FF0000"/>
                </a:solidFill>
              </a:rPr>
              <a:t>            </a:t>
            </a:r>
            <a:r>
              <a:rPr lang="en-US" sz="1600" dirty="0" err="1">
                <a:solidFill>
                  <a:srgbClr val="FF0000"/>
                </a:solidFill>
              </a:rPr>
              <a:t>DatagramPacket</a:t>
            </a:r>
            <a:r>
              <a:rPr lang="en-US" sz="1600" dirty="0">
                <a:solidFill>
                  <a:srgbClr val="FF0000"/>
                </a:solidFill>
              </a:rPr>
              <a:t> incoming = new </a:t>
            </a:r>
            <a:r>
              <a:rPr lang="en-US" sz="1600" dirty="0" err="1">
                <a:solidFill>
                  <a:srgbClr val="FF0000"/>
                </a:solidFill>
              </a:rPr>
              <a:t>DatagramPacket</a:t>
            </a:r>
            <a:r>
              <a:rPr lang="en-US" sz="1600" dirty="0">
                <a:solidFill>
                  <a:srgbClr val="FF0000"/>
                </a:solidFill>
              </a:rPr>
              <a:t>(buffer, </a:t>
            </a:r>
            <a:r>
              <a:rPr lang="en-US" sz="1600" dirty="0" err="1">
                <a:solidFill>
                  <a:srgbClr val="FF0000"/>
                </a:solidFill>
              </a:rPr>
              <a:t>buffer.length</a:t>
            </a:r>
            <a:r>
              <a:rPr lang="en-US" sz="1600" dirty="0">
                <a:solidFill>
                  <a:srgbClr val="FF0000"/>
                </a:solidFill>
              </a:rPr>
              <a:t>);</a:t>
            </a:r>
          </a:p>
          <a:p>
            <a:pPr marL="0" indent="0">
              <a:spcBef>
                <a:spcPts val="3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("Server socket created. Waiting for incoming data...");</a:t>
            </a:r>
          </a:p>
          <a:p>
            <a:pPr marL="0" indent="0">
              <a:spcBef>
                <a:spcPts val="300"/>
              </a:spcBef>
              <a:buNone/>
            </a:pPr>
            <a:r>
              <a:rPr lang="en-US" sz="1600" dirty="0">
                <a:solidFill>
                  <a:srgbClr val="FF0000"/>
                </a:solidFill>
              </a:rPr>
              <a:t>            //communication loop</a:t>
            </a:r>
          </a:p>
          <a:p>
            <a:pPr marL="0" indent="0">
              <a:spcBef>
                <a:spcPts val="300"/>
              </a:spcBef>
              <a:buNone/>
            </a:pPr>
            <a:r>
              <a:rPr lang="en-US" sz="1600" dirty="0">
                <a:solidFill>
                  <a:srgbClr val="FF0000"/>
                </a:solidFill>
              </a:rPr>
              <a:t>            while (true) {</a:t>
            </a:r>
          </a:p>
          <a:p>
            <a:pPr marL="0" indent="0">
              <a:spcBef>
                <a:spcPts val="300"/>
              </a:spcBef>
              <a:buNone/>
            </a:pPr>
            <a:r>
              <a:rPr lang="en-US" sz="1600" dirty="0">
                <a:solidFill>
                  <a:srgbClr val="FF0000"/>
                </a:solidFill>
              </a:rPr>
              <a:t>                </a:t>
            </a:r>
            <a:r>
              <a:rPr lang="en-US" sz="1600" dirty="0" err="1">
                <a:solidFill>
                  <a:srgbClr val="FF0000"/>
                </a:solidFill>
              </a:rPr>
              <a:t>sock.receive</a:t>
            </a:r>
            <a:r>
              <a:rPr lang="en-US" sz="1600" dirty="0">
                <a:solidFill>
                  <a:srgbClr val="FF0000"/>
                </a:solidFill>
              </a:rPr>
              <a:t>(incoming);</a:t>
            </a:r>
          </a:p>
          <a:p>
            <a:pPr marL="0" indent="0">
              <a:spcBef>
                <a:spcPts val="300"/>
              </a:spcBef>
              <a:buNone/>
            </a:pPr>
            <a:r>
              <a:rPr lang="en-US" sz="1600" dirty="0">
                <a:solidFill>
                  <a:srgbClr val="FF0000"/>
                </a:solidFill>
              </a:rPr>
              <a:t>                byte[] data = </a:t>
            </a:r>
            <a:r>
              <a:rPr lang="en-US" sz="1600" dirty="0" err="1">
                <a:solidFill>
                  <a:srgbClr val="FF0000"/>
                </a:solidFill>
              </a:rPr>
              <a:t>incoming.getData</a:t>
            </a:r>
            <a:r>
              <a:rPr lang="en-US" sz="1600" dirty="0">
                <a:solidFill>
                  <a:srgbClr val="FF0000"/>
                </a:solidFill>
              </a:rPr>
              <a:t>();</a:t>
            </a:r>
          </a:p>
          <a:p>
            <a:pPr marL="0" indent="0">
              <a:spcBef>
                <a:spcPts val="300"/>
              </a:spcBef>
              <a:buNone/>
            </a:pPr>
            <a:r>
              <a:rPr lang="en-US" sz="1600" dirty="0">
                <a:solidFill>
                  <a:srgbClr val="FF0000"/>
                </a:solidFill>
              </a:rPr>
              <a:t>                String </a:t>
            </a:r>
            <a:r>
              <a:rPr lang="en-US" sz="1600" dirty="0" err="1">
                <a:solidFill>
                  <a:srgbClr val="FF0000"/>
                </a:solidFill>
              </a:rPr>
              <a:t>str</a:t>
            </a:r>
            <a:r>
              <a:rPr lang="en-US" sz="1600" dirty="0">
                <a:solidFill>
                  <a:srgbClr val="FF0000"/>
                </a:solidFill>
              </a:rPr>
              <a:t> = new String(data, 0, </a:t>
            </a:r>
            <a:r>
              <a:rPr lang="en-US" sz="1600" dirty="0" err="1">
                <a:solidFill>
                  <a:srgbClr val="FF0000"/>
                </a:solidFill>
              </a:rPr>
              <a:t>incoming.length</a:t>
            </a:r>
            <a:r>
              <a:rPr lang="en-US" sz="1600" dirty="0">
                <a:solidFill>
                  <a:srgbClr val="FF0000"/>
                </a:solidFill>
              </a:rPr>
              <a:t>, “”);</a:t>
            </a:r>
          </a:p>
          <a:p>
            <a:pPr marL="0" indent="0">
              <a:spcBef>
                <a:spcPts val="3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("Client: " + </a:t>
            </a:r>
            <a:r>
              <a:rPr lang="en-US" sz="1600" dirty="0" err="1">
                <a:solidFill>
                  <a:srgbClr val="FF0000"/>
                </a:solidFill>
              </a:rPr>
              <a:t>str</a:t>
            </a:r>
            <a:r>
              <a:rPr lang="en-US" sz="1600" dirty="0">
                <a:solidFill>
                  <a:srgbClr val="FF0000"/>
                </a:solidFill>
              </a:rPr>
              <a:t>);</a:t>
            </a:r>
          </a:p>
          <a:p>
            <a:pPr marL="0" indent="0">
              <a:spcBef>
                <a:spcPts val="300"/>
              </a:spcBef>
              <a:buNone/>
            </a:pPr>
            <a:r>
              <a:rPr lang="en-US" sz="1600" dirty="0">
                <a:solidFill>
                  <a:srgbClr val="FF0000"/>
                </a:solidFill>
              </a:rPr>
              <a:t>                </a:t>
            </a:r>
            <a:r>
              <a:rPr lang="en-US" sz="1600" dirty="0" err="1">
                <a:solidFill>
                  <a:srgbClr val="FF0000"/>
                </a:solidFill>
              </a:rPr>
              <a:t>System.out.print</a:t>
            </a:r>
            <a:r>
              <a:rPr lang="en-US" sz="1600" dirty="0">
                <a:solidFill>
                  <a:srgbClr val="FF0000"/>
                </a:solidFill>
              </a:rPr>
              <a:t>("Server: ");</a:t>
            </a:r>
          </a:p>
          <a:p>
            <a:pPr marL="0" indent="0">
              <a:spcBef>
                <a:spcPts val="300"/>
              </a:spcBef>
              <a:buNone/>
            </a:pPr>
            <a:r>
              <a:rPr lang="en-US" sz="1600" dirty="0">
                <a:solidFill>
                  <a:srgbClr val="FF0000"/>
                </a:solidFill>
              </a:rPr>
              <a:t>                String </a:t>
            </a:r>
            <a:r>
              <a:rPr lang="en-US" sz="1600" dirty="0" err="1">
                <a:solidFill>
                  <a:srgbClr val="FF0000"/>
                </a:solidFill>
              </a:rPr>
              <a:t>msg</a:t>
            </a:r>
            <a:r>
              <a:rPr lang="en-US" sz="1600" dirty="0">
                <a:solidFill>
                  <a:srgbClr val="FF0000"/>
                </a:solidFill>
              </a:rPr>
              <a:t> = </a:t>
            </a:r>
            <a:r>
              <a:rPr lang="en-US" sz="1600" dirty="0" err="1">
                <a:solidFill>
                  <a:srgbClr val="FF0000"/>
                </a:solidFill>
              </a:rPr>
              <a:t>sc.nextLine</a:t>
            </a:r>
            <a:r>
              <a:rPr lang="en-US" sz="1600" dirty="0">
                <a:solidFill>
                  <a:srgbClr val="FF0000"/>
                </a:solidFill>
              </a:rPr>
              <a:t>();</a:t>
            </a:r>
          </a:p>
          <a:p>
            <a:pPr marL="0" indent="0">
              <a:spcBef>
                <a:spcPts val="300"/>
              </a:spcBef>
              <a:buNone/>
            </a:pPr>
            <a:r>
              <a:rPr lang="en-US" sz="1600" dirty="0">
                <a:solidFill>
                  <a:srgbClr val="FF0000"/>
                </a:solidFill>
              </a:rPr>
              <a:t>                </a:t>
            </a:r>
            <a:r>
              <a:rPr lang="en-US" sz="1600" dirty="0" err="1">
                <a:solidFill>
                  <a:srgbClr val="FF0000"/>
                </a:solidFill>
              </a:rPr>
              <a:t>DatagramPacket</a:t>
            </a:r>
            <a:r>
              <a:rPr lang="en-US" sz="1600" dirty="0">
                <a:solidFill>
                  <a:srgbClr val="FF0000"/>
                </a:solidFill>
              </a:rPr>
              <a:t> </a:t>
            </a:r>
            <a:r>
              <a:rPr lang="en-US" sz="1600" dirty="0" err="1">
                <a:solidFill>
                  <a:srgbClr val="FF0000"/>
                </a:solidFill>
              </a:rPr>
              <a:t>dp</a:t>
            </a:r>
            <a:r>
              <a:rPr lang="en-US" sz="1600" dirty="0">
                <a:solidFill>
                  <a:srgbClr val="FF0000"/>
                </a:solidFill>
              </a:rPr>
              <a:t> = new </a:t>
            </a:r>
            <a:r>
              <a:rPr lang="en-US" sz="1600" dirty="0" err="1">
                <a:solidFill>
                  <a:srgbClr val="FF0000"/>
                </a:solidFill>
              </a:rPr>
              <a:t>DatagramPacket</a:t>
            </a:r>
            <a:r>
              <a:rPr lang="en-US" sz="1600" dirty="0">
                <a:solidFill>
                  <a:srgbClr val="FF0000"/>
                </a:solidFill>
              </a:rPr>
              <a:t>(</a:t>
            </a:r>
            <a:r>
              <a:rPr lang="en-US" sz="1600" dirty="0" err="1">
                <a:solidFill>
                  <a:srgbClr val="FF0000"/>
                </a:solidFill>
              </a:rPr>
              <a:t>msg.getBytes</a:t>
            </a:r>
            <a:r>
              <a:rPr lang="en-US" sz="1600" dirty="0">
                <a:solidFill>
                  <a:srgbClr val="FF0000"/>
                </a:solidFill>
              </a:rPr>
              <a:t>(), </a:t>
            </a:r>
            <a:r>
              <a:rPr lang="en-US" sz="1600" dirty="0" err="1">
                <a:solidFill>
                  <a:srgbClr val="FF0000"/>
                </a:solidFill>
              </a:rPr>
              <a:t>msg.getBytes</a:t>
            </a:r>
            <a:r>
              <a:rPr lang="en-US" sz="1600" dirty="0">
                <a:solidFill>
                  <a:srgbClr val="FF0000"/>
                </a:solidFill>
              </a:rPr>
              <a:t>().length,  </a:t>
            </a:r>
          </a:p>
          <a:p>
            <a:pPr marL="0" indent="0">
              <a:spcBef>
                <a:spcPts val="300"/>
              </a:spcBef>
              <a:buNone/>
            </a:pPr>
            <a:r>
              <a:rPr lang="en-US" sz="1600" dirty="0">
                <a:solidFill>
                  <a:srgbClr val="FF0000"/>
                </a:solidFill>
              </a:rPr>
              <a:t>                                                 </a:t>
            </a:r>
            <a:r>
              <a:rPr lang="en-US" sz="1600" dirty="0" err="1">
                <a:solidFill>
                  <a:srgbClr val="FF0000"/>
                </a:solidFill>
              </a:rPr>
              <a:t>incoming.getAddress</a:t>
            </a:r>
            <a:r>
              <a:rPr lang="en-US" sz="1600" dirty="0">
                <a:solidFill>
                  <a:srgbClr val="FF0000"/>
                </a:solidFill>
              </a:rPr>
              <a:t>(),  </a:t>
            </a:r>
            <a:r>
              <a:rPr lang="en-US" sz="1600" dirty="0" err="1">
                <a:solidFill>
                  <a:srgbClr val="FF0000"/>
                </a:solidFill>
              </a:rPr>
              <a:t>incoming.getPort</a:t>
            </a:r>
            <a:r>
              <a:rPr lang="en-US" sz="1600" dirty="0">
                <a:solidFill>
                  <a:srgbClr val="FF0000"/>
                </a:solidFill>
              </a:rPr>
              <a:t>());</a:t>
            </a:r>
          </a:p>
          <a:p>
            <a:pPr marL="0" indent="0">
              <a:spcBef>
                <a:spcPts val="300"/>
              </a:spcBef>
              <a:buNone/>
            </a:pPr>
            <a:r>
              <a:rPr lang="en-US" sz="1600" dirty="0">
                <a:solidFill>
                  <a:srgbClr val="FF0000"/>
                </a:solidFill>
              </a:rPr>
              <a:t>                </a:t>
            </a:r>
            <a:r>
              <a:rPr lang="en-US" sz="1600" dirty="0" err="1">
                <a:solidFill>
                  <a:srgbClr val="FF0000"/>
                </a:solidFill>
              </a:rPr>
              <a:t>sock.send</a:t>
            </a:r>
            <a:r>
              <a:rPr lang="en-US" sz="1600" dirty="0">
                <a:solidFill>
                  <a:srgbClr val="FF0000"/>
                </a:solidFill>
              </a:rPr>
              <a:t>(</a:t>
            </a:r>
            <a:r>
              <a:rPr lang="en-US" sz="1600" dirty="0" err="1">
                <a:solidFill>
                  <a:srgbClr val="FF0000"/>
                </a:solidFill>
              </a:rPr>
              <a:t>dp</a:t>
            </a:r>
            <a:r>
              <a:rPr lang="en-US" sz="1600" dirty="0">
                <a:solidFill>
                  <a:srgbClr val="FF0000"/>
                </a:solidFill>
              </a:rPr>
              <a:t>);</a:t>
            </a:r>
          </a:p>
          <a:p>
            <a:pPr marL="0" indent="0">
              <a:spcBef>
                <a:spcPts val="300"/>
              </a:spcBef>
              <a:buNone/>
            </a:pPr>
            <a:r>
              <a:rPr lang="en-US" sz="1600" dirty="0">
                <a:solidFill>
                  <a:srgbClr val="FF0000"/>
                </a:solidFill>
              </a:rPr>
              <a:t>            }</a:t>
            </a:r>
          </a:p>
          <a:p>
            <a:pPr marL="0" indent="0">
              <a:spcBef>
                <a:spcPts val="300"/>
              </a:spcBef>
              <a:buNone/>
            </a:pPr>
            <a:r>
              <a:rPr lang="en-US" sz="1600" dirty="0">
                <a:solidFill>
                  <a:srgbClr val="FF0000"/>
                </a:solidFill>
              </a:rPr>
              <a:t>        } catch (</a:t>
            </a:r>
            <a:r>
              <a:rPr lang="en-US" sz="1600" dirty="0" err="1">
                <a:solidFill>
                  <a:srgbClr val="FF0000"/>
                </a:solidFill>
              </a:rPr>
              <a:t>IOException</a:t>
            </a:r>
            <a:r>
              <a:rPr lang="en-US" sz="1600" dirty="0">
                <a:solidFill>
                  <a:srgbClr val="FF0000"/>
                </a:solidFill>
              </a:rPr>
              <a:t> e) {</a:t>
            </a:r>
          </a:p>
          <a:p>
            <a:pPr marL="0" indent="0">
              <a:spcBef>
                <a:spcPts val="300"/>
              </a:spcBef>
              <a:buNone/>
            </a:pPr>
            <a:r>
              <a:rPr lang="en-US" sz="1600" dirty="0">
                <a:solidFill>
                  <a:srgbClr val="FF0000"/>
                </a:solidFill>
              </a:rPr>
              <a:t>            </a:t>
            </a:r>
            <a:r>
              <a:rPr lang="en-US" sz="1600" dirty="0" err="1">
                <a:solidFill>
                  <a:srgbClr val="FF0000"/>
                </a:solidFill>
              </a:rPr>
              <a:t>System.err.println</a:t>
            </a:r>
            <a:r>
              <a:rPr lang="en-US" sz="1600" dirty="0">
                <a:solidFill>
                  <a:srgbClr val="FF0000"/>
                </a:solidFill>
              </a:rPr>
              <a:t>("</a:t>
            </a:r>
            <a:r>
              <a:rPr lang="en-US" sz="1600" dirty="0" err="1">
                <a:solidFill>
                  <a:srgbClr val="FF0000"/>
                </a:solidFill>
              </a:rPr>
              <a:t>IOException</a:t>
            </a:r>
            <a:r>
              <a:rPr lang="en-US" sz="1600" dirty="0">
                <a:solidFill>
                  <a:srgbClr val="FF0000"/>
                </a:solidFill>
              </a:rPr>
              <a:t> " + e);</a:t>
            </a:r>
          </a:p>
          <a:p>
            <a:pPr marL="0" indent="0">
              <a:spcBef>
                <a:spcPts val="300"/>
              </a:spcBef>
              <a:buNone/>
            </a:pPr>
            <a:r>
              <a:rPr lang="en-US" sz="1600" dirty="0">
                <a:solidFill>
                  <a:srgbClr val="FF0000"/>
                </a:solidFill>
              </a:rPr>
              <a:t>        }</a:t>
            </a:r>
          </a:p>
        </p:txBody>
      </p:sp>
    </p:spTree>
    <p:extLst>
      <p:ext uri="{BB962C8B-B14F-4D97-AF65-F5344CB8AC3E}">
        <p14:creationId xmlns:p14="http://schemas.microsoft.com/office/powerpoint/2010/main" val="243396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marL="0" indent="0">
              <a:spcBef>
                <a:spcPts val="300"/>
              </a:spcBef>
              <a:buNone/>
            </a:pPr>
            <a:r>
              <a:rPr lang="en-US" sz="1600" dirty="0"/>
              <a:t>Example: UDP client that can connect to the above UDP server </a:t>
            </a:r>
          </a:p>
          <a:p>
            <a:pPr marL="0" indent="0">
              <a:spcBef>
                <a:spcPts val="300"/>
              </a:spcBef>
              <a:buNone/>
            </a:pPr>
            <a:r>
              <a:rPr lang="en-US" sz="1600" dirty="0">
                <a:solidFill>
                  <a:srgbClr val="FF0000"/>
                </a:solidFill>
              </a:rPr>
              <a:t>        </a:t>
            </a:r>
            <a:r>
              <a:rPr lang="en-US" sz="1600" dirty="0" err="1">
                <a:solidFill>
                  <a:srgbClr val="FF0000"/>
                </a:solidFill>
              </a:rPr>
              <a:t>DatagramSocket</a:t>
            </a:r>
            <a:r>
              <a:rPr lang="en-US" sz="1600" dirty="0">
                <a:solidFill>
                  <a:srgbClr val="FF0000"/>
                </a:solidFill>
              </a:rPr>
              <a:t> sock = null;</a:t>
            </a:r>
          </a:p>
          <a:p>
            <a:pPr marL="0" indent="0">
              <a:spcBef>
                <a:spcPts val="300"/>
              </a:spcBef>
              <a:buNone/>
            </a:pPr>
            <a:r>
              <a:rPr lang="en-US" sz="1600" dirty="0">
                <a:solidFill>
                  <a:srgbClr val="FF0000"/>
                </a:solidFill>
              </a:rPr>
              <a:t>        String </a:t>
            </a:r>
            <a:r>
              <a:rPr lang="en-US" sz="1600" dirty="0" err="1">
                <a:solidFill>
                  <a:srgbClr val="FF0000"/>
                </a:solidFill>
              </a:rPr>
              <a:t>str</a:t>
            </a:r>
            <a:r>
              <a:rPr lang="en-US" sz="1600" dirty="0">
                <a:solidFill>
                  <a:srgbClr val="FF0000"/>
                </a:solidFill>
              </a:rPr>
              <a:t>;</a:t>
            </a:r>
          </a:p>
          <a:p>
            <a:pPr marL="0" indent="0">
              <a:spcBef>
                <a:spcPts val="300"/>
              </a:spcBef>
              <a:buNone/>
            </a:pPr>
            <a:r>
              <a:rPr lang="en-US" sz="1600" dirty="0">
                <a:solidFill>
                  <a:srgbClr val="FF0000"/>
                </a:solidFill>
              </a:rPr>
              <a:t>        Scanner </a:t>
            </a:r>
            <a:r>
              <a:rPr lang="en-US" sz="1600" dirty="0" err="1">
                <a:solidFill>
                  <a:srgbClr val="FF0000"/>
                </a:solidFill>
              </a:rPr>
              <a:t>sc</a:t>
            </a:r>
            <a:r>
              <a:rPr lang="en-US" sz="1600" dirty="0">
                <a:solidFill>
                  <a:srgbClr val="FF0000"/>
                </a:solidFill>
              </a:rPr>
              <a:t> = new Scanner(System.in);</a:t>
            </a:r>
          </a:p>
          <a:p>
            <a:pPr marL="0" indent="0">
              <a:spcBef>
                <a:spcPts val="300"/>
              </a:spcBef>
              <a:buNone/>
            </a:pPr>
            <a:r>
              <a:rPr lang="en-US" sz="1600" dirty="0">
                <a:solidFill>
                  <a:srgbClr val="FF0000"/>
                </a:solidFill>
              </a:rPr>
              <a:t>        try {</a:t>
            </a:r>
          </a:p>
          <a:p>
            <a:pPr marL="0" indent="0">
              <a:spcBef>
                <a:spcPts val="300"/>
              </a:spcBef>
              <a:buNone/>
            </a:pPr>
            <a:r>
              <a:rPr lang="en-US" sz="1600" dirty="0">
                <a:solidFill>
                  <a:srgbClr val="FF0000"/>
                </a:solidFill>
              </a:rPr>
              <a:t>            sock = new </a:t>
            </a:r>
            <a:r>
              <a:rPr lang="en-US" sz="1600" dirty="0" err="1">
                <a:solidFill>
                  <a:srgbClr val="FF0000"/>
                </a:solidFill>
              </a:rPr>
              <a:t>DatagramSocket</a:t>
            </a:r>
            <a:r>
              <a:rPr lang="en-US" sz="1600" dirty="0">
                <a:solidFill>
                  <a:srgbClr val="FF0000"/>
                </a:solidFill>
              </a:rPr>
              <a:t>();</a:t>
            </a:r>
          </a:p>
          <a:p>
            <a:pPr marL="0" indent="0">
              <a:spcBef>
                <a:spcPts val="300"/>
              </a:spcBef>
              <a:buNone/>
            </a:pPr>
            <a:r>
              <a:rPr lang="en-US" sz="1600" dirty="0">
                <a:solidFill>
                  <a:srgbClr val="FF0000"/>
                </a:solidFill>
              </a:rPr>
              <a:t>            </a:t>
            </a:r>
            <a:r>
              <a:rPr lang="en-US" sz="1600" dirty="0" err="1">
                <a:solidFill>
                  <a:srgbClr val="FF0000"/>
                </a:solidFill>
              </a:rPr>
              <a:t>InetAddress</a:t>
            </a:r>
            <a:r>
              <a:rPr lang="en-US" sz="1600" dirty="0">
                <a:solidFill>
                  <a:srgbClr val="FF0000"/>
                </a:solidFill>
              </a:rPr>
              <a:t> host = </a:t>
            </a:r>
            <a:r>
              <a:rPr lang="en-US" sz="1600" dirty="0" err="1">
                <a:solidFill>
                  <a:srgbClr val="FF0000"/>
                </a:solidFill>
              </a:rPr>
              <a:t>InetAddress.getByName</a:t>
            </a:r>
            <a:r>
              <a:rPr lang="en-US" sz="1600" dirty="0">
                <a:solidFill>
                  <a:srgbClr val="FF0000"/>
                </a:solidFill>
              </a:rPr>
              <a:t>("</a:t>
            </a:r>
            <a:r>
              <a:rPr lang="en-US" sz="1600" dirty="0" err="1">
                <a:solidFill>
                  <a:srgbClr val="FF0000"/>
                </a:solidFill>
              </a:rPr>
              <a:t>localhost</a:t>
            </a:r>
            <a:r>
              <a:rPr lang="en-US" sz="1600" dirty="0">
                <a:solidFill>
                  <a:srgbClr val="FF0000"/>
                </a:solidFill>
              </a:rPr>
              <a:t>");</a:t>
            </a:r>
          </a:p>
          <a:p>
            <a:pPr marL="0" indent="0">
              <a:spcBef>
                <a:spcPts val="300"/>
              </a:spcBef>
              <a:buNone/>
            </a:pPr>
            <a:r>
              <a:rPr lang="en-US" sz="1600" dirty="0">
                <a:solidFill>
                  <a:srgbClr val="FF0000"/>
                </a:solidFill>
              </a:rPr>
              <a:t>            </a:t>
            </a:r>
            <a:r>
              <a:rPr lang="en-US" sz="1600" dirty="0" err="1">
                <a:solidFill>
                  <a:srgbClr val="FF0000"/>
                </a:solidFill>
              </a:rPr>
              <a:t>int</a:t>
            </a:r>
            <a:r>
              <a:rPr lang="en-US" sz="1600" dirty="0">
                <a:solidFill>
                  <a:srgbClr val="FF0000"/>
                </a:solidFill>
              </a:rPr>
              <a:t> port = 7777;</a:t>
            </a:r>
          </a:p>
          <a:p>
            <a:pPr marL="0" indent="0">
              <a:spcBef>
                <a:spcPts val="300"/>
              </a:spcBef>
              <a:buNone/>
            </a:pPr>
            <a:r>
              <a:rPr lang="en-US" sz="1600" dirty="0">
                <a:solidFill>
                  <a:srgbClr val="FF0000"/>
                </a:solidFill>
              </a:rPr>
              <a:t>            while (true) {</a:t>
            </a:r>
          </a:p>
          <a:p>
            <a:pPr marL="0" indent="0">
              <a:spcBef>
                <a:spcPts val="300"/>
              </a:spcBef>
              <a:buNone/>
            </a:pPr>
            <a:r>
              <a:rPr lang="en-US" sz="1600" dirty="0">
                <a:solidFill>
                  <a:srgbClr val="FF0000"/>
                </a:solidFill>
              </a:rPr>
              <a:t>                </a:t>
            </a:r>
            <a:r>
              <a:rPr lang="en-US" sz="1600" dirty="0" err="1">
                <a:solidFill>
                  <a:srgbClr val="FF0000"/>
                </a:solidFill>
              </a:rPr>
              <a:t>System.out.print</a:t>
            </a:r>
            <a:r>
              <a:rPr lang="en-US" sz="1600" dirty="0">
                <a:solidFill>
                  <a:srgbClr val="FF0000"/>
                </a:solidFill>
              </a:rPr>
              <a:t>("Client: ");</a:t>
            </a:r>
          </a:p>
          <a:p>
            <a:pPr marL="0" indent="0">
              <a:spcBef>
                <a:spcPts val="300"/>
              </a:spcBef>
              <a:buNone/>
            </a:pPr>
            <a:r>
              <a:rPr lang="en-US" sz="1600" dirty="0">
                <a:solidFill>
                  <a:srgbClr val="FF0000"/>
                </a:solidFill>
              </a:rPr>
              <a:t>                </a:t>
            </a:r>
            <a:r>
              <a:rPr lang="en-US" sz="1600" dirty="0" err="1">
                <a:solidFill>
                  <a:srgbClr val="FF0000"/>
                </a:solidFill>
              </a:rPr>
              <a:t>str</a:t>
            </a:r>
            <a:r>
              <a:rPr lang="en-US" sz="1600" dirty="0">
                <a:solidFill>
                  <a:srgbClr val="FF0000"/>
                </a:solidFill>
              </a:rPr>
              <a:t> = </a:t>
            </a:r>
            <a:r>
              <a:rPr lang="en-US" sz="1600" dirty="0" err="1">
                <a:solidFill>
                  <a:srgbClr val="FF0000"/>
                </a:solidFill>
              </a:rPr>
              <a:t>sc.nextLine</a:t>
            </a:r>
            <a:r>
              <a:rPr lang="en-US" sz="1600" dirty="0">
                <a:solidFill>
                  <a:srgbClr val="FF0000"/>
                </a:solidFill>
              </a:rPr>
              <a:t>();</a:t>
            </a:r>
          </a:p>
          <a:p>
            <a:pPr marL="0" indent="0">
              <a:spcBef>
                <a:spcPts val="300"/>
              </a:spcBef>
              <a:buNone/>
            </a:pPr>
            <a:r>
              <a:rPr lang="en-US" sz="1600" dirty="0">
                <a:solidFill>
                  <a:srgbClr val="FF0000"/>
                </a:solidFill>
              </a:rPr>
              <a:t>                byte[] b = </a:t>
            </a:r>
            <a:r>
              <a:rPr lang="en-US" sz="1600" dirty="0" err="1">
                <a:solidFill>
                  <a:srgbClr val="FF0000"/>
                </a:solidFill>
              </a:rPr>
              <a:t>str.getBytes</a:t>
            </a:r>
            <a:r>
              <a:rPr lang="en-US" sz="1600" dirty="0">
                <a:solidFill>
                  <a:srgbClr val="FF0000"/>
                </a:solidFill>
              </a:rPr>
              <a:t>();</a:t>
            </a:r>
          </a:p>
          <a:p>
            <a:pPr marL="0" indent="0">
              <a:spcBef>
                <a:spcPts val="300"/>
              </a:spcBef>
              <a:buNone/>
            </a:pPr>
            <a:r>
              <a:rPr lang="en-US" sz="1600" dirty="0">
                <a:solidFill>
                  <a:srgbClr val="FF0000"/>
                </a:solidFill>
              </a:rPr>
              <a:t>                </a:t>
            </a:r>
            <a:r>
              <a:rPr lang="en-US" sz="1600" dirty="0" err="1">
                <a:solidFill>
                  <a:srgbClr val="FF0000"/>
                </a:solidFill>
              </a:rPr>
              <a:t>DatagramPacket</a:t>
            </a:r>
            <a:r>
              <a:rPr lang="en-US" sz="1600" dirty="0">
                <a:solidFill>
                  <a:srgbClr val="FF0000"/>
                </a:solidFill>
              </a:rPr>
              <a:t> </a:t>
            </a:r>
            <a:r>
              <a:rPr lang="en-US" sz="1600" dirty="0" err="1">
                <a:solidFill>
                  <a:srgbClr val="FF0000"/>
                </a:solidFill>
              </a:rPr>
              <a:t>dp</a:t>
            </a:r>
            <a:r>
              <a:rPr lang="en-US" sz="1600" dirty="0">
                <a:solidFill>
                  <a:srgbClr val="FF0000"/>
                </a:solidFill>
              </a:rPr>
              <a:t> = new </a:t>
            </a:r>
            <a:r>
              <a:rPr lang="en-US" sz="1600" dirty="0" err="1">
                <a:solidFill>
                  <a:srgbClr val="FF0000"/>
                </a:solidFill>
              </a:rPr>
              <a:t>DatagramPacket</a:t>
            </a:r>
            <a:r>
              <a:rPr lang="en-US" sz="1600" dirty="0">
                <a:solidFill>
                  <a:srgbClr val="FF0000"/>
                </a:solidFill>
              </a:rPr>
              <a:t>(b, </a:t>
            </a:r>
            <a:r>
              <a:rPr lang="en-US" sz="1600" dirty="0" err="1">
                <a:solidFill>
                  <a:srgbClr val="FF0000"/>
                </a:solidFill>
              </a:rPr>
              <a:t>b.length</a:t>
            </a:r>
            <a:r>
              <a:rPr lang="en-US" sz="1600" dirty="0">
                <a:solidFill>
                  <a:srgbClr val="FF0000"/>
                </a:solidFill>
              </a:rPr>
              <a:t>, host, port);</a:t>
            </a:r>
          </a:p>
          <a:p>
            <a:pPr marL="0" indent="0">
              <a:spcBef>
                <a:spcPts val="300"/>
              </a:spcBef>
              <a:buNone/>
            </a:pPr>
            <a:r>
              <a:rPr lang="en-US" sz="1600" dirty="0">
                <a:solidFill>
                  <a:srgbClr val="FF0000"/>
                </a:solidFill>
              </a:rPr>
              <a:t>                </a:t>
            </a:r>
            <a:r>
              <a:rPr lang="en-US" sz="1600" dirty="0" err="1">
                <a:solidFill>
                  <a:srgbClr val="FF0000"/>
                </a:solidFill>
              </a:rPr>
              <a:t>sock.send</a:t>
            </a:r>
            <a:r>
              <a:rPr lang="en-US" sz="1600" dirty="0">
                <a:solidFill>
                  <a:srgbClr val="FF0000"/>
                </a:solidFill>
              </a:rPr>
              <a:t>(</a:t>
            </a:r>
            <a:r>
              <a:rPr lang="en-US" sz="1600" dirty="0" err="1">
                <a:solidFill>
                  <a:srgbClr val="FF0000"/>
                </a:solidFill>
              </a:rPr>
              <a:t>dp</a:t>
            </a:r>
            <a:r>
              <a:rPr lang="en-US" sz="1600" dirty="0">
                <a:solidFill>
                  <a:srgbClr val="FF0000"/>
                </a:solidFill>
              </a:rPr>
              <a:t>);                </a:t>
            </a:r>
          </a:p>
          <a:p>
            <a:pPr marL="0" indent="0">
              <a:spcBef>
                <a:spcPts val="300"/>
              </a:spcBef>
              <a:buNone/>
            </a:pPr>
            <a:r>
              <a:rPr lang="en-US" sz="1600" dirty="0">
                <a:solidFill>
                  <a:srgbClr val="FF0000"/>
                </a:solidFill>
              </a:rPr>
              <a:t>                //now receive reply</a:t>
            </a:r>
          </a:p>
          <a:p>
            <a:pPr marL="0" indent="0">
              <a:spcBef>
                <a:spcPts val="300"/>
              </a:spcBef>
              <a:buNone/>
            </a:pPr>
            <a:r>
              <a:rPr lang="en-US" sz="1600" dirty="0">
                <a:solidFill>
                  <a:srgbClr val="FF0000"/>
                </a:solidFill>
              </a:rPr>
              <a:t>                byte[] buffer = new byte[8192];</a:t>
            </a:r>
          </a:p>
          <a:p>
            <a:pPr marL="0" indent="0">
              <a:spcBef>
                <a:spcPts val="300"/>
              </a:spcBef>
              <a:buNone/>
            </a:pPr>
            <a:r>
              <a:rPr lang="en-US" sz="1600" dirty="0">
                <a:solidFill>
                  <a:srgbClr val="FF0000"/>
                </a:solidFill>
              </a:rPr>
              <a:t>                </a:t>
            </a:r>
            <a:r>
              <a:rPr lang="en-US" sz="1600" dirty="0" err="1">
                <a:solidFill>
                  <a:srgbClr val="FF0000"/>
                </a:solidFill>
              </a:rPr>
              <a:t>DatagramPacket</a:t>
            </a:r>
            <a:r>
              <a:rPr lang="en-US" sz="1600" dirty="0">
                <a:solidFill>
                  <a:srgbClr val="FF0000"/>
                </a:solidFill>
              </a:rPr>
              <a:t> reply = new </a:t>
            </a:r>
            <a:r>
              <a:rPr lang="en-US" sz="1600" dirty="0" err="1">
                <a:solidFill>
                  <a:srgbClr val="FF0000"/>
                </a:solidFill>
              </a:rPr>
              <a:t>DatagramPacket</a:t>
            </a:r>
            <a:r>
              <a:rPr lang="en-US" sz="1600" dirty="0">
                <a:solidFill>
                  <a:srgbClr val="FF0000"/>
                </a:solidFill>
              </a:rPr>
              <a:t>(buffer, </a:t>
            </a:r>
            <a:r>
              <a:rPr lang="en-US" sz="1600" dirty="0" err="1">
                <a:solidFill>
                  <a:srgbClr val="FF0000"/>
                </a:solidFill>
              </a:rPr>
              <a:t>buffer.length</a:t>
            </a:r>
            <a:r>
              <a:rPr lang="en-US" sz="1600" dirty="0">
                <a:solidFill>
                  <a:srgbClr val="FF0000"/>
                </a:solidFill>
              </a:rPr>
              <a:t>);</a:t>
            </a:r>
          </a:p>
          <a:p>
            <a:pPr marL="0" indent="0">
              <a:spcBef>
                <a:spcPts val="300"/>
              </a:spcBef>
              <a:buNone/>
            </a:pPr>
            <a:r>
              <a:rPr lang="en-US" sz="1600" dirty="0">
                <a:solidFill>
                  <a:srgbClr val="FF0000"/>
                </a:solidFill>
              </a:rPr>
              <a:t>                </a:t>
            </a:r>
            <a:r>
              <a:rPr lang="en-US" sz="1600" dirty="0" err="1">
                <a:solidFill>
                  <a:srgbClr val="FF0000"/>
                </a:solidFill>
              </a:rPr>
              <a:t>sock.receive</a:t>
            </a:r>
            <a:r>
              <a:rPr lang="en-US" sz="1600" dirty="0">
                <a:solidFill>
                  <a:srgbClr val="FF0000"/>
                </a:solidFill>
              </a:rPr>
              <a:t>(reply);</a:t>
            </a:r>
          </a:p>
          <a:p>
            <a:pPr marL="0" indent="0">
              <a:spcBef>
                <a:spcPts val="300"/>
              </a:spcBef>
              <a:buNone/>
            </a:pPr>
            <a:r>
              <a:rPr lang="en-US" sz="1600" dirty="0">
                <a:solidFill>
                  <a:srgbClr val="FF0000"/>
                </a:solidFill>
              </a:rPr>
              <a:t>                byte[] data = </a:t>
            </a:r>
            <a:r>
              <a:rPr lang="en-US" sz="1600" dirty="0" err="1">
                <a:solidFill>
                  <a:srgbClr val="FF0000"/>
                </a:solidFill>
              </a:rPr>
              <a:t>reply.getData</a:t>
            </a:r>
            <a:r>
              <a:rPr lang="en-US" sz="1600" dirty="0">
                <a:solidFill>
                  <a:srgbClr val="FF0000"/>
                </a:solidFill>
              </a:rPr>
              <a:t>();</a:t>
            </a:r>
          </a:p>
          <a:p>
            <a:pPr marL="0" indent="0">
              <a:spcBef>
                <a:spcPts val="300"/>
              </a:spcBef>
              <a:buNone/>
            </a:pPr>
            <a:r>
              <a:rPr lang="en-US" sz="1600" dirty="0">
                <a:solidFill>
                  <a:srgbClr val="FF0000"/>
                </a:solidFill>
              </a:rPr>
              <a:t>                String </a:t>
            </a:r>
            <a:r>
              <a:rPr lang="en-US" sz="1600" dirty="0" err="1">
                <a:solidFill>
                  <a:srgbClr val="FF0000"/>
                </a:solidFill>
              </a:rPr>
              <a:t>msg</a:t>
            </a:r>
            <a:r>
              <a:rPr lang="en-US" sz="1600" dirty="0">
                <a:solidFill>
                  <a:srgbClr val="FF0000"/>
                </a:solidFill>
              </a:rPr>
              <a:t> = new String(data, 0, </a:t>
            </a:r>
            <a:r>
              <a:rPr lang="en-US" sz="1600" dirty="0" err="1">
                <a:solidFill>
                  <a:srgbClr val="FF0000"/>
                </a:solidFill>
              </a:rPr>
              <a:t>reply.length</a:t>
            </a:r>
            <a:r>
              <a:rPr lang="en-US" sz="1600" dirty="0">
                <a:solidFill>
                  <a:srgbClr val="FF0000"/>
                </a:solidFill>
              </a:rPr>
              <a:t>);</a:t>
            </a:r>
          </a:p>
          <a:p>
            <a:pPr marL="0" indent="0">
              <a:spcBef>
                <a:spcPts val="3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("Server: " + </a:t>
            </a:r>
            <a:r>
              <a:rPr lang="en-US" sz="1600" dirty="0" err="1">
                <a:solidFill>
                  <a:srgbClr val="FF0000"/>
                </a:solidFill>
              </a:rPr>
              <a:t>msg</a:t>
            </a:r>
            <a:r>
              <a:rPr lang="en-US" sz="1600" dirty="0">
                <a:solidFill>
                  <a:srgbClr val="FF0000"/>
                </a:solidFill>
              </a:rPr>
              <a:t>);</a:t>
            </a:r>
          </a:p>
          <a:p>
            <a:pPr marL="0" indent="0">
              <a:spcBef>
                <a:spcPts val="300"/>
              </a:spcBef>
              <a:buNone/>
            </a:pPr>
            <a:r>
              <a:rPr lang="en-US" sz="1600" dirty="0">
                <a:solidFill>
                  <a:srgbClr val="FF0000"/>
                </a:solidFill>
              </a:rPr>
              <a:t>            }</a:t>
            </a:r>
          </a:p>
          <a:p>
            <a:pPr marL="0" indent="0">
              <a:spcBef>
                <a:spcPts val="300"/>
              </a:spcBef>
              <a:buNone/>
            </a:pPr>
            <a:r>
              <a:rPr lang="en-US" sz="1600" dirty="0">
                <a:solidFill>
                  <a:srgbClr val="FF0000"/>
                </a:solidFill>
              </a:rPr>
              <a:t>        } catch (</a:t>
            </a:r>
            <a:r>
              <a:rPr lang="en-US" sz="1600" dirty="0" err="1">
                <a:solidFill>
                  <a:srgbClr val="FF0000"/>
                </a:solidFill>
              </a:rPr>
              <a:t>IOException</a:t>
            </a:r>
            <a:r>
              <a:rPr lang="en-US" sz="1600" dirty="0">
                <a:solidFill>
                  <a:srgbClr val="FF0000"/>
                </a:solidFill>
              </a:rPr>
              <a:t> e) {  </a:t>
            </a:r>
            <a:r>
              <a:rPr lang="en-US" sz="1600" dirty="0" err="1">
                <a:solidFill>
                  <a:srgbClr val="FF0000"/>
                </a:solidFill>
              </a:rPr>
              <a:t>System.err.println</a:t>
            </a:r>
            <a:r>
              <a:rPr lang="en-US" sz="1600" dirty="0">
                <a:solidFill>
                  <a:srgbClr val="FF0000"/>
                </a:solidFill>
              </a:rPr>
              <a:t>("</a:t>
            </a:r>
            <a:r>
              <a:rPr lang="en-US" sz="1600" dirty="0" err="1">
                <a:solidFill>
                  <a:srgbClr val="FF0000"/>
                </a:solidFill>
              </a:rPr>
              <a:t>IOException</a:t>
            </a:r>
            <a:r>
              <a:rPr lang="en-US" sz="1600" dirty="0">
                <a:solidFill>
                  <a:srgbClr val="FF0000"/>
                </a:solidFill>
              </a:rPr>
              <a:t> " + e);   }</a:t>
            </a:r>
          </a:p>
          <a:p>
            <a:pPr marL="0" indent="0">
              <a:spcBef>
                <a:spcPts val="300"/>
              </a:spcBef>
              <a:buNone/>
            </a:pPr>
            <a:endParaRPr lang="en-US" sz="1600" dirty="0">
              <a:solidFill>
                <a:srgbClr val="FF0000"/>
              </a:solidFill>
            </a:endParaRPr>
          </a:p>
        </p:txBody>
      </p:sp>
    </p:spTree>
    <p:extLst>
      <p:ext uri="{BB962C8B-B14F-4D97-AF65-F5344CB8AC3E}">
        <p14:creationId xmlns:p14="http://schemas.microsoft.com/office/powerpoint/2010/main" val="365998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Sockets…</a:t>
            </a:r>
            <a:endParaRPr lang="en-US" dirty="0"/>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FF0000"/>
                </a:solidFill>
              </a:rPr>
              <a:t>Port numbers range from 0 to 65,535 because ports are represented by 16-bit numbers. </a:t>
            </a:r>
          </a:p>
          <a:p>
            <a:r>
              <a:rPr lang="en-US" sz="2000" dirty="0"/>
              <a:t>The port numbers ranging from 0 - 1023 are </a:t>
            </a:r>
            <a:r>
              <a:rPr lang="en-US" sz="2000" dirty="0">
                <a:solidFill>
                  <a:srgbClr val="FF0000"/>
                </a:solidFill>
              </a:rPr>
              <a:t>restricted</a:t>
            </a:r>
            <a:r>
              <a:rPr lang="en-US" sz="2000" dirty="0"/>
              <a:t>.</a:t>
            </a:r>
          </a:p>
          <a:p>
            <a:r>
              <a:rPr lang="en-US" sz="2000" dirty="0"/>
              <a:t>They are reserved for use by well-known services such as HTTP and FTP and other system services. </a:t>
            </a:r>
          </a:p>
          <a:p>
            <a:r>
              <a:rPr lang="en-US" sz="2000" dirty="0">
                <a:solidFill>
                  <a:srgbClr val="0070C0"/>
                </a:solidFill>
              </a:rPr>
              <a:t>These ports are called </a:t>
            </a:r>
            <a:r>
              <a:rPr lang="en-US" sz="2000" i="1" dirty="0">
                <a:solidFill>
                  <a:srgbClr val="0070C0"/>
                </a:solidFill>
              </a:rPr>
              <a:t>well-known ports</a:t>
            </a:r>
            <a:r>
              <a:rPr lang="en-US" sz="2000" dirty="0">
                <a:solidFill>
                  <a:srgbClr val="0070C0"/>
                </a:solidFill>
              </a:rPr>
              <a:t>. </a:t>
            </a:r>
          </a:p>
          <a:p>
            <a:r>
              <a:rPr lang="en-US" sz="2000" u="sng" dirty="0"/>
              <a:t>Your applications should not attempt to bind to them.</a:t>
            </a:r>
          </a:p>
          <a:p>
            <a:endParaRPr lang="en-US" sz="2000" dirty="0"/>
          </a:p>
        </p:txBody>
      </p:sp>
      <p:pic>
        <p:nvPicPr>
          <p:cNvPr id="4" name="Picture 3" descr="A client communicating to a server through its port"/>
          <p:cNvPicPr>
            <a:picLocks noChangeAspect="1"/>
          </p:cNvPicPr>
          <p:nvPr/>
        </p:nvPicPr>
        <p:blipFill>
          <a:blip r:embed="rId2" cstate="print"/>
          <a:srcRect/>
          <a:stretch>
            <a:fillRect/>
          </a:stretch>
        </p:blipFill>
        <p:spPr bwMode="auto">
          <a:xfrm>
            <a:off x="2057400" y="4495800"/>
            <a:ext cx="4218940" cy="838200"/>
          </a:xfrm>
          <a:prstGeom prst="rect">
            <a:avLst/>
          </a:prstGeom>
          <a:noFill/>
          <a:ln w="9525">
            <a:noFill/>
            <a:miter lim="800000"/>
            <a:headEnd/>
            <a:tailEnd/>
          </a:ln>
        </p:spPr>
      </p:pic>
    </p:spTree>
    <p:extLst>
      <p:ext uri="{BB962C8B-B14F-4D97-AF65-F5344CB8AC3E}">
        <p14:creationId xmlns:p14="http://schemas.microsoft.com/office/powerpoint/2010/main" val="186617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InetAddress</a:t>
            </a:r>
            <a:endParaRPr lang="en-US" dirty="0"/>
          </a:p>
        </p:txBody>
      </p:sp>
      <p:sp>
        <p:nvSpPr>
          <p:cNvPr id="3" name="Content Placeholder 2"/>
          <p:cNvSpPr>
            <a:spLocks noGrp="1"/>
          </p:cNvSpPr>
          <p:nvPr>
            <p:ph sz="quarter" idx="1"/>
          </p:nvPr>
        </p:nvSpPr>
        <p:spPr>
          <a:xfrm>
            <a:off x="457200" y="1600200"/>
            <a:ext cx="8229600" cy="5257800"/>
          </a:xfrm>
        </p:spPr>
        <p:txBody>
          <a:bodyPr>
            <a:normAutofit/>
          </a:bodyPr>
          <a:lstStyle/>
          <a:p>
            <a:pPr>
              <a:lnSpc>
                <a:spcPct val="110000"/>
              </a:lnSpc>
            </a:pPr>
            <a:r>
              <a:rPr lang="en-US" sz="2000" dirty="0">
                <a:solidFill>
                  <a:srgbClr val="0070C0"/>
                </a:solidFill>
              </a:rPr>
              <a:t>The </a:t>
            </a:r>
            <a:r>
              <a:rPr lang="en-US" sz="2000" dirty="0" err="1">
                <a:solidFill>
                  <a:srgbClr val="FF0000"/>
                </a:solidFill>
              </a:rPr>
              <a:t>InetAddress</a:t>
            </a:r>
            <a:r>
              <a:rPr lang="en-US" sz="2000" u="sng" dirty="0">
                <a:solidFill>
                  <a:srgbClr val="FF0000"/>
                </a:solidFill>
              </a:rPr>
              <a:t> class </a:t>
            </a:r>
            <a:r>
              <a:rPr lang="en-US" sz="2000" dirty="0">
                <a:solidFill>
                  <a:srgbClr val="0070C0"/>
                </a:solidFill>
              </a:rPr>
              <a:t>is used to </a:t>
            </a:r>
            <a:r>
              <a:rPr lang="en-US" sz="2000" dirty="0">
                <a:solidFill>
                  <a:srgbClr val="FF0000"/>
                </a:solidFill>
              </a:rPr>
              <a:t>encapsulate both the numerical IP address and the domain name of a computer. </a:t>
            </a:r>
          </a:p>
          <a:p>
            <a:pPr>
              <a:lnSpc>
                <a:spcPct val="110000"/>
              </a:lnSpc>
            </a:pPr>
            <a:r>
              <a:rPr lang="en-US" sz="2000" dirty="0"/>
              <a:t>You interact with this class by using the name of an IP host, which is more convenient and understandable than its IP address. </a:t>
            </a:r>
          </a:p>
          <a:p>
            <a:pPr>
              <a:lnSpc>
                <a:spcPct val="110000"/>
              </a:lnSpc>
            </a:pPr>
            <a:r>
              <a:rPr lang="en-US" sz="2000" dirty="0"/>
              <a:t>The </a:t>
            </a:r>
            <a:r>
              <a:rPr lang="en-US" sz="2000" dirty="0" err="1"/>
              <a:t>InetAddress</a:t>
            </a:r>
            <a:r>
              <a:rPr lang="en-US" sz="2000" dirty="0"/>
              <a:t> class hides the number inside. </a:t>
            </a:r>
          </a:p>
          <a:p>
            <a:pPr>
              <a:lnSpc>
                <a:spcPct val="110000"/>
              </a:lnSpc>
            </a:pPr>
            <a:r>
              <a:rPr lang="en-US" sz="2000" dirty="0" err="1">
                <a:solidFill>
                  <a:srgbClr val="0070C0"/>
                </a:solidFill>
              </a:rPr>
              <a:t>InetAddress</a:t>
            </a:r>
            <a:r>
              <a:rPr lang="en-US" sz="2000" dirty="0">
                <a:solidFill>
                  <a:srgbClr val="0070C0"/>
                </a:solidFill>
              </a:rPr>
              <a:t> can handle both IPv4 and IPv6 addresses.</a:t>
            </a:r>
          </a:p>
          <a:p>
            <a:pPr>
              <a:lnSpc>
                <a:spcPct val="110000"/>
              </a:lnSpc>
            </a:pPr>
            <a:r>
              <a:rPr lang="en-US" sz="2000" dirty="0">
                <a:solidFill>
                  <a:srgbClr val="FF0000"/>
                </a:solidFill>
              </a:rPr>
              <a:t>The </a:t>
            </a:r>
            <a:r>
              <a:rPr lang="en-US" sz="2000" dirty="0" err="1">
                <a:solidFill>
                  <a:srgbClr val="FF0000"/>
                </a:solidFill>
              </a:rPr>
              <a:t>InetAddress</a:t>
            </a:r>
            <a:r>
              <a:rPr lang="en-US" sz="2000" dirty="0">
                <a:solidFill>
                  <a:srgbClr val="FF0000"/>
                </a:solidFill>
              </a:rPr>
              <a:t> </a:t>
            </a:r>
            <a:r>
              <a:rPr lang="en-US" sz="2000" u="sng" dirty="0">
                <a:solidFill>
                  <a:srgbClr val="FF0000"/>
                </a:solidFill>
              </a:rPr>
              <a:t>class has no visible constructors </a:t>
            </a:r>
            <a:r>
              <a:rPr lang="en-US" sz="2000" dirty="0">
                <a:solidFill>
                  <a:srgbClr val="FF0000"/>
                </a:solidFill>
              </a:rPr>
              <a:t>and so to create an </a:t>
            </a:r>
            <a:r>
              <a:rPr lang="en-US" sz="2000" dirty="0" err="1"/>
              <a:t>InetAddress</a:t>
            </a:r>
            <a:r>
              <a:rPr lang="en-US" sz="2000" dirty="0"/>
              <a:t> object, you have to use one of the available </a:t>
            </a:r>
            <a:r>
              <a:rPr lang="en-US" sz="2000" dirty="0">
                <a:solidFill>
                  <a:srgbClr val="FF0000"/>
                </a:solidFill>
              </a:rPr>
              <a:t>factory methods</a:t>
            </a:r>
            <a:r>
              <a:rPr lang="en-US" sz="2000" dirty="0"/>
              <a:t>. </a:t>
            </a:r>
          </a:p>
          <a:p>
            <a:pPr>
              <a:lnSpc>
                <a:spcPct val="110000"/>
              </a:lnSpc>
            </a:pPr>
            <a:r>
              <a:rPr lang="en-US" sz="2000" dirty="0">
                <a:solidFill>
                  <a:srgbClr val="0070C0"/>
                </a:solidFill>
              </a:rPr>
              <a:t>Factory methods are merely a </a:t>
            </a:r>
            <a:r>
              <a:rPr lang="en-US" sz="2000" dirty="0">
                <a:solidFill>
                  <a:srgbClr val="FF0000"/>
                </a:solidFill>
              </a:rPr>
              <a:t>convention whereby static methods in a class </a:t>
            </a:r>
            <a:r>
              <a:rPr lang="en-US" sz="2000" u="sng" dirty="0">
                <a:solidFill>
                  <a:srgbClr val="FF0000"/>
                </a:solidFill>
              </a:rPr>
              <a:t>return an instance of that class</a:t>
            </a:r>
            <a:r>
              <a:rPr lang="en-US" sz="2000" dirty="0">
                <a:solidFill>
                  <a:srgbClr val="FF0000"/>
                </a:solidFill>
              </a:rPr>
              <a:t>. </a:t>
            </a:r>
          </a:p>
          <a:p>
            <a:pPr>
              <a:lnSpc>
                <a:spcPct val="110000"/>
              </a:lnSpc>
            </a:pPr>
            <a:r>
              <a:rPr lang="en-US" sz="2000" dirty="0"/>
              <a:t>This is done instead of overloading a constructor with various parameter lists when having unique method names makes the results much clearer. </a:t>
            </a:r>
          </a:p>
          <a:p>
            <a:pPr>
              <a:lnSpc>
                <a:spcPct val="110000"/>
              </a:lnSpc>
            </a:pPr>
            <a:r>
              <a:rPr lang="en-US" sz="2000" dirty="0">
                <a:solidFill>
                  <a:srgbClr val="0070C0"/>
                </a:solidFill>
              </a:rPr>
              <a:t>The static factory methods </a:t>
            </a:r>
            <a:r>
              <a:rPr lang="en-US" sz="2000" u="sng" dirty="0">
                <a:solidFill>
                  <a:srgbClr val="0070C0"/>
                </a:solidFill>
              </a:rPr>
              <a:t>connect to </a:t>
            </a:r>
            <a:r>
              <a:rPr lang="en-US" sz="2000" u="sng" dirty="0">
                <a:solidFill>
                  <a:srgbClr val="FF0000"/>
                </a:solidFill>
              </a:rPr>
              <a:t>a DNS </a:t>
            </a:r>
            <a:r>
              <a:rPr lang="en-US" sz="2000" dirty="0">
                <a:solidFill>
                  <a:srgbClr val="FF0000"/>
                </a:solidFill>
              </a:rPr>
              <a:t>server to resolve a hostname</a:t>
            </a:r>
            <a:r>
              <a:rPr lang="en-US" sz="2000" dirty="0">
                <a:solidFill>
                  <a:srgbClr val="0070C0"/>
                </a:solidFill>
              </a:rPr>
              <a:t>.</a:t>
            </a:r>
            <a:endParaRPr lang="en-US" sz="2000" dirty="0"/>
          </a:p>
        </p:txBody>
      </p:sp>
    </p:spTree>
    <p:extLst>
      <p:ext uri="{BB962C8B-B14F-4D97-AF65-F5344CB8AC3E}">
        <p14:creationId xmlns:p14="http://schemas.microsoft.com/office/powerpoint/2010/main" val="377458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InetAddress</a:t>
            </a:r>
            <a:r>
              <a:rPr lang="en-US" b="1" dirty="0"/>
              <a:t>…</a:t>
            </a:r>
            <a:endParaRPr lang="en-US" dirty="0"/>
          </a:p>
        </p:txBody>
      </p:sp>
      <p:sp>
        <p:nvSpPr>
          <p:cNvPr id="3" name="Content Placeholder 2"/>
          <p:cNvSpPr>
            <a:spLocks noGrp="1"/>
          </p:cNvSpPr>
          <p:nvPr>
            <p:ph sz="quarter" idx="1"/>
          </p:nvPr>
        </p:nvSpPr>
        <p:spPr>
          <a:xfrm>
            <a:off x="457200" y="1600200"/>
            <a:ext cx="8229600" cy="5257800"/>
          </a:xfrm>
        </p:spPr>
        <p:txBody>
          <a:bodyPr>
            <a:noAutofit/>
          </a:bodyPr>
          <a:lstStyle/>
          <a:p>
            <a:pPr>
              <a:spcBef>
                <a:spcPts val="400"/>
              </a:spcBef>
            </a:pPr>
            <a:r>
              <a:rPr lang="en-US" sz="1800" dirty="0"/>
              <a:t>Three commonly used </a:t>
            </a:r>
            <a:r>
              <a:rPr lang="en-US" sz="1800" dirty="0" err="1"/>
              <a:t>InetAddress</a:t>
            </a:r>
            <a:r>
              <a:rPr lang="en-US" sz="1800" dirty="0"/>
              <a:t> factory methods are shown here:</a:t>
            </a:r>
          </a:p>
          <a:p>
            <a:pPr lvl="0">
              <a:spcBef>
                <a:spcPts val="400"/>
              </a:spcBef>
            </a:pPr>
            <a:r>
              <a:rPr lang="en-US" sz="1800" dirty="0">
                <a:solidFill>
                  <a:srgbClr val="0070C0"/>
                </a:solidFill>
              </a:rPr>
              <a:t>static </a:t>
            </a:r>
            <a:r>
              <a:rPr lang="en-US" sz="1800" dirty="0" err="1">
                <a:solidFill>
                  <a:srgbClr val="0070C0"/>
                </a:solidFill>
              </a:rPr>
              <a:t>InetAddress</a:t>
            </a:r>
            <a:r>
              <a:rPr lang="en-US" sz="1800" dirty="0">
                <a:solidFill>
                  <a:srgbClr val="0070C0"/>
                </a:solidFill>
              </a:rPr>
              <a:t> </a:t>
            </a:r>
            <a:r>
              <a:rPr lang="en-US" sz="1800" b="1" dirty="0" err="1">
                <a:solidFill>
                  <a:srgbClr val="FF0000"/>
                </a:solidFill>
              </a:rPr>
              <a:t>getLocalHost</a:t>
            </a:r>
            <a:r>
              <a:rPr lang="en-US" sz="1800" b="1" dirty="0">
                <a:solidFill>
                  <a:srgbClr val="FF0000"/>
                </a:solidFill>
              </a:rPr>
              <a:t>()</a:t>
            </a:r>
            <a:r>
              <a:rPr lang="en-US" sz="1800" dirty="0">
                <a:solidFill>
                  <a:srgbClr val="FF0000"/>
                </a:solidFill>
              </a:rPr>
              <a:t> </a:t>
            </a:r>
            <a:r>
              <a:rPr lang="en-US" sz="1800" dirty="0"/>
              <a:t>- simply returns the </a:t>
            </a:r>
            <a:r>
              <a:rPr lang="en-US" sz="1800" dirty="0" err="1">
                <a:solidFill>
                  <a:srgbClr val="FF0000"/>
                </a:solidFill>
              </a:rPr>
              <a:t>InetAddress</a:t>
            </a:r>
            <a:r>
              <a:rPr lang="en-US" sz="1800" dirty="0">
                <a:solidFill>
                  <a:srgbClr val="FF0000"/>
                </a:solidFill>
              </a:rPr>
              <a:t> object that represents the </a:t>
            </a:r>
            <a:r>
              <a:rPr lang="en-US" sz="1800" dirty="0" err="1">
                <a:solidFill>
                  <a:srgbClr val="FF0000"/>
                </a:solidFill>
              </a:rPr>
              <a:t>localhost</a:t>
            </a:r>
            <a:r>
              <a:rPr lang="en-US" sz="1800" dirty="0">
                <a:solidFill>
                  <a:srgbClr val="FF0000"/>
                </a:solidFill>
              </a:rPr>
              <a:t>.</a:t>
            </a:r>
          </a:p>
          <a:p>
            <a:pPr lvl="0">
              <a:spcBef>
                <a:spcPts val="400"/>
              </a:spcBef>
            </a:pPr>
            <a:r>
              <a:rPr lang="en-US" sz="1800" dirty="0">
                <a:solidFill>
                  <a:srgbClr val="0070C0"/>
                </a:solidFill>
              </a:rPr>
              <a:t>static </a:t>
            </a:r>
            <a:r>
              <a:rPr lang="en-US" sz="1800" dirty="0" err="1">
                <a:solidFill>
                  <a:srgbClr val="0070C0"/>
                </a:solidFill>
              </a:rPr>
              <a:t>InetAddress</a:t>
            </a:r>
            <a:r>
              <a:rPr lang="en-US" sz="1800" dirty="0">
                <a:solidFill>
                  <a:srgbClr val="0070C0"/>
                </a:solidFill>
              </a:rPr>
              <a:t> </a:t>
            </a:r>
            <a:r>
              <a:rPr lang="en-US" sz="1800" b="1" dirty="0" err="1">
                <a:solidFill>
                  <a:srgbClr val="FF0000"/>
                </a:solidFill>
              </a:rPr>
              <a:t>getByName</a:t>
            </a:r>
            <a:r>
              <a:rPr lang="en-US" sz="1800" b="1" dirty="0">
                <a:solidFill>
                  <a:srgbClr val="FF0000"/>
                </a:solidFill>
              </a:rPr>
              <a:t>(String </a:t>
            </a:r>
            <a:r>
              <a:rPr lang="en-US" sz="1800" b="1" dirty="0" err="1">
                <a:solidFill>
                  <a:srgbClr val="FF0000"/>
                </a:solidFill>
              </a:rPr>
              <a:t>hostName</a:t>
            </a:r>
            <a:r>
              <a:rPr lang="en-US" sz="1800" b="1" dirty="0">
                <a:solidFill>
                  <a:srgbClr val="FF0000"/>
                </a:solidFill>
              </a:rPr>
              <a:t>) </a:t>
            </a:r>
            <a:r>
              <a:rPr lang="en-US" sz="1800" dirty="0">
                <a:solidFill>
                  <a:srgbClr val="0070C0"/>
                </a:solidFill>
              </a:rPr>
              <a:t>throws </a:t>
            </a:r>
            <a:r>
              <a:rPr lang="en-US" sz="1800" dirty="0" err="1">
                <a:solidFill>
                  <a:srgbClr val="0070C0"/>
                </a:solidFill>
              </a:rPr>
              <a:t>UnknownHostException</a:t>
            </a:r>
            <a:r>
              <a:rPr lang="en-US" sz="1800" dirty="0">
                <a:solidFill>
                  <a:srgbClr val="0070C0"/>
                </a:solidFill>
              </a:rPr>
              <a:t> </a:t>
            </a:r>
            <a:r>
              <a:rPr lang="en-US" sz="1800" dirty="0"/>
              <a:t>– this returns </a:t>
            </a:r>
            <a:r>
              <a:rPr lang="en-US" sz="1800" dirty="0">
                <a:solidFill>
                  <a:srgbClr val="FF0000"/>
                </a:solidFill>
              </a:rPr>
              <a:t>an </a:t>
            </a:r>
            <a:r>
              <a:rPr lang="en-US" sz="1800" dirty="0" err="1">
                <a:solidFill>
                  <a:srgbClr val="FF0000"/>
                </a:solidFill>
              </a:rPr>
              <a:t>InetAddress</a:t>
            </a:r>
            <a:r>
              <a:rPr lang="en-US" sz="1800" dirty="0">
                <a:solidFill>
                  <a:srgbClr val="FF0000"/>
                </a:solidFill>
              </a:rPr>
              <a:t> for a host name passed to it</a:t>
            </a:r>
            <a:r>
              <a:rPr lang="en-US" sz="1800" dirty="0"/>
              <a:t>. If these methods are unable to resolve the host name, they throw an </a:t>
            </a:r>
            <a:r>
              <a:rPr lang="en-US" sz="1800" dirty="0" err="1"/>
              <a:t>UnknownHostException</a:t>
            </a:r>
            <a:r>
              <a:rPr lang="en-US" sz="1800" dirty="0"/>
              <a:t>.</a:t>
            </a:r>
          </a:p>
          <a:p>
            <a:pPr lvl="0">
              <a:spcBef>
                <a:spcPts val="400"/>
              </a:spcBef>
            </a:pPr>
            <a:r>
              <a:rPr lang="en-US" sz="1800" dirty="0">
                <a:solidFill>
                  <a:srgbClr val="0070C0"/>
                </a:solidFill>
              </a:rPr>
              <a:t>static </a:t>
            </a:r>
            <a:r>
              <a:rPr lang="en-US" sz="1800" dirty="0" err="1">
                <a:solidFill>
                  <a:srgbClr val="FF0000"/>
                </a:solidFill>
              </a:rPr>
              <a:t>InetAddress</a:t>
            </a:r>
            <a:r>
              <a:rPr lang="en-US" sz="1800" dirty="0">
                <a:solidFill>
                  <a:srgbClr val="FF0000"/>
                </a:solidFill>
              </a:rPr>
              <a:t>[ ] </a:t>
            </a:r>
            <a:r>
              <a:rPr lang="en-US" sz="1800" b="1" dirty="0" err="1">
                <a:solidFill>
                  <a:srgbClr val="FF0000"/>
                </a:solidFill>
              </a:rPr>
              <a:t>getAllByName</a:t>
            </a:r>
            <a:r>
              <a:rPr lang="en-US" sz="1800" dirty="0">
                <a:solidFill>
                  <a:srgbClr val="FF0000"/>
                </a:solidFill>
              </a:rPr>
              <a:t>(String </a:t>
            </a:r>
            <a:r>
              <a:rPr lang="en-US" sz="1800" dirty="0" err="1">
                <a:solidFill>
                  <a:srgbClr val="FF0000"/>
                </a:solidFill>
              </a:rPr>
              <a:t>hostName</a:t>
            </a:r>
            <a:r>
              <a:rPr lang="en-US" sz="1800" dirty="0">
                <a:solidFill>
                  <a:srgbClr val="FF0000"/>
                </a:solidFill>
              </a:rPr>
              <a:t>) </a:t>
            </a:r>
            <a:r>
              <a:rPr lang="en-US" sz="1800" dirty="0">
                <a:solidFill>
                  <a:srgbClr val="0070C0"/>
                </a:solidFill>
              </a:rPr>
              <a:t>throws </a:t>
            </a:r>
            <a:r>
              <a:rPr lang="en-US" sz="1800" dirty="0" err="1">
                <a:solidFill>
                  <a:srgbClr val="0070C0"/>
                </a:solidFill>
              </a:rPr>
              <a:t>UnknownHostException</a:t>
            </a:r>
            <a:r>
              <a:rPr lang="en-US" sz="1800" dirty="0">
                <a:solidFill>
                  <a:srgbClr val="0070C0"/>
                </a:solidFill>
              </a:rPr>
              <a:t> </a:t>
            </a:r>
            <a:r>
              <a:rPr lang="en-US" sz="1800" dirty="0"/>
              <a:t>- On the Internet, it is common for a single name to be used to represent several machines. The </a:t>
            </a:r>
            <a:r>
              <a:rPr lang="en-US" sz="1800" dirty="0" err="1"/>
              <a:t>getAllByName</a:t>
            </a:r>
            <a:r>
              <a:rPr lang="en-US" sz="1800" dirty="0"/>
              <a:t>() factory method returns an array of </a:t>
            </a:r>
            <a:r>
              <a:rPr lang="en-US" sz="1800" dirty="0" err="1"/>
              <a:t>InetAddresses</a:t>
            </a:r>
            <a:r>
              <a:rPr lang="en-US" sz="1800" dirty="0"/>
              <a:t> that </a:t>
            </a:r>
            <a:r>
              <a:rPr lang="en-US" sz="1800" dirty="0">
                <a:solidFill>
                  <a:srgbClr val="FF0000"/>
                </a:solidFill>
              </a:rPr>
              <a:t>represent all of the addresses that a particular name resolves to</a:t>
            </a:r>
            <a:r>
              <a:rPr lang="en-US" sz="1800" dirty="0"/>
              <a:t>. </a:t>
            </a:r>
          </a:p>
          <a:p>
            <a:pPr lvl="0">
              <a:spcBef>
                <a:spcPts val="400"/>
              </a:spcBef>
            </a:pPr>
            <a:r>
              <a:rPr lang="en-US" sz="1800" dirty="0"/>
              <a:t>Throws an </a:t>
            </a:r>
            <a:r>
              <a:rPr lang="en-US" sz="1800" dirty="0" err="1"/>
              <a:t>UnknownHostException</a:t>
            </a:r>
            <a:r>
              <a:rPr lang="en-US" sz="1800" dirty="0"/>
              <a:t> if it can’t resolve the name to at least one address.</a:t>
            </a:r>
          </a:p>
          <a:p>
            <a:pPr lvl="0">
              <a:spcBef>
                <a:spcPts val="400"/>
              </a:spcBef>
            </a:pPr>
            <a:r>
              <a:rPr lang="en-US" sz="1800" dirty="0">
                <a:solidFill>
                  <a:srgbClr val="0070C0"/>
                </a:solidFill>
              </a:rPr>
              <a:t>static </a:t>
            </a:r>
            <a:r>
              <a:rPr lang="en-US" sz="1800" dirty="0" err="1">
                <a:solidFill>
                  <a:srgbClr val="FF0000"/>
                </a:solidFill>
              </a:rPr>
              <a:t>InetAddress</a:t>
            </a:r>
            <a:r>
              <a:rPr lang="en-US" sz="1800" dirty="0">
                <a:solidFill>
                  <a:srgbClr val="FF0000"/>
                </a:solidFill>
              </a:rPr>
              <a:t> </a:t>
            </a:r>
            <a:r>
              <a:rPr lang="en-US" sz="1800" b="1" dirty="0" err="1">
                <a:solidFill>
                  <a:srgbClr val="FF0000"/>
                </a:solidFill>
              </a:rPr>
              <a:t>getByAddress</a:t>
            </a:r>
            <a:r>
              <a:rPr lang="en-US" sz="1800" dirty="0">
                <a:solidFill>
                  <a:srgbClr val="FF0000"/>
                </a:solidFill>
              </a:rPr>
              <a:t>(byte[] </a:t>
            </a:r>
            <a:r>
              <a:rPr lang="en-US" sz="1800" dirty="0" err="1">
                <a:solidFill>
                  <a:srgbClr val="FF0000"/>
                </a:solidFill>
              </a:rPr>
              <a:t>addr</a:t>
            </a:r>
            <a:r>
              <a:rPr lang="en-US" sz="1800" dirty="0">
                <a:solidFill>
                  <a:srgbClr val="FF0000"/>
                </a:solidFill>
              </a:rPr>
              <a:t>) </a:t>
            </a:r>
            <a:r>
              <a:rPr lang="en-US" sz="1800" dirty="0"/>
              <a:t>– </a:t>
            </a:r>
            <a:r>
              <a:rPr lang="en-US" sz="1800" dirty="0">
                <a:solidFill>
                  <a:srgbClr val="FF0000"/>
                </a:solidFill>
              </a:rPr>
              <a:t>this returns an </a:t>
            </a:r>
            <a:r>
              <a:rPr lang="en-US" sz="1800" dirty="0" err="1">
                <a:solidFill>
                  <a:srgbClr val="FF0000"/>
                </a:solidFill>
              </a:rPr>
              <a:t>InetAddress</a:t>
            </a:r>
            <a:r>
              <a:rPr lang="en-US" sz="1800" dirty="0">
                <a:solidFill>
                  <a:srgbClr val="FF0000"/>
                </a:solidFill>
              </a:rPr>
              <a:t> object given the raw IP address. </a:t>
            </a:r>
            <a:r>
              <a:rPr lang="en-US" sz="1800" dirty="0"/>
              <a:t>The argument is in network byte order: the highest order byte of the address is in index 0. IPv4 address byte array must be 4 bytes long and IPv6 byte array must be 16 bytes long.</a:t>
            </a:r>
          </a:p>
          <a:p>
            <a:pPr lvl="0">
              <a:spcBef>
                <a:spcPts val="400"/>
              </a:spcBef>
            </a:pPr>
            <a:r>
              <a:rPr lang="en-US" sz="1800" dirty="0">
                <a:solidFill>
                  <a:srgbClr val="0070C0"/>
                </a:solidFill>
              </a:rPr>
              <a:t>static </a:t>
            </a:r>
            <a:r>
              <a:rPr lang="en-US" sz="1800" dirty="0" err="1">
                <a:solidFill>
                  <a:srgbClr val="FF0000"/>
                </a:solidFill>
              </a:rPr>
              <a:t>InetAddress</a:t>
            </a:r>
            <a:r>
              <a:rPr lang="en-US" sz="1800" dirty="0">
                <a:solidFill>
                  <a:srgbClr val="FF0000"/>
                </a:solidFill>
              </a:rPr>
              <a:t> </a:t>
            </a:r>
            <a:r>
              <a:rPr lang="en-US" sz="1800" b="1" dirty="0" err="1">
                <a:solidFill>
                  <a:srgbClr val="FF0000"/>
                </a:solidFill>
              </a:rPr>
              <a:t>getByAddress</a:t>
            </a:r>
            <a:r>
              <a:rPr lang="en-US" sz="1800" dirty="0">
                <a:solidFill>
                  <a:srgbClr val="FF0000"/>
                </a:solidFill>
              </a:rPr>
              <a:t>(String host, byte[] </a:t>
            </a:r>
            <a:r>
              <a:rPr lang="en-US" sz="1800" dirty="0" err="1">
                <a:solidFill>
                  <a:srgbClr val="FF0000"/>
                </a:solidFill>
              </a:rPr>
              <a:t>addr</a:t>
            </a:r>
            <a:r>
              <a:rPr lang="en-US" sz="1800" dirty="0">
                <a:solidFill>
                  <a:srgbClr val="FF0000"/>
                </a:solidFill>
              </a:rPr>
              <a:t>) </a:t>
            </a:r>
            <a:r>
              <a:rPr lang="en-US" sz="1800" dirty="0"/>
              <a:t>- creates an </a:t>
            </a:r>
            <a:r>
              <a:rPr lang="en-US" sz="1800" dirty="0" err="1"/>
              <a:t>InetAddress</a:t>
            </a:r>
            <a:r>
              <a:rPr lang="en-US" sz="1800" dirty="0"/>
              <a:t> based on the provided host name and IP address. </a:t>
            </a:r>
            <a:r>
              <a:rPr lang="en-US" sz="1800" dirty="0">
                <a:solidFill>
                  <a:srgbClr val="FF0000"/>
                </a:solidFill>
              </a:rPr>
              <a:t>No name service is checked for the validity of the address. </a:t>
            </a:r>
          </a:p>
        </p:txBody>
      </p:sp>
    </p:spTree>
    <p:extLst>
      <p:ext uri="{BB962C8B-B14F-4D97-AF65-F5344CB8AC3E}">
        <p14:creationId xmlns:p14="http://schemas.microsoft.com/office/powerpoint/2010/main" val="236255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InetAddress</a:t>
            </a:r>
            <a:r>
              <a:rPr lang="en-US" b="1" dirty="0"/>
              <a:t>…</a:t>
            </a:r>
            <a:endParaRPr lang="en-US" dirty="0"/>
          </a:p>
        </p:txBody>
      </p:sp>
      <p:sp>
        <p:nvSpPr>
          <p:cNvPr id="3" name="Content Placeholder 2"/>
          <p:cNvSpPr>
            <a:spLocks noGrp="1"/>
          </p:cNvSpPr>
          <p:nvPr>
            <p:ph sz="quarter" idx="1"/>
          </p:nvPr>
        </p:nvSpPr>
        <p:spPr>
          <a:xfrm>
            <a:off x="457200" y="1600200"/>
            <a:ext cx="8229600" cy="5257800"/>
          </a:xfrm>
        </p:spPr>
        <p:txBody>
          <a:bodyPr>
            <a:normAutofit/>
          </a:bodyPr>
          <a:lstStyle/>
          <a:p>
            <a:r>
              <a:rPr lang="en-US" sz="2200" dirty="0"/>
              <a:t>The </a:t>
            </a:r>
            <a:r>
              <a:rPr lang="en-US" sz="2200" dirty="0" err="1"/>
              <a:t>InetAddress</a:t>
            </a:r>
            <a:r>
              <a:rPr lang="en-US" sz="2200" dirty="0"/>
              <a:t> class has several other methods, which can be used on the objects returned by the methods discussed above. </a:t>
            </a:r>
          </a:p>
          <a:p>
            <a:r>
              <a:rPr lang="en-US" sz="2200" dirty="0"/>
              <a:t>Here are some of the more commonly used methods:</a:t>
            </a:r>
          </a:p>
          <a:p>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1119083894"/>
              </p:ext>
            </p:extLst>
          </p:nvPr>
        </p:nvGraphicFramePr>
        <p:xfrm>
          <a:off x="457200" y="2895601"/>
          <a:ext cx="8382000" cy="2666998"/>
        </p:xfrm>
        <a:graphic>
          <a:graphicData uri="http://schemas.openxmlformats.org/drawingml/2006/table">
            <a:tbl>
              <a:tblPr firstRow="1" firstCol="1" bandRow="1"/>
              <a:tblGrid>
                <a:gridCol w="2761244">
                  <a:extLst>
                    <a:ext uri="{9D8B030D-6E8A-4147-A177-3AD203B41FA5}">
                      <a16:colId xmlns:a16="http://schemas.microsoft.com/office/drawing/2014/main" val="20000"/>
                    </a:ext>
                  </a:extLst>
                </a:gridCol>
                <a:gridCol w="5620756">
                  <a:extLst>
                    <a:ext uri="{9D8B030D-6E8A-4147-A177-3AD203B41FA5}">
                      <a16:colId xmlns:a16="http://schemas.microsoft.com/office/drawing/2014/main" val="20001"/>
                    </a:ext>
                  </a:extLst>
                </a:gridCol>
              </a:tblGrid>
              <a:tr h="381001">
                <a:tc>
                  <a:txBody>
                    <a:bodyPr/>
                    <a:lstStyle/>
                    <a:p>
                      <a:pPr algn="l">
                        <a:lnSpc>
                          <a:spcPct val="115000"/>
                        </a:lnSpc>
                        <a:spcAft>
                          <a:spcPts val="0"/>
                        </a:spcAft>
                      </a:pPr>
                      <a:r>
                        <a:rPr lang="en-US" sz="1800" b="1" dirty="0">
                          <a:solidFill>
                            <a:srgbClr val="000000"/>
                          </a:solidFill>
                          <a:effectLst/>
                          <a:latin typeface="Calibri"/>
                          <a:ea typeface="Calibri"/>
                          <a:cs typeface="Times New Roman"/>
                        </a:rPr>
                        <a:t>Method</a:t>
                      </a:r>
                      <a:endParaRPr lang="en-US" sz="1800" dirty="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b="1">
                          <a:solidFill>
                            <a:srgbClr val="000000"/>
                          </a:solidFill>
                          <a:effectLst/>
                          <a:latin typeface="Calibri"/>
                          <a:ea typeface="Calibri"/>
                          <a:cs typeface="Times New Roman"/>
                        </a:rPr>
                        <a:t>Description</a:t>
                      </a:r>
                      <a:endParaRPr lang="en-US" sz="180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1999">
                <a:tc>
                  <a:txBody>
                    <a:bodyPr/>
                    <a:lstStyle/>
                    <a:p>
                      <a:pPr algn="l">
                        <a:lnSpc>
                          <a:spcPct val="115000"/>
                        </a:lnSpc>
                        <a:spcAft>
                          <a:spcPts val="0"/>
                        </a:spcAft>
                      </a:pPr>
                      <a:r>
                        <a:rPr lang="en-US" sz="1800">
                          <a:solidFill>
                            <a:srgbClr val="000000"/>
                          </a:solidFill>
                          <a:effectLst/>
                          <a:latin typeface="Calibri"/>
                          <a:ea typeface="Calibri"/>
                          <a:cs typeface="Times New Roman"/>
                        </a:rPr>
                        <a:t>byte[ ] getAddress()</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a:lnSpc>
                          <a:spcPct val="115000"/>
                        </a:lnSpc>
                        <a:spcAft>
                          <a:spcPts val="0"/>
                        </a:spcAft>
                      </a:pPr>
                      <a:r>
                        <a:rPr lang="en-US" sz="1800" dirty="0">
                          <a:solidFill>
                            <a:srgbClr val="000000"/>
                          </a:solidFill>
                          <a:effectLst/>
                          <a:latin typeface="Calibri"/>
                          <a:ea typeface="Calibri"/>
                          <a:cs typeface="Times New Roman"/>
                        </a:rPr>
                        <a:t>Returns a </a:t>
                      </a:r>
                      <a:r>
                        <a:rPr lang="en-US" sz="1800" b="1" dirty="0">
                          <a:solidFill>
                            <a:srgbClr val="FF0000"/>
                          </a:solidFill>
                          <a:effectLst/>
                          <a:latin typeface="Calibri"/>
                          <a:ea typeface="Calibri"/>
                          <a:cs typeface="Times New Roman"/>
                        </a:rPr>
                        <a:t>byte array </a:t>
                      </a:r>
                      <a:r>
                        <a:rPr lang="en-US" sz="1800" dirty="0">
                          <a:solidFill>
                            <a:srgbClr val="FF0000"/>
                          </a:solidFill>
                          <a:effectLst/>
                          <a:latin typeface="Calibri"/>
                          <a:ea typeface="Calibri"/>
                          <a:cs typeface="Times New Roman"/>
                        </a:rPr>
                        <a:t>that represents the object’s IP address in network byte order.</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761999">
                <a:tc>
                  <a:txBody>
                    <a:bodyPr/>
                    <a:lstStyle/>
                    <a:p>
                      <a:pPr algn="l">
                        <a:lnSpc>
                          <a:spcPct val="115000"/>
                        </a:lnSpc>
                        <a:spcAft>
                          <a:spcPts val="0"/>
                        </a:spcAft>
                      </a:pPr>
                      <a:r>
                        <a:rPr lang="en-US" sz="1800" dirty="0">
                          <a:solidFill>
                            <a:srgbClr val="000000"/>
                          </a:solidFill>
                          <a:effectLst/>
                          <a:latin typeface="Calibri"/>
                          <a:ea typeface="Calibri"/>
                          <a:cs typeface="Times New Roman"/>
                        </a:rPr>
                        <a:t>String </a:t>
                      </a:r>
                      <a:r>
                        <a:rPr lang="en-US" sz="1800" dirty="0" err="1">
                          <a:solidFill>
                            <a:srgbClr val="000000"/>
                          </a:solidFill>
                          <a:effectLst/>
                          <a:latin typeface="Calibri"/>
                          <a:ea typeface="Calibri"/>
                          <a:cs typeface="Times New Roman"/>
                        </a:rPr>
                        <a:t>getHostAddress</a:t>
                      </a:r>
                      <a:r>
                        <a:rPr lang="en-US" sz="1800" dirty="0">
                          <a:solidFill>
                            <a:srgbClr val="000000"/>
                          </a:solidFill>
                          <a:effectLst/>
                          <a:latin typeface="Calibri"/>
                          <a:ea typeface="Calibri"/>
                          <a:cs typeface="Times New Roman"/>
                        </a:rPr>
                        <a:t>()</a:t>
                      </a:r>
                    </a:p>
                  </a:txBody>
                  <a:tcPr marL="68580" marR="68580" marT="0" marB="0" anchor="ctr">
                    <a:lnL>
                      <a:noFill/>
                    </a:lnL>
                    <a:lnR>
                      <a:noFill/>
                    </a:lnR>
                    <a:lnT>
                      <a:noFill/>
                    </a:lnT>
                    <a:lnB>
                      <a:noFill/>
                    </a:lnB>
                  </a:tcPr>
                </a:tc>
                <a:tc>
                  <a:txBody>
                    <a:bodyPr/>
                    <a:lstStyle/>
                    <a:p>
                      <a:pPr algn="l">
                        <a:lnSpc>
                          <a:spcPct val="115000"/>
                        </a:lnSpc>
                        <a:spcAft>
                          <a:spcPts val="0"/>
                        </a:spcAft>
                      </a:pPr>
                      <a:r>
                        <a:rPr lang="en-US" sz="1800" dirty="0">
                          <a:solidFill>
                            <a:srgbClr val="000000"/>
                          </a:solidFill>
                          <a:effectLst/>
                          <a:latin typeface="Calibri"/>
                          <a:ea typeface="Calibri"/>
                          <a:cs typeface="Times New Roman"/>
                        </a:rPr>
                        <a:t>Returns a </a:t>
                      </a:r>
                      <a:r>
                        <a:rPr lang="en-US" sz="1800" b="1" dirty="0">
                          <a:solidFill>
                            <a:srgbClr val="FF0000"/>
                          </a:solidFill>
                          <a:effectLst/>
                          <a:latin typeface="Calibri"/>
                          <a:ea typeface="Calibri"/>
                          <a:cs typeface="Times New Roman"/>
                        </a:rPr>
                        <a:t>string</a:t>
                      </a:r>
                      <a:r>
                        <a:rPr lang="en-US" sz="1800" dirty="0">
                          <a:solidFill>
                            <a:srgbClr val="FF0000"/>
                          </a:solidFill>
                          <a:effectLst/>
                          <a:latin typeface="Calibri"/>
                          <a:ea typeface="Calibri"/>
                          <a:cs typeface="Times New Roman"/>
                        </a:rPr>
                        <a:t> that represents the IP address associated with the </a:t>
                      </a:r>
                      <a:r>
                        <a:rPr lang="en-US" sz="1800" dirty="0" err="1">
                          <a:solidFill>
                            <a:srgbClr val="FF0000"/>
                          </a:solidFill>
                          <a:effectLst/>
                          <a:latin typeface="Calibri"/>
                          <a:ea typeface="Calibri"/>
                          <a:cs typeface="Times New Roman"/>
                        </a:rPr>
                        <a:t>InetAddress</a:t>
                      </a:r>
                      <a:r>
                        <a:rPr lang="en-US" sz="1800" dirty="0">
                          <a:solidFill>
                            <a:srgbClr val="FF0000"/>
                          </a:solidFill>
                          <a:effectLst/>
                          <a:latin typeface="Calibri"/>
                          <a:ea typeface="Calibri"/>
                          <a:cs typeface="Times New Roman"/>
                        </a:rPr>
                        <a:t> object.</a:t>
                      </a: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761999">
                <a:tc>
                  <a:txBody>
                    <a:bodyPr/>
                    <a:lstStyle/>
                    <a:p>
                      <a:pPr algn="l">
                        <a:lnSpc>
                          <a:spcPct val="115000"/>
                        </a:lnSpc>
                        <a:spcAft>
                          <a:spcPts val="0"/>
                        </a:spcAft>
                      </a:pPr>
                      <a:r>
                        <a:rPr lang="en-US" sz="1800" dirty="0">
                          <a:solidFill>
                            <a:srgbClr val="000000"/>
                          </a:solidFill>
                          <a:effectLst/>
                          <a:latin typeface="Calibri"/>
                          <a:ea typeface="Calibri"/>
                          <a:cs typeface="Times New Roman"/>
                        </a:rPr>
                        <a:t>String </a:t>
                      </a:r>
                      <a:r>
                        <a:rPr lang="en-US" sz="1800" dirty="0" err="1">
                          <a:solidFill>
                            <a:srgbClr val="000000"/>
                          </a:solidFill>
                          <a:effectLst/>
                          <a:latin typeface="Calibri"/>
                          <a:ea typeface="Calibri"/>
                          <a:cs typeface="Times New Roman"/>
                        </a:rPr>
                        <a:t>getHostName</a:t>
                      </a:r>
                      <a:r>
                        <a:rPr lang="en-US" sz="1800" dirty="0">
                          <a:solidFill>
                            <a:srgbClr val="000000"/>
                          </a:solidFill>
                          <a:effectLst/>
                          <a:latin typeface="Calibri"/>
                          <a:ea typeface="Calibri"/>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l">
                        <a:lnSpc>
                          <a:spcPct val="115000"/>
                        </a:lnSpc>
                        <a:spcAft>
                          <a:spcPts val="0"/>
                        </a:spcAft>
                      </a:pPr>
                      <a:r>
                        <a:rPr lang="en-US" sz="1800" dirty="0">
                          <a:solidFill>
                            <a:srgbClr val="000000"/>
                          </a:solidFill>
                          <a:effectLst/>
                          <a:latin typeface="Calibri"/>
                          <a:ea typeface="Calibri"/>
                          <a:cs typeface="Times New Roman"/>
                        </a:rPr>
                        <a:t>Returns </a:t>
                      </a:r>
                      <a:r>
                        <a:rPr lang="en-US" sz="1800" dirty="0">
                          <a:solidFill>
                            <a:srgbClr val="FF0000"/>
                          </a:solidFill>
                          <a:effectLst/>
                          <a:latin typeface="Calibri"/>
                          <a:ea typeface="Calibri"/>
                          <a:cs typeface="Times New Roman"/>
                        </a:rPr>
                        <a:t>a string that represents the host name associated with the </a:t>
                      </a:r>
                      <a:r>
                        <a:rPr lang="en-US" sz="1800" dirty="0" err="1">
                          <a:solidFill>
                            <a:srgbClr val="FF0000"/>
                          </a:solidFill>
                          <a:effectLst/>
                          <a:latin typeface="Calibri"/>
                          <a:ea typeface="Calibri"/>
                          <a:cs typeface="Times New Roman"/>
                        </a:rPr>
                        <a:t>InetAddress</a:t>
                      </a:r>
                      <a:r>
                        <a:rPr lang="en-US" sz="1800" dirty="0">
                          <a:solidFill>
                            <a:srgbClr val="FF0000"/>
                          </a:solidFill>
                          <a:effectLst/>
                          <a:latin typeface="Calibri"/>
                          <a:ea typeface="Calibri"/>
                          <a:cs typeface="Times New Roman"/>
                        </a:rPr>
                        <a:t> object.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049553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9008</TotalTime>
  <Words>8318</Words>
  <Application>Microsoft Office PowerPoint</Application>
  <PresentationFormat>On-screen Show (4:3)</PresentationFormat>
  <Paragraphs>700</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Calibri</vt:lpstr>
      <vt:lpstr>Tw Cen MT</vt:lpstr>
      <vt:lpstr>Wingdings</vt:lpstr>
      <vt:lpstr>Wingdings 2</vt:lpstr>
      <vt:lpstr>Median</vt:lpstr>
      <vt:lpstr>  Networking in Java</vt:lpstr>
      <vt:lpstr>1. Sockets</vt:lpstr>
      <vt:lpstr>1. Sockets…</vt:lpstr>
      <vt:lpstr>1. Sockets…</vt:lpstr>
      <vt:lpstr>1. Sockets…</vt:lpstr>
      <vt:lpstr>1. Sockets…</vt:lpstr>
      <vt:lpstr>InetAddress</vt:lpstr>
      <vt:lpstr>InetAddress…</vt:lpstr>
      <vt:lpstr>InetAddress…</vt:lpstr>
      <vt:lpstr>InetAddress…</vt:lpstr>
      <vt:lpstr>InetAddress…</vt:lpstr>
      <vt:lpstr>2. Sockets</vt:lpstr>
      <vt:lpstr>2. Sockets…</vt:lpstr>
      <vt:lpstr>2. Sockets…</vt:lpstr>
      <vt:lpstr>2. Sockets…</vt:lpstr>
      <vt:lpstr>2. Sockets…</vt:lpstr>
      <vt:lpstr>2. Sockets…</vt:lpstr>
      <vt:lpstr>2.1 TCP Server Sockets</vt:lpstr>
      <vt:lpstr>PowerPoint Presentation</vt:lpstr>
      <vt:lpstr>2.1 TCP Server Sockets…</vt:lpstr>
      <vt:lpstr>2.1 TCP Server Sockets…</vt:lpstr>
      <vt:lpstr>PowerPoint Presentation</vt:lpstr>
      <vt:lpstr>2.1 TCP Server Sockets…</vt:lpstr>
      <vt:lpstr>2.1 TCP Server Sockets…</vt:lpstr>
      <vt:lpstr>2.1 TCP Server Sockets…</vt:lpstr>
      <vt:lpstr>2.2 Client Connection</vt:lpstr>
      <vt:lpstr>2.2 Client Connection…</vt:lpstr>
      <vt:lpstr>2.2 Client Connection…</vt:lpstr>
      <vt:lpstr>PowerPoint Presentation</vt:lpstr>
      <vt:lpstr>PowerPoint Presentation</vt:lpstr>
      <vt:lpstr>PowerPoint Presentation</vt:lpstr>
      <vt:lpstr>2.2 Client Connection…</vt:lpstr>
      <vt:lpstr>2.2 Client Connection…</vt:lpstr>
      <vt:lpstr>2.2 Client Connection…</vt:lpstr>
      <vt:lpstr>2.2 Client Connection…</vt:lpstr>
      <vt:lpstr>PowerPoint Presentation</vt:lpstr>
      <vt:lpstr>PowerPoint Presentation</vt:lpstr>
      <vt:lpstr>2.2 Client Connection…</vt:lpstr>
      <vt:lpstr>2.2 Client Connection…</vt:lpstr>
      <vt:lpstr>PowerPoint Presentation</vt:lpstr>
      <vt:lpstr>PowerPoint Presentation</vt:lpstr>
      <vt:lpstr>2.2 UDP Datagrams</vt:lpstr>
      <vt:lpstr>2.2 UDP Datagrams…</vt:lpstr>
      <vt:lpstr>2.2 UDP Datagrams…</vt:lpstr>
      <vt:lpstr>PowerPoint Presentation</vt:lpstr>
      <vt:lpstr>PowerPoint Presentation</vt:lpstr>
      <vt:lpstr>2.2 UDP Datagrams…</vt:lpstr>
      <vt:lpstr>PowerPoint Presentation</vt:lpstr>
      <vt:lpstr>PowerPoint Presentation</vt:lpstr>
      <vt:lpstr>2.2 UDP Datagrams…</vt:lpstr>
      <vt:lpstr>2.2 UDP Datagrams…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  Networking in Java</dc:title>
  <dc:creator>lata</dc:creator>
  <cp:lastModifiedBy>Fortune</cp:lastModifiedBy>
  <cp:revision>255</cp:revision>
  <dcterms:created xsi:type="dcterms:W3CDTF">2006-08-16T00:00:00Z</dcterms:created>
  <dcterms:modified xsi:type="dcterms:W3CDTF">2022-12-20T05:01:47Z</dcterms:modified>
</cp:coreProperties>
</file>