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5" r:id="rId10"/>
    <p:sldId id="264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3" r:id="rId35"/>
    <p:sldId id="291" r:id="rId36"/>
    <p:sldId id="302" r:id="rId37"/>
    <p:sldId id="294" r:id="rId38"/>
    <p:sldId id="295" r:id="rId39"/>
    <p:sldId id="297" r:id="rId40"/>
    <p:sldId id="300" r:id="rId41"/>
    <p:sldId id="299" r:id="rId42"/>
    <p:sldId id="298" r:id="rId43"/>
    <p:sldId id="296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4" r:id="rId65"/>
    <p:sldId id="322" r:id="rId66"/>
    <p:sldId id="325" r:id="rId67"/>
    <p:sldId id="326" r:id="rId68"/>
    <p:sldId id="327" r:id="rId69"/>
    <p:sldId id="328" r:id="rId70"/>
    <p:sldId id="331" r:id="rId71"/>
    <p:sldId id="329" r:id="rId72"/>
    <p:sldId id="333" r:id="rId73"/>
    <p:sldId id="334" r:id="rId74"/>
    <p:sldId id="335" r:id="rId75"/>
    <p:sldId id="330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9822" autoAdjust="0"/>
  </p:normalViewPr>
  <p:slideViewPr>
    <p:cSldViewPr>
      <p:cViewPr varScale="1">
        <p:scale>
          <a:sx n="67" d="100"/>
          <a:sy n="67" d="100"/>
        </p:scale>
        <p:origin x="13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C18D-DD2F-4031-A16D-E7F8FBF333C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FD838-B4EC-497D-8819-0A45D8D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FD838-B4EC-497D-8819-0A45D8D5B47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6477000" cy="1828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Chapter 2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You can roughly divide Java I/O streams into two: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Character streams </a:t>
            </a:r>
            <a:r>
              <a:rPr lang="en-US" sz="2000" dirty="0"/>
              <a:t>- </a:t>
            </a:r>
            <a:r>
              <a:rPr lang="en-US" sz="2000" i="1" dirty="0"/>
              <a:t>Character streams </a:t>
            </a:r>
            <a:r>
              <a:rPr lang="en-US" sz="2000" dirty="0">
                <a:solidFill>
                  <a:srgbClr val="FF0000"/>
                </a:solidFill>
              </a:rPr>
              <a:t>read and write text characters that represent strings. </a:t>
            </a:r>
            <a:r>
              <a:rPr lang="en-US" sz="2000" dirty="0"/>
              <a:t>You can connect a character stream to a text file to store text data on disk.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Byte streams </a:t>
            </a:r>
            <a:r>
              <a:rPr lang="en-US" sz="2000" dirty="0"/>
              <a:t>– they are also called </a:t>
            </a:r>
            <a:r>
              <a:rPr lang="en-US" sz="2000" dirty="0">
                <a:solidFill>
                  <a:srgbClr val="FF0000"/>
                </a:solidFill>
              </a:rPr>
              <a:t>binary</a:t>
            </a:r>
            <a:r>
              <a:rPr lang="en-US" sz="2000" dirty="0"/>
              <a:t> streams. </a:t>
            </a:r>
            <a:r>
              <a:rPr lang="en-US" sz="2000" i="1" dirty="0"/>
              <a:t>Binary streams </a:t>
            </a:r>
            <a:r>
              <a:rPr lang="en-US" sz="2000" dirty="0">
                <a:solidFill>
                  <a:srgbClr val="FF0000"/>
                </a:solidFill>
              </a:rPr>
              <a:t>read and write individual bytes. </a:t>
            </a:r>
            <a:r>
              <a:rPr lang="en-US" sz="2000" dirty="0"/>
              <a:t>You can connect a binary stream to a </a:t>
            </a:r>
            <a:r>
              <a:rPr lang="en-US" sz="2000" i="1" dirty="0"/>
              <a:t>binary file </a:t>
            </a:r>
            <a:r>
              <a:rPr lang="en-US" sz="2000" dirty="0"/>
              <a:t>to store binary data on disk. The contents of a binary file makes perfect sense to the programs that read and write them. </a:t>
            </a:r>
            <a:r>
              <a:rPr lang="en-US" sz="2000" dirty="0">
                <a:solidFill>
                  <a:srgbClr val="FF0000"/>
                </a:solidFill>
              </a:rPr>
              <a:t>However, if you try to open a binary file in a text editor, the file’s contents look like gibberish.</a:t>
            </a:r>
          </a:p>
        </p:txBody>
      </p:sp>
    </p:spTree>
    <p:extLst>
      <p:ext uri="{BB962C8B-B14F-4D97-AF65-F5344CB8AC3E}">
        <p14:creationId xmlns:p14="http://schemas.microsoft.com/office/powerpoint/2010/main" val="8108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Java’s stream-based I/O is built upon four abstract classes: </a:t>
            </a:r>
          </a:p>
          <a:p>
            <a:pPr lvl="1"/>
            <a:r>
              <a:rPr lang="en-US" sz="1700" dirty="0">
                <a:solidFill>
                  <a:srgbClr val="0070C0"/>
                </a:solidFill>
              </a:rPr>
              <a:t>InputStream,</a:t>
            </a:r>
          </a:p>
          <a:p>
            <a:pPr lvl="1"/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OutputStream</a:t>
            </a:r>
            <a:r>
              <a:rPr lang="en-US" sz="1700" dirty="0">
                <a:solidFill>
                  <a:srgbClr val="0070C0"/>
                </a:solidFill>
              </a:rPr>
              <a:t>,</a:t>
            </a:r>
          </a:p>
          <a:p>
            <a:pPr lvl="1"/>
            <a:r>
              <a:rPr lang="en-US" sz="1700" dirty="0">
                <a:solidFill>
                  <a:srgbClr val="0070C0"/>
                </a:solidFill>
              </a:rPr>
              <a:t> Reader, and </a:t>
            </a:r>
          </a:p>
          <a:p>
            <a:pPr lvl="1"/>
            <a:r>
              <a:rPr lang="en-US" sz="1700" dirty="0">
                <a:solidFill>
                  <a:srgbClr val="0070C0"/>
                </a:solidFill>
              </a:rPr>
              <a:t>Writer. </a:t>
            </a:r>
          </a:p>
          <a:p>
            <a:r>
              <a:rPr lang="en-US" sz="2000" dirty="0"/>
              <a:t>They are used to create several concrete stream subclasses. </a:t>
            </a:r>
          </a:p>
          <a:p>
            <a:r>
              <a:rPr lang="en-US" sz="2000" dirty="0"/>
              <a:t>These top-level abstract classes define the basic functionality common to all stream classes.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InputStream and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are designed for byte streams.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Reader and Writer are designed for character streams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000" dirty="0"/>
              <a:t>The byte stream classes and the character stream classes form separate hierarchies. </a:t>
            </a:r>
          </a:p>
          <a:p>
            <a:r>
              <a:rPr lang="en-US" sz="2000" dirty="0"/>
              <a:t>Use the character stream classes when working with characters or strings.</a:t>
            </a:r>
          </a:p>
          <a:p>
            <a:r>
              <a:rPr lang="en-US" sz="2000" dirty="0"/>
              <a:t>Use the byte stream classes when working with bytes or other binary objects.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Java provides </a:t>
            </a:r>
            <a:r>
              <a:rPr lang="en-US" sz="2000" b="1" dirty="0">
                <a:solidFill>
                  <a:srgbClr val="FF0000"/>
                </a:solidFill>
              </a:rPr>
              <a:t>java.io</a:t>
            </a:r>
            <a:r>
              <a:rPr lang="en-US" sz="2000" dirty="0">
                <a:solidFill>
                  <a:srgbClr val="FF0000"/>
                </a:solidFill>
              </a:rPr>
              <a:t> package for input-output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03474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The byte stream classes provide a rich functionality for handling byte-oriented I/O. </a:t>
            </a:r>
          </a:p>
          <a:p>
            <a:r>
              <a:rPr lang="en-US" sz="2200" dirty="0"/>
              <a:t>A byte stream can be used with any type of object, including binary data. </a:t>
            </a:r>
          </a:p>
          <a:p>
            <a:r>
              <a:rPr lang="en-US" sz="2200" dirty="0"/>
              <a:t>This versatility makes byte streams important to many types of programs.</a:t>
            </a:r>
          </a:p>
          <a:p>
            <a:r>
              <a:rPr lang="en-US" sz="2200" dirty="0"/>
              <a:t>Programs use </a:t>
            </a:r>
            <a:r>
              <a:rPr lang="en-US" sz="2200" i="1" dirty="0">
                <a:solidFill>
                  <a:srgbClr val="FF0000"/>
                </a:solidFill>
              </a:rPr>
              <a:t>byte streams</a:t>
            </a:r>
            <a:r>
              <a:rPr lang="en-US" sz="2200" dirty="0">
                <a:solidFill>
                  <a:srgbClr val="FF0000"/>
                </a:solidFill>
              </a:rPr>
              <a:t> to perform input and output of 8-bit bytes.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All byte stream classes are descended from InputStream and </a:t>
            </a:r>
            <a:r>
              <a:rPr lang="en-US" sz="2200" dirty="0" err="1">
                <a:solidFill>
                  <a:srgbClr val="FF0000"/>
                </a:solidFill>
              </a:rPr>
              <a:t>OutputStream</a:t>
            </a:r>
            <a:r>
              <a:rPr lang="en-US" sz="22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InputStream is the root for byte input classes.</a:t>
            </a:r>
          </a:p>
          <a:p>
            <a:r>
              <a:rPr lang="en-US" sz="2200" dirty="0" err="1">
                <a:solidFill>
                  <a:srgbClr val="0070C0"/>
                </a:solidFill>
              </a:rPr>
              <a:t>OutputStream</a:t>
            </a:r>
            <a:r>
              <a:rPr lang="en-US" sz="2200" dirty="0">
                <a:solidFill>
                  <a:srgbClr val="0070C0"/>
                </a:solidFill>
              </a:rPr>
              <a:t> is the root for byte output classes.</a:t>
            </a:r>
          </a:p>
        </p:txBody>
      </p:sp>
    </p:spTree>
    <p:extLst>
      <p:ext uri="{BB962C8B-B14F-4D97-AF65-F5344CB8AC3E}">
        <p14:creationId xmlns:p14="http://schemas.microsoft.com/office/powerpoint/2010/main" val="115463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1000"/>
            <a:ext cx="8153400" cy="6477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There are many concrete byte stream classes.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One commonly used are </a:t>
            </a:r>
            <a:r>
              <a:rPr lang="en-US" sz="2000" b="1" dirty="0">
                <a:solidFill>
                  <a:srgbClr val="0070C0"/>
                </a:solidFill>
              </a:rPr>
              <a:t>FileInputStream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 err="1">
                <a:solidFill>
                  <a:srgbClr val="0070C0"/>
                </a:solidFill>
              </a:rPr>
              <a:t>FileOutputStream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InputStream</a:t>
            </a:r>
            <a:r>
              <a:rPr lang="en-US" sz="2000" b="1" dirty="0"/>
              <a:t> - </a:t>
            </a:r>
            <a:r>
              <a:rPr lang="en-US" sz="2000" dirty="0"/>
              <a:t>InputStream is an abstract class that defines Java’s model of streaming byte input. </a:t>
            </a:r>
          </a:p>
          <a:p>
            <a:r>
              <a:rPr lang="en-US" sz="2000" dirty="0"/>
              <a:t>All of the methods in this class will throw an </a:t>
            </a:r>
            <a:r>
              <a:rPr lang="en-US" sz="2000" b="1" dirty="0" err="1"/>
              <a:t>IOException</a:t>
            </a:r>
            <a:r>
              <a:rPr lang="en-US" sz="2000" b="1" dirty="0"/>
              <a:t> </a:t>
            </a:r>
            <a:r>
              <a:rPr lang="en-US" sz="2000" dirty="0"/>
              <a:t>on error conditions.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OutputStream</a:t>
            </a:r>
            <a:r>
              <a:rPr lang="en-US" sz="2000" b="1" dirty="0"/>
              <a:t> - </a:t>
            </a:r>
            <a:r>
              <a:rPr lang="en-US" sz="2000" dirty="0" err="1"/>
              <a:t>OutputStream</a:t>
            </a:r>
            <a:r>
              <a:rPr lang="en-US" sz="2000" dirty="0"/>
              <a:t> is an abstract class that defines streaming byte output. </a:t>
            </a:r>
          </a:p>
          <a:p>
            <a:r>
              <a:rPr lang="en-US" sz="2000" dirty="0"/>
              <a:t>All of the methods in this class return a </a:t>
            </a:r>
            <a:r>
              <a:rPr lang="en-US" sz="2000" b="1" dirty="0"/>
              <a:t>void </a:t>
            </a:r>
            <a:r>
              <a:rPr lang="en-US" sz="2000" dirty="0"/>
              <a:t>value and throw an </a:t>
            </a:r>
            <a:r>
              <a:rPr lang="en-US" sz="2000" b="1" dirty="0" err="1"/>
              <a:t>IOException</a:t>
            </a:r>
            <a:r>
              <a:rPr lang="en-US" sz="2000" b="1" dirty="0"/>
              <a:t> </a:t>
            </a:r>
            <a:r>
              <a:rPr lang="en-US" sz="2000" dirty="0"/>
              <a:t>in the case of errors.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267"/>
          <a:stretch/>
        </p:blipFill>
        <p:spPr bwMode="auto">
          <a:xfrm>
            <a:off x="1128724" y="3810000"/>
            <a:ext cx="7128467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432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B050"/>
                </a:solidFill>
              </a:rPr>
              <a:t>1.1 </a:t>
            </a:r>
            <a:r>
              <a:rPr lang="en-US" sz="2000" b="1" dirty="0" err="1">
                <a:solidFill>
                  <a:srgbClr val="00B050"/>
                </a:solidFill>
              </a:rPr>
              <a:t>FileOutputStream</a:t>
            </a:r>
            <a:endParaRPr lang="en-US" sz="2000" dirty="0">
              <a:solidFill>
                <a:srgbClr val="00B05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 err="1">
                <a:solidFill>
                  <a:srgbClr val="0070C0"/>
                </a:solidFill>
              </a:rPr>
              <a:t>FileOutputStream</a:t>
            </a:r>
            <a:r>
              <a:rPr lang="en-US" sz="2000" dirty="0">
                <a:solidFill>
                  <a:srgbClr val="0070C0"/>
                </a:solidFill>
              </a:rPr>
              <a:t> class </a:t>
            </a:r>
            <a:r>
              <a:rPr lang="en-US" sz="2000" dirty="0">
                <a:solidFill>
                  <a:srgbClr val="FF0000"/>
                </a:solidFill>
              </a:rPr>
              <a:t>opens a file and creates an output stream that can write to the file.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0070C0"/>
                </a:solidFill>
              </a:rPr>
              <a:t>The output stream is limited in its capabilities: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It doesn’t know how to write values such as </a:t>
            </a:r>
            <a:r>
              <a:rPr lang="en-US" sz="2000" dirty="0" err="1"/>
              <a:t>ints</a:t>
            </a:r>
            <a:r>
              <a:rPr lang="en-US" sz="2000" dirty="0"/>
              <a:t>, doubles, or strings. 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FF0000"/>
                </a:solidFill>
              </a:rPr>
              <a:t>It can write only bytes. </a:t>
            </a:r>
          </a:p>
          <a:p>
            <a:pPr>
              <a:spcBef>
                <a:spcPts val="3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FileOutputStream</a:t>
            </a:r>
            <a:r>
              <a:rPr lang="en-US" sz="2000" dirty="0">
                <a:solidFill>
                  <a:srgbClr val="0070C0"/>
                </a:solidFill>
              </a:rPr>
              <a:t> creates an 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that you can use to write bytes to a file.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It </a:t>
            </a:r>
            <a:r>
              <a:rPr lang="en-US" sz="2000" dirty="0">
                <a:solidFill>
                  <a:srgbClr val="FF0000"/>
                </a:solidFill>
              </a:rPr>
              <a:t>implements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class.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Its most commonly used constructors are shown here: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>
                <a:solidFill>
                  <a:srgbClr val="FF0000"/>
                </a:solidFill>
              </a:rPr>
              <a:t>filename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(File </a:t>
            </a:r>
            <a:r>
              <a:rPr lang="en-US" sz="2000" i="1" dirty="0" err="1">
                <a:solidFill>
                  <a:srgbClr val="FF0000"/>
                </a:solidFill>
              </a:rPr>
              <a:t>fileObj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>
                <a:solidFill>
                  <a:srgbClr val="FF0000"/>
                </a:solidFill>
              </a:rPr>
              <a:t>filename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append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(File </a:t>
            </a:r>
            <a:r>
              <a:rPr lang="en-US" sz="2000" i="1" dirty="0" err="1">
                <a:solidFill>
                  <a:srgbClr val="FF0000"/>
                </a:solidFill>
              </a:rPr>
              <a:t>fileObj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append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0070C0"/>
                </a:solidFill>
              </a:rPr>
              <a:t>The constructors can throw a </a:t>
            </a:r>
            <a:r>
              <a:rPr lang="en-US" sz="2000" b="1" dirty="0" err="1">
                <a:solidFill>
                  <a:srgbClr val="0070C0"/>
                </a:solidFill>
              </a:rPr>
              <a:t>FileNotFoundException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or a </a:t>
            </a:r>
            <a:r>
              <a:rPr lang="en-US" sz="2000" b="1" dirty="0" err="1">
                <a:solidFill>
                  <a:srgbClr val="0070C0"/>
                </a:solidFill>
              </a:rPr>
              <a:t>SecurityException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91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Creation of a </a:t>
            </a:r>
            <a:r>
              <a:rPr lang="en-US" sz="2000" b="1" dirty="0" err="1">
                <a:solidFill>
                  <a:srgbClr val="0070C0"/>
                </a:solidFill>
              </a:rPr>
              <a:t>FileOutputStream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is not dependent on the file already existing. </a:t>
            </a:r>
          </a:p>
          <a:p>
            <a:r>
              <a:rPr lang="en-US" sz="2000" b="1" dirty="0" err="1"/>
              <a:t>FileOutputStream</a:t>
            </a:r>
            <a:r>
              <a:rPr lang="en-US" sz="2000" b="1" dirty="0"/>
              <a:t> </a:t>
            </a:r>
            <a:r>
              <a:rPr lang="en-US" sz="2000" dirty="0"/>
              <a:t>will create the file before opening it for output when you create the object.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In the case where you attempt to open a read-only file, an </a:t>
            </a:r>
            <a:r>
              <a:rPr lang="en-US" sz="2000" b="1" dirty="0" err="1">
                <a:solidFill>
                  <a:srgbClr val="0070C0"/>
                </a:solidFill>
              </a:rPr>
              <a:t>IOException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will be thrown.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41485"/>
              </p:ext>
            </p:extLst>
          </p:nvPr>
        </p:nvGraphicFramePr>
        <p:xfrm>
          <a:off x="533400" y="3810001"/>
          <a:ext cx="8229599" cy="2923031"/>
        </p:xfrm>
        <a:graphic>
          <a:graphicData uri="http://schemas.openxmlformats.org/drawingml/2006/table">
            <a:tbl>
              <a:tblPr firstRow="1" firstCol="1" bandRow="1"/>
              <a:tblGrid>
                <a:gridCol w="248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8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single byte to an output stream. Note that the parameter is an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which allows you to call write() with expressions without having to cast them back to byte.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write(byte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 array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an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8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write(byte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subrange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of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from the byte array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beginning at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output stream.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8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Finalizes the output state so that any buffers are cleared. That is, it flushes the output buffers.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81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0"/>
            <a:ext cx="8763000" cy="6781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dirty="0"/>
              <a:t>Example: writing bytes to file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public class </a:t>
            </a:r>
            <a:r>
              <a:rPr lang="en-US" sz="1800" dirty="0" err="1">
                <a:solidFill>
                  <a:srgbClr val="FF0000"/>
                </a:solidFill>
              </a:rPr>
              <a:t>FileOutputStreamTest</a:t>
            </a:r>
            <a:r>
              <a:rPr lang="en-US" sz="18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800" dirty="0" err="1">
                <a:solidFill>
                  <a:srgbClr val="FF0000"/>
                </a:solidFill>
              </a:rPr>
              <a:t>args</a:t>
            </a:r>
            <a:r>
              <a:rPr lang="en-US" sz="1800" dirty="0">
                <a:solidFill>
                  <a:srgbClr val="FF0000"/>
                </a:solidFill>
              </a:rPr>
              <a:t>[]) throws Exception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String source = "Now is the time for all good men\n"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+ " to come to the aid of their country\n"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+ " and pay their due taxes.";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byte </a:t>
            </a:r>
            <a:r>
              <a:rPr lang="en-US" sz="1800" dirty="0" err="1">
                <a:solidFill>
                  <a:srgbClr val="FF0000"/>
                </a:solidFill>
              </a:rPr>
              <a:t>buf</a:t>
            </a:r>
            <a:r>
              <a:rPr lang="en-US" sz="1800" dirty="0">
                <a:solidFill>
                  <a:srgbClr val="FF0000"/>
                </a:solidFill>
              </a:rPr>
              <a:t>[] = </a:t>
            </a:r>
            <a:r>
              <a:rPr lang="en-US" sz="1800" dirty="0" err="1">
                <a:solidFill>
                  <a:srgbClr val="FF0000"/>
                </a:solidFill>
              </a:rPr>
              <a:t>source.getBytes</a:t>
            </a:r>
            <a:r>
              <a:rPr lang="en-US" sz="1800" dirty="0">
                <a:solidFill>
                  <a:srgbClr val="FF0000"/>
                </a:solidFill>
              </a:rPr>
              <a:t>();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//</a:t>
            </a:r>
            <a:r>
              <a:rPr lang="en-US" sz="1800" dirty="0" err="1"/>
              <a:t>getBytes</a:t>
            </a:r>
            <a:r>
              <a:rPr lang="en-US" sz="1800" dirty="0"/>
              <a:t>(): </a:t>
            </a:r>
            <a:r>
              <a:rPr lang="en-US" sz="1800" dirty="0">
                <a:solidFill>
                  <a:srgbClr val="0070C0"/>
                </a:solidFill>
              </a:rPr>
              <a:t>Encodes this String into a sequence of bytes </a:t>
            </a:r>
            <a:r>
              <a:rPr lang="en-US" sz="1800" dirty="0"/>
              <a:t>using the platform's default charset,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</a:t>
            </a:r>
            <a:r>
              <a:rPr lang="en-US" sz="1800" dirty="0" err="1">
                <a:solidFill>
                  <a:srgbClr val="FF0000"/>
                </a:solidFill>
              </a:rPr>
              <a:t>OutputStream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fo</a:t>
            </a:r>
            <a:r>
              <a:rPr lang="en-US" sz="1800" dirty="0">
                <a:solidFill>
                  <a:srgbClr val="FF0000"/>
                </a:solidFill>
              </a:rPr>
              <a:t> = new </a:t>
            </a:r>
            <a:r>
              <a:rPr lang="en-US" sz="1800" dirty="0" err="1">
                <a:solidFill>
                  <a:srgbClr val="FF0000"/>
                </a:solidFill>
              </a:rPr>
              <a:t>FileOutputStream</a:t>
            </a:r>
            <a:r>
              <a:rPr lang="en-US" sz="1800" dirty="0">
                <a:solidFill>
                  <a:srgbClr val="FF0000"/>
                </a:solidFill>
              </a:rPr>
              <a:t>("file1.txt");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for (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i = 0; i &lt; </a:t>
            </a:r>
            <a:r>
              <a:rPr lang="en-US" sz="1800" dirty="0" err="1">
                <a:solidFill>
                  <a:srgbClr val="FF0000"/>
                </a:solidFill>
              </a:rPr>
              <a:t>buf.length</a:t>
            </a:r>
            <a:r>
              <a:rPr lang="en-US" sz="1800" dirty="0">
                <a:solidFill>
                  <a:srgbClr val="FF0000"/>
                </a:solidFill>
              </a:rPr>
              <a:t>; i += 2)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sz="1800" dirty="0" err="1">
                <a:solidFill>
                  <a:srgbClr val="FF0000"/>
                </a:solidFill>
              </a:rPr>
              <a:t>fo.write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buf</a:t>
            </a:r>
            <a:r>
              <a:rPr lang="en-US" sz="1800" dirty="0">
                <a:solidFill>
                  <a:srgbClr val="FF0000"/>
                </a:solidFill>
              </a:rPr>
              <a:t>[i]);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fo.close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OutputStream</a:t>
            </a:r>
            <a:r>
              <a:rPr lang="en-US" sz="1800" dirty="0">
                <a:solidFill>
                  <a:srgbClr val="FF0000"/>
                </a:solidFill>
              </a:rPr>
              <a:t> f1 = new </a:t>
            </a:r>
            <a:r>
              <a:rPr lang="en-US" sz="1800" dirty="0" err="1">
                <a:solidFill>
                  <a:srgbClr val="FF0000"/>
                </a:solidFill>
              </a:rPr>
              <a:t>FileOutputStream</a:t>
            </a:r>
            <a:r>
              <a:rPr lang="en-US" sz="1800" dirty="0">
                <a:solidFill>
                  <a:srgbClr val="FF0000"/>
                </a:solidFill>
              </a:rPr>
              <a:t>("file2.txt");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f1.write(</a:t>
            </a:r>
            <a:r>
              <a:rPr lang="en-US" sz="1800" dirty="0" err="1">
                <a:solidFill>
                  <a:srgbClr val="FF0000"/>
                </a:solidFill>
              </a:rPr>
              <a:t>buf</a:t>
            </a:r>
            <a:r>
              <a:rPr lang="en-US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f1.close();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OutputStream</a:t>
            </a:r>
            <a:r>
              <a:rPr lang="en-US" sz="1800" dirty="0">
                <a:solidFill>
                  <a:srgbClr val="FF0000"/>
                </a:solidFill>
              </a:rPr>
              <a:t> f2 = new </a:t>
            </a:r>
            <a:r>
              <a:rPr lang="en-US" sz="1800" dirty="0" err="1">
                <a:solidFill>
                  <a:srgbClr val="FF0000"/>
                </a:solidFill>
              </a:rPr>
              <a:t>FileOutputStream</a:t>
            </a:r>
            <a:r>
              <a:rPr lang="en-US" sz="1800" dirty="0">
                <a:solidFill>
                  <a:srgbClr val="FF0000"/>
                </a:solidFill>
              </a:rPr>
              <a:t>("file3.txt");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f2.write(</a:t>
            </a:r>
            <a:r>
              <a:rPr lang="en-US" sz="1800" dirty="0" err="1">
                <a:solidFill>
                  <a:srgbClr val="FF0000"/>
                </a:solidFill>
              </a:rPr>
              <a:t>buf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buf.length</a:t>
            </a:r>
            <a:r>
              <a:rPr lang="en-US" sz="1800" dirty="0">
                <a:solidFill>
                  <a:srgbClr val="0070C0"/>
                </a:solidFill>
              </a:rPr>
              <a:t> - </a:t>
            </a:r>
            <a:r>
              <a:rPr lang="en-US" sz="1800" dirty="0" err="1">
                <a:solidFill>
                  <a:srgbClr val="0070C0"/>
                </a:solidFill>
              </a:rPr>
              <a:t>buf.length</a:t>
            </a:r>
            <a:r>
              <a:rPr lang="en-US" sz="1800" dirty="0">
                <a:solidFill>
                  <a:srgbClr val="0070C0"/>
                </a:solidFill>
              </a:rPr>
              <a:t> / 4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buf.length</a:t>
            </a:r>
            <a:r>
              <a:rPr lang="en-US" sz="1800" dirty="0">
                <a:solidFill>
                  <a:srgbClr val="FF0000"/>
                </a:solidFill>
              </a:rPr>
              <a:t> / 4);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f2.close();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53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Output:</a:t>
            </a:r>
          </a:p>
          <a:p>
            <a:r>
              <a:rPr lang="en-US" sz="2000" dirty="0"/>
              <a:t>First, file1.txt: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 err="1">
                <a:solidFill>
                  <a:srgbClr val="FF0000"/>
                </a:solidFill>
              </a:rPr>
              <a:t>Nwi</a:t>
            </a:r>
            <a:r>
              <a:rPr lang="en-US" sz="2000" dirty="0">
                <a:solidFill>
                  <a:srgbClr val="FF0000"/>
                </a:solidFill>
              </a:rPr>
              <a:t> h </a:t>
            </a:r>
            <a:r>
              <a:rPr lang="en-US" sz="2000" dirty="0" err="1">
                <a:solidFill>
                  <a:srgbClr val="FF0000"/>
                </a:solidFill>
              </a:rPr>
              <a:t>iefralgo</a:t>
            </a:r>
            <a:r>
              <a:rPr lang="en-US" sz="2000" dirty="0">
                <a:solidFill>
                  <a:srgbClr val="FF0000"/>
                </a:solidFill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t </a:t>
            </a:r>
            <a:r>
              <a:rPr lang="en-US" sz="2000" dirty="0" err="1">
                <a:solidFill>
                  <a:srgbClr val="FF0000"/>
                </a:solidFill>
              </a:rPr>
              <a:t>oet</a:t>
            </a:r>
            <a:r>
              <a:rPr lang="en-US" sz="2000" dirty="0">
                <a:solidFill>
                  <a:srgbClr val="FF0000"/>
                </a:solidFill>
              </a:rPr>
              <a:t> h i </a:t>
            </a:r>
            <a:r>
              <a:rPr lang="en-US" sz="2000" dirty="0" err="1">
                <a:solidFill>
                  <a:srgbClr val="FF0000"/>
                </a:solidFill>
              </a:rPr>
              <a:t>ftercuty</a:t>
            </a:r>
            <a:r>
              <a:rPr lang="en-US" sz="2000" dirty="0">
                <a:solidFill>
                  <a:srgbClr val="FF0000"/>
                </a:solidFill>
              </a:rPr>
              <a:t> n a hi u </a:t>
            </a:r>
            <a:r>
              <a:rPr lang="en-US" sz="2000" dirty="0" err="1">
                <a:solidFill>
                  <a:srgbClr val="FF0000"/>
                </a:solidFill>
              </a:rPr>
              <a:t>ae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/>
              <a:t>Next, file2.txt: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Now is the time for all good men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to come to the aid of their country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and pay their due taxes.</a:t>
            </a:r>
          </a:p>
          <a:p>
            <a:r>
              <a:rPr lang="en-US" sz="2000" dirty="0"/>
              <a:t>Finally, file3.txt: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 err="1">
                <a:solidFill>
                  <a:srgbClr val="FF0000"/>
                </a:solidFill>
              </a:rPr>
              <a:t>nd</a:t>
            </a:r>
            <a:r>
              <a:rPr lang="en-US" sz="2000" dirty="0">
                <a:solidFill>
                  <a:srgbClr val="FF0000"/>
                </a:solidFill>
              </a:rPr>
              <a:t> pay their due taxes.</a:t>
            </a:r>
          </a:p>
        </p:txBody>
      </p:sp>
    </p:spTree>
    <p:extLst>
      <p:ext uri="{BB962C8B-B14F-4D97-AF65-F5344CB8AC3E}">
        <p14:creationId xmlns:p14="http://schemas.microsoft.com/office/powerpoint/2010/main" val="100557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1.2 FileInputStream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The </a:t>
            </a:r>
            <a:r>
              <a:rPr lang="en-US" sz="2200" b="1" dirty="0">
                <a:solidFill>
                  <a:srgbClr val="0070C0"/>
                </a:solidFill>
              </a:rPr>
              <a:t>FileInputStream </a:t>
            </a:r>
            <a:r>
              <a:rPr lang="en-US" sz="2200" dirty="0">
                <a:solidFill>
                  <a:srgbClr val="0070C0"/>
                </a:solidFill>
              </a:rPr>
              <a:t>class creates </a:t>
            </a:r>
            <a:r>
              <a:rPr lang="en-US" sz="2200" dirty="0">
                <a:solidFill>
                  <a:srgbClr val="FF0000"/>
                </a:solidFill>
              </a:rPr>
              <a:t>an </a:t>
            </a:r>
            <a:r>
              <a:rPr lang="en-US" sz="2200" b="1" dirty="0">
                <a:solidFill>
                  <a:srgbClr val="FF0000"/>
                </a:solidFill>
              </a:rPr>
              <a:t>InputStream </a:t>
            </a:r>
            <a:r>
              <a:rPr lang="en-US" sz="2200" dirty="0">
                <a:solidFill>
                  <a:srgbClr val="FF0000"/>
                </a:solidFill>
              </a:rPr>
              <a:t>that you can use to read bytes from a file. </a:t>
            </a:r>
          </a:p>
          <a:p>
            <a:r>
              <a:rPr lang="en-US" sz="2200" dirty="0"/>
              <a:t>Its two most common constructors are: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>
                <a:solidFill>
                  <a:srgbClr val="FF0000"/>
                </a:solidFill>
              </a:rPr>
              <a:t>FileInputStream</a:t>
            </a:r>
            <a:r>
              <a:rPr lang="en-US" sz="2200" dirty="0">
                <a:solidFill>
                  <a:srgbClr val="FF0000"/>
                </a:solidFill>
              </a:rPr>
              <a:t>(String </a:t>
            </a:r>
            <a:r>
              <a:rPr lang="en-US" sz="2200" i="1" dirty="0">
                <a:solidFill>
                  <a:srgbClr val="FF0000"/>
                </a:solidFill>
              </a:rPr>
              <a:t>filename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err="1">
                <a:solidFill>
                  <a:srgbClr val="FF0000"/>
                </a:solidFill>
              </a:rPr>
              <a:t>FileInputStream</a:t>
            </a:r>
            <a:r>
              <a:rPr lang="en-US" sz="2200" dirty="0">
                <a:solidFill>
                  <a:srgbClr val="FF0000"/>
                </a:solidFill>
              </a:rPr>
              <a:t>(File </a:t>
            </a:r>
            <a:r>
              <a:rPr lang="en-US" sz="2200" i="1" dirty="0" err="1">
                <a:solidFill>
                  <a:srgbClr val="FF0000"/>
                </a:solidFill>
              </a:rPr>
              <a:t>fileObj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70C0"/>
                </a:solidFill>
              </a:rPr>
              <a:t>Either of the constructors can throw a </a:t>
            </a:r>
            <a:r>
              <a:rPr lang="en-US" sz="2200" b="1" dirty="0" err="1">
                <a:solidFill>
                  <a:srgbClr val="0070C0"/>
                </a:solidFill>
              </a:rPr>
              <a:t>FileNotFoundException</a:t>
            </a:r>
            <a:r>
              <a:rPr lang="en-US" sz="2200" dirty="0">
                <a:solidFill>
                  <a:srgbClr val="0070C0"/>
                </a:solidFill>
              </a:rPr>
              <a:t> if the file does not exist. </a:t>
            </a:r>
          </a:p>
          <a:p>
            <a:r>
              <a:rPr lang="en-US" sz="2200" dirty="0"/>
              <a:t>Here, </a:t>
            </a:r>
            <a:r>
              <a:rPr lang="en-US" sz="2200" i="1" dirty="0"/>
              <a:t>filename </a:t>
            </a:r>
            <a:r>
              <a:rPr lang="en-US" sz="2200" dirty="0"/>
              <a:t>is the full path name of a file, and </a:t>
            </a:r>
            <a:r>
              <a:rPr lang="en-US" sz="2200" i="1" dirty="0" err="1"/>
              <a:t>fileObj</a:t>
            </a:r>
            <a:r>
              <a:rPr lang="en-US" sz="2200" i="1" dirty="0"/>
              <a:t> </a:t>
            </a:r>
            <a:r>
              <a:rPr lang="en-US" sz="2200" dirty="0"/>
              <a:t>is a </a:t>
            </a:r>
            <a:r>
              <a:rPr lang="en-US" sz="2200" b="1" dirty="0"/>
              <a:t>File </a:t>
            </a:r>
            <a:r>
              <a:rPr lang="en-US" sz="2200" dirty="0"/>
              <a:t>object that describes the file.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192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1785903"/>
              </p:ext>
            </p:extLst>
          </p:nvPr>
        </p:nvGraphicFramePr>
        <p:xfrm>
          <a:off x="304800" y="228602"/>
          <a:ext cx="8458200" cy="6434585"/>
        </p:xfrm>
        <a:graphic>
          <a:graphicData uri="http://schemas.openxmlformats.org/drawingml/2006/table">
            <a:tbl>
              <a:tblPr firstRow="1" firstCol="1" bandRow="1"/>
              <a:tblGrid>
                <a:gridCol w="232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1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available()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 of bytes of input currently available for reading.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It returns estimate of the number of remaining bytes that can be read (or skipped over) on this input stream.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input source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Further read attempts will generate an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mark(int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Places a mark at the current point in the input stream that will remain valid until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are read.  A subsequent call to the reset method repositions this stream at the last marked position so that subsequent reads re-read the same bytes.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65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markSupported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mark()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reset()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are supported by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an </a:t>
                      </a:r>
                      <a:r>
                        <a:rPr lang="en-US" sz="1600" u="sng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integer representation of the next available byte of input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 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1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read up to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actual number of bytes that were successfully read.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61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   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to read up to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starting at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], returning the number of bytes successfully read. 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reset(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Resets the input pointer to the previously set mark.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7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skip(long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Ignores (that is, skips)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of input,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returning the number of bytes actually ignored.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6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8153400" cy="990600"/>
          </a:xfrm>
        </p:spPr>
        <p:txBody>
          <a:bodyPr/>
          <a:lstStyle/>
          <a:p>
            <a:r>
              <a:rPr lang="en-US" b="1" dirty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The File class is a way for processing files and directories.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 File object represents a single file or directory. </a:t>
            </a:r>
          </a:p>
          <a:p>
            <a:r>
              <a:rPr lang="en-US" sz="2200" dirty="0"/>
              <a:t>The File object represents a file or directory that may or may not actually exist.</a:t>
            </a:r>
          </a:p>
          <a:p>
            <a:r>
              <a:rPr lang="en-US" sz="2200" dirty="0"/>
              <a:t>Java uses a single class to represent both files and directories because a directory is actually a special type of file.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 File object is used to obtain or manipulate the information associated with a file, such as the permissions, time, date, and directory path, and to navigate subdirectory hierarchies.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File class does not specify how information is read from or written to files, rather it describes the properties of a file itself.</a:t>
            </a:r>
          </a:p>
        </p:txBody>
      </p:sp>
    </p:spTree>
    <p:extLst>
      <p:ext uri="{BB962C8B-B14F-4D97-AF65-F5344CB8AC3E}">
        <p14:creationId xmlns:p14="http://schemas.microsoft.com/office/powerpoint/2010/main" val="231780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/>
              <a:t>Examples: the following can read ASCII file and display its contents</a:t>
            </a:r>
          </a:p>
          <a:p>
            <a:pPr marL="594360" lvl="2" indent="0">
              <a:buNone/>
            </a:pP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c;</a:t>
            </a:r>
          </a:p>
          <a:p>
            <a:pPr marL="59436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FileInputStream </a:t>
            </a:r>
            <a:r>
              <a:rPr lang="en-US" sz="2200" dirty="0" err="1">
                <a:solidFill>
                  <a:srgbClr val="FF0000"/>
                </a:solidFill>
              </a:rPr>
              <a:t>finp</a:t>
            </a:r>
            <a:r>
              <a:rPr lang="en-US" sz="2200" dirty="0">
                <a:solidFill>
                  <a:srgbClr val="FF0000"/>
                </a:solidFill>
              </a:rPr>
              <a:t> = new FileInputStream("tt.txt");</a:t>
            </a:r>
          </a:p>
          <a:p>
            <a:pPr marL="59436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while ((c = </a:t>
            </a:r>
            <a:r>
              <a:rPr lang="en-US" sz="2200" dirty="0" err="1">
                <a:solidFill>
                  <a:srgbClr val="FF0000"/>
                </a:solidFill>
              </a:rPr>
              <a:t>finp.read</a:t>
            </a:r>
            <a:r>
              <a:rPr lang="en-US" sz="2200" dirty="0">
                <a:solidFill>
                  <a:srgbClr val="FF0000"/>
                </a:solidFill>
              </a:rPr>
              <a:t>()) != -1) </a:t>
            </a:r>
          </a:p>
          <a:p>
            <a:pPr marL="59436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   </a:t>
            </a:r>
            <a:r>
              <a:rPr lang="en-US" sz="2200" dirty="0" err="1">
                <a:solidFill>
                  <a:srgbClr val="FF0000"/>
                </a:solidFill>
              </a:rPr>
              <a:t>System.out.print</a:t>
            </a:r>
            <a:r>
              <a:rPr lang="en-US" sz="2200" dirty="0">
                <a:solidFill>
                  <a:srgbClr val="FF0000"/>
                </a:solidFill>
              </a:rPr>
              <a:t>((char) c);</a:t>
            </a:r>
          </a:p>
          <a:p>
            <a:r>
              <a:rPr lang="en-US" sz="2200" dirty="0">
                <a:solidFill>
                  <a:srgbClr val="0070C0"/>
                </a:solidFill>
              </a:rPr>
              <a:t>This can read only ASCII file because in ASCII file each character is stored as a byte in the file.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But in Unicode files, each character may take more than one byte of space on the disk.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Because of this, the program can’t read Unicode files and display it properly.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443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074152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File name: quotes.txt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Robert </a:t>
            </a:r>
            <a:r>
              <a:rPr lang="en-US" sz="1600" dirty="0" err="1">
                <a:solidFill>
                  <a:srgbClr val="0070C0"/>
                </a:solidFill>
              </a:rPr>
              <a:t>Sewel</a:t>
            </a:r>
            <a:r>
              <a:rPr lang="en-US" sz="1600" dirty="0">
                <a:solidFill>
                  <a:srgbClr val="0070C0"/>
                </a:solidFill>
              </a:rPr>
              <a:t> once said: "If Java had true garbage collection, most programs would delete themselves upon execution."</a:t>
            </a:r>
          </a:p>
          <a:p>
            <a:pPr marL="0" indent="0">
              <a:spcBef>
                <a:spcPts val="400"/>
              </a:spcBef>
              <a:buNone/>
            </a:pP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class </a:t>
            </a:r>
            <a:r>
              <a:rPr lang="en-US" sz="1600" dirty="0" err="1">
                <a:solidFill>
                  <a:srgbClr val="FF0000"/>
                </a:solidFill>
              </a:rPr>
              <a:t>FileInputStreamDemo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[]) throws Exception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size;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InputStream f = new FileInputStream(“quotes.txt");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size =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("Total Available Bytes: " + size);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n = 10;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("First " + n + " bytes of the file one read() at a time");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for (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i = 0; i &lt; n; i++)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</a:t>
            </a:r>
            <a:r>
              <a:rPr lang="en-US" sz="1600" dirty="0">
                <a:solidFill>
                  <a:srgbClr val="FF0000"/>
                </a:solidFill>
              </a:rPr>
              <a:t>((char) </a:t>
            </a:r>
            <a:r>
              <a:rPr lang="en-US" sz="1600" dirty="0" err="1">
                <a:solidFill>
                  <a:srgbClr val="FF0000"/>
                </a:solidFill>
              </a:rPr>
              <a:t>f.read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("\</a:t>
            </a:r>
            <a:r>
              <a:rPr lang="en-US" sz="1600" dirty="0" err="1">
                <a:solidFill>
                  <a:srgbClr val="FF0000"/>
                </a:solidFill>
              </a:rPr>
              <a:t>nStill</a:t>
            </a:r>
            <a:r>
              <a:rPr lang="en-US" sz="1600" dirty="0">
                <a:solidFill>
                  <a:srgbClr val="FF0000"/>
                </a:solidFill>
              </a:rPr>
              <a:t> Available: " +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("Reading the next " + n + " with one read(b[])");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byte b[] = new byte[n];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if (</a:t>
            </a:r>
            <a:r>
              <a:rPr lang="en-US" sz="1600" dirty="0" err="1">
                <a:solidFill>
                  <a:srgbClr val="FF0000"/>
                </a:solidFill>
              </a:rPr>
              <a:t>f.read</a:t>
            </a:r>
            <a:r>
              <a:rPr lang="en-US" sz="1600" dirty="0">
                <a:solidFill>
                  <a:srgbClr val="FF0000"/>
                </a:solidFill>
              </a:rPr>
              <a:t>(b) != n)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System.err.println</a:t>
            </a:r>
            <a:r>
              <a:rPr lang="en-US" sz="1600" dirty="0">
                <a:solidFill>
                  <a:srgbClr val="FF0000"/>
                </a:solidFill>
              </a:rPr>
              <a:t>("couldn't read " + n + " bytes."); 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(new String(b, 0, n));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size =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("\</a:t>
            </a:r>
            <a:r>
              <a:rPr lang="en-US" sz="1600" dirty="0" err="1">
                <a:solidFill>
                  <a:srgbClr val="FF0000"/>
                </a:solidFill>
              </a:rPr>
              <a:t>nStill</a:t>
            </a:r>
            <a:r>
              <a:rPr lang="en-US" sz="1600" dirty="0">
                <a:solidFill>
                  <a:srgbClr val="FF0000"/>
                </a:solidFill>
              </a:rPr>
              <a:t> Available: " + size);     </a:t>
            </a:r>
          </a:p>
        </p:txBody>
      </p:sp>
    </p:spTree>
    <p:extLst>
      <p:ext uri="{BB962C8B-B14F-4D97-AF65-F5344CB8AC3E}">
        <p14:creationId xmlns:p14="http://schemas.microsoft.com/office/powerpoint/2010/main" val="49845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074152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("Skipping half of remaining bytes with skip()");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f.skip</a:t>
            </a:r>
            <a:r>
              <a:rPr lang="en-US" sz="1600" dirty="0">
                <a:solidFill>
                  <a:srgbClr val="FF0000"/>
                </a:solidFill>
              </a:rPr>
              <a:t>(size / 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("Still Available: " +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("Reading " + n / 2 + " into the end of array");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if (</a:t>
            </a:r>
            <a:r>
              <a:rPr lang="en-US" sz="1600" dirty="0" err="1">
                <a:solidFill>
                  <a:srgbClr val="FF0000"/>
                </a:solidFill>
              </a:rPr>
              <a:t>f.read</a:t>
            </a:r>
            <a:r>
              <a:rPr lang="en-US" sz="1600" dirty="0">
                <a:solidFill>
                  <a:srgbClr val="FF0000"/>
                </a:solidFill>
              </a:rPr>
              <a:t>(b, 0, n / 2) != n / 2)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System.err.println</a:t>
            </a:r>
            <a:r>
              <a:rPr lang="en-US" sz="1600" dirty="0">
                <a:solidFill>
                  <a:srgbClr val="FF0000"/>
                </a:solidFill>
              </a:rPr>
              <a:t>("couldn't read " + n / 2 + " bytes.");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(new String(b, 0, </a:t>
            </a:r>
            <a:r>
              <a:rPr lang="en-US" sz="1600" dirty="0" err="1">
                <a:solidFill>
                  <a:srgbClr val="FF0000"/>
                </a:solidFill>
              </a:rPr>
              <a:t>b.length</a:t>
            </a:r>
            <a:r>
              <a:rPr lang="en-US" sz="1600" dirty="0">
                <a:solidFill>
                  <a:srgbClr val="FF0000"/>
                </a:solidFill>
              </a:rPr>
              <a:t>/2));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("\</a:t>
            </a:r>
            <a:r>
              <a:rPr lang="en-US" sz="1600" dirty="0" err="1">
                <a:solidFill>
                  <a:srgbClr val="FF0000"/>
                </a:solidFill>
              </a:rPr>
              <a:t>nStill</a:t>
            </a:r>
            <a:r>
              <a:rPr lang="en-US" sz="1600" dirty="0">
                <a:solidFill>
                  <a:srgbClr val="FF0000"/>
                </a:solidFill>
              </a:rPr>
              <a:t> Available: " +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f.close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Total Available Bytes: 116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First 10 bytes of the file one read() at a time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Robert Sew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Still Available: 106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Reading the next 10 with one read(b[])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el once </a:t>
            </a:r>
            <a:r>
              <a:rPr lang="en-US" sz="1400" dirty="0" err="1">
                <a:solidFill>
                  <a:srgbClr val="0070C0"/>
                </a:solidFill>
              </a:rPr>
              <a:t>sa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000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Still Available: 96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Skipping half of remaining bytes with skip()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Still Available: 48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Reading 5 into the end of array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solidFill>
                  <a:srgbClr val="0070C0"/>
                </a:solidFill>
              </a:rPr>
              <a:t>rogra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050" dirty="0">
                <a:solidFill>
                  <a:srgbClr val="0070C0"/>
                </a:solidFill>
              </a:rPr>
              <a:t> 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Still Available: 43</a:t>
            </a:r>
          </a:p>
        </p:txBody>
      </p:sp>
    </p:spTree>
    <p:extLst>
      <p:ext uri="{BB962C8B-B14F-4D97-AF65-F5344CB8AC3E}">
        <p14:creationId xmlns:p14="http://schemas.microsoft.com/office/powerpoint/2010/main" val="302879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It is possible to read text files byte by byte and then interpret it after reading.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To interpret the bytes read, it necessary to know the file encoding format.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Most Unicode files are commonly encoded in utf-8 which is a variable size encoding standard.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constructor of String class accepts </a:t>
            </a:r>
            <a:r>
              <a:rPr lang="en-US" sz="2400" dirty="0">
                <a:solidFill>
                  <a:srgbClr val="FF0000"/>
                </a:solidFill>
              </a:rPr>
              <a:t>bytes to convert and the encoding standard used on the bytes</a:t>
            </a:r>
            <a:r>
              <a:rPr lang="en-US" sz="24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	String(byte[] bytes, String </a:t>
            </a:r>
            <a:r>
              <a:rPr lang="en-US" sz="2400" dirty="0" err="1">
                <a:solidFill>
                  <a:srgbClr val="FF0000"/>
                </a:solidFill>
              </a:rPr>
              <a:t>charsetName</a:t>
            </a:r>
            <a:r>
              <a:rPr lang="en-US" sz="2400" dirty="0">
                <a:solidFill>
                  <a:srgbClr val="FF0000"/>
                </a:solidFill>
              </a:rPr>
              <a:t>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	String(byte[] bytes,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offset,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length, String </a:t>
            </a:r>
            <a:r>
              <a:rPr lang="en-US" sz="2400" dirty="0" err="1">
                <a:solidFill>
                  <a:srgbClr val="FF0000"/>
                </a:solidFill>
              </a:rPr>
              <a:t>charsetName</a:t>
            </a:r>
            <a:r>
              <a:rPr lang="en-US" sz="2400" dirty="0">
                <a:solidFill>
                  <a:srgbClr val="FF0000"/>
                </a:solidFill>
              </a:rPr>
              <a:t>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	String(byte[] bytes, Charset charset)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If you don’t specify the encoding format when invoking the String constructor, the platform's default charset is used.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Common Unicode encoding formats are UTF-8, UTF-16, and UTF-32.</a:t>
            </a:r>
          </a:p>
        </p:txBody>
      </p:sp>
    </p:spTree>
    <p:extLst>
      <p:ext uri="{BB962C8B-B14F-4D97-AF65-F5344CB8AC3E}">
        <p14:creationId xmlns:p14="http://schemas.microsoft.com/office/powerpoint/2010/main" val="85459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Exmaple</a:t>
            </a:r>
            <a:r>
              <a:rPr lang="en-US" sz="2400" dirty="0"/>
              <a:t>: reading bytes and convert to string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File </a:t>
            </a:r>
            <a:r>
              <a:rPr lang="en-US" sz="2400" dirty="0" err="1">
                <a:solidFill>
                  <a:srgbClr val="FF0000"/>
                </a:solidFill>
              </a:rPr>
              <a:t>file</a:t>
            </a:r>
            <a:r>
              <a:rPr lang="en-US" sz="2400" dirty="0">
                <a:solidFill>
                  <a:srgbClr val="FF0000"/>
                </a:solidFill>
              </a:rPr>
              <a:t> = new File("file2.txt");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long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file.length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FileInputStream </a:t>
            </a:r>
            <a:r>
              <a:rPr lang="en-US" sz="2400" dirty="0" err="1">
                <a:solidFill>
                  <a:srgbClr val="FF0000"/>
                </a:solidFill>
              </a:rPr>
              <a:t>ff</a:t>
            </a:r>
            <a:r>
              <a:rPr lang="en-US" sz="2400" dirty="0">
                <a:solidFill>
                  <a:srgbClr val="FF0000"/>
                </a:solidFill>
              </a:rPr>
              <a:t> = new FileInputStream("file2.txt");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byte buffer[] = new byte[(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//read the whole file at once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>
                <a:solidFill>
                  <a:srgbClr val="FF0000"/>
                </a:solidFill>
              </a:rPr>
              <a:t>ff.read</a:t>
            </a:r>
            <a:r>
              <a:rPr lang="en-US" sz="2400" dirty="0">
                <a:solidFill>
                  <a:srgbClr val="FF0000"/>
                </a:solidFill>
              </a:rPr>
              <a:t>(buffer, 0,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String </a:t>
            </a:r>
            <a:r>
              <a:rPr lang="en-US" sz="2400" dirty="0" err="1">
                <a:solidFill>
                  <a:srgbClr val="FF0000"/>
                </a:solidFill>
              </a:rPr>
              <a:t>cont</a:t>
            </a:r>
            <a:r>
              <a:rPr lang="en-US" sz="2400" dirty="0">
                <a:solidFill>
                  <a:srgbClr val="FF0000"/>
                </a:solidFill>
              </a:rPr>
              <a:t> = new String(buffer, "utf-8");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cont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 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Output (based on what is written above):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70C0"/>
                </a:solidFill>
              </a:rPr>
              <a:t>Now is the time for all good men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70C0"/>
                </a:solidFill>
              </a:rPr>
              <a:t> to come to the aid of their country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70C0"/>
                </a:solidFill>
              </a:rPr>
              <a:t> and pay their due taxes.</a:t>
            </a:r>
          </a:p>
        </p:txBody>
      </p:sp>
    </p:spTree>
    <p:extLst>
      <p:ext uri="{BB962C8B-B14F-4D97-AF65-F5344CB8AC3E}">
        <p14:creationId xmlns:p14="http://schemas.microsoft.com/office/powerpoint/2010/main" val="397372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</a:rPr>
              <a:t>Character streams </a:t>
            </a:r>
            <a:r>
              <a:rPr lang="en-US" sz="2400" dirty="0">
                <a:solidFill>
                  <a:srgbClr val="FF0000"/>
                </a:solidFill>
              </a:rPr>
              <a:t>provide a convenient means for handling input and output of characters.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They use Unicode and, therefore, can be internationalized.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Character streams are built upon binary I/O to provide a level of abstraction for character encoding and decoding.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Encoding and decoding are automatically performed for text I/O.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JVM converts a Unicode to a file-specific encoding when writing a character and converts a </a:t>
            </a:r>
            <a:r>
              <a:rPr lang="en-US" sz="2400" dirty="0">
                <a:solidFill>
                  <a:srgbClr val="FF0000"/>
                </a:solidFill>
              </a:rPr>
              <a:t>file-specific</a:t>
            </a:r>
            <a:r>
              <a:rPr lang="en-US" sz="2400" dirty="0"/>
              <a:t> encoding to a </a:t>
            </a:r>
            <a:r>
              <a:rPr lang="en-US" sz="2400" dirty="0">
                <a:solidFill>
                  <a:srgbClr val="FF0000"/>
                </a:solidFill>
              </a:rPr>
              <a:t>Unicode</a:t>
            </a:r>
            <a:r>
              <a:rPr lang="en-US" sz="2400" dirty="0"/>
              <a:t> when reading a character.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Suppose you want to write string 199 using character stream to a file.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In character stream, each character is written to the file.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ASCII code for character '1' is 49 and for character '9' is 57.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</a:rPr>
              <a:t>So to write the characters 199, three bytes—0x31, 0x39, and 0x39—are sent to the output. </a:t>
            </a:r>
          </a:p>
        </p:txBody>
      </p:sp>
    </p:spTree>
    <p:extLst>
      <p:ext uri="{BB962C8B-B14F-4D97-AF65-F5344CB8AC3E}">
        <p14:creationId xmlns:p14="http://schemas.microsoft.com/office/powerpoint/2010/main" val="208754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Byte streams do not require conversions.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If you write a numeric value to a file using binary I/O, the exact value in the memory is copied into the file. </a:t>
            </a:r>
          </a:p>
          <a:p>
            <a:r>
              <a:rPr lang="en-US" sz="2200" dirty="0"/>
              <a:t>For example, a byte value 199 is represented as 0xC7 in the memory and appears exactly as 0xC7 in the file. </a:t>
            </a:r>
          </a:p>
          <a:p>
            <a:r>
              <a:rPr lang="en-US" sz="2200" dirty="0"/>
              <a:t>When you read a byte using byte stream, one byte value is read from the input.</a:t>
            </a:r>
          </a:p>
          <a:p>
            <a:endParaRPr lang="en-US" sz="2200" dirty="0"/>
          </a:p>
        </p:txBody>
      </p:sp>
      <p:pic>
        <p:nvPicPr>
          <p:cNvPr id="1033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7543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81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/>
              <a:t>Binary I/O is more efficient than text I/O, because binary I/O does not require encoding and decoding (conversion).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Binary files are independent of the </a:t>
            </a:r>
            <a:r>
              <a:rPr lang="en-US" sz="2200" u="sng" dirty="0">
                <a:solidFill>
                  <a:srgbClr val="FF0000"/>
                </a:solidFill>
              </a:rPr>
              <a:t>encoding scheme on the host </a:t>
            </a:r>
            <a:r>
              <a:rPr lang="en-US" sz="2200" dirty="0">
                <a:solidFill>
                  <a:srgbClr val="FF0000"/>
                </a:solidFill>
              </a:rPr>
              <a:t>machine and thus are portable.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Java programs on any machine can read a binary file created by a Java program.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This is why Java class files are binary files so that the class files can run on a JVM on any machine.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Java stores character values using Unicode conventions. </a:t>
            </a:r>
          </a:p>
          <a:p>
            <a:r>
              <a:rPr lang="en-US" sz="2200" dirty="0"/>
              <a:t>Character stream I/O automatically </a:t>
            </a:r>
            <a:r>
              <a:rPr lang="en-US" sz="2200" dirty="0">
                <a:solidFill>
                  <a:srgbClr val="FF0000"/>
                </a:solidFill>
              </a:rPr>
              <a:t>translates this internal format to and from the local character set. </a:t>
            </a:r>
          </a:p>
          <a:p>
            <a:r>
              <a:rPr lang="en-US" sz="2200" dirty="0"/>
              <a:t>In Western locales, the local character set is usually an 8-bit superset of ASCII.</a:t>
            </a:r>
          </a:p>
        </p:txBody>
      </p:sp>
    </p:spTree>
    <p:extLst>
      <p:ext uri="{BB962C8B-B14F-4D97-AF65-F5344CB8AC3E}">
        <p14:creationId xmlns:p14="http://schemas.microsoft.com/office/powerpoint/2010/main" val="355086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All character stream classes are descended from </a:t>
            </a:r>
            <a:r>
              <a:rPr lang="en-US" sz="2200" b="1" dirty="0">
                <a:solidFill>
                  <a:srgbClr val="FF0000"/>
                </a:solidFill>
              </a:rPr>
              <a:t>Reader</a:t>
            </a:r>
            <a:r>
              <a:rPr lang="en-US" sz="2200" dirty="0">
                <a:solidFill>
                  <a:srgbClr val="FF0000"/>
                </a:solidFill>
              </a:rPr>
              <a:t> and </a:t>
            </a:r>
            <a:r>
              <a:rPr lang="en-US" sz="2200" b="1" dirty="0">
                <a:solidFill>
                  <a:srgbClr val="FF0000"/>
                </a:solidFill>
              </a:rPr>
              <a:t>Writer</a:t>
            </a:r>
            <a:r>
              <a:rPr lang="en-US" sz="2200" dirty="0">
                <a:solidFill>
                  <a:srgbClr val="FF0000"/>
                </a:solidFill>
              </a:rPr>
              <a:t>. </a:t>
            </a:r>
          </a:p>
          <a:p>
            <a:r>
              <a:rPr lang="en-US" sz="2200" dirty="0"/>
              <a:t>As with byte streams, there are </a:t>
            </a:r>
            <a:r>
              <a:rPr lang="en-US" sz="2200" dirty="0">
                <a:solidFill>
                  <a:srgbClr val="FF0000"/>
                </a:solidFill>
              </a:rPr>
              <a:t>character stream classes </a:t>
            </a:r>
            <a:r>
              <a:rPr lang="en-US" sz="2200" dirty="0"/>
              <a:t>that specialize in file I/O: </a:t>
            </a:r>
            <a:r>
              <a:rPr lang="en-US" sz="2200" b="1" dirty="0" err="1"/>
              <a:t>FileReader</a:t>
            </a:r>
            <a:r>
              <a:rPr lang="en-US" sz="2200" dirty="0"/>
              <a:t> and </a:t>
            </a:r>
            <a:r>
              <a:rPr lang="en-US" sz="2200" b="1" dirty="0" err="1"/>
              <a:t>FileWriter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Reader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- Reader</a:t>
            </a:r>
            <a:r>
              <a:rPr lang="en-US" sz="2200" b="1" dirty="0"/>
              <a:t> </a:t>
            </a:r>
            <a:r>
              <a:rPr lang="en-US" sz="2200" dirty="0"/>
              <a:t>is an abstract class that defines Java’s model of streaming </a:t>
            </a:r>
            <a:r>
              <a:rPr lang="en-US" sz="2200" dirty="0">
                <a:solidFill>
                  <a:srgbClr val="FF0000"/>
                </a:solidFill>
              </a:rPr>
              <a:t>character input</a:t>
            </a:r>
            <a:r>
              <a:rPr lang="en-US" sz="2200" dirty="0"/>
              <a:t>. All of the methods in this class will throw an </a:t>
            </a:r>
            <a:r>
              <a:rPr lang="en-US" sz="2200" b="1" dirty="0" err="1"/>
              <a:t>IOException</a:t>
            </a:r>
            <a:r>
              <a:rPr lang="en-US" sz="2200" b="1" dirty="0"/>
              <a:t> </a:t>
            </a:r>
            <a:r>
              <a:rPr lang="en-US" sz="2200" dirty="0"/>
              <a:t>on error conditions.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Writer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- Writer is an abstract class that defines streaming </a:t>
            </a:r>
            <a:r>
              <a:rPr lang="en-US" sz="2200" dirty="0">
                <a:solidFill>
                  <a:srgbClr val="FF0000"/>
                </a:solidFill>
              </a:rPr>
              <a:t>character output</a:t>
            </a:r>
            <a:r>
              <a:rPr lang="en-US" sz="2200" dirty="0"/>
              <a:t>. All of the methods in this class return a </a:t>
            </a:r>
            <a:r>
              <a:rPr lang="en-US" sz="2200" b="1" dirty="0"/>
              <a:t>void </a:t>
            </a:r>
            <a:r>
              <a:rPr lang="en-US" sz="2200" dirty="0"/>
              <a:t>value and throw an </a:t>
            </a:r>
            <a:r>
              <a:rPr lang="en-US" sz="2200" b="1" dirty="0" err="1"/>
              <a:t>IOException</a:t>
            </a:r>
            <a:r>
              <a:rPr lang="en-US" sz="2200" b="1" dirty="0"/>
              <a:t> </a:t>
            </a:r>
            <a:r>
              <a:rPr lang="en-US" sz="2200" dirty="0"/>
              <a:t>in the case of errors.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2813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2.1 </a:t>
            </a:r>
            <a:r>
              <a:rPr lang="en-US" sz="2400" b="1" dirty="0" err="1">
                <a:solidFill>
                  <a:srgbClr val="00B050"/>
                </a:solidFill>
              </a:rPr>
              <a:t>FileWriter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FileWriter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creates a </a:t>
            </a:r>
            <a:r>
              <a:rPr lang="en-US" sz="2400" b="1" dirty="0">
                <a:solidFill>
                  <a:srgbClr val="0070C0"/>
                </a:solidFill>
              </a:rPr>
              <a:t>Writer </a:t>
            </a:r>
            <a:r>
              <a:rPr lang="en-US" sz="2400" dirty="0">
                <a:solidFill>
                  <a:srgbClr val="0070C0"/>
                </a:solidFill>
              </a:rPr>
              <a:t>that you can use to write to a file. </a:t>
            </a:r>
          </a:p>
          <a:p>
            <a:r>
              <a:rPr lang="en-US" sz="2400" dirty="0"/>
              <a:t>Its most commonly used constructors are shown here: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(String </a:t>
            </a:r>
            <a:r>
              <a:rPr lang="en-US" sz="2400" i="1" dirty="0">
                <a:solidFill>
                  <a:srgbClr val="FF0000"/>
                </a:solidFill>
              </a:rPr>
              <a:t>filename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(String </a:t>
            </a:r>
            <a:r>
              <a:rPr lang="en-US" sz="2400" i="1" dirty="0">
                <a:solidFill>
                  <a:srgbClr val="FF0000"/>
                </a:solidFill>
              </a:rPr>
              <a:t>filename, 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append)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(File </a:t>
            </a:r>
            <a:r>
              <a:rPr lang="en-US" sz="2400" i="1" dirty="0" err="1">
                <a:solidFill>
                  <a:srgbClr val="FF0000"/>
                </a:solidFill>
              </a:rPr>
              <a:t>fileObj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(File </a:t>
            </a:r>
            <a:r>
              <a:rPr lang="en-US" sz="2400" i="1" dirty="0" err="1">
                <a:solidFill>
                  <a:srgbClr val="FF0000"/>
                </a:solidFill>
              </a:rPr>
              <a:t>fileObj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append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/>
              <a:t>They can throw an </a:t>
            </a:r>
            <a:r>
              <a:rPr lang="en-US" sz="2400" b="1" dirty="0" err="1"/>
              <a:t>IOException</a:t>
            </a:r>
            <a:r>
              <a:rPr lang="en-US" sz="2400" dirty="0"/>
              <a:t>. </a:t>
            </a:r>
          </a:p>
          <a:p>
            <a:r>
              <a:rPr lang="en-US" sz="2400" dirty="0"/>
              <a:t>Here, </a:t>
            </a:r>
            <a:r>
              <a:rPr lang="en-US" sz="2400" i="1" dirty="0"/>
              <a:t>filename </a:t>
            </a:r>
            <a:r>
              <a:rPr lang="en-US" sz="2400" dirty="0"/>
              <a:t>is the full path name of a file, and </a:t>
            </a:r>
            <a:r>
              <a:rPr lang="en-US" sz="2400" i="1" dirty="0" err="1"/>
              <a:t>fileObj</a:t>
            </a:r>
            <a:r>
              <a:rPr lang="en-US" sz="2400" i="1" dirty="0"/>
              <a:t> </a:t>
            </a:r>
            <a:r>
              <a:rPr lang="en-US" sz="2400" dirty="0"/>
              <a:t>is a </a:t>
            </a:r>
            <a:r>
              <a:rPr lang="en-US" sz="2400" b="1" dirty="0"/>
              <a:t>File </a:t>
            </a:r>
            <a:r>
              <a:rPr lang="en-US" sz="2400" dirty="0"/>
              <a:t>object that describes the file.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If </a:t>
            </a:r>
            <a:r>
              <a:rPr lang="en-US" sz="2400" i="1" dirty="0">
                <a:solidFill>
                  <a:srgbClr val="0070C0"/>
                </a:solidFill>
              </a:rPr>
              <a:t>append </a:t>
            </a:r>
            <a:r>
              <a:rPr lang="en-US" sz="2400" dirty="0">
                <a:solidFill>
                  <a:srgbClr val="0070C0"/>
                </a:solidFill>
              </a:rPr>
              <a:t>is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  <a:r>
              <a:rPr lang="en-US" sz="2400" dirty="0">
                <a:solidFill>
                  <a:srgbClr val="0070C0"/>
                </a:solidFill>
              </a:rPr>
              <a:t>, then output is appended to the end of the file.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Creation of a </a:t>
            </a:r>
            <a:r>
              <a:rPr lang="en-US" sz="2400" b="1" dirty="0" err="1">
                <a:solidFill>
                  <a:srgbClr val="FF0000"/>
                </a:solidFill>
              </a:rPr>
              <a:t>FileWriter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is not dependent on the file already existing. </a:t>
            </a:r>
          </a:p>
          <a:p>
            <a:r>
              <a:rPr lang="en-US" sz="2400" b="1" dirty="0" err="1"/>
              <a:t>FileWriter</a:t>
            </a:r>
            <a:r>
              <a:rPr lang="en-US" sz="2400" b="1" dirty="0"/>
              <a:t> </a:t>
            </a:r>
            <a:r>
              <a:rPr lang="en-US" sz="2400" dirty="0"/>
              <a:t>will create the file before opening it for output when you create the object.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 the case where you attempt to open a read-only file, an </a:t>
            </a:r>
            <a:r>
              <a:rPr lang="en-US" sz="2400" b="1" dirty="0" err="1">
                <a:solidFill>
                  <a:srgbClr val="FF0000"/>
                </a:solidFill>
              </a:rPr>
              <a:t>IOException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will be thrown.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05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The following constructors can be used to create File objects:</a:t>
            </a:r>
          </a:p>
          <a:p>
            <a:pPr marL="59436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File(String pathname)</a:t>
            </a:r>
          </a:p>
          <a:p>
            <a:pPr marL="59436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File(String parent, String child)</a:t>
            </a:r>
          </a:p>
          <a:p>
            <a:pPr marL="59436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File(File parent, String child)</a:t>
            </a:r>
          </a:p>
          <a:p>
            <a:r>
              <a:rPr lang="en-US" sz="2000" dirty="0"/>
              <a:t>Here: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pathname is the path name of a file or directory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child is the name of the file or subdirectory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parent is a File object that specifies the parent directory.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799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Methods of </a:t>
            </a:r>
            <a:r>
              <a:rPr lang="en-US" sz="2000" dirty="0" err="1"/>
              <a:t>FileWriter</a:t>
            </a:r>
            <a:r>
              <a:rPr lang="en-US" sz="2000" dirty="0"/>
              <a:t>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19"/>
              </p:ext>
            </p:extLst>
          </p:nvPr>
        </p:nvGraphicFramePr>
        <p:xfrm>
          <a:off x="381000" y="2057400"/>
          <a:ext cx="8458200" cy="4664301"/>
        </p:xfrm>
        <a:graphic>
          <a:graphicData uri="http://schemas.openxmlformats.org/drawingml/2006/table">
            <a:tbl>
              <a:tblPr firstRow="1" firstCol="1" bandRow="1"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3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single character to the invoking output stream. Note that the parameter is an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which allows you to call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with expressions without having to cast them back to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write(char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complete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array of characters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7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write(char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[],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subrange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of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from the array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beginning at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 to the invoking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write(String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write(String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subrange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from the array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str,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beginning at the specified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Finalizes the output state so that any buffers are cleared. That is, it flushes the output buffers.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output stream. Further write attempts will generate an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258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"/>
            <a:ext cx="81534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class </a:t>
            </a:r>
            <a:r>
              <a:rPr lang="en-US" sz="2400" dirty="0" err="1">
                <a:solidFill>
                  <a:srgbClr val="FF0000"/>
                </a:solidFill>
              </a:rPr>
              <a:t>FileWriterDemo</a:t>
            </a:r>
            <a:r>
              <a:rPr lang="en-US" sz="24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public static void main(String </a:t>
            </a:r>
            <a:r>
              <a:rPr lang="en-US" sz="2400" dirty="0" err="1">
                <a:solidFill>
                  <a:srgbClr val="FF0000"/>
                </a:solidFill>
              </a:rPr>
              <a:t>args</a:t>
            </a:r>
            <a:r>
              <a:rPr lang="en-US" sz="2400" dirty="0">
                <a:solidFill>
                  <a:srgbClr val="FF0000"/>
                </a:solidFill>
              </a:rPr>
              <a:t>[]) throws Exception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String source = "Now is the time for all good men\n"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              + " to come to the aid of their country\n"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              + " and pay their due taxes.";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 f0 = new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("file1.txt");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f0.write(source);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f0.close();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//convert string to char array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char buffer[] = new char[</a:t>
            </a:r>
            <a:r>
              <a:rPr lang="en-US" sz="2400" dirty="0" err="1">
                <a:solidFill>
                  <a:srgbClr val="FF0000"/>
                </a:solidFill>
              </a:rPr>
              <a:t>source.length</a:t>
            </a:r>
            <a:r>
              <a:rPr lang="en-US" sz="2400" dirty="0">
                <a:solidFill>
                  <a:srgbClr val="FF0000"/>
                </a:solidFill>
              </a:rPr>
              <a:t>()];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source.getChars</a:t>
            </a:r>
            <a:r>
              <a:rPr lang="en-US" sz="2400" dirty="0">
                <a:solidFill>
                  <a:srgbClr val="FF0000"/>
                </a:solidFill>
              </a:rPr>
              <a:t>(0, </a:t>
            </a:r>
            <a:r>
              <a:rPr lang="en-US" sz="2400" dirty="0" err="1">
                <a:solidFill>
                  <a:srgbClr val="FF0000"/>
                </a:solidFill>
              </a:rPr>
              <a:t>source.length</a:t>
            </a:r>
            <a:r>
              <a:rPr lang="en-US" sz="2400" dirty="0">
                <a:solidFill>
                  <a:srgbClr val="FF0000"/>
                </a:solidFill>
              </a:rPr>
              <a:t>(), buffer, 0);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//write whole char array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 f1 = new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("file2.txt");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f1.write(buffer);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f1.close();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//write only part of the char array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 f2 = new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("file3.txt");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f2.write(buffer, </a:t>
            </a:r>
            <a:r>
              <a:rPr lang="en-US" sz="2400" dirty="0" err="1">
                <a:solidFill>
                  <a:srgbClr val="FF0000"/>
                </a:solidFill>
              </a:rPr>
              <a:t>buffer.length</a:t>
            </a:r>
            <a:r>
              <a:rPr lang="en-US" sz="2400" dirty="0">
                <a:solidFill>
                  <a:srgbClr val="FF0000"/>
                </a:solidFill>
              </a:rPr>
              <a:t> - </a:t>
            </a:r>
            <a:r>
              <a:rPr lang="en-US" sz="2400" dirty="0" err="1">
                <a:solidFill>
                  <a:srgbClr val="FF0000"/>
                </a:solidFill>
              </a:rPr>
              <a:t>buffer.length</a:t>
            </a:r>
            <a:r>
              <a:rPr lang="en-US" sz="2400" dirty="0">
                <a:solidFill>
                  <a:srgbClr val="FF0000"/>
                </a:solidFill>
              </a:rPr>
              <a:t> / 4, </a:t>
            </a:r>
            <a:r>
              <a:rPr lang="en-US" sz="2400" dirty="0" err="1">
                <a:solidFill>
                  <a:srgbClr val="FF0000"/>
                </a:solidFill>
              </a:rPr>
              <a:t>buffer.length</a:t>
            </a:r>
            <a:r>
              <a:rPr lang="en-US" sz="2400" dirty="0">
                <a:solidFill>
                  <a:srgbClr val="FF0000"/>
                </a:solidFill>
              </a:rPr>
              <a:t> / 4);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f2.close();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115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2.2 </a:t>
            </a:r>
            <a:r>
              <a:rPr lang="en-US" sz="2000" b="1" dirty="0" err="1">
                <a:solidFill>
                  <a:srgbClr val="00B050"/>
                </a:solidFill>
              </a:rPr>
              <a:t>FileReader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 err="1">
                <a:solidFill>
                  <a:srgbClr val="0070C0"/>
                </a:solidFill>
              </a:rPr>
              <a:t>FileReader</a:t>
            </a:r>
            <a:r>
              <a:rPr lang="en-US" sz="2000" dirty="0">
                <a:solidFill>
                  <a:srgbClr val="0070C0"/>
                </a:solidFill>
              </a:rPr>
              <a:t> class provides basic methods for reading data from a character stream that originates from a file. </a:t>
            </a:r>
          </a:p>
          <a:p>
            <a:r>
              <a:rPr lang="en-US" sz="2000" dirty="0"/>
              <a:t>It provides methods that let you read data one character at a time.</a:t>
            </a:r>
          </a:p>
          <a:p>
            <a:r>
              <a:rPr lang="en-US" sz="2000" dirty="0"/>
              <a:t>The </a:t>
            </a:r>
            <a:r>
              <a:rPr lang="en-US" sz="2000" b="1" dirty="0" err="1"/>
              <a:t>FileReader</a:t>
            </a:r>
            <a:r>
              <a:rPr lang="en-US" sz="2000" b="1" dirty="0"/>
              <a:t>  </a:t>
            </a:r>
            <a:r>
              <a:rPr lang="en-US" sz="2000" dirty="0"/>
              <a:t>creates a </a:t>
            </a:r>
            <a:r>
              <a:rPr lang="en-US" sz="2000" b="1" dirty="0"/>
              <a:t>Reader </a:t>
            </a:r>
            <a:r>
              <a:rPr lang="en-US" sz="2000" dirty="0"/>
              <a:t>that you can use to read the contents of a file. </a:t>
            </a:r>
          </a:p>
          <a:p>
            <a:r>
              <a:rPr lang="en-US" sz="2000" dirty="0"/>
              <a:t>Its two most commonly used constructors are shown here: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FileReader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>
                <a:solidFill>
                  <a:srgbClr val="FF0000"/>
                </a:solidFill>
              </a:rPr>
              <a:t>filename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FileReader</a:t>
            </a:r>
            <a:r>
              <a:rPr lang="en-US" sz="2000" dirty="0">
                <a:solidFill>
                  <a:srgbClr val="FF0000"/>
                </a:solidFill>
              </a:rPr>
              <a:t>(File </a:t>
            </a:r>
            <a:r>
              <a:rPr lang="en-US" sz="2000" i="1" dirty="0" err="1">
                <a:solidFill>
                  <a:srgbClr val="FF0000"/>
                </a:solidFill>
              </a:rPr>
              <a:t>fileObj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/>
              <a:t>Both can throw a </a:t>
            </a:r>
            <a:r>
              <a:rPr lang="en-US" sz="2000" b="1" dirty="0" err="1"/>
              <a:t>FileNotFoundException</a:t>
            </a:r>
            <a:r>
              <a:rPr lang="en-US" sz="2000" dirty="0"/>
              <a:t>. </a:t>
            </a:r>
          </a:p>
          <a:p>
            <a:r>
              <a:rPr lang="en-US" sz="2000" dirty="0"/>
              <a:t>Here, </a:t>
            </a:r>
            <a:r>
              <a:rPr lang="en-US" sz="2000" i="1" dirty="0"/>
              <a:t>filename </a:t>
            </a:r>
            <a:r>
              <a:rPr lang="en-US" sz="2000" dirty="0"/>
              <a:t>is the full path name of a file, and </a:t>
            </a:r>
            <a:r>
              <a:rPr lang="en-US" sz="2000" i="1" dirty="0" err="1"/>
              <a:t>fileObj</a:t>
            </a:r>
            <a:r>
              <a:rPr lang="en-US" sz="2000" i="1" dirty="0"/>
              <a:t> </a:t>
            </a:r>
            <a:r>
              <a:rPr lang="en-US" sz="2000" dirty="0"/>
              <a:t>is a </a:t>
            </a:r>
            <a:r>
              <a:rPr lang="en-US" sz="2000" b="1" dirty="0"/>
              <a:t>File </a:t>
            </a:r>
            <a:r>
              <a:rPr lang="en-US" sz="2000" dirty="0"/>
              <a:t>object that describes the file.</a:t>
            </a:r>
          </a:p>
        </p:txBody>
      </p:sp>
    </p:spTree>
    <p:extLst>
      <p:ext uri="{BB962C8B-B14F-4D97-AF65-F5344CB8AC3E}">
        <p14:creationId xmlns:p14="http://schemas.microsoft.com/office/powerpoint/2010/main" val="362592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18019242"/>
              </p:ext>
            </p:extLst>
          </p:nvPr>
        </p:nvGraphicFramePr>
        <p:xfrm>
          <a:off x="304800" y="228601"/>
          <a:ext cx="8458200" cy="6476998"/>
        </p:xfrm>
        <a:graphic>
          <a:graphicData uri="http://schemas.openxmlformats.org/drawingml/2006/table">
            <a:tbl>
              <a:tblPr firstRow="1" firstCol="1" bandRow="1"/>
              <a:tblGrid>
                <a:gridCol w="263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7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input source. Further read attempts will generate an 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7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mark(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Places a mark at the current point in the input stream that will remain valid until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are read.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markSupported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mark( ) or reset( ) are supported on this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5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 integer representation of the next available character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from the invoking input stream. 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4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read(char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to read up to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actual number of characters that were successfully read.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4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read(char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offset,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to read up to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starting at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], returning the number of characters successfully read. 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ready()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true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if the next input request will not wait. Otherwise, it returns 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false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4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reset()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Resets the input pointer to the previously set mark.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skip(long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Skips over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of input, returning the number of characters actually skipped.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74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public class </a:t>
            </a:r>
            <a:r>
              <a:rPr lang="en-US" dirty="0" err="1">
                <a:solidFill>
                  <a:srgbClr val="FF0000"/>
                </a:solidFill>
              </a:rPr>
              <a:t>FileReaderDemo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public static void main(String[]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) throws </a:t>
            </a:r>
            <a:r>
              <a:rPr lang="en-US" dirty="0" err="1">
                <a:solidFill>
                  <a:srgbClr val="FF0000"/>
                </a:solidFill>
              </a:rPr>
              <a:t>IOException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FileReader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en-US" dirty="0">
                <a:solidFill>
                  <a:srgbClr val="FF0000"/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FileReader</a:t>
            </a:r>
            <a:r>
              <a:rPr lang="en-US" dirty="0">
                <a:solidFill>
                  <a:srgbClr val="FF0000"/>
                </a:solidFill>
              </a:rPr>
              <a:t>("file1.txt");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while ((c = </a:t>
            </a:r>
            <a:r>
              <a:rPr lang="en-US" dirty="0" err="1">
                <a:solidFill>
                  <a:srgbClr val="FF0000"/>
                </a:solidFill>
              </a:rPr>
              <a:t>inputStream.read</a:t>
            </a:r>
            <a:r>
              <a:rPr lang="en-US" dirty="0">
                <a:solidFill>
                  <a:srgbClr val="FF0000"/>
                </a:solidFill>
              </a:rPr>
              <a:t>()) != -1)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System.out.print</a:t>
            </a:r>
            <a:r>
              <a:rPr lang="en-US" dirty="0">
                <a:solidFill>
                  <a:srgbClr val="FF0000"/>
                </a:solidFill>
              </a:rPr>
              <a:t>((char) c);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} finally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if (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en-US" dirty="0">
                <a:solidFill>
                  <a:srgbClr val="FF0000"/>
                </a:solidFill>
              </a:rPr>
              <a:t> != null)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inputStream.close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Output (as written above):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Now is the time for all good men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to come to the aid of their country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and pay their due taxes.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37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File operations done using FileInputStream, </a:t>
            </a:r>
            <a:r>
              <a:rPr lang="en-US" sz="2400" dirty="0" err="1">
                <a:solidFill>
                  <a:srgbClr val="0070C0"/>
                </a:solidFill>
              </a:rPr>
              <a:t>FileOutputStream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FileReader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dirty="0" err="1">
                <a:solidFill>
                  <a:srgbClr val="0070C0"/>
                </a:solidFill>
              </a:rPr>
              <a:t>FileWriter</a:t>
            </a:r>
            <a:r>
              <a:rPr lang="en-US" sz="2400" dirty="0">
                <a:solidFill>
                  <a:srgbClr val="0070C0"/>
                </a:solidFill>
              </a:rPr>
              <a:t> are </a:t>
            </a:r>
            <a:r>
              <a:rPr lang="en-US" sz="2400" i="1" dirty="0" err="1">
                <a:solidFill>
                  <a:srgbClr val="0070C0"/>
                </a:solidFill>
              </a:rPr>
              <a:t>unbuffered</a:t>
            </a:r>
            <a:r>
              <a:rPr lang="en-US" sz="2400" dirty="0">
                <a:solidFill>
                  <a:srgbClr val="0070C0"/>
                </a:solidFill>
              </a:rPr>
              <a:t> I/O.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This means each read or write request is handled directly by the underlying OS.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This can make a program </a:t>
            </a:r>
            <a:r>
              <a:rPr lang="en-US" sz="2400" dirty="0">
                <a:solidFill>
                  <a:srgbClr val="FF0000"/>
                </a:solidFill>
              </a:rPr>
              <a:t>less efficient</a:t>
            </a:r>
            <a:r>
              <a:rPr lang="en-US" sz="2400" dirty="0">
                <a:solidFill>
                  <a:srgbClr val="0070C0"/>
                </a:solidFill>
              </a:rPr>
              <a:t>, since each such request often triggers disk access, network activity, etc. that is relatively expensive.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To reduce this kind of overhead, the Java implements </a:t>
            </a:r>
            <a:r>
              <a:rPr lang="en-US" sz="2400" i="1" dirty="0">
                <a:solidFill>
                  <a:srgbClr val="FF0000"/>
                </a:solidFill>
              </a:rPr>
              <a:t>buffered</a:t>
            </a:r>
            <a:r>
              <a:rPr lang="en-US" sz="2400" dirty="0">
                <a:solidFill>
                  <a:srgbClr val="FF0000"/>
                </a:solidFill>
              </a:rPr>
              <a:t> I/O streams. </a:t>
            </a:r>
          </a:p>
          <a:p>
            <a:pPr>
              <a:lnSpc>
                <a:spcPct val="120000"/>
              </a:lnSpc>
            </a:pPr>
            <a:r>
              <a:rPr lang="en-US" sz="2400" u="sng" dirty="0">
                <a:solidFill>
                  <a:srgbClr val="0070C0"/>
                </a:solidFill>
              </a:rPr>
              <a:t>Buffered input streams </a:t>
            </a:r>
            <a:r>
              <a:rPr lang="en-US" sz="2400" dirty="0">
                <a:solidFill>
                  <a:srgbClr val="0070C0"/>
                </a:solidFill>
              </a:rPr>
              <a:t>read data from a memory area known as a </a:t>
            </a:r>
            <a:r>
              <a:rPr lang="en-US" sz="2400" i="1" dirty="0">
                <a:solidFill>
                  <a:srgbClr val="0070C0"/>
                </a:solidFill>
              </a:rPr>
              <a:t>buffer</a:t>
            </a:r>
            <a:r>
              <a:rPr lang="en-US" sz="2400" dirty="0">
                <a:solidFill>
                  <a:srgbClr val="0070C0"/>
                </a:solidFill>
              </a:rPr>
              <a:t>; </a:t>
            </a:r>
            <a:r>
              <a:rPr lang="en-US" sz="2400" dirty="0">
                <a:solidFill>
                  <a:srgbClr val="FF0000"/>
                </a:solidFill>
              </a:rPr>
              <a:t>the native input API is called only when the buffer is empty. </a:t>
            </a:r>
          </a:p>
          <a:p>
            <a:pPr>
              <a:lnSpc>
                <a:spcPct val="120000"/>
              </a:lnSpc>
            </a:pPr>
            <a:r>
              <a:rPr lang="en-US" sz="2400" u="sng" dirty="0">
                <a:solidFill>
                  <a:srgbClr val="0070C0"/>
                </a:solidFill>
              </a:rPr>
              <a:t>Buffered output streams </a:t>
            </a:r>
            <a:r>
              <a:rPr lang="en-US" sz="2400" dirty="0">
                <a:solidFill>
                  <a:srgbClr val="0070C0"/>
                </a:solidFill>
              </a:rPr>
              <a:t>write data to a buffer, and the native output API is called only when the buffer is full.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Buffered Streams are used to speed up the input output operations by simply creating a buffer space of some specific size so that we don’t have to access the disk every time we perform I/O operation.</a:t>
            </a:r>
          </a:p>
        </p:txBody>
      </p:sp>
    </p:spTree>
    <p:extLst>
      <p:ext uri="{BB962C8B-B14F-4D97-AF65-F5344CB8AC3E}">
        <p14:creationId xmlns:p14="http://schemas.microsoft.com/office/powerpoint/2010/main" val="1638279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In absence of buffer storage each I/O operation is handled by the operating system.</a:t>
            </a:r>
          </a:p>
          <a:p>
            <a:r>
              <a:rPr lang="en-US" sz="2200" dirty="0"/>
              <a:t> If no buffer size is specified, the default size is </a:t>
            </a:r>
            <a:r>
              <a:rPr lang="en-US" sz="2200" dirty="0">
                <a:solidFill>
                  <a:srgbClr val="FF0000"/>
                </a:solidFill>
              </a:rPr>
              <a:t>8192 bytes</a:t>
            </a:r>
            <a:r>
              <a:rPr lang="en-US" sz="2200" dirty="0"/>
              <a:t>. </a:t>
            </a:r>
          </a:p>
          <a:p>
            <a:r>
              <a:rPr lang="en-US" sz="2200" dirty="0"/>
              <a:t>A buffered input stream reads as many data as possible into its buffer in a single read call.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 buffered output stream calls the write method only when its buffer fills up or when the flush() method is called.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These buffers are used to minimize the direct communication with the storage system or the networks.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Buffered Streams acts as a wrapper for the Character stream and the Byte streams and allow them to read and write data from and to the buffer.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7499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To work with buffered </a:t>
            </a:r>
            <a:r>
              <a:rPr lang="en-US" sz="2400" dirty="0">
                <a:solidFill>
                  <a:srgbClr val="FF0000"/>
                </a:solidFill>
              </a:rPr>
              <a:t>byte streams</a:t>
            </a:r>
            <a:r>
              <a:rPr lang="en-US" sz="2400" dirty="0">
                <a:solidFill>
                  <a:srgbClr val="0070C0"/>
                </a:solidFill>
              </a:rPr>
              <a:t>, Java provides two classes: </a:t>
            </a:r>
            <a:r>
              <a:rPr lang="en-US" sz="2400" dirty="0" err="1">
                <a:solidFill>
                  <a:srgbClr val="FF0000"/>
                </a:solidFill>
              </a:rPr>
              <a:t>BufferedInputStream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BufferedOutputStream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To work with buffered </a:t>
            </a:r>
            <a:r>
              <a:rPr lang="en-US" sz="2400" dirty="0">
                <a:solidFill>
                  <a:srgbClr val="FF0000"/>
                </a:solidFill>
              </a:rPr>
              <a:t>character streams</a:t>
            </a:r>
            <a:r>
              <a:rPr lang="en-US" sz="2400" dirty="0">
                <a:solidFill>
                  <a:srgbClr val="0070C0"/>
                </a:solidFill>
              </a:rPr>
              <a:t>, Java provides two classes: </a:t>
            </a:r>
            <a:r>
              <a:rPr lang="en-US" sz="2400" dirty="0" err="1">
                <a:solidFill>
                  <a:srgbClr val="FF0000"/>
                </a:solidFill>
              </a:rPr>
              <a:t>BufferedReader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err="1">
                <a:solidFill>
                  <a:srgbClr val="FF0000"/>
                </a:solidFill>
              </a:rPr>
              <a:t>BufferedWriter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It is possible to write out a buffer at critical points, without waiting for it to fill</a:t>
            </a:r>
            <a:r>
              <a:rPr lang="en-US" sz="2400" dirty="0"/>
              <a:t>. (</a:t>
            </a:r>
            <a:r>
              <a:rPr lang="en-US" sz="2400" i="1" dirty="0"/>
              <a:t>flushing</a:t>
            </a:r>
            <a:r>
              <a:rPr lang="en-US" sz="2400" dirty="0"/>
              <a:t> the buffer) 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Some buffered output classes support </a:t>
            </a:r>
            <a:r>
              <a:rPr lang="en-US" sz="2400" i="1" dirty="0" err="1"/>
              <a:t>autoflush</a:t>
            </a:r>
            <a:r>
              <a:rPr lang="en-US" sz="2400" i="1" dirty="0"/>
              <a:t>. 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When </a:t>
            </a:r>
            <a:r>
              <a:rPr lang="en-US" sz="2400" dirty="0" err="1"/>
              <a:t>autoflush</a:t>
            </a:r>
            <a:r>
              <a:rPr lang="en-US" sz="2400" dirty="0"/>
              <a:t> is enabled, certain key events cause the buffer to be flushed.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To flush a stream manually, invoke its flush() method.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flush method is valid on any output stream</a:t>
            </a:r>
            <a:r>
              <a:rPr lang="en-US" sz="2400" dirty="0">
                <a:solidFill>
                  <a:srgbClr val="FF0000"/>
                </a:solidFill>
              </a:rPr>
              <a:t>, but has no effect unless the stream is buffered.</a:t>
            </a:r>
          </a:p>
        </p:txBody>
      </p:sp>
    </p:spTree>
    <p:extLst>
      <p:ext uri="{BB962C8B-B14F-4D97-AF65-F5344CB8AC3E}">
        <p14:creationId xmlns:p14="http://schemas.microsoft.com/office/powerpoint/2010/main" val="3944868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3.1 </a:t>
            </a:r>
            <a:r>
              <a:rPr lang="en-US" sz="2200" b="1" dirty="0" err="1">
                <a:solidFill>
                  <a:srgbClr val="00B050"/>
                </a:solidFill>
              </a:rPr>
              <a:t>BufferedInputStream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/>
              <a:t>The </a:t>
            </a:r>
            <a:r>
              <a:rPr lang="en-US" sz="2200" b="1" dirty="0" err="1"/>
              <a:t>BufferedInputStream</a:t>
            </a:r>
            <a:r>
              <a:rPr lang="en-US" sz="2200" dirty="0"/>
              <a:t> class</a:t>
            </a:r>
            <a:r>
              <a:rPr lang="en-US" sz="2200" dirty="0">
                <a:solidFill>
                  <a:srgbClr val="FF0000"/>
                </a:solidFill>
              </a:rPr>
              <a:t> adds functionality to byte input stream,</a:t>
            </a:r>
            <a:r>
              <a:rPr lang="en-US" sz="2200" dirty="0"/>
              <a:t> the ability to buffer the input and makes the operation faster and efficient.</a:t>
            </a:r>
          </a:p>
          <a:p>
            <a:r>
              <a:rPr lang="en-US" sz="2200" dirty="0"/>
              <a:t>Following are the important points about </a:t>
            </a:r>
            <a:r>
              <a:rPr lang="en-US" sz="2200" dirty="0" err="1"/>
              <a:t>BufferedInputStream</a:t>
            </a:r>
            <a:r>
              <a:rPr lang="en-US" sz="2200" dirty="0"/>
              <a:t>: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When the </a:t>
            </a:r>
            <a:r>
              <a:rPr lang="en-US" sz="2200" dirty="0" err="1">
                <a:solidFill>
                  <a:srgbClr val="0070C0"/>
                </a:solidFill>
              </a:rPr>
              <a:t>BufferedInputStream</a:t>
            </a:r>
            <a:r>
              <a:rPr lang="en-US" sz="2200" dirty="0">
                <a:solidFill>
                  <a:srgbClr val="0070C0"/>
                </a:solidFill>
              </a:rPr>
              <a:t> is created, an internal buffer array is created.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As bytes from the stream are read or skipped, the internal buffer is refilled as necessary from the input stream, many bytes at a time.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4896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738708"/>
              </p:ext>
            </p:extLst>
          </p:nvPr>
        </p:nvGraphicFramePr>
        <p:xfrm>
          <a:off x="228600" y="99987"/>
          <a:ext cx="8610600" cy="6751120"/>
        </p:xfrm>
        <a:graphic>
          <a:graphicData uri="http://schemas.openxmlformats.org/drawingml/2006/table">
            <a:tbl>
              <a:tblPr firstRow="1" firstCol="1" bandRow="1"/>
              <a:tblGrid>
                <a:gridCol w="325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BufferedInputStream(InputStream in)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BufferedInputStream and saves its argument, the input stream in, for later use.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BufferedInputStream(InputStream in, int size)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BufferedInputStream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with the specified buffer size, and saves its argument, the input stream in, for later use.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available()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returns an estimate of the number of bytes that can be read (or skipped over) from this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closes this input stream and releases any system resources associated with the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mark(int readlimit)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see the general contract of the mark method of InputStream.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markSupported()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tests if this input stream supports the mark and reset methods.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2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the next byte of data from the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6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kumimoji="0" lang="en-US" sz="16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read(byte[] b)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reads up to </a:t>
                      </a:r>
                      <a:r>
                        <a:rPr kumimoji="0" lang="en-US" sz="1600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byte.length</a:t>
                      </a:r>
                      <a:r>
                        <a:rPr kumimoji="0" lang="en-US" sz="16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bytes of data from the input stream into an array of bytes. This method blocks until some input is available.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read(byte[] b,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off,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bytes from this byte-input stream into the specified byte array, starting at the given offset.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reset()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repositions this stream to the position at the time the mark method was last called on this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skip(long 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skips over and discards n bytes of data from this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24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32145992"/>
              </p:ext>
            </p:extLst>
          </p:nvPr>
        </p:nvGraphicFramePr>
        <p:xfrm>
          <a:off x="304800" y="22535"/>
          <a:ext cx="8610600" cy="6481180"/>
        </p:xfrm>
        <a:graphic>
          <a:graphicData uri="http://schemas.openxmlformats.org/drawingml/2006/table">
            <a:tbl>
              <a:tblPr firstRow="1" firstCol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6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5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canRead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Determines whether the file can be read.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canWrite()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Determines whether the file can be written.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createNewFile()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the file on disk if it doesn’t already exist. Returns true if the file was created, false if the file already existed. Throws IOException.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delete()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Deletes the file or directory. Returns true if the file was successfully deleted.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exists()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the file exists on disk, false if the file doesn’t exist on disk.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getName()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Gets the name of this file.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getParent()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Gets the name of the parent directory of this file or directory.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File getParentFile()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Gets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 File 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object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representing the parent directory of this file or directory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isDirectory()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this File object is a directory, false if it is a file.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isFile()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this File object is a file, false if it is a directory.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isHidden()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this file or directory is marked by the operating system as hidden.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lastModified()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time the file was last modified, expressed in milliseconds since 0:00:00 AM, January 1, 1970.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length()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size of the file in byte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058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String[] list()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an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array of 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objects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with the name of each file and directory in this directory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 Each string is a simple filename, not a complete path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 If this File object is not a directory, returns null.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66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BufferedInputStreamExample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File </a:t>
            </a:r>
            <a:r>
              <a:rPr lang="en-US" sz="1600" dirty="0" err="1">
                <a:solidFill>
                  <a:srgbClr val="FF0000"/>
                </a:solidFill>
              </a:rPr>
              <a:t>file</a:t>
            </a:r>
            <a:r>
              <a:rPr lang="en-US" sz="1600" dirty="0">
                <a:solidFill>
                  <a:srgbClr val="FF0000"/>
                </a:solidFill>
              </a:rPr>
              <a:t> = new File("C://test//jimma.txt");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</a:t>
            </a:r>
            <a:r>
              <a:rPr lang="en-US" sz="1600" dirty="0" err="1">
                <a:solidFill>
                  <a:srgbClr val="FF0000"/>
                </a:solidFill>
              </a:rPr>
              <a:t>BufferedInputStream</a:t>
            </a:r>
            <a:r>
              <a:rPr lang="en-US" sz="1600" dirty="0">
                <a:solidFill>
                  <a:srgbClr val="FF0000"/>
                </a:solidFill>
              </a:rPr>
              <a:t> bin = null;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FileInputStream fin = new FileInputStream(file);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bin = new </a:t>
            </a:r>
            <a:r>
              <a:rPr lang="en-US" sz="1600" dirty="0" err="1">
                <a:solidFill>
                  <a:srgbClr val="FF0000"/>
                </a:solidFill>
              </a:rPr>
              <a:t>BufferedInputStream</a:t>
            </a:r>
            <a:r>
              <a:rPr lang="en-US" sz="1600" dirty="0">
                <a:solidFill>
                  <a:srgbClr val="FF0000"/>
                </a:solidFill>
              </a:rPr>
              <a:t>(fin);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byte[] contents = new byte[1024];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bytesRead</a:t>
            </a:r>
            <a:r>
              <a:rPr lang="en-US" sz="1600" dirty="0">
                <a:solidFill>
                  <a:srgbClr val="FF0000"/>
                </a:solidFill>
              </a:rPr>
              <a:t>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String content;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while ((</a:t>
            </a:r>
            <a:r>
              <a:rPr lang="en-US" sz="1600" dirty="0" err="1">
                <a:solidFill>
                  <a:srgbClr val="FF0000"/>
                </a:solidFill>
              </a:rPr>
              <a:t>bytesRead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bin.read</a:t>
            </a:r>
            <a:r>
              <a:rPr lang="en-US" sz="1600" dirty="0">
                <a:solidFill>
                  <a:srgbClr val="FF0000"/>
                </a:solidFill>
              </a:rPr>
              <a:t>(contents)) != -1)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content = new String(contents, 0, </a:t>
            </a:r>
            <a:r>
              <a:rPr lang="en-US" sz="1600" dirty="0" err="1">
                <a:solidFill>
                  <a:srgbClr val="FF0000"/>
                </a:solidFill>
              </a:rPr>
              <a:t>bytesRead</a:t>
            </a:r>
            <a:r>
              <a:rPr lang="en-US" sz="16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</a:t>
            </a:r>
            <a:r>
              <a:rPr lang="en-US" sz="1600" dirty="0">
                <a:solidFill>
                  <a:srgbClr val="FF0000"/>
                </a:solidFill>
              </a:rPr>
              <a:t>(content);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 catch (</a:t>
            </a:r>
            <a:r>
              <a:rPr lang="en-US" sz="1600" dirty="0" err="1">
                <a:solidFill>
                  <a:srgbClr val="FF0000"/>
                </a:solidFill>
              </a:rPr>
              <a:t>FileNotFoundException</a:t>
            </a:r>
            <a:r>
              <a:rPr lang="en-US" sz="1600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("File not found" + 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 catch (</a:t>
            </a:r>
            <a:r>
              <a:rPr lang="en-US" sz="1600" dirty="0" err="1">
                <a:solidFill>
                  <a:srgbClr val="FF0000"/>
                </a:solidFill>
              </a:rPr>
              <a:t>IOException</a:t>
            </a:r>
            <a:r>
              <a:rPr lang="en-US" sz="1600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("Exception while reading the file " + 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62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3.2 </a:t>
            </a:r>
            <a:r>
              <a:rPr lang="en-US" sz="1800" b="1" dirty="0" err="1">
                <a:solidFill>
                  <a:srgbClr val="00B050"/>
                </a:solidFill>
              </a:rPr>
              <a:t>BufferedOutputStream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sz="1800" dirty="0">
                <a:solidFill>
                  <a:srgbClr val="0070C0"/>
                </a:solidFill>
              </a:rPr>
              <a:t>The </a:t>
            </a:r>
            <a:r>
              <a:rPr lang="en-US" sz="1800" b="1" dirty="0" err="1">
                <a:solidFill>
                  <a:srgbClr val="0070C0"/>
                </a:solidFill>
              </a:rPr>
              <a:t>BufferedOutputStream</a:t>
            </a:r>
            <a:r>
              <a:rPr lang="en-US" sz="1800" dirty="0">
                <a:solidFill>
                  <a:srgbClr val="0070C0"/>
                </a:solidFill>
              </a:rPr>
              <a:t> class implements a buffered output stream. </a:t>
            </a:r>
          </a:p>
          <a:p>
            <a:r>
              <a:rPr lang="en-US" sz="1800" dirty="0"/>
              <a:t>By setting up such an output stream, an application can write bytes to the underlying output stream without necessarily causing a call to the underlying system for each byte written.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53079"/>
              </p:ext>
            </p:extLst>
          </p:nvPr>
        </p:nvGraphicFramePr>
        <p:xfrm>
          <a:off x="457199" y="3333351"/>
          <a:ext cx="8458200" cy="3448449"/>
        </p:xfrm>
        <a:graphic>
          <a:graphicData uri="http://schemas.openxmlformats.org/drawingml/2006/table">
            <a:tbl>
              <a:tblPr firstRow="1" firstCol="1" bandRow="1"/>
              <a:tblGrid>
                <a:gridCol w="335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BufferedOutputStream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out)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new buffered output stream to write data to the specified underlying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1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BufferedOutputStream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out,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size)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new buffered output stream to write data to the specified underlying output stream with the specified buffer size.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flushes this buffered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write(byte[] b)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b.length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bytes to this output stream. It throws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if an I/O error occurs.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write(byte[] b, int off, int len)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bytes from the specified byte array starting at offset off to this buffered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8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write(int b)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the specified byte to this buffered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80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81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public class </a:t>
            </a:r>
            <a:r>
              <a:rPr lang="en-US" sz="1500" dirty="0" err="1">
                <a:solidFill>
                  <a:srgbClr val="FF0000"/>
                </a:solidFill>
              </a:rPr>
              <a:t>BufferedStreamDemo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500" dirty="0" err="1">
                <a:solidFill>
                  <a:srgbClr val="FF0000"/>
                </a:solidFill>
              </a:rPr>
              <a:t>args</a:t>
            </a:r>
            <a:r>
              <a:rPr lang="en-US" sz="15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FileInputStream </a:t>
            </a:r>
            <a:r>
              <a:rPr lang="en-US" sz="1500" dirty="0" err="1">
                <a:solidFill>
                  <a:srgbClr val="FF0000"/>
                </a:solidFill>
              </a:rPr>
              <a:t>inputStream</a:t>
            </a:r>
            <a:r>
              <a:rPr lang="en-US" sz="1500" dirty="0">
                <a:solidFill>
                  <a:srgbClr val="FF0000"/>
                </a:solidFill>
              </a:rPr>
              <a:t> = new FileInputStream("Koala.jpg");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FileOutputStream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outputStream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FileOutputStream</a:t>
            </a:r>
            <a:r>
              <a:rPr lang="en-US" sz="1500" dirty="0">
                <a:solidFill>
                  <a:srgbClr val="FF0000"/>
                </a:solidFill>
              </a:rPr>
              <a:t>("Koala_copy.jpg");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// Enveloping byte Streams into buffered streams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BufferedInputStream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bufferIn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BufferedInputStream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inputStream</a:t>
            </a:r>
            <a:r>
              <a:rPr lang="en-US" sz="1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BufferedOutputStream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bufferOut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BufferedOutputStream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outputStream</a:t>
            </a:r>
            <a:r>
              <a:rPr lang="en-US" sz="1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// this array stores the data read in the form of bytes.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byte[] buffer = new byte[1024];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while (</a:t>
            </a:r>
            <a:r>
              <a:rPr lang="en-US" sz="1500" dirty="0" err="1">
                <a:solidFill>
                  <a:srgbClr val="FF0000"/>
                </a:solidFill>
              </a:rPr>
              <a:t>bufferIn.read</a:t>
            </a:r>
            <a:r>
              <a:rPr lang="en-US" sz="1500" dirty="0">
                <a:solidFill>
                  <a:srgbClr val="FF0000"/>
                </a:solidFill>
              </a:rPr>
              <a:t>(buffer) != -1)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    </a:t>
            </a:r>
            <a:r>
              <a:rPr lang="en-US" sz="1500" dirty="0" err="1">
                <a:solidFill>
                  <a:srgbClr val="FF0000"/>
                </a:solidFill>
              </a:rPr>
              <a:t>bufferOut.write</a:t>
            </a:r>
            <a:r>
              <a:rPr lang="en-US" sz="1500" dirty="0">
                <a:solidFill>
                  <a:srgbClr val="FF0000"/>
                </a:solidFill>
              </a:rPr>
              <a:t>(buffer); //this writes to output buffer, not directly to file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("File copied successfully");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inputStream.close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outputStream.close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} catch (</a:t>
            </a:r>
            <a:r>
              <a:rPr lang="en-US" sz="1500" dirty="0" err="1">
                <a:solidFill>
                  <a:srgbClr val="FF0000"/>
                </a:solidFill>
              </a:rPr>
              <a:t>FileNotFoundException</a:t>
            </a:r>
            <a:r>
              <a:rPr lang="en-US" sz="1500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("Input file is not found");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} catch (</a:t>
            </a:r>
            <a:r>
              <a:rPr lang="en-US" sz="1500" dirty="0" err="1">
                <a:solidFill>
                  <a:srgbClr val="FF0000"/>
                </a:solidFill>
              </a:rPr>
              <a:t>IOException</a:t>
            </a:r>
            <a:r>
              <a:rPr lang="en-US" sz="1500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("Error in Reading and writing operations");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955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B050"/>
                </a:solidFill>
              </a:rPr>
              <a:t>3.3 </a:t>
            </a:r>
            <a:r>
              <a:rPr lang="en-US" sz="2200" b="1" dirty="0" err="1">
                <a:solidFill>
                  <a:srgbClr val="00B050"/>
                </a:solidFill>
              </a:rPr>
              <a:t>BufferedReader</a:t>
            </a:r>
            <a:endParaRPr lang="en-US" sz="22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70C0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 class reads text from a character input stream, buffering characters so as to provide efficient reading of characters, arrays, and lines.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The following are the important points about </a:t>
            </a:r>
            <a:r>
              <a:rPr lang="en-US" sz="2200" dirty="0" err="1"/>
              <a:t>BufferedReader</a:t>
            </a:r>
            <a:r>
              <a:rPr lang="en-US" sz="22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0070C0"/>
                </a:solidFill>
              </a:rPr>
              <a:t>The buffer size may be specified, or the default size may be used.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0070C0"/>
                </a:solidFill>
              </a:rPr>
              <a:t>Each read request made of a Reader causes a corresponding read request to be made of the underlying character stream.</a:t>
            </a:r>
          </a:p>
          <a:p>
            <a:pPr>
              <a:spcBef>
                <a:spcPts val="600"/>
              </a:spcBef>
            </a:pPr>
            <a:r>
              <a:rPr lang="en-US" sz="2200" dirty="0" err="1"/>
              <a:t>BufferedReader</a:t>
            </a:r>
            <a:r>
              <a:rPr lang="en-US" sz="2200" dirty="0"/>
              <a:t>, just like </a:t>
            </a:r>
            <a:r>
              <a:rPr lang="en-US" sz="2200" dirty="0" err="1"/>
              <a:t>FileReader</a:t>
            </a:r>
            <a:r>
              <a:rPr lang="en-US" sz="2200" dirty="0"/>
              <a:t>, extends the Reader class. </a:t>
            </a:r>
          </a:p>
        </p:txBody>
      </p:sp>
    </p:spTree>
    <p:extLst>
      <p:ext uri="{BB962C8B-B14F-4D97-AF65-F5344CB8AC3E}">
        <p14:creationId xmlns:p14="http://schemas.microsoft.com/office/powerpoint/2010/main" val="716412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7006606"/>
              </p:ext>
            </p:extLst>
          </p:nvPr>
        </p:nvGraphicFramePr>
        <p:xfrm>
          <a:off x="304800" y="152400"/>
          <a:ext cx="8610600" cy="6589761"/>
        </p:xfrm>
        <a:graphic>
          <a:graphicData uri="http://schemas.openxmlformats.org/drawingml/2006/table">
            <a:tbl>
              <a:tblPr firstRow="1" firstCol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888">
                <a:tc>
                  <a:txBody>
                    <a:bodyPr/>
                    <a:lstStyle/>
                    <a:p>
                      <a:pPr marL="30480" marR="30480" algn="l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BufferedReader(Reader in)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This creates a buffering character-input stream that uses a default-sized input buffer.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39">
                <a:tc>
                  <a:txBody>
                    <a:bodyPr/>
                    <a:lstStyle/>
                    <a:p>
                      <a:pPr marL="30480" marR="30480" algn="l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BufferedReader(Reader in, int sz)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This creates a buffering character-input stream that uses an input buffer of the specified size.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void close()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This method closes the stream and releases any system resources associated with it.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void mark(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readLimit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This method marks the present position in the stream.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8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markSupported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tells whether this stream supports the mark() operation, which it does.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read()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a single character from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64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 read(char[] buf)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characters into an array. This method will blocks. It returns the number of characters read, or -1 if the end of the stream has been reached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64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 read(char[] buf, int off, int len)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characters into a portion of an array. It returns the number of characters read, or -1 if the end of the stream has been reached.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String readLine()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a line of text from a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boolean ready()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tells whether this stream is ready to be read.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46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void reset()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repositions this stream to the position mark was set using mark() on this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long skip(long 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skips characters.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36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76200"/>
            <a:ext cx="81534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BufferedReaderDemo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[])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count =0 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BufferedReader</a:t>
            </a:r>
            <a:r>
              <a:rPr lang="en-US" sz="1600" dirty="0">
                <a:solidFill>
                  <a:srgbClr val="FF0000"/>
                </a:solidFill>
              </a:rPr>
              <a:t> in = new </a:t>
            </a:r>
            <a:r>
              <a:rPr lang="en-US" sz="1600" dirty="0" err="1">
                <a:solidFill>
                  <a:srgbClr val="FF0000"/>
                </a:solidFill>
              </a:rPr>
              <a:t>BufferedReader</a:t>
            </a:r>
            <a:r>
              <a:rPr lang="en-US" sz="1600" dirty="0">
                <a:solidFill>
                  <a:srgbClr val="FF0000"/>
                </a:solidFill>
              </a:rPr>
              <a:t>(new </a:t>
            </a:r>
            <a:r>
              <a:rPr lang="en-US" sz="1600" dirty="0" err="1">
                <a:solidFill>
                  <a:srgbClr val="FF0000"/>
                </a:solidFill>
              </a:rPr>
              <a:t>FileReader</a:t>
            </a:r>
            <a:r>
              <a:rPr lang="en-US" sz="1600" dirty="0">
                <a:solidFill>
                  <a:srgbClr val="FF0000"/>
                </a:solidFill>
              </a:rPr>
              <a:t>("file1.txt"));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String line;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while ((line = </a:t>
            </a:r>
            <a:r>
              <a:rPr lang="en-US" sz="1600" dirty="0" err="1">
                <a:solidFill>
                  <a:srgbClr val="FF0000"/>
                </a:solidFill>
              </a:rPr>
              <a:t>in.readLine</a:t>
            </a:r>
            <a:r>
              <a:rPr lang="en-US" sz="1600" dirty="0">
                <a:solidFill>
                  <a:srgbClr val="FF0000"/>
                </a:solidFill>
              </a:rPr>
              <a:t>()) != null)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(line);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count++;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in.close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("No of read iterations: " + count);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 catch (</a:t>
            </a:r>
            <a:r>
              <a:rPr lang="en-US" sz="1600" dirty="0" err="1">
                <a:solidFill>
                  <a:srgbClr val="FF0000"/>
                </a:solidFill>
              </a:rPr>
              <a:t>IOException</a:t>
            </a:r>
            <a:r>
              <a:rPr lang="en-US" sz="1600" dirty="0">
                <a:solidFill>
                  <a:srgbClr val="FF0000"/>
                </a:solidFill>
              </a:rPr>
              <a:t> ex)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ex.printStackTrace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Now is the time for all good men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to come to the aid of their country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and pay their due taxes.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No of read iterations: 3</a:t>
            </a:r>
          </a:p>
        </p:txBody>
      </p:sp>
    </p:spTree>
    <p:extLst>
      <p:ext uri="{BB962C8B-B14F-4D97-AF65-F5344CB8AC3E}">
        <p14:creationId xmlns:p14="http://schemas.microsoft.com/office/powerpoint/2010/main" val="3595759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3.4 </a:t>
            </a:r>
            <a:r>
              <a:rPr lang="en-US" sz="2200" b="1" dirty="0" err="1">
                <a:solidFill>
                  <a:srgbClr val="00B050"/>
                </a:solidFill>
              </a:rPr>
              <a:t>BufferedWriter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The </a:t>
            </a:r>
            <a:r>
              <a:rPr lang="en-US" sz="2200" b="1" dirty="0" err="1">
                <a:solidFill>
                  <a:srgbClr val="0070C0"/>
                </a:solidFill>
              </a:rPr>
              <a:t>BufferedWriter</a:t>
            </a:r>
            <a:r>
              <a:rPr lang="en-US" sz="2200" dirty="0">
                <a:solidFill>
                  <a:srgbClr val="0070C0"/>
                </a:solidFill>
              </a:rPr>
              <a:t> class writes text to a character stream, buffering characters so as to provide for the efficient writing of single characters, character arrays, and strings. </a:t>
            </a:r>
          </a:p>
          <a:p>
            <a:r>
              <a:rPr lang="en-US" sz="2200" dirty="0"/>
              <a:t>The following are the important points about </a:t>
            </a:r>
            <a:r>
              <a:rPr lang="en-US" sz="2200" dirty="0" err="1"/>
              <a:t>BufferedWriter</a:t>
            </a:r>
            <a:r>
              <a:rPr lang="en-US" sz="2200" dirty="0"/>
              <a:t>: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The buffer size may be specified, or the default size may be used.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A Writer sends its output immediately to the underlying character stream.</a:t>
            </a:r>
          </a:p>
          <a:p>
            <a:r>
              <a:rPr lang="en-US" sz="2200" b="1" dirty="0"/>
              <a:t>The </a:t>
            </a:r>
            <a:r>
              <a:rPr lang="en-US" sz="2200" b="1" dirty="0" err="1"/>
              <a:t>BufferedWriter</a:t>
            </a:r>
            <a:r>
              <a:rPr lang="en-US" sz="2200" dirty="0"/>
              <a:t> class extends the Writer class just like </a:t>
            </a:r>
            <a:r>
              <a:rPr lang="en-US" sz="2200" dirty="0" err="1"/>
              <a:t>FileWriter</a:t>
            </a:r>
            <a:r>
              <a:rPr lang="en-US" sz="2200" dirty="0"/>
              <a:t> class. </a:t>
            </a:r>
          </a:p>
          <a:p>
            <a:r>
              <a:rPr lang="en-US" sz="2200" dirty="0"/>
              <a:t>As a result, it can accept objects of type </a:t>
            </a:r>
            <a:r>
              <a:rPr lang="en-US" sz="2200" dirty="0" err="1"/>
              <a:t>FileWriter</a:t>
            </a:r>
            <a:r>
              <a:rPr lang="en-US" sz="2200" dirty="0"/>
              <a:t> as a parameter in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363122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Some of constructors and methods of </a:t>
            </a:r>
            <a:r>
              <a:rPr lang="en-US" sz="2000" dirty="0" err="1"/>
              <a:t>BufferedWriter</a:t>
            </a:r>
            <a:r>
              <a:rPr lang="en-US" sz="2000" dirty="0"/>
              <a:t> are the following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15416"/>
              </p:ext>
            </p:extLst>
          </p:nvPr>
        </p:nvGraphicFramePr>
        <p:xfrm>
          <a:off x="381000" y="2133600"/>
          <a:ext cx="8382000" cy="4598955"/>
        </p:xfrm>
        <a:graphic>
          <a:graphicData uri="http://schemas.openxmlformats.org/drawingml/2006/table">
            <a:tbl>
              <a:tblPr firstRow="1" firstCol="1" bandRow="1"/>
              <a:tblGrid>
                <a:gridCol w="302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4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BufferedWriter(Writer out)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buffered character-output stream that uses a default-sized output buffer.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4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BufferedWriter(Writer out, int sz)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new buffered character-output stream that uses an output buffer of the given size.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closes the stream, flushing it first.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flushes the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newLine()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a line separator to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write(char[]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an array of characters. It throws IOException if an I/O error occurs.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write(char[]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off,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a portion of an array of characters to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c)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a single character to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write(String s)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the string content to file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write(String s, int off,  int len)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a portion of a String to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31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String source = "Now is the time for all good men\n"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+ " to come to the aid of their country\n"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+ " and pay their due taxes.";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FileWriter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ff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FileWriter</a:t>
            </a:r>
            <a:r>
              <a:rPr lang="en-US" sz="2000" dirty="0">
                <a:solidFill>
                  <a:srgbClr val="FF0000"/>
                </a:solidFill>
              </a:rPr>
              <a:t>("file1.txt");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BufferedWriter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bw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BufferedWriter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ff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bw.write</a:t>
            </a:r>
            <a:r>
              <a:rPr lang="en-US" sz="2000" dirty="0">
                <a:solidFill>
                  <a:srgbClr val="FF0000"/>
                </a:solidFill>
              </a:rPr>
              <a:t>(source);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ff.close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93372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The conversion streams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 and </a:t>
            </a:r>
            <a:r>
              <a:rPr lang="en-US" sz="2200" dirty="0" err="1">
                <a:solidFill>
                  <a:srgbClr val="0070C0"/>
                </a:solidFill>
              </a:rPr>
              <a:t>OutputStreamWriter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translate between character and byte streams.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They do </a:t>
            </a:r>
            <a:r>
              <a:rPr lang="en-US" sz="2200" dirty="0">
                <a:solidFill>
                  <a:srgbClr val="FF0000"/>
                </a:solidFill>
              </a:rPr>
              <a:t>this using either a </a:t>
            </a:r>
            <a:r>
              <a:rPr lang="en-US" sz="2200" u="sng" dirty="0">
                <a:solidFill>
                  <a:srgbClr val="FF0000"/>
                </a:solidFill>
              </a:rPr>
              <a:t>specified character set encoding </a:t>
            </a:r>
            <a:r>
              <a:rPr lang="en-US" sz="2200" dirty="0">
                <a:solidFill>
                  <a:srgbClr val="FF0000"/>
                </a:solidFill>
              </a:rPr>
              <a:t>or the </a:t>
            </a:r>
            <a:r>
              <a:rPr lang="en-US" sz="2200" u="sng" dirty="0">
                <a:solidFill>
                  <a:srgbClr val="FF0000"/>
                </a:solidFill>
              </a:rPr>
              <a:t>default encoding </a:t>
            </a:r>
            <a:r>
              <a:rPr lang="en-US" sz="2200" dirty="0">
                <a:solidFill>
                  <a:srgbClr val="FF0000"/>
                </a:solidFill>
              </a:rPr>
              <a:t>for the local system. </a:t>
            </a:r>
          </a:p>
          <a:p>
            <a:r>
              <a:rPr lang="en-US" sz="2200" dirty="0"/>
              <a:t>These classes are the "glue" that lets you use existing 8-bit character encodings for local character sets in a consistent, platform-independent fashion.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An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 object is given a </a:t>
            </a:r>
            <a:r>
              <a:rPr lang="en-US" sz="2200" dirty="0">
                <a:solidFill>
                  <a:srgbClr val="FF0000"/>
                </a:solidFill>
              </a:rPr>
              <a:t>byte input stream </a:t>
            </a:r>
            <a:r>
              <a:rPr lang="en-US" sz="2200" dirty="0">
                <a:solidFill>
                  <a:srgbClr val="0070C0"/>
                </a:solidFill>
              </a:rPr>
              <a:t>as its source and produces the corresponding UTF-16 </a:t>
            </a:r>
            <a:r>
              <a:rPr lang="en-US" sz="2200" dirty="0">
                <a:solidFill>
                  <a:srgbClr val="FF0000"/>
                </a:solidFill>
              </a:rPr>
              <a:t>characters</a:t>
            </a:r>
            <a:r>
              <a:rPr lang="en-US" sz="22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An </a:t>
            </a:r>
            <a:r>
              <a:rPr lang="en-US" sz="2200" dirty="0" err="1">
                <a:solidFill>
                  <a:srgbClr val="0070C0"/>
                </a:solidFill>
              </a:rPr>
              <a:t>OutputStreamWriter</a:t>
            </a:r>
            <a:r>
              <a:rPr lang="en-US" sz="2200" dirty="0">
                <a:solidFill>
                  <a:srgbClr val="0070C0"/>
                </a:solidFill>
              </a:rPr>
              <a:t> object is given a </a:t>
            </a:r>
            <a:r>
              <a:rPr lang="en-US" sz="2200" dirty="0">
                <a:solidFill>
                  <a:srgbClr val="FF0000"/>
                </a:solidFill>
              </a:rPr>
              <a:t>byte output stream as its destination</a:t>
            </a:r>
            <a:r>
              <a:rPr lang="en-US" sz="2200" dirty="0">
                <a:solidFill>
                  <a:srgbClr val="0070C0"/>
                </a:solidFill>
              </a:rPr>
              <a:t> and produces encoded byte forms of the UTF-16 characters written on it. </a:t>
            </a:r>
          </a:p>
        </p:txBody>
      </p:sp>
    </p:spTree>
    <p:extLst>
      <p:ext uri="{BB962C8B-B14F-4D97-AF65-F5344CB8AC3E}">
        <p14:creationId xmlns:p14="http://schemas.microsoft.com/office/powerpoint/2010/main" val="282571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3950841"/>
              </p:ext>
            </p:extLst>
          </p:nvPr>
        </p:nvGraphicFramePr>
        <p:xfrm>
          <a:off x="304800" y="76200"/>
          <a:ext cx="8534401" cy="6477002"/>
        </p:xfrm>
        <a:graphic>
          <a:graphicData uri="http://schemas.openxmlformats.org/drawingml/2006/table">
            <a:tbl>
              <a:tblPr firstRow="1" firstCol="1" bandRow="1"/>
              <a:tblGrid>
                <a:gridCol w="27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File[]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listFiles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an array 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 File objects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representing each file and directory in this directory. If this File object is not a directory, returns null.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mkdir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a directory on disk from this File object. Returns true if the directory was successfully created.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5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mkdirs()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a directory on disk from this File object, including any parent directories that are listed in the directory path but don’t already exist. Returns true if the directory was successfully created.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renameTo(File dest)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Renames the File object to the specified destination File object. Returns true if the rename was successful.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setLastModified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(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long time)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Sets the last modified time for the File object. Returns true if the time was successfully set.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setReadOnly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Marks the file as read-only. Returns true if the file was successfully marked.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4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setWritable(boolean)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Sets the write permission for this File object.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the file was successfully marked.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setReadable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Sets the read permission for this File object. Returns true if the file was successfully marked.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getFreeSpace()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number of free bytes of storage available on the partition associated with the invoking object.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getTotalSpace( ) 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storage capacity of the partition associated with the invoking object.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getUsableSpace( 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number of usable free bytes of storage available on the partition associated with the invoking object.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89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With the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class, you can convert </a:t>
            </a:r>
            <a:r>
              <a:rPr lang="en-US" sz="2000" dirty="0">
                <a:solidFill>
                  <a:srgbClr val="FF0000"/>
                </a:solidFill>
              </a:rPr>
              <a:t>byte streams to character streams.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You use the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class to translate </a:t>
            </a:r>
            <a:r>
              <a:rPr lang="en-US" sz="2000" dirty="0">
                <a:solidFill>
                  <a:srgbClr val="FF0000"/>
                </a:solidFill>
              </a:rPr>
              <a:t>character streams into byte streams. </a:t>
            </a:r>
          </a:p>
          <a:p>
            <a:r>
              <a:rPr lang="en-US" sz="2000" dirty="0"/>
              <a:t>The following figure illustrates the conversion process: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you create </a:t>
            </a:r>
            <a:r>
              <a:rPr lang="en-US" sz="2000" dirty="0" err="1"/>
              <a:t>InputStreamReader</a:t>
            </a:r>
            <a:r>
              <a:rPr lang="en-US" sz="2000" dirty="0"/>
              <a:t> and </a:t>
            </a:r>
            <a:r>
              <a:rPr lang="en-US" sz="2000" dirty="0" err="1"/>
              <a:t>OutputStreamWriter</a:t>
            </a:r>
            <a:r>
              <a:rPr lang="en-US" sz="2000" dirty="0"/>
              <a:t> objects, </a:t>
            </a:r>
            <a:r>
              <a:rPr lang="en-US" sz="2000" dirty="0">
                <a:solidFill>
                  <a:srgbClr val="FF0000"/>
                </a:solidFill>
              </a:rPr>
              <a:t>you specify the </a:t>
            </a:r>
            <a:r>
              <a:rPr lang="en-US" sz="2000" u="sng" dirty="0">
                <a:solidFill>
                  <a:srgbClr val="FF0000"/>
                </a:solidFill>
              </a:rPr>
              <a:t>byte encoding </a:t>
            </a:r>
            <a:r>
              <a:rPr lang="en-US" sz="2000" dirty="0">
                <a:solidFill>
                  <a:srgbClr val="FF0000"/>
                </a:solidFill>
              </a:rPr>
              <a:t>that you want to convert. </a:t>
            </a:r>
          </a:p>
          <a:p>
            <a:r>
              <a:rPr lang="en-US" sz="2000" dirty="0"/>
              <a:t>For example, to translate a text file in the UTF-8 encoding into Unicode character set, you create an </a:t>
            </a:r>
            <a:r>
              <a:rPr lang="en-US" sz="2000" dirty="0" err="1"/>
              <a:t>InputStreamReader</a:t>
            </a:r>
            <a:r>
              <a:rPr lang="en-US" sz="2000" dirty="0"/>
              <a:t> as follows: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FileInputStream </a:t>
            </a:r>
            <a:r>
              <a:rPr lang="en-US" sz="2000" dirty="0" err="1">
                <a:solidFill>
                  <a:srgbClr val="FF0000"/>
                </a:solidFill>
              </a:rPr>
              <a:t>fis</a:t>
            </a:r>
            <a:r>
              <a:rPr lang="en-US" sz="2000" dirty="0">
                <a:solidFill>
                  <a:srgbClr val="FF0000"/>
                </a:solidFill>
              </a:rPr>
              <a:t> = new FileInputStream("test.txt");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isr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fis</a:t>
            </a:r>
            <a:r>
              <a:rPr lang="en-US" sz="2000" dirty="0">
                <a:solidFill>
                  <a:srgbClr val="FF0000"/>
                </a:solidFill>
              </a:rPr>
              <a:t>, "UTF-8");</a:t>
            </a:r>
          </a:p>
        </p:txBody>
      </p:sp>
      <p:pic>
        <p:nvPicPr>
          <p:cNvPr id="4" name="Picture 3" descr="This figure represents the conversion process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964" y="3352800"/>
            <a:ext cx="5739824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7724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If you omit the encoding identifier,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 and </a:t>
            </a:r>
            <a:r>
              <a:rPr lang="en-US" sz="2200" dirty="0" err="1">
                <a:solidFill>
                  <a:srgbClr val="0070C0"/>
                </a:solidFill>
              </a:rPr>
              <a:t>OutputStreamWriter</a:t>
            </a:r>
            <a:r>
              <a:rPr lang="en-US" sz="2200" dirty="0">
                <a:solidFill>
                  <a:srgbClr val="0070C0"/>
                </a:solidFill>
              </a:rPr>
              <a:t> rely on the default encoding. </a:t>
            </a:r>
          </a:p>
          <a:p>
            <a:r>
              <a:rPr lang="en-US" sz="2200" dirty="0"/>
              <a:t>You can determine which encoding an </a:t>
            </a:r>
            <a:r>
              <a:rPr lang="en-US" sz="2200" dirty="0" err="1"/>
              <a:t>InputStreamReader</a:t>
            </a:r>
            <a:r>
              <a:rPr lang="en-US" sz="2200" dirty="0"/>
              <a:t> or </a:t>
            </a:r>
            <a:r>
              <a:rPr lang="en-US" sz="2200" dirty="0" err="1"/>
              <a:t>OutputStreamWriter</a:t>
            </a:r>
            <a:r>
              <a:rPr lang="en-US" sz="2200" dirty="0"/>
              <a:t> uses by invoking the </a:t>
            </a:r>
            <a:r>
              <a:rPr lang="en-US" sz="2200" dirty="0" err="1"/>
              <a:t>getEncoding</a:t>
            </a:r>
            <a:r>
              <a:rPr lang="en-US" sz="2200" dirty="0"/>
              <a:t> method, as follows: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</a:t>
            </a:r>
            <a:r>
              <a:rPr lang="en-US" sz="2200" dirty="0" err="1">
                <a:solidFill>
                  <a:srgbClr val="FF0000"/>
                </a:solidFill>
              </a:rPr>
              <a:t>InputStreamReader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isr</a:t>
            </a:r>
            <a:r>
              <a:rPr lang="en-US" sz="2200" dirty="0">
                <a:solidFill>
                  <a:srgbClr val="FF0000"/>
                </a:solidFill>
              </a:rPr>
              <a:t> = new </a:t>
            </a:r>
            <a:r>
              <a:rPr lang="en-US" sz="2200" dirty="0" err="1">
                <a:solidFill>
                  <a:srgbClr val="FF0000"/>
                </a:solidFill>
              </a:rPr>
              <a:t>InputStreamReader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fis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String </a:t>
            </a:r>
            <a:r>
              <a:rPr lang="en-US" sz="2200" dirty="0" err="1">
                <a:solidFill>
                  <a:srgbClr val="FF0000"/>
                </a:solidFill>
              </a:rPr>
              <a:t>defaultEncoding</a:t>
            </a:r>
            <a:r>
              <a:rPr lang="en-US" sz="2200" dirty="0">
                <a:solidFill>
                  <a:srgbClr val="FF0000"/>
                </a:solidFill>
              </a:rPr>
              <a:t> = </a:t>
            </a:r>
            <a:r>
              <a:rPr lang="en-US" sz="2200" dirty="0" err="1">
                <a:solidFill>
                  <a:srgbClr val="FF0000"/>
                </a:solidFill>
              </a:rPr>
              <a:t>isr.getEncoding</a:t>
            </a:r>
            <a:r>
              <a:rPr lang="en-US" sz="22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83702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4.1 </a:t>
            </a:r>
            <a:r>
              <a:rPr lang="en-US" sz="2000" b="1" dirty="0" err="1">
                <a:solidFill>
                  <a:srgbClr val="00B050"/>
                </a:solidFill>
              </a:rPr>
              <a:t>OutPutStreamWriter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The Java </a:t>
            </a:r>
            <a:r>
              <a:rPr lang="en-US" sz="2000" dirty="0" err="1"/>
              <a:t>OutputStreamWriter</a:t>
            </a:r>
            <a:r>
              <a:rPr lang="en-US" sz="2000" dirty="0"/>
              <a:t> class is intended to wrap an </a:t>
            </a:r>
            <a:r>
              <a:rPr lang="en-US" sz="2000" dirty="0" err="1"/>
              <a:t>OutputStream</a:t>
            </a:r>
            <a:r>
              <a:rPr lang="en-US" sz="2000" dirty="0"/>
              <a:t>, thereby </a:t>
            </a:r>
            <a:r>
              <a:rPr lang="en-US" sz="2000" dirty="0">
                <a:solidFill>
                  <a:srgbClr val="FF0000"/>
                </a:solidFill>
              </a:rPr>
              <a:t>turning the byte based output stream into a character based Writer.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The Java </a:t>
            </a: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 is useful if you need to write characters to a file, encoded as UTF-8, UTF-16, etc. </a:t>
            </a:r>
          </a:p>
          <a:p>
            <a:r>
              <a:rPr lang="en-US" sz="2000" dirty="0"/>
              <a:t>You can write the characters (char values) to the </a:t>
            </a:r>
            <a:r>
              <a:rPr lang="en-US" sz="2000" dirty="0" err="1"/>
              <a:t>OutputStreamWriter</a:t>
            </a:r>
            <a:r>
              <a:rPr lang="en-US" sz="2000" dirty="0"/>
              <a:t> and it will encode them correctly and write the encoded bytes to the underlying </a:t>
            </a:r>
            <a:r>
              <a:rPr lang="en-US" sz="2000" dirty="0" err="1"/>
              <a:t>OutputStream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596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Constructors of </a:t>
            </a:r>
            <a:r>
              <a:rPr lang="en-US" sz="2000" dirty="0" err="1"/>
              <a:t>OutputStreamWriter</a:t>
            </a:r>
            <a:r>
              <a:rPr lang="en-US" sz="2000" dirty="0"/>
              <a:t> class are: </a:t>
            </a:r>
          </a:p>
          <a:p>
            <a:pPr lvl="1">
              <a:spcBef>
                <a:spcPts val="7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out, Charset c) </a:t>
            </a:r>
            <a:r>
              <a:rPr lang="en-US" sz="2000" dirty="0"/>
              <a:t>– this creates an </a:t>
            </a:r>
            <a:r>
              <a:rPr lang="en-US" sz="2000" dirty="0" err="1"/>
              <a:t>OutputStreamWriter</a:t>
            </a:r>
            <a:r>
              <a:rPr lang="en-US" sz="2000" dirty="0"/>
              <a:t> to write to the given </a:t>
            </a:r>
            <a:r>
              <a:rPr lang="en-US" sz="2000" dirty="0" err="1"/>
              <a:t>OutputStream</a:t>
            </a:r>
            <a:r>
              <a:rPr lang="en-US" sz="2000" dirty="0"/>
              <a:t> using the given character set encoding.</a:t>
            </a:r>
          </a:p>
          <a:p>
            <a:pPr lvl="1">
              <a:spcBef>
                <a:spcPts val="7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out, </a:t>
            </a:r>
            <a:r>
              <a:rPr lang="en-US" sz="2000" dirty="0" err="1">
                <a:solidFill>
                  <a:srgbClr val="0070C0"/>
                </a:solidFill>
              </a:rPr>
              <a:t>CharsetEncoder</a:t>
            </a:r>
            <a:r>
              <a:rPr lang="en-US" sz="2000" dirty="0">
                <a:solidFill>
                  <a:srgbClr val="0070C0"/>
                </a:solidFill>
              </a:rPr>
              <a:t> c) </a:t>
            </a:r>
            <a:r>
              <a:rPr lang="en-US" sz="2000" dirty="0"/>
              <a:t>– this creates an </a:t>
            </a:r>
            <a:r>
              <a:rPr lang="en-US" sz="2000" dirty="0" err="1"/>
              <a:t>OutputStreamWriter</a:t>
            </a:r>
            <a:r>
              <a:rPr lang="en-US" sz="2000" dirty="0"/>
              <a:t> to write to the given </a:t>
            </a:r>
            <a:r>
              <a:rPr lang="en-US" sz="2000" dirty="0" err="1"/>
              <a:t>OutputStream</a:t>
            </a:r>
            <a:r>
              <a:rPr lang="en-US" sz="2000" dirty="0"/>
              <a:t> using the given character set encoder.</a:t>
            </a:r>
          </a:p>
          <a:p>
            <a:pPr lvl="1">
              <a:spcBef>
                <a:spcPts val="7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out, String </a:t>
            </a:r>
            <a:r>
              <a:rPr lang="en-US" sz="2000" dirty="0" err="1">
                <a:solidFill>
                  <a:srgbClr val="0070C0"/>
                </a:solidFill>
              </a:rPr>
              <a:t>enc</a:t>
            </a:r>
            <a:r>
              <a:rPr lang="en-US" sz="2000" dirty="0">
                <a:solidFill>
                  <a:srgbClr val="0070C0"/>
                </a:solidFill>
              </a:rPr>
              <a:t>)  </a:t>
            </a:r>
            <a:r>
              <a:rPr lang="en-US" sz="2000" dirty="0"/>
              <a:t>- this creates an </a:t>
            </a:r>
            <a:r>
              <a:rPr lang="en-US" sz="2000" dirty="0" err="1"/>
              <a:t>OutputStreamWriter</a:t>
            </a:r>
            <a:r>
              <a:rPr lang="en-US" sz="2000" dirty="0"/>
              <a:t> to write to it using the named character set encoding. If the named encoding is not supported an </a:t>
            </a:r>
            <a:r>
              <a:rPr lang="en-US" sz="2000" dirty="0" err="1"/>
              <a:t>UnsupportedEncodingException</a:t>
            </a:r>
            <a:r>
              <a:rPr lang="en-US" sz="2000" dirty="0"/>
              <a:t> is thrown. </a:t>
            </a:r>
          </a:p>
          <a:p>
            <a:pPr lvl="1">
              <a:spcBef>
                <a:spcPts val="7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out)</a:t>
            </a:r>
            <a:r>
              <a:rPr lang="en-US" sz="2000" dirty="0"/>
              <a:t> - creates an </a:t>
            </a:r>
            <a:r>
              <a:rPr lang="en-US" sz="2000" dirty="0" err="1"/>
              <a:t>OutputStreamWriter</a:t>
            </a:r>
            <a:r>
              <a:rPr lang="en-US" sz="2000" dirty="0"/>
              <a:t> using the default character set encoding.</a:t>
            </a:r>
          </a:p>
        </p:txBody>
      </p:sp>
    </p:spTree>
    <p:extLst>
      <p:ext uri="{BB962C8B-B14F-4D97-AF65-F5344CB8AC3E}">
        <p14:creationId xmlns:p14="http://schemas.microsoft.com/office/powerpoint/2010/main" val="2267263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Methods of </a:t>
            </a:r>
            <a:r>
              <a:rPr lang="en-US" sz="2000" dirty="0" err="1"/>
              <a:t>OutputStreamWriter</a:t>
            </a:r>
            <a:r>
              <a:rPr lang="en-US" sz="2000" dirty="0"/>
              <a:t> are: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String </a:t>
            </a:r>
            <a:r>
              <a:rPr lang="en-US" sz="2000" dirty="0" err="1">
                <a:solidFill>
                  <a:srgbClr val="0070C0"/>
                </a:solidFill>
              </a:rPr>
              <a:t>getEncoding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- returns the name of the character encoding being used by this stream.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write(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c) </a:t>
            </a:r>
            <a:r>
              <a:rPr lang="en-US" sz="2000" dirty="0"/>
              <a:t>- writes a single character to stream. Throws </a:t>
            </a:r>
            <a:r>
              <a:rPr lang="en-US" sz="2000" dirty="0" err="1"/>
              <a:t>IOException</a:t>
            </a:r>
            <a:r>
              <a:rPr lang="en-US" sz="2000" dirty="0"/>
              <a:t> if an I/O error occurs.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write(char </a:t>
            </a:r>
            <a:r>
              <a:rPr lang="en-US" sz="2000" dirty="0" err="1">
                <a:solidFill>
                  <a:srgbClr val="0070C0"/>
                </a:solidFill>
              </a:rPr>
              <a:t>cbuf</a:t>
            </a:r>
            <a:r>
              <a:rPr lang="en-US" sz="2000" dirty="0">
                <a:solidFill>
                  <a:srgbClr val="0070C0"/>
                </a:solidFill>
              </a:rPr>
              <a:t>[],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off,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len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/>
              <a:t>- writes a portion of an array of characters. It throws </a:t>
            </a:r>
            <a:r>
              <a:rPr lang="en-US" sz="2000" dirty="0" err="1"/>
              <a:t>IOException</a:t>
            </a:r>
            <a:r>
              <a:rPr lang="en-US" sz="2000" dirty="0"/>
              <a:t> if an I/O error occurs.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write(String </a:t>
            </a:r>
            <a:r>
              <a:rPr lang="en-US" sz="2000" dirty="0" err="1">
                <a:solidFill>
                  <a:srgbClr val="0070C0"/>
                </a:solidFill>
              </a:rPr>
              <a:t>str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off,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len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/>
              <a:t>- writes a portion of a string to stream. It throws </a:t>
            </a:r>
            <a:r>
              <a:rPr lang="en-US" sz="2000" dirty="0" err="1"/>
              <a:t>IOException</a:t>
            </a:r>
            <a:r>
              <a:rPr lang="en-US" sz="2000" dirty="0"/>
              <a:t> if an I/O error occurs.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flush() </a:t>
            </a:r>
            <a:r>
              <a:rPr lang="en-US" sz="2000" dirty="0"/>
              <a:t>- flushes the stream. It throws </a:t>
            </a:r>
            <a:r>
              <a:rPr lang="en-US" sz="2000" dirty="0" err="1"/>
              <a:t>IOException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close() </a:t>
            </a:r>
            <a:r>
              <a:rPr lang="en-US" sz="2000" dirty="0"/>
              <a:t>– closes the stream. It throws </a:t>
            </a:r>
            <a:r>
              <a:rPr lang="en-US" sz="2000" dirty="0" err="1"/>
              <a:t>IOException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754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81800"/>
          </a:xfrm>
        </p:spPr>
        <p:txBody>
          <a:bodyPr>
            <a:normAutofit/>
          </a:bodyPr>
          <a:lstStyle/>
          <a:p>
            <a:r>
              <a:rPr lang="en-US" sz="2000" dirty="0"/>
              <a:t>Example: writing characters to byte stream using </a:t>
            </a:r>
            <a:r>
              <a:rPr lang="en-US" sz="2000" dirty="0" err="1"/>
              <a:t>OutputStreamWriter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 = new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("output.txt");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Writer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outputStreamWriter.write</a:t>
            </a:r>
            <a:r>
              <a:rPr lang="en-US" sz="2000" dirty="0">
                <a:solidFill>
                  <a:srgbClr val="FF0000"/>
                </a:solidFill>
              </a:rPr>
              <a:t>("Hello World");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outputStreamWriter.close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000" dirty="0"/>
              <a:t>The </a:t>
            </a:r>
            <a:r>
              <a:rPr lang="en-US" sz="2000" dirty="0" err="1"/>
              <a:t>OutputStreamWriter</a:t>
            </a:r>
            <a:r>
              <a:rPr lang="en-US" sz="2000" dirty="0"/>
              <a:t> also has alternative constructors that allow you to specify the character set (ISO-8859-1, UTF-8, UTF-16, US-ASCII, etc.) to use to convert the characters to bytes written to the underlying </a:t>
            </a:r>
            <a:r>
              <a:rPr lang="en-US" sz="2000" dirty="0" err="1"/>
              <a:t>OutputStream</a:t>
            </a:r>
            <a:r>
              <a:rPr lang="en-US" sz="2000" dirty="0"/>
              <a:t>.</a:t>
            </a:r>
          </a:p>
          <a:p>
            <a:r>
              <a:rPr lang="en-US" sz="2000" dirty="0"/>
              <a:t>Here is a Java </a:t>
            </a:r>
            <a:r>
              <a:rPr lang="en-US" sz="2000" dirty="0" err="1"/>
              <a:t>OutputStreamWriter</a:t>
            </a:r>
            <a:r>
              <a:rPr lang="en-US" sz="2000" dirty="0"/>
              <a:t> example showing the use of one of these constructors: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</a:t>
            </a:r>
            <a:r>
              <a:rPr lang="en-US" sz="1800" dirty="0" err="1">
                <a:solidFill>
                  <a:srgbClr val="0070C0"/>
                </a:solidFill>
              </a:rPr>
              <a:t>OutputStream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outputStream</a:t>
            </a:r>
            <a:r>
              <a:rPr lang="en-US" sz="1800" dirty="0">
                <a:solidFill>
                  <a:srgbClr val="0070C0"/>
                </a:solidFill>
              </a:rPr>
              <a:t>  = new </a:t>
            </a:r>
            <a:r>
              <a:rPr lang="en-US" sz="1800" dirty="0" err="1">
                <a:solidFill>
                  <a:srgbClr val="0070C0"/>
                </a:solidFill>
              </a:rPr>
              <a:t>FileOutputStream</a:t>
            </a:r>
            <a:r>
              <a:rPr lang="en-US" sz="1800" dirty="0">
                <a:solidFill>
                  <a:srgbClr val="0070C0"/>
                </a:solidFill>
              </a:rPr>
              <a:t>("output.txt");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Writer </a:t>
            </a:r>
            <a:r>
              <a:rPr lang="en-US" sz="1800" dirty="0" err="1">
                <a:solidFill>
                  <a:srgbClr val="0070C0"/>
                </a:solidFill>
              </a:rPr>
              <a:t>outputStreamWriter</a:t>
            </a:r>
            <a:r>
              <a:rPr lang="en-US" sz="1800" dirty="0">
                <a:solidFill>
                  <a:srgbClr val="0070C0"/>
                </a:solidFill>
              </a:rPr>
              <a:t>  = new </a:t>
            </a:r>
            <a:r>
              <a:rPr lang="en-US" sz="1800" dirty="0" err="1">
                <a:solidFill>
                  <a:srgbClr val="0070C0"/>
                </a:solidFill>
              </a:rPr>
              <a:t>OutputStreamWriter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outputStream</a:t>
            </a:r>
            <a:r>
              <a:rPr lang="en-US" sz="1800" dirty="0">
                <a:solidFill>
                  <a:srgbClr val="0070C0"/>
                </a:solidFill>
              </a:rPr>
              <a:t>, "UTF-8");</a:t>
            </a:r>
          </a:p>
          <a:p>
            <a:r>
              <a:rPr lang="en-US" sz="2000" dirty="0"/>
              <a:t>This example </a:t>
            </a:r>
            <a:r>
              <a:rPr lang="en-US" sz="2000" dirty="0">
                <a:solidFill>
                  <a:srgbClr val="FF0000"/>
                </a:solidFill>
              </a:rPr>
              <a:t>creates an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 that will convert all characters written to it </a:t>
            </a:r>
            <a:r>
              <a:rPr lang="en-US" sz="2000" dirty="0">
                <a:solidFill>
                  <a:srgbClr val="0070C0"/>
                </a:solidFill>
              </a:rPr>
              <a:t>to UTF-8 encoded characters </a:t>
            </a:r>
            <a:r>
              <a:rPr lang="en-US" sz="2000" dirty="0">
                <a:solidFill>
                  <a:srgbClr val="FF0000"/>
                </a:solidFill>
              </a:rPr>
              <a:t>and write the UTF-8 encoded bytes to the underlying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5869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String pm = "</a:t>
            </a:r>
            <a:r>
              <a:rPr lang="am-ET" sz="2000" dirty="0">
                <a:solidFill>
                  <a:srgbClr val="FF0000"/>
                </a:solidFill>
              </a:rPr>
              <a:t>እልፍ ከሲታዎች ቀጥነዉ የሞገጉ\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\"</a:t>
            </a:r>
            <a:r>
              <a:rPr lang="am-ET" sz="2000" dirty="0">
                <a:solidFill>
                  <a:srgbClr val="FF0000"/>
                </a:solidFill>
              </a:rPr>
              <a:t>ሥጋችን የት ሄደ?\" ብለዉ ሲፈልጉ\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</a:t>
            </a:r>
            <a:r>
              <a:rPr lang="am-ET" sz="2000" dirty="0">
                <a:solidFill>
                  <a:srgbClr val="FF0000"/>
                </a:solidFill>
              </a:rPr>
              <a:t>በየሸንተረሩ በየጥጋጥጉ \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</a:t>
            </a:r>
            <a:r>
              <a:rPr lang="am-ET" sz="2000" dirty="0">
                <a:solidFill>
                  <a:srgbClr val="FF0000"/>
                </a:solidFill>
              </a:rPr>
              <a:t>አሥሠዉ አሥሠዉ በምድር በሰማይ\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</a:t>
            </a:r>
            <a:r>
              <a:rPr lang="am-ET" sz="2000" dirty="0">
                <a:solidFill>
                  <a:srgbClr val="FF0000"/>
                </a:solidFill>
              </a:rPr>
              <a:t>አገኙት ቦርጭ ሆኖ በአንድ ሰዉ ገላ ላይ::";</a:t>
            </a:r>
          </a:p>
          <a:p>
            <a:pPr marL="32004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output  = new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("poem.txt");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Writer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(output, "utf-8");</a:t>
            </a:r>
          </a:p>
          <a:p>
            <a:pPr marL="32004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outputStreamWriter.write</a:t>
            </a:r>
            <a:r>
              <a:rPr lang="en-US" sz="2000" dirty="0">
                <a:solidFill>
                  <a:srgbClr val="FF0000"/>
                </a:solidFill>
              </a:rPr>
              <a:t>(pm);</a:t>
            </a:r>
          </a:p>
          <a:p>
            <a:pPr marL="32004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outputStreamWriter.close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/>
              <a:t>This example converts UTF-16 encoded string that contains Geez characters to UTF-8 and save it to file. </a:t>
            </a:r>
          </a:p>
        </p:txBody>
      </p:sp>
    </p:spTree>
    <p:extLst>
      <p:ext uri="{BB962C8B-B14F-4D97-AF65-F5344CB8AC3E}">
        <p14:creationId xmlns:p14="http://schemas.microsoft.com/office/powerpoint/2010/main" val="225910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4.2 </a:t>
            </a:r>
            <a:r>
              <a:rPr lang="en-US" sz="2000" b="1" dirty="0" err="1">
                <a:solidFill>
                  <a:srgbClr val="00B050"/>
                </a:solidFill>
              </a:rPr>
              <a:t>InputStreamReader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 err="1">
                <a:solidFill>
                  <a:srgbClr val="0070C0"/>
                </a:solidFill>
              </a:rPr>
              <a:t>InputStreamReader</a:t>
            </a:r>
            <a:r>
              <a:rPr lang="en-US" sz="2000" dirty="0">
                <a:solidFill>
                  <a:srgbClr val="0070C0"/>
                </a:solidFill>
              </a:rPr>
              <a:t> class is intended to wrap an InputStream, thereby turning the byte based input stream into a character based Reader.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is often used to read characters from files where the bytes represent text. </a:t>
            </a:r>
          </a:p>
          <a:p>
            <a:r>
              <a:rPr lang="en-US" sz="2000" dirty="0"/>
              <a:t>For instance, a text file where the characters are encoded as UTF-8.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You could use an </a:t>
            </a:r>
            <a:r>
              <a:rPr lang="en-US" sz="2000" dirty="0" err="1">
                <a:solidFill>
                  <a:srgbClr val="0070C0"/>
                </a:solidFill>
              </a:rPr>
              <a:t>InputStreamReader</a:t>
            </a:r>
            <a:r>
              <a:rPr lang="en-US" sz="2000" dirty="0">
                <a:solidFill>
                  <a:srgbClr val="0070C0"/>
                </a:solidFill>
              </a:rPr>
              <a:t> to wrap a FileInputStream in order to read such a file.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 err="1">
                <a:solidFill>
                  <a:srgbClr val="0070C0"/>
                </a:solidFill>
              </a:rPr>
              <a:t>InputStreamReader</a:t>
            </a:r>
            <a:r>
              <a:rPr lang="en-US" sz="2000" dirty="0">
                <a:solidFill>
                  <a:srgbClr val="0070C0"/>
                </a:solidFill>
              </a:rPr>
              <a:t> has a set of alternative constructors that allow you to specify the character set (ISO-8859-1, UTF-8, UTF-16 etc.) to use to interpret the bytes in the underlying InputStream.</a:t>
            </a:r>
          </a:p>
          <a:p>
            <a:r>
              <a:rPr lang="en-US" sz="2000" dirty="0"/>
              <a:t>Here is an </a:t>
            </a:r>
            <a:r>
              <a:rPr lang="en-US" sz="2000" dirty="0" err="1"/>
              <a:t>InputStreamReader</a:t>
            </a:r>
            <a:r>
              <a:rPr lang="en-US" sz="2000" dirty="0"/>
              <a:t> example that specifies a character encoding: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InputStream input = new FileInputStream("poem.txt");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Reader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(input, "UTF-8");</a:t>
            </a:r>
          </a:p>
        </p:txBody>
      </p:sp>
    </p:spTree>
    <p:extLst>
      <p:ext uri="{BB962C8B-B14F-4D97-AF65-F5344CB8AC3E}">
        <p14:creationId xmlns:p14="http://schemas.microsoft.com/office/powerpoint/2010/main" val="2974224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600" dirty="0">
                <a:solidFill>
                  <a:srgbClr val="FF0000"/>
                </a:solidFill>
              </a:rPr>
              <a:t>Constructors of </a:t>
            </a:r>
            <a:r>
              <a:rPr lang="en-US" sz="1600" dirty="0" err="1">
                <a:solidFill>
                  <a:srgbClr val="FF0000"/>
                </a:solidFill>
              </a:rPr>
              <a:t>InputStreamReader</a:t>
            </a:r>
            <a:r>
              <a:rPr lang="en-US" sz="1600" dirty="0">
                <a:solidFill>
                  <a:srgbClr val="FF0000"/>
                </a:solidFill>
              </a:rPr>
              <a:t> class are: 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InputStreamReader</a:t>
            </a:r>
            <a:r>
              <a:rPr lang="en-US" sz="1600" dirty="0">
                <a:solidFill>
                  <a:srgbClr val="0070C0"/>
                </a:solidFill>
              </a:rPr>
              <a:t>(InputStream in) </a:t>
            </a:r>
            <a:r>
              <a:rPr lang="en-US" sz="1600" dirty="0"/>
              <a:t>- creates an </a:t>
            </a:r>
            <a:r>
              <a:rPr lang="en-US" sz="1600" dirty="0" err="1"/>
              <a:t>InputStreamReader</a:t>
            </a:r>
            <a:r>
              <a:rPr lang="en-US" sz="1600" dirty="0"/>
              <a:t> to read from the given InputStream using the default character set encoding.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InputStreamReader</a:t>
            </a:r>
            <a:r>
              <a:rPr lang="en-US" sz="1600" dirty="0">
                <a:solidFill>
                  <a:srgbClr val="0070C0"/>
                </a:solidFill>
              </a:rPr>
              <a:t>(InputStream in, Charset c)</a:t>
            </a:r>
            <a:r>
              <a:rPr lang="en-US" sz="1600" dirty="0"/>
              <a:t> - creates an </a:t>
            </a:r>
            <a:r>
              <a:rPr lang="en-US" sz="1600" dirty="0" err="1"/>
              <a:t>InputStreamReader</a:t>
            </a:r>
            <a:r>
              <a:rPr lang="en-US" sz="1600" dirty="0"/>
              <a:t> to read from the given InputStream using the given character set encoding.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InputStreamReader</a:t>
            </a:r>
            <a:r>
              <a:rPr lang="en-US" sz="1600" dirty="0">
                <a:solidFill>
                  <a:srgbClr val="0070C0"/>
                </a:solidFill>
              </a:rPr>
              <a:t>(InputStream in, </a:t>
            </a:r>
            <a:r>
              <a:rPr lang="en-US" sz="1600" dirty="0" err="1">
                <a:solidFill>
                  <a:srgbClr val="0070C0"/>
                </a:solidFill>
              </a:rPr>
              <a:t>CharsetDecoder</a:t>
            </a:r>
            <a:r>
              <a:rPr lang="en-US" sz="1600" dirty="0">
                <a:solidFill>
                  <a:srgbClr val="0070C0"/>
                </a:solidFill>
              </a:rPr>
              <a:t> c)</a:t>
            </a:r>
            <a:r>
              <a:rPr lang="en-US" sz="1600" dirty="0"/>
              <a:t> - creates an </a:t>
            </a:r>
            <a:r>
              <a:rPr lang="en-US" sz="1600" dirty="0" err="1"/>
              <a:t>InputStreamReader</a:t>
            </a:r>
            <a:r>
              <a:rPr lang="en-US" sz="1600" dirty="0"/>
              <a:t> to read from the given InputStream using the given character set decoder.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InputStreamReader</a:t>
            </a:r>
            <a:r>
              <a:rPr lang="en-US" sz="1600" dirty="0">
                <a:solidFill>
                  <a:srgbClr val="0070C0"/>
                </a:solidFill>
              </a:rPr>
              <a:t>(InputStream in, String </a:t>
            </a:r>
            <a:r>
              <a:rPr lang="en-US" sz="1600" dirty="0" err="1">
                <a:solidFill>
                  <a:srgbClr val="0070C0"/>
                </a:solidFill>
              </a:rPr>
              <a:t>enc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  <a:r>
              <a:rPr lang="en-US" sz="1600" dirty="0"/>
              <a:t> - creates an </a:t>
            </a:r>
            <a:r>
              <a:rPr lang="en-US" sz="1600" dirty="0" err="1"/>
              <a:t>InputStreamReader</a:t>
            </a:r>
            <a:r>
              <a:rPr lang="en-US" sz="1600" dirty="0"/>
              <a:t> to read from the given InputStream using the named character set encoding. If the named encoding is not supported an </a:t>
            </a:r>
            <a:r>
              <a:rPr lang="en-US" sz="1600" dirty="0" err="1"/>
              <a:t>UnsupportedEncodingException</a:t>
            </a:r>
            <a:r>
              <a:rPr lang="en-US" sz="1600" dirty="0"/>
              <a:t> is thrown.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/>
          </a:p>
          <a:p>
            <a:pPr>
              <a:spcBef>
                <a:spcPts val="300"/>
              </a:spcBef>
            </a:pPr>
            <a:r>
              <a:rPr lang="en-US" sz="1600" dirty="0">
                <a:solidFill>
                  <a:srgbClr val="FF0000"/>
                </a:solidFill>
              </a:rPr>
              <a:t>The methods of </a:t>
            </a:r>
            <a:r>
              <a:rPr lang="en-US" sz="1600" dirty="0" err="1">
                <a:solidFill>
                  <a:srgbClr val="FF0000"/>
                </a:solidFill>
              </a:rPr>
              <a:t>InputStreamReader</a:t>
            </a:r>
            <a:r>
              <a:rPr lang="en-US" sz="1600" dirty="0">
                <a:solidFill>
                  <a:srgbClr val="FF0000"/>
                </a:solidFill>
              </a:rPr>
              <a:t> are:</a:t>
            </a:r>
          </a:p>
          <a:p>
            <a:pPr lvl="0">
              <a:spcBef>
                <a:spcPts val="300"/>
              </a:spcBef>
            </a:pPr>
            <a:r>
              <a:rPr lang="en-US" sz="1600" dirty="0">
                <a:solidFill>
                  <a:srgbClr val="0070C0"/>
                </a:solidFill>
              </a:rPr>
              <a:t>String </a:t>
            </a:r>
            <a:r>
              <a:rPr lang="en-US" sz="1600" dirty="0" err="1">
                <a:solidFill>
                  <a:srgbClr val="0070C0"/>
                </a:solidFill>
              </a:rPr>
              <a:t>getEncoding</a:t>
            </a:r>
            <a:r>
              <a:rPr lang="en-US" sz="1600" dirty="0">
                <a:solidFill>
                  <a:srgbClr val="0070C0"/>
                </a:solidFill>
              </a:rPr>
              <a:t>()</a:t>
            </a:r>
            <a:r>
              <a:rPr lang="en-US" sz="1600" dirty="0"/>
              <a:t> – returns the name of the character encoding being used by this stream.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read() </a:t>
            </a:r>
            <a:r>
              <a:rPr lang="en-US" sz="1600" dirty="0"/>
              <a:t>-  reads a single character from the stream. It throws </a:t>
            </a:r>
            <a:r>
              <a:rPr lang="en-US" sz="1600" dirty="0" err="1"/>
              <a:t>IOException</a:t>
            </a:r>
            <a:r>
              <a:rPr lang="en-US" sz="1600" dirty="0"/>
              <a:t> if an I/O error occurs.  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read(char </a:t>
            </a:r>
            <a:r>
              <a:rPr lang="en-US" sz="1600" dirty="0" err="1">
                <a:solidFill>
                  <a:srgbClr val="0070C0"/>
                </a:solidFill>
              </a:rPr>
              <a:t>cbuf</a:t>
            </a:r>
            <a:r>
              <a:rPr lang="en-US" sz="1600" dirty="0">
                <a:solidFill>
                  <a:srgbClr val="0070C0"/>
                </a:solidFill>
              </a:rPr>
              <a:t>[], </a:t>
            </a: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offset, </a:t>
            </a: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length)</a:t>
            </a:r>
            <a:r>
              <a:rPr lang="en-US" sz="1600" dirty="0"/>
              <a:t> – reads characters into a portion of an character array. It throws </a:t>
            </a:r>
            <a:r>
              <a:rPr lang="en-US" sz="1600" dirty="0" err="1"/>
              <a:t>IOException</a:t>
            </a:r>
            <a:r>
              <a:rPr lang="en-US" sz="1600" dirty="0"/>
              <a:t> if an I/O error occurs.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boolean</a:t>
            </a:r>
            <a:r>
              <a:rPr lang="en-US" sz="1600" dirty="0">
                <a:solidFill>
                  <a:srgbClr val="0070C0"/>
                </a:solidFill>
              </a:rPr>
              <a:t> ready()</a:t>
            </a:r>
            <a:r>
              <a:rPr lang="en-US" sz="1600" dirty="0"/>
              <a:t> - tells whether this stream is ready to be read. It throws </a:t>
            </a:r>
            <a:r>
              <a:rPr lang="en-US" sz="1600" dirty="0" err="1"/>
              <a:t>IOException</a:t>
            </a:r>
            <a:r>
              <a:rPr lang="en-US" sz="1600" dirty="0"/>
              <a:t> if an I/O error occurs. </a:t>
            </a:r>
          </a:p>
          <a:p>
            <a:pPr lvl="0">
              <a:spcBef>
                <a:spcPts val="300"/>
              </a:spcBef>
            </a:pPr>
            <a:r>
              <a:rPr lang="en-US" sz="1600" dirty="0">
                <a:solidFill>
                  <a:srgbClr val="0070C0"/>
                </a:solidFill>
              </a:rPr>
              <a:t>void close()</a:t>
            </a:r>
            <a:r>
              <a:rPr lang="en-US" sz="1600" dirty="0"/>
              <a:t> – closes the stream. It throws </a:t>
            </a:r>
            <a:r>
              <a:rPr lang="en-US" sz="1600" dirty="0" err="1"/>
              <a:t>IOException</a:t>
            </a:r>
            <a:r>
              <a:rPr lang="en-US" sz="1600" dirty="0"/>
              <a:t> if an I/O error occurs.</a:t>
            </a:r>
          </a:p>
        </p:txBody>
      </p:sp>
    </p:spTree>
    <p:extLst>
      <p:ext uri="{BB962C8B-B14F-4D97-AF65-F5344CB8AC3E}">
        <p14:creationId xmlns:p14="http://schemas.microsoft.com/office/powerpoint/2010/main" val="3165362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Example: reading file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InputStream input = new FileInputStream("poem.txt");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reader = new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(input, "UTF-8");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data;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while ((data = </a:t>
            </a:r>
            <a:r>
              <a:rPr lang="en-US" sz="2000" dirty="0" err="1">
                <a:solidFill>
                  <a:srgbClr val="FF0000"/>
                </a:solidFill>
              </a:rPr>
              <a:t>reader.read</a:t>
            </a:r>
            <a:r>
              <a:rPr lang="en-US" sz="2000" dirty="0">
                <a:solidFill>
                  <a:srgbClr val="FF0000"/>
                </a:solidFill>
              </a:rPr>
              <a:t>()) != -1)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</a:t>
            </a:r>
            <a:r>
              <a:rPr lang="en-US" sz="2000" dirty="0" err="1">
                <a:solidFill>
                  <a:srgbClr val="FF0000"/>
                </a:solidFill>
              </a:rPr>
              <a:t>System.out.print</a:t>
            </a:r>
            <a:r>
              <a:rPr lang="en-US" sz="2000" dirty="0">
                <a:solidFill>
                  <a:srgbClr val="FF0000"/>
                </a:solidFill>
              </a:rPr>
              <a:t>((char) data);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 catch (Exception x)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</a:t>
            </a:r>
            <a:r>
              <a:rPr lang="en-US" sz="2000" dirty="0" err="1">
                <a:solidFill>
                  <a:srgbClr val="FF0000"/>
                </a:solidFill>
              </a:rPr>
              <a:t>x.printStackTrace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03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"/>
            <a:ext cx="8385048" cy="67056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Example: getting file information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File f1 = new File("C://cities/Woliso.docx");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("File name: " + f1.getName());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("Path: " + f1.getPath());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("Parent: " + f1.getParent());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("Exists: " + f1.exists());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("Writeable" + f1.canWrite());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("Readable" + f1.canRead());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("Directory: " + f1.isDirectory());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("File last modified: " + f1.lastModified());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("File size: " + f1.length() + " Bytes");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</a:rPr>
              <a:t>("Rename: " + f1.renameTo(new File("c://cities/Sebata.docx")));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Output: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File name: Woliso.docx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Path: C:\cities\Woliso.docx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Parent: C:\cities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Exists: true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Writeable: true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Readable: true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Directory: false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File last modified: 1491713870371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File size: 17719 Bytes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Rename: true</a:t>
            </a:r>
          </a:p>
        </p:txBody>
      </p:sp>
    </p:spTree>
    <p:extLst>
      <p:ext uri="{BB962C8B-B14F-4D97-AF65-F5344CB8AC3E}">
        <p14:creationId xmlns:p14="http://schemas.microsoft.com/office/powerpoint/2010/main" val="1654548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dirty="0"/>
              <a:t>5. Reading &amp; Writing Primitive Data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Data streams </a:t>
            </a:r>
            <a:r>
              <a:rPr lang="en-US" sz="2400" dirty="0">
                <a:solidFill>
                  <a:srgbClr val="0070C0"/>
                </a:solidFill>
              </a:rPr>
              <a:t>support </a:t>
            </a:r>
            <a:r>
              <a:rPr lang="en-US" sz="2400" u="sng" dirty="0">
                <a:solidFill>
                  <a:srgbClr val="FF0000"/>
                </a:solidFill>
              </a:rPr>
              <a:t>binary</a:t>
            </a:r>
            <a:r>
              <a:rPr lang="en-US" sz="2400" u="sng" dirty="0">
                <a:solidFill>
                  <a:srgbClr val="0070C0"/>
                </a:solidFill>
              </a:rPr>
              <a:t> I/O </a:t>
            </a:r>
            <a:r>
              <a:rPr lang="en-US" sz="2400" dirty="0">
                <a:solidFill>
                  <a:srgbClr val="0070C0"/>
                </a:solidFill>
              </a:rPr>
              <a:t>of </a:t>
            </a:r>
            <a:r>
              <a:rPr lang="en-US" sz="2400" u="sng" dirty="0">
                <a:solidFill>
                  <a:srgbClr val="FF0000"/>
                </a:solidFill>
              </a:rPr>
              <a:t>primitive data type </a:t>
            </a:r>
            <a:r>
              <a:rPr lang="en-US" sz="2400" dirty="0">
                <a:solidFill>
                  <a:srgbClr val="0070C0"/>
                </a:solidFill>
              </a:rPr>
              <a:t>values (</a:t>
            </a:r>
            <a:r>
              <a:rPr lang="en-US" sz="2400" dirty="0" err="1">
                <a:solidFill>
                  <a:srgbClr val="0070C0"/>
                </a:solidFill>
              </a:rPr>
              <a:t>boolean</a:t>
            </a:r>
            <a:r>
              <a:rPr lang="en-US" sz="2400" dirty="0">
                <a:solidFill>
                  <a:srgbClr val="0070C0"/>
                </a:solidFill>
              </a:rPr>
              <a:t>, char, byte, short,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, long, float, and double) as well as String values.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The stream classes </a:t>
            </a:r>
            <a:r>
              <a:rPr lang="en-US" sz="2400" dirty="0" err="1">
                <a:solidFill>
                  <a:srgbClr val="FF0000"/>
                </a:solidFill>
              </a:rPr>
              <a:t>DataInputStream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err="1">
                <a:solidFill>
                  <a:srgbClr val="FF0000"/>
                </a:solidFill>
              </a:rPr>
              <a:t>DataOutputStream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are used for this purpose.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70C0"/>
                </a:solidFill>
              </a:rPr>
              <a:t>DataInputStream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dirty="0" err="1">
                <a:solidFill>
                  <a:srgbClr val="0070C0"/>
                </a:solidFill>
              </a:rPr>
              <a:t>DataOutputStream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read and write Java primitive type values and strings in a machine-independent fashion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This enables you to write a data file on one machine and read it on another machine that has a different operating system or file structure.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application uses a data output stream to write data that can later be read by a program using a data input stream.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70C0"/>
                </a:solidFill>
              </a:rPr>
              <a:t>DataOutputStream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converts primitive type values or strings into bytes and outputs the bytes to the stream.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DataOutputStream</a:t>
            </a:r>
            <a:r>
              <a:rPr lang="en-US" sz="2400" dirty="0"/>
              <a:t> extends </a:t>
            </a:r>
            <a:r>
              <a:rPr lang="en-US" sz="2400" dirty="0" err="1"/>
              <a:t>FilterOutputStream</a:t>
            </a:r>
            <a:r>
              <a:rPr lang="en-US" sz="2400" dirty="0"/>
              <a:t> and implements </a:t>
            </a:r>
            <a:r>
              <a:rPr lang="en-US" sz="2400" dirty="0" err="1"/>
              <a:t>DataOutput</a:t>
            </a:r>
            <a:r>
              <a:rPr lang="en-US" sz="2400" dirty="0"/>
              <a:t> interface. </a:t>
            </a:r>
          </a:p>
        </p:txBody>
      </p:sp>
    </p:spTree>
    <p:extLst>
      <p:ext uri="{BB962C8B-B14F-4D97-AF65-F5344CB8AC3E}">
        <p14:creationId xmlns:p14="http://schemas.microsoft.com/office/powerpoint/2010/main" val="2935401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dirty="0"/>
              <a:t>5. Reading &amp; Writing Primitive Data Types…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 err="1"/>
              <a:t>DataOutputStream</a:t>
            </a:r>
            <a:r>
              <a:rPr lang="en-US" sz="2000" dirty="0"/>
              <a:t> constructors and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33091"/>
              </p:ext>
            </p:extLst>
          </p:nvPr>
        </p:nvGraphicFramePr>
        <p:xfrm>
          <a:off x="304800" y="2051006"/>
          <a:ext cx="8534400" cy="4806994"/>
        </p:xfrm>
        <a:graphic>
          <a:graphicData uri="http://schemas.openxmlformats.org/drawingml/2006/table">
            <a:tbl>
              <a:tblPr firstRow="1" firstCol="1" bandRow="1"/>
              <a:tblGrid>
                <a:gridCol w="298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DataOutputStream(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OutputStream out) 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a data output stream for the specified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the contents of the buffer to disk.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size()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number of bytes written to the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value)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boolean value to the output stream. Throws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writeByte(byte value)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byte value to the output stream. Throws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writeChar(char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char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Throws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writeDouble(double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double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5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writeFloat(float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float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writeInt(int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an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int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 Throws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writeLong(long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long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writeShort(short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short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4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writeUTF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(String value)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string stored in UTF format to the output stream. Throws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EOFException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,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UTFDataFormatException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85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dirty="0"/>
              <a:t>5. Reading &amp; Writing Primitive Data Types…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70149"/>
            <a:ext cx="81534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Example: writing primitive data types to file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static final String file = "</a:t>
            </a:r>
            <a:r>
              <a:rPr lang="en-US" sz="1800" dirty="0" err="1">
                <a:solidFill>
                  <a:srgbClr val="FF0000"/>
                </a:solidFill>
              </a:rPr>
              <a:t>invoicedata.bin</a:t>
            </a:r>
            <a:r>
              <a:rPr lang="en-US" sz="1800" dirty="0">
                <a:solidFill>
                  <a:srgbClr val="FF0000"/>
                </a:solidFill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double[] prices = { 19.99, 9.99, 15.99, 3.99, 4.99 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[] units = { 12, 8, 13, 29, 50 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String[] </a:t>
            </a:r>
            <a:r>
              <a:rPr lang="en-US" sz="1800" dirty="0" err="1">
                <a:solidFill>
                  <a:srgbClr val="FF0000"/>
                </a:solidFill>
              </a:rPr>
              <a:t>descs</a:t>
            </a:r>
            <a:r>
              <a:rPr lang="en-US" sz="1800" dirty="0">
                <a:solidFill>
                  <a:srgbClr val="FF0000"/>
                </a:solidFill>
              </a:rPr>
              <a:t> = {"Java T-shirt", "Java Mug",  "Duke Juggling Dolls", "Java Pin",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        "Java Key Chain" 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DataOutputStream</a:t>
            </a:r>
            <a:r>
              <a:rPr lang="en-US" sz="1800" dirty="0">
                <a:solidFill>
                  <a:srgbClr val="FF0000"/>
                </a:solidFill>
              </a:rPr>
              <a:t> out = new </a:t>
            </a:r>
            <a:r>
              <a:rPr lang="en-US" sz="1800" dirty="0" err="1">
                <a:solidFill>
                  <a:srgbClr val="FF0000"/>
                </a:solidFill>
              </a:rPr>
              <a:t>DataOutputStream</a:t>
            </a:r>
            <a:r>
              <a:rPr lang="en-US" sz="1800" dirty="0">
                <a:solidFill>
                  <a:srgbClr val="FF0000"/>
                </a:solidFill>
              </a:rPr>
              <a:t>(new </a:t>
            </a:r>
            <a:r>
              <a:rPr lang="en-US" sz="1800" dirty="0" err="1">
                <a:solidFill>
                  <a:srgbClr val="FF0000"/>
                </a:solidFill>
              </a:rPr>
              <a:t>FileOutputStream</a:t>
            </a:r>
            <a:r>
              <a:rPr lang="en-US" sz="1800" dirty="0">
                <a:solidFill>
                  <a:srgbClr val="FF0000"/>
                </a:solidFill>
              </a:rPr>
              <a:t>(file)));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for (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i = 0; i &lt; </a:t>
            </a:r>
            <a:r>
              <a:rPr lang="en-US" sz="1800" dirty="0" err="1">
                <a:solidFill>
                  <a:srgbClr val="FF0000"/>
                </a:solidFill>
              </a:rPr>
              <a:t>prices.length</a:t>
            </a:r>
            <a:r>
              <a:rPr lang="en-US" sz="1800" dirty="0">
                <a:solidFill>
                  <a:srgbClr val="FF0000"/>
                </a:solidFill>
              </a:rPr>
              <a:t>; i 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out.writeDouble</a:t>
            </a:r>
            <a:r>
              <a:rPr lang="en-US" sz="1800" dirty="0">
                <a:solidFill>
                  <a:srgbClr val="FF0000"/>
                </a:solidFill>
              </a:rPr>
              <a:t>(prices[i]);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out.writeInt</a:t>
            </a:r>
            <a:r>
              <a:rPr lang="en-US" sz="1800" dirty="0">
                <a:solidFill>
                  <a:srgbClr val="FF0000"/>
                </a:solidFill>
              </a:rPr>
              <a:t>(units[i]);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out.writeUTF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descs</a:t>
            </a:r>
            <a:r>
              <a:rPr lang="en-US" sz="1800" dirty="0">
                <a:solidFill>
                  <a:srgbClr val="FF0000"/>
                </a:solidFill>
              </a:rPr>
              <a:t>[i]);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3382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"/>
            <a:ext cx="8153400" cy="6705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DataInputStream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reads bytes from the stream and converts them into appropriate primitive type values or strings. </a:t>
            </a:r>
          </a:p>
          <a:p>
            <a:r>
              <a:rPr lang="en-US" sz="2000" dirty="0" err="1"/>
              <a:t>DataInputStream</a:t>
            </a:r>
            <a:r>
              <a:rPr lang="en-US" sz="2000" dirty="0"/>
              <a:t> extends </a:t>
            </a:r>
            <a:r>
              <a:rPr lang="en-US" sz="2000" dirty="0" err="1"/>
              <a:t>FilterInputStream</a:t>
            </a:r>
            <a:r>
              <a:rPr lang="en-US" sz="2000" dirty="0"/>
              <a:t> and implements the </a:t>
            </a:r>
            <a:r>
              <a:rPr lang="en-US" sz="2000" dirty="0" err="1"/>
              <a:t>DataInput</a:t>
            </a:r>
            <a:r>
              <a:rPr lang="en-US" sz="2000" dirty="0"/>
              <a:t> interface.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7874"/>
              </p:ext>
            </p:extLst>
          </p:nvPr>
        </p:nvGraphicFramePr>
        <p:xfrm>
          <a:off x="381000" y="1676400"/>
          <a:ext cx="8534400" cy="5153604"/>
        </p:xfrm>
        <a:graphic>
          <a:graphicData uri="http://schemas.openxmlformats.org/drawingml/2006/table">
            <a:tbl>
              <a:tblPr firstRow="1" firstCol="1" bandRow="1"/>
              <a:tblGrid>
                <a:gridCol w="226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DataInputStream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( InputStream in)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a data input stream from any object that extends the InputStream class. Typically, you pass this constructor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BufferedInputStream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object.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readBoolean()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boolean value from the input stream. Throws EOFException and IOException.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 readByte()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byte value from the input stream. Throws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EOFException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1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 readChar()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char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double readDouble()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double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float readFloat()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float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readInt()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 int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8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readLong()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long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short readShort()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short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readUTF()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string stored in UTF format from the input stream. Throws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EOFException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UTFDataFormatException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955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"/>
            <a:ext cx="8153400" cy="67056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1800" dirty="0"/>
              <a:t>Example: reading primitive data types from file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rgbClr val="FF0000"/>
                </a:solidFill>
              </a:rPr>
              <a:t>DataInputStream</a:t>
            </a:r>
            <a:r>
              <a:rPr lang="en-US" sz="1800" dirty="0">
                <a:solidFill>
                  <a:srgbClr val="FF0000"/>
                </a:solidFill>
              </a:rPr>
              <a:t> in = new </a:t>
            </a:r>
            <a:r>
              <a:rPr lang="en-US" sz="1800" dirty="0" err="1">
                <a:solidFill>
                  <a:srgbClr val="FF0000"/>
                </a:solidFill>
              </a:rPr>
              <a:t>DataInputStream</a:t>
            </a:r>
            <a:r>
              <a:rPr lang="en-US" sz="1800" dirty="0">
                <a:solidFill>
                  <a:srgbClr val="FF0000"/>
                </a:solidFill>
              </a:rPr>
              <a:t>(new </a:t>
            </a:r>
            <a:r>
              <a:rPr lang="en-US" sz="1800" dirty="0" err="1">
                <a:solidFill>
                  <a:srgbClr val="FF0000"/>
                </a:solidFill>
              </a:rPr>
              <a:t>FileInputStream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dataFile</a:t>
            </a:r>
            <a:r>
              <a:rPr lang="en-US" sz="1800" dirty="0">
                <a:solidFill>
                  <a:srgbClr val="FF0000"/>
                </a:solidFill>
              </a:rPr>
              <a:t>)));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double price, total=0.0;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unit;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String </a:t>
            </a:r>
            <a:r>
              <a:rPr lang="en-US" sz="1800" dirty="0" err="1">
                <a:solidFill>
                  <a:srgbClr val="FF0000"/>
                </a:solidFill>
              </a:rPr>
              <a:t>desc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try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while (true)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price = </a:t>
            </a:r>
            <a:r>
              <a:rPr lang="en-US" sz="1800" dirty="0" err="1">
                <a:solidFill>
                  <a:srgbClr val="FF0000"/>
                </a:solidFill>
              </a:rPr>
              <a:t>in.readDouble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unit = </a:t>
            </a:r>
            <a:r>
              <a:rPr lang="en-US" sz="1800" dirty="0" err="1">
                <a:solidFill>
                  <a:srgbClr val="FF0000"/>
                </a:solidFill>
              </a:rPr>
              <a:t>in.readInt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desc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in.readUTF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("You ordered " + unit + " units of "+</a:t>
            </a:r>
            <a:r>
              <a:rPr lang="en-US" sz="1800" dirty="0" err="1">
                <a:solidFill>
                  <a:srgbClr val="FF0000"/>
                </a:solidFill>
              </a:rPr>
              <a:t>desc</a:t>
            </a:r>
            <a:r>
              <a:rPr lang="en-US" sz="1800" dirty="0">
                <a:solidFill>
                  <a:srgbClr val="FF0000"/>
                </a:solidFill>
              </a:rPr>
              <a:t>+"at "+price" each");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total += unit * price;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} catch (</a:t>
            </a:r>
            <a:r>
              <a:rPr lang="en-US" sz="1800" dirty="0" err="1">
                <a:solidFill>
                  <a:srgbClr val="FF0000"/>
                </a:solidFill>
              </a:rPr>
              <a:t>EOFException</a:t>
            </a:r>
            <a:r>
              <a:rPr lang="en-US" sz="1800" dirty="0">
                <a:solidFill>
                  <a:srgbClr val="FF0000"/>
                </a:solidFill>
              </a:rPr>
              <a:t> e) {}</a:t>
            </a:r>
          </a:p>
          <a:p>
            <a:pPr>
              <a:spcBef>
                <a:spcPts val="500"/>
              </a:spcBef>
            </a:pPr>
            <a:endParaRPr lang="en-US" sz="1800" dirty="0"/>
          </a:p>
          <a:p>
            <a:pPr>
              <a:spcBef>
                <a:spcPts val="500"/>
              </a:spcBef>
            </a:pPr>
            <a:r>
              <a:rPr lang="en-US" sz="1800" dirty="0">
                <a:solidFill>
                  <a:srgbClr val="0070C0"/>
                </a:solidFill>
              </a:rPr>
              <a:t>Notice that </a:t>
            </a:r>
            <a:r>
              <a:rPr lang="en-US" sz="1800" dirty="0" err="1">
                <a:solidFill>
                  <a:srgbClr val="0070C0"/>
                </a:solidFill>
              </a:rPr>
              <a:t>DataStreams</a:t>
            </a:r>
            <a:r>
              <a:rPr lang="en-US" sz="1800" dirty="0">
                <a:solidFill>
                  <a:srgbClr val="0070C0"/>
                </a:solidFill>
              </a:rPr>
              <a:t> detect an end-of-file condition by catching </a:t>
            </a:r>
            <a:r>
              <a:rPr lang="en-US" sz="1800" dirty="0" err="1">
                <a:solidFill>
                  <a:srgbClr val="FF0000"/>
                </a:solidFill>
              </a:rPr>
              <a:t>EOFException</a:t>
            </a:r>
            <a:r>
              <a:rPr lang="en-US" sz="1800" dirty="0">
                <a:solidFill>
                  <a:srgbClr val="0070C0"/>
                </a:solidFill>
              </a:rPr>
              <a:t>, instead of testing for an invalid return value. </a:t>
            </a:r>
          </a:p>
          <a:p>
            <a:pPr>
              <a:spcBef>
                <a:spcPts val="500"/>
              </a:spcBef>
            </a:pPr>
            <a:r>
              <a:rPr lang="en-US" sz="1800" dirty="0">
                <a:solidFill>
                  <a:srgbClr val="0070C0"/>
                </a:solidFill>
              </a:rPr>
              <a:t>All implementations of </a:t>
            </a:r>
            <a:r>
              <a:rPr lang="en-US" sz="1800" dirty="0" err="1">
                <a:solidFill>
                  <a:srgbClr val="0070C0"/>
                </a:solidFill>
              </a:rPr>
              <a:t>DataInput</a:t>
            </a:r>
            <a:r>
              <a:rPr lang="en-US" sz="1800" dirty="0">
                <a:solidFill>
                  <a:srgbClr val="0070C0"/>
                </a:solidFill>
              </a:rPr>
              <a:t> methods use </a:t>
            </a:r>
            <a:r>
              <a:rPr lang="en-US" sz="1800" dirty="0" err="1">
                <a:solidFill>
                  <a:srgbClr val="0070C0"/>
                </a:solidFill>
              </a:rPr>
              <a:t>EOFException</a:t>
            </a:r>
            <a:r>
              <a:rPr lang="en-US" sz="1800" dirty="0">
                <a:solidFill>
                  <a:srgbClr val="0070C0"/>
                </a:solidFill>
              </a:rPr>
              <a:t> instead of return values.</a:t>
            </a:r>
          </a:p>
        </p:txBody>
      </p:sp>
    </p:spTree>
    <p:extLst>
      <p:ext uri="{BB962C8B-B14F-4D97-AF65-F5344CB8AC3E}">
        <p14:creationId xmlns:p14="http://schemas.microsoft.com/office/powerpoint/2010/main" val="3901217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Serialization is the process of writing the state of an object to a byte stream.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This is useful when you want to save the state of your program to a persistent storage area, such as a file. </a:t>
            </a:r>
          </a:p>
          <a:p>
            <a:r>
              <a:rPr lang="en-US" sz="2400" dirty="0"/>
              <a:t>At a later time, </a:t>
            </a:r>
            <a:r>
              <a:rPr lang="en-US" sz="2400" dirty="0">
                <a:solidFill>
                  <a:srgbClr val="FF0000"/>
                </a:solidFill>
              </a:rPr>
              <a:t>you may restore these objects by using the process of deserialization.</a:t>
            </a:r>
          </a:p>
          <a:p>
            <a:r>
              <a:rPr lang="en-US" sz="2400" dirty="0"/>
              <a:t>Serialization is also needed to implement Remote Method Invocation (RMI). </a:t>
            </a:r>
          </a:p>
          <a:p>
            <a:r>
              <a:rPr lang="en-US" sz="2400" dirty="0"/>
              <a:t>RMI allows a Java object on one machine to invoke a method of a Java object on a different machine. </a:t>
            </a:r>
          </a:p>
          <a:p>
            <a:r>
              <a:rPr lang="en-US" sz="2400" dirty="0"/>
              <a:t>An object may be supplied as an argument to that remote method.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sending machine serializes the object and transmits it.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receiving machine </a:t>
            </a:r>
            <a:r>
              <a:rPr lang="en-US" sz="2400" dirty="0" err="1">
                <a:solidFill>
                  <a:srgbClr val="0070C0"/>
                </a:solidFill>
              </a:rPr>
              <a:t>deserializes</a:t>
            </a:r>
            <a:r>
              <a:rPr lang="en-US" sz="2400" dirty="0">
                <a:solidFill>
                  <a:srgbClr val="0070C0"/>
                </a:solidFill>
              </a:rPr>
              <a:t> it. </a:t>
            </a:r>
          </a:p>
          <a:p>
            <a:r>
              <a:rPr lang="en-US" sz="2400" dirty="0"/>
              <a:t>Not every object can be written to an output stream.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Objects that can be written are said to be </a:t>
            </a:r>
            <a:r>
              <a:rPr lang="en-US" sz="2400" dirty="0" err="1">
                <a:solidFill>
                  <a:srgbClr val="FF0000"/>
                </a:solidFill>
              </a:rPr>
              <a:t>serializable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serializable</a:t>
            </a:r>
            <a:r>
              <a:rPr lang="en-US" sz="2400" dirty="0">
                <a:solidFill>
                  <a:srgbClr val="FF0000"/>
                </a:solidFill>
              </a:rPr>
              <a:t> object is an instance of the </a:t>
            </a:r>
            <a:r>
              <a:rPr lang="en-US" sz="2400" dirty="0" err="1">
                <a:solidFill>
                  <a:srgbClr val="FF0000"/>
                </a:solidFill>
              </a:rPr>
              <a:t>java.io.Serializable</a:t>
            </a:r>
            <a:r>
              <a:rPr lang="en-US" sz="2400" dirty="0">
                <a:solidFill>
                  <a:srgbClr val="FF0000"/>
                </a:solidFill>
              </a:rPr>
              <a:t> interface, so the object’s class must implement </a:t>
            </a:r>
            <a:r>
              <a:rPr lang="en-US" sz="2400" dirty="0" err="1">
                <a:solidFill>
                  <a:srgbClr val="FF0000"/>
                </a:solidFill>
              </a:rPr>
              <a:t>Serializable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87472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Only an object that implements the </a:t>
            </a:r>
            <a:r>
              <a:rPr lang="en-US" sz="2400" dirty="0" err="1">
                <a:solidFill>
                  <a:srgbClr val="0070C0"/>
                </a:solidFill>
              </a:rPr>
              <a:t>Serializable</a:t>
            </a:r>
            <a:r>
              <a:rPr lang="en-US" sz="2400" dirty="0">
                <a:solidFill>
                  <a:srgbClr val="0070C0"/>
                </a:solidFill>
              </a:rPr>
              <a:t> interface can be saved and restored by the serialization facilities.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Serializable</a:t>
            </a:r>
            <a:r>
              <a:rPr lang="en-US" sz="2400" dirty="0"/>
              <a:t> interface </a:t>
            </a:r>
            <a:r>
              <a:rPr lang="en-US" sz="2400" dirty="0">
                <a:solidFill>
                  <a:srgbClr val="FF0000"/>
                </a:solidFill>
              </a:rPr>
              <a:t>defines no members and it is simply used to indicate that a class may be serialized. </a:t>
            </a:r>
          </a:p>
          <a:p>
            <a:r>
              <a:rPr lang="en-US" sz="2400" dirty="0"/>
              <a:t>If a class is </a:t>
            </a:r>
            <a:r>
              <a:rPr lang="en-US" sz="2400" dirty="0" err="1"/>
              <a:t>serializable</a:t>
            </a:r>
            <a:r>
              <a:rPr lang="en-US" sz="2400" dirty="0"/>
              <a:t>, all of its subclasses are also </a:t>
            </a:r>
            <a:r>
              <a:rPr lang="en-US" sz="2400" dirty="0" err="1"/>
              <a:t>serializable</a:t>
            </a:r>
            <a:r>
              <a:rPr lang="en-US" sz="2400" dirty="0"/>
              <a:t>. </a:t>
            </a:r>
          </a:p>
          <a:p>
            <a:r>
              <a:rPr lang="en-US" sz="2400" dirty="0"/>
              <a:t>Many classes in the Java API implement </a:t>
            </a:r>
            <a:r>
              <a:rPr lang="en-US" sz="2400" dirty="0" err="1"/>
              <a:t>Serializable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utility classes, such as </a:t>
            </a:r>
            <a:r>
              <a:rPr lang="en-US" sz="2400" dirty="0" err="1">
                <a:solidFill>
                  <a:srgbClr val="0070C0"/>
                </a:solidFill>
              </a:rPr>
              <a:t>java.util.Date</a:t>
            </a:r>
            <a:r>
              <a:rPr lang="en-US" sz="2400" dirty="0">
                <a:solidFill>
                  <a:srgbClr val="0070C0"/>
                </a:solidFill>
              </a:rPr>
              <a:t>, and all the Swing GUI component classes implement </a:t>
            </a:r>
            <a:r>
              <a:rPr lang="en-US" sz="2400" dirty="0" err="1">
                <a:solidFill>
                  <a:srgbClr val="0070C0"/>
                </a:solidFill>
              </a:rPr>
              <a:t>Serializable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Attempting to store an object that does not support the </a:t>
            </a:r>
            <a:r>
              <a:rPr lang="en-US" sz="2400" dirty="0" err="1">
                <a:solidFill>
                  <a:srgbClr val="FF0000"/>
                </a:solidFill>
              </a:rPr>
              <a:t>Serializable</a:t>
            </a:r>
            <a:r>
              <a:rPr lang="en-US" sz="2400" dirty="0">
                <a:solidFill>
                  <a:srgbClr val="FF0000"/>
                </a:solidFill>
              </a:rPr>
              <a:t> interface would cause a </a:t>
            </a:r>
            <a:r>
              <a:rPr lang="en-US" sz="2400" dirty="0" err="1">
                <a:solidFill>
                  <a:srgbClr val="FF0000"/>
                </a:solidFill>
              </a:rPr>
              <a:t>NotSerializableException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To </a:t>
            </a:r>
            <a:r>
              <a:rPr lang="en-US" sz="2400" i="1" dirty="0">
                <a:solidFill>
                  <a:srgbClr val="0070C0"/>
                </a:solidFill>
              </a:rPr>
              <a:t>serialize</a:t>
            </a:r>
            <a:r>
              <a:rPr lang="en-US" sz="2400" dirty="0">
                <a:solidFill>
                  <a:srgbClr val="0070C0"/>
                </a:solidFill>
              </a:rPr>
              <a:t> an object means to convert its state to a byte stream so that the byte stream can be reverted back into a copy of the object.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Java object is </a:t>
            </a:r>
            <a:r>
              <a:rPr lang="en-US" sz="2400" i="1" dirty="0" err="1">
                <a:solidFill>
                  <a:srgbClr val="0070C0"/>
                </a:solidFill>
              </a:rPr>
              <a:t>serializable</a:t>
            </a:r>
            <a:r>
              <a:rPr lang="en-US" sz="2400" dirty="0">
                <a:solidFill>
                  <a:srgbClr val="0070C0"/>
                </a:solidFill>
              </a:rPr>
              <a:t> if its class or any of its </a:t>
            </a:r>
            <a:r>
              <a:rPr lang="en-US" sz="2400" dirty="0" err="1">
                <a:solidFill>
                  <a:srgbClr val="0070C0"/>
                </a:solidFill>
              </a:rPr>
              <a:t>superclasses</a:t>
            </a:r>
            <a:r>
              <a:rPr lang="en-US" sz="2400" dirty="0">
                <a:solidFill>
                  <a:srgbClr val="0070C0"/>
                </a:solidFill>
              </a:rPr>
              <a:t> implements either the </a:t>
            </a:r>
            <a:r>
              <a:rPr lang="en-US" sz="2400" dirty="0" err="1">
                <a:solidFill>
                  <a:srgbClr val="FF0000"/>
                </a:solidFill>
              </a:rPr>
              <a:t>java.io.Serializable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interface or its </a:t>
            </a:r>
            <a:r>
              <a:rPr lang="en-US" sz="2400" dirty="0" err="1">
                <a:solidFill>
                  <a:srgbClr val="0070C0"/>
                </a:solidFill>
              </a:rPr>
              <a:t>subinterface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java.io.Externalizable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400" i="1" dirty="0"/>
              <a:t>Deserialization</a:t>
            </a:r>
            <a:r>
              <a:rPr lang="en-US" sz="2400" dirty="0"/>
              <a:t> is the process of converting the serialized form of an object back into a copy of the object.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9772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Variables that are declared as </a:t>
            </a:r>
            <a:r>
              <a:rPr lang="en-US" sz="2000" b="1" dirty="0">
                <a:solidFill>
                  <a:srgbClr val="0070C0"/>
                </a:solidFill>
              </a:rPr>
              <a:t>transient </a:t>
            </a:r>
            <a:r>
              <a:rPr lang="en-US" sz="2000" dirty="0">
                <a:solidFill>
                  <a:srgbClr val="0070C0"/>
                </a:solidFill>
              </a:rPr>
              <a:t>are not saved by the serialization facilities.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static </a:t>
            </a:r>
            <a:r>
              <a:rPr lang="en-US" sz="2000" dirty="0">
                <a:solidFill>
                  <a:srgbClr val="0070C0"/>
                </a:solidFill>
              </a:rPr>
              <a:t>variables are not serialized also.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deal with serialization and deserialization, Java provides two streams: </a:t>
            </a:r>
            <a:r>
              <a:rPr lang="en-US" sz="2000" dirty="0" err="1">
                <a:solidFill>
                  <a:srgbClr val="FF0000"/>
                </a:solidFill>
              </a:rPr>
              <a:t>ObjectOutput</a:t>
            </a:r>
            <a:r>
              <a:rPr lang="en-US" sz="2000" dirty="0">
                <a:solidFill>
                  <a:srgbClr val="0070C0"/>
                </a:solidFill>
              </a:rPr>
              <a:t>, and </a:t>
            </a:r>
            <a:r>
              <a:rPr lang="en-US" sz="2000" dirty="0" err="1">
                <a:solidFill>
                  <a:srgbClr val="FF0000"/>
                </a:solidFill>
              </a:rPr>
              <a:t>ObjectInput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solidFill>
                  <a:srgbClr val="FF0000"/>
                </a:solidFill>
              </a:rPr>
              <a:t>ObjectOutput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interface extends the </a:t>
            </a:r>
            <a:r>
              <a:rPr lang="en-US" sz="2000" dirty="0" err="1"/>
              <a:t>DataOutput</a:t>
            </a:r>
            <a:r>
              <a:rPr lang="en-US" sz="2000" dirty="0"/>
              <a:t> interface and supports object </a:t>
            </a:r>
            <a:r>
              <a:rPr lang="en-US" sz="2000" dirty="0">
                <a:solidFill>
                  <a:srgbClr val="FF0000"/>
                </a:solidFill>
              </a:rPr>
              <a:t>serialization</a:t>
            </a:r>
            <a:r>
              <a:rPr lang="en-US" sz="2000" dirty="0"/>
              <a:t>. 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solidFill>
                  <a:srgbClr val="FF0000"/>
                </a:solidFill>
              </a:rPr>
              <a:t>ObjectInput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interface extends the </a:t>
            </a:r>
            <a:r>
              <a:rPr lang="en-US" sz="2000" dirty="0" err="1"/>
              <a:t>DataInput</a:t>
            </a:r>
            <a:r>
              <a:rPr lang="en-US" sz="2000" dirty="0"/>
              <a:t> interface and supports object </a:t>
            </a:r>
            <a:r>
              <a:rPr lang="en-US" sz="2000" dirty="0">
                <a:solidFill>
                  <a:srgbClr val="FF0000"/>
                </a:solidFill>
              </a:rPr>
              <a:t>deserialization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59719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6.1 </a:t>
            </a:r>
            <a:r>
              <a:rPr lang="en-US" sz="2200" b="1" dirty="0" err="1">
                <a:solidFill>
                  <a:srgbClr val="00B050"/>
                </a:solidFill>
              </a:rPr>
              <a:t>ObjectOutputStream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The </a:t>
            </a:r>
            <a:r>
              <a:rPr lang="en-US" sz="2200" b="1" dirty="0" err="1">
                <a:solidFill>
                  <a:srgbClr val="0070C0"/>
                </a:solidFill>
              </a:rPr>
              <a:t>ObjectOutputStream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class extends the </a:t>
            </a:r>
            <a:r>
              <a:rPr lang="en-US" sz="2200" b="1" dirty="0" err="1">
                <a:solidFill>
                  <a:srgbClr val="0070C0"/>
                </a:solidFill>
              </a:rPr>
              <a:t>OutputStream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class and implements the </a:t>
            </a:r>
            <a:r>
              <a:rPr lang="en-US" sz="2200" b="1" dirty="0" err="1">
                <a:solidFill>
                  <a:srgbClr val="0070C0"/>
                </a:solidFill>
              </a:rPr>
              <a:t>ObjectOutput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interface.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</a:t>
            </a:r>
            <a:r>
              <a:rPr lang="en-US" sz="2200" dirty="0">
                <a:solidFill>
                  <a:srgbClr val="FF0000"/>
                </a:solidFill>
              </a:rPr>
              <a:t>responsible for writing objects to a stream. </a:t>
            </a:r>
          </a:p>
          <a:p>
            <a:r>
              <a:rPr lang="en-US" sz="2200" dirty="0"/>
              <a:t>A constructor of this class is:</a:t>
            </a:r>
          </a:p>
          <a:p>
            <a:pPr marL="320040" lvl="1" indent="0">
              <a:buNone/>
            </a:pPr>
            <a:r>
              <a:rPr lang="en-US" sz="2200" dirty="0" err="1">
                <a:solidFill>
                  <a:srgbClr val="FF0000"/>
                </a:solidFill>
              </a:rPr>
              <a:t>ObjectOutputStream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OutputStream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outStream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/>
              <a:t>The argument </a:t>
            </a:r>
            <a:r>
              <a:rPr lang="en-US" sz="2200" i="1" dirty="0" err="1"/>
              <a:t>outStream</a:t>
            </a:r>
            <a:r>
              <a:rPr lang="en-US" sz="2200" i="1" dirty="0"/>
              <a:t> </a:t>
            </a:r>
            <a:r>
              <a:rPr lang="en-US" sz="2200" dirty="0"/>
              <a:t>is the output stream to which serialized objects will be written.</a:t>
            </a:r>
          </a:p>
          <a:p>
            <a:r>
              <a:rPr lang="en-US" sz="2200" dirty="0"/>
              <a:t>The most commonly used methods in this class are shown in table below. </a:t>
            </a:r>
          </a:p>
          <a:p>
            <a:r>
              <a:rPr lang="en-US" sz="2200" dirty="0"/>
              <a:t>They will throw an </a:t>
            </a:r>
            <a:r>
              <a:rPr lang="en-US" sz="2200" dirty="0" err="1"/>
              <a:t>IOException</a:t>
            </a:r>
            <a:r>
              <a:rPr lang="en-US" sz="2200" dirty="0"/>
              <a:t> on error conditions.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99098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5902605"/>
              </p:ext>
            </p:extLst>
          </p:nvPr>
        </p:nvGraphicFramePr>
        <p:xfrm>
          <a:off x="381000" y="152400"/>
          <a:ext cx="8458200" cy="6537391"/>
        </p:xfrm>
        <a:graphic>
          <a:graphicData uri="http://schemas.openxmlformats.org/drawingml/2006/table">
            <a:tbl>
              <a:tblPr firstRow="1" firstCol="1" bandRow="1"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invoking stream. Further write attempts will generate an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flush(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Finalizes the output state so that any buffers are cleared. That is, it flushes the output buffers.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[],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subrange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from the array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beginning at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an array of bytes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single byte to the invoking stream. The byte written is the low-order byte of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6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boolean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writeByte(int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byte to the invoking stream. The byte written is the low-order byte of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writeBytes(String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the bytes representing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writeChar(int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char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writeChars(String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the characters in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writeDouble(double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double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writeFloat(float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float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writeInt(int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an int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writeLong(long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long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writeObject(Object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obj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obj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writeShort(int i)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short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0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</a:rPr>
              <a:t>A directory is a file that contains a list of other files or directories.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 directory is just a special type of file, it is represented by an object of the File class.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You can tell if a particular File object is a directory by calling its </a:t>
            </a:r>
            <a:r>
              <a:rPr lang="en-US" sz="2400" dirty="0" err="1">
                <a:solidFill>
                  <a:srgbClr val="FF0000"/>
                </a:solidFill>
              </a:rPr>
              <a:t>isDirectory</a:t>
            </a:r>
            <a:r>
              <a:rPr lang="en-US" sz="2400" dirty="0"/>
              <a:t>() method.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If this method returns true, the File is a directory.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You can get an array of all the files contained in the directory by calling the </a:t>
            </a:r>
            <a:r>
              <a:rPr lang="en-US" sz="2400" dirty="0" err="1">
                <a:solidFill>
                  <a:srgbClr val="FF0000"/>
                </a:solidFill>
              </a:rPr>
              <a:t>listFiles</a:t>
            </a:r>
            <a:r>
              <a:rPr lang="en-US" sz="2400" dirty="0">
                <a:solidFill>
                  <a:srgbClr val="FF0000"/>
                </a:solidFill>
              </a:rPr>
              <a:t>() method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Example: listing files and directories in a directory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File </a:t>
            </a:r>
            <a:r>
              <a:rPr lang="en-US" sz="2400" dirty="0" err="1">
                <a:solidFill>
                  <a:srgbClr val="FF0000"/>
                </a:solidFill>
              </a:rPr>
              <a:t>dir</a:t>
            </a:r>
            <a:r>
              <a:rPr lang="en-US" sz="2400" dirty="0">
                <a:solidFill>
                  <a:srgbClr val="FF0000"/>
                </a:solidFill>
              </a:rPr>
              <a:t> = new File(“C://resources/slides”);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if (</a:t>
            </a:r>
            <a:r>
              <a:rPr lang="en-US" sz="2400" dirty="0" err="1">
                <a:solidFill>
                  <a:srgbClr val="FF0000"/>
                </a:solidFill>
              </a:rPr>
              <a:t>dir.isDirectory</a:t>
            </a:r>
            <a:r>
              <a:rPr lang="en-US" sz="2400" dirty="0">
                <a:solidFill>
                  <a:srgbClr val="FF0000"/>
                </a:solidFill>
              </a:rPr>
              <a:t>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File[] files = </a:t>
            </a:r>
            <a:r>
              <a:rPr lang="en-US" sz="2400" dirty="0" err="1">
                <a:solidFill>
                  <a:srgbClr val="FF0000"/>
                </a:solidFill>
              </a:rPr>
              <a:t>dir.listFiles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for (File f : files)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f.getName</a:t>
            </a:r>
            <a:r>
              <a:rPr lang="en-US" sz="24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6121932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38100"/>
            <a:ext cx="5410200" cy="678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public class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//object serialization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void write()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Person object1 = new Person("John", 30, 5600);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FileOutputStream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fos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FileOutputStream</a:t>
            </a:r>
            <a:r>
              <a:rPr lang="en-US" sz="1500" dirty="0">
                <a:solidFill>
                  <a:srgbClr val="FF0000"/>
                </a:solidFill>
              </a:rPr>
              <a:t>("</a:t>
            </a:r>
            <a:r>
              <a:rPr lang="en-US" sz="1500" dirty="0" err="1">
                <a:solidFill>
                  <a:srgbClr val="FF0000"/>
                </a:solidFill>
              </a:rPr>
              <a:t>serial.bin</a:t>
            </a:r>
            <a:r>
              <a:rPr lang="en-US" sz="1500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ObjectOutputStream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oos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ObjectOutputStream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fos</a:t>
            </a:r>
            <a:r>
              <a:rPr lang="en-US" sz="1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oos.writeObject</a:t>
            </a:r>
            <a:r>
              <a:rPr lang="en-US" sz="1500" dirty="0">
                <a:solidFill>
                  <a:srgbClr val="FF0000"/>
                </a:solidFill>
              </a:rPr>
              <a:t>(object1);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oos.close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} catch (Exception 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("Exception during serialization: " + e);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System.exit</a:t>
            </a:r>
            <a:r>
              <a:rPr lang="en-US" sz="1500" dirty="0">
                <a:solidFill>
                  <a:srgbClr val="FF000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500" dirty="0" err="1">
                <a:solidFill>
                  <a:srgbClr val="FF0000"/>
                </a:solidFill>
              </a:rPr>
              <a:t>args</a:t>
            </a:r>
            <a:r>
              <a:rPr lang="en-US" sz="1500" dirty="0">
                <a:solidFill>
                  <a:srgbClr val="FF0000"/>
                </a:solidFill>
              </a:rPr>
              <a:t>[])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sd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sd.write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0" y="76200"/>
            <a:ext cx="3733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class Person implements </a:t>
            </a:r>
            <a:r>
              <a:rPr lang="en-US" sz="1500" dirty="0" err="1">
                <a:solidFill>
                  <a:srgbClr val="FF0000"/>
                </a:solidFill>
              </a:rPr>
              <a:t>Serializable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String name;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 age;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double salary;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public Person(String s,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 i, double d)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this.name = s;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this.age</a:t>
            </a:r>
            <a:r>
              <a:rPr lang="en-US" sz="1500" dirty="0">
                <a:solidFill>
                  <a:srgbClr val="FF0000"/>
                </a:solidFill>
              </a:rPr>
              <a:t> = i;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this.salary</a:t>
            </a:r>
            <a:r>
              <a:rPr lang="en-US" sz="1500" dirty="0">
                <a:solidFill>
                  <a:srgbClr val="FF0000"/>
                </a:solidFill>
              </a:rPr>
              <a:t> = d;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public String </a:t>
            </a:r>
            <a:r>
              <a:rPr lang="en-US" sz="1500" dirty="0" err="1">
                <a:solidFill>
                  <a:srgbClr val="FF0000"/>
                </a:solidFill>
              </a:rPr>
              <a:t>toString</a:t>
            </a:r>
            <a:r>
              <a:rPr lang="en-US" sz="15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return "name=" + name + "; age=" +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      age + "; salary=" + salary;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8900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6.2 </a:t>
            </a:r>
            <a:r>
              <a:rPr lang="en-US" sz="2000" b="1" dirty="0" err="1">
                <a:solidFill>
                  <a:srgbClr val="00B050"/>
                </a:solidFill>
              </a:rPr>
              <a:t>ObjectInputStream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The </a:t>
            </a:r>
            <a:r>
              <a:rPr lang="en-US" sz="2000" dirty="0" err="1"/>
              <a:t>ObjectInputStream</a:t>
            </a:r>
            <a:r>
              <a:rPr lang="en-US" sz="2000" dirty="0"/>
              <a:t> class extends the InputStream class and implements the </a:t>
            </a:r>
            <a:r>
              <a:rPr lang="en-US" sz="2000" dirty="0" err="1"/>
              <a:t>ObjectInput</a:t>
            </a:r>
            <a:r>
              <a:rPr lang="en-US" sz="2000" dirty="0"/>
              <a:t> interface. </a:t>
            </a:r>
          </a:p>
          <a:p>
            <a:r>
              <a:rPr lang="en-US" sz="2000" dirty="0" err="1"/>
              <a:t>ObjectInputStream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FF0000"/>
                </a:solidFill>
              </a:rPr>
              <a:t>responsible for reading objects from a stream. </a:t>
            </a:r>
          </a:p>
          <a:p>
            <a:r>
              <a:rPr lang="en-US" sz="2000" dirty="0"/>
              <a:t>A constructor of this class is</a:t>
            </a:r>
          </a:p>
          <a:p>
            <a:pPr marL="32004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ObjectInputStream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InputStream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inStream</a:t>
            </a:r>
            <a:r>
              <a:rPr lang="en-US" sz="2000" dirty="0">
                <a:solidFill>
                  <a:srgbClr val="FF0000"/>
                </a:solidFill>
              </a:rPr>
              <a:t>) throws </a:t>
            </a:r>
            <a:r>
              <a:rPr lang="en-US" sz="2000" dirty="0" err="1">
                <a:solidFill>
                  <a:srgbClr val="FF0000"/>
                </a:solidFill>
              </a:rPr>
              <a:t>IOException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StreamCorruptedException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The argument </a:t>
            </a:r>
            <a:r>
              <a:rPr lang="en-US" sz="2000" i="1" dirty="0" err="1"/>
              <a:t>inStream</a:t>
            </a:r>
            <a:r>
              <a:rPr lang="en-US" sz="2000" i="1" dirty="0"/>
              <a:t> </a:t>
            </a:r>
            <a:r>
              <a:rPr lang="en-US" sz="2000" dirty="0"/>
              <a:t>is the input stream from which serialized objects should be read.</a:t>
            </a:r>
          </a:p>
          <a:p>
            <a:r>
              <a:rPr lang="en-US" sz="2000" dirty="0"/>
              <a:t>The most commonly used methods in this class are shown in table below. </a:t>
            </a:r>
          </a:p>
          <a:p>
            <a:r>
              <a:rPr lang="en-US" sz="2000" dirty="0"/>
              <a:t>They will throw an </a:t>
            </a:r>
            <a:r>
              <a:rPr lang="en-US" sz="2000" b="1" dirty="0" err="1"/>
              <a:t>IOException</a:t>
            </a:r>
            <a:r>
              <a:rPr lang="en-US" sz="2000" b="1" dirty="0"/>
              <a:t> </a:t>
            </a:r>
            <a:r>
              <a:rPr lang="en-US" sz="2000" dirty="0"/>
              <a:t>on error conditions.</a:t>
            </a:r>
          </a:p>
        </p:txBody>
      </p:sp>
    </p:spTree>
    <p:extLst>
      <p:ext uri="{BB962C8B-B14F-4D97-AF65-F5344CB8AC3E}">
        <p14:creationId xmlns:p14="http://schemas.microsoft.com/office/powerpoint/2010/main" val="18916088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8902028"/>
              </p:ext>
            </p:extLst>
          </p:nvPr>
        </p:nvGraphicFramePr>
        <p:xfrm>
          <a:off x="304800" y="76200"/>
          <a:ext cx="8534399" cy="6489587"/>
        </p:xfrm>
        <a:graphic>
          <a:graphicData uri="http://schemas.openxmlformats.org/drawingml/2006/table">
            <a:tbl>
              <a:tblPr firstRow="1" firstCol="1" bandRow="1"/>
              <a:tblGrid>
                <a:gridCol w="2582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254" marR="582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254" marR="582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available(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number of bytes that are now available in the input buffer.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invoking stream. Further read attempts will generate an IOException.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an integer representation of the next available byte of input. –1 is returned when the end of the file is encountered.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8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to read up to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into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starting at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], returning the number of bytes successfully read. –1 is returned when the end of the file is encountered.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readBoolean( ) 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boolean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 readByte( ) 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byte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 readChar(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char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double readDouble(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double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float readFloat(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float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2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readFully(byte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 Returns only when all bytes have been read.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2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readFully(byte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into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starting at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]. Returns only when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have been read.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readInt(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an int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readLong(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long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Object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readObject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an object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short readShort(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short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readUnsignedByte(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an unsigned byte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7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readUnsignedShort(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 unsigned short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74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38100"/>
            <a:ext cx="5410200" cy="678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public class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//object deserialization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void read()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Person object2;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FileInputStream </a:t>
            </a:r>
            <a:r>
              <a:rPr lang="en-US" sz="1500" dirty="0" err="1">
                <a:solidFill>
                  <a:srgbClr val="FF0000"/>
                </a:solidFill>
              </a:rPr>
              <a:t>fis</a:t>
            </a:r>
            <a:r>
              <a:rPr lang="en-US" sz="1500" dirty="0">
                <a:solidFill>
                  <a:srgbClr val="FF0000"/>
                </a:solidFill>
              </a:rPr>
              <a:t> = new FileInputStream("</a:t>
            </a:r>
            <a:r>
              <a:rPr lang="en-US" sz="1500" dirty="0" err="1">
                <a:solidFill>
                  <a:srgbClr val="FF0000"/>
                </a:solidFill>
              </a:rPr>
              <a:t>serial.bin</a:t>
            </a:r>
            <a:r>
              <a:rPr lang="en-US" sz="1500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ObjectInputStream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ois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ObjectInputStream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fis</a:t>
            </a:r>
            <a:r>
              <a:rPr lang="en-US" sz="1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object2 = (Person) </a:t>
            </a:r>
            <a:r>
              <a:rPr lang="en-US" sz="1500" dirty="0" err="1">
                <a:solidFill>
                  <a:srgbClr val="FF0000"/>
                </a:solidFill>
              </a:rPr>
              <a:t>ois.readObject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ois.close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("object2: " + object2);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} catch (Exception 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("Exception during deserialization: " + e);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System.exit</a:t>
            </a:r>
            <a:r>
              <a:rPr lang="en-US" sz="1500" dirty="0">
                <a:solidFill>
                  <a:srgbClr val="FF000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500" dirty="0" err="1">
                <a:solidFill>
                  <a:srgbClr val="FF0000"/>
                </a:solidFill>
              </a:rPr>
              <a:t>args</a:t>
            </a:r>
            <a:r>
              <a:rPr lang="en-US" sz="1500" dirty="0">
                <a:solidFill>
                  <a:srgbClr val="FF0000"/>
                </a:solidFill>
              </a:rPr>
              <a:t>[])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sd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sd.read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0" y="76200"/>
            <a:ext cx="3733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class Person implements </a:t>
            </a:r>
            <a:r>
              <a:rPr lang="en-US" sz="1500" dirty="0" err="1">
                <a:solidFill>
                  <a:srgbClr val="FF0000"/>
                </a:solidFill>
              </a:rPr>
              <a:t>Serializable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String name;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 age;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double salary;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public Person(String s,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 i, double d)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this.name = s;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this.age</a:t>
            </a:r>
            <a:r>
              <a:rPr lang="en-US" sz="1500" dirty="0">
                <a:solidFill>
                  <a:srgbClr val="FF0000"/>
                </a:solidFill>
              </a:rPr>
              <a:t> = i;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this.salary</a:t>
            </a:r>
            <a:r>
              <a:rPr lang="en-US" sz="1500" dirty="0">
                <a:solidFill>
                  <a:srgbClr val="FF0000"/>
                </a:solidFill>
              </a:rPr>
              <a:t> = d;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public String </a:t>
            </a:r>
            <a:r>
              <a:rPr lang="en-US" sz="1500" dirty="0" err="1">
                <a:solidFill>
                  <a:srgbClr val="FF0000"/>
                </a:solidFill>
              </a:rPr>
              <a:t>toString</a:t>
            </a:r>
            <a:r>
              <a:rPr lang="en-US" sz="15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return "name=" + name + "; age=" +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      age + "; salary=" + salary;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60283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610600" cy="67056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An array is </a:t>
            </a:r>
            <a:r>
              <a:rPr lang="en-US" dirty="0" err="1">
                <a:solidFill>
                  <a:srgbClr val="0070C0"/>
                </a:solidFill>
              </a:rPr>
              <a:t>serializable</a:t>
            </a:r>
            <a:r>
              <a:rPr lang="en-US" dirty="0">
                <a:solidFill>
                  <a:srgbClr val="0070C0"/>
                </a:solidFill>
              </a:rPr>
              <a:t> if all its elements are </a:t>
            </a:r>
            <a:r>
              <a:rPr lang="en-US" dirty="0" err="1">
                <a:solidFill>
                  <a:srgbClr val="0070C0"/>
                </a:solidFill>
              </a:rPr>
              <a:t>serializable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r>
              <a:rPr lang="en-US" dirty="0">
                <a:solidFill>
                  <a:srgbClr val="0070C0"/>
                </a:solidFill>
              </a:rPr>
              <a:t>An entire array can be saved using </a:t>
            </a:r>
            <a:r>
              <a:rPr lang="en-US" dirty="0" err="1">
                <a:solidFill>
                  <a:srgbClr val="0070C0"/>
                </a:solidFill>
              </a:rPr>
              <a:t>writeObject</a:t>
            </a:r>
            <a:r>
              <a:rPr lang="en-US" dirty="0">
                <a:solidFill>
                  <a:srgbClr val="0070C0"/>
                </a:solidFill>
              </a:rPr>
              <a:t> into a file and later can be restored using </a:t>
            </a:r>
            <a:r>
              <a:rPr lang="en-US" dirty="0" err="1">
                <a:solidFill>
                  <a:srgbClr val="0070C0"/>
                </a:solidFill>
              </a:rPr>
              <a:t>readObject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Example: serializing array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[] numbers = {1, 2, 3, 4, 5};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String[] strings = {"John", "Jim", "Jake"};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</a:rPr>
              <a:t>ObjectOutputStream</a:t>
            </a:r>
            <a:r>
              <a:rPr lang="en-US" sz="2600" dirty="0">
                <a:solidFill>
                  <a:srgbClr val="FF0000"/>
                </a:solidFill>
              </a:rPr>
              <a:t> output = new </a:t>
            </a:r>
            <a:r>
              <a:rPr lang="en-US" sz="2600" dirty="0" err="1">
                <a:solidFill>
                  <a:srgbClr val="FF0000"/>
                </a:solidFill>
              </a:rPr>
              <a:t>ObjectOutputStream</a:t>
            </a:r>
            <a:r>
              <a:rPr lang="en-US" sz="2600" dirty="0">
                <a:solidFill>
                  <a:srgbClr val="FF0000"/>
                </a:solidFill>
              </a:rPr>
              <a:t>(new </a:t>
            </a:r>
            <a:r>
              <a:rPr lang="en-US" sz="2600" dirty="0" err="1">
                <a:solidFill>
                  <a:srgbClr val="FF0000"/>
                </a:solidFill>
              </a:rPr>
              <a:t>FileOutputStream</a:t>
            </a:r>
            <a:r>
              <a:rPr lang="en-US" sz="2600" dirty="0">
                <a:solidFill>
                  <a:srgbClr val="FF0000"/>
                </a:solidFill>
              </a:rPr>
              <a:t>("array.dat", true));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output.writeObject</a:t>
            </a:r>
            <a:r>
              <a:rPr lang="en-US" dirty="0">
                <a:solidFill>
                  <a:srgbClr val="FF0000"/>
                </a:solidFill>
              </a:rPr>
              <a:t>(numbers);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output.writeObject</a:t>
            </a:r>
            <a:r>
              <a:rPr lang="en-US" dirty="0">
                <a:solidFill>
                  <a:srgbClr val="FF0000"/>
                </a:solidFill>
              </a:rPr>
              <a:t>(strings);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output.close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ObjectInputStream</a:t>
            </a:r>
            <a:r>
              <a:rPr lang="en-US" dirty="0">
                <a:solidFill>
                  <a:srgbClr val="FF0000"/>
                </a:solidFill>
              </a:rPr>
              <a:t> input = new </a:t>
            </a:r>
            <a:r>
              <a:rPr lang="en-US" dirty="0" err="1">
                <a:solidFill>
                  <a:srgbClr val="FF0000"/>
                </a:solidFill>
              </a:rPr>
              <a:t>ObjectInputStream</a:t>
            </a:r>
            <a:r>
              <a:rPr lang="en-US" dirty="0">
                <a:solidFill>
                  <a:srgbClr val="FF0000"/>
                </a:solidFill>
              </a:rPr>
              <a:t>(new FileInputStream("array.dat"));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[] </a:t>
            </a:r>
            <a:r>
              <a:rPr lang="en-US" dirty="0" err="1">
                <a:solidFill>
                  <a:srgbClr val="FF0000"/>
                </a:solidFill>
              </a:rPr>
              <a:t>newNumbers</a:t>
            </a:r>
            <a:r>
              <a:rPr lang="en-US" dirty="0">
                <a:solidFill>
                  <a:srgbClr val="FF0000"/>
                </a:solidFill>
              </a:rPr>
              <a:t> =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[])(</a:t>
            </a:r>
            <a:r>
              <a:rPr lang="en-US" dirty="0" err="1">
                <a:solidFill>
                  <a:srgbClr val="FF0000"/>
                </a:solidFill>
              </a:rPr>
              <a:t>input.readObject</a:t>
            </a:r>
            <a:r>
              <a:rPr lang="en-US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String[] </a:t>
            </a:r>
            <a:r>
              <a:rPr lang="en-US" dirty="0" err="1">
                <a:solidFill>
                  <a:srgbClr val="FF0000"/>
                </a:solidFill>
              </a:rPr>
              <a:t>newStrings</a:t>
            </a:r>
            <a:r>
              <a:rPr lang="en-US" dirty="0">
                <a:solidFill>
                  <a:srgbClr val="FF0000"/>
                </a:solidFill>
              </a:rPr>
              <a:t> = (String[])(</a:t>
            </a:r>
            <a:r>
              <a:rPr lang="en-US" dirty="0" err="1">
                <a:solidFill>
                  <a:srgbClr val="FF0000"/>
                </a:solidFill>
              </a:rPr>
              <a:t>input.readObject</a:t>
            </a:r>
            <a:r>
              <a:rPr lang="en-US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 = 0; i &lt; </a:t>
            </a:r>
            <a:r>
              <a:rPr lang="en-US" dirty="0" err="1">
                <a:solidFill>
                  <a:srgbClr val="FF0000"/>
                </a:solidFill>
              </a:rPr>
              <a:t>newNumbers.length</a:t>
            </a:r>
            <a:r>
              <a:rPr lang="en-US" dirty="0">
                <a:solidFill>
                  <a:srgbClr val="FF0000"/>
                </a:solidFill>
              </a:rPr>
              <a:t>; i++)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System.out.print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newNumbers</a:t>
            </a:r>
            <a:r>
              <a:rPr lang="en-US" dirty="0">
                <a:solidFill>
                  <a:srgbClr val="FF0000"/>
                </a:solidFill>
              </a:rPr>
              <a:t>[i] + " 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 = 0; i &lt; </a:t>
            </a:r>
            <a:r>
              <a:rPr lang="en-US" dirty="0" err="1">
                <a:solidFill>
                  <a:srgbClr val="FF0000"/>
                </a:solidFill>
              </a:rPr>
              <a:t>newStrings.length</a:t>
            </a:r>
            <a:r>
              <a:rPr lang="en-US" dirty="0">
                <a:solidFill>
                  <a:srgbClr val="FF0000"/>
                </a:solidFill>
              </a:rPr>
              <a:t>; i++)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System.out.print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newStrings</a:t>
            </a:r>
            <a:r>
              <a:rPr lang="en-US" dirty="0">
                <a:solidFill>
                  <a:srgbClr val="FF0000"/>
                </a:solidFill>
              </a:rPr>
              <a:t>[i] + " 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91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If an object is an instance of </a:t>
            </a:r>
            <a:r>
              <a:rPr lang="en-US" sz="2000" dirty="0" err="1"/>
              <a:t>Serializable</a:t>
            </a:r>
            <a:r>
              <a:rPr lang="en-US" sz="2000" dirty="0"/>
              <a:t> class but contains </a:t>
            </a:r>
            <a:r>
              <a:rPr lang="en-US" sz="2000" dirty="0" err="1"/>
              <a:t>nonserializable</a:t>
            </a:r>
            <a:r>
              <a:rPr lang="en-US" sz="2000" dirty="0"/>
              <a:t> instance data fields, can it be serialized? </a:t>
            </a:r>
          </a:p>
          <a:p>
            <a:r>
              <a:rPr lang="en-US" sz="2000" dirty="0"/>
              <a:t>The answer is no. </a:t>
            </a:r>
          </a:p>
          <a:p>
            <a:r>
              <a:rPr lang="en-US" sz="2000" dirty="0"/>
              <a:t>To enable the object to be serialized, mark these data fields with the transient keyword to tell the JVM to ignore them when writing the object to an object stream. </a:t>
            </a:r>
          </a:p>
          <a:p>
            <a:r>
              <a:rPr lang="en-US" sz="2000" dirty="0"/>
              <a:t>Consider the following class: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public class Foo implements </a:t>
            </a:r>
            <a:r>
              <a:rPr lang="en-US" sz="2000" dirty="0" err="1">
                <a:solidFill>
                  <a:srgbClr val="FF0000"/>
                </a:solidFill>
              </a:rPr>
              <a:t>Serializable</a:t>
            </a:r>
            <a:r>
              <a:rPr lang="en-US" sz="20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private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v1;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private double v2;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private A v3 = new A();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class A { } // A is not </a:t>
            </a:r>
            <a:r>
              <a:rPr lang="en-US" sz="2000" dirty="0" err="1">
                <a:solidFill>
                  <a:srgbClr val="FF0000"/>
                </a:solidFill>
              </a:rPr>
              <a:t>serializable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Input/Output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</a:t>
            </a:r>
            <a:r>
              <a:rPr lang="en-US" sz="2000" i="1" dirty="0">
                <a:solidFill>
                  <a:srgbClr val="0070C0"/>
                </a:solidFill>
              </a:rPr>
              <a:t>stream </a:t>
            </a:r>
            <a:r>
              <a:rPr lang="en-US" sz="2000" dirty="0">
                <a:solidFill>
                  <a:srgbClr val="0070C0"/>
                </a:solidFill>
              </a:rPr>
              <a:t>is simply a flow of data to and from a program.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The other end of the stream can be anything that can accept or generate a stream of data, including a console window, a printer, a file on a disk drive, or even another program.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 </a:t>
            </a:r>
            <a:r>
              <a:rPr lang="en-US" sz="2000" i="1" dirty="0">
                <a:solidFill>
                  <a:srgbClr val="FF0000"/>
                </a:solidFill>
              </a:rPr>
              <a:t>I/O Stream</a:t>
            </a:r>
            <a:r>
              <a:rPr lang="en-US" sz="2000" dirty="0">
                <a:solidFill>
                  <a:srgbClr val="FF0000"/>
                </a:solidFill>
              </a:rPr>
              <a:t> represents an input source or an output destination.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 stream can represent many different kinds of sources and destinations, including disk files, devices, other programs, and memory arrays.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Streams support many different kinds of data, including simple bytes, primitive data types, localized characters, and objects.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Some streams simply pass on data; others manipulate and transform the data in useful ways. </a:t>
            </a:r>
          </a:p>
          <a:p>
            <a:r>
              <a:rPr lang="en-US" sz="2000" dirty="0"/>
              <a:t>No matter how they work internally, all streams present the same simple model to programs that use them: </a:t>
            </a:r>
            <a:r>
              <a:rPr lang="en-US" sz="2000" dirty="0">
                <a:solidFill>
                  <a:srgbClr val="FF0000"/>
                </a:solidFill>
              </a:rPr>
              <a:t>a stream is a sequence of data.</a:t>
            </a:r>
          </a:p>
        </p:txBody>
      </p:sp>
    </p:spTree>
    <p:extLst>
      <p:ext uri="{BB962C8B-B14F-4D97-AF65-F5344CB8AC3E}">
        <p14:creationId xmlns:p14="http://schemas.microsoft.com/office/powerpoint/2010/main" val="301437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 program uses an </a:t>
            </a:r>
            <a:r>
              <a:rPr lang="en-US" sz="2200" i="1" dirty="0">
                <a:solidFill>
                  <a:srgbClr val="FF0000"/>
                </a:solidFill>
              </a:rPr>
              <a:t>input stream</a:t>
            </a:r>
            <a:r>
              <a:rPr lang="en-US" sz="2200" dirty="0">
                <a:solidFill>
                  <a:srgbClr val="FF0000"/>
                </a:solidFill>
              </a:rPr>
              <a:t> to read data </a:t>
            </a:r>
            <a:r>
              <a:rPr lang="en-US" sz="2200" dirty="0">
                <a:solidFill>
                  <a:srgbClr val="0070C0"/>
                </a:solidFill>
              </a:rPr>
              <a:t>from a source, one item at a time.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0070C0"/>
                </a:solidFill>
              </a:rPr>
              <a:t>A program uses an </a:t>
            </a:r>
            <a:r>
              <a:rPr lang="en-US" sz="2200" i="1" dirty="0">
                <a:solidFill>
                  <a:srgbClr val="FF0000"/>
                </a:solidFill>
              </a:rPr>
              <a:t>output stream</a:t>
            </a:r>
            <a:r>
              <a:rPr lang="en-US" sz="2200" dirty="0">
                <a:solidFill>
                  <a:srgbClr val="FF0000"/>
                </a:solidFill>
              </a:rPr>
              <a:t> to write data </a:t>
            </a:r>
            <a:r>
              <a:rPr lang="en-US" sz="2200" dirty="0">
                <a:solidFill>
                  <a:srgbClr val="0070C0"/>
                </a:solidFill>
              </a:rPr>
              <a:t>to a destination, one item at time.</a:t>
            </a:r>
          </a:p>
          <a:p>
            <a:endParaRPr lang="en-US" sz="2400" dirty="0"/>
          </a:p>
        </p:txBody>
      </p:sp>
      <p:pic>
        <p:nvPicPr>
          <p:cNvPr id="4" name="Picture 3" descr="Reading information into a program.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38400"/>
            <a:ext cx="447139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Writing information from a program.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6027" y="4953000"/>
            <a:ext cx="4761181" cy="158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4225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7758</TotalTime>
  <Words>11236</Words>
  <Application>Microsoft Office PowerPoint</Application>
  <PresentationFormat>On-screen Show (4:3)</PresentationFormat>
  <Paragraphs>1085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Calibri</vt:lpstr>
      <vt:lpstr>Nyala</vt:lpstr>
      <vt:lpstr>Times New Roman</vt:lpstr>
      <vt:lpstr>Tw Cen MT</vt:lpstr>
      <vt:lpstr>Wingdings</vt:lpstr>
      <vt:lpstr>Wingdings 2</vt:lpstr>
      <vt:lpstr>Median</vt:lpstr>
      <vt:lpstr>Chapter 2 Streams</vt:lpstr>
      <vt:lpstr>File</vt:lpstr>
      <vt:lpstr>File…</vt:lpstr>
      <vt:lpstr>PowerPoint Presentation</vt:lpstr>
      <vt:lpstr>PowerPoint Presentation</vt:lpstr>
      <vt:lpstr>PowerPoint Presentation</vt:lpstr>
      <vt:lpstr>File…</vt:lpstr>
      <vt:lpstr>Input/Output Streams</vt:lpstr>
      <vt:lpstr>Input/Output Streams…</vt:lpstr>
      <vt:lpstr>Input/Output Streams…</vt:lpstr>
      <vt:lpstr>Input/Output Streams…</vt:lpstr>
      <vt:lpstr>1. Byte Streams</vt:lpstr>
      <vt:lpstr>PowerPoint Presentation</vt:lpstr>
      <vt:lpstr>1. Byte Streams…</vt:lpstr>
      <vt:lpstr>1. Byte Streams…</vt:lpstr>
      <vt:lpstr>PowerPoint Presentation</vt:lpstr>
      <vt:lpstr>1. Byte Streams…</vt:lpstr>
      <vt:lpstr>1. Byte Streams…</vt:lpstr>
      <vt:lpstr>PowerPoint Presentation</vt:lpstr>
      <vt:lpstr>1. Byte Streams…</vt:lpstr>
      <vt:lpstr>PowerPoint Presentation</vt:lpstr>
      <vt:lpstr>PowerPoint Presentation</vt:lpstr>
      <vt:lpstr>1. Byte Streams…</vt:lpstr>
      <vt:lpstr>1. Byte Streams…</vt:lpstr>
      <vt:lpstr>2. Character Streams</vt:lpstr>
      <vt:lpstr>2. Character Streams…</vt:lpstr>
      <vt:lpstr>2. Character Streams…</vt:lpstr>
      <vt:lpstr>2. Character Streams…</vt:lpstr>
      <vt:lpstr>2. Character Streams…</vt:lpstr>
      <vt:lpstr>2. Character Streams…</vt:lpstr>
      <vt:lpstr>PowerPoint Presentation</vt:lpstr>
      <vt:lpstr>2. Character Streams…</vt:lpstr>
      <vt:lpstr>PowerPoint Presentation</vt:lpstr>
      <vt:lpstr>PowerPoint Presentation</vt:lpstr>
      <vt:lpstr>3. Buffered Streams</vt:lpstr>
      <vt:lpstr>3. Buffered Streams</vt:lpstr>
      <vt:lpstr>3. Buffered Streams…</vt:lpstr>
      <vt:lpstr>3. Buffered Streams…</vt:lpstr>
      <vt:lpstr>PowerPoint Presentation</vt:lpstr>
      <vt:lpstr>PowerPoint Presentation</vt:lpstr>
      <vt:lpstr>3. Buffered Streams…</vt:lpstr>
      <vt:lpstr>PowerPoint Presentation</vt:lpstr>
      <vt:lpstr>3. Buffered Streams…</vt:lpstr>
      <vt:lpstr>PowerPoint Presentation</vt:lpstr>
      <vt:lpstr>PowerPoint Presentation</vt:lpstr>
      <vt:lpstr>3. Buffered Streams…</vt:lpstr>
      <vt:lpstr>3. Buffered Streams…</vt:lpstr>
      <vt:lpstr>3. Buffered Streams…</vt:lpstr>
      <vt:lpstr>4. Conversion Streams</vt:lpstr>
      <vt:lpstr>4. Conversion Streams…</vt:lpstr>
      <vt:lpstr>4. Conversion Streams…</vt:lpstr>
      <vt:lpstr>4. Conversion Streams…</vt:lpstr>
      <vt:lpstr>4. Conversion Streams…</vt:lpstr>
      <vt:lpstr>4. Conversion Streams…</vt:lpstr>
      <vt:lpstr>PowerPoint Presentation</vt:lpstr>
      <vt:lpstr>4. Conversion Streams…</vt:lpstr>
      <vt:lpstr>4. Conversion Streams…</vt:lpstr>
      <vt:lpstr>4. Conversion Streams…</vt:lpstr>
      <vt:lpstr>4. Conversion Streams…</vt:lpstr>
      <vt:lpstr>5. Reading &amp; Writing Primitive Data Types</vt:lpstr>
      <vt:lpstr>5. Reading &amp; Writing Primitive Data Types…</vt:lpstr>
      <vt:lpstr>5. Reading &amp; Writing Primitive Data Types…</vt:lpstr>
      <vt:lpstr>PowerPoint Presentation</vt:lpstr>
      <vt:lpstr>PowerPoint Presentation</vt:lpstr>
      <vt:lpstr>6. Object Streams and Serialization</vt:lpstr>
      <vt:lpstr>6. Object Streams and Serialization…</vt:lpstr>
      <vt:lpstr>6. Object Streams and Serialization…</vt:lpstr>
      <vt:lpstr>6. Object Streams and Serialization…</vt:lpstr>
      <vt:lpstr>PowerPoint Presentation</vt:lpstr>
      <vt:lpstr>PowerPoint Presentation</vt:lpstr>
      <vt:lpstr>6. Object Streams and Serialization…</vt:lpstr>
      <vt:lpstr>PowerPoint Presentation</vt:lpstr>
      <vt:lpstr>PowerPoint Presentation</vt:lpstr>
      <vt:lpstr>PowerPoint Presentation</vt:lpstr>
      <vt:lpstr>6. Object Streams and Serialization…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Streams</dc:title>
  <dc:creator>lata</dc:creator>
  <cp:lastModifiedBy>kibru</cp:lastModifiedBy>
  <cp:revision>285</cp:revision>
  <dcterms:created xsi:type="dcterms:W3CDTF">2006-08-16T00:00:00Z</dcterms:created>
  <dcterms:modified xsi:type="dcterms:W3CDTF">2022-12-21T20:25:36Z</dcterms:modified>
</cp:coreProperties>
</file>