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4" r:id="rId2"/>
  </p:sldMasterIdLst>
  <p:notesMasterIdLst>
    <p:notesMasterId r:id="rId46"/>
  </p:notesMasterIdLst>
  <p:handoutMasterIdLst>
    <p:handoutMasterId r:id="rId47"/>
  </p:handoutMasterIdLst>
  <p:sldIdLst>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7" r:id="rId45"/>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608"/>
    <a:srgbClr val="00CCFF"/>
    <a:srgbClr val="A67702"/>
    <a:srgbClr val="0FA3C1"/>
    <a:srgbClr val="2B7ABC"/>
    <a:srgbClr val="038CDB"/>
    <a:srgbClr val="231F20"/>
    <a:srgbClr val="FFFFFF"/>
    <a:srgbClr val="393939"/>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48" autoAdjust="0"/>
  </p:normalViewPr>
  <p:slideViewPr>
    <p:cSldViewPr>
      <p:cViewPr varScale="1">
        <p:scale>
          <a:sx n="73" d="100"/>
          <a:sy n="73" d="100"/>
        </p:scale>
        <p:origin x="1320"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handoutMaster" Target="handoutMasters/handoutMaster1.xml" /><Relationship Id="rId50"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slide" Target="slides/slide39.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slide" Target="slides/slide43.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viewProps" Target="viewProps.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slide" Target="slides/slide42.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presProps" Target="presProps.xml" /><Relationship Id="rId8" Type="http://schemas.openxmlformats.org/officeDocument/2006/relationships/slide" Target="slides/slide6.xml" /><Relationship Id="rId51"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51"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048852"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048853"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48854"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855"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048856"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05A10452-9F36-49AF-938E-1261E8832CAD}"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Rectangle 7"/>
          <p:cNvSpPr>
            <a:spLocks noGrp="1" noChangeArrowheads="1"/>
          </p:cNvSpPr>
          <p:nvPr>
            <p:ph type="sldNum" sz="quarter" idx="5"/>
          </p:nvPr>
        </p:nvSpPr>
        <p:spPr/>
        <p:txBody>
          <a:bodyPr/>
          <a:lstStyle/>
          <a:p>
            <a:fld id="{C2280AAB-0F0C-4AB4-A4E8-B70A910ACE54}" type="slidenum">
              <a:rPr lang="en-US" altLang="en-US"/>
              <a:t>1</a:t>
            </a:fld>
            <a:endParaRPr lang="en-US" altLang="en-US"/>
          </a:p>
        </p:txBody>
      </p:sp>
      <p:sp>
        <p:nvSpPr>
          <p:cNvPr id="1048649" name="Rectangle 2"/>
          <p:cNvSpPr>
            <a:spLocks noGrp="1" noRot="1" noChangeAspect="1" noChangeArrowheads="1" noTextEdit="1"/>
          </p:cNvSpPr>
          <p:nvPr>
            <p:ph type="sldImg"/>
          </p:nvPr>
        </p:nvSpPr>
        <p:spPr/>
      </p:sp>
      <p:sp>
        <p:nvSpPr>
          <p:cNvPr id="1048650"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Rectangle 7"/>
          <p:cNvSpPr>
            <a:spLocks noGrp="1" noChangeArrowheads="1"/>
          </p:cNvSpPr>
          <p:nvPr>
            <p:ph type="sldNum" sz="quarter" idx="5"/>
          </p:nvPr>
        </p:nvSpPr>
        <p:spPr/>
        <p:txBody>
          <a:bodyPr/>
          <a:lstStyle/>
          <a:p>
            <a:fld id="{C590E1C8-5815-49DD-9C38-FE297E6248DE}" type="slidenum">
              <a:rPr lang="en-US" altLang="en-US"/>
              <a:t>2</a:t>
            </a:fld>
            <a:endParaRPr lang="en-US" altLang="en-US"/>
          </a:p>
        </p:txBody>
      </p:sp>
      <p:sp>
        <p:nvSpPr>
          <p:cNvPr id="1048640" name="Rectangle 2"/>
          <p:cNvSpPr>
            <a:spLocks noGrp="1" noRot="1" noChangeAspect="1" noChangeArrowheads="1" noTextEdit="1"/>
          </p:cNvSpPr>
          <p:nvPr>
            <p:ph type="sldImg"/>
          </p:nvPr>
        </p:nvSpPr>
        <p:spPr/>
      </p:sp>
      <p:sp>
        <p:nvSpPr>
          <p:cNvPr id="1048641"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48642" name="Rectangle 2"/>
          <p:cNvSpPr>
            <a:spLocks noGrp="1" noChangeArrowheads="1"/>
          </p:cNvSpPr>
          <p:nvPr>
            <p:ph type="ctrTitle"/>
          </p:nvPr>
        </p:nvSpPr>
        <p:spPr>
          <a:xfrm>
            <a:off x="1692275" y="5445125"/>
            <a:ext cx="6048375" cy="750888"/>
          </a:xfrm>
        </p:spPr>
        <p:txBody>
          <a:bodyPr/>
          <a:lstStyle>
            <a:lvl1pPr algn="ctr">
              <a:defRPr sz="2800" b="1"/>
            </a:lvl1pPr>
          </a:lstStyle>
          <a:p>
            <a:pPr lvl="0"/>
            <a:r>
              <a:rPr lang="en-US" altLang="en-US" noProof="0"/>
              <a:t>Click to edit Master title style</a:t>
            </a:r>
            <a:endParaRPr lang="ru-RU" altLang="en-US" noProof="0"/>
          </a:p>
        </p:txBody>
      </p:sp>
      <p:sp>
        <p:nvSpPr>
          <p:cNvPr id="1048643" name="Rectangle 3"/>
          <p:cNvSpPr>
            <a:spLocks noGrp="1" noChangeArrowheads="1"/>
          </p:cNvSpPr>
          <p:nvPr>
            <p:ph type="subTitle" idx="1"/>
          </p:nvPr>
        </p:nvSpPr>
        <p:spPr>
          <a:xfrm>
            <a:off x="1692275" y="6165850"/>
            <a:ext cx="6048375" cy="503238"/>
          </a:xfrm>
        </p:spPr>
        <p:txBody>
          <a:bodyPr/>
          <a:lstStyle>
            <a:lvl1pPr marL="0" indent="0" algn="ctr">
              <a:buFontTx/>
              <a:buNone/>
              <a:defRPr sz="2400" b="1"/>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36" name="Title 1"/>
          <p:cNvSpPr>
            <a:spLocks noGrp="1"/>
          </p:cNvSpPr>
          <p:nvPr>
            <p:ph type="title"/>
          </p:nvPr>
        </p:nvSpPr>
        <p:spPr/>
        <p:txBody>
          <a:bodyPr/>
          <a:lstStyle/>
          <a:p>
            <a:r>
              <a:rPr lang="en-US"/>
              <a:t>Click to edit Master title style</a:t>
            </a:r>
          </a:p>
        </p:txBody>
      </p:sp>
      <p:sp>
        <p:nvSpPr>
          <p:cNvPr id="104883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31" name="Vertical Title 1"/>
          <p:cNvSpPr>
            <a:spLocks noGrp="1"/>
          </p:cNvSpPr>
          <p:nvPr>
            <p:ph type="title" orient="vert"/>
          </p:nvPr>
        </p:nvSpPr>
        <p:spPr>
          <a:xfrm>
            <a:off x="6551613" y="836613"/>
            <a:ext cx="1908175" cy="5614987"/>
          </a:xfrm>
        </p:spPr>
        <p:txBody>
          <a:bodyPr vert="eaVert"/>
          <a:lstStyle/>
          <a:p>
            <a:r>
              <a:rPr lang="en-US"/>
              <a:t>Click to edit Master title style</a:t>
            </a:r>
          </a:p>
        </p:txBody>
      </p:sp>
      <p:sp>
        <p:nvSpPr>
          <p:cNvPr id="1048832" name="Vertical Text Placeholder 2"/>
          <p:cNvSpPr>
            <a:spLocks noGrp="1"/>
          </p:cNvSpPr>
          <p:nvPr>
            <p:ph type="body" orient="vert" idx="1"/>
          </p:nvPr>
        </p:nvSpPr>
        <p:spPr>
          <a:xfrm>
            <a:off x="827088" y="836613"/>
            <a:ext cx="5572125" cy="5614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81"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10487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783" name="Date Placeholder 3"/>
          <p:cNvSpPr>
            <a:spLocks noGrp="1"/>
          </p:cNvSpPr>
          <p:nvPr>
            <p:ph type="dt" sz="half" idx="10"/>
          </p:nvPr>
        </p:nvSpPr>
        <p:spPr/>
        <p:txBody>
          <a:bodyPr/>
          <a:lstStyle/>
          <a:p>
            <a:endParaRPr lang="ru-RU" altLang="en-US"/>
          </a:p>
        </p:txBody>
      </p:sp>
      <p:sp>
        <p:nvSpPr>
          <p:cNvPr id="1048784" name="Footer Placeholder 4"/>
          <p:cNvSpPr>
            <a:spLocks noGrp="1"/>
          </p:cNvSpPr>
          <p:nvPr>
            <p:ph type="ftr" sz="quarter" idx="11"/>
          </p:nvPr>
        </p:nvSpPr>
        <p:spPr/>
        <p:txBody>
          <a:bodyPr/>
          <a:lstStyle/>
          <a:p>
            <a:endParaRPr lang="ru-RU" altLang="en-US"/>
          </a:p>
        </p:txBody>
      </p:sp>
      <p:sp>
        <p:nvSpPr>
          <p:cNvPr id="1048785" name="Slide Number Placeholder 5"/>
          <p:cNvSpPr>
            <a:spLocks noGrp="1"/>
          </p:cNvSpPr>
          <p:nvPr>
            <p:ph type="sldNum" sz="quarter" idx="12"/>
          </p:nvPr>
        </p:nvSpPr>
        <p:spPr/>
        <p:txBody>
          <a:bodyPr/>
          <a:lstStyle/>
          <a:p>
            <a:fld id="{587F099F-44DE-445C-8F6C-8FF7D5B73764}" type="slidenum">
              <a:rPr lang="ru-RU" altLang="en-US"/>
              <a:t>‹#›</a:t>
            </a:fld>
            <a:endParaRPr lang="ru-RU"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76" name="Title 1"/>
          <p:cNvSpPr>
            <a:spLocks noGrp="1"/>
          </p:cNvSpPr>
          <p:nvPr>
            <p:ph type="title"/>
          </p:nvPr>
        </p:nvSpPr>
        <p:spPr/>
        <p:txBody>
          <a:bodyPr/>
          <a:lstStyle/>
          <a:p>
            <a:r>
              <a:rPr lang="en-US"/>
              <a:t>Click to edit Master title style</a:t>
            </a:r>
          </a:p>
        </p:txBody>
      </p:sp>
      <p:sp>
        <p:nvSpPr>
          <p:cNvPr id="104877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8" name="Date Placeholder 3"/>
          <p:cNvSpPr>
            <a:spLocks noGrp="1"/>
          </p:cNvSpPr>
          <p:nvPr>
            <p:ph type="dt" sz="half" idx="10"/>
          </p:nvPr>
        </p:nvSpPr>
        <p:spPr/>
        <p:txBody>
          <a:bodyPr/>
          <a:lstStyle/>
          <a:p>
            <a:endParaRPr lang="ru-RU" altLang="en-US"/>
          </a:p>
        </p:txBody>
      </p:sp>
      <p:sp>
        <p:nvSpPr>
          <p:cNvPr id="1048779" name="Footer Placeholder 4"/>
          <p:cNvSpPr>
            <a:spLocks noGrp="1"/>
          </p:cNvSpPr>
          <p:nvPr>
            <p:ph type="ftr" sz="quarter" idx="11"/>
          </p:nvPr>
        </p:nvSpPr>
        <p:spPr/>
        <p:txBody>
          <a:bodyPr/>
          <a:lstStyle/>
          <a:p>
            <a:endParaRPr lang="ru-RU" altLang="en-US"/>
          </a:p>
        </p:txBody>
      </p:sp>
      <p:sp>
        <p:nvSpPr>
          <p:cNvPr id="1048780" name="Slide Number Placeholder 5"/>
          <p:cNvSpPr>
            <a:spLocks noGrp="1"/>
          </p:cNvSpPr>
          <p:nvPr>
            <p:ph type="sldNum" sz="quarter" idx="12"/>
          </p:nvPr>
        </p:nvSpPr>
        <p:spPr/>
        <p:txBody>
          <a:bodyPr/>
          <a:lstStyle/>
          <a:p>
            <a:fld id="{022CB12F-7B80-4A46-9F15-37D757F1569B}" type="slidenum">
              <a:rPr lang="ru-RU" altLang="en-US"/>
              <a:t>‹#›</a:t>
            </a:fld>
            <a:endParaRPr lang="ru-RU"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08"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1048809"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1048810" name="Date Placeholder 3"/>
          <p:cNvSpPr>
            <a:spLocks noGrp="1"/>
          </p:cNvSpPr>
          <p:nvPr>
            <p:ph type="dt" sz="half" idx="10"/>
          </p:nvPr>
        </p:nvSpPr>
        <p:spPr/>
        <p:txBody>
          <a:bodyPr/>
          <a:lstStyle/>
          <a:p>
            <a:endParaRPr lang="ru-RU" altLang="en-US"/>
          </a:p>
        </p:txBody>
      </p:sp>
      <p:sp>
        <p:nvSpPr>
          <p:cNvPr id="1048811" name="Footer Placeholder 4"/>
          <p:cNvSpPr>
            <a:spLocks noGrp="1"/>
          </p:cNvSpPr>
          <p:nvPr>
            <p:ph type="ftr" sz="quarter" idx="11"/>
          </p:nvPr>
        </p:nvSpPr>
        <p:spPr/>
        <p:txBody>
          <a:bodyPr/>
          <a:lstStyle/>
          <a:p>
            <a:endParaRPr lang="ru-RU" altLang="en-US"/>
          </a:p>
        </p:txBody>
      </p:sp>
      <p:sp>
        <p:nvSpPr>
          <p:cNvPr id="1048812" name="Slide Number Placeholder 5"/>
          <p:cNvSpPr>
            <a:spLocks noGrp="1"/>
          </p:cNvSpPr>
          <p:nvPr>
            <p:ph type="sldNum" sz="quarter" idx="12"/>
          </p:nvPr>
        </p:nvSpPr>
        <p:spPr/>
        <p:txBody>
          <a:bodyPr/>
          <a:lstStyle/>
          <a:p>
            <a:fld id="{765F6C5F-F504-4AAD-B004-80AFC743F59F}" type="slidenum">
              <a:rPr lang="ru-RU" altLang="en-US"/>
              <a:t>‹#›</a:t>
            </a:fld>
            <a:endParaRPr lang="ru-RU"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02" name="Title 1"/>
          <p:cNvSpPr>
            <a:spLocks noGrp="1"/>
          </p:cNvSpPr>
          <p:nvPr>
            <p:ph type="title"/>
          </p:nvPr>
        </p:nvSpPr>
        <p:spPr/>
        <p:txBody>
          <a:bodyPr/>
          <a:lstStyle/>
          <a:p>
            <a:r>
              <a:rPr lang="en-US"/>
              <a:t>Click to edit Master title style</a:t>
            </a:r>
          </a:p>
        </p:txBody>
      </p:sp>
      <p:sp>
        <p:nvSpPr>
          <p:cNvPr id="1048803" name="Content Placeholder 2"/>
          <p:cNvSpPr>
            <a:spLocks noGrp="1"/>
          </p:cNvSpPr>
          <p:nvPr>
            <p:ph sz="half" idx="1"/>
          </p:nvPr>
        </p:nvSpPr>
        <p:spPr>
          <a:xfrm>
            <a:off x="1825625" y="1600200"/>
            <a:ext cx="338455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4" name="Content Placeholder 3"/>
          <p:cNvSpPr>
            <a:spLocks noGrp="1"/>
          </p:cNvSpPr>
          <p:nvPr>
            <p:ph sz="half" idx="2"/>
          </p:nvPr>
        </p:nvSpPr>
        <p:spPr>
          <a:xfrm>
            <a:off x="5362575" y="1600200"/>
            <a:ext cx="3386138"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5" name="Date Placeholder 4"/>
          <p:cNvSpPr>
            <a:spLocks noGrp="1"/>
          </p:cNvSpPr>
          <p:nvPr>
            <p:ph type="dt" sz="half" idx="10"/>
          </p:nvPr>
        </p:nvSpPr>
        <p:spPr/>
        <p:txBody>
          <a:bodyPr/>
          <a:lstStyle/>
          <a:p>
            <a:endParaRPr lang="ru-RU" altLang="en-US"/>
          </a:p>
        </p:txBody>
      </p:sp>
      <p:sp>
        <p:nvSpPr>
          <p:cNvPr id="1048806" name="Footer Placeholder 5"/>
          <p:cNvSpPr>
            <a:spLocks noGrp="1"/>
          </p:cNvSpPr>
          <p:nvPr>
            <p:ph type="ftr" sz="quarter" idx="11"/>
          </p:nvPr>
        </p:nvSpPr>
        <p:spPr/>
        <p:txBody>
          <a:bodyPr/>
          <a:lstStyle/>
          <a:p>
            <a:endParaRPr lang="ru-RU" altLang="en-US"/>
          </a:p>
        </p:txBody>
      </p:sp>
      <p:sp>
        <p:nvSpPr>
          <p:cNvPr id="1048807" name="Slide Number Placeholder 6"/>
          <p:cNvSpPr>
            <a:spLocks noGrp="1"/>
          </p:cNvSpPr>
          <p:nvPr>
            <p:ph type="sldNum" sz="quarter" idx="12"/>
          </p:nvPr>
        </p:nvSpPr>
        <p:spPr/>
        <p:txBody>
          <a:bodyPr/>
          <a:lstStyle/>
          <a:p>
            <a:fld id="{9DAD672C-6D29-4412-9AF5-037D9CA0C5C2}" type="slidenum">
              <a:rPr lang="ru-RU" altLang="en-US"/>
              <a:t>‹#›</a:t>
            </a:fld>
            <a:endParaRPr lang="ru-RU"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23" name="Title 1"/>
          <p:cNvSpPr>
            <a:spLocks noGrp="1"/>
          </p:cNvSpPr>
          <p:nvPr>
            <p:ph type="title"/>
          </p:nvPr>
        </p:nvSpPr>
        <p:spPr>
          <a:xfrm>
            <a:off x="630238" y="365125"/>
            <a:ext cx="7886700" cy="1325563"/>
          </a:xfrm>
        </p:spPr>
        <p:txBody>
          <a:bodyPr/>
          <a:lstStyle/>
          <a:p>
            <a:r>
              <a:rPr lang="en-US"/>
              <a:t>Click to edit Master title style</a:t>
            </a:r>
          </a:p>
        </p:txBody>
      </p:sp>
      <p:sp>
        <p:nvSpPr>
          <p:cNvPr id="1048824"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25"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26"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27"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28" name="Date Placeholder 6"/>
          <p:cNvSpPr>
            <a:spLocks noGrp="1"/>
          </p:cNvSpPr>
          <p:nvPr>
            <p:ph type="dt" sz="half" idx="10"/>
          </p:nvPr>
        </p:nvSpPr>
        <p:spPr/>
        <p:txBody>
          <a:bodyPr/>
          <a:lstStyle/>
          <a:p>
            <a:endParaRPr lang="ru-RU" altLang="en-US"/>
          </a:p>
        </p:txBody>
      </p:sp>
      <p:sp>
        <p:nvSpPr>
          <p:cNvPr id="1048829" name="Footer Placeholder 7"/>
          <p:cNvSpPr>
            <a:spLocks noGrp="1"/>
          </p:cNvSpPr>
          <p:nvPr>
            <p:ph type="ftr" sz="quarter" idx="11"/>
          </p:nvPr>
        </p:nvSpPr>
        <p:spPr/>
        <p:txBody>
          <a:bodyPr/>
          <a:lstStyle/>
          <a:p>
            <a:endParaRPr lang="ru-RU" altLang="en-US"/>
          </a:p>
        </p:txBody>
      </p:sp>
      <p:sp>
        <p:nvSpPr>
          <p:cNvPr id="1048830" name="Slide Number Placeholder 8"/>
          <p:cNvSpPr>
            <a:spLocks noGrp="1"/>
          </p:cNvSpPr>
          <p:nvPr>
            <p:ph type="sldNum" sz="quarter" idx="12"/>
          </p:nvPr>
        </p:nvSpPr>
        <p:spPr/>
        <p:txBody>
          <a:bodyPr/>
          <a:lstStyle/>
          <a:p>
            <a:fld id="{30CC9BED-6018-4F0F-9EB6-C541A5683CA9}" type="slidenum">
              <a:rPr lang="ru-RU" altLang="en-US"/>
              <a:t>‹#›</a:t>
            </a:fld>
            <a:endParaRPr lang="ru-RU"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19" name="Title 1"/>
          <p:cNvSpPr>
            <a:spLocks noGrp="1"/>
          </p:cNvSpPr>
          <p:nvPr>
            <p:ph type="title"/>
          </p:nvPr>
        </p:nvSpPr>
        <p:spPr/>
        <p:txBody>
          <a:bodyPr/>
          <a:lstStyle/>
          <a:p>
            <a:r>
              <a:rPr lang="en-US"/>
              <a:t>Click to edit Master title style</a:t>
            </a:r>
          </a:p>
        </p:txBody>
      </p:sp>
      <p:sp>
        <p:nvSpPr>
          <p:cNvPr id="1048820" name="Date Placeholder 2"/>
          <p:cNvSpPr>
            <a:spLocks noGrp="1"/>
          </p:cNvSpPr>
          <p:nvPr>
            <p:ph type="dt" sz="half" idx="10"/>
          </p:nvPr>
        </p:nvSpPr>
        <p:spPr/>
        <p:txBody>
          <a:bodyPr/>
          <a:lstStyle/>
          <a:p>
            <a:endParaRPr lang="ru-RU" altLang="en-US"/>
          </a:p>
        </p:txBody>
      </p:sp>
      <p:sp>
        <p:nvSpPr>
          <p:cNvPr id="1048821" name="Footer Placeholder 3"/>
          <p:cNvSpPr>
            <a:spLocks noGrp="1"/>
          </p:cNvSpPr>
          <p:nvPr>
            <p:ph type="ftr" sz="quarter" idx="11"/>
          </p:nvPr>
        </p:nvSpPr>
        <p:spPr/>
        <p:txBody>
          <a:bodyPr/>
          <a:lstStyle/>
          <a:p>
            <a:endParaRPr lang="ru-RU" altLang="en-US"/>
          </a:p>
        </p:txBody>
      </p:sp>
      <p:sp>
        <p:nvSpPr>
          <p:cNvPr id="1048822" name="Slide Number Placeholder 4"/>
          <p:cNvSpPr>
            <a:spLocks noGrp="1"/>
          </p:cNvSpPr>
          <p:nvPr>
            <p:ph type="sldNum" sz="quarter" idx="12"/>
          </p:nvPr>
        </p:nvSpPr>
        <p:spPr/>
        <p:txBody>
          <a:bodyPr/>
          <a:lstStyle/>
          <a:p>
            <a:fld id="{B0E58C68-5FC7-415D-8338-1B816F1FC8E3}" type="slidenum">
              <a:rPr lang="ru-RU" altLang="en-US"/>
              <a:t>‹#›</a:t>
            </a:fld>
            <a:endParaRPr lang="ru-RU"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73" name="Date Placeholder 1"/>
          <p:cNvSpPr>
            <a:spLocks noGrp="1"/>
          </p:cNvSpPr>
          <p:nvPr>
            <p:ph type="dt" sz="half" idx="10"/>
          </p:nvPr>
        </p:nvSpPr>
        <p:spPr/>
        <p:txBody>
          <a:bodyPr/>
          <a:lstStyle/>
          <a:p>
            <a:endParaRPr lang="ru-RU" altLang="en-US"/>
          </a:p>
        </p:txBody>
      </p:sp>
      <p:sp>
        <p:nvSpPr>
          <p:cNvPr id="1048774" name="Footer Placeholder 2"/>
          <p:cNvSpPr>
            <a:spLocks noGrp="1"/>
          </p:cNvSpPr>
          <p:nvPr>
            <p:ph type="ftr" sz="quarter" idx="11"/>
          </p:nvPr>
        </p:nvSpPr>
        <p:spPr/>
        <p:txBody>
          <a:bodyPr/>
          <a:lstStyle/>
          <a:p>
            <a:endParaRPr lang="ru-RU" altLang="en-US"/>
          </a:p>
        </p:txBody>
      </p:sp>
      <p:sp>
        <p:nvSpPr>
          <p:cNvPr id="1048775" name="Slide Number Placeholder 3"/>
          <p:cNvSpPr>
            <a:spLocks noGrp="1"/>
          </p:cNvSpPr>
          <p:nvPr>
            <p:ph type="sldNum" sz="quarter" idx="12"/>
          </p:nvPr>
        </p:nvSpPr>
        <p:spPr/>
        <p:txBody>
          <a:bodyPr/>
          <a:lstStyle/>
          <a:p>
            <a:fld id="{601A66BE-2599-4F2E-94C9-91299593F05F}" type="slidenum">
              <a:rPr lang="ru-RU" altLang="en-US"/>
              <a:t>‹#›</a:t>
            </a:fld>
            <a:endParaRPr lang="ru-RU"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13"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1048814"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5"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816" name="Date Placeholder 4"/>
          <p:cNvSpPr>
            <a:spLocks noGrp="1"/>
          </p:cNvSpPr>
          <p:nvPr>
            <p:ph type="dt" sz="half" idx="10"/>
          </p:nvPr>
        </p:nvSpPr>
        <p:spPr/>
        <p:txBody>
          <a:bodyPr/>
          <a:lstStyle/>
          <a:p>
            <a:endParaRPr lang="ru-RU" altLang="en-US"/>
          </a:p>
        </p:txBody>
      </p:sp>
      <p:sp>
        <p:nvSpPr>
          <p:cNvPr id="1048817" name="Footer Placeholder 5"/>
          <p:cNvSpPr>
            <a:spLocks noGrp="1"/>
          </p:cNvSpPr>
          <p:nvPr>
            <p:ph type="ftr" sz="quarter" idx="11"/>
          </p:nvPr>
        </p:nvSpPr>
        <p:spPr/>
        <p:txBody>
          <a:bodyPr/>
          <a:lstStyle/>
          <a:p>
            <a:endParaRPr lang="ru-RU" altLang="en-US"/>
          </a:p>
        </p:txBody>
      </p:sp>
      <p:sp>
        <p:nvSpPr>
          <p:cNvPr id="1048818" name="Slide Number Placeholder 6"/>
          <p:cNvSpPr>
            <a:spLocks noGrp="1"/>
          </p:cNvSpPr>
          <p:nvPr>
            <p:ph type="sldNum" sz="quarter" idx="12"/>
          </p:nvPr>
        </p:nvSpPr>
        <p:spPr/>
        <p:txBody>
          <a:bodyPr/>
          <a:lstStyle/>
          <a:p>
            <a:fld id="{08727443-D89D-4C02-B4E8-5560D36D2D0D}" type="slidenum">
              <a:rPr lang="ru-RU" altLang="en-US"/>
              <a:t>‹#›</a:t>
            </a:fld>
            <a:endParaRPr lang="ru-RU"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78" name="Title 1"/>
          <p:cNvSpPr>
            <a:spLocks noGrp="1"/>
          </p:cNvSpPr>
          <p:nvPr>
            <p:ph type="title"/>
          </p:nvPr>
        </p:nvSpPr>
        <p:spPr/>
        <p:txBody>
          <a:bodyPr/>
          <a:lstStyle/>
          <a:p>
            <a:r>
              <a:rPr lang="en-US"/>
              <a:t>Click to edit Master title style</a:t>
            </a:r>
          </a:p>
        </p:txBody>
      </p:sp>
      <p:sp>
        <p:nvSpPr>
          <p:cNvPr id="104857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86"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1048787"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88"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89" name="Date Placeholder 4"/>
          <p:cNvSpPr>
            <a:spLocks noGrp="1"/>
          </p:cNvSpPr>
          <p:nvPr>
            <p:ph type="dt" sz="half" idx="10"/>
          </p:nvPr>
        </p:nvSpPr>
        <p:spPr/>
        <p:txBody>
          <a:bodyPr/>
          <a:lstStyle/>
          <a:p>
            <a:endParaRPr lang="ru-RU" altLang="en-US"/>
          </a:p>
        </p:txBody>
      </p:sp>
      <p:sp>
        <p:nvSpPr>
          <p:cNvPr id="1048790" name="Footer Placeholder 5"/>
          <p:cNvSpPr>
            <a:spLocks noGrp="1"/>
          </p:cNvSpPr>
          <p:nvPr>
            <p:ph type="ftr" sz="quarter" idx="11"/>
          </p:nvPr>
        </p:nvSpPr>
        <p:spPr/>
        <p:txBody>
          <a:bodyPr/>
          <a:lstStyle/>
          <a:p>
            <a:endParaRPr lang="ru-RU" altLang="en-US"/>
          </a:p>
        </p:txBody>
      </p:sp>
      <p:sp>
        <p:nvSpPr>
          <p:cNvPr id="1048791" name="Slide Number Placeholder 6"/>
          <p:cNvSpPr>
            <a:spLocks noGrp="1"/>
          </p:cNvSpPr>
          <p:nvPr>
            <p:ph type="sldNum" sz="quarter" idx="12"/>
          </p:nvPr>
        </p:nvSpPr>
        <p:spPr/>
        <p:txBody>
          <a:bodyPr/>
          <a:lstStyle/>
          <a:p>
            <a:fld id="{79C29007-4417-4924-962F-1FEB61138AE7}" type="slidenum">
              <a:rPr lang="ru-RU" altLang="en-US"/>
              <a:t>‹#›</a:t>
            </a:fld>
            <a:endParaRPr lang="ru-RU"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92" name="Title 1"/>
          <p:cNvSpPr>
            <a:spLocks noGrp="1"/>
          </p:cNvSpPr>
          <p:nvPr>
            <p:ph type="title"/>
          </p:nvPr>
        </p:nvSpPr>
        <p:spPr/>
        <p:txBody>
          <a:bodyPr/>
          <a:lstStyle/>
          <a:p>
            <a:r>
              <a:rPr lang="en-US"/>
              <a:t>Click to edit Master title style</a:t>
            </a:r>
          </a:p>
        </p:txBody>
      </p:sp>
      <p:sp>
        <p:nvSpPr>
          <p:cNvPr id="104879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4" name="Date Placeholder 3"/>
          <p:cNvSpPr>
            <a:spLocks noGrp="1"/>
          </p:cNvSpPr>
          <p:nvPr>
            <p:ph type="dt" sz="half" idx="10"/>
          </p:nvPr>
        </p:nvSpPr>
        <p:spPr/>
        <p:txBody>
          <a:bodyPr/>
          <a:lstStyle/>
          <a:p>
            <a:endParaRPr lang="ru-RU" altLang="en-US"/>
          </a:p>
        </p:txBody>
      </p:sp>
      <p:sp>
        <p:nvSpPr>
          <p:cNvPr id="1048795" name="Footer Placeholder 4"/>
          <p:cNvSpPr>
            <a:spLocks noGrp="1"/>
          </p:cNvSpPr>
          <p:nvPr>
            <p:ph type="ftr" sz="quarter" idx="11"/>
          </p:nvPr>
        </p:nvSpPr>
        <p:spPr/>
        <p:txBody>
          <a:bodyPr/>
          <a:lstStyle/>
          <a:p>
            <a:endParaRPr lang="ru-RU" altLang="en-US"/>
          </a:p>
        </p:txBody>
      </p:sp>
      <p:sp>
        <p:nvSpPr>
          <p:cNvPr id="1048796" name="Slide Number Placeholder 5"/>
          <p:cNvSpPr>
            <a:spLocks noGrp="1"/>
          </p:cNvSpPr>
          <p:nvPr>
            <p:ph type="sldNum" sz="quarter" idx="12"/>
          </p:nvPr>
        </p:nvSpPr>
        <p:spPr/>
        <p:txBody>
          <a:bodyPr/>
          <a:lstStyle/>
          <a:p>
            <a:fld id="{0B39EDD8-4794-46DE-9AF3-E925E7543AC3}" type="slidenum">
              <a:rPr lang="ru-RU" altLang="en-US"/>
              <a:t>‹#›</a:t>
            </a:fld>
            <a:endParaRPr lang="ru-RU"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97" name="Vertical Title 1"/>
          <p:cNvSpPr>
            <a:spLocks noGrp="1"/>
          </p:cNvSpPr>
          <p:nvPr>
            <p:ph type="title" orient="vert"/>
          </p:nvPr>
        </p:nvSpPr>
        <p:spPr>
          <a:xfrm>
            <a:off x="7018338" y="274638"/>
            <a:ext cx="1730375" cy="5851525"/>
          </a:xfrm>
        </p:spPr>
        <p:txBody>
          <a:bodyPr vert="eaVert"/>
          <a:lstStyle/>
          <a:p>
            <a:r>
              <a:rPr lang="en-US"/>
              <a:t>Click to edit Master title style</a:t>
            </a:r>
          </a:p>
        </p:txBody>
      </p:sp>
      <p:sp>
        <p:nvSpPr>
          <p:cNvPr id="1048798" name="Vertical Text Placeholder 2"/>
          <p:cNvSpPr>
            <a:spLocks noGrp="1"/>
          </p:cNvSpPr>
          <p:nvPr>
            <p:ph type="body" orient="vert" idx="1"/>
          </p:nvPr>
        </p:nvSpPr>
        <p:spPr>
          <a:xfrm>
            <a:off x="1825625" y="274638"/>
            <a:ext cx="504031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9" name="Date Placeholder 3"/>
          <p:cNvSpPr>
            <a:spLocks noGrp="1"/>
          </p:cNvSpPr>
          <p:nvPr>
            <p:ph type="dt" sz="half" idx="10"/>
          </p:nvPr>
        </p:nvSpPr>
        <p:spPr/>
        <p:txBody>
          <a:bodyPr/>
          <a:lstStyle/>
          <a:p>
            <a:endParaRPr lang="ru-RU" altLang="en-US"/>
          </a:p>
        </p:txBody>
      </p:sp>
      <p:sp>
        <p:nvSpPr>
          <p:cNvPr id="1048800" name="Footer Placeholder 4"/>
          <p:cNvSpPr>
            <a:spLocks noGrp="1"/>
          </p:cNvSpPr>
          <p:nvPr>
            <p:ph type="ftr" sz="quarter" idx="11"/>
          </p:nvPr>
        </p:nvSpPr>
        <p:spPr/>
        <p:txBody>
          <a:bodyPr/>
          <a:lstStyle/>
          <a:p>
            <a:endParaRPr lang="ru-RU" altLang="en-US"/>
          </a:p>
        </p:txBody>
      </p:sp>
      <p:sp>
        <p:nvSpPr>
          <p:cNvPr id="1048801" name="Slide Number Placeholder 5"/>
          <p:cNvSpPr>
            <a:spLocks noGrp="1"/>
          </p:cNvSpPr>
          <p:nvPr>
            <p:ph type="sldNum" sz="quarter" idx="12"/>
          </p:nvPr>
        </p:nvSpPr>
        <p:spPr/>
        <p:txBody>
          <a:bodyPr/>
          <a:lstStyle/>
          <a:p>
            <a:fld id="{1654330C-B10C-4E55-B003-F66AD1EAED87}" type="slidenum">
              <a:rPr lang="ru-RU" altLang="en-US"/>
              <a:t>‹#›</a:t>
            </a:fld>
            <a:endParaRPr lang="ru-RU"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38"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1048839"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40" name="Title 1"/>
          <p:cNvSpPr>
            <a:spLocks noGrp="1"/>
          </p:cNvSpPr>
          <p:nvPr>
            <p:ph type="title"/>
          </p:nvPr>
        </p:nvSpPr>
        <p:spPr/>
        <p:txBody>
          <a:bodyPr/>
          <a:lstStyle/>
          <a:p>
            <a:r>
              <a:rPr lang="en-US"/>
              <a:t>Click to edit Master title style</a:t>
            </a:r>
          </a:p>
        </p:txBody>
      </p:sp>
      <p:sp>
        <p:nvSpPr>
          <p:cNvPr id="1048841" name="Content Placeholder 2"/>
          <p:cNvSpPr>
            <a:spLocks noGrp="1"/>
          </p:cNvSpPr>
          <p:nvPr>
            <p:ph sz="half" idx="1"/>
          </p:nvPr>
        </p:nvSpPr>
        <p:spPr>
          <a:xfrm>
            <a:off x="827088" y="2420938"/>
            <a:ext cx="3667125" cy="4030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42" name="Content Placeholder 3"/>
          <p:cNvSpPr>
            <a:spLocks noGrp="1"/>
          </p:cNvSpPr>
          <p:nvPr>
            <p:ph sz="half" idx="2"/>
          </p:nvPr>
        </p:nvSpPr>
        <p:spPr>
          <a:xfrm>
            <a:off x="4646613" y="2420938"/>
            <a:ext cx="3668712" cy="4030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43" name="Title 1"/>
          <p:cNvSpPr>
            <a:spLocks noGrp="1"/>
          </p:cNvSpPr>
          <p:nvPr>
            <p:ph type="title"/>
          </p:nvPr>
        </p:nvSpPr>
        <p:spPr>
          <a:xfrm>
            <a:off x="630238" y="365125"/>
            <a:ext cx="7886700" cy="1325563"/>
          </a:xfrm>
        </p:spPr>
        <p:txBody>
          <a:bodyPr/>
          <a:lstStyle/>
          <a:p>
            <a:r>
              <a:rPr lang="en-US"/>
              <a:t>Click to edit Master title style</a:t>
            </a:r>
          </a:p>
        </p:txBody>
      </p:sp>
      <p:sp>
        <p:nvSpPr>
          <p:cNvPr id="1048844"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45"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46"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47"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40"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48"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1048849"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50"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33"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1048834"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48835"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image" Target="../media/image3.jpeg"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576" name="Rectangle 2"/>
          <p:cNvSpPr>
            <a:spLocks noGrp="1" noChangeArrowheads="1"/>
          </p:cNvSpPr>
          <p:nvPr>
            <p:ph type="title"/>
          </p:nvPr>
        </p:nvSpPr>
        <p:spPr bwMode="auto">
          <a:xfrm>
            <a:off x="827088" y="836613"/>
            <a:ext cx="7632700" cy="508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48577" name="Rectangle 3"/>
          <p:cNvSpPr>
            <a:spLocks noGrp="1" noChangeArrowheads="1"/>
          </p:cNvSpPr>
          <p:nvPr>
            <p:ph type="body" idx="1"/>
          </p:nvPr>
        </p:nvSpPr>
        <p:spPr bwMode="auto">
          <a:xfrm>
            <a:off x="827088" y="2420938"/>
            <a:ext cx="7488237" cy="4030662"/>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defRPr>
      </a:lvl2pPr>
      <a:lvl3pPr algn="l" rtl="0" eaLnBrk="1" fontAlgn="base" hangingPunct="1">
        <a:spcBef>
          <a:spcPct val="0"/>
        </a:spcBef>
        <a:spcAft>
          <a:spcPct val="0"/>
        </a:spcAft>
        <a:defRPr sz="3200">
          <a:solidFill>
            <a:schemeClr val="bg1"/>
          </a:solidFill>
          <a:latin typeface="Arial" panose="020B0604020202020204" pitchFamily="34" charset="0"/>
        </a:defRPr>
      </a:lvl3pPr>
      <a:lvl4pPr algn="l" rtl="0" eaLnBrk="1" fontAlgn="base" hangingPunct="1">
        <a:spcBef>
          <a:spcPct val="0"/>
        </a:spcBef>
        <a:spcAft>
          <a:spcPct val="0"/>
        </a:spcAft>
        <a:defRPr sz="3200">
          <a:solidFill>
            <a:schemeClr val="bg1"/>
          </a:solidFill>
          <a:latin typeface="Arial" panose="020B0604020202020204" pitchFamily="34" charset="0"/>
        </a:defRPr>
      </a:lvl4pPr>
      <a:lvl5pPr algn="l" rtl="0" eaLnBrk="1" fontAlgn="base" hangingPunct="1">
        <a:spcBef>
          <a:spcPct val="0"/>
        </a:spcBef>
        <a:spcAft>
          <a:spcPct val="0"/>
        </a:spcAft>
        <a:defRPr sz="3200">
          <a:solidFill>
            <a:schemeClr val="bg1"/>
          </a:solidFill>
          <a:latin typeface="Arial" panose="020B0604020202020204" pitchFamily="34" charset="0"/>
        </a:defRPr>
      </a:lvl5pPr>
      <a:lvl6pPr marL="457200" algn="l" rtl="0" eaLnBrk="1" fontAlgn="base" hangingPunct="1">
        <a:spcBef>
          <a:spcPct val="0"/>
        </a:spcBef>
        <a:spcAft>
          <a:spcPct val="0"/>
        </a:spcAft>
        <a:defRPr sz="3200">
          <a:solidFill>
            <a:schemeClr val="bg1"/>
          </a:solidFill>
          <a:latin typeface="Arial" panose="020B0604020202020204" pitchFamily="34" charset="0"/>
        </a:defRPr>
      </a:lvl6pPr>
      <a:lvl7pPr marL="914400" algn="l" rtl="0" eaLnBrk="1" fontAlgn="base" hangingPunct="1">
        <a:spcBef>
          <a:spcPct val="0"/>
        </a:spcBef>
        <a:spcAft>
          <a:spcPct val="0"/>
        </a:spcAft>
        <a:defRPr sz="3200">
          <a:solidFill>
            <a:schemeClr val="bg1"/>
          </a:solidFill>
          <a:latin typeface="Arial" panose="020B0604020202020204" pitchFamily="34" charset="0"/>
        </a:defRPr>
      </a:lvl7pPr>
      <a:lvl8pPr marL="1371600" algn="l" rtl="0" eaLnBrk="1" fontAlgn="base" hangingPunct="1">
        <a:spcBef>
          <a:spcPct val="0"/>
        </a:spcBef>
        <a:spcAft>
          <a:spcPct val="0"/>
        </a:spcAft>
        <a:defRPr sz="3200">
          <a:solidFill>
            <a:schemeClr val="bg1"/>
          </a:solidFill>
          <a:latin typeface="Arial" panose="020B0604020202020204" pitchFamily="34" charset="0"/>
        </a:defRPr>
      </a:lvl8pPr>
      <a:lvl9pPr marL="1828800" algn="l"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768" name="Rectangle 2"/>
          <p:cNvSpPr>
            <a:spLocks noGrp="1" noChangeArrowheads="1"/>
          </p:cNvSpPr>
          <p:nvPr>
            <p:ph type="title"/>
          </p:nvPr>
        </p:nvSpPr>
        <p:spPr bwMode="auto">
          <a:xfrm>
            <a:off x="1835150" y="274638"/>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048769" name="Rectangle 3"/>
          <p:cNvSpPr>
            <a:spLocks noGrp="1" noChangeArrowheads="1"/>
          </p:cNvSpPr>
          <p:nvPr>
            <p:ph type="body" idx="1"/>
          </p:nvPr>
        </p:nvSpPr>
        <p:spPr bwMode="auto">
          <a:xfrm>
            <a:off x="1825625" y="1600200"/>
            <a:ext cx="6923088" cy="4525963"/>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048770"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vl1pPr>
          </a:lstStyle>
          <a:p>
            <a:endParaRPr lang="ru-RU" altLang="en-US"/>
          </a:p>
        </p:txBody>
      </p:sp>
      <p:sp>
        <p:nvSpPr>
          <p:cNvPr id="1048771"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vl1pPr>
          </a:lstStyle>
          <a:p>
            <a:endParaRPr lang="ru-RU" altLang="en-US"/>
          </a:p>
        </p:txBody>
      </p:sp>
      <p:sp>
        <p:nvSpPr>
          <p:cNvPr id="1048772"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fld id="{B6F283ED-154A-4583-A403-F222C93A18DB}" type="slidenum">
              <a:rPr lang="ru-RU" altLang="en-US"/>
              <a:t>‹#›</a:t>
            </a:fld>
            <a:endParaRPr lang="ru-RU"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Arial" panose="020B0604020202020204" pitchFamily="34" charset="0"/>
        </a:defRPr>
      </a:lvl2pPr>
      <a:lvl3pPr algn="l" rtl="0" fontAlgn="base">
        <a:spcBef>
          <a:spcPct val="0"/>
        </a:spcBef>
        <a:spcAft>
          <a:spcPct val="0"/>
        </a:spcAft>
        <a:defRPr sz="4400">
          <a:solidFill>
            <a:schemeClr val="tx2"/>
          </a:solidFill>
          <a:latin typeface="Arial" panose="020B0604020202020204" pitchFamily="34" charset="0"/>
        </a:defRPr>
      </a:lvl3pPr>
      <a:lvl4pPr algn="l" rtl="0" fontAlgn="base">
        <a:spcBef>
          <a:spcPct val="0"/>
        </a:spcBef>
        <a:spcAft>
          <a:spcPct val="0"/>
        </a:spcAft>
        <a:defRPr sz="4400">
          <a:solidFill>
            <a:schemeClr val="tx2"/>
          </a:solidFill>
          <a:latin typeface="Arial" panose="020B0604020202020204" pitchFamily="34" charset="0"/>
        </a:defRPr>
      </a:lvl4pPr>
      <a:lvl5pPr algn="l" rtl="0" fontAlgn="base">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Arial" panose="020B0604020202020204" pitchFamily="34" charset="0"/>
        </a:defRPr>
      </a:lvl6pPr>
      <a:lvl7pPr marL="914400" algn="l" rtl="0" fontAlgn="base">
        <a:spcBef>
          <a:spcPct val="0"/>
        </a:spcBef>
        <a:spcAft>
          <a:spcPct val="0"/>
        </a:spcAft>
        <a:defRPr sz="4400">
          <a:solidFill>
            <a:schemeClr val="tx2"/>
          </a:solidFill>
          <a:latin typeface="Arial" panose="020B0604020202020204" pitchFamily="34" charset="0"/>
        </a:defRPr>
      </a:lvl7pPr>
      <a:lvl8pPr marL="1371600" algn="l" rtl="0" fontAlgn="base">
        <a:spcBef>
          <a:spcPct val="0"/>
        </a:spcBef>
        <a:spcAft>
          <a:spcPct val="0"/>
        </a:spcAft>
        <a:defRPr sz="4400">
          <a:solidFill>
            <a:schemeClr val="tx2"/>
          </a:solidFill>
          <a:latin typeface="Arial" panose="020B0604020202020204" pitchFamily="34" charset="0"/>
        </a:defRPr>
      </a:lvl8pPr>
      <a:lvl9pPr marL="1828800" algn="l"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7" Type="http://schemas.openxmlformats.org/officeDocument/2006/relationships/image" Target="../media/image15.jpeg" /><Relationship Id="rId2" Type="http://schemas.openxmlformats.org/officeDocument/2006/relationships/image" Target="../media/image10.png" /><Relationship Id="rId1" Type="http://schemas.openxmlformats.org/officeDocument/2006/relationships/slideLayout" Target="../slideLayouts/slideLayout2.xml" /><Relationship Id="rId6" Type="http://schemas.openxmlformats.org/officeDocument/2006/relationships/image" Target="../media/image14.png" /><Relationship Id="rId5" Type="http://schemas.openxmlformats.org/officeDocument/2006/relationships/image" Target="../media/image13.jpeg" /><Relationship Id="rId4" Type="http://schemas.openxmlformats.org/officeDocument/2006/relationships/image" Target="../media/image12.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7.jpeg" /><Relationship Id="rId7" Type="http://schemas.openxmlformats.org/officeDocument/2006/relationships/image" Target="../media/image20.jpeg" /><Relationship Id="rId2" Type="http://schemas.openxmlformats.org/officeDocument/2006/relationships/image" Target="../media/image16.jpeg" /><Relationship Id="rId1" Type="http://schemas.openxmlformats.org/officeDocument/2006/relationships/slideLayout" Target="../slideLayouts/slideLayout2.xml" /><Relationship Id="rId6" Type="http://schemas.openxmlformats.org/officeDocument/2006/relationships/image" Target="../media/image15.jpeg" /><Relationship Id="rId5" Type="http://schemas.openxmlformats.org/officeDocument/2006/relationships/image" Target="../media/image19.jpeg" /><Relationship Id="rId4" Type="http://schemas.openxmlformats.org/officeDocument/2006/relationships/image" Target="../media/image18.png" /></Relationships>
</file>

<file path=ppt/slides/_rels/slide17.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6.xml" /></Relationships>
</file>

<file path=ppt/slides/_rels/slide34.xml.rels><?xml version="1.0" encoding="UTF-8" standalone="yes"?>
<Relationships xmlns="http://schemas.openxmlformats.org/package/2006/relationships"><Relationship Id="rId2" Type="http://schemas.openxmlformats.org/officeDocument/2006/relationships/image" Target="../media/image27.jpe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jpeg" /><Relationship Id="rId7" Type="http://schemas.openxmlformats.org/officeDocument/2006/relationships/image" Target="../media/image9.gif" /><Relationship Id="rId2" Type="http://schemas.openxmlformats.org/officeDocument/2006/relationships/image" Target="../media/image4.gif" /><Relationship Id="rId1" Type="http://schemas.openxmlformats.org/officeDocument/2006/relationships/slideLayout" Target="../slideLayouts/slideLayout2.xml" /><Relationship Id="rId6" Type="http://schemas.openxmlformats.org/officeDocument/2006/relationships/image" Target="../media/image8.png" /><Relationship Id="rId5" Type="http://schemas.openxmlformats.org/officeDocument/2006/relationships/image" Target="../media/image7.jpeg" /><Relationship Id="rId4" Type="http://schemas.openxmlformats.org/officeDocument/2006/relationships/image" Target="../media/image6.jpe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Rectangle 2"/>
          <p:cNvSpPr>
            <a:spLocks noGrp="1" noChangeArrowheads="1"/>
          </p:cNvSpPr>
          <p:nvPr>
            <p:ph type="ctrTitle"/>
          </p:nvPr>
        </p:nvSpPr>
        <p:spPr>
          <a:xfrm>
            <a:off x="76200" y="5181600"/>
            <a:ext cx="9067800" cy="852488"/>
          </a:xfrm>
          <a:noFill/>
        </p:spPr>
        <p:txBody>
          <a:bodyPr/>
          <a:lstStyle/>
          <a:p>
            <a:r>
              <a:rPr lang="en-US" altLang="en-US" sz="4800" dirty="0">
                <a:solidFill>
                  <a:srgbClr val="FFC000"/>
                </a:solidFill>
                <a:latin typeface="Times New Roman" panose="02020603050405020304" pitchFamily="18" charset="0"/>
                <a:cs typeface="Times New Roman" panose="02020603050405020304" pitchFamily="18" charset="0"/>
              </a:rPr>
              <a:t>Fundamental of Cloud Computing and </a:t>
            </a:r>
            <a:r>
              <a:rPr lang="en-US" altLang="en-US" sz="4800" dirty="0" err="1">
                <a:solidFill>
                  <a:srgbClr val="FFC000"/>
                </a:solidFill>
                <a:latin typeface="Times New Roman" panose="02020603050405020304" pitchFamily="18" charset="0"/>
                <a:cs typeface="Times New Roman" panose="02020603050405020304" pitchFamily="18" charset="0"/>
              </a:rPr>
              <a:t>IoT</a:t>
            </a:r>
            <a:r>
              <a:rPr lang="en-US" altLang="en-US" sz="4800" dirty="0">
                <a:solidFill>
                  <a:srgbClr val="FFC000"/>
                </a:solidFill>
                <a:latin typeface="Times New Roman" panose="02020603050405020304" pitchFamily="18" charset="0"/>
                <a:cs typeface="Times New Roman" panose="02020603050405020304" pitchFamily="18" charset="0"/>
              </a:rPr>
              <a:t>  </a:t>
            </a:r>
            <a:endParaRPr lang="uk-UA" altLang="en-US" sz="4800" dirty="0">
              <a:solidFill>
                <a:srgbClr val="FFC000"/>
              </a:solidFill>
              <a:latin typeface="Times New Roman" panose="02020603050405020304" pitchFamily="18" charset="0"/>
              <a:cs typeface="Times New Roman" panose="02020603050405020304" pitchFamily="18" charset="0"/>
            </a:endParaRPr>
          </a:p>
        </p:txBody>
      </p:sp>
      <p:sp>
        <p:nvSpPr>
          <p:cNvPr id="1048645" name="Rectangle 3"/>
          <p:cNvSpPr>
            <a:spLocks noGrp="1" noChangeArrowheads="1"/>
          </p:cNvSpPr>
          <p:nvPr>
            <p:ph type="subTitle" idx="1"/>
          </p:nvPr>
        </p:nvSpPr>
        <p:spPr>
          <a:xfrm>
            <a:off x="1409700" y="6248400"/>
            <a:ext cx="6400800" cy="503237"/>
          </a:xfrm>
        </p:spPr>
        <p:txBody>
          <a:bodyPr/>
          <a:lstStyle/>
          <a:p>
            <a:endParaRPr lang="uk-UA" altLang="en-US" sz="4000" dirty="0">
              <a:latin typeface="Times New Roman" panose="02020603050405020304" pitchFamily="18" charset="0"/>
              <a:cs typeface="Times New Roman" panose="02020603050405020304" pitchFamily="18" charset="0"/>
            </a:endParaRPr>
          </a:p>
        </p:txBody>
      </p:sp>
      <p:sp>
        <p:nvSpPr>
          <p:cNvPr id="1048646" name="Rectangle 1"/>
          <p:cNvSpPr/>
          <p:nvPr/>
        </p:nvSpPr>
        <p:spPr>
          <a:xfrm>
            <a:off x="5105400" y="-92632"/>
            <a:ext cx="4419600" cy="802640"/>
          </a:xfrm>
          <a:prstGeom prst="rect">
            <a:avLst/>
          </a:prstGeom>
        </p:spPr>
        <p:txBody>
          <a:bodyPr wrap="square">
            <a:spAutoFit/>
          </a:bodyPr>
          <a:lstStyle/>
          <a:p>
            <a:r>
              <a:rPr lang="en-US" altLang="ko-KR" sz="2400" b="1" dirty="0">
                <a:solidFill>
                  <a:srgbClr val="FFC000"/>
                </a:solidFill>
                <a:latin typeface="Times New Roman" panose="02020603050405020304" pitchFamily="18" charset="0"/>
                <a:cs typeface="Times New Roman" panose="02020603050405020304" pitchFamily="18" charset="0"/>
              </a:rPr>
              <a:t>Service and Deployment </a:t>
            </a:r>
          </a:p>
          <a:p>
            <a:r>
              <a:rPr lang="en-US" altLang="ko-KR" sz="2400" b="1" dirty="0">
                <a:solidFill>
                  <a:srgbClr val="FFC000"/>
                </a:solidFill>
                <a:latin typeface="Times New Roman" panose="02020603050405020304" pitchFamily="18" charset="0"/>
                <a:cs typeface="Times New Roman" panose="02020603050405020304" pitchFamily="18" charset="0"/>
              </a:rPr>
              <a:t>Model for Cloud Computing</a:t>
            </a:r>
            <a:endParaRPr lang="ko-KR" altLang="en-US" sz="1400" b="1" dirty="0">
              <a:solidFill>
                <a:srgbClr val="FFC000"/>
              </a:solidFill>
              <a:latin typeface="Times New Roman" panose="02020603050405020304" pitchFamily="18" charset="0"/>
              <a:cs typeface="Times New Roman" panose="02020603050405020304" pitchFamily="18" charset="0"/>
            </a:endParaRPr>
          </a:p>
        </p:txBody>
      </p:sp>
      <p:sp>
        <p:nvSpPr>
          <p:cNvPr id="1048647" name="Rectangle 4"/>
          <p:cNvSpPr/>
          <p:nvPr/>
        </p:nvSpPr>
        <p:spPr>
          <a:xfrm>
            <a:off x="76200" y="30480"/>
            <a:ext cx="3810000" cy="830997"/>
          </a:xfrm>
          <a:prstGeom prst="rect">
            <a:avLst/>
          </a:prstGeom>
        </p:spPr>
        <p:txBody>
          <a:bodyPr wrap="square">
            <a:spAutoFit/>
          </a:bodyPr>
          <a:lstStyle/>
          <a:p>
            <a:r>
              <a:rPr lang="en-US" altLang="ko-KR" sz="4800" b="1" dirty="0">
                <a:solidFill>
                  <a:srgbClr val="F8D608"/>
                </a:solidFill>
                <a:latin typeface="Times New Roman" panose="02020603050405020304" pitchFamily="18" charset="0"/>
                <a:cs typeface="Times New Roman" panose="02020603050405020304" pitchFamily="18" charset="0"/>
              </a:rPr>
              <a:t>Chapter Two</a:t>
            </a:r>
            <a:endParaRPr lang="ko-KR" altLang="en-US" sz="3200" b="1" dirty="0">
              <a:solidFill>
                <a:srgbClr val="F8D608"/>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lang="en-US" dirty="0"/>
              <a:t> </a:t>
            </a:r>
          </a:p>
        </p:txBody>
      </p:sp>
      <p:sp>
        <p:nvSpPr>
          <p:cNvPr id="1048658" name="TextBox 3"/>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Cloud Service              Delivery Model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82" name="Group 5"/>
          <p:cNvGrpSpPr/>
          <p:nvPr/>
        </p:nvGrpSpPr>
        <p:grpSpPr>
          <a:xfrm>
            <a:off x="0" y="-69039"/>
            <a:ext cx="9123107" cy="2468383"/>
            <a:chOff x="-317683" y="-606504"/>
            <a:chExt cx="3855697" cy="1866602"/>
          </a:xfrm>
        </p:grpSpPr>
        <p:sp>
          <p:nvSpPr>
            <p:cNvPr id="1048659" name="Oval 21"/>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60" name="TextBox 23"/>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1048661" name="TextBox 24"/>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02</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1048662" name="Rectangle 2"/>
          <p:cNvSpPr/>
          <p:nvPr/>
        </p:nvSpPr>
        <p:spPr>
          <a:xfrm>
            <a:off x="-1925" y="2014473"/>
            <a:ext cx="9125032" cy="4066541"/>
          </a:xfrm>
          <a:prstGeom prst="rect">
            <a:avLst/>
          </a:prstGeom>
        </p:spPr>
        <p:txBody>
          <a:bodyPr wrap="square">
            <a:spAutoFit/>
          </a:bodyPr>
          <a:lstStyle/>
          <a:p>
            <a:r>
              <a:rPr lang="en-US" sz="2800" b="1" dirty="0">
                <a:solidFill>
                  <a:schemeClr val="bg1"/>
                </a:solidFill>
                <a:latin typeface="Times New Roman" panose="02020603050405020304" pitchFamily="18" charset="0"/>
                <a:cs typeface="Times New Roman" panose="02020603050405020304" pitchFamily="18" charset="0"/>
              </a:rPr>
              <a:t>Benefits of PaaS include: </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b="1" dirty="0">
                <a:solidFill>
                  <a:srgbClr val="FFC000"/>
                </a:solidFill>
                <a:latin typeface="Times New Roman" panose="02020603050405020304" pitchFamily="18" charset="0"/>
                <a:cs typeface="Times New Roman" panose="02020603050405020304" pitchFamily="18" charset="0"/>
              </a:rPr>
              <a:t>Improved efficiency:</a:t>
            </a:r>
            <a:r>
              <a:rPr lang="en-US" sz="2400" b="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Since a third party handles your IT infrastructure needs, businesses can spend more time focusing on developing, testing, and deploying applications. </a:t>
            </a:r>
          </a:p>
          <a:p>
            <a:pPr marL="457200" indent="-457200">
              <a:buFont typeface="Wingdings" panose="05000000000000000000" pitchFamily="2" charset="2"/>
              <a:buChar char="Ø"/>
            </a:pPr>
            <a:r>
              <a:rPr lang="en-US" sz="2400" b="1" dirty="0">
                <a:solidFill>
                  <a:srgbClr val="FFC000"/>
                </a:solidFill>
                <a:latin typeface="Times New Roman" panose="02020603050405020304" pitchFamily="18" charset="0"/>
                <a:cs typeface="Times New Roman" panose="02020603050405020304" pitchFamily="18" charset="0"/>
              </a:rPr>
              <a:t>Simplicity:</a:t>
            </a:r>
            <a:r>
              <a:rPr lang="en-US" sz="2400" b="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PaaS gives businesses a platform with development tools, so they can develop, test, and host applications in the same environment. </a:t>
            </a:r>
          </a:p>
          <a:p>
            <a:pPr marL="457200" indent="-457200">
              <a:buFont typeface="Wingdings" panose="05000000000000000000" pitchFamily="2" charset="2"/>
              <a:buChar char="Ø"/>
            </a:pPr>
            <a:r>
              <a:rPr lang="en-US" sz="2400" b="1" dirty="0">
                <a:solidFill>
                  <a:srgbClr val="FFC000"/>
                </a:solidFill>
                <a:latin typeface="Times New Roman" panose="02020603050405020304" pitchFamily="18" charset="0"/>
                <a:cs typeface="Times New Roman" panose="02020603050405020304" pitchFamily="18" charset="0"/>
              </a:rPr>
              <a:t>Better collaboration:</a:t>
            </a:r>
            <a:r>
              <a:rPr lang="en-US" sz="2400" b="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PaaS requires teams to develop over the internet, eliminating the need to transfer files and manually sync data. Everyone works with the same up-to-date information at all times.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58"/>
                                        </p:tgtEl>
                                        <p:attrNameLst>
                                          <p:attrName>style.visibility</p:attrName>
                                        </p:attrNameLst>
                                      </p:cBhvr>
                                      <p:to>
                                        <p:strVal val="visible"/>
                                      </p:to>
                                    </p:set>
                                    <p:anim calcmode="lin" valueType="num">
                                      <p:cBhvr additive="base">
                                        <p:cTn id="7" dur="500" fill="hold"/>
                                        <p:tgtEl>
                                          <p:spTgt spid="1048658"/>
                                        </p:tgtEl>
                                        <p:attrNameLst>
                                          <p:attrName>ppt_x</p:attrName>
                                        </p:attrNameLst>
                                      </p:cBhvr>
                                      <p:tavLst>
                                        <p:tav tm="0">
                                          <p:val>
                                            <p:strVal val="#ppt_x"/>
                                          </p:val>
                                        </p:tav>
                                        <p:tav tm="100000">
                                          <p:val>
                                            <p:strVal val="#ppt_x"/>
                                          </p:val>
                                        </p:tav>
                                      </p:tavLst>
                                    </p:anim>
                                    <p:anim calcmode="lin" valueType="num">
                                      <p:cBhvr additive="base">
                                        <p:cTn id="8" dur="500" fill="hold"/>
                                        <p:tgtEl>
                                          <p:spTgt spid="10486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a:xfrm>
            <a:off x="71438" y="1524000"/>
            <a:ext cx="7632700" cy="508000"/>
          </a:xfrm>
        </p:spPr>
        <p:txBody>
          <a:bodyPr/>
          <a:lstStyle/>
          <a:p>
            <a:r>
              <a:rPr lang="en-US" b="1" dirty="0">
                <a:solidFill>
                  <a:srgbClr val="FFC000"/>
                </a:solidFill>
                <a:latin typeface="Times New Roman" panose="02020603050405020304" pitchFamily="18" charset="0"/>
                <a:cs typeface="Times New Roman" panose="02020603050405020304" pitchFamily="18" charset="0"/>
              </a:rPr>
              <a:t>Platform as a Service (PaaS)</a:t>
            </a:r>
            <a:endParaRPr lang="en-IN" b="1" dirty="0">
              <a:solidFill>
                <a:srgbClr val="FFC000"/>
              </a:solidFill>
              <a:latin typeface="Times New Roman" panose="02020603050405020304" pitchFamily="18" charset="0"/>
              <a:cs typeface="Times New Roman" panose="02020603050405020304" pitchFamily="18" charset="0"/>
            </a:endParaRPr>
          </a:p>
        </p:txBody>
      </p:sp>
      <p:sp>
        <p:nvSpPr>
          <p:cNvPr id="1048664" name="Rectangle 3"/>
          <p:cNvSpPr/>
          <p:nvPr/>
        </p:nvSpPr>
        <p:spPr>
          <a:xfrm>
            <a:off x="71438" y="2133600"/>
            <a:ext cx="9144000" cy="4726941"/>
          </a:xfrm>
          <a:prstGeom prst="rect">
            <a:avLst/>
          </a:prstGeom>
        </p:spPr>
        <p:txBody>
          <a:bodyPr wrap="square">
            <a:spAutoFit/>
          </a:bodyPr>
          <a:lstStyle/>
          <a:p>
            <a:pPr>
              <a:buFont typeface="Arial" pitchFamily="34" charset="0"/>
              <a:buChar char="•"/>
            </a:pPr>
            <a:r>
              <a:rPr lang="en-US" sz="3200" dirty="0" err="1">
                <a:solidFill>
                  <a:schemeClr val="bg1"/>
                </a:solidFill>
              </a:rPr>
              <a:t>PaaS</a:t>
            </a:r>
            <a:r>
              <a:rPr lang="en-US" sz="3200" dirty="0">
                <a:solidFill>
                  <a:schemeClr val="bg1"/>
                </a:solidFill>
              </a:rPr>
              <a:t>  provides all of the facilities required to support the complete life cycle of building and delivering web applications and services entirely from the Internet.</a:t>
            </a:r>
            <a:br>
              <a:rPr lang="en-US" sz="3200" dirty="0">
                <a:solidFill>
                  <a:schemeClr val="bg1"/>
                </a:solidFill>
              </a:rPr>
            </a:br>
            <a:endParaRPr lang="en-US" sz="3200" dirty="0">
              <a:solidFill>
                <a:schemeClr val="bg1"/>
              </a:solidFill>
            </a:endParaRPr>
          </a:p>
          <a:p>
            <a:pPr lvl="1">
              <a:buFont typeface="Arial" pitchFamily="34" charset="0"/>
              <a:buChar char="•"/>
            </a:pPr>
            <a:r>
              <a:rPr lang="en-US" sz="3000" dirty="0">
                <a:solidFill>
                  <a:schemeClr val="bg1"/>
                </a:solidFill>
              </a:rPr>
              <a:t> Typically applications must be developed with a particular platform in mind</a:t>
            </a:r>
          </a:p>
          <a:p>
            <a:pPr lvl="1">
              <a:buFont typeface="Arial" pitchFamily="34" charset="0"/>
              <a:buChar char="•"/>
            </a:pPr>
            <a:r>
              <a:rPr lang="en-US" sz="3000" dirty="0">
                <a:solidFill>
                  <a:schemeClr val="bg1"/>
                </a:solidFill>
              </a:rPr>
              <a:t> Multi tenant environments</a:t>
            </a:r>
          </a:p>
          <a:p>
            <a:pPr lvl="1">
              <a:buFont typeface="Arial" pitchFamily="34" charset="0"/>
              <a:buChar char="•"/>
            </a:pPr>
            <a:r>
              <a:rPr lang="en-US" sz="3000" dirty="0">
                <a:solidFill>
                  <a:schemeClr val="bg1"/>
                </a:solidFill>
              </a:rPr>
              <a:t> Highly scalable multi tier architecture</a:t>
            </a:r>
          </a:p>
          <a:p>
            <a:pPr lvl="1"/>
            <a:endParaRPr lang="en-US" sz="30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381000" y="1508639"/>
            <a:ext cx="7632700" cy="508000"/>
          </a:xfrm>
        </p:spPr>
        <p:txBody>
          <a:bodyPr/>
          <a:lstStyle/>
          <a:p>
            <a:r>
              <a:rPr lang="en-US" b="1" dirty="0" err="1">
                <a:solidFill>
                  <a:srgbClr val="FFC000"/>
                </a:solidFill>
                <a:latin typeface="Times New Roman" panose="02020603050405020304" pitchFamily="18" charset="0"/>
                <a:cs typeface="Times New Roman" panose="02020603050405020304" pitchFamily="18" charset="0"/>
              </a:rPr>
              <a:t>PaaS</a:t>
            </a:r>
            <a:r>
              <a:rPr lang="en-US" b="1" dirty="0">
                <a:solidFill>
                  <a:srgbClr val="FFC000"/>
                </a:solidFill>
                <a:latin typeface="Times New Roman" panose="02020603050405020304" pitchFamily="18" charset="0"/>
                <a:cs typeface="Times New Roman" panose="02020603050405020304" pitchFamily="18" charset="0"/>
              </a:rPr>
              <a:t> Examples</a:t>
            </a:r>
            <a:endParaRPr lang="en-IN" b="1" dirty="0">
              <a:solidFill>
                <a:srgbClr val="FFC000"/>
              </a:solidFill>
              <a:latin typeface="Times New Roman" panose="02020603050405020304" pitchFamily="18" charset="0"/>
              <a:cs typeface="Times New Roman" panose="02020603050405020304" pitchFamily="18" charset="0"/>
            </a:endParaRPr>
          </a:p>
        </p:txBody>
      </p:sp>
      <p:pic>
        <p:nvPicPr>
          <p:cNvPr id="2097158" name="Picture 7"/>
          <p:cNvPicPr>
            <a:picLocks noChangeAspect="1" noChangeArrowheads="1"/>
          </p:cNvPicPr>
          <p:nvPr/>
        </p:nvPicPr>
        <p:blipFill>
          <a:blip r:embed="rId2" cstate="print"/>
          <a:srcRect/>
          <a:stretch>
            <a:fillRect/>
          </a:stretch>
        </p:blipFill>
        <p:spPr bwMode="auto">
          <a:xfrm>
            <a:off x="5602022" y="5499011"/>
            <a:ext cx="2857766" cy="1114732"/>
          </a:xfrm>
          <a:prstGeom prst="rect">
            <a:avLst/>
          </a:prstGeom>
          <a:noFill/>
          <a:ln w="9525">
            <a:noFill/>
            <a:miter lim="800000"/>
            <a:headEnd/>
            <a:tailEnd/>
          </a:ln>
        </p:spPr>
      </p:pic>
      <p:pic>
        <p:nvPicPr>
          <p:cNvPr id="2097159" name="Picture 2" descr="https://static.fsf.org/fsforg/patrons/joyent-web.png"/>
          <p:cNvPicPr>
            <a:picLocks noChangeAspect="1" noChangeArrowheads="1"/>
          </p:cNvPicPr>
          <p:nvPr/>
        </p:nvPicPr>
        <p:blipFill>
          <a:blip r:embed="rId3" cstate="print"/>
          <a:srcRect/>
          <a:stretch>
            <a:fillRect/>
          </a:stretch>
        </p:blipFill>
        <p:spPr bwMode="auto">
          <a:xfrm>
            <a:off x="5251953" y="4053654"/>
            <a:ext cx="3143272" cy="1106433"/>
          </a:xfrm>
          <a:prstGeom prst="rect">
            <a:avLst/>
          </a:prstGeom>
          <a:noFill/>
        </p:spPr>
      </p:pic>
      <p:pic>
        <p:nvPicPr>
          <p:cNvPr id="2097160" name="Picture 4" descr="3Tera utility computing logo"/>
          <p:cNvPicPr>
            <a:picLocks noChangeAspect="1" noChangeArrowheads="1"/>
          </p:cNvPicPr>
          <p:nvPr/>
        </p:nvPicPr>
        <p:blipFill>
          <a:blip r:embed="rId4" cstate="print"/>
          <a:srcRect/>
          <a:stretch>
            <a:fillRect/>
          </a:stretch>
        </p:blipFill>
        <p:spPr bwMode="auto">
          <a:xfrm>
            <a:off x="844505" y="5843754"/>
            <a:ext cx="3676678" cy="881082"/>
          </a:xfrm>
          <a:prstGeom prst="rect">
            <a:avLst/>
          </a:prstGeom>
          <a:noFill/>
        </p:spPr>
      </p:pic>
      <p:pic>
        <p:nvPicPr>
          <p:cNvPr id="2097161" name="Picture 6" descr="http://www.jackbe.com/enterprise-mashup/sites/default/files/azure-logo_2.jpg"/>
          <p:cNvPicPr>
            <a:picLocks noChangeAspect="1" noChangeArrowheads="1"/>
          </p:cNvPicPr>
          <p:nvPr/>
        </p:nvPicPr>
        <p:blipFill>
          <a:blip r:embed="rId5" cstate="print"/>
          <a:srcRect/>
          <a:stretch>
            <a:fillRect/>
          </a:stretch>
        </p:blipFill>
        <p:spPr bwMode="auto">
          <a:xfrm>
            <a:off x="1485892" y="3642458"/>
            <a:ext cx="1928826" cy="1928826"/>
          </a:xfrm>
          <a:prstGeom prst="rect">
            <a:avLst/>
          </a:prstGeom>
          <a:noFill/>
        </p:spPr>
      </p:pic>
      <p:pic>
        <p:nvPicPr>
          <p:cNvPr id="2097162" name="Picture 6"/>
          <p:cNvPicPr>
            <a:picLocks noChangeAspect="1" noChangeArrowheads="1"/>
          </p:cNvPicPr>
          <p:nvPr/>
        </p:nvPicPr>
        <p:blipFill>
          <a:blip r:embed="rId6" cstate="print"/>
          <a:srcRect/>
          <a:stretch>
            <a:fillRect/>
          </a:stretch>
        </p:blipFill>
        <p:spPr bwMode="auto">
          <a:xfrm>
            <a:off x="918339" y="2059750"/>
            <a:ext cx="3529010" cy="1416755"/>
          </a:xfrm>
          <a:prstGeom prst="rect">
            <a:avLst/>
          </a:prstGeom>
          <a:noFill/>
          <a:ln w="9525">
            <a:noFill/>
            <a:miter lim="800000"/>
            <a:headEnd/>
            <a:tailEnd/>
          </a:ln>
        </p:spPr>
      </p:pic>
      <p:pic>
        <p:nvPicPr>
          <p:cNvPr id="2097163" name="Picture 2" descr="http://t0.gstatic.com/images?q=tbn:ANd9GcTliclbzYOB1lvqjEnm9WBaDejVwS42psNRbLzsZeF4_sW6hv0&amp;t=1&amp;usg=__cZB_3rGzg8xvJPYY4tc82NblvWI="/>
          <p:cNvPicPr>
            <a:picLocks noChangeAspect="1" noChangeArrowheads="1"/>
          </p:cNvPicPr>
          <p:nvPr/>
        </p:nvPicPr>
        <p:blipFill>
          <a:blip r:embed="rId7" cstate="print"/>
          <a:srcRect/>
          <a:stretch>
            <a:fillRect/>
          </a:stretch>
        </p:blipFill>
        <p:spPr bwMode="auto">
          <a:xfrm>
            <a:off x="5387831" y="2035109"/>
            <a:ext cx="3286148" cy="201854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lang="en-US" dirty="0"/>
              <a:t> </a:t>
            </a:r>
          </a:p>
        </p:txBody>
      </p:sp>
      <p:sp>
        <p:nvSpPr>
          <p:cNvPr id="1048667" name="TextBox 3"/>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Cloud Service              Delivery Model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86" name="Group 5"/>
          <p:cNvGrpSpPr/>
          <p:nvPr/>
        </p:nvGrpSpPr>
        <p:grpSpPr>
          <a:xfrm>
            <a:off x="0" y="-69039"/>
            <a:ext cx="9123107" cy="2468383"/>
            <a:chOff x="-317683" y="-606504"/>
            <a:chExt cx="3855697" cy="1866602"/>
          </a:xfrm>
        </p:grpSpPr>
        <p:sp>
          <p:nvSpPr>
            <p:cNvPr id="1048668" name="Oval 21"/>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69" name="TextBox 23"/>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1048670" name="TextBox 24"/>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02</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1048671" name="Rectangle 2"/>
          <p:cNvSpPr/>
          <p:nvPr/>
        </p:nvSpPr>
        <p:spPr>
          <a:xfrm>
            <a:off x="-1925" y="2014473"/>
            <a:ext cx="9125032" cy="4358641"/>
          </a:xfrm>
          <a:prstGeom prst="rect">
            <a:avLst/>
          </a:prstGeom>
        </p:spPr>
        <p:txBody>
          <a:bodyPr wrap="square">
            <a:spAutoFit/>
          </a:bodyPr>
          <a:lstStyle/>
          <a:p>
            <a:r>
              <a:rPr lang="en-US" sz="2400" b="1" dirty="0">
                <a:solidFill>
                  <a:srgbClr val="F8D608"/>
                </a:solidFill>
              </a:rPr>
              <a:t>Software as a Service(SaaS)</a:t>
            </a: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SaaS is the most well-known of the three cloud service delivery models. That’s because </a:t>
            </a:r>
            <a:r>
              <a:rPr lang="en-US" sz="2400" b="1" dirty="0">
                <a:solidFill>
                  <a:srgbClr val="FFFF00"/>
                </a:solidFill>
                <a:latin typeface="Times New Roman" panose="02020603050405020304" pitchFamily="18" charset="0"/>
                <a:cs typeface="Times New Roman" panose="02020603050405020304" pitchFamily="18" charset="0"/>
              </a:rPr>
              <a:t>most people use SaaS applications every day, whether they know it or not</a:t>
            </a:r>
            <a:r>
              <a:rPr lang="en-US" sz="2400" dirty="0">
                <a:solidFill>
                  <a:schemeClr val="bg1"/>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When people talk about “the cloud,” they’re often talking about </a:t>
            </a:r>
            <a:r>
              <a:rPr lang="en-US" sz="2400" b="1" dirty="0">
                <a:solidFill>
                  <a:srgbClr val="FFFF00"/>
                </a:solidFill>
                <a:latin typeface="Times New Roman" panose="02020603050405020304" pitchFamily="18" charset="0"/>
                <a:cs typeface="Times New Roman" panose="02020603050405020304" pitchFamily="18" charset="0"/>
              </a:rPr>
              <a:t>SaaS applications like Google Drive, Dropbox, or even Netflix.  </a:t>
            </a: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SaaS delivery model lets users access fully functional software that’s managed and run in the cloud. </a:t>
            </a: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Users typically access SaaS applications through </a:t>
            </a:r>
            <a:r>
              <a:rPr lang="en-US" sz="2400" b="1" dirty="0">
                <a:solidFill>
                  <a:srgbClr val="FFFF00"/>
                </a:solidFill>
                <a:latin typeface="Times New Roman" panose="02020603050405020304" pitchFamily="18" charset="0"/>
                <a:cs typeface="Times New Roman" panose="02020603050405020304" pitchFamily="18" charset="0"/>
              </a:rPr>
              <a:t>a web browser</a:t>
            </a:r>
            <a:r>
              <a:rPr lang="en-US" sz="2400" dirty="0">
                <a:solidFill>
                  <a:schemeClr val="bg1"/>
                </a:solidFill>
                <a:latin typeface="Times New Roman" panose="02020603050405020304" pitchFamily="18" charset="0"/>
                <a:cs typeface="Times New Roman" panose="02020603050405020304" pitchFamily="18" charset="0"/>
              </a:rPr>
              <a:t>. The advantage of this is that you don’t have to worry about </a:t>
            </a:r>
            <a:r>
              <a:rPr lang="en-US" sz="2400" b="1" dirty="0">
                <a:solidFill>
                  <a:srgbClr val="FFFF00"/>
                </a:solidFill>
                <a:latin typeface="Times New Roman" panose="02020603050405020304" pitchFamily="18" charset="0"/>
                <a:cs typeface="Times New Roman" panose="02020603050405020304" pitchFamily="18" charset="0"/>
              </a:rPr>
              <a:t>downloading and installing programs</a:t>
            </a:r>
            <a:r>
              <a:rPr lang="en-US" sz="2400" dirty="0">
                <a:solidFill>
                  <a:schemeClr val="bg1"/>
                </a:solidFill>
                <a:latin typeface="Times New Roman" panose="02020603050405020304" pitchFamily="18" charset="0"/>
                <a:cs typeface="Times New Roman" panose="02020603050405020304" pitchFamily="18" charset="0"/>
              </a:rPr>
              <a:t>, because the vendor takes care of that.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67"/>
                                        </p:tgtEl>
                                        <p:attrNameLst>
                                          <p:attrName>style.visibility</p:attrName>
                                        </p:attrNameLst>
                                      </p:cBhvr>
                                      <p:to>
                                        <p:strVal val="visible"/>
                                      </p:to>
                                    </p:set>
                                    <p:anim calcmode="lin" valueType="num">
                                      <p:cBhvr additive="base">
                                        <p:cTn id="7" dur="500" fill="hold"/>
                                        <p:tgtEl>
                                          <p:spTgt spid="1048667"/>
                                        </p:tgtEl>
                                        <p:attrNameLst>
                                          <p:attrName>ppt_x</p:attrName>
                                        </p:attrNameLst>
                                      </p:cBhvr>
                                      <p:tavLst>
                                        <p:tav tm="0">
                                          <p:val>
                                            <p:strVal val="#ppt_x"/>
                                          </p:val>
                                        </p:tav>
                                        <p:tav tm="100000">
                                          <p:val>
                                            <p:strVal val="#ppt_x"/>
                                          </p:val>
                                        </p:tav>
                                      </p:tavLst>
                                    </p:anim>
                                    <p:anim calcmode="lin" valueType="num">
                                      <p:cBhvr additive="base">
                                        <p:cTn id="8" dur="500" fill="hold"/>
                                        <p:tgtEl>
                                          <p:spTgt spid="10486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dirty="0"/>
              <a:t> </a:t>
            </a:r>
          </a:p>
        </p:txBody>
      </p:sp>
      <p:sp>
        <p:nvSpPr>
          <p:cNvPr id="1048673" name="TextBox 3"/>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Cloud Service              Delivery Model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88" name="Group 4"/>
          <p:cNvGrpSpPr/>
          <p:nvPr/>
        </p:nvGrpSpPr>
        <p:grpSpPr>
          <a:xfrm>
            <a:off x="0" y="-69039"/>
            <a:ext cx="9123107" cy="6564689"/>
            <a:chOff x="408066" y="-593805"/>
            <a:chExt cx="3855697" cy="4964247"/>
          </a:xfrm>
        </p:grpSpPr>
        <p:grpSp>
          <p:nvGrpSpPr>
            <p:cNvPr id="89" name="Group 5"/>
            <p:cNvGrpSpPr/>
            <p:nvPr/>
          </p:nvGrpSpPr>
          <p:grpSpPr>
            <a:xfrm>
              <a:off x="408066" y="-593805"/>
              <a:ext cx="3855697" cy="1866602"/>
              <a:chOff x="-317683" y="-606504"/>
              <a:chExt cx="3855697" cy="1866602"/>
            </a:xfrm>
          </p:grpSpPr>
          <p:sp>
            <p:nvSpPr>
              <p:cNvPr id="1048674" name="Oval 21"/>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75" name="TextBox 23"/>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1048676" name="TextBox 24"/>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02</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1048677" name="TextBox 12"/>
            <p:cNvSpPr txBox="1"/>
            <p:nvPr/>
          </p:nvSpPr>
          <p:spPr>
            <a:xfrm>
              <a:off x="495585" y="4099615"/>
              <a:ext cx="570852" cy="270827"/>
            </a:xfrm>
            <a:prstGeom prst="rect">
              <a:avLst/>
            </a:prstGeom>
            <a:noFill/>
          </p:spPr>
          <p:txBody>
            <a:bodyPr wrap="square" lIns="81000" rIns="81000" rtlCol="0">
              <a:spAutoFit/>
            </a:bodyPr>
            <a:lstStyle/>
            <a:p>
              <a:pPr algn="ctr"/>
              <a:r>
                <a:rPr lang="en-US" altLang="ko-KR" b="1" dirty="0">
                  <a:solidFill>
                    <a:schemeClr val="bg1"/>
                  </a:solidFill>
                  <a:cs typeface="Arial" pitchFamily="34" charset="0"/>
                </a:rPr>
                <a:t>4</a:t>
              </a:r>
              <a:endParaRPr lang="ko-KR" altLang="en-US" b="1" dirty="0">
                <a:solidFill>
                  <a:schemeClr val="bg1"/>
                </a:solidFill>
                <a:cs typeface="Arial" pitchFamily="34" charset="0"/>
              </a:endParaRPr>
            </a:p>
          </p:txBody>
        </p:sp>
      </p:grpSp>
      <p:sp>
        <p:nvSpPr>
          <p:cNvPr id="1048678" name="Rectangle 2"/>
          <p:cNvSpPr/>
          <p:nvPr/>
        </p:nvSpPr>
        <p:spPr>
          <a:xfrm>
            <a:off x="-1925" y="2014473"/>
            <a:ext cx="9125032" cy="4218941"/>
          </a:xfrm>
          <a:prstGeom prst="rect">
            <a:avLst/>
          </a:prstGeom>
        </p:spPr>
        <p:txBody>
          <a:bodyPr wrap="square">
            <a:spAutoFit/>
          </a:bodyPr>
          <a:lstStyle/>
          <a:p>
            <a:pPr eaLnBrk="1" hangingPunct="1">
              <a:buFont typeface="Wingdings" panose="05000000000000000000" pitchFamily="2" charset="2"/>
              <a:buNone/>
            </a:pPr>
            <a:r>
              <a:rPr lang="en-IE" altLang="en-US" sz="4000" dirty="0">
                <a:solidFill>
                  <a:schemeClr val="bg1"/>
                </a:solidFill>
                <a:latin typeface="Georgia" panose="02040502050405020303" pitchFamily="18" charset="0"/>
              </a:rPr>
              <a:t>Examples</a:t>
            </a:r>
          </a:p>
          <a:p>
            <a:pPr eaLnBrk="1" hangingPunct="1"/>
            <a:r>
              <a:rPr lang="en-GB" altLang="en-US" sz="2800" dirty="0">
                <a:solidFill>
                  <a:schemeClr val="bg1"/>
                </a:solidFill>
                <a:latin typeface="Georgia" panose="02040502050405020303" pitchFamily="18" charset="0"/>
              </a:rPr>
              <a:t>CRM</a:t>
            </a:r>
          </a:p>
          <a:p>
            <a:pPr eaLnBrk="1" hangingPunct="1"/>
            <a:r>
              <a:rPr lang="en-GB" altLang="en-US" sz="2800" dirty="0">
                <a:solidFill>
                  <a:schemeClr val="bg1"/>
                </a:solidFill>
                <a:latin typeface="Georgia" panose="02040502050405020303" pitchFamily="18" charset="0"/>
              </a:rPr>
              <a:t>Financial Planning</a:t>
            </a:r>
          </a:p>
          <a:p>
            <a:pPr eaLnBrk="1" hangingPunct="1"/>
            <a:r>
              <a:rPr lang="en-GB" altLang="en-US" sz="2800" dirty="0">
                <a:solidFill>
                  <a:schemeClr val="bg1"/>
                </a:solidFill>
                <a:latin typeface="Georgia" panose="02040502050405020303" pitchFamily="18" charset="0"/>
              </a:rPr>
              <a:t>Human Resources</a:t>
            </a:r>
          </a:p>
          <a:p>
            <a:pPr eaLnBrk="1" hangingPunct="1"/>
            <a:r>
              <a:rPr lang="en-GB" altLang="en-US" sz="2800" dirty="0">
                <a:solidFill>
                  <a:schemeClr val="bg1"/>
                </a:solidFill>
                <a:latin typeface="Georgia" panose="02040502050405020303" pitchFamily="18" charset="0"/>
              </a:rPr>
              <a:t>Word processing</a:t>
            </a:r>
            <a:endParaRPr lang="en-IE" altLang="en-US" sz="2800" dirty="0">
              <a:solidFill>
                <a:schemeClr val="bg1"/>
              </a:solidFill>
              <a:latin typeface="Georgia" panose="02040502050405020303" pitchFamily="18" charset="0"/>
            </a:endParaRPr>
          </a:p>
          <a:p>
            <a:pPr eaLnBrk="1" hangingPunct="1">
              <a:buFont typeface="Wingdings" panose="05000000000000000000" pitchFamily="2" charset="2"/>
              <a:buNone/>
            </a:pPr>
            <a:r>
              <a:rPr lang="en-IE" altLang="en-US" sz="4000" dirty="0">
                <a:solidFill>
                  <a:schemeClr val="bg1"/>
                </a:solidFill>
                <a:latin typeface="Georgia" panose="02040502050405020303" pitchFamily="18" charset="0"/>
              </a:rPr>
              <a:t>Commercial Services:</a:t>
            </a:r>
          </a:p>
          <a:p>
            <a:pPr eaLnBrk="1" hangingPunct="1"/>
            <a:r>
              <a:rPr lang="en-IE" altLang="en-US" sz="2800" dirty="0">
                <a:solidFill>
                  <a:schemeClr val="bg1"/>
                </a:solidFill>
                <a:latin typeface="Georgia" panose="02040502050405020303" pitchFamily="18" charset="0"/>
              </a:rPr>
              <a:t>Salesforce.com</a:t>
            </a:r>
          </a:p>
          <a:p>
            <a:pPr eaLnBrk="1" hangingPunct="1"/>
            <a:r>
              <a:rPr lang="en-IE" altLang="en-US" sz="2800" dirty="0" err="1">
                <a:solidFill>
                  <a:schemeClr val="bg1"/>
                </a:solidFill>
                <a:latin typeface="Georgia" panose="02040502050405020303" pitchFamily="18" charset="0"/>
              </a:rPr>
              <a:t>emailcloud</a:t>
            </a:r>
            <a:endParaRPr lang="en-IE" altLang="en-US" sz="2800" dirty="0">
              <a:solidFill>
                <a:schemeClr val="bg1"/>
              </a:solidFill>
              <a:latin typeface="Georgia" panose="02040502050405020303" pitchFamily="18" charset="0"/>
            </a:endParaRPr>
          </a:p>
          <a:p>
            <a:pPr eaLnBrk="1" hangingPunct="1"/>
            <a:endParaRPr lang="en-GB" altLang="en-US" sz="2800" dirty="0">
              <a:solidFill>
                <a:schemeClr val="bg1"/>
              </a:solidFill>
              <a:latin typeface="Georgia"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73"/>
                                        </p:tgtEl>
                                        <p:attrNameLst>
                                          <p:attrName>style.visibility</p:attrName>
                                        </p:attrNameLst>
                                      </p:cBhvr>
                                      <p:to>
                                        <p:strVal val="visible"/>
                                      </p:to>
                                    </p:set>
                                    <p:anim calcmode="lin" valueType="num">
                                      <p:cBhvr additive="base">
                                        <p:cTn id="7" dur="500" fill="hold"/>
                                        <p:tgtEl>
                                          <p:spTgt spid="1048673"/>
                                        </p:tgtEl>
                                        <p:attrNameLst>
                                          <p:attrName>ppt_x</p:attrName>
                                        </p:attrNameLst>
                                      </p:cBhvr>
                                      <p:tavLst>
                                        <p:tav tm="0">
                                          <p:val>
                                            <p:strVal val="#ppt_x"/>
                                          </p:val>
                                        </p:tav>
                                        <p:tav tm="100000">
                                          <p:val>
                                            <p:strVal val="#ppt_x"/>
                                          </p:val>
                                        </p:tav>
                                      </p:tavLst>
                                    </p:anim>
                                    <p:anim calcmode="lin" valueType="num">
                                      <p:cBhvr additive="base">
                                        <p:cTn id="8" dur="500" fill="hold"/>
                                        <p:tgtEl>
                                          <p:spTgt spid="10486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8"/>
                                        </p:tgtEl>
                                        <p:attrNameLst>
                                          <p:attrName>style.visibility</p:attrName>
                                        </p:attrNameLst>
                                      </p:cBhvr>
                                      <p:to>
                                        <p:strVal val="visible"/>
                                      </p:to>
                                    </p:set>
                                    <p:anim calcmode="lin" valueType="num">
                                      <p:cBhvr additive="base">
                                        <p:cTn id="13" dur="500" fill="hold"/>
                                        <p:tgtEl>
                                          <p:spTgt spid="88"/>
                                        </p:tgtEl>
                                        <p:attrNameLst>
                                          <p:attrName>ppt_x</p:attrName>
                                        </p:attrNameLst>
                                      </p:cBhvr>
                                      <p:tavLst>
                                        <p:tav tm="0">
                                          <p:val>
                                            <p:strVal val="#ppt_x"/>
                                          </p:val>
                                        </p:tav>
                                        <p:tav tm="100000">
                                          <p:val>
                                            <p:strVal val="#ppt_x"/>
                                          </p:val>
                                        </p:tav>
                                      </p:tavLst>
                                    </p:anim>
                                    <p:anim calcmode="lin" valueType="num">
                                      <p:cBhvr additive="base">
                                        <p:cTn id="14"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
          <p:cNvSpPr>
            <a:spLocks noGrp="1"/>
          </p:cNvSpPr>
          <p:nvPr>
            <p:ph type="title"/>
          </p:nvPr>
        </p:nvSpPr>
        <p:spPr/>
        <p:txBody>
          <a:bodyPr/>
          <a:lstStyle/>
          <a:p>
            <a:r>
              <a:rPr lang="en-US" dirty="0"/>
              <a:t> </a:t>
            </a:r>
          </a:p>
        </p:txBody>
      </p:sp>
      <p:sp>
        <p:nvSpPr>
          <p:cNvPr id="1048680" name="TextBox 3"/>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Cloud Service              Delivery Model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91" name="Group 5"/>
          <p:cNvGrpSpPr/>
          <p:nvPr/>
        </p:nvGrpSpPr>
        <p:grpSpPr>
          <a:xfrm>
            <a:off x="0" y="-69039"/>
            <a:ext cx="9123107" cy="2468383"/>
            <a:chOff x="-317683" y="-606504"/>
            <a:chExt cx="3855697" cy="1866602"/>
          </a:xfrm>
        </p:grpSpPr>
        <p:sp>
          <p:nvSpPr>
            <p:cNvPr id="1048681" name="Oval 21"/>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82" name="TextBox 23"/>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1048683" name="TextBox 24"/>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02</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1048684" name="Rectangle 2"/>
          <p:cNvSpPr/>
          <p:nvPr/>
        </p:nvSpPr>
        <p:spPr>
          <a:xfrm>
            <a:off x="-1925" y="2014473"/>
            <a:ext cx="9125032" cy="5120640"/>
          </a:xfrm>
          <a:prstGeom prst="rect">
            <a:avLst/>
          </a:prstGeom>
        </p:spPr>
        <p:txBody>
          <a:bodyPr wrap="square">
            <a:spAutoFit/>
          </a:bodyPr>
          <a:lstStyle/>
          <a:p>
            <a:r>
              <a:rPr lang="en-US" sz="2800" b="1" dirty="0">
                <a:solidFill>
                  <a:schemeClr val="bg1"/>
                </a:solidFill>
                <a:latin typeface="Times New Roman" panose="02020603050405020304" pitchFamily="18" charset="0"/>
                <a:cs typeface="Times New Roman" panose="02020603050405020304" pitchFamily="18" charset="0"/>
              </a:rPr>
              <a:t>Some key benefits of SaaS include: </a:t>
            </a:r>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b="1" dirty="0">
                <a:solidFill>
                  <a:srgbClr val="FFFF00"/>
                </a:solidFill>
                <a:latin typeface="Times New Roman" panose="02020603050405020304" pitchFamily="18" charset="0"/>
                <a:cs typeface="Times New Roman" panose="02020603050405020304" pitchFamily="18" charset="0"/>
              </a:rPr>
              <a:t>It’s lightweight:</a:t>
            </a:r>
            <a:r>
              <a:rPr lang="en-US" sz="2800" b="1"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Running SaaS applications </a:t>
            </a:r>
            <a:r>
              <a:rPr lang="en-US" sz="2800" b="1" dirty="0">
                <a:solidFill>
                  <a:srgbClr val="FFFF00"/>
                </a:solidFill>
                <a:latin typeface="Times New Roman" panose="02020603050405020304" pitchFamily="18" charset="0"/>
                <a:cs typeface="Times New Roman" panose="02020603050405020304" pitchFamily="18" charset="0"/>
              </a:rPr>
              <a:t>doesn’t</a:t>
            </a:r>
            <a:r>
              <a:rPr lang="en-US" sz="2800" dirty="0">
                <a:solidFill>
                  <a:schemeClr val="bg1"/>
                </a:solidFill>
                <a:latin typeface="Times New Roman" panose="02020603050405020304" pitchFamily="18" charset="0"/>
                <a:cs typeface="Times New Roman" panose="02020603050405020304" pitchFamily="18" charset="0"/>
              </a:rPr>
              <a:t> typically require as many computing resources as on-premises software. </a:t>
            </a:r>
          </a:p>
          <a:p>
            <a:pPr marL="342900" indent="-342900">
              <a:buFont typeface="Wingdings" panose="05000000000000000000" pitchFamily="2" charset="2"/>
              <a:buChar char="Ø"/>
            </a:pPr>
            <a:r>
              <a:rPr lang="en-US" sz="2800" b="1" dirty="0">
                <a:solidFill>
                  <a:srgbClr val="FFFF00"/>
                </a:solidFill>
                <a:latin typeface="Times New Roman" panose="02020603050405020304" pitchFamily="18" charset="0"/>
                <a:cs typeface="Times New Roman" panose="02020603050405020304" pitchFamily="18" charset="0"/>
              </a:rPr>
              <a:t>No need for software updates:</a:t>
            </a:r>
            <a:r>
              <a:rPr lang="en-US" sz="2800" dirty="0">
                <a:solidFill>
                  <a:schemeClr val="bg1"/>
                </a:solidFill>
                <a:latin typeface="Times New Roman" panose="02020603050405020304" pitchFamily="18" charset="0"/>
                <a:cs typeface="Times New Roman" panose="02020603050405020304" pitchFamily="18" charset="0"/>
              </a:rPr>
              <a:t> Vendors manage and update SaaS applications. That means everyone has access to the most up-to-date version at all times. </a:t>
            </a:r>
          </a:p>
          <a:p>
            <a:pPr marL="342900" indent="-342900">
              <a:buFont typeface="Wingdings" panose="05000000000000000000" pitchFamily="2" charset="2"/>
              <a:buChar char="Ø"/>
            </a:pPr>
            <a:r>
              <a:rPr lang="en-US" sz="2800" b="1" dirty="0">
                <a:solidFill>
                  <a:srgbClr val="FFFF00"/>
                </a:solidFill>
                <a:latin typeface="Times New Roman" panose="02020603050405020304" pitchFamily="18" charset="0"/>
                <a:cs typeface="Times New Roman" panose="02020603050405020304" pitchFamily="18" charset="0"/>
              </a:rPr>
              <a:t>No more software licensing:</a:t>
            </a:r>
            <a:r>
              <a:rPr lang="en-US" sz="2800" dirty="0">
                <a:solidFill>
                  <a:schemeClr val="bg1"/>
                </a:solidFill>
                <a:latin typeface="Times New Roman" panose="02020603050405020304" pitchFamily="18" charset="0"/>
                <a:cs typeface="Times New Roman" panose="02020603050405020304" pitchFamily="18" charset="0"/>
              </a:rPr>
              <a:t> Premium SaaS applications follow the subscription model, which means you don’t have to worry about buying and renewing software licenses. </a:t>
            </a:r>
          </a:p>
          <a:p>
            <a:r>
              <a:rPr lang="en-US" sz="2800" dirty="0">
                <a:solidFill>
                  <a:schemeClr val="bg1"/>
                </a:solidFill>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80"/>
                                        </p:tgtEl>
                                        <p:attrNameLst>
                                          <p:attrName>style.visibility</p:attrName>
                                        </p:attrNameLst>
                                      </p:cBhvr>
                                      <p:to>
                                        <p:strVal val="visible"/>
                                      </p:to>
                                    </p:set>
                                    <p:anim calcmode="lin" valueType="num">
                                      <p:cBhvr additive="base">
                                        <p:cTn id="7" dur="500" fill="hold"/>
                                        <p:tgtEl>
                                          <p:spTgt spid="1048680"/>
                                        </p:tgtEl>
                                        <p:attrNameLst>
                                          <p:attrName>ppt_x</p:attrName>
                                        </p:attrNameLst>
                                      </p:cBhvr>
                                      <p:tavLst>
                                        <p:tav tm="0">
                                          <p:val>
                                            <p:strVal val="#ppt_x"/>
                                          </p:val>
                                        </p:tav>
                                        <p:tav tm="100000">
                                          <p:val>
                                            <p:strVal val="#ppt_x"/>
                                          </p:val>
                                        </p:tav>
                                      </p:tavLst>
                                    </p:anim>
                                    <p:anim calcmode="lin" valueType="num">
                                      <p:cBhvr additive="base">
                                        <p:cTn id="8" dur="500" fill="hold"/>
                                        <p:tgtEl>
                                          <p:spTgt spid="10486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a:xfrm>
            <a:off x="0" y="1442995"/>
            <a:ext cx="7937500" cy="508000"/>
          </a:xfrm>
        </p:spPr>
        <p:txBody>
          <a:bodyPr/>
          <a:lstStyle/>
          <a:p>
            <a:r>
              <a:rPr lang="en-US" b="1" dirty="0" err="1">
                <a:solidFill>
                  <a:srgbClr val="FFC000"/>
                </a:solidFill>
                <a:latin typeface="Times New Roman" panose="02020603050405020304" pitchFamily="18" charset="0"/>
                <a:cs typeface="Times New Roman" panose="02020603050405020304" pitchFamily="18" charset="0"/>
              </a:rPr>
              <a:t>SaaS</a:t>
            </a:r>
            <a:r>
              <a:rPr lang="en-US" b="1" dirty="0">
                <a:solidFill>
                  <a:srgbClr val="FFC000"/>
                </a:solidFill>
                <a:latin typeface="Times New Roman" panose="02020603050405020304" pitchFamily="18" charset="0"/>
                <a:cs typeface="Times New Roman" panose="02020603050405020304" pitchFamily="18" charset="0"/>
              </a:rPr>
              <a:t> Examples</a:t>
            </a:r>
            <a:endParaRPr lang="en-IN" b="1" dirty="0">
              <a:solidFill>
                <a:srgbClr val="FFC000"/>
              </a:solidFill>
              <a:latin typeface="Times New Roman" panose="02020603050405020304" pitchFamily="18" charset="0"/>
              <a:cs typeface="Times New Roman" panose="02020603050405020304" pitchFamily="18" charset="0"/>
            </a:endParaRPr>
          </a:p>
        </p:txBody>
      </p:sp>
      <p:pic>
        <p:nvPicPr>
          <p:cNvPr id="2097164" name="Picture 4" descr="http://www.techworld.com/cmsdata/news/3240189/Google%20Apps.jpg"/>
          <p:cNvPicPr>
            <a:picLocks noChangeAspect="1" noChangeArrowheads="1"/>
          </p:cNvPicPr>
          <p:nvPr/>
        </p:nvPicPr>
        <p:blipFill>
          <a:blip r:embed="rId2" cstate="print"/>
          <a:srcRect/>
          <a:stretch>
            <a:fillRect/>
          </a:stretch>
        </p:blipFill>
        <p:spPr bwMode="auto">
          <a:xfrm>
            <a:off x="3886200" y="2896865"/>
            <a:ext cx="2514600" cy="1874824"/>
          </a:xfrm>
          <a:prstGeom prst="rect">
            <a:avLst/>
          </a:prstGeom>
          <a:noFill/>
        </p:spPr>
      </p:pic>
      <p:pic>
        <p:nvPicPr>
          <p:cNvPr id="2097165" name="Picture 2" descr="http://www.mindfiresolutions.com/images/netsuite.jpg"/>
          <p:cNvPicPr>
            <a:picLocks noChangeAspect="1" noChangeArrowheads="1"/>
          </p:cNvPicPr>
          <p:nvPr/>
        </p:nvPicPr>
        <p:blipFill>
          <a:blip r:embed="rId3" cstate="print"/>
          <a:srcRect/>
          <a:stretch>
            <a:fillRect/>
          </a:stretch>
        </p:blipFill>
        <p:spPr bwMode="auto">
          <a:xfrm>
            <a:off x="5564643" y="1431619"/>
            <a:ext cx="3595694" cy="1465246"/>
          </a:xfrm>
          <a:prstGeom prst="rect">
            <a:avLst/>
          </a:prstGeom>
          <a:noFill/>
        </p:spPr>
      </p:pic>
      <p:pic>
        <p:nvPicPr>
          <p:cNvPr id="2097166" name="Picture 2"/>
          <p:cNvPicPr>
            <a:picLocks noChangeAspect="1" noChangeArrowheads="1"/>
          </p:cNvPicPr>
          <p:nvPr/>
        </p:nvPicPr>
        <p:blipFill>
          <a:blip r:embed="rId4" cstate="print"/>
          <a:srcRect/>
          <a:stretch>
            <a:fillRect/>
          </a:stretch>
        </p:blipFill>
        <p:spPr bwMode="auto">
          <a:xfrm>
            <a:off x="6629400" y="5938836"/>
            <a:ext cx="2080962" cy="785818"/>
          </a:xfrm>
          <a:prstGeom prst="rect">
            <a:avLst/>
          </a:prstGeom>
          <a:noFill/>
          <a:ln w="9525">
            <a:noFill/>
            <a:miter lim="800000"/>
            <a:headEnd/>
            <a:tailEnd/>
          </a:ln>
        </p:spPr>
      </p:pic>
      <p:pic>
        <p:nvPicPr>
          <p:cNvPr id="2097167" name="Picture 2" descr="http://t0.gstatic.com/images?q=tbn:ANd9GcTzkF-qqiIbINVzvZEYMevQhwiXvWzPOgQVNzEbDxfM-2jwvZg&amp;t=1&amp;usg=__siwPRYn1rB_U51TBD1ogvdsj2Rw="/>
          <p:cNvPicPr>
            <a:picLocks noChangeAspect="1" noChangeArrowheads="1"/>
          </p:cNvPicPr>
          <p:nvPr/>
        </p:nvPicPr>
        <p:blipFill>
          <a:blip r:embed="rId5" cstate="print"/>
          <a:srcRect/>
          <a:stretch>
            <a:fillRect/>
          </a:stretch>
        </p:blipFill>
        <p:spPr bwMode="auto">
          <a:xfrm>
            <a:off x="6179424" y="4737253"/>
            <a:ext cx="2980913" cy="1214446"/>
          </a:xfrm>
          <a:prstGeom prst="rect">
            <a:avLst/>
          </a:prstGeom>
          <a:noFill/>
        </p:spPr>
      </p:pic>
      <p:pic>
        <p:nvPicPr>
          <p:cNvPr id="2097168" name="Picture 2" descr="http://t0.gstatic.com/images?q=tbn:ANd9GcTliclbzYOB1lvqjEnm9WBaDejVwS42psNRbLzsZeF4_sW6hv0&amp;t=1&amp;usg=__cZB_3rGzg8xvJPYY4tc82NblvWI="/>
          <p:cNvPicPr>
            <a:picLocks noChangeAspect="1" noChangeArrowheads="1"/>
          </p:cNvPicPr>
          <p:nvPr/>
        </p:nvPicPr>
        <p:blipFill>
          <a:blip r:embed="rId6" cstate="print"/>
          <a:srcRect/>
          <a:stretch>
            <a:fillRect/>
          </a:stretch>
        </p:blipFill>
        <p:spPr bwMode="auto">
          <a:xfrm>
            <a:off x="214282" y="2074986"/>
            <a:ext cx="3429024" cy="2568460"/>
          </a:xfrm>
          <a:prstGeom prst="rect">
            <a:avLst/>
          </a:prstGeom>
          <a:noFill/>
        </p:spPr>
      </p:pic>
      <p:pic>
        <p:nvPicPr>
          <p:cNvPr id="2097169" name="Picture 6" descr="http://t2.gstatic.com/images?q=tbn:ANd9GcQqbJmSmTD3o9k__9ttyqvyj95bzDyDyeID_4oOwwMpvpKDLwM&amp;t=1&amp;usg=__0199aaMna2MUAhEr1vbyxNnQI9w="/>
          <p:cNvPicPr>
            <a:picLocks noChangeAspect="1" noChangeArrowheads="1"/>
          </p:cNvPicPr>
          <p:nvPr/>
        </p:nvPicPr>
        <p:blipFill>
          <a:blip r:embed="rId7" cstate="print"/>
          <a:srcRect/>
          <a:stretch>
            <a:fillRect/>
          </a:stretch>
        </p:blipFill>
        <p:spPr bwMode="auto">
          <a:xfrm>
            <a:off x="798785" y="5019672"/>
            <a:ext cx="4235607" cy="183832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dirty="0"/>
              <a:t> </a:t>
            </a:r>
          </a:p>
        </p:txBody>
      </p:sp>
      <p:sp>
        <p:nvSpPr>
          <p:cNvPr id="1048687" name="TextBox 3"/>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Cloud Service              Delivery Model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94" name="Group 5"/>
          <p:cNvGrpSpPr/>
          <p:nvPr/>
        </p:nvGrpSpPr>
        <p:grpSpPr>
          <a:xfrm>
            <a:off x="10444" y="-89864"/>
            <a:ext cx="9123107" cy="2468383"/>
            <a:chOff x="-317683" y="-606504"/>
            <a:chExt cx="3855697" cy="1866602"/>
          </a:xfrm>
        </p:grpSpPr>
        <p:sp>
          <p:nvSpPr>
            <p:cNvPr id="1048688" name="Oval 21"/>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89" name="TextBox 23"/>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1048690" name="TextBox 24"/>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02</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pic>
        <p:nvPicPr>
          <p:cNvPr id="2097170" name="Picture 6"/>
          <p:cNvPicPr>
            <a:picLocks noChangeAspect="1"/>
          </p:cNvPicPr>
          <p:nvPr/>
        </p:nvPicPr>
        <p:blipFill>
          <a:blip r:embed="rId2"/>
          <a:stretch>
            <a:fillRect/>
          </a:stretch>
        </p:blipFill>
        <p:spPr>
          <a:xfrm>
            <a:off x="3917" y="1762600"/>
            <a:ext cx="9140083" cy="50880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87"/>
                                        </p:tgtEl>
                                        <p:attrNameLst>
                                          <p:attrName>style.visibility</p:attrName>
                                        </p:attrNameLst>
                                      </p:cBhvr>
                                      <p:to>
                                        <p:strVal val="visible"/>
                                      </p:to>
                                    </p:set>
                                    <p:anim calcmode="lin" valueType="num">
                                      <p:cBhvr additive="base">
                                        <p:cTn id="7" dur="500" fill="hold"/>
                                        <p:tgtEl>
                                          <p:spTgt spid="1048687"/>
                                        </p:tgtEl>
                                        <p:attrNameLst>
                                          <p:attrName>ppt_x</p:attrName>
                                        </p:attrNameLst>
                                      </p:cBhvr>
                                      <p:tavLst>
                                        <p:tav tm="0">
                                          <p:val>
                                            <p:strVal val="#ppt_x"/>
                                          </p:val>
                                        </p:tav>
                                        <p:tav tm="100000">
                                          <p:val>
                                            <p:strVal val="#ppt_x"/>
                                          </p:val>
                                        </p:tav>
                                      </p:tavLst>
                                    </p:anim>
                                    <p:anim calcmode="lin" valueType="num">
                                      <p:cBhvr additive="base">
                                        <p:cTn id="8" dur="500" fill="hold"/>
                                        <p:tgtEl>
                                          <p:spTgt spid="10486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itle 1"/>
          <p:cNvSpPr>
            <a:spLocks noGrp="1"/>
          </p:cNvSpPr>
          <p:nvPr>
            <p:ph type="title"/>
          </p:nvPr>
        </p:nvSpPr>
        <p:spPr/>
        <p:txBody>
          <a:bodyPr/>
          <a:lstStyle/>
          <a:p>
            <a:r>
              <a:rPr lang="en-US" dirty="0"/>
              <a:t> </a:t>
            </a:r>
          </a:p>
        </p:txBody>
      </p:sp>
      <p:grpSp>
        <p:nvGrpSpPr>
          <p:cNvPr id="96" name="Group 5"/>
          <p:cNvGrpSpPr/>
          <p:nvPr/>
        </p:nvGrpSpPr>
        <p:grpSpPr>
          <a:xfrm>
            <a:off x="0" y="-69039"/>
            <a:ext cx="9123107" cy="2468383"/>
            <a:chOff x="-317683" y="-606504"/>
            <a:chExt cx="3855697" cy="1866602"/>
          </a:xfrm>
        </p:grpSpPr>
        <p:sp>
          <p:nvSpPr>
            <p:cNvPr id="1048692" name="Oval 21"/>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93" name="TextBox 23"/>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1048694" name="TextBox 24"/>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1048695" name="Rectangle 2"/>
          <p:cNvSpPr/>
          <p:nvPr/>
        </p:nvSpPr>
        <p:spPr>
          <a:xfrm>
            <a:off x="-1925" y="2014473"/>
            <a:ext cx="9125032" cy="4701541"/>
          </a:xfrm>
          <a:prstGeom prst="rect">
            <a:avLst/>
          </a:prstGeom>
        </p:spPr>
        <p:txBody>
          <a:bodyPr wrap="square">
            <a:spAutoFit/>
          </a:bodyPr>
          <a:lstStyle/>
          <a:p>
            <a:r>
              <a:rPr lang="en-US" sz="2800" b="1" dirty="0">
                <a:solidFill>
                  <a:schemeClr val="bg1"/>
                </a:solidFill>
                <a:latin typeface="Times New Roman" panose="02020603050405020304" pitchFamily="18" charset="0"/>
                <a:cs typeface="Times New Roman" panose="02020603050405020304" pitchFamily="18" charset="0"/>
              </a:rPr>
              <a:t>Which Cloud Computing Model Is Right for Your Business?</a:t>
            </a: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There are a lot of things to consider when </a:t>
            </a:r>
            <a:r>
              <a:rPr lang="en-US" sz="2800" b="1" dirty="0">
                <a:solidFill>
                  <a:srgbClr val="FFFF00"/>
                </a:solidFill>
                <a:latin typeface="Times New Roman" panose="02020603050405020304" pitchFamily="18" charset="0"/>
                <a:cs typeface="Times New Roman" panose="02020603050405020304" pitchFamily="18" charset="0"/>
              </a:rPr>
              <a:t>adopting cloud technology. </a:t>
            </a: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You want to make sure the model you choose is </a:t>
            </a:r>
            <a:r>
              <a:rPr lang="en-US" sz="2800" b="1" dirty="0">
                <a:solidFill>
                  <a:srgbClr val="FFC000"/>
                </a:solidFill>
                <a:latin typeface="Times New Roman" panose="02020603050405020304" pitchFamily="18" charset="0"/>
                <a:cs typeface="Times New Roman" panose="02020603050405020304" pitchFamily="18" charset="0"/>
              </a:rPr>
              <a:t>cost-effective and capable of helping you meet your business demands.  </a:t>
            </a: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All three cloud models provide businesses with an excellent alternative to on-premises solutions. </a:t>
            </a: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But each cloud computing model comes with its own </a:t>
            </a:r>
            <a:r>
              <a:rPr lang="en-US" sz="2800" b="1" dirty="0">
                <a:solidFill>
                  <a:srgbClr val="FFC000"/>
                </a:solidFill>
                <a:latin typeface="Times New Roman" panose="02020603050405020304" pitchFamily="18" charset="0"/>
                <a:cs typeface="Times New Roman" panose="02020603050405020304" pitchFamily="18" charset="0"/>
              </a:rPr>
              <a:t>benefits and drawbacks. </a:t>
            </a:r>
          </a:p>
        </p:txBody>
      </p:sp>
      <p:sp>
        <p:nvSpPr>
          <p:cNvPr id="1048696" name="TextBox 10"/>
          <p:cNvSpPr txBox="1"/>
          <p:nvPr/>
        </p:nvSpPr>
        <p:spPr>
          <a:xfrm>
            <a:off x="152399" y="12330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Cloud Service              Delivery Model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96"/>
                                        </p:tgtEl>
                                        <p:attrNameLst>
                                          <p:attrName>style.visibility</p:attrName>
                                        </p:attrNameLst>
                                      </p:cBhvr>
                                      <p:to>
                                        <p:strVal val="visible"/>
                                      </p:to>
                                    </p:set>
                                    <p:anim calcmode="lin" valueType="num">
                                      <p:cBhvr additive="base">
                                        <p:cTn id="7" dur="500" fill="hold"/>
                                        <p:tgtEl>
                                          <p:spTgt spid="1048696"/>
                                        </p:tgtEl>
                                        <p:attrNameLst>
                                          <p:attrName>ppt_x</p:attrName>
                                        </p:attrNameLst>
                                      </p:cBhvr>
                                      <p:tavLst>
                                        <p:tav tm="0">
                                          <p:val>
                                            <p:strVal val="#ppt_x"/>
                                          </p:val>
                                        </p:tav>
                                        <p:tav tm="100000">
                                          <p:val>
                                            <p:strVal val="#ppt_x"/>
                                          </p:val>
                                        </p:tav>
                                      </p:tavLst>
                                    </p:anim>
                                    <p:anim calcmode="lin" valueType="num">
                                      <p:cBhvr additive="base">
                                        <p:cTn id="8" dur="500" fill="hold"/>
                                        <p:tgtEl>
                                          <p:spTgt spid="10486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p:txBody>
          <a:bodyPr/>
          <a:lstStyle/>
          <a:p>
            <a:r>
              <a:rPr lang="en-US" dirty="0"/>
              <a:t> </a:t>
            </a:r>
          </a:p>
        </p:txBody>
      </p:sp>
      <p:grpSp>
        <p:nvGrpSpPr>
          <p:cNvPr id="98" name="Group 5"/>
          <p:cNvGrpSpPr/>
          <p:nvPr/>
        </p:nvGrpSpPr>
        <p:grpSpPr>
          <a:xfrm>
            <a:off x="0" y="-69039"/>
            <a:ext cx="9123107" cy="2468383"/>
            <a:chOff x="-317683" y="-606504"/>
            <a:chExt cx="3855697" cy="1866602"/>
          </a:xfrm>
        </p:grpSpPr>
        <p:sp>
          <p:nvSpPr>
            <p:cNvPr id="1048698" name="Oval 21"/>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99" name="TextBox 23"/>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1048700" name="TextBox 24"/>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1048701" name="Rectangle 2"/>
          <p:cNvSpPr/>
          <p:nvPr/>
        </p:nvSpPr>
        <p:spPr>
          <a:xfrm>
            <a:off x="-1925" y="2014473"/>
            <a:ext cx="9125032" cy="4701541"/>
          </a:xfrm>
          <a:prstGeom prst="rect">
            <a:avLst/>
          </a:prstGeom>
        </p:spPr>
        <p:txBody>
          <a:bodyPr wrap="square">
            <a:spAutoFit/>
          </a:bodyPr>
          <a:lstStyle/>
          <a:p>
            <a:r>
              <a:rPr lang="en-US" sz="2800" b="1" dirty="0">
                <a:solidFill>
                  <a:schemeClr val="bg1"/>
                </a:solidFill>
                <a:latin typeface="Times New Roman" panose="02020603050405020304" pitchFamily="18" charset="0"/>
                <a:cs typeface="Times New Roman" panose="02020603050405020304" pitchFamily="18" charset="0"/>
              </a:rPr>
              <a:t>Which Cloud Computing Model Is Right for Your Business?</a:t>
            </a: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Choosing the right option for your organization depends largely on your </a:t>
            </a:r>
            <a:r>
              <a:rPr lang="en-US" sz="2800" b="1" dirty="0">
                <a:solidFill>
                  <a:srgbClr val="FFC000"/>
                </a:solidFill>
                <a:latin typeface="Times New Roman" panose="02020603050405020304" pitchFamily="18" charset="0"/>
                <a:cs typeface="Times New Roman" panose="02020603050405020304" pitchFamily="18" charset="0"/>
              </a:rPr>
              <a:t>needs and what you hope to gain from migrating to cloud services</a:t>
            </a:r>
            <a:r>
              <a:rPr lang="en-US" sz="2800" dirty="0">
                <a:solidFill>
                  <a:schemeClr val="bg1"/>
                </a:solidFill>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Successful cloud migration doesn’t have to be hard, </a:t>
            </a: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Once you understand </a:t>
            </a:r>
            <a:r>
              <a:rPr lang="en-US" sz="2800" b="1" dirty="0">
                <a:solidFill>
                  <a:srgbClr val="FFC000"/>
                </a:solidFill>
                <a:latin typeface="Times New Roman" panose="02020603050405020304" pitchFamily="18" charset="0"/>
                <a:cs typeface="Times New Roman" panose="02020603050405020304" pitchFamily="18" charset="0"/>
              </a:rPr>
              <a:t>your company’s needs and strategic goals</a:t>
            </a:r>
            <a:r>
              <a:rPr lang="en-US" sz="2800" dirty="0">
                <a:solidFill>
                  <a:schemeClr val="bg1"/>
                </a:solidFill>
                <a:latin typeface="Times New Roman" panose="02020603050405020304" pitchFamily="18" charset="0"/>
                <a:cs typeface="Times New Roman" panose="02020603050405020304" pitchFamily="18" charset="0"/>
              </a:rPr>
              <a:t>, you can choose a model that complements your business outcomes and delivers value to your organization. </a:t>
            </a:r>
          </a:p>
          <a:p>
            <a:pPr marL="457200" indent="-457200">
              <a:buFont typeface="Wingdings" panose="05000000000000000000" pitchFamily="2" charset="2"/>
              <a:buChar char="Ø"/>
            </a:pP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1048702" name="TextBox 10"/>
          <p:cNvSpPr txBox="1"/>
          <p:nvPr/>
        </p:nvSpPr>
        <p:spPr>
          <a:xfrm>
            <a:off x="152399" y="12330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Cloud Service              Delivery Model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02"/>
                                        </p:tgtEl>
                                        <p:attrNameLst>
                                          <p:attrName>style.visibility</p:attrName>
                                        </p:attrNameLst>
                                      </p:cBhvr>
                                      <p:to>
                                        <p:strVal val="visible"/>
                                      </p:to>
                                    </p:set>
                                    <p:anim calcmode="lin" valueType="num">
                                      <p:cBhvr additive="base">
                                        <p:cTn id="7" dur="500" fill="hold"/>
                                        <p:tgtEl>
                                          <p:spTgt spid="1048702"/>
                                        </p:tgtEl>
                                        <p:attrNameLst>
                                          <p:attrName>ppt_x</p:attrName>
                                        </p:attrNameLst>
                                      </p:cBhvr>
                                      <p:tavLst>
                                        <p:tav tm="0">
                                          <p:val>
                                            <p:strVal val="#ppt_x"/>
                                          </p:val>
                                        </p:tav>
                                        <p:tav tm="100000">
                                          <p:val>
                                            <p:strVal val="#ppt_x"/>
                                          </p:val>
                                        </p:tav>
                                      </p:tavLst>
                                    </p:anim>
                                    <p:anim calcmode="lin" valueType="num">
                                      <p:cBhvr additive="base">
                                        <p:cTn id="8" dur="500" fill="hold"/>
                                        <p:tgtEl>
                                          <p:spTgt spid="1048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Oval 3"/>
          <p:cNvSpPr/>
          <p:nvPr/>
        </p:nvSpPr>
        <p:spPr>
          <a:xfrm>
            <a:off x="69137" y="2089738"/>
            <a:ext cx="519085" cy="581657"/>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048612" name="TextBox 4"/>
          <p:cNvSpPr txBox="1"/>
          <p:nvPr/>
        </p:nvSpPr>
        <p:spPr>
          <a:xfrm>
            <a:off x="678800" y="2057400"/>
            <a:ext cx="2293000" cy="646331"/>
          </a:xfrm>
          <a:prstGeom prst="rect">
            <a:avLst/>
          </a:prstGeom>
          <a:noFill/>
          <a:ln>
            <a:solidFill>
              <a:srgbClr val="00B0F0"/>
            </a:solidFill>
          </a:ln>
        </p:spPr>
        <p:txBody>
          <a:bodyPr wrap="square" lIns="81000" rIns="81000" rtlCol="0">
            <a:spAutoFit/>
          </a:bodyPr>
          <a:lstStyle/>
          <a:p>
            <a:r>
              <a:rPr lang="en-US" altLang="ko-KR" b="1" dirty="0">
                <a:solidFill>
                  <a:srgbClr val="FFC000"/>
                </a:solidFill>
                <a:cs typeface="Arial" pitchFamily="34" charset="0"/>
              </a:rPr>
              <a:t>Introduction to Cloud Computing </a:t>
            </a:r>
            <a:endParaRPr lang="ko-KR" altLang="en-US" b="1" dirty="0">
              <a:solidFill>
                <a:srgbClr val="FFC000"/>
              </a:solidFill>
              <a:cs typeface="Arial" pitchFamily="34" charset="0"/>
            </a:endParaRPr>
          </a:p>
        </p:txBody>
      </p:sp>
      <p:sp>
        <p:nvSpPr>
          <p:cNvPr id="1048613" name="TextBox 5"/>
          <p:cNvSpPr txBox="1"/>
          <p:nvPr/>
        </p:nvSpPr>
        <p:spPr>
          <a:xfrm>
            <a:off x="112358" y="2171950"/>
            <a:ext cx="462943" cy="369332"/>
          </a:xfrm>
          <a:prstGeom prst="rect">
            <a:avLst/>
          </a:prstGeom>
          <a:noFill/>
        </p:spPr>
        <p:txBody>
          <a:bodyPr wrap="square" lIns="81000" rIns="81000" rtlCol="0">
            <a:spAutoFit/>
          </a:bodyPr>
          <a:lstStyle/>
          <a:p>
            <a:pPr algn="ctr"/>
            <a:r>
              <a:rPr lang="en-US" altLang="ko-KR" b="1" dirty="0">
                <a:solidFill>
                  <a:srgbClr val="FFC000"/>
                </a:solidFill>
                <a:cs typeface="Arial" pitchFamily="34" charset="0"/>
              </a:rPr>
              <a:t>01</a:t>
            </a:r>
            <a:endParaRPr lang="ko-KR" altLang="en-US" b="1" dirty="0">
              <a:solidFill>
                <a:srgbClr val="FFC000"/>
              </a:solidFill>
              <a:cs typeface="Arial" pitchFamily="34" charset="0"/>
            </a:endParaRPr>
          </a:p>
        </p:txBody>
      </p:sp>
      <p:sp>
        <p:nvSpPr>
          <p:cNvPr id="1048614" name="TextBox 6"/>
          <p:cNvSpPr txBox="1"/>
          <p:nvPr/>
        </p:nvSpPr>
        <p:spPr>
          <a:xfrm>
            <a:off x="107770" y="2779693"/>
            <a:ext cx="3016430" cy="1717039"/>
          </a:xfrm>
          <a:prstGeom prst="rect">
            <a:avLst/>
          </a:prstGeom>
          <a:noFill/>
        </p:spPr>
        <p:txBody>
          <a:bodyPr wrap="square" lIns="0" rtlCol="0">
            <a:spAutoFit/>
          </a:bodyPr>
          <a:lstStyle/>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Evolution</a:t>
            </a:r>
            <a:endParaRPr lang="en-US" sz="1200" b="1"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Definition</a:t>
            </a:r>
            <a:endParaRPr lang="en-US" sz="1200" b="1"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Characteristics of cloud Computing </a:t>
            </a:r>
            <a:endParaRPr lang="en-US" sz="1200" b="1"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Advantage and Dis advantage </a:t>
            </a:r>
            <a:endParaRPr lang="en-US" sz="1200" b="1"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Benefit of Cloud computing</a:t>
            </a:r>
            <a:endParaRPr lang="en-US" sz="1200" b="1"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Application of Cloud Computing</a:t>
            </a:r>
            <a:endParaRPr lang="en-US" sz="1200" b="1"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Datacenter and Virtualization</a:t>
            </a:r>
            <a:endParaRPr lang="en-US" altLang="ko-KR" sz="1400" b="1" dirty="0">
              <a:solidFill>
                <a:schemeClr val="bg1"/>
              </a:solidFill>
              <a:latin typeface="Times New Roman" panose="02020603050405020304" pitchFamily="18" charset="0"/>
              <a:cs typeface="Times New Roman" panose="02020603050405020304" pitchFamily="18" charset="0"/>
            </a:endParaRPr>
          </a:p>
        </p:txBody>
      </p:sp>
      <p:sp>
        <p:nvSpPr>
          <p:cNvPr id="1048615" name="Oval 7"/>
          <p:cNvSpPr/>
          <p:nvPr/>
        </p:nvSpPr>
        <p:spPr>
          <a:xfrm>
            <a:off x="2971800" y="2089738"/>
            <a:ext cx="519085" cy="581657"/>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16" name="TextBox 8"/>
          <p:cNvSpPr txBox="1"/>
          <p:nvPr/>
        </p:nvSpPr>
        <p:spPr>
          <a:xfrm>
            <a:off x="3581463" y="2057400"/>
            <a:ext cx="2293000" cy="646331"/>
          </a:xfrm>
          <a:prstGeom prst="rect">
            <a:avLst/>
          </a:prstGeom>
          <a:noFill/>
          <a:ln>
            <a:solidFill>
              <a:srgbClr val="00B0F0"/>
            </a:solidFill>
          </a:ln>
        </p:spPr>
        <p:txBody>
          <a:bodyPr wrap="square" lIns="81000" rIns="81000" rtlCol="0">
            <a:spAutoFit/>
          </a:bodyPr>
          <a:lstStyle/>
          <a:p>
            <a:r>
              <a:rPr lang="en-US" altLang="ko-KR" b="1" dirty="0">
                <a:solidFill>
                  <a:srgbClr val="FFC000"/>
                </a:solidFill>
                <a:latin typeface="Times New Roman" panose="02020603050405020304" pitchFamily="18" charset="0"/>
                <a:cs typeface="Times New Roman" panose="02020603050405020304" pitchFamily="18" charset="0"/>
              </a:rPr>
              <a:t>Service and Deployment Model</a:t>
            </a:r>
            <a:endParaRPr lang="ko-KR" altLang="en-US" b="1" dirty="0">
              <a:solidFill>
                <a:srgbClr val="FFC000"/>
              </a:solidFill>
              <a:latin typeface="Times New Roman" panose="02020603050405020304" pitchFamily="18" charset="0"/>
              <a:cs typeface="Times New Roman" panose="02020603050405020304" pitchFamily="18" charset="0"/>
            </a:endParaRPr>
          </a:p>
        </p:txBody>
      </p:sp>
      <p:sp>
        <p:nvSpPr>
          <p:cNvPr id="1048617" name="TextBox 9"/>
          <p:cNvSpPr txBox="1"/>
          <p:nvPr/>
        </p:nvSpPr>
        <p:spPr>
          <a:xfrm>
            <a:off x="2976054" y="2203882"/>
            <a:ext cx="462943" cy="369332"/>
          </a:xfrm>
          <a:prstGeom prst="rect">
            <a:avLst/>
          </a:prstGeom>
          <a:noFill/>
        </p:spPr>
        <p:txBody>
          <a:bodyPr wrap="square" lIns="81000" rIns="81000" rtlCol="0">
            <a:spAutoFit/>
          </a:bodyPr>
          <a:lstStyle/>
          <a:p>
            <a:pPr algn="ctr"/>
            <a:r>
              <a:rPr lang="en-US" altLang="ko-KR" b="1" dirty="0">
                <a:solidFill>
                  <a:schemeClr val="bg1"/>
                </a:solidFill>
                <a:cs typeface="Arial" pitchFamily="34" charset="0"/>
              </a:rPr>
              <a:t>02</a:t>
            </a:r>
            <a:endParaRPr lang="ko-KR" altLang="en-US" b="1" dirty="0">
              <a:solidFill>
                <a:schemeClr val="bg1"/>
              </a:solidFill>
              <a:cs typeface="Arial" pitchFamily="34" charset="0"/>
            </a:endParaRPr>
          </a:p>
        </p:txBody>
      </p:sp>
      <p:sp>
        <p:nvSpPr>
          <p:cNvPr id="1048618" name="Rectangle 1"/>
          <p:cNvSpPr/>
          <p:nvPr/>
        </p:nvSpPr>
        <p:spPr>
          <a:xfrm>
            <a:off x="3581400" y="2667000"/>
            <a:ext cx="2667000" cy="2021841"/>
          </a:xfrm>
          <a:prstGeom prst="rect">
            <a:avLst/>
          </a:prstGeom>
        </p:spPr>
        <p:txBody>
          <a:bodyPr wrap="square">
            <a:spAutoFit/>
          </a:bodyPr>
          <a:lstStyle/>
          <a:p>
            <a:pPr marL="128588" indent="-128588">
              <a:buFont typeface="Wingdings" pitchFamily="2" charset="2"/>
              <a:buChar char="ü"/>
            </a:pPr>
            <a:r>
              <a:rPr lang="en-US" altLang="ko-KR" sz="1600" b="1" dirty="0">
                <a:solidFill>
                  <a:schemeClr val="bg1"/>
                </a:solidFill>
                <a:latin typeface="Times New Roman" panose="02020603050405020304" pitchFamily="18" charset="0"/>
                <a:cs typeface="Times New Roman" panose="02020603050405020304" pitchFamily="18" charset="0"/>
              </a:rPr>
              <a:t>Service Model</a:t>
            </a:r>
          </a:p>
          <a:p>
            <a:pPr marL="585788" lvl="1" indent="-128588">
              <a:buFont typeface="Wingdings" pitchFamily="2" charset="2"/>
              <a:buChar char="ü"/>
            </a:pPr>
            <a:r>
              <a:rPr lang="en-US" altLang="ko-KR" sz="1600" b="1" dirty="0">
                <a:solidFill>
                  <a:schemeClr val="bg1"/>
                </a:solidFill>
                <a:latin typeface="Times New Roman" panose="02020603050405020304" pitchFamily="18" charset="0"/>
                <a:cs typeface="Times New Roman" panose="02020603050405020304" pitchFamily="18" charset="0"/>
              </a:rPr>
              <a:t>IAAS</a:t>
            </a:r>
          </a:p>
          <a:p>
            <a:pPr marL="585788" lvl="1" indent="-128588">
              <a:buFont typeface="Wingdings" pitchFamily="2" charset="2"/>
              <a:buChar char="ü"/>
            </a:pPr>
            <a:r>
              <a:rPr lang="en-US" altLang="ko-KR" sz="1600" b="1" dirty="0">
                <a:solidFill>
                  <a:schemeClr val="bg1"/>
                </a:solidFill>
                <a:latin typeface="Times New Roman" panose="02020603050405020304" pitchFamily="18" charset="0"/>
                <a:cs typeface="Times New Roman" panose="02020603050405020304" pitchFamily="18" charset="0"/>
              </a:rPr>
              <a:t>PAAS</a:t>
            </a:r>
          </a:p>
          <a:p>
            <a:pPr marL="585788" lvl="1" indent="-128588">
              <a:buFont typeface="Wingdings" pitchFamily="2" charset="2"/>
              <a:buChar char="ü"/>
            </a:pPr>
            <a:r>
              <a:rPr lang="en-US" altLang="ko-KR" sz="1600" b="1" dirty="0">
                <a:solidFill>
                  <a:schemeClr val="bg1"/>
                </a:solidFill>
                <a:latin typeface="Times New Roman" panose="02020603050405020304" pitchFamily="18" charset="0"/>
                <a:cs typeface="Times New Roman" panose="02020603050405020304" pitchFamily="18" charset="0"/>
              </a:rPr>
              <a:t>SAAS</a:t>
            </a:r>
          </a:p>
          <a:p>
            <a:pPr marL="128588" indent="-128588">
              <a:buFont typeface="Wingdings" pitchFamily="2" charset="2"/>
              <a:buChar char="ü"/>
            </a:pPr>
            <a:r>
              <a:rPr lang="en-US" altLang="ko-KR" sz="1600" b="1" dirty="0">
                <a:solidFill>
                  <a:schemeClr val="bg1"/>
                </a:solidFill>
                <a:latin typeface="Times New Roman" panose="02020603050405020304" pitchFamily="18" charset="0"/>
                <a:cs typeface="Times New Roman" panose="02020603050405020304" pitchFamily="18" charset="0"/>
              </a:rPr>
              <a:t>Deployment Model</a:t>
            </a:r>
          </a:p>
          <a:p>
            <a:pPr marL="585788" lvl="1" indent="-128588">
              <a:buFont typeface="Wingdings" pitchFamily="2" charset="2"/>
              <a:buChar char="ü"/>
            </a:pPr>
            <a:r>
              <a:rPr lang="en-US" altLang="ko-KR" sz="1600" b="1" dirty="0">
                <a:solidFill>
                  <a:schemeClr val="bg1"/>
                </a:solidFill>
                <a:latin typeface="Times New Roman" panose="02020603050405020304" pitchFamily="18" charset="0"/>
                <a:cs typeface="Times New Roman" panose="02020603050405020304" pitchFamily="18" charset="0"/>
              </a:rPr>
              <a:t>Public</a:t>
            </a:r>
          </a:p>
          <a:p>
            <a:pPr marL="585788" lvl="1" indent="-128588">
              <a:buFont typeface="Wingdings" pitchFamily="2" charset="2"/>
              <a:buChar char="ü"/>
            </a:pPr>
            <a:r>
              <a:rPr lang="en-US" altLang="ko-KR" sz="1600" b="1" dirty="0">
                <a:solidFill>
                  <a:schemeClr val="bg1"/>
                </a:solidFill>
                <a:latin typeface="Times New Roman" panose="02020603050405020304" pitchFamily="18" charset="0"/>
                <a:cs typeface="Times New Roman" panose="02020603050405020304" pitchFamily="18" charset="0"/>
              </a:rPr>
              <a:t>Private</a:t>
            </a:r>
          </a:p>
          <a:p>
            <a:pPr marL="585788" lvl="1" indent="-128588">
              <a:buFont typeface="Wingdings" pitchFamily="2" charset="2"/>
              <a:buChar char="ü"/>
            </a:pPr>
            <a:r>
              <a:rPr lang="en-US" altLang="ko-KR" sz="1600" b="1" dirty="0">
                <a:solidFill>
                  <a:schemeClr val="bg1"/>
                </a:solidFill>
                <a:latin typeface="Times New Roman" panose="02020603050405020304" pitchFamily="18" charset="0"/>
                <a:cs typeface="Times New Roman" panose="02020603050405020304" pitchFamily="18" charset="0"/>
              </a:rPr>
              <a:t>Hybrid </a:t>
            </a:r>
          </a:p>
        </p:txBody>
      </p:sp>
      <p:sp>
        <p:nvSpPr>
          <p:cNvPr id="1048619" name="Oval 11"/>
          <p:cNvSpPr/>
          <p:nvPr/>
        </p:nvSpPr>
        <p:spPr>
          <a:xfrm>
            <a:off x="6165137" y="2013538"/>
            <a:ext cx="519085" cy="581657"/>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20" name="TextBox 12"/>
          <p:cNvSpPr txBox="1"/>
          <p:nvPr/>
        </p:nvSpPr>
        <p:spPr>
          <a:xfrm>
            <a:off x="6774800" y="1981200"/>
            <a:ext cx="2293000" cy="646331"/>
          </a:xfrm>
          <a:prstGeom prst="rect">
            <a:avLst/>
          </a:prstGeom>
          <a:noFill/>
          <a:ln>
            <a:solidFill>
              <a:srgbClr val="00B0F0"/>
            </a:solidFill>
          </a:ln>
        </p:spPr>
        <p:txBody>
          <a:bodyPr wrap="square" lIns="81000" rIns="81000" rtlCol="0">
            <a:spAutoFit/>
          </a:bodyPr>
          <a:lstStyle/>
          <a:p>
            <a:r>
              <a:rPr lang="en-US" b="1" dirty="0">
                <a:solidFill>
                  <a:srgbClr val="FFC000"/>
                </a:solidFill>
                <a:latin typeface="Times New Roman" panose="02020603050405020304" pitchFamily="18" charset="0"/>
                <a:cs typeface="Times New Roman" panose="02020603050405020304" pitchFamily="18" charset="0"/>
              </a:rPr>
              <a:t>Cloud Challenges and Security issues</a:t>
            </a:r>
            <a:endParaRPr lang="en-US" dirty="0">
              <a:solidFill>
                <a:srgbClr val="FFC000"/>
              </a:solidFill>
              <a:latin typeface="Times New Roman" panose="02020603050405020304" pitchFamily="18" charset="0"/>
              <a:cs typeface="Times New Roman" panose="02020603050405020304" pitchFamily="18" charset="0"/>
            </a:endParaRPr>
          </a:p>
        </p:txBody>
      </p:sp>
      <p:sp>
        <p:nvSpPr>
          <p:cNvPr id="1048621" name="TextBox 13"/>
          <p:cNvSpPr txBox="1"/>
          <p:nvPr/>
        </p:nvSpPr>
        <p:spPr>
          <a:xfrm>
            <a:off x="6169391" y="2127682"/>
            <a:ext cx="462943" cy="369332"/>
          </a:xfrm>
          <a:prstGeom prst="rect">
            <a:avLst/>
          </a:prstGeom>
          <a:noFill/>
        </p:spPr>
        <p:txBody>
          <a:bodyPr wrap="square" lIns="81000" rIns="81000" rtlCol="0">
            <a:spAutoFit/>
          </a:bodyPr>
          <a:lstStyle/>
          <a:p>
            <a:pPr algn="ctr"/>
            <a:r>
              <a:rPr lang="en-US" altLang="ko-KR" b="1" dirty="0">
                <a:solidFill>
                  <a:schemeClr val="bg1"/>
                </a:solidFill>
                <a:cs typeface="Arial" pitchFamily="34" charset="0"/>
              </a:rPr>
              <a:t>03</a:t>
            </a:r>
            <a:endParaRPr lang="ko-KR" altLang="en-US" b="1" dirty="0">
              <a:solidFill>
                <a:schemeClr val="bg1"/>
              </a:solidFill>
              <a:cs typeface="Arial" pitchFamily="34" charset="0"/>
            </a:endParaRPr>
          </a:p>
        </p:txBody>
      </p:sp>
      <p:sp>
        <p:nvSpPr>
          <p:cNvPr id="1048622" name="Rectangle 2"/>
          <p:cNvSpPr/>
          <p:nvPr/>
        </p:nvSpPr>
        <p:spPr>
          <a:xfrm>
            <a:off x="6019800" y="2743200"/>
            <a:ext cx="3124200" cy="1077218"/>
          </a:xfrm>
          <a:prstGeom prst="rect">
            <a:avLst/>
          </a:prstGeom>
        </p:spPr>
        <p:txBody>
          <a:bodyPr wrap="square">
            <a:spAutoFit/>
          </a:bodyPr>
          <a:lstStyle/>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Cloud Computing Challenge</a:t>
            </a:r>
          </a:p>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Cloud Computing Privacy</a:t>
            </a:r>
          </a:p>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Big Data and Cloud Security</a:t>
            </a:r>
          </a:p>
          <a:p>
            <a:pPr marL="285750" indent="-285750">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Data Security</a:t>
            </a:r>
            <a:endParaRPr lang="en-US" altLang="ko-KR" sz="1600" b="1" dirty="0">
              <a:solidFill>
                <a:schemeClr val="bg1"/>
              </a:solidFill>
              <a:latin typeface="Times New Roman" panose="02020603050405020304" pitchFamily="18" charset="0"/>
              <a:cs typeface="Times New Roman" panose="02020603050405020304" pitchFamily="18" charset="0"/>
            </a:endParaRPr>
          </a:p>
        </p:txBody>
      </p:sp>
      <p:sp>
        <p:nvSpPr>
          <p:cNvPr id="1048623" name="Oval 15"/>
          <p:cNvSpPr/>
          <p:nvPr/>
        </p:nvSpPr>
        <p:spPr>
          <a:xfrm>
            <a:off x="76200" y="4567607"/>
            <a:ext cx="519085" cy="581657"/>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24" name="TextBox 16"/>
          <p:cNvSpPr txBox="1"/>
          <p:nvPr/>
        </p:nvSpPr>
        <p:spPr>
          <a:xfrm>
            <a:off x="685863" y="4535269"/>
            <a:ext cx="2293000" cy="891539"/>
          </a:xfrm>
          <a:prstGeom prst="rect">
            <a:avLst/>
          </a:prstGeom>
          <a:noFill/>
          <a:ln>
            <a:solidFill>
              <a:srgbClr val="00B0F0"/>
            </a:solidFill>
          </a:ln>
        </p:spPr>
        <p:txBody>
          <a:bodyPr wrap="square" lIns="81000" rIns="81000" rtlCol="0">
            <a:spAutoFit/>
          </a:bodyPr>
          <a:lstStyle/>
          <a:p>
            <a:pPr algn="ctr"/>
            <a:r>
              <a:rPr lang="en-US" b="1" dirty="0">
                <a:solidFill>
                  <a:srgbClr val="FFC000"/>
                </a:solidFill>
                <a:latin typeface="Times New Roman" panose="02020603050405020304" pitchFamily="18" charset="0"/>
                <a:cs typeface="Times New Roman" panose="02020603050405020304" pitchFamily="18" charset="0"/>
              </a:rPr>
              <a:t>Data management in Cloud  and Big Data</a:t>
            </a:r>
            <a:endParaRPr lang="en-US" dirty="0">
              <a:solidFill>
                <a:srgbClr val="FFC000"/>
              </a:solidFill>
              <a:latin typeface="Times New Roman" panose="02020603050405020304" pitchFamily="18" charset="0"/>
              <a:cs typeface="Times New Roman" panose="02020603050405020304" pitchFamily="18" charset="0"/>
            </a:endParaRPr>
          </a:p>
        </p:txBody>
      </p:sp>
      <p:sp>
        <p:nvSpPr>
          <p:cNvPr id="1048625" name="TextBox 17"/>
          <p:cNvSpPr txBox="1"/>
          <p:nvPr/>
        </p:nvSpPr>
        <p:spPr>
          <a:xfrm>
            <a:off x="119421" y="4649819"/>
            <a:ext cx="462943" cy="369332"/>
          </a:xfrm>
          <a:prstGeom prst="rect">
            <a:avLst/>
          </a:prstGeom>
          <a:noFill/>
        </p:spPr>
        <p:txBody>
          <a:bodyPr wrap="square" lIns="81000" rIns="81000" rtlCol="0">
            <a:spAutoFit/>
          </a:bodyPr>
          <a:lstStyle/>
          <a:p>
            <a:pPr algn="ctr"/>
            <a:r>
              <a:rPr lang="en-US" altLang="ko-KR" b="1" dirty="0">
                <a:solidFill>
                  <a:schemeClr val="bg1"/>
                </a:solidFill>
                <a:cs typeface="Arial" pitchFamily="34" charset="0"/>
              </a:rPr>
              <a:t>04</a:t>
            </a:r>
            <a:endParaRPr lang="ko-KR" altLang="en-US" b="1" dirty="0">
              <a:solidFill>
                <a:schemeClr val="bg1"/>
              </a:solidFill>
              <a:cs typeface="Arial" pitchFamily="34" charset="0"/>
            </a:endParaRPr>
          </a:p>
        </p:txBody>
      </p:sp>
      <p:sp>
        <p:nvSpPr>
          <p:cNvPr id="1048626" name="TextBox 18"/>
          <p:cNvSpPr txBox="1"/>
          <p:nvPr/>
        </p:nvSpPr>
        <p:spPr>
          <a:xfrm>
            <a:off x="114833" y="5257562"/>
            <a:ext cx="3016430" cy="1310640"/>
          </a:xfrm>
          <a:prstGeom prst="rect">
            <a:avLst/>
          </a:prstGeom>
          <a:noFill/>
        </p:spPr>
        <p:txBody>
          <a:bodyPr wrap="square" lIns="0" rtlCol="0">
            <a:spAutoFit/>
          </a:bodyPr>
          <a:lstStyle/>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Data Management in Cloud</a:t>
            </a: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Big Data Analytics </a:t>
            </a: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Cloud Management</a:t>
            </a: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Data Management</a:t>
            </a: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Regulatory Compliance</a:t>
            </a:r>
          </a:p>
          <a:p>
            <a:pPr marL="171450" indent="-1714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Forensics and Malware</a:t>
            </a:r>
            <a:endParaRPr lang="en-US" altLang="ko-KR" sz="1400" b="1" dirty="0">
              <a:solidFill>
                <a:schemeClr val="bg1"/>
              </a:solidFill>
              <a:latin typeface="Times New Roman" panose="02020603050405020304" pitchFamily="18" charset="0"/>
              <a:cs typeface="Times New Roman" panose="02020603050405020304" pitchFamily="18" charset="0"/>
            </a:endParaRPr>
          </a:p>
        </p:txBody>
      </p:sp>
      <p:sp>
        <p:nvSpPr>
          <p:cNvPr id="1048627" name="Oval 19"/>
          <p:cNvSpPr/>
          <p:nvPr/>
        </p:nvSpPr>
        <p:spPr>
          <a:xfrm>
            <a:off x="3200400" y="4895981"/>
            <a:ext cx="519085" cy="581657"/>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28" name="TextBox 20"/>
          <p:cNvSpPr txBox="1"/>
          <p:nvPr/>
        </p:nvSpPr>
        <p:spPr>
          <a:xfrm>
            <a:off x="3810063" y="4863643"/>
            <a:ext cx="2293000" cy="707886"/>
          </a:xfrm>
          <a:prstGeom prst="rect">
            <a:avLst/>
          </a:prstGeom>
          <a:noFill/>
          <a:ln>
            <a:solidFill>
              <a:srgbClr val="00B0F0"/>
            </a:solidFill>
          </a:ln>
        </p:spPr>
        <p:txBody>
          <a:bodyPr wrap="square" lIns="81000" rIns="81000" rtlCol="0">
            <a:spAutoFit/>
          </a:bodyPr>
          <a:lstStyle/>
          <a:p>
            <a:r>
              <a:rPr lang="en-US" sz="2000" b="1" dirty="0">
                <a:solidFill>
                  <a:srgbClr val="FFC000"/>
                </a:solidFill>
                <a:latin typeface="Times New Roman" panose="02020603050405020304" pitchFamily="18" charset="0"/>
                <a:cs typeface="Times New Roman" panose="02020603050405020304" pitchFamily="18" charset="0"/>
              </a:rPr>
              <a:t>Advanced Cloud Concepts </a:t>
            </a:r>
            <a:endParaRPr lang="en-US" dirty="0">
              <a:solidFill>
                <a:srgbClr val="FFC000"/>
              </a:solidFill>
              <a:latin typeface="Times New Roman" panose="02020603050405020304" pitchFamily="18" charset="0"/>
              <a:cs typeface="Times New Roman" panose="02020603050405020304" pitchFamily="18" charset="0"/>
            </a:endParaRPr>
          </a:p>
        </p:txBody>
      </p:sp>
      <p:sp>
        <p:nvSpPr>
          <p:cNvPr id="1048629" name="TextBox 21"/>
          <p:cNvSpPr txBox="1"/>
          <p:nvPr/>
        </p:nvSpPr>
        <p:spPr>
          <a:xfrm>
            <a:off x="3243621" y="4978193"/>
            <a:ext cx="462943" cy="369332"/>
          </a:xfrm>
          <a:prstGeom prst="rect">
            <a:avLst/>
          </a:prstGeom>
          <a:noFill/>
        </p:spPr>
        <p:txBody>
          <a:bodyPr wrap="square" lIns="81000" rIns="81000" rtlCol="0">
            <a:spAutoFit/>
          </a:bodyPr>
          <a:lstStyle/>
          <a:p>
            <a:pPr algn="ctr"/>
            <a:r>
              <a:rPr lang="en-US" altLang="ko-KR" b="1" dirty="0">
                <a:solidFill>
                  <a:schemeClr val="bg1"/>
                </a:solidFill>
                <a:cs typeface="Arial" pitchFamily="34" charset="0"/>
              </a:rPr>
              <a:t>05</a:t>
            </a:r>
            <a:endParaRPr lang="ko-KR" altLang="en-US" b="1" dirty="0">
              <a:solidFill>
                <a:schemeClr val="bg1"/>
              </a:solidFill>
              <a:cs typeface="Arial" pitchFamily="34" charset="0"/>
            </a:endParaRPr>
          </a:p>
        </p:txBody>
      </p:sp>
      <p:sp>
        <p:nvSpPr>
          <p:cNvPr id="1048630" name="TextBox 22"/>
          <p:cNvSpPr txBox="1"/>
          <p:nvPr/>
        </p:nvSpPr>
        <p:spPr>
          <a:xfrm>
            <a:off x="3239033" y="5585936"/>
            <a:ext cx="3016430" cy="701041"/>
          </a:xfrm>
          <a:prstGeom prst="rect">
            <a:avLst/>
          </a:prstGeom>
          <a:noFill/>
        </p:spPr>
        <p:txBody>
          <a:bodyPr wrap="square" lIns="0" rtlCol="0">
            <a:spAutoFit/>
          </a:bodyPr>
          <a:lstStyle/>
          <a:p>
            <a:pPr marL="285750" indent="-2857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Miscellaneous Topic in the Cloud</a:t>
            </a:r>
          </a:p>
          <a:p>
            <a:pPr marL="285750" indent="-2857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DevOps and the Cloud</a:t>
            </a:r>
          </a:p>
          <a:p>
            <a:pPr marL="285750" indent="-2857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IaaS Networking</a:t>
            </a:r>
            <a:endParaRPr lang="en-US" altLang="ko-KR" sz="1400" b="1" dirty="0">
              <a:solidFill>
                <a:schemeClr val="bg1"/>
              </a:solidFill>
              <a:latin typeface="Times New Roman" panose="02020603050405020304" pitchFamily="18" charset="0"/>
              <a:cs typeface="Times New Roman" panose="02020603050405020304" pitchFamily="18" charset="0"/>
            </a:endParaRPr>
          </a:p>
        </p:txBody>
      </p:sp>
      <p:sp>
        <p:nvSpPr>
          <p:cNvPr id="1048631" name="Oval 23"/>
          <p:cNvSpPr/>
          <p:nvPr/>
        </p:nvSpPr>
        <p:spPr>
          <a:xfrm>
            <a:off x="6088937" y="3994738"/>
            <a:ext cx="519085" cy="581657"/>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32" name="TextBox 24"/>
          <p:cNvSpPr txBox="1"/>
          <p:nvPr/>
        </p:nvSpPr>
        <p:spPr>
          <a:xfrm>
            <a:off x="6698600" y="3962400"/>
            <a:ext cx="2293000" cy="400110"/>
          </a:xfrm>
          <a:prstGeom prst="rect">
            <a:avLst/>
          </a:prstGeom>
          <a:noFill/>
          <a:ln>
            <a:solidFill>
              <a:srgbClr val="00B0F0"/>
            </a:solidFill>
          </a:ln>
        </p:spPr>
        <p:txBody>
          <a:bodyPr wrap="square" lIns="81000" rIns="81000" rtlCol="0">
            <a:spAutoFit/>
          </a:bodyPr>
          <a:lstStyle/>
          <a:p>
            <a:pPr algn="ctr"/>
            <a:r>
              <a:rPr lang="en-US" sz="2000" b="1" dirty="0">
                <a:solidFill>
                  <a:srgbClr val="FFC000"/>
                </a:solidFill>
                <a:latin typeface="Times New Roman" panose="02020603050405020304" pitchFamily="18" charset="0"/>
                <a:cs typeface="Times New Roman" panose="02020603050405020304" pitchFamily="18" charset="0"/>
              </a:rPr>
              <a:t>Introduction to </a:t>
            </a:r>
            <a:r>
              <a:rPr lang="en-US" sz="2000" b="1" dirty="0" err="1">
                <a:solidFill>
                  <a:srgbClr val="FFC000"/>
                </a:solidFill>
                <a:latin typeface="Times New Roman" panose="02020603050405020304" pitchFamily="18" charset="0"/>
                <a:cs typeface="Times New Roman" panose="02020603050405020304" pitchFamily="18" charset="0"/>
              </a:rPr>
              <a:t>IoT</a:t>
            </a:r>
            <a:endParaRPr lang="en-US" sz="2000" dirty="0">
              <a:solidFill>
                <a:srgbClr val="FFC000"/>
              </a:solidFill>
              <a:latin typeface="Times New Roman" panose="02020603050405020304" pitchFamily="18" charset="0"/>
              <a:cs typeface="Times New Roman" panose="02020603050405020304" pitchFamily="18" charset="0"/>
            </a:endParaRPr>
          </a:p>
        </p:txBody>
      </p:sp>
      <p:sp>
        <p:nvSpPr>
          <p:cNvPr id="1048633" name="TextBox 25"/>
          <p:cNvSpPr txBox="1"/>
          <p:nvPr/>
        </p:nvSpPr>
        <p:spPr>
          <a:xfrm>
            <a:off x="6132158" y="4076950"/>
            <a:ext cx="462943" cy="369332"/>
          </a:xfrm>
          <a:prstGeom prst="rect">
            <a:avLst/>
          </a:prstGeom>
          <a:noFill/>
        </p:spPr>
        <p:txBody>
          <a:bodyPr wrap="square" lIns="81000" rIns="81000" rtlCol="0">
            <a:spAutoFit/>
          </a:bodyPr>
          <a:lstStyle/>
          <a:p>
            <a:pPr algn="ctr"/>
            <a:r>
              <a:rPr lang="en-US" altLang="ko-KR" b="1" dirty="0">
                <a:solidFill>
                  <a:schemeClr val="bg1"/>
                </a:solidFill>
                <a:cs typeface="Arial" pitchFamily="34" charset="0"/>
              </a:rPr>
              <a:t>06</a:t>
            </a:r>
            <a:endParaRPr lang="ko-KR" altLang="en-US" b="1" dirty="0">
              <a:solidFill>
                <a:schemeClr val="bg1"/>
              </a:solidFill>
              <a:cs typeface="Arial" pitchFamily="34" charset="0"/>
            </a:endParaRPr>
          </a:p>
        </p:txBody>
      </p:sp>
      <p:sp>
        <p:nvSpPr>
          <p:cNvPr id="1048634" name="TextBox 26"/>
          <p:cNvSpPr txBox="1"/>
          <p:nvPr/>
        </p:nvSpPr>
        <p:spPr>
          <a:xfrm>
            <a:off x="6477000" y="4419600"/>
            <a:ext cx="2667000" cy="701041"/>
          </a:xfrm>
          <a:prstGeom prst="rect">
            <a:avLst/>
          </a:prstGeom>
          <a:noFill/>
        </p:spPr>
        <p:txBody>
          <a:bodyPr wrap="square" lIns="0" rtlCol="0">
            <a:spAutoFit/>
          </a:bodyPr>
          <a:lstStyle/>
          <a:p>
            <a:pPr marL="285750" indent="-2857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Introduction to </a:t>
            </a:r>
            <a:r>
              <a:rPr lang="en-US" sz="1400" b="1" dirty="0" err="1">
                <a:solidFill>
                  <a:schemeClr val="bg1"/>
                </a:solidFill>
                <a:latin typeface="Times New Roman" panose="02020603050405020304" pitchFamily="18" charset="0"/>
                <a:cs typeface="Times New Roman" panose="02020603050405020304" pitchFamily="18" charset="0"/>
              </a:rPr>
              <a:t>IoT</a:t>
            </a:r>
            <a:endParaRPr lang="en-US" sz="1400"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Application  </a:t>
            </a:r>
          </a:p>
          <a:p>
            <a:pPr marL="285750" indent="-285750">
              <a:buFont typeface="Arial" panose="020B0604020202020204" pitchFamily="34" charset="0"/>
              <a:buChar char="•"/>
            </a:pPr>
            <a:r>
              <a:rPr lang="en-US" sz="1400" b="1" dirty="0">
                <a:solidFill>
                  <a:schemeClr val="bg1"/>
                </a:solidFill>
                <a:latin typeface="Times New Roman" panose="02020603050405020304" pitchFamily="18" charset="0"/>
                <a:cs typeface="Times New Roman" panose="02020603050405020304" pitchFamily="18" charset="0"/>
              </a:rPr>
              <a:t>Device and Wireless Network</a:t>
            </a:r>
            <a:endParaRPr lang="en-US" altLang="ko-KR" sz="1400" b="1" dirty="0">
              <a:solidFill>
                <a:schemeClr val="bg1"/>
              </a:solidFill>
              <a:latin typeface="Times New Roman" panose="02020603050405020304" pitchFamily="18" charset="0"/>
              <a:cs typeface="Times New Roman" panose="02020603050405020304" pitchFamily="18" charset="0"/>
            </a:endParaRPr>
          </a:p>
        </p:txBody>
      </p:sp>
      <p:sp>
        <p:nvSpPr>
          <p:cNvPr id="1048635" name="Oval 27"/>
          <p:cNvSpPr/>
          <p:nvPr/>
        </p:nvSpPr>
        <p:spPr>
          <a:xfrm>
            <a:off x="5562600" y="5955198"/>
            <a:ext cx="671485" cy="830997"/>
          </a:xfrm>
          <a:prstGeom prst="ellipse">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36" name="TextBox 28"/>
          <p:cNvSpPr txBox="1"/>
          <p:nvPr/>
        </p:nvSpPr>
        <p:spPr>
          <a:xfrm>
            <a:off x="6324663" y="5955198"/>
            <a:ext cx="2743137" cy="802640"/>
          </a:xfrm>
          <a:prstGeom prst="rect">
            <a:avLst/>
          </a:prstGeom>
          <a:noFill/>
          <a:ln>
            <a:solidFill>
              <a:srgbClr val="00B0F0"/>
            </a:solidFill>
          </a:ln>
        </p:spPr>
        <p:txBody>
          <a:bodyPr wrap="square" lIns="81000" rIns="81000" rtlCol="0">
            <a:spAutoFit/>
          </a:bodyPr>
          <a:lstStyle/>
          <a:p>
            <a:pPr algn="ctr"/>
            <a:r>
              <a:rPr lang="en-US" sz="2400" b="1" dirty="0" err="1">
                <a:solidFill>
                  <a:srgbClr val="FFC000"/>
                </a:solidFill>
                <a:latin typeface="Times New Roman" panose="02020603050405020304" pitchFamily="18" charset="0"/>
                <a:cs typeface="Times New Roman" panose="02020603050405020304" pitchFamily="18" charset="0"/>
              </a:rPr>
              <a:t>IoT</a:t>
            </a:r>
            <a:r>
              <a:rPr lang="en-US" sz="2400" b="1" dirty="0">
                <a:solidFill>
                  <a:srgbClr val="FFC000"/>
                </a:solidFill>
                <a:latin typeface="Times New Roman" panose="02020603050405020304" pitchFamily="18" charset="0"/>
                <a:cs typeface="Times New Roman" panose="02020603050405020304" pitchFamily="18" charset="0"/>
              </a:rPr>
              <a:t> Device and Architecture</a:t>
            </a:r>
            <a:endParaRPr lang="en-US" sz="2400" dirty="0">
              <a:solidFill>
                <a:srgbClr val="FFC000"/>
              </a:solidFill>
              <a:latin typeface="Times New Roman" panose="02020603050405020304" pitchFamily="18" charset="0"/>
              <a:cs typeface="Times New Roman" panose="02020603050405020304" pitchFamily="18" charset="0"/>
            </a:endParaRPr>
          </a:p>
        </p:txBody>
      </p:sp>
      <p:sp>
        <p:nvSpPr>
          <p:cNvPr id="1048637" name="TextBox 29"/>
          <p:cNvSpPr txBox="1"/>
          <p:nvPr/>
        </p:nvSpPr>
        <p:spPr>
          <a:xfrm>
            <a:off x="5562601" y="6096000"/>
            <a:ext cx="658564" cy="584775"/>
          </a:xfrm>
          <a:prstGeom prst="rect">
            <a:avLst/>
          </a:prstGeom>
          <a:noFill/>
        </p:spPr>
        <p:txBody>
          <a:bodyPr wrap="square" lIns="81000" rIns="81000" rtlCol="0">
            <a:spAutoFit/>
          </a:bodyPr>
          <a:lstStyle/>
          <a:p>
            <a:pPr algn="ctr"/>
            <a:r>
              <a:rPr lang="en-US" altLang="ko-KR" sz="3200" b="1" dirty="0">
                <a:solidFill>
                  <a:schemeClr val="bg1"/>
                </a:solidFill>
                <a:cs typeface="Arial" pitchFamily="34" charset="0"/>
              </a:rPr>
              <a:t>07</a:t>
            </a:r>
            <a:endParaRPr lang="ko-KR" altLang="en-US" b="1" dirty="0">
              <a:solidFill>
                <a:schemeClr val="bg1"/>
              </a:solidFill>
              <a:cs typeface="Arial" pitchFamily="34" charset="0"/>
            </a:endParaRPr>
          </a:p>
        </p:txBody>
      </p:sp>
      <p:sp>
        <p:nvSpPr>
          <p:cNvPr id="1048638" name="TextBox 30"/>
          <p:cNvSpPr txBox="1"/>
          <p:nvPr/>
        </p:nvSpPr>
        <p:spPr>
          <a:xfrm>
            <a:off x="-1" y="406450"/>
            <a:ext cx="9143999" cy="1882139"/>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chemeClr val="bg1"/>
                </a:solidFill>
                <a:latin typeface="Times New Roman" panose="02020603050405020304" pitchFamily="18" charset="0"/>
                <a:cs typeface="Times New Roman" panose="02020603050405020304" pitchFamily="18" charset="0"/>
              </a:rPr>
              <a:t>Fundamental of            Cloud Computing </a:t>
            </a:r>
          </a:p>
          <a:p>
            <a:r>
              <a:rPr lang="en-US" altLang="ko-KR" sz="4000" b="1" dirty="0">
                <a:solidFill>
                  <a:schemeClr val="bg1"/>
                </a:solidFill>
                <a:latin typeface="Times New Roman" panose="02020603050405020304" pitchFamily="18" charset="0"/>
                <a:cs typeface="Times New Roman" panose="02020603050405020304" pitchFamily="18" charset="0"/>
              </a:rPr>
              <a:t>and 							</a:t>
            </a:r>
            <a:r>
              <a:rPr lang="en-US" altLang="ko-KR" sz="4000" b="1" dirty="0" err="1">
                <a:solidFill>
                  <a:schemeClr val="bg1"/>
                </a:solidFill>
                <a:latin typeface="Times New Roman" panose="02020603050405020304" pitchFamily="18" charset="0"/>
                <a:cs typeface="Times New Roman" panose="02020603050405020304" pitchFamily="18" charset="0"/>
              </a:rPr>
              <a:t>IoT</a:t>
            </a:r>
            <a:r>
              <a:rPr lang="en-US" altLang="ko-KR" sz="4000" b="1" dirty="0">
                <a:solidFill>
                  <a:schemeClr val="bg1"/>
                </a:solidFill>
                <a:latin typeface="Times New Roman" panose="02020603050405020304" pitchFamily="18" charset="0"/>
                <a:cs typeface="Times New Roman" panose="02020603050405020304" pitchFamily="18" charset="0"/>
              </a:rPr>
              <a:t> </a:t>
            </a:r>
            <a:endParaRPr lang="ko-KR" altLang="en-US" sz="40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11"/>
                                        </p:tgtEl>
                                        <p:attrNameLst>
                                          <p:attrName>style.visibility</p:attrName>
                                        </p:attrNameLst>
                                      </p:cBhvr>
                                      <p:to>
                                        <p:strVal val="visible"/>
                                      </p:to>
                                    </p:set>
                                    <p:anim calcmode="lin" valueType="num">
                                      <p:cBhvr additive="base">
                                        <p:cTn id="7" dur="500" fill="hold"/>
                                        <p:tgtEl>
                                          <p:spTgt spid="1048611"/>
                                        </p:tgtEl>
                                        <p:attrNameLst>
                                          <p:attrName>ppt_x</p:attrName>
                                        </p:attrNameLst>
                                      </p:cBhvr>
                                      <p:tavLst>
                                        <p:tav tm="0">
                                          <p:val>
                                            <p:strVal val="#ppt_x"/>
                                          </p:val>
                                        </p:tav>
                                        <p:tav tm="100000">
                                          <p:val>
                                            <p:strVal val="#ppt_x"/>
                                          </p:val>
                                        </p:tav>
                                      </p:tavLst>
                                    </p:anim>
                                    <p:anim calcmode="lin" valueType="num">
                                      <p:cBhvr additive="base">
                                        <p:cTn id="8" dur="500" fill="hold"/>
                                        <p:tgtEl>
                                          <p:spTgt spid="10486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48613"/>
                                        </p:tgtEl>
                                        <p:attrNameLst>
                                          <p:attrName>style.visibility</p:attrName>
                                        </p:attrNameLst>
                                      </p:cBhvr>
                                      <p:to>
                                        <p:strVal val="visible"/>
                                      </p:to>
                                    </p:set>
                                    <p:anim calcmode="lin" valueType="num">
                                      <p:cBhvr additive="base">
                                        <p:cTn id="11" dur="500" fill="hold"/>
                                        <p:tgtEl>
                                          <p:spTgt spid="1048613"/>
                                        </p:tgtEl>
                                        <p:attrNameLst>
                                          <p:attrName>ppt_x</p:attrName>
                                        </p:attrNameLst>
                                      </p:cBhvr>
                                      <p:tavLst>
                                        <p:tav tm="0">
                                          <p:val>
                                            <p:strVal val="#ppt_x"/>
                                          </p:val>
                                        </p:tav>
                                        <p:tav tm="100000">
                                          <p:val>
                                            <p:strVal val="#ppt_x"/>
                                          </p:val>
                                        </p:tav>
                                      </p:tavLst>
                                    </p:anim>
                                    <p:anim calcmode="lin" valueType="num">
                                      <p:cBhvr additive="base">
                                        <p:cTn id="12" dur="500" fill="hold"/>
                                        <p:tgtEl>
                                          <p:spTgt spid="10486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48612"/>
                                        </p:tgtEl>
                                        <p:attrNameLst>
                                          <p:attrName>style.visibility</p:attrName>
                                        </p:attrNameLst>
                                      </p:cBhvr>
                                      <p:to>
                                        <p:strVal val="visible"/>
                                      </p:to>
                                    </p:set>
                                    <p:anim calcmode="lin" valueType="num">
                                      <p:cBhvr additive="base">
                                        <p:cTn id="15" dur="500" fill="hold"/>
                                        <p:tgtEl>
                                          <p:spTgt spid="1048612"/>
                                        </p:tgtEl>
                                        <p:attrNameLst>
                                          <p:attrName>ppt_x</p:attrName>
                                        </p:attrNameLst>
                                      </p:cBhvr>
                                      <p:tavLst>
                                        <p:tav tm="0">
                                          <p:val>
                                            <p:strVal val="#ppt_x"/>
                                          </p:val>
                                        </p:tav>
                                        <p:tav tm="100000">
                                          <p:val>
                                            <p:strVal val="#ppt_x"/>
                                          </p:val>
                                        </p:tav>
                                      </p:tavLst>
                                    </p:anim>
                                    <p:anim calcmode="lin" valueType="num">
                                      <p:cBhvr additive="base">
                                        <p:cTn id="16" dur="500" fill="hold"/>
                                        <p:tgtEl>
                                          <p:spTgt spid="10486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48614"/>
                                        </p:tgtEl>
                                        <p:attrNameLst>
                                          <p:attrName>style.visibility</p:attrName>
                                        </p:attrNameLst>
                                      </p:cBhvr>
                                      <p:to>
                                        <p:strVal val="visible"/>
                                      </p:to>
                                    </p:set>
                                    <p:anim calcmode="lin" valueType="num">
                                      <p:cBhvr additive="base">
                                        <p:cTn id="21" dur="500" fill="hold"/>
                                        <p:tgtEl>
                                          <p:spTgt spid="1048614"/>
                                        </p:tgtEl>
                                        <p:attrNameLst>
                                          <p:attrName>ppt_x</p:attrName>
                                        </p:attrNameLst>
                                      </p:cBhvr>
                                      <p:tavLst>
                                        <p:tav tm="0">
                                          <p:val>
                                            <p:strVal val="#ppt_x"/>
                                          </p:val>
                                        </p:tav>
                                        <p:tav tm="100000">
                                          <p:val>
                                            <p:strVal val="#ppt_x"/>
                                          </p:val>
                                        </p:tav>
                                      </p:tavLst>
                                    </p:anim>
                                    <p:anim calcmode="lin" valueType="num">
                                      <p:cBhvr additive="base">
                                        <p:cTn id="22" dur="500" fill="hold"/>
                                        <p:tgtEl>
                                          <p:spTgt spid="10486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48615"/>
                                        </p:tgtEl>
                                        <p:attrNameLst>
                                          <p:attrName>style.visibility</p:attrName>
                                        </p:attrNameLst>
                                      </p:cBhvr>
                                      <p:to>
                                        <p:strVal val="visible"/>
                                      </p:to>
                                    </p:set>
                                    <p:anim calcmode="lin" valueType="num">
                                      <p:cBhvr additive="base">
                                        <p:cTn id="27" dur="500" fill="hold"/>
                                        <p:tgtEl>
                                          <p:spTgt spid="1048615"/>
                                        </p:tgtEl>
                                        <p:attrNameLst>
                                          <p:attrName>ppt_x</p:attrName>
                                        </p:attrNameLst>
                                      </p:cBhvr>
                                      <p:tavLst>
                                        <p:tav tm="0">
                                          <p:val>
                                            <p:strVal val="#ppt_x"/>
                                          </p:val>
                                        </p:tav>
                                        <p:tav tm="100000">
                                          <p:val>
                                            <p:strVal val="#ppt_x"/>
                                          </p:val>
                                        </p:tav>
                                      </p:tavLst>
                                    </p:anim>
                                    <p:anim calcmode="lin" valueType="num">
                                      <p:cBhvr additive="base">
                                        <p:cTn id="28" dur="500" fill="hold"/>
                                        <p:tgtEl>
                                          <p:spTgt spid="10486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48617"/>
                                        </p:tgtEl>
                                        <p:attrNameLst>
                                          <p:attrName>style.visibility</p:attrName>
                                        </p:attrNameLst>
                                      </p:cBhvr>
                                      <p:to>
                                        <p:strVal val="visible"/>
                                      </p:to>
                                    </p:set>
                                    <p:anim calcmode="lin" valueType="num">
                                      <p:cBhvr additive="base">
                                        <p:cTn id="31" dur="500" fill="hold"/>
                                        <p:tgtEl>
                                          <p:spTgt spid="1048617"/>
                                        </p:tgtEl>
                                        <p:attrNameLst>
                                          <p:attrName>ppt_x</p:attrName>
                                        </p:attrNameLst>
                                      </p:cBhvr>
                                      <p:tavLst>
                                        <p:tav tm="0">
                                          <p:val>
                                            <p:strVal val="#ppt_x"/>
                                          </p:val>
                                        </p:tav>
                                        <p:tav tm="100000">
                                          <p:val>
                                            <p:strVal val="#ppt_x"/>
                                          </p:val>
                                        </p:tav>
                                      </p:tavLst>
                                    </p:anim>
                                    <p:anim calcmode="lin" valueType="num">
                                      <p:cBhvr additive="base">
                                        <p:cTn id="32" dur="500" fill="hold"/>
                                        <p:tgtEl>
                                          <p:spTgt spid="10486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48616"/>
                                        </p:tgtEl>
                                        <p:attrNameLst>
                                          <p:attrName>style.visibility</p:attrName>
                                        </p:attrNameLst>
                                      </p:cBhvr>
                                      <p:to>
                                        <p:strVal val="visible"/>
                                      </p:to>
                                    </p:set>
                                    <p:anim calcmode="lin" valueType="num">
                                      <p:cBhvr additive="base">
                                        <p:cTn id="35" dur="500" fill="hold"/>
                                        <p:tgtEl>
                                          <p:spTgt spid="1048616"/>
                                        </p:tgtEl>
                                        <p:attrNameLst>
                                          <p:attrName>ppt_x</p:attrName>
                                        </p:attrNameLst>
                                      </p:cBhvr>
                                      <p:tavLst>
                                        <p:tav tm="0">
                                          <p:val>
                                            <p:strVal val="#ppt_x"/>
                                          </p:val>
                                        </p:tav>
                                        <p:tav tm="100000">
                                          <p:val>
                                            <p:strVal val="#ppt_x"/>
                                          </p:val>
                                        </p:tav>
                                      </p:tavLst>
                                    </p:anim>
                                    <p:anim calcmode="lin" valueType="num">
                                      <p:cBhvr additive="base">
                                        <p:cTn id="36" dur="500" fill="hold"/>
                                        <p:tgtEl>
                                          <p:spTgt spid="10486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48618"/>
                                        </p:tgtEl>
                                        <p:attrNameLst>
                                          <p:attrName>style.visibility</p:attrName>
                                        </p:attrNameLst>
                                      </p:cBhvr>
                                      <p:to>
                                        <p:strVal val="visible"/>
                                      </p:to>
                                    </p:set>
                                    <p:anim calcmode="lin" valueType="num">
                                      <p:cBhvr additive="base">
                                        <p:cTn id="41" dur="500" fill="hold"/>
                                        <p:tgtEl>
                                          <p:spTgt spid="1048618"/>
                                        </p:tgtEl>
                                        <p:attrNameLst>
                                          <p:attrName>ppt_x</p:attrName>
                                        </p:attrNameLst>
                                      </p:cBhvr>
                                      <p:tavLst>
                                        <p:tav tm="0">
                                          <p:val>
                                            <p:strVal val="#ppt_x"/>
                                          </p:val>
                                        </p:tav>
                                        <p:tav tm="100000">
                                          <p:val>
                                            <p:strVal val="#ppt_x"/>
                                          </p:val>
                                        </p:tav>
                                      </p:tavLst>
                                    </p:anim>
                                    <p:anim calcmode="lin" valueType="num">
                                      <p:cBhvr additive="base">
                                        <p:cTn id="42" dur="500" fill="hold"/>
                                        <p:tgtEl>
                                          <p:spTgt spid="104861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48621"/>
                                        </p:tgtEl>
                                        <p:attrNameLst>
                                          <p:attrName>style.visibility</p:attrName>
                                        </p:attrNameLst>
                                      </p:cBhvr>
                                      <p:to>
                                        <p:strVal val="visible"/>
                                      </p:to>
                                    </p:set>
                                    <p:anim calcmode="lin" valueType="num">
                                      <p:cBhvr additive="base">
                                        <p:cTn id="47" dur="500" fill="hold"/>
                                        <p:tgtEl>
                                          <p:spTgt spid="1048621"/>
                                        </p:tgtEl>
                                        <p:attrNameLst>
                                          <p:attrName>ppt_x</p:attrName>
                                        </p:attrNameLst>
                                      </p:cBhvr>
                                      <p:tavLst>
                                        <p:tav tm="0">
                                          <p:val>
                                            <p:strVal val="#ppt_x"/>
                                          </p:val>
                                        </p:tav>
                                        <p:tav tm="100000">
                                          <p:val>
                                            <p:strVal val="#ppt_x"/>
                                          </p:val>
                                        </p:tav>
                                      </p:tavLst>
                                    </p:anim>
                                    <p:anim calcmode="lin" valueType="num">
                                      <p:cBhvr additive="base">
                                        <p:cTn id="48" dur="500" fill="hold"/>
                                        <p:tgtEl>
                                          <p:spTgt spid="10486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48619"/>
                                        </p:tgtEl>
                                        <p:attrNameLst>
                                          <p:attrName>style.visibility</p:attrName>
                                        </p:attrNameLst>
                                      </p:cBhvr>
                                      <p:to>
                                        <p:strVal val="visible"/>
                                      </p:to>
                                    </p:set>
                                    <p:anim calcmode="lin" valueType="num">
                                      <p:cBhvr additive="base">
                                        <p:cTn id="51" dur="500" fill="hold"/>
                                        <p:tgtEl>
                                          <p:spTgt spid="1048619"/>
                                        </p:tgtEl>
                                        <p:attrNameLst>
                                          <p:attrName>ppt_x</p:attrName>
                                        </p:attrNameLst>
                                      </p:cBhvr>
                                      <p:tavLst>
                                        <p:tav tm="0">
                                          <p:val>
                                            <p:strVal val="#ppt_x"/>
                                          </p:val>
                                        </p:tav>
                                        <p:tav tm="100000">
                                          <p:val>
                                            <p:strVal val="#ppt_x"/>
                                          </p:val>
                                        </p:tav>
                                      </p:tavLst>
                                    </p:anim>
                                    <p:anim calcmode="lin" valueType="num">
                                      <p:cBhvr additive="base">
                                        <p:cTn id="52" dur="500" fill="hold"/>
                                        <p:tgtEl>
                                          <p:spTgt spid="104861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048620"/>
                                        </p:tgtEl>
                                        <p:attrNameLst>
                                          <p:attrName>style.visibility</p:attrName>
                                        </p:attrNameLst>
                                      </p:cBhvr>
                                      <p:to>
                                        <p:strVal val="visible"/>
                                      </p:to>
                                    </p:set>
                                    <p:anim calcmode="lin" valueType="num">
                                      <p:cBhvr additive="base">
                                        <p:cTn id="55" dur="500" fill="hold"/>
                                        <p:tgtEl>
                                          <p:spTgt spid="1048620"/>
                                        </p:tgtEl>
                                        <p:attrNameLst>
                                          <p:attrName>ppt_x</p:attrName>
                                        </p:attrNameLst>
                                      </p:cBhvr>
                                      <p:tavLst>
                                        <p:tav tm="0">
                                          <p:val>
                                            <p:strVal val="#ppt_x"/>
                                          </p:val>
                                        </p:tav>
                                        <p:tav tm="100000">
                                          <p:val>
                                            <p:strVal val="#ppt_x"/>
                                          </p:val>
                                        </p:tav>
                                      </p:tavLst>
                                    </p:anim>
                                    <p:anim calcmode="lin" valueType="num">
                                      <p:cBhvr additive="base">
                                        <p:cTn id="56" dur="500" fill="hold"/>
                                        <p:tgtEl>
                                          <p:spTgt spid="10486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48622"/>
                                        </p:tgtEl>
                                        <p:attrNameLst>
                                          <p:attrName>style.visibility</p:attrName>
                                        </p:attrNameLst>
                                      </p:cBhvr>
                                      <p:to>
                                        <p:strVal val="visible"/>
                                      </p:to>
                                    </p:set>
                                    <p:anim calcmode="lin" valueType="num">
                                      <p:cBhvr additive="base">
                                        <p:cTn id="61" dur="500" fill="hold"/>
                                        <p:tgtEl>
                                          <p:spTgt spid="1048622"/>
                                        </p:tgtEl>
                                        <p:attrNameLst>
                                          <p:attrName>ppt_x</p:attrName>
                                        </p:attrNameLst>
                                      </p:cBhvr>
                                      <p:tavLst>
                                        <p:tav tm="0">
                                          <p:val>
                                            <p:strVal val="#ppt_x"/>
                                          </p:val>
                                        </p:tav>
                                        <p:tav tm="100000">
                                          <p:val>
                                            <p:strVal val="#ppt_x"/>
                                          </p:val>
                                        </p:tav>
                                      </p:tavLst>
                                    </p:anim>
                                    <p:anim calcmode="lin" valueType="num">
                                      <p:cBhvr additive="base">
                                        <p:cTn id="62" dur="500" fill="hold"/>
                                        <p:tgtEl>
                                          <p:spTgt spid="104862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48623"/>
                                        </p:tgtEl>
                                        <p:attrNameLst>
                                          <p:attrName>style.visibility</p:attrName>
                                        </p:attrNameLst>
                                      </p:cBhvr>
                                      <p:to>
                                        <p:strVal val="visible"/>
                                      </p:to>
                                    </p:set>
                                    <p:anim calcmode="lin" valueType="num">
                                      <p:cBhvr additive="base">
                                        <p:cTn id="67" dur="500" fill="hold"/>
                                        <p:tgtEl>
                                          <p:spTgt spid="1048623"/>
                                        </p:tgtEl>
                                        <p:attrNameLst>
                                          <p:attrName>ppt_x</p:attrName>
                                        </p:attrNameLst>
                                      </p:cBhvr>
                                      <p:tavLst>
                                        <p:tav tm="0">
                                          <p:val>
                                            <p:strVal val="#ppt_x"/>
                                          </p:val>
                                        </p:tav>
                                        <p:tav tm="100000">
                                          <p:val>
                                            <p:strVal val="#ppt_x"/>
                                          </p:val>
                                        </p:tav>
                                      </p:tavLst>
                                    </p:anim>
                                    <p:anim calcmode="lin" valueType="num">
                                      <p:cBhvr additive="base">
                                        <p:cTn id="68" dur="500" fill="hold"/>
                                        <p:tgtEl>
                                          <p:spTgt spid="104862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048625"/>
                                        </p:tgtEl>
                                        <p:attrNameLst>
                                          <p:attrName>style.visibility</p:attrName>
                                        </p:attrNameLst>
                                      </p:cBhvr>
                                      <p:to>
                                        <p:strVal val="visible"/>
                                      </p:to>
                                    </p:set>
                                    <p:anim calcmode="lin" valueType="num">
                                      <p:cBhvr additive="base">
                                        <p:cTn id="71" dur="500" fill="hold"/>
                                        <p:tgtEl>
                                          <p:spTgt spid="1048625"/>
                                        </p:tgtEl>
                                        <p:attrNameLst>
                                          <p:attrName>ppt_x</p:attrName>
                                        </p:attrNameLst>
                                      </p:cBhvr>
                                      <p:tavLst>
                                        <p:tav tm="0">
                                          <p:val>
                                            <p:strVal val="#ppt_x"/>
                                          </p:val>
                                        </p:tav>
                                        <p:tav tm="100000">
                                          <p:val>
                                            <p:strVal val="#ppt_x"/>
                                          </p:val>
                                        </p:tav>
                                      </p:tavLst>
                                    </p:anim>
                                    <p:anim calcmode="lin" valueType="num">
                                      <p:cBhvr additive="base">
                                        <p:cTn id="72" dur="500" fill="hold"/>
                                        <p:tgtEl>
                                          <p:spTgt spid="104862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048624"/>
                                        </p:tgtEl>
                                        <p:attrNameLst>
                                          <p:attrName>style.visibility</p:attrName>
                                        </p:attrNameLst>
                                      </p:cBhvr>
                                      <p:to>
                                        <p:strVal val="visible"/>
                                      </p:to>
                                    </p:set>
                                    <p:anim calcmode="lin" valueType="num">
                                      <p:cBhvr additive="base">
                                        <p:cTn id="75" dur="500" fill="hold"/>
                                        <p:tgtEl>
                                          <p:spTgt spid="1048624"/>
                                        </p:tgtEl>
                                        <p:attrNameLst>
                                          <p:attrName>ppt_x</p:attrName>
                                        </p:attrNameLst>
                                      </p:cBhvr>
                                      <p:tavLst>
                                        <p:tav tm="0">
                                          <p:val>
                                            <p:strVal val="#ppt_x"/>
                                          </p:val>
                                        </p:tav>
                                        <p:tav tm="100000">
                                          <p:val>
                                            <p:strVal val="#ppt_x"/>
                                          </p:val>
                                        </p:tav>
                                      </p:tavLst>
                                    </p:anim>
                                    <p:anim calcmode="lin" valueType="num">
                                      <p:cBhvr additive="base">
                                        <p:cTn id="76" dur="500" fill="hold"/>
                                        <p:tgtEl>
                                          <p:spTgt spid="104862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048626"/>
                                        </p:tgtEl>
                                        <p:attrNameLst>
                                          <p:attrName>style.visibility</p:attrName>
                                        </p:attrNameLst>
                                      </p:cBhvr>
                                      <p:to>
                                        <p:strVal val="visible"/>
                                      </p:to>
                                    </p:set>
                                    <p:anim calcmode="lin" valueType="num">
                                      <p:cBhvr additive="base">
                                        <p:cTn id="81" dur="500" fill="hold"/>
                                        <p:tgtEl>
                                          <p:spTgt spid="1048626"/>
                                        </p:tgtEl>
                                        <p:attrNameLst>
                                          <p:attrName>ppt_x</p:attrName>
                                        </p:attrNameLst>
                                      </p:cBhvr>
                                      <p:tavLst>
                                        <p:tav tm="0">
                                          <p:val>
                                            <p:strVal val="#ppt_x"/>
                                          </p:val>
                                        </p:tav>
                                        <p:tav tm="100000">
                                          <p:val>
                                            <p:strVal val="#ppt_x"/>
                                          </p:val>
                                        </p:tav>
                                      </p:tavLst>
                                    </p:anim>
                                    <p:anim calcmode="lin" valueType="num">
                                      <p:cBhvr additive="base">
                                        <p:cTn id="82" dur="500" fill="hold"/>
                                        <p:tgtEl>
                                          <p:spTgt spid="104862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048627"/>
                                        </p:tgtEl>
                                        <p:attrNameLst>
                                          <p:attrName>style.visibility</p:attrName>
                                        </p:attrNameLst>
                                      </p:cBhvr>
                                      <p:to>
                                        <p:strVal val="visible"/>
                                      </p:to>
                                    </p:set>
                                    <p:anim calcmode="lin" valueType="num">
                                      <p:cBhvr additive="base">
                                        <p:cTn id="87" dur="500" fill="hold"/>
                                        <p:tgtEl>
                                          <p:spTgt spid="1048627"/>
                                        </p:tgtEl>
                                        <p:attrNameLst>
                                          <p:attrName>ppt_x</p:attrName>
                                        </p:attrNameLst>
                                      </p:cBhvr>
                                      <p:tavLst>
                                        <p:tav tm="0">
                                          <p:val>
                                            <p:strVal val="#ppt_x"/>
                                          </p:val>
                                        </p:tav>
                                        <p:tav tm="100000">
                                          <p:val>
                                            <p:strVal val="#ppt_x"/>
                                          </p:val>
                                        </p:tav>
                                      </p:tavLst>
                                    </p:anim>
                                    <p:anim calcmode="lin" valueType="num">
                                      <p:cBhvr additive="base">
                                        <p:cTn id="88" dur="500" fill="hold"/>
                                        <p:tgtEl>
                                          <p:spTgt spid="104862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048629"/>
                                        </p:tgtEl>
                                        <p:attrNameLst>
                                          <p:attrName>style.visibility</p:attrName>
                                        </p:attrNameLst>
                                      </p:cBhvr>
                                      <p:to>
                                        <p:strVal val="visible"/>
                                      </p:to>
                                    </p:set>
                                    <p:anim calcmode="lin" valueType="num">
                                      <p:cBhvr additive="base">
                                        <p:cTn id="91" dur="500" fill="hold"/>
                                        <p:tgtEl>
                                          <p:spTgt spid="1048629"/>
                                        </p:tgtEl>
                                        <p:attrNameLst>
                                          <p:attrName>ppt_x</p:attrName>
                                        </p:attrNameLst>
                                      </p:cBhvr>
                                      <p:tavLst>
                                        <p:tav tm="0">
                                          <p:val>
                                            <p:strVal val="#ppt_x"/>
                                          </p:val>
                                        </p:tav>
                                        <p:tav tm="100000">
                                          <p:val>
                                            <p:strVal val="#ppt_x"/>
                                          </p:val>
                                        </p:tav>
                                      </p:tavLst>
                                    </p:anim>
                                    <p:anim calcmode="lin" valueType="num">
                                      <p:cBhvr additive="base">
                                        <p:cTn id="92" dur="500" fill="hold"/>
                                        <p:tgtEl>
                                          <p:spTgt spid="104862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048628"/>
                                        </p:tgtEl>
                                        <p:attrNameLst>
                                          <p:attrName>style.visibility</p:attrName>
                                        </p:attrNameLst>
                                      </p:cBhvr>
                                      <p:to>
                                        <p:strVal val="visible"/>
                                      </p:to>
                                    </p:set>
                                    <p:anim calcmode="lin" valueType="num">
                                      <p:cBhvr additive="base">
                                        <p:cTn id="95" dur="500" fill="hold"/>
                                        <p:tgtEl>
                                          <p:spTgt spid="1048628"/>
                                        </p:tgtEl>
                                        <p:attrNameLst>
                                          <p:attrName>ppt_x</p:attrName>
                                        </p:attrNameLst>
                                      </p:cBhvr>
                                      <p:tavLst>
                                        <p:tav tm="0">
                                          <p:val>
                                            <p:strVal val="#ppt_x"/>
                                          </p:val>
                                        </p:tav>
                                        <p:tav tm="100000">
                                          <p:val>
                                            <p:strVal val="#ppt_x"/>
                                          </p:val>
                                        </p:tav>
                                      </p:tavLst>
                                    </p:anim>
                                    <p:anim calcmode="lin" valueType="num">
                                      <p:cBhvr additive="base">
                                        <p:cTn id="96" dur="500" fill="hold"/>
                                        <p:tgtEl>
                                          <p:spTgt spid="1048628"/>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048630"/>
                                        </p:tgtEl>
                                        <p:attrNameLst>
                                          <p:attrName>style.visibility</p:attrName>
                                        </p:attrNameLst>
                                      </p:cBhvr>
                                      <p:to>
                                        <p:strVal val="visible"/>
                                      </p:to>
                                    </p:set>
                                    <p:anim calcmode="lin" valueType="num">
                                      <p:cBhvr additive="base">
                                        <p:cTn id="101" dur="500" fill="hold"/>
                                        <p:tgtEl>
                                          <p:spTgt spid="1048630"/>
                                        </p:tgtEl>
                                        <p:attrNameLst>
                                          <p:attrName>ppt_x</p:attrName>
                                        </p:attrNameLst>
                                      </p:cBhvr>
                                      <p:tavLst>
                                        <p:tav tm="0">
                                          <p:val>
                                            <p:strVal val="#ppt_x"/>
                                          </p:val>
                                        </p:tav>
                                        <p:tav tm="100000">
                                          <p:val>
                                            <p:strVal val="#ppt_x"/>
                                          </p:val>
                                        </p:tav>
                                      </p:tavLst>
                                    </p:anim>
                                    <p:anim calcmode="lin" valueType="num">
                                      <p:cBhvr additive="base">
                                        <p:cTn id="102" dur="500" fill="hold"/>
                                        <p:tgtEl>
                                          <p:spTgt spid="1048630"/>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048631"/>
                                        </p:tgtEl>
                                        <p:attrNameLst>
                                          <p:attrName>style.visibility</p:attrName>
                                        </p:attrNameLst>
                                      </p:cBhvr>
                                      <p:to>
                                        <p:strVal val="visible"/>
                                      </p:to>
                                    </p:set>
                                    <p:anim calcmode="lin" valueType="num">
                                      <p:cBhvr additive="base">
                                        <p:cTn id="107" dur="500" fill="hold"/>
                                        <p:tgtEl>
                                          <p:spTgt spid="1048631"/>
                                        </p:tgtEl>
                                        <p:attrNameLst>
                                          <p:attrName>ppt_x</p:attrName>
                                        </p:attrNameLst>
                                      </p:cBhvr>
                                      <p:tavLst>
                                        <p:tav tm="0">
                                          <p:val>
                                            <p:strVal val="#ppt_x"/>
                                          </p:val>
                                        </p:tav>
                                        <p:tav tm="100000">
                                          <p:val>
                                            <p:strVal val="#ppt_x"/>
                                          </p:val>
                                        </p:tav>
                                      </p:tavLst>
                                    </p:anim>
                                    <p:anim calcmode="lin" valueType="num">
                                      <p:cBhvr additive="base">
                                        <p:cTn id="108" dur="500" fill="hold"/>
                                        <p:tgtEl>
                                          <p:spTgt spid="104863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048633"/>
                                        </p:tgtEl>
                                        <p:attrNameLst>
                                          <p:attrName>style.visibility</p:attrName>
                                        </p:attrNameLst>
                                      </p:cBhvr>
                                      <p:to>
                                        <p:strVal val="visible"/>
                                      </p:to>
                                    </p:set>
                                    <p:anim calcmode="lin" valueType="num">
                                      <p:cBhvr additive="base">
                                        <p:cTn id="111" dur="500" fill="hold"/>
                                        <p:tgtEl>
                                          <p:spTgt spid="1048633"/>
                                        </p:tgtEl>
                                        <p:attrNameLst>
                                          <p:attrName>ppt_x</p:attrName>
                                        </p:attrNameLst>
                                      </p:cBhvr>
                                      <p:tavLst>
                                        <p:tav tm="0">
                                          <p:val>
                                            <p:strVal val="#ppt_x"/>
                                          </p:val>
                                        </p:tav>
                                        <p:tav tm="100000">
                                          <p:val>
                                            <p:strVal val="#ppt_x"/>
                                          </p:val>
                                        </p:tav>
                                      </p:tavLst>
                                    </p:anim>
                                    <p:anim calcmode="lin" valueType="num">
                                      <p:cBhvr additive="base">
                                        <p:cTn id="112" dur="500" fill="hold"/>
                                        <p:tgtEl>
                                          <p:spTgt spid="104863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048632"/>
                                        </p:tgtEl>
                                        <p:attrNameLst>
                                          <p:attrName>style.visibility</p:attrName>
                                        </p:attrNameLst>
                                      </p:cBhvr>
                                      <p:to>
                                        <p:strVal val="visible"/>
                                      </p:to>
                                    </p:set>
                                    <p:anim calcmode="lin" valueType="num">
                                      <p:cBhvr additive="base">
                                        <p:cTn id="115" dur="500" fill="hold"/>
                                        <p:tgtEl>
                                          <p:spTgt spid="1048632"/>
                                        </p:tgtEl>
                                        <p:attrNameLst>
                                          <p:attrName>ppt_x</p:attrName>
                                        </p:attrNameLst>
                                      </p:cBhvr>
                                      <p:tavLst>
                                        <p:tav tm="0">
                                          <p:val>
                                            <p:strVal val="#ppt_x"/>
                                          </p:val>
                                        </p:tav>
                                        <p:tav tm="100000">
                                          <p:val>
                                            <p:strVal val="#ppt_x"/>
                                          </p:val>
                                        </p:tav>
                                      </p:tavLst>
                                    </p:anim>
                                    <p:anim calcmode="lin" valueType="num">
                                      <p:cBhvr additive="base">
                                        <p:cTn id="116" dur="500" fill="hold"/>
                                        <p:tgtEl>
                                          <p:spTgt spid="1048632"/>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048634"/>
                                        </p:tgtEl>
                                        <p:attrNameLst>
                                          <p:attrName>style.visibility</p:attrName>
                                        </p:attrNameLst>
                                      </p:cBhvr>
                                      <p:to>
                                        <p:strVal val="visible"/>
                                      </p:to>
                                    </p:set>
                                    <p:anim calcmode="lin" valueType="num">
                                      <p:cBhvr additive="base">
                                        <p:cTn id="121" dur="500" fill="hold"/>
                                        <p:tgtEl>
                                          <p:spTgt spid="1048634"/>
                                        </p:tgtEl>
                                        <p:attrNameLst>
                                          <p:attrName>ppt_x</p:attrName>
                                        </p:attrNameLst>
                                      </p:cBhvr>
                                      <p:tavLst>
                                        <p:tav tm="0">
                                          <p:val>
                                            <p:strVal val="#ppt_x"/>
                                          </p:val>
                                        </p:tav>
                                        <p:tav tm="100000">
                                          <p:val>
                                            <p:strVal val="#ppt_x"/>
                                          </p:val>
                                        </p:tav>
                                      </p:tavLst>
                                    </p:anim>
                                    <p:anim calcmode="lin" valueType="num">
                                      <p:cBhvr additive="base">
                                        <p:cTn id="122" dur="500" fill="hold"/>
                                        <p:tgtEl>
                                          <p:spTgt spid="1048634"/>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048635"/>
                                        </p:tgtEl>
                                        <p:attrNameLst>
                                          <p:attrName>style.visibility</p:attrName>
                                        </p:attrNameLst>
                                      </p:cBhvr>
                                      <p:to>
                                        <p:strVal val="visible"/>
                                      </p:to>
                                    </p:set>
                                    <p:anim calcmode="lin" valueType="num">
                                      <p:cBhvr additive="base">
                                        <p:cTn id="127" dur="500" fill="hold"/>
                                        <p:tgtEl>
                                          <p:spTgt spid="1048635"/>
                                        </p:tgtEl>
                                        <p:attrNameLst>
                                          <p:attrName>ppt_x</p:attrName>
                                        </p:attrNameLst>
                                      </p:cBhvr>
                                      <p:tavLst>
                                        <p:tav tm="0">
                                          <p:val>
                                            <p:strVal val="#ppt_x"/>
                                          </p:val>
                                        </p:tav>
                                        <p:tav tm="100000">
                                          <p:val>
                                            <p:strVal val="#ppt_x"/>
                                          </p:val>
                                        </p:tav>
                                      </p:tavLst>
                                    </p:anim>
                                    <p:anim calcmode="lin" valueType="num">
                                      <p:cBhvr additive="base">
                                        <p:cTn id="128" dur="500" fill="hold"/>
                                        <p:tgtEl>
                                          <p:spTgt spid="104863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048637"/>
                                        </p:tgtEl>
                                        <p:attrNameLst>
                                          <p:attrName>style.visibility</p:attrName>
                                        </p:attrNameLst>
                                      </p:cBhvr>
                                      <p:to>
                                        <p:strVal val="visible"/>
                                      </p:to>
                                    </p:set>
                                    <p:anim calcmode="lin" valueType="num">
                                      <p:cBhvr additive="base">
                                        <p:cTn id="131" dur="500" fill="hold"/>
                                        <p:tgtEl>
                                          <p:spTgt spid="1048637"/>
                                        </p:tgtEl>
                                        <p:attrNameLst>
                                          <p:attrName>ppt_x</p:attrName>
                                        </p:attrNameLst>
                                      </p:cBhvr>
                                      <p:tavLst>
                                        <p:tav tm="0">
                                          <p:val>
                                            <p:strVal val="#ppt_x"/>
                                          </p:val>
                                        </p:tav>
                                        <p:tav tm="100000">
                                          <p:val>
                                            <p:strVal val="#ppt_x"/>
                                          </p:val>
                                        </p:tav>
                                      </p:tavLst>
                                    </p:anim>
                                    <p:anim calcmode="lin" valueType="num">
                                      <p:cBhvr additive="base">
                                        <p:cTn id="132" dur="500" fill="hold"/>
                                        <p:tgtEl>
                                          <p:spTgt spid="104863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048636"/>
                                        </p:tgtEl>
                                        <p:attrNameLst>
                                          <p:attrName>style.visibility</p:attrName>
                                        </p:attrNameLst>
                                      </p:cBhvr>
                                      <p:to>
                                        <p:strVal val="visible"/>
                                      </p:to>
                                    </p:set>
                                    <p:anim calcmode="lin" valueType="num">
                                      <p:cBhvr additive="base">
                                        <p:cTn id="135" dur="500" fill="hold"/>
                                        <p:tgtEl>
                                          <p:spTgt spid="1048636"/>
                                        </p:tgtEl>
                                        <p:attrNameLst>
                                          <p:attrName>ppt_x</p:attrName>
                                        </p:attrNameLst>
                                      </p:cBhvr>
                                      <p:tavLst>
                                        <p:tav tm="0">
                                          <p:val>
                                            <p:strVal val="#ppt_x"/>
                                          </p:val>
                                        </p:tav>
                                        <p:tav tm="100000">
                                          <p:val>
                                            <p:strVal val="#ppt_x"/>
                                          </p:val>
                                        </p:tav>
                                      </p:tavLst>
                                    </p:anim>
                                    <p:anim calcmode="lin" valueType="num">
                                      <p:cBhvr additive="base">
                                        <p:cTn id="136" dur="500" fill="hold"/>
                                        <p:tgtEl>
                                          <p:spTgt spid="1048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animBg="1"/>
      <p:bldP spid="1048612" grpId="0" animBg="1"/>
      <p:bldP spid="1048613" grpId="0"/>
      <p:bldP spid="1048614" grpId="0"/>
      <p:bldP spid="1048615" grpId="0" animBg="1"/>
      <p:bldP spid="1048616" grpId="0" animBg="1"/>
      <p:bldP spid="1048617" grpId="0"/>
      <p:bldP spid="1048618" grpId="0"/>
      <p:bldP spid="1048619" grpId="0" animBg="1"/>
      <p:bldP spid="1048620" grpId="0" animBg="1"/>
      <p:bldP spid="1048621" grpId="0"/>
      <p:bldP spid="1048622" grpId="0"/>
      <p:bldP spid="1048623" grpId="0" animBg="1"/>
      <p:bldP spid="1048624" grpId="0" animBg="1"/>
      <p:bldP spid="1048625" grpId="0"/>
      <p:bldP spid="1048626" grpId="0"/>
      <p:bldP spid="1048627" grpId="0" animBg="1"/>
      <p:bldP spid="1048628" grpId="0" animBg="1"/>
      <p:bldP spid="1048629" grpId="0"/>
      <p:bldP spid="1048630" grpId="0"/>
      <p:bldP spid="1048631" grpId="0" animBg="1"/>
      <p:bldP spid="1048632" grpId="0" animBg="1"/>
      <p:bldP spid="1048633" grpId="0"/>
      <p:bldP spid="1048634" grpId="0"/>
      <p:bldP spid="1048635" grpId="0" animBg="1"/>
      <p:bldP spid="1048636" grpId="0" animBg="1"/>
      <p:bldP spid="10486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lang="en-US" dirty="0"/>
              <a:t> </a:t>
            </a:r>
          </a:p>
        </p:txBody>
      </p:sp>
      <p:grpSp>
        <p:nvGrpSpPr>
          <p:cNvPr id="100" name="Group 5"/>
          <p:cNvGrpSpPr/>
          <p:nvPr/>
        </p:nvGrpSpPr>
        <p:grpSpPr>
          <a:xfrm>
            <a:off x="0" y="-69039"/>
            <a:ext cx="9123107" cy="2468383"/>
            <a:chOff x="-317683" y="-606504"/>
            <a:chExt cx="3855697" cy="1866602"/>
          </a:xfrm>
        </p:grpSpPr>
        <p:sp>
          <p:nvSpPr>
            <p:cNvPr id="1048704" name="Oval 21"/>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705" name="TextBox 23"/>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1048706" name="TextBox 24"/>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1048707" name="Rectangle 2"/>
          <p:cNvSpPr/>
          <p:nvPr/>
        </p:nvSpPr>
        <p:spPr>
          <a:xfrm>
            <a:off x="23322" y="1944391"/>
            <a:ext cx="9125032" cy="5120640"/>
          </a:xfrm>
          <a:prstGeom prst="rect">
            <a:avLst/>
          </a:prstGeom>
        </p:spPr>
        <p:txBody>
          <a:bodyPr wrap="square">
            <a:spAutoFit/>
          </a:bodyPr>
          <a:lstStyle/>
          <a:p>
            <a:r>
              <a:rPr lang="en-US" sz="2800" b="1" dirty="0">
                <a:solidFill>
                  <a:srgbClr val="FFC000"/>
                </a:solidFill>
                <a:latin typeface="Times New Roman" panose="02020603050405020304" pitchFamily="18" charset="0"/>
                <a:cs typeface="Times New Roman" panose="02020603050405020304" pitchFamily="18" charset="0"/>
              </a:rPr>
              <a:t>When you should use SaaS?</a:t>
            </a:r>
          </a:p>
          <a:p>
            <a:r>
              <a:rPr lang="en-US" sz="2800" dirty="0">
                <a:solidFill>
                  <a:schemeClr val="bg1"/>
                </a:solidFill>
                <a:latin typeface="Times New Roman" panose="02020603050405020304" pitchFamily="18" charset="0"/>
                <a:cs typeface="Times New Roman" panose="02020603050405020304" pitchFamily="18" charset="0"/>
              </a:rPr>
              <a:t>SaaS is the best model for companies that need </a:t>
            </a:r>
            <a:r>
              <a:rPr lang="en-US" sz="2800" b="1" dirty="0">
                <a:solidFill>
                  <a:srgbClr val="FFC000"/>
                </a:solidFill>
                <a:latin typeface="Times New Roman" panose="02020603050405020304" pitchFamily="18" charset="0"/>
                <a:cs typeface="Times New Roman" panose="02020603050405020304" pitchFamily="18" charset="0"/>
              </a:rPr>
              <a:t>applications</a:t>
            </a:r>
            <a:r>
              <a:rPr lang="en-US" sz="2800" dirty="0">
                <a:solidFill>
                  <a:schemeClr val="bg1"/>
                </a:solidFill>
                <a:latin typeface="Times New Roman" panose="02020603050405020304" pitchFamily="18" charset="0"/>
                <a:cs typeface="Times New Roman" panose="02020603050405020304" pitchFamily="18" charset="0"/>
              </a:rPr>
              <a:t>, but don’t have a need for developing an up-to-date infrastructure. As such, this makes SaaS a great excellent solution for </a:t>
            </a:r>
            <a:r>
              <a:rPr lang="en-US" sz="2800" b="1" dirty="0">
                <a:solidFill>
                  <a:srgbClr val="FFC000"/>
                </a:solidFill>
                <a:latin typeface="Times New Roman" panose="02020603050405020304" pitchFamily="18" charset="0"/>
                <a:cs typeface="Times New Roman" panose="02020603050405020304" pitchFamily="18" charset="0"/>
              </a:rPr>
              <a:t>small- and medium-sized businesses </a:t>
            </a:r>
            <a:r>
              <a:rPr lang="en-US" sz="2800" dirty="0">
                <a:solidFill>
                  <a:schemeClr val="bg1"/>
                </a:solidFill>
                <a:latin typeface="Times New Roman" panose="02020603050405020304" pitchFamily="18" charset="0"/>
                <a:cs typeface="Times New Roman" panose="02020603050405020304" pitchFamily="18" charset="0"/>
              </a:rPr>
              <a:t>that:</a:t>
            </a:r>
          </a:p>
          <a:p>
            <a:pPr marL="914400" lvl="1"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Need to support remote work</a:t>
            </a:r>
          </a:p>
          <a:p>
            <a:pPr marL="914400" lvl="1"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Frequently require teams to collaborate on projects</a:t>
            </a:r>
          </a:p>
          <a:p>
            <a:pPr marL="914400" lvl="1"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Don’t have the resources or need to deploy on-premises hardware</a:t>
            </a:r>
          </a:p>
          <a:p>
            <a:r>
              <a:rPr lang="en-US" sz="2800" dirty="0">
                <a:solidFill>
                  <a:schemeClr val="bg1"/>
                </a:solidFill>
                <a:latin typeface="Times New Roman" panose="02020603050405020304" pitchFamily="18" charset="0"/>
                <a:cs typeface="Times New Roman" panose="02020603050405020304" pitchFamily="18" charset="0"/>
              </a:rPr>
              <a:t>Keep in mind that</a:t>
            </a:r>
            <a:r>
              <a:rPr lang="en-US" sz="2800" b="1" dirty="0">
                <a:solidFill>
                  <a:schemeClr val="bg1"/>
                </a:solidFill>
                <a:latin typeface="Times New Roman" panose="02020603050405020304" pitchFamily="18" charset="0"/>
                <a:cs typeface="Times New Roman" panose="02020603050405020304" pitchFamily="18" charset="0"/>
              </a:rPr>
              <a:t> SaaS prioritizes configuration over customization.</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048708" name="TextBox 10"/>
          <p:cNvSpPr txBox="1"/>
          <p:nvPr/>
        </p:nvSpPr>
        <p:spPr>
          <a:xfrm>
            <a:off x="152399" y="12330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Cloud Service              Delivery Model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08"/>
                                        </p:tgtEl>
                                        <p:attrNameLst>
                                          <p:attrName>style.visibility</p:attrName>
                                        </p:attrNameLst>
                                      </p:cBhvr>
                                      <p:to>
                                        <p:strVal val="visible"/>
                                      </p:to>
                                    </p:set>
                                    <p:anim calcmode="lin" valueType="num">
                                      <p:cBhvr additive="base">
                                        <p:cTn id="7" dur="500" fill="hold"/>
                                        <p:tgtEl>
                                          <p:spTgt spid="1048708"/>
                                        </p:tgtEl>
                                        <p:attrNameLst>
                                          <p:attrName>ppt_x</p:attrName>
                                        </p:attrNameLst>
                                      </p:cBhvr>
                                      <p:tavLst>
                                        <p:tav tm="0">
                                          <p:val>
                                            <p:strVal val="#ppt_x"/>
                                          </p:val>
                                        </p:tav>
                                        <p:tav tm="100000">
                                          <p:val>
                                            <p:strVal val="#ppt_x"/>
                                          </p:val>
                                        </p:tav>
                                      </p:tavLst>
                                    </p:anim>
                                    <p:anim calcmode="lin" valueType="num">
                                      <p:cBhvr additive="base">
                                        <p:cTn id="8" dur="500" fill="hold"/>
                                        <p:tgtEl>
                                          <p:spTgt spid="10487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Title 1"/>
          <p:cNvSpPr>
            <a:spLocks noGrp="1"/>
          </p:cNvSpPr>
          <p:nvPr>
            <p:ph type="title"/>
          </p:nvPr>
        </p:nvSpPr>
        <p:spPr/>
        <p:txBody>
          <a:bodyPr/>
          <a:lstStyle/>
          <a:p>
            <a:r>
              <a:rPr lang="en-US" dirty="0"/>
              <a:t> </a:t>
            </a:r>
          </a:p>
        </p:txBody>
      </p:sp>
      <p:grpSp>
        <p:nvGrpSpPr>
          <p:cNvPr id="102" name="Group 5"/>
          <p:cNvGrpSpPr/>
          <p:nvPr/>
        </p:nvGrpSpPr>
        <p:grpSpPr>
          <a:xfrm>
            <a:off x="0" y="-69039"/>
            <a:ext cx="9123107" cy="2468383"/>
            <a:chOff x="-317683" y="-606504"/>
            <a:chExt cx="3855697" cy="1866602"/>
          </a:xfrm>
        </p:grpSpPr>
        <p:sp>
          <p:nvSpPr>
            <p:cNvPr id="1048710" name="Oval 21"/>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711" name="TextBox 23"/>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1048712" name="TextBox 24"/>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1048713" name="Rectangle 2"/>
          <p:cNvSpPr/>
          <p:nvPr/>
        </p:nvSpPr>
        <p:spPr>
          <a:xfrm>
            <a:off x="23322" y="1944391"/>
            <a:ext cx="9125032" cy="4701540"/>
          </a:xfrm>
          <a:prstGeom prst="rect">
            <a:avLst/>
          </a:prstGeom>
        </p:spPr>
        <p:txBody>
          <a:bodyPr wrap="square">
            <a:spAutoFit/>
          </a:bodyPr>
          <a:lstStyle/>
          <a:p>
            <a:r>
              <a:rPr lang="en-US" sz="2800" b="1" dirty="0">
                <a:solidFill>
                  <a:srgbClr val="FFC000"/>
                </a:solidFill>
                <a:latin typeface="Times New Roman" panose="02020603050405020304" pitchFamily="18" charset="0"/>
                <a:cs typeface="Times New Roman" panose="02020603050405020304" pitchFamily="18" charset="0"/>
              </a:rPr>
              <a:t>When you should use IaaS?</a:t>
            </a:r>
          </a:p>
          <a:p>
            <a:r>
              <a:rPr lang="en-US" sz="2800" dirty="0">
                <a:solidFill>
                  <a:schemeClr val="bg1"/>
                </a:solidFill>
                <a:latin typeface="Times New Roman" panose="02020603050405020304" pitchFamily="18" charset="0"/>
                <a:cs typeface="Times New Roman" panose="02020603050405020304" pitchFamily="18" charset="0"/>
              </a:rPr>
              <a:t>If your organization requires </a:t>
            </a:r>
            <a:r>
              <a:rPr lang="en-US" sz="2800" b="1" dirty="0">
                <a:solidFill>
                  <a:srgbClr val="FFC000"/>
                </a:solidFill>
                <a:latin typeface="Times New Roman" panose="02020603050405020304" pitchFamily="18" charset="0"/>
                <a:cs typeface="Times New Roman" panose="02020603050405020304" pitchFamily="18" charset="0"/>
              </a:rPr>
              <a:t>more computing power </a:t>
            </a:r>
            <a:r>
              <a:rPr lang="en-US" sz="2800" dirty="0">
                <a:solidFill>
                  <a:schemeClr val="bg1"/>
                </a:solidFill>
                <a:latin typeface="Times New Roman" panose="02020603050405020304" pitchFamily="18" charset="0"/>
                <a:cs typeface="Times New Roman" panose="02020603050405020304" pitchFamily="18" charset="0"/>
              </a:rPr>
              <a:t>but you </a:t>
            </a:r>
            <a:r>
              <a:rPr lang="en-US" sz="2800" b="1" dirty="0">
                <a:solidFill>
                  <a:srgbClr val="FFC000"/>
                </a:solidFill>
                <a:latin typeface="Times New Roman" panose="02020603050405020304" pitchFamily="18" charset="0"/>
                <a:cs typeface="Times New Roman" panose="02020603050405020304" pitchFamily="18" charset="0"/>
              </a:rPr>
              <a:t>don’t have the time or resources to upgrade your on-premises IT infrastructure</a:t>
            </a:r>
            <a:r>
              <a:rPr lang="en-US" sz="2800" dirty="0">
                <a:solidFill>
                  <a:schemeClr val="bg1"/>
                </a:solidFill>
                <a:latin typeface="Times New Roman" panose="02020603050405020304" pitchFamily="18" charset="0"/>
                <a:cs typeface="Times New Roman" panose="02020603050405020304" pitchFamily="18" charset="0"/>
              </a:rPr>
              <a:t>, IaaS can help.</a:t>
            </a: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Then once an IaaS </a:t>
            </a:r>
            <a:r>
              <a:rPr lang="en-US" sz="2800" b="1" dirty="0">
                <a:solidFill>
                  <a:srgbClr val="00B0F0"/>
                </a:solidFill>
                <a:latin typeface="Times New Roman" panose="02020603050405020304" pitchFamily="18" charset="0"/>
                <a:cs typeface="Times New Roman" panose="02020603050405020304" pitchFamily="18" charset="0"/>
              </a:rPr>
              <a:t>vendor is selected</a:t>
            </a:r>
            <a:r>
              <a:rPr lang="en-US" sz="2800" dirty="0">
                <a:solidFill>
                  <a:schemeClr val="bg1"/>
                </a:solidFill>
                <a:latin typeface="Times New Roman" panose="02020603050405020304" pitchFamily="18" charset="0"/>
                <a:cs typeface="Times New Roman" panose="02020603050405020304" pitchFamily="18" charset="0"/>
              </a:rPr>
              <a:t>, you need to decide which type of service model you want:</a:t>
            </a:r>
          </a:p>
          <a:p>
            <a:pPr marL="457200" indent="-457200">
              <a:buFont typeface="Wingdings" panose="05000000000000000000" pitchFamily="2" charset="2"/>
              <a:buChar char="Ø"/>
            </a:pPr>
            <a:r>
              <a:rPr lang="en-US" sz="2800" b="1" dirty="0">
                <a:solidFill>
                  <a:srgbClr val="00B0F0"/>
                </a:solidFill>
                <a:latin typeface="Times New Roman" panose="02020603050405020304" pitchFamily="18" charset="0"/>
                <a:cs typeface="Times New Roman" panose="02020603050405020304" pitchFamily="18" charset="0"/>
              </a:rPr>
              <a:t>A private cloud</a:t>
            </a:r>
            <a:r>
              <a:rPr lang="en-US" sz="2800" dirty="0">
                <a:solidFill>
                  <a:schemeClr val="bg1"/>
                </a:solidFill>
                <a:latin typeface="Times New Roman" panose="02020603050405020304" pitchFamily="18" charset="0"/>
                <a:cs typeface="Times New Roman" panose="02020603050405020304" pitchFamily="18" charset="0"/>
              </a:rPr>
              <a:t> that’s used exclusively by your organization.</a:t>
            </a: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A public cloud that’s used by </a:t>
            </a:r>
            <a:r>
              <a:rPr lang="en-US" sz="2800" b="1" dirty="0">
                <a:solidFill>
                  <a:srgbClr val="00B0F0"/>
                </a:solidFill>
                <a:latin typeface="Times New Roman" panose="02020603050405020304" pitchFamily="18" charset="0"/>
                <a:cs typeface="Times New Roman" panose="02020603050405020304" pitchFamily="18" charset="0"/>
              </a:rPr>
              <a:t>multiple organizations</a:t>
            </a:r>
            <a:r>
              <a:rPr lang="en-US" sz="2800" dirty="0">
                <a:solidFill>
                  <a:schemeClr val="bg1"/>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A hybrid cloud that uses both </a:t>
            </a:r>
            <a:r>
              <a:rPr lang="en-US" sz="2800" b="1" dirty="0">
                <a:solidFill>
                  <a:srgbClr val="00B0F0"/>
                </a:solidFill>
                <a:latin typeface="Times New Roman" panose="02020603050405020304" pitchFamily="18" charset="0"/>
                <a:cs typeface="Times New Roman" panose="02020603050405020304" pitchFamily="18" charset="0"/>
              </a:rPr>
              <a:t>public and private infrastructure.</a:t>
            </a:r>
          </a:p>
        </p:txBody>
      </p:sp>
      <p:sp>
        <p:nvSpPr>
          <p:cNvPr id="1048714" name="TextBox 8"/>
          <p:cNvSpPr txBox="1"/>
          <p:nvPr/>
        </p:nvSpPr>
        <p:spPr>
          <a:xfrm>
            <a:off x="152399" y="12330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Cloud Service              Delivery Model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14"/>
                                        </p:tgtEl>
                                        <p:attrNameLst>
                                          <p:attrName>style.visibility</p:attrName>
                                        </p:attrNameLst>
                                      </p:cBhvr>
                                      <p:to>
                                        <p:strVal val="visible"/>
                                      </p:to>
                                    </p:set>
                                    <p:anim calcmode="lin" valueType="num">
                                      <p:cBhvr additive="base">
                                        <p:cTn id="7" dur="500" fill="hold"/>
                                        <p:tgtEl>
                                          <p:spTgt spid="1048714"/>
                                        </p:tgtEl>
                                        <p:attrNameLst>
                                          <p:attrName>ppt_x</p:attrName>
                                        </p:attrNameLst>
                                      </p:cBhvr>
                                      <p:tavLst>
                                        <p:tav tm="0">
                                          <p:val>
                                            <p:strVal val="#ppt_x"/>
                                          </p:val>
                                        </p:tav>
                                        <p:tav tm="100000">
                                          <p:val>
                                            <p:strVal val="#ppt_x"/>
                                          </p:val>
                                        </p:tav>
                                      </p:tavLst>
                                    </p:anim>
                                    <p:anim calcmode="lin" valueType="num">
                                      <p:cBhvr additive="base">
                                        <p:cTn id="8" dur="500" fill="hold"/>
                                        <p:tgtEl>
                                          <p:spTgt spid="10487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itle 1"/>
          <p:cNvSpPr>
            <a:spLocks noGrp="1"/>
          </p:cNvSpPr>
          <p:nvPr>
            <p:ph type="title"/>
          </p:nvPr>
        </p:nvSpPr>
        <p:spPr/>
        <p:txBody>
          <a:bodyPr/>
          <a:lstStyle/>
          <a:p>
            <a:r>
              <a:rPr lang="en-US" dirty="0"/>
              <a:t> </a:t>
            </a:r>
          </a:p>
        </p:txBody>
      </p:sp>
      <p:grpSp>
        <p:nvGrpSpPr>
          <p:cNvPr id="104" name="Group 5"/>
          <p:cNvGrpSpPr/>
          <p:nvPr/>
        </p:nvGrpSpPr>
        <p:grpSpPr>
          <a:xfrm>
            <a:off x="0" y="-69039"/>
            <a:ext cx="9123107" cy="2468383"/>
            <a:chOff x="-317683" y="-606504"/>
            <a:chExt cx="3855697" cy="1866602"/>
          </a:xfrm>
        </p:grpSpPr>
        <p:sp>
          <p:nvSpPr>
            <p:cNvPr id="1048716" name="Oval 21"/>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717" name="TextBox 23"/>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1048718" name="TextBox 24"/>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01</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1048719" name="Rectangle 2"/>
          <p:cNvSpPr/>
          <p:nvPr/>
        </p:nvSpPr>
        <p:spPr>
          <a:xfrm>
            <a:off x="23322" y="1944391"/>
            <a:ext cx="9125032" cy="4777740"/>
          </a:xfrm>
          <a:prstGeom prst="rect">
            <a:avLst/>
          </a:prstGeom>
        </p:spPr>
        <p:txBody>
          <a:bodyPr wrap="square">
            <a:spAutoFit/>
          </a:bodyPr>
          <a:lstStyle/>
          <a:p>
            <a:r>
              <a:rPr lang="en-US" sz="2800" b="1" dirty="0">
                <a:solidFill>
                  <a:srgbClr val="FFC000"/>
                </a:solidFill>
                <a:latin typeface="Times New Roman" panose="02020603050405020304" pitchFamily="18" charset="0"/>
                <a:cs typeface="Times New Roman" panose="02020603050405020304" pitchFamily="18" charset="0"/>
              </a:rPr>
              <a:t>When you should use PaaS?</a:t>
            </a:r>
          </a:p>
          <a:p>
            <a:r>
              <a:rPr lang="en-US" sz="2400" dirty="0">
                <a:solidFill>
                  <a:schemeClr val="bg1"/>
                </a:solidFill>
                <a:latin typeface="Times New Roman" panose="02020603050405020304" pitchFamily="18" charset="0"/>
                <a:cs typeface="Times New Roman" panose="02020603050405020304" pitchFamily="18" charset="0"/>
              </a:rPr>
              <a:t>If your organization requires a </a:t>
            </a:r>
            <a:r>
              <a:rPr lang="en-US" sz="2400" b="1" dirty="0">
                <a:solidFill>
                  <a:srgbClr val="FFC000"/>
                </a:solidFill>
                <a:latin typeface="Times New Roman" panose="02020603050405020304" pitchFamily="18" charset="0"/>
                <a:cs typeface="Times New Roman" panose="02020603050405020304" pitchFamily="18" charset="0"/>
              </a:rPr>
              <a:t>flexible computing platform</a:t>
            </a:r>
            <a:r>
              <a:rPr lang="en-US" sz="2400" dirty="0">
                <a:solidFill>
                  <a:schemeClr val="bg1"/>
                </a:solidFill>
                <a:latin typeface="Times New Roman" panose="02020603050405020304" pitchFamily="18" charset="0"/>
                <a:cs typeface="Times New Roman" panose="02020603050405020304" pitchFamily="18" charset="0"/>
              </a:rPr>
              <a:t>, PaaS is your best bet, as it gives you the tools to </a:t>
            </a:r>
            <a:r>
              <a:rPr lang="en-US" sz="2400" b="1" dirty="0">
                <a:solidFill>
                  <a:srgbClr val="FFC000"/>
                </a:solidFill>
                <a:latin typeface="Times New Roman" panose="02020603050405020304" pitchFamily="18" charset="0"/>
                <a:cs typeface="Times New Roman" panose="02020603050405020304" pitchFamily="18" charset="0"/>
              </a:rPr>
              <a:t>quickly build, test, and deploy applications</a:t>
            </a:r>
            <a:r>
              <a:rPr lang="en-US" sz="2400" dirty="0">
                <a:solidFill>
                  <a:schemeClr val="bg1"/>
                </a:solidFill>
                <a:latin typeface="Times New Roman" panose="02020603050405020304" pitchFamily="18" charset="0"/>
                <a:cs typeface="Times New Roman" panose="02020603050405020304" pitchFamily="18" charset="0"/>
              </a:rPr>
              <a:t>, so you can develop iteratively and modify software based on customer feedback.</a:t>
            </a:r>
          </a:p>
          <a:p>
            <a:r>
              <a:rPr lang="en-US" sz="2400" dirty="0">
                <a:solidFill>
                  <a:schemeClr val="bg1"/>
                </a:solidFill>
                <a:latin typeface="Times New Roman" panose="02020603050405020304" pitchFamily="18" charset="0"/>
                <a:cs typeface="Times New Roman" panose="02020603050405020304" pitchFamily="18" charset="0"/>
              </a:rPr>
              <a:t>Here are some reasons why you may want to implement PaaS:</a:t>
            </a:r>
          </a:p>
          <a:p>
            <a:pPr marL="800100" lvl="1"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You have projects that require </a:t>
            </a:r>
            <a:r>
              <a:rPr lang="en-US" sz="2400" b="1" dirty="0">
                <a:solidFill>
                  <a:srgbClr val="FFC000"/>
                </a:solidFill>
                <a:latin typeface="Times New Roman" panose="02020603050405020304" pitchFamily="18" charset="0"/>
                <a:cs typeface="Times New Roman" panose="02020603050405020304" pitchFamily="18" charset="0"/>
              </a:rPr>
              <a:t>collaborating with multiple developers.</a:t>
            </a:r>
          </a:p>
          <a:p>
            <a:pPr marL="800100" lvl="1"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Your business model requires you to have </a:t>
            </a:r>
            <a:r>
              <a:rPr lang="en-US" sz="2400" b="1" dirty="0">
                <a:solidFill>
                  <a:srgbClr val="FFC000"/>
                </a:solidFill>
                <a:latin typeface="Times New Roman" panose="02020603050405020304" pitchFamily="18" charset="0"/>
                <a:cs typeface="Times New Roman" panose="02020603050405020304" pitchFamily="18" charset="0"/>
              </a:rPr>
              <a:t>shorter development cycles.</a:t>
            </a:r>
          </a:p>
          <a:p>
            <a:pPr marL="800100" lvl="1"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You need a solution that enables you to scale your applications as needed, without putting a strain on internal resources.</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048720" name="TextBox 8"/>
          <p:cNvSpPr txBox="1"/>
          <p:nvPr/>
        </p:nvSpPr>
        <p:spPr>
          <a:xfrm>
            <a:off x="152399" y="12330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Cloud Service              Delivery Model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20"/>
                                        </p:tgtEl>
                                        <p:attrNameLst>
                                          <p:attrName>style.visibility</p:attrName>
                                        </p:attrNameLst>
                                      </p:cBhvr>
                                      <p:to>
                                        <p:strVal val="visible"/>
                                      </p:to>
                                    </p:set>
                                    <p:anim calcmode="lin" valueType="num">
                                      <p:cBhvr additive="base">
                                        <p:cTn id="7" dur="500" fill="hold"/>
                                        <p:tgtEl>
                                          <p:spTgt spid="1048720"/>
                                        </p:tgtEl>
                                        <p:attrNameLst>
                                          <p:attrName>ppt_x</p:attrName>
                                        </p:attrNameLst>
                                      </p:cBhvr>
                                      <p:tavLst>
                                        <p:tav tm="0">
                                          <p:val>
                                            <p:strVal val="#ppt_x"/>
                                          </p:val>
                                        </p:tav>
                                        <p:tav tm="100000">
                                          <p:val>
                                            <p:strVal val="#ppt_x"/>
                                          </p:val>
                                        </p:tav>
                                      </p:tavLst>
                                    </p:anim>
                                    <p:anim calcmode="lin" valueType="num">
                                      <p:cBhvr additive="base">
                                        <p:cTn id="8" dur="500" fill="hold"/>
                                        <p:tgtEl>
                                          <p:spTgt spid="10487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Title 1"/>
          <p:cNvSpPr>
            <a:spLocks noGrp="1"/>
          </p:cNvSpPr>
          <p:nvPr>
            <p:ph type="title"/>
          </p:nvPr>
        </p:nvSpPr>
        <p:spPr>
          <a:xfrm>
            <a:off x="0" y="1447800"/>
            <a:ext cx="7632700" cy="508000"/>
          </a:xfrm>
        </p:spPr>
        <p:txBody>
          <a:bodyPr/>
          <a:lstStyle/>
          <a:p>
            <a:r>
              <a:rPr lang="en-US" b="1" dirty="0">
                <a:solidFill>
                  <a:srgbClr val="FFC000"/>
                </a:solidFill>
                <a:latin typeface="Times New Roman" panose="02020603050405020304" pitchFamily="18" charset="0"/>
                <a:cs typeface="Times New Roman" panose="02020603050405020304" pitchFamily="18" charset="0"/>
              </a:rPr>
              <a:t>Deployment Model</a:t>
            </a:r>
          </a:p>
        </p:txBody>
      </p:sp>
      <p:sp>
        <p:nvSpPr>
          <p:cNvPr id="1048722" name="Content Placeholder 2"/>
          <p:cNvSpPr>
            <a:spLocks noGrp="1"/>
          </p:cNvSpPr>
          <p:nvPr>
            <p:ph idx="1"/>
          </p:nvPr>
        </p:nvSpPr>
        <p:spPr>
          <a:xfrm>
            <a:off x="10886" y="1979749"/>
            <a:ext cx="9133114" cy="4030662"/>
          </a:xfrm>
        </p:spPr>
        <p:txBody>
          <a:bodyPr/>
          <a:lstStyle/>
          <a:p>
            <a:r>
              <a:rPr lang="en-US" dirty="0">
                <a:latin typeface="Times New Roman" panose="02020603050405020304" pitchFamily="18" charset="0"/>
                <a:cs typeface="Times New Roman" panose="02020603050405020304" pitchFamily="18" charset="0"/>
              </a:rPr>
              <a:t>The cloud deployment model identifies the specific type of cloud environment based on </a:t>
            </a:r>
            <a:r>
              <a:rPr lang="en-US" b="1" dirty="0">
                <a:solidFill>
                  <a:srgbClr val="FFC000"/>
                </a:solidFill>
                <a:latin typeface="Times New Roman" panose="02020603050405020304" pitchFamily="18" charset="0"/>
                <a:cs typeface="Times New Roman" panose="02020603050405020304" pitchFamily="18" charset="0"/>
              </a:rPr>
              <a:t>ownership, scale, and access, as well as the cloud’s nature and purpose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There are four primary cloud deployment models :</a:t>
            </a:r>
          </a:p>
          <a:p>
            <a:pPr lvl="1"/>
            <a:r>
              <a:rPr lang="en-US" dirty="0">
                <a:latin typeface="Times New Roman" panose="02020603050405020304" pitchFamily="18" charset="0"/>
                <a:cs typeface="Times New Roman" panose="02020603050405020304" pitchFamily="18" charset="0"/>
              </a:rPr>
              <a:t>Public Cloud</a:t>
            </a:r>
          </a:p>
          <a:p>
            <a:pPr lvl="1"/>
            <a:r>
              <a:rPr lang="en-US" dirty="0">
                <a:latin typeface="Times New Roman" panose="02020603050405020304" pitchFamily="18" charset="0"/>
                <a:cs typeface="Times New Roman" panose="02020603050405020304" pitchFamily="18" charset="0"/>
              </a:rPr>
              <a:t>Private Cloud</a:t>
            </a:r>
          </a:p>
          <a:p>
            <a:pPr lvl="1"/>
            <a:r>
              <a:rPr lang="en-US" dirty="0">
                <a:latin typeface="Times New Roman" panose="02020603050405020304" pitchFamily="18" charset="0"/>
                <a:cs typeface="Times New Roman" panose="02020603050405020304" pitchFamily="18" charset="0"/>
              </a:rPr>
              <a:t>Community Cloud</a:t>
            </a:r>
          </a:p>
          <a:p>
            <a:pPr lvl="1"/>
            <a:r>
              <a:rPr lang="en-US" dirty="0">
                <a:latin typeface="Times New Roman" panose="02020603050405020304" pitchFamily="18" charset="0"/>
                <a:cs typeface="Times New Roman" panose="02020603050405020304" pitchFamily="18" charset="0"/>
              </a:rPr>
              <a:t>Hybrid Cloud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Title 1"/>
          <p:cNvSpPr>
            <a:spLocks noGrp="1"/>
          </p:cNvSpPr>
          <p:nvPr>
            <p:ph type="title"/>
          </p:nvPr>
        </p:nvSpPr>
        <p:spPr>
          <a:xfrm>
            <a:off x="0" y="1473200"/>
            <a:ext cx="7632700" cy="508000"/>
          </a:xfrm>
        </p:spPr>
        <p:txBody>
          <a:bodyPr/>
          <a:lstStyle/>
          <a:p>
            <a:r>
              <a:rPr lang="en-US" b="1" dirty="0">
                <a:solidFill>
                  <a:srgbClr val="FFC000"/>
                </a:solidFill>
                <a:latin typeface="Times New Roman" panose="02020603050405020304" pitchFamily="18" charset="0"/>
                <a:cs typeface="Times New Roman" panose="02020603050405020304" pitchFamily="18" charset="0"/>
              </a:rPr>
              <a:t>Public Cloud</a:t>
            </a:r>
          </a:p>
        </p:txBody>
      </p:sp>
      <p:sp>
        <p:nvSpPr>
          <p:cNvPr id="1048724" name="Content Placeholder 2"/>
          <p:cNvSpPr>
            <a:spLocks noGrp="1"/>
          </p:cNvSpPr>
          <p:nvPr>
            <p:ph idx="1"/>
          </p:nvPr>
        </p:nvSpPr>
        <p:spPr>
          <a:xfrm>
            <a:off x="-1" y="1981200"/>
            <a:ext cx="9106989" cy="4876800"/>
          </a:xfrm>
        </p:spPr>
        <p:txBody>
          <a:bodyPr/>
          <a:lstStyle/>
          <a:p>
            <a:pPr marL="0" indent="0">
              <a:buNone/>
            </a:pPr>
            <a:r>
              <a:rPr lang="en-US" b="1" dirty="0">
                <a:latin typeface="Times New Roman" panose="02020603050405020304" pitchFamily="18" charset="0"/>
                <a:cs typeface="Times New Roman" panose="02020603050405020304" pitchFamily="18" charset="0"/>
              </a:rPr>
              <a:t>Public cloud definition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cloud infrastructure is made available to the </a:t>
            </a:r>
            <a:r>
              <a:rPr lang="en-US" dirty="0">
                <a:solidFill>
                  <a:srgbClr val="FFC000"/>
                </a:solidFill>
                <a:latin typeface="Times New Roman" panose="02020603050405020304" pitchFamily="18" charset="0"/>
                <a:cs typeface="Times New Roman" panose="02020603050405020304" pitchFamily="18" charset="0"/>
              </a:rPr>
              <a:t>general public or a large industry group </a:t>
            </a:r>
            <a:r>
              <a:rPr lang="en-US" dirty="0">
                <a:latin typeface="Times New Roman" panose="02020603050405020304" pitchFamily="18" charset="0"/>
                <a:cs typeface="Times New Roman" panose="02020603050405020304" pitchFamily="18" charset="0"/>
              </a:rPr>
              <a:t>and is owned by an organization selling cloud services.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Also known as external cloud or multi-tenant cloud, this model essentially represents a cloud environment that is openly accessible.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Basic characteristics :</a:t>
            </a:r>
          </a:p>
          <a:p>
            <a:pPr lvl="2"/>
            <a:r>
              <a:rPr lang="en-US" sz="1800" dirty="0">
                <a:latin typeface="Times New Roman" panose="02020603050405020304" pitchFamily="18" charset="0"/>
                <a:cs typeface="Times New Roman" panose="02020603050405020304" pitchFamily="18" charset="0"/>
              </a:rPr>
              <a:t>Homogeneous infrastructure		Common policies</a:t>
            </a:r>
          </a:p>
          <a:p>
            <a:pPr lvl="2"/>
            <a:r>
              <a:rPr lang="en-US" sz="1800" dirty="0">
                <a:latin typeface="Times New Roman" panose="02020603050405020304" pitchFamily="18" charset="0"/>
                <a:cs typeface="Times New Roman" panose="02020603050405020304" pitchFamily="18" charset="0"/>
              </a:rPr>
              <a:t>Shared resources and multi-tenant		Leased or rented infrastructure</a:t>
            </a:r>
          </a:p>
          <a:p>
            <a:pPr lvl="2"/>
            <a:r>
              <a:rPr lang="en-US" sz="1800" dirty="0">
                <a:latin typeface="Times New Roman" panose="02020603050405020304" pitchFamily="18" charset="0"/>
                <a:cs typeface="Times New Roman" panose="02020603050405020304" pitchFamily="18" charset="0"/>
              </a:rPr>
              <a:t>Economies of scale</a:t>
            </a:r>
          </a:p>
        </p:txBody>
      </p:sp>
      <p:pic>
        <p:nvPicPr>
          <p:cNvPr id="2097171" name="Picture 2"/>
          <p:cNvPicPr>
            <a:picLocks noChangeAspect="1" noChangeArrowheads="1"/>
          </p:cNvPicPr>
          <p:nvPr/>
        </p:nvPicPr>
        <p:blipFill>
          <a:blip r:embed="rId2" cstate="print"/>
          <a:srcRect/>
          <a:stretch>
            <a:fillRect/>
          </a:stretch>
        </p:blipFill>
        <p:spPr bwMode="auto">
          <a:xfrm>
            <a:off x="6785035" y="228600"/>
            <a:ext cx="2321953" cy="221202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5" name="Title 1"/>
          <p:cNvSpPr>
            <a:spLocks noGrp="1"/>
          </p:cNvSpPr>
          <p:nvPr>
            <p:ph type="title"/>
          </p:nvPr>
        </p:nvSpPr>
        <p:spPr>
          <a:xfrm>
            <a:off x="0" y="1473200"/>
            <a:ext cx="7632700" cy="508000"/>
          </a:xfrm>
        </p:spPr>
        <p:txBody>
          <a:bodyPr/>
          <a:lstStyle/>
          <a:p>
            <a:r>
              <a:rPr lang="en-US" b="1" dirty="0">
                <a:latin typeface="Times New Roman" panose="02020603050405020304" pitchFamily="18" charset="0"/>
                <a:cs typeface="Times New Roman" panose="02020603050405020304" pitchFamily="18" charset="0"/>
              </a:rPr>
              <a:t>Public Cloud</a:t>
            </a:r>
          </a:p>
        </p:txBody>
      </p:sp>
      <p:sp>
        <p:nvSpPr>
          <p:cNvPr id="1048726" name="Content Placeholder 2"/>
          <p:cNvSpPr>
            <a:spLocks noGrp="1"/>
          </p:cNvSpPr>
          <p:nvPr>
            <p:ph idx="1"/>
          </p:nvPr>
        </p:nvSpPr>
        <p:spPr>
          <a:xfrm>
            <a:off x="-1" y="1981200"/>
            <a:ext cx="9106989" cy="4525963"/>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location remains, thus, </a:t>
            </a:r>
            <a:r>
              <a:rPr lang="en-US" b="1" dirty="0">
                <a:solidFill>
                  <a:srgbClr val="FFC000"/>
                </a:solidFill>
                <a:latin typeface="Times New Roman" panose="02020603050405020304" pitchFamily="18" charset="0"/>
                <a:cs typeface="Times New Roman" panose="02020603050405020304" pitchFamily="18" charset="0"/>
              </a:rPr>
              <a:t>separate from the customer </a:t>
            </a:r>
            <a:r>
              <a:rPr lang="en-US" dirty="0">
                <a:latin typeface="Times New Roman" panose="02020603050405020304" pitchFamily="18" charset="0"/>
                <a:cs typeface="Times New Roman" panose="02020603050405020304" pitchFamily="18" charset="0"/>
              </a:rPr>
              <a:t>and he has no </a:t>
            </a:r>
            <a:r>
              <a:rPr lang="en-US" b="1" dirty="0">
                <a:solidFill>
                  <a:srgbClr val="FFC000"/>
                </a:solidFill>
                <a:latin typeface="Times New Roman" panose="02020603050405020304" pitchFamily="18" charset="0"/>
                <a:cs typeface="Times New Roman" panose="02020603050405020304" pitchFamily="18" charset="0"/>
              </a:rPr>
              <a:t>physical control over the infrastructure</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public clouds use shared resources, </a:t>
            </a:r>
            <a:r>
              <a:rPr lang="en-US" b="1" dirty="0">
                <a:solidFill>
                  <a:srgbClr val="FFC000"/>
                </a:solidFill>
                <a:latin typeface="Times New Roman" panose="02020603050405020304" pitchFamily="18" charset="0"/>
                <a:cs typeface="Times New Roman" panose="02020603050405020304" pitchFamily="18" charset="0"/>
              </a:rPr>
              <a:t>they do excel mostly in performance</a:t>
            </a:r>
            <a:r>
              <a:rPr lang="en-US" dirty="0">
                <a:latin typeface="Times New Roman" panose="02020603050405020304" pitchFamily="18" charset="0"/>
                <a:cs typeface="Times New Roman" panose="02020603050405020304" pitchFamily="18" charset="0"/>
              </a:rPr>
              <a:t>, but are also most </a:t>
            </a:r>
            <a:r>
              <a:rPr lang="en-US" b="1" dirty="0">
                <a:solidFill>
                  <a:srgbClr val="FFC000"/>
                </a:solidFill>
                <a:latin typeface="Times New Roman" panose="02020603050405020304" pitchFamily="18" charset="0"/>
                <a:cs typeface="Times New Roman" panose="02020603050405020304" pitchFamily="18" charset="0"/>
              </a:rPr>
              <a:t>vulnerable to various attacks</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GlobalDots</a:t>
            </a:r>
            <a:r>
              <a:rPr lang="en-US" dirty="0">
                <a:latin typeface="Times New Roman" panose="02020603050405020304" pitchFamily="18" charset="0"/>
                <a:cs typeface="Times New Roman" panose="02020603050405020304" pitchFamily="18" charset="0"/>
              </a:rPr>
              <a:t> offers worldwide Public Cloud service in leading data centers. </a:t>
            </a:r>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7" name="Title 1"/>
          <p:cNvSpPr>
            <a:spLocks noGrp="1"/>
          </p:cNvSpPr>
          <p:nvPr>
            <p:ph type="title"/>
          </p:nvPr>
        </p:nvSpPr>
        <p:spPr>
          <a:xfrm>
            <a:off x="0" y="1473200"/>
            <a:ext cx="7632700" cy="508000"/>
          </a:xfrm>
        </p:spPr>
        <p:txBody>
          <a:bodyPr/>
          <a:lstStyle/>
          <a:p>
            <a:r>
              <a:rPr lang="en-US" b="1" dirty="0">
                <a:solidFill>
                  <a:srgbClr val="FFC000"/>
                </a:solidFill>
                <a:latin typeface="Times New Roman" panose="02020603050405020304" pitchFamily="18" charset="0"/>
                <a:cs typeface="Times New Roman" panose="02020603050405020304" pitchFamily="18" charset="0"/>
              </a:rPr>
              <a:t>Private Cloud</a:t>
            </a:r>
          </a:p>
        </p:txBody>
      </p:sp>
      <p:sp>
        <p:nvSpPr>
          <p:cNvPr id="1048728" name="Content Placeholder 2"/>
          <p:cNvSpPr>
            <a:spLocks noGrp="1"/>
          </p:cNvSpPr>
          <p:nvPr>
            <p:ph idx="1"/>
          </p:nvPr>
        </p:nvSpPr>
        <p:spPr>
          <a:xfrm>
            <a:off x="-1" y="1981200"/>
            <a:ext cx="9106989" cy="4876800"/>
          </a:xfrm>
        </p:spPr>
        <p:txBody>
          <a:bodyPr/>
          <a:lstStyle/>
          <a:p>
            <a:r>
              <a:rPr lang="en-US" sz="2400" dirty="0">
                <a:latin typeface="Times New Roman" panose="02020603050405020304" pitchFamily="18" charset="0"/>
                <a:cs typeface="Times New Roman" panose="02020603050405020304" pitchFamily="18" charset="0"/>
              </a:rPr>
              <a:t>It provides the same benefits of Public Cloud, but </a:t>
            </a:r>
            <a:r>
              <a:rPr lang="en-US" sz="2400" b="1" dirty="0">
                <a:solidFill>
                  <a:srgbClr val="FFC000"/>
                </a:solidFill>
                <a:latin typeface="Times New Roman" panose="02020603050405020304" pitchFamily="18" charset="0"/>
                <a:cs typeface="Times New Roman" panose="02020603050405020304" pitchFamily="18" charset="0"/>
              </a:rPr>
              <a:t>uses dedicated, private hardware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Private cloud means using a cloud infrastructure (network) solely </a:t>
            </a:r>
            <a:r>
              <a:rPr lang="en-US" sz="2400" b="1" dirty="0">
                <a:solidFill>
                  <a:srgbClr val="FFC000"/>
                </a:solidFill>
                <a:latin typeface="Times New Roman" panose="02020603050405020304" pitchFamily="18" charset="0"/>
                <a:cs typeface="Times New Roman" panose="02020603050405020304" pitchFamily="18" charset="0"/>
              </a:rPr>
              <a:t>by one customer/organization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It is not shared with others, yet it is remotely located. </a:t>
            </a:r>
          </a:p>
          <a:p>
            <a:r>
              <a:rPr lang="en-US" sz="2400" dirty="0">
                <a:latin typeface="Times New Roman" panose="02020603050405020304" pitchFamily="18" charset="0"/>
                <a:cs typeface="Times New Roman" panose="02020603050405020304" pitchFamily="18" charset="0"/>
              </a:rPr>
              <a:t>The companies have an option of choosing an </a:t>
            </a:r>
            <a:r>
              <a:rPr lang="en-US" sz="2400" dirty="0" err="1">
                <a:latin typeface="Times New Roman" panose="02020603050405020304" pitchFamily="18" charset="0"/>
                <a:cs typeface="Times New Roman" panose="02020603050405020304" pitchFamily="18" charset="0"/>
              </a:rPr>
              <a:t>on-premise</a:t>
            </a:r>
            <a:r>
              <a:rPr lang="en-US" sz="2400" dirty="0">
                <a:latin typeface="Times New Roman" panose="02020603050405020304" pitchFamily="18" charset="0"/>
                <a:cs typeface="Times New Roman" panose="02020603050405020304" pitchFamily="18" charset="0"/>
              </a:rPr>
              <a:t> private cloud as well, which is more expensive, but they do have a physical control over the infrastructure. </a:t>
            </a:r>
          </a:p>
          <a:p>
            <a:r>
              <a:rPr lang="en-US" sz="2400" dirty="0">
                <a:latin typeface="Times New Roman" panose="02020603050405020304" pitchFamily="18" charset="0"/>
                <a:cs typeface="Times New Roman" panose="02020603050405020304" pitchFamily="18" charset="0"/>
              </a:rPr>
              <a:t>The </a:t>
            </a:r>
            <a:r>
              <a:rPr lang="en-US" sz="2400" b="1" dirty="0">
                <a:solidFill>
                  <a:srgbClr val="FFC000"/>
                </a:solidFill>
                <a:latin typeface="Times New Roman" panose="02020603050405020304" pitchFamily="18" charset="0"/>
                <a:cs typeface="Times New Roman" panose="02020603050405020304" pitchFamily="18" charset="0"/>
              </a:rPr>
              <a:t>security and control level is highest </a:t>
            </a:r>
            <a:r>
              <a:rPr lang="en-US" sz="2400" dirty="0">
                <a:latin typeface="Times New Roman" panose="02020603050405020304" pitchFamily="18" charset="0"/>
                <a:cs typeface="Times New Roman" panose="02020603050405020304" pitchFamily="18" charset="0"/>
              </a:rPr>
              <a:t>while using a private network. </a:t>
            </a:r>
          </a:p>
          <a:p>
            <a:r>
              <a:rPr lang="en-US" sz="2400" dirty="0">
                <a:latin typeface="Times New Roman" panose="02020603050405020304" pitchFamily="18" charset="0"/>
                <a:cs typeface="Times New Roman" panose="02020603050405020304" pitchFamily="18" charset="0"/>
              </a:rPr>
              <a:t>Yet, the cost reduction can be minimal, if the company needs to invest in an </a:t>
            </a:r>
            <a:r>
              <a:rPr lang="en-US" sz="2400" dirty="0" err="1">
                <a:latin typeface="Times New Roman" panose="02020603050405020304" pitchFamily="18" charset="0"/>
                <a:cs typeface="Times New Roman" panose="02020603050405020304" pitchFamily="18" charset="0"/>
              </a:rPr>
              <a:t>on-premise</a:t>
            </a:r>
            <a:r>
              <a:rPr lang="en-US" sz="2400" dirty="0">
                <a:latin typeface="Times New Roman" panose="02020603050405020304" pitchFamily="18" charset="0"/>
                <a:cs typeface="Times New Roman" panose="02020603050405020304" pitchFamily="18" charset="0"/>
              </a:rPr>
              <a:t> cloud infrastructure.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9" name="Title 1"/>
          <p:cNvSpPr>
            <a:spLocks noGrp="1"/>
          </p:cNvSpPr>
          <p:nvPr>
            <p:ph type="title"/>
          </p:nvPr>
        </p:nvSpPr>
        <p:spPr>
          <a:xfrm>
            <a:off x="0" y="1473200"/>
            <a:ext cx="7632700" cy="508000"/>
          </a:xfrm>
        </p:spPr>
        <p:txBody>
          <a:bodyPr/>
          <a:lstStyle/>
          <a:p>
            <a:r>
              <a:rPr lang="en-US" b="1" dirty="0">
                <a:solidFill>
                  <a:srgbClr val="FFC000"/>
                </a:solidFill>
                <a:latin typeface="Times New Roman" panose="02020603050405020304" pitchFamily="18" charset="0"/>
                <a:cs typeface="Times New Roman" panose="02020603050405020304" pitchFamily="18" charset="0"/>
              </a:rPr>
              <a:t>Private Cloud</a:t>
            </a:r>
          </a:p>
        </p:txBody>
      </p:sp>
      <p:sp>
        <p:nvSpPr>
          <p:cNvPr id="1048730" name="Content Placeholder 2"/>
          <p:cNvSpPr>
            <a:spLocks noGrp="1"/>
          </p:cNvSpPr>
          <p:nvPr>
            <p:ph idx="1"/>
          </p:nvPr>
        </p:nvSpPr>
        <p:spPr>
          <a:xfrm>
            <a:off x="-1" y="1981200"/>
            <a:ext cx="9106989" cy="4876800"/>
          </a:xfrm>
        </p:spPr>
        <p:txBody>
          <a:bodyPr/>
          <a:lstStyle/>
          <a:p>
            <a:pPr marL="0" indent="0">
              <a:buNone/>
            </a:pPr>
            <a:r>
              <a:rPr lang="en-US" sz="3600" b="1" dirty="0">
                <a:solidFill>
                  <a:srgbClr val="FFFF00"/>
                </a:solidFill>
                <a:latin typeface="Times New Roman" panose="02020603050405020304" pitchFamily="18" charset="0"/>
                <a:cs typeface="Times New Roman" panose="02020603050405020304" pitchFamily="18" charset="0"/>
              </a:rPr>
              <a:t>With our Private Cloud you'll get: </a:t>
            </a:r>
          </a:p>
          <a:p>
            <a:pPr lvl="1">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Increased redundancy</a:t>
            </a:r>
          </a:p>
          <a:p>
            <a:pPr lvl="1">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Decreased provisioning time for new servers</a:t>
            </a:r>
          </a:p>
          <a:p>
            <a:pPr lvl="1">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Saved capital by eliminating hardware support contracts</a:t>
            </a:r>
          </a:p>
          <a:p>
            <a:pPr lvl="1">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Quicker expendability compared to hosting your own physical servers</a:t>
            </a:r>
          </a:p>
          <a:p>
            <a:pPr lvl="1">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of dedicated, private hardware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1" name="Title 1"/>
          <p:cNvSpPr>
            <a:spLocks noGrp="1"/>
          </p:cNvSpPr>
          <p:nvPr>
            <p:ph type="title"/>
          </p:nvPr>
        </p:nvSpPr>
        <p:spPr>
          <a:xfrm>
            <a:off x="4354" y="1423042"/>
            <a:ext cx="7632700" cy="508000"/>
          </a:xfrm>
        </p:spPr>
        <p:txBody>
          <a:bodyPr/>
          <a:lstStyle/>
          <a:p>
            <a:r>
              <a:rPr lang="en-US" b="1" dirty="0">
                <a:solidFill>
                  <a:srgbClr val="FFFF00"/>
                </a:solidFill>
                <a:latin typeface="Times New Roman" panose="02020603050405020304" pitchFamily="18" charset="0"/>
                <a:cs typeface="Times New Roman" panose="02020603050405020304" pitchFamily="18" charset="0"/>
              </a:rPr>
              <a:t>Private Cloud</a:t>
            </a:r>
          </a:p>
        </p:txBody>
      </p:sp>
      <p:sp>
        <p:nvSpPr>
          <p:cNvPr id="1048732" name="Content Placeholder 2"/>
          <p:cNvSpPr>
            <a:spLocks noGrp="1"/>
          </p:cNvSpPr>
          <p:nvPr>
            <p:ph idx="1"/>
          </p:nvPr>
        </p:nvSpPr>
        <p:spPr>
          <a:xfrm>
            <a:off x="-13063" y="1943100"/>
            <a:ext cx="9157063" cy="4953000"/>
          </a:xfrm>
        </p:spPr>
        <p:txBody>
          <a:bodyPr>
            <a:no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Also referred to as internal cloud or on-premise cloud, a private cloud intentionally limits access to its resources to service consumers that belong to the same organization that owns the cloud.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Basic characteristics :</a:t>
            </a:r>
          </a:p>
          <a:p>
            <a:pPr lvl="2"/>
            <a:r>
              <a:rPr lang="en-US" dirty="0">
                <a:latin typeface="Times New Roman" panose="02020603050405020304" pitchFamily="18" charset="0"/>
                <a:cs typeface="Times New Roman" panose="02020603050405020304" pitchFamily="18" charset="0"/>
              </a:rPr>
              <a:t>Heterogeneous infrastructure</a:t>
            </a:r>
          </a:p>
          <a:p>
            <a:pPr lvl="2"/>
            <a:r>
              <a:rPr lang="en-US" dirty="0">
                <a:latin typeface="Times New Roman" panose="02020603050405020304" pitchFamily="18" charset="0"/>
                <a:cs typeface="Times New Roman" panose="02020603050405020304" pitchFamily="18" charset="0"/>
              </a:rPr>
              <a:t>Customized and tailored policies</a:t>
            </a:r>
          </a:p>
          <a:p>
            <a:pPr lvl="2"/>
            <a:r>
              <a:rPr lang="en-US" dirty="0">
                <a:latin typeface="Times New Roman" panose="02020603050405020304" pitchFamily="18" charset="0"/>
                <a:cs typeface="Times New Roman" panose="02020603050405020304" pitchFamily="18" charset="0"/>
              </a:rPr>
              <a:t>Dedicated resources</a:t>
            </a:r>
          </a:p>
          <a:p>
            <a:pPr lvl="2"/>
            <a:r>
              <a:rPr lang="en-US" dirty="0">
                <a:latin typeface="Times New Roman" panose="02020603050405020304" pitchFamily="18" charset="0"/>
                <a:cs typeface="Times New Roman" panose="02020603050405020304" pitchFamily="18" charset="0"/>
              </a:rPr>
              <a:t>In-house infrastructure</a:t>
            </a:r>
          </a:p>
          <a:p>
            <a:pPr lvl="2"/>
            <a:r>
              <a:rPr lang="en-US" dirty="0">
                <a:latin typeface="Times New Roman" panose="02020603050405020304" pitchFamily="18" charset="0"/>
                <a:cs typeface="Times New Roman" panose="02020603050405020304" pitchFamily="18" charset="0"/>
              </a:rPr>
              <a:t>End-to-end control </a:t>
            </a:r>
          </a:p>
        </p:txBody>
      </p:sp>
      <p:pic>
        <p:nvPicPr>
          <p:cNvPr id="2097172" name="Picture 2"/>
          <p:cNvPicPr>
            <a:picLocks noChangeAspect="1" noChangeArrowheads="1"/>
          </p:cNvPicPr>
          <p:nvPr/>
        </p:nvPicPr>
        <p:blipFill>
          <a:blip r:embed="rId2" cstate="print"/>
          <a:srcRect/>
          <a:stretch>
            <a:fillRect/>
          </a:stretch>
        </p:blipFill>
        <p:spPr bwMode="auto">
          <a:xfrm>
            <a:off x="5724600" y="4419600"/>
            <a:ext cx="3120776" cy="22772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97172"/>
                                        </p:tgtEl>
                                        <p:attrNameLst>
                                          <p:attrName>style.visibility</p:attrName>
                                        </p:attrNameLst>
                                      </p:cBhvr>
                                      <p:to>
                                        <p:strVal val="visible"/>
                                      </p:to>
                                    </p:set>
                                    <p:anim calcmode="lin" valueType="num">
                                      <p:cBhvr additive="base">
                                        <p:cTn id="7" dur="500" fill="hold"/>
                                        <p:tgtEl>
                                          <p:spTgt spid="2097172"/>
                                        </p:tgtEl>
                                        <p:attrNameLst>
                                          <p:attrName>ppt_x</p:attrName>
                                        </p:attrNameLst>
                                      </p:cBhvr>
                                      <p:tavLst>
                                        <p:tav tm="0">
                                          <p:val>
                                            <p:strVal val="#ppt_x"/>
                                          </p:val>
                                        </p:tav>
                                        <p:tav tm="100000">
                                          <p:val>
                                            <p:strVal val="#ppt_x"/>
                                          </p:val>
                                        </p:tav>
                                      </p:tavLst>
                                    </p:anim>
                                    <p:anim calcmode="lin" valueType="num">
                                      <p:cBhvr additive="base">
                                        <p:cTn id="8" dur="500" fill="hold"/>
                                        <p:tgtEl>
                                          <p:spTgt spid="209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3" name="Title 1"/>
          <p:cNvSpPr>
            <a:spLocks noGrp="1"/>
          </p:cNvSpPr>
          <p:nvPr>
            <p:ph type="title"/>
          </p:nvPr>
        </p:nvSpPr>
        <p:spPr>
          <a:xfrm>
            <a:off x="43317" y="1544616"/>
            <a:ext cx="7632700" cy="508000"/>
          </a:xfrm>
        </p:spPr>
        <p:txBody>
          <a:bodyPr/>
          <a:lstStyle/>
          <a:p>
            <a:r>
              <a:rPr lang="en-US" b="1" dirty="0">
                <a:solidFill>
                  <a:srgbClr val="FFFF00"/>
                </a:solidFill>
                <a:latin typeface="Times New Roman" panose="02020603050405020304" pitchFamily="18" charset="0"/>
                <a:cs typeface="Times New Roman" panose="02020603050405020304" pitchFamily="18" charset="0"/>
              </a:rPr>
              <a:t>Public vs. Private</a:t>
            </a:r>
          </a:p>
        </p:txBody>
      </p:sp>
      <p:graphicFrame>
        <p:nvGraphicFramePr>
          <p:cNvPr id="4194304" name="Table 4"/>
          <p:cNvGraphicFramePr>
            <a:graphicFrameLocks noGrp="1"/>
          </p:cNvGraphicFramePr>
          <p:nvPr/>
        </p:nvGraphicFramePr>
        <p:xfrm>
          <a:off x="1" y="2052616"/>
          <a:ext cx="9144000" cy="4833299"/>
        </p:xfrm>
        <a:graphic>
          <a:graphicData uri="http://schemas.openxmlformats.org/drawingml/2006/table">
            <a:tbl>
              <a:tblPr firstRow="1" bandRow="1">
                <a:tableStyleId>{7DF18680-E054-41AD-8BC1-D1AEF772440D}</a:tableStyleId>
              </a:tblPr>
              <a:tblGrid>
                <a:gridCol w="2237361">
                  <a:extLst>
                    <a:ext uri="{9D8B030D-6E8A-4147-A177-3AD203B41FA5}">
                      <a16:colId xmlns:a16="http://schemas.microsoft.com/office/drawing/2014/main" val="20000"/>
                    </a:ext>
                  </a:extLst>
                </a:gridCol>
                <a:gridCol w="3404682">
                  <a:extLst>
                    <a:ext uri="{9D8B030D-6E8A-4147-A177-3AD203B41FA5}">
                      <a16:colId xmlns:a16="http://schemas.microsoft.com/office/drawing/2014/main" val="20001"/>
                    </a:ext>
                  </a:extLst>
                </a:gridCol>
                <a:gridCol w="3501957">
                  <a:extLst>
                    <a:ext uri="{9D8B030D-6E8A-4147-A177-3AD203B41FA5}">
                      <a16:colId xmlns:a16="http://schemas.microsoft.com/office/drawing/2014/main" val="20002"/>
                    </a:ext>
                  </a:extLst>
                </a:gridCol>
              </a:tblGrid>
              <a:tr h="551205">
                <a:tc>
                  <a:txBody>
                    <a:bodyPr/>
                    <a:lstStyle/>
                    <a:p>
                      <a:endParaRPr lang="en-US" sz="3200" dirty="0">
                        <a:solidFill>
                          <a:srgbClr val="FFC000"/>
                        </a:solidFill>
                        <a:latin typeface="Times New Roman" panose="02020603050405020304" pitchFamily="18" charset="0"/>
                        <a:cs typeface="Times New Roman" panose="02020603050405020304" pitchFamily="18" charset="0"/>
                      </a:endParaRPr>
                    </a:p>
                  </a:txBody>
                  <a:tcPr/>
                </a:tc>
                <a:tc>
                  <a:txBody>
                    <a:bodyPr/>
                    <a:lstStyle/>
                    <a:p>
                      <a:r>
                        <a:rPr lang="en-US" sz="3200" dirty="0">
                          <a:solidFill>
                            <a:srgbClr val="FFC000"/>
                          </a:solidFill>
                          <a:latin typeface="Times New Roman" panose="02020603050405020304" pitchFamily="18" charset="0"/>
                          <a:cs typeface="Times New Roman" panose="02020603050405020304" pitchFamily="18" charset="0"/>
                        </a:rPr>
                        <a:t>Public Cloud</a:t>
                      </a:r>
                    </a:p>
                  </a:txBody>
                  <a:tcPr/>
                </a:tc>
                <a:tc>
                  <a:txBody>
                    <a:bodyPr/>
                    <a:lstStyle/>
                    <a:p>
                      <a:r>
                        <a:rPr lang="en-US" sz="3200" dirty="0">
                          <a:solidFill>
                            <a:srgbClr val="FFC000"/>
                          </a:solidFill>
                          <a:latin typeface="Times New Roman" panose="02020603050405020304" pitchFamily="18" charset="0"/>
                          <a:cs typeface="Times New Roman" panose="02020603050405020304" pitchFamily="18" charset="0"/>
                        </a:rPr>
                        <a:t>Private Cloud</a:t>
                      </a:r>
                    </a:p>
                  </a:txBody>
                  <a:tcPr/>
                </a:tc>
                <a:extLst>
                  <a:ext uri="{0D108BD9-81ED-4DB2-BD59-A6C34878D82A}">
                    <a16:rowId xmlns:a16="http://schemas.microsoft.com/office/drawing/2014/main" val="10000"/>
                  </a:ext>
                </a:extLst>
              </a:tr>
              <a:tr h="720808">
                <a:tc>
                  <a:txBody>
                    <a:bodyPr/>
                    <a:lstStyle/>
                    <a:p>
                      <a:r>
                        <a:rPr lang="en-US" sz="2400" b="1" i="1" dirty="0">
                          <a:latin typeface="Times New Roman" panose="02020603050405020304" pitchFamily="18" charset="0"/>
                          <a:cs typeface="Times New Roman" panose="02020603050405020304" pitchFamily="18" charset="0"/>
                        </a:rPr>
                        <a:t>Infrastructure</a:t>
                      </a:r>
                    </a:p>
                  </a:txBody>
                  <a:tcPr anchor="ctr"/>
                </a:tc>
                <a:tc>
                  <a:txBody>
                    <a:bodyPr/>
                    <a:lstStyle/>
                    <a:p>
                      <a:pPr algn="l"/>
                      <a:r>
                        <a:rPr lang="en-US" sz="2400" i="1" kern="1200" dirty="0">
                          <a:solidFill>
                            <a:schemeClr val="tx1"/>
                          </a:solidFill>
                          <a:latin typeface="Times New Roman" panose="02020603050405020304" pitchFamily="18" charset="0"/>
                          <a:ea typeface="+mn-ea"/>
                          <a:cs typeface="Times New Roman" panose="02020603050405020304" pitchFamily="18" charset="0"/>
                        </a:rPr>
                        <a:t>Homogeneous </a:t>
                      </a:r>
                    </a:p>
                  </a:txBody>
                  <a:tcPr anchor="ctr"/>
                </a:tc>
                <a:tc>
                  <a:txBody>
                    <a:bodyPr/>
                    <a:lstStyle/>
                    <a:p>
                      <a:pPr algn="l"/>
                      <a:r>
                        <a:rPr lang="en-US" sz="2400" i="1" kern="1200" dirty="0">
                          <a:solidFill>
                            <a:schemeClr val="tx1"/>
                          </a:solidFill>
                          <a:latin typeface="Times New Roman" panose="02020603050405020304" pitchFamily="18" charset="0"/>
                          <a:ea typeface="+mn-ea"/>
                          <a:cs typeface="Times New Roman" panose="02020603050405020304" pitchFamily="18" charset="0"/>
                        </a:rPr>
                        <a:t>Heterogeneous</a:t>
                      </a:r>
                    </a:p>
                  </a:txBody>
                  <a:tcPr anchor="ctr"/>
                </a:tc>
                <a:extLst>
                  <a:ext uri="{0D108BD9-81ED-4DB2-BD59-A6C34878D82A}">
                    <a16:rowId xmlns:a16="http://schemas.microsoft.com/office/drawing/2014/main" val="10001"/>
                  </a:ext>
                </a:extLst>
              </a:tr>
              <a:tr h="848009">
                <a:tc>
                  <a:txBody>
                    <a:bodyPr/>
                    <a:lstStyle/>
                    <a:p>
                      <a:r>
                        <a:rPr lang="en-US" sz="2400" b="1" i="1" dirty="0">
                          <a:latin typeface="Times New Roman" panose="02020603050405020304" pitchFamily="18" charset="0"/>
                          <a:cs typeface="Times New Roman" panose="02020603050405020304" pitchFamily="18" charset="0"/>
                        </a:rPr>
                        <a:t>Policy Model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2400" i="1" kern="1200" dirty="0">
                          <a:solidFill>
                            <a:schemeClr val="tx1"/>
                          </a:solidFill>
                          <a:latin typeface="Times New Roman" panose="02020603050405020304" pitchFamily="18" charset="0"/>
                          <a:ea typeface="+mn-ea"/>
                          <a:cs typeface="Times New Roman" panose="02020603050405020304" pitchFamily="18" charset="0"/>
                        </a:rPr>
                        <a:t>Common defined</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2400" i="1" kern="1200" dirty="0">
                          <a:solidFill>
                            <a:schemeClr val="tx1"/>
                          </a:solidFill>
                          <a:latin typeface="Times New Roman" panose="02020603050405020304" pitchFamily="18" charset="0"/>
                          <a:ea typeface="+mn-ea"/>
                          <a:cs typeface="Times New Roman" panose="02020603050405020304" pitchFamily="18" charset="0"/>
                        </a:rPr>
                        <a:t>Customized &amp; Tailored </a:t>
                      </a:r>
                    </a:p>
                  </a:txBody>
                  <a:tcPr anchor="ctr"/>
                </a:tc>
                <a:extLst>
                  <a:ext uri="{0D108BD9-81ED-4DB2-BD59-A6C34878D82A}">
                    <a16:rowId xmlns:a16="http://schemas.microsoft.com/office/drawing/2014/main" val="10002"/>
                  </a:ext>
                </a:extLst>
              </a:tr>
              <a:tr h="848009">
                <a:tc>
                  <a:txBody>
                    <a:bodyPr/>
                    <a:lstStyle/>
                    <a:p>
                      <a:r>
                        <a:rPr lang="en-US" sz="2400" b="1" i="1" dirty="0">
                          <a:latin typeface="Times New Roman" panose="02020603050405020304" pitchFamily="18" charset="0"/>
                          <a:cs typeface="Times New Roman" panose="02020603050405020304" pitchFamily="18" charset="0"/>
                        </a:rPr>
                        <a:t>Resource Model</a:t>
                      </a:r>
                    </a:p>
                  </a:txBody>
                  <a:tcPr anchor="ctr"/>
                </a:tc>
                <a:tc>
                  <a:txBody>
                    <a:bodyPr/>
                    <a:lstStyle/>
                    <a:p>
                      <a:pPr algn="l"/>
                      <a:r>
                        <a:rPr lang="en-US" sz="2400" i="1" kern="1200" dirty="0">
                          <a:solidFill>
                            <a:schemeClr val="tx1"/>
                          </a:solidFill>
                          <a:latin typeface="Times New Roman" panose="02020603050405020304" pitchFamily="18" charset="0"/>
                          <a:ea typeface="+mn-ea"/>
                          <a:cs typeface="Times New Roman" panose="02020603050405020304" pitchFamily="18" charset="0"/>
                        </a:rPr>
                        <a:t>Shared &amp; Multi-tenant</a:t>
                      </a:r>
                    </a:p>
                  </a:txBody>
                  <a:tcPr anchor="ctr"/>
                </a:tc>
                <a:tc>
                  <a:txBody>
                    <a:bodyPr/>
                    <a:lstStyle/>
                    <a:p>
                      <a:pPr algn="l"/>
                      <a:r>
                        <a:rPr lang="en-US" sz="2400" i="1" kern="1200" dirty="0">
                          <a:solidFill>
                            <a:schemeClr val="tx1"/>
                          </a:solidFill>
                          <a:latin typeface="Times New Roman" panose="02020603050405020304" pitchFamily="18" charset="0"/>
                          <a:ea typeface="+mn-ea"/>
                          <a:cs typeface="Times New Roman" panose="02020603050405020304" pitchFamily="18" charset="0"/>
                        </a:rPr>
                        <a:t>Dedicated</a:t>
                      </a:r>
                    </a:p>
                  </a:txBody>
                  <a:tcPr anchor="ctr"/>
                </a:tc>
                <a:extLst>
                  <a:ext uri="{0D108BD9-81ED-4DB2-BD59-A6C34878D82A}">
                    <a16:rowId xmlns:a16="http://schemas.microsoft.com/office/drawing/2014/main" val="10003"/>
                  </a:ext>
                </a:extLst>
              </a:tr>
              <a:tr h="742008">
                <a:tc>
                  <a:txBody>
                    <a:bodyPr/>
                    <a:lstStyle/>
                    <a:p>
                      <a:r>
                        <a:rPr lang="en-US" sz="2400" b="1" i="1" dirty="0">
                          <a:latin typeface="Times New Roman" panose="02020603050405020304" pitchFamily="18" charset="0"/>
                          <a:cs typeface="Times New Roman" panose="02020603050405020304" pitchFamily="18" charset="0"/>
                        </a:rPr>
                        <a:t>Cost Model</a:t>
                      </a:r>
                    </a:p>
                  </a:txBody>
                  <a:tcPr anchor="ctr"/>
                </a:tc>
                <a:tc>
                  <a:txBody>
                    <a:bodyPr/>
                    <a:lstStyle/>
                    <a:p>
                      <a:pPr algn="l"/>
                      <a:r>
                        <a:rPr lang="en-US" sz="2400" i="1" kern="1200" dirty="0">
                          <a:solidFill>
                            <a:schemeClr val="tx1"/>
                          </a:solidFill>
                          <a:latin typeface="Times New Roman" panose="02020603050405020304" pitchFamily="18" charset="0"/>
                          <a:ea typeface="+mn-ea"/>
                          <a:cs typeface="Times New Roman" panose="02020603050405020304" pitchFamily="18" charset="0"/>
                        </a:rPr>
                        <a:t>Operational</a:t>
                      </a:r>
                      <a:r>
                        <a:rPr lang="en-US" sz="2400" i="1" kern="1200" baseline="0" dirty="0">
                          <a:solidFill>
                            <a:schemeClr val="tx1"/>
                          </a:solidFill>
                          <a:latin typeface="Times New Roman" panose="02020603050405020304" pitchFamily="18" charset="0"/>
                          <a:ea typeface="+mn-ea"/>
                          <a:cs typeface="Times New Roman" panose="02020603050405020304" pitchFamily="18" charset="0"/>
                        </a:rPr>
                        <a:t> expenditure</a:t>
                      </a:r>
                      <a:endParaRPr lang="en-US" sz="2400" i="1"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l"/>
                      <a:r>
                        <a:rPr lang="en-US" sz="2400" i="1" kern="1200" dirty="0">
                          <a:solidFill>
                            <a:schemeClr val="tx1"/>
                          </a:solidFill>
                          <a:latin typeface="Times New Roman" panose="02020603050405020304" pitchFamily="18" charset="0"/>
                          <a:ea typeface="+mn-ea"/>
                          <a:cs typeface="Times New Roman" panose="02020603050405020304" pitchFamily="18" charset="0"/>
                        </a:rPr>
                        <a:t>Capital</a:t>
                      </a:r>
                      <a:r>
                        <a:rPr lang="en-US" sz="2400" i="1" kern="1200" baseline="0" dirty="0">
                          <a:solidFill>
                            <a:schemeClr val="tx1"/>
                          </a:solidFill>
                          <a:latin typeface="Times New Roman" panose="02020603050405020304" pitchFamily="18" charset="0"/>
                          <a:ea typeface="+mn-ea"/>
                          <a:cs typeface="Times New Roman" panose="02020603050405020304" pitchFamily="18" charset="0"/>
                        </a:rPr>
                        <a:t> expenditure</a:t>
                      </a:r>
                      <a:endParaRPr lang="en-US" sz="2400" i="1" kern="1200" dirty="0">
                        <a:solidFill>
                          <a:schemeClr val="tx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4"/>
                  </a:ext>
                </a:extLst>
              </a:tr>
              <a:tr h="1095345">
                <a:tc>
                  <a:txBody>
                    <a:bodyPr/>
                    <a:lstStyle/>
                    <a:p>
                      <a:r>
                        <a:rPr lang="en-US" sz="2400" b="1" i="1" dirty="0">
                          <a:latin typeface="Times New Roman" panose="02020603050405020304" pitchFamily="18" charset="0"/>
                          <a:cs typeface="Times New Roman" panose="02020603050405020304" pitchFamily="18" charset="0"/>
                        </a:rPr>
                        <a:t>Economy</a:t>
                      </a:r>
                      <a:r>
                        <a:rPr lang="en-US" sz="2400" b="1" i="1" baseline="0" dirty="0">
                          <a:latin typeface="Times New Roman" panose="02020603050405020304" pitchFamily="18" charset="0"/>
                          <a:cs typeface="Times New Roman" panose="02020603050405020304" pitchFamily="18" charset="0"/>
                        </a:rPr>
                        <a:t> Model</a:t>
                      </a:r>
                      <a:endParaRPr lang="en-US" sz="2400" b="1" i="1" dirty="0">
                        <a:latin typeface="Times New Roman" panose="02020603050405020304" pitchFamily="18" charset="0"/>
                        <a:cs typeface="Times New Roman" panose="02020603050405020304" pitchFamily="18" charset="0"/>
                      </a:endParaRPr>
                    </a:p>
                  </a:txBody>
                  <a:tcPr anchor="ctr"/>
                </a:tc>
                <a:tc>
                  <a:txBody>
                    <a:bodyPr/>
                    <a:lstStyle/>
                    <a:p>
                      <a:pPr algn="l"/>
                      <a:r>
                        <a:rPr lang="en-US" sz="2400" i="1" kern="1200" dirty="0">
                          <a:solidFill>
                            <a:schemeClr val="tx1"/>
                          </a:solidFill>
                          <a:latin typeface="Times New Roman" panose="02020603050405020304" pitchFamily="18" charset="0"/>
                          <a:ea typeface="+mn-ea"/>
                          <a:cs typeface="Times New Roman" panose="02020603050405020304" pitchFamily="18" charset="0"/>
                        </a:rPr>
                        <a:t>Large</a:t>
                      </a:r>
                      <a:r>
                        <a:rPr lang="en-US" sz="2400" i="1" kern="1200" baseline="0" dirty="0">
                          <a:solidFill>
                            <a:schemeClr val="tx1"/>
                          </a:solidFill>
                          <a:latin typeface="Times New Roman" panose="02020603050405020304" pitchFamily="18" charset="0"/>
                          <a:ea typeface="+mn-ea"/>
                          <a:cs typeface="Times New Roman" panose="02020603050405020304" pitchFamily="18" charset="0"/>
                        </a:rPr>
                        <a:t> economy of scale</a:t>
                      </a:r>
                      <a:endParaRPr lang="en-US" sz="2400" i="1"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l"/>
                      <a:r>
                        <a:rPr lang="en-US" sz="2400" i="1" kern="1200" dirty="0">
                          <a:solidFill>
                            <a:schemeClr val="tx1"/>
                          </a:solidFill>
                          <a:latin typeface="Times New Roman" panose="02020603050405020304" pitchFamily="18" charset="0"/>
                          <a:ea typeface="+mn-ea"/>
                          <a:cs typeface="Times New Roman" panose="02020603050405020304" pitchFamily="18" charset="0"/>
                        </a:rPr>
                        <a:t>End-to-end</a:t>
                      </a:r>
                      <a:r>
                        <a:rPr lang="en-US" sz="2400" i="1" kern="1200" baseline="0" dirty="0">
                          <a:solidFill>
                            <a:schemeClr val="tx1"/>
                          </a:solidFill>
                          <a:latin typeface="Times New Roman" panose="02020603050405020304" pitchFamily="18" charset="0"/>
                          <a:ea typeface="+mn-ea"/>
                          <a:cs typeface="Times New Roman" panose="02020603050405020304" pitchFamily="18" charset="0"/>
                        </a:rPr>
                        <a:t> control</a:t>
                      </a:r>
                      <a:endParaRPr lang="en-US" sz="2400" i="1" kern="1200" dirty="0">
                        <a:solidFill>
                          <a:schemeClr val="tx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US" dirty="0"/>
              <a:t> </a:t>
            </a:r>
          </a:p>
        </p:txBody>
      </p:sp>
      <p:sp>
        <p:nvSpPr>
          <p:cNvPr id="1048605" name="TextBox 3"/>
          <p:cNvSpPr txBox="1"/>
          <p:nvPr/>
        </p:nvSpPr>
        <p:spPr>
          <a:xfrm>
            <a:off x="-1" y="493553"/>
            <a:ext cx="9143999" cy="1882139"/>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chemeClr val="bg1"/>
                </a:solidFill>
                <a:latin typeface="Times New Roman" panose="02020603050405020304" pitchFamily="18" charset="0"/>
                <a:cs typeface="Times New Roman" panose="02020603050405020304" pitchFamily="18" charset="0"/>
              </a:rPr>
              <a:t>Fundamental of            Cloud Computing </a:t>
            </a:r>
          </a:p>
          <a:p>
            <a:r>
              <a:rPr lang="en-US" altLang="ko-KR" sz="4000" b="1" dirty="0">
                <a:solidFill>
                  <a:schemeClr val="bg1"/>
                </a:solidFill>
                <a:latin typeface="Times New Roman" panose="02020603050405020304" pitchFamily="18" charset="0"/>
                <a:cs typeface="Times New Roman" panose="02020603050405020304" pitchFamily="18" charset="0"/>
              </a:rPr>
              <a:t>and 							</a:t>
            </a:r>
            <a:r>
              <a:rPr lang="en-US" altLang="ko-KR" sz="4000" b="1" dirty="0" err="1">
                <a:solidFill>
                  <a:schemeClr val="bg1"/>
                </a:solidFill>
                <a:latin typeface="Times New Roman" panose="02020603050405020304" pitchFamily="18" charset="0"/>
                <a:cs typeface="Times New Roman" panose="02020603050405020304" pitchFamily="18" charset="0"/>
              </a:rPr>
              <a:t>IoT</a:t>
            </a:r>
            <a:r>
              <a:rPr lang="en-US" altLang="ko-KR" sz="4000" b="1" dirty="0">
                <a:solidFill>
                  <a:schemeClr val="bg1"/>
                </a:solidFill>
                <a:latin typeface="Times New Roman" panose="02020603050405020304" pitchFamily="18" charset="0"/>
                <a:cs typeface="Times New Roman" panose="02020603050405020304" pitchFamily="18" charset="0"/>
              </a:rPr>
              <a:t> </a:t>
            </a:r>
            <a:endParaRPr lang="ko-KR" altLang="en-US" sz="4000" b="1" dirty="0">
              <a:solidFill>
                <a:schemeClr val="bg1"/>
              </a:solidFill>
              <a:latin typeface="Times New Roman" panose="02020603050405020304" pitchFamily="18" charset="0"/>
              <a:cs typeface="Times New Roman" panose="02020603050405020304" pitchFamily="18" charset="0"/>
            </a:endParaRPr>
          </a:p>
        </p:txBody>
      </p:sp>
      <p:grpSp>
        <p:nvGrpSpPr>
          <p:cNvPr id="70" name="Group 5"/>
          <p:cNvGrpSpPr/>
          <p:nvPr/>
        </p:nvGrpSpPr>
        <p:grpSpPr>
          <a:xfrm>
            <a:off x="119421" y="2057400"/>
            <a:ext cx="9024577" cy="4653239"/>
            <a:chOff x="-230164" y="863109"/>
            <a:chExt cx="3814056" cy="3518800"/>
          </a:xfrm>
        </p:grpSpPr>
        <p:sp>
          <p:nvSpPr>
            <p:cNvPr id="1048606" name="Oval 21"/>
            <p:cNvSpPr/>
            <p:nvPr/>
          </p:nvSpPr>
          <p:spPr>
            <a:xfrm>
              <a:off x="-189498" y="951198"/>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07" name="TextBox 22"/>
            <p:cNvSpPr txBox="1"/>
            <p:nvPr/>
          </p:nvSpPr>
          <p:spPr>
            <a:xfrm>
              <a:off x="564843" y="863109"/>
              <a:ext cx="3019049" cy="971905"/>
            </a:xfrm>
            <a:prstGeom prst="rect">
              <a:avLst/>
            </a:prstGeom>
            <a:noFill/>
            <a:ln>
              <a:solidFill>
                <a:srgbClr val="002060"/>
              </a:solidFill>
            </a:ln>
          </p:spPr>
          <p:txBody>
            <a:bodyPr wrap="square" lIns="81000" rIns="81000" rtlCol="0">
              <a:spAutoFit/>
            </a:bodyPr>
            <a:lstStyle/>
            <a:p>
              <a:r>
                <a:rPr lang="en-US" altLang="ko-KR" sz="4000" b="1" dirty="0">
                  <a:solidFill>
                    <a:srgbClr val="FFC000"/>
                  </a:solidFill>
                  <a:latin typeface="Times New Roman" panose="02020603050405020304" pitchFamily="18" charset="0"/>
                  <a:cs typeface="Times New Roman" panose="02020603050405020304" pitchFamily="18" charset="0"/>
                </a:rPr>
                <a:t>Service and Deployment Model for Cloud Computing</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sp>
          <p:nvSpPr>
            <p:cNvPr id="1048608" name="TextBox 23"/>
            <p:cNvSpPr txBox="1"/>
            <p:nvPr/>
          </p:nvSpPr>
          <p:spPr>
            <a:xfrm>
              <a:off x="-230164" y="1777359"/>
              <a:ext cx="3683174" cy="2604550"/>
            </a:xfrm>
            <a:prstGeom prst="rect">
              <a:avLst/>
            </a:prstGeom>
            <a:noFill/>
            <a:ln>
              <a:noFill/>
            </a:ln>
          </p:spPr>
          <p:txBody>
            <a:bodyPr wrap="square" lIns="0" rtlCol="0">
              <a:spAutoFit/>
            </a:bodyPr>
            <a:lstStyle/>
            <a:p>
              <a:pPr marL="128588" indent="-128588">
                <a:buFont typeface="Wingdings" pitchFamily="2" charset="2"/>
                <a:buChar char="ü"/>
              </a:pPr>
              <a:r>
                <a:rPr lang="en-US" altLang="ko-KR" sz="2800" b="1" dirty="0">
                  <a:solidFill>
                    <a:schemeClr val="bg1"/>
                  </a:solidFill>
                  <a:latin typeface="Times New Roman" panose="02020603050405020304" pitchFamily="18" charset="0"/>
                  <a:cs typeface="Times New Roman" panose="02020603050405020304" pitchFamily="18" charset="0"/>
                </a:rPr>
                <a:t>Service Model</a:t>
              </a:r>
            </a:p>
            <a:p>
              <a:pPr marL="585788" lvl="1" indent="-128588">
                <a:buFont typeface="Wingdings" pitchFamily="2" charset="2"/>
                <a:buChar char="ü"/>
              </a:pPr>
              <a:r>
                <a:rPr lang="en-US" altLang="ko-KR" sz="2800" b="1" dirty="0">
                  <a:solidFill>
                    <a:schemeClr val="bg1"/>
                  </a:solidFill>
                  <a:latin typeface="Times New Roman" panose="02020603050405020304" pitchFamily="18" charset="0"/>
                  <a:cs typeface="Times New Roman" panose="02020603050405020304" pitchFamily="18" charset="0"/>
                </a:rPr>
                <a:t>IAAS</a:t>
              </a:r>
            </a:p>
            <a:p>
              <a:pPr marL="585788" lvl="1" indent="-128588">
                <a:buFont typeface="Wingdings" pitchFamily="2" charset="2"/>
                <a:buChar char="ü"/>
              </a:pPr>
              <a:r>
                <a:rPr lang="en-US" altLang="ko-KR" sz="2800" b="1" dirty="0">
                  <a:solidFill>
                    <a:schemeClr val="bg1"/>
                  </a:solidFill>
                  <a:latin typeface="Times New Roman" panose="02020603050405020304" pitchFamily="18" charset="0"/>
                  <a:cs typeface="Times New Roman" panose="02020603050405020304" pitchFamily="18" charset="0"/>
                </a:rPr>
                <a:t>PAAS</a:t>
              </a:r>
            </a:p>
            <a:p>
              <a:pPr marL="585788" lvl="1" indent="-128588">
                <a:buFont typeface="Wingdings" pitchFamily="2" charset="2"/>
                <a:buChar char="ü"/>
              </a:pPr>
              <a:r>
                <a:rPr lang="en-US" altLang="ko-KR" sz="2800" b="1" dirty="0">
                  <a:solidFill>
                    <a:schemeClr val="bg1"/>
                  </a:solidFill>
                  <a:latin typeface="Times New Roman" panose="02020603050405020304" pitchFamily="18" charset="0"/>
                  <a:cs typeface="Times New Roman" panose="02020603050405020304" pitchFamily="18" charset="0"/>
                </a:rPr>
                <a:t>SAAS</a:t>
              </a:r>
            </a:p>
            <a:p>
              <a:pPr marL="128588" indent="-128588">
                <a:buFont typeface="Wingdings" pitchFamily="2" charset="2"/>
                <a:buChar char="ü"/>
              </a:pPr>
              <a:r>
                <a:rPr lang="en-US" altLang="ko-KR" sz="2800" b="1" dirty="0">
                  <a:solidFill>
                    <a:schemeClr val="bg1"/>
                  </a:solidFill>
                  <a:latin typeface="Times New Roman" panose="02020603050405020304" pitchFamily="18" charset="0"/>
                  <a:cs typeface="Times New Roman" panose="02020603050405020304" pitchFamily="18" charset="0"/>
                </a:rPr>
                <a:t>Deployment Model</a:t>
              </a:r>
            </a:p>
            <a:p>
              <a:pPr marL="585788" lvl="1" indent="-128588">
                <a:buFont typeface="Wingdings" pitchFamily="2" charset="2"/>
                <a:buChar char="ü"/>
              </a:pPr>
              <a:r>
                <a:rPr lang="en-US" altLang="ko-KR" sz="2800" b="1" dirty="0">
                  <a:solidFill>
                    <a:schemeClr val="bg1"/>
                  </a:solidFill>
                  <a:latin typeface="Times New Roman" panose="02020603050405020304" pitchFamily="18" charset="0"/>
                  <a:cs typeface="Times New Roman" panose="02020603050405020304" pitchFamily="18" charset="0"/>
                </a:rPr>
                <a:t>Public</a:t>
              </a:r>
            </a:p>
            <a:p>
              <a:pPr marL="585788" lvl="1" indent="-128588">
                <a:buFont typeface="Wingdings" pitchFamily="2" charset="2"/>
                <a:buChar char="ü"/>
              </a:pPr>
              <a:r>
                <a:rPr lang="en-US" altLang="ko-KR" sz="2800" b="1" dirty="0">
                  <a:solidFill>
                    <a:schemeClr val="bg1"/>
                  </a:solidFill>
                  <a:latin typeface="Times New Roman" panose="02020603050405020304" pitchFamily="18" charset="0"/>
                  <a:cs typeface="Times New Roman" panose="02020603050405020304" pitchFamily="18" charset="0"/>
                </a:rPr>
                <a:t>Private</a:t>
              </a:r>
            </a:p>
            <a:p>
              <a:pPr marL="585788" lvl="1" indent="-128588">
                <a:buFont typeface="Wingdings" pitchFamily="2" charset="2"/>
                <a:buChar char="ü"/>
              </a:pPr>
              <a:r>
                <a:rPr lang="en-US" altLang="ko-KR" sz="2800" b="1" dirty="0">
                  <a:solidFill>
                    <a:schemeClr val="bg1"/>
                  </a:solidFill>
                  <a:latin typeface="Times New Roman" panose="02020603050405020304" pitchFamily="18" charset="0"/>
                  <a:cs typeface="Times New Roman" panose="02020603050405020304" pitchFamily="18" charset="0"/>
                </a:rPr>
                <a:t>Hybrid </a:t>
              </a:r>
            </a:p>
          </p:txBody>
        </p:sp>
        <p:sp>
          <p:nvSpPr>
            <p:cNvPr id="1048609" name="TextBox 24"/>
            <p:cNvSpPr txBox="1"/>
            <p:nvPr/>
          </p:nvSpPr>
          <p:spPr>
            <a:xfrm>
              <a:off x="-143322" y="878931"/>
              <a:ext cx="570852" cy="768049"/>
            </a:xfrm>
            <a:prstGeom prst="rect">
              <a:avLst/>
            </a:prstGeom>
            <a:noFill/>
            <a:ln>
              <a:noFill/>
            </a:ln>
          </p:spPr>
          <p:txBody>
            <a:bodyPr wrap="square" lIns="81000" rIns="81000" rtlCol="0">
              <a:spAutoFit/>
            </a:bodyPr>
            <a:lstStyle/>
            <a:p>
              <a:pPr algn="ctr"/>
              <a:r>
                <a:rPr lang="en-US" altLang="ko-KR" sz="6000" b="1" dirty="0">
                  <a:solidFill>
                    <a:schemeClr val="bg1"/>
                  </a:solidFill>
                  <a:latin typeface="Times New Roman" panose="02020603050405020304" pitchFamily="18" charset="0"/>
                  <a:cs typeface="Times New Roman" panose="02020603050405020304" pitchFamily="18" charset="0"/>
                </a:rPr>
                <a:t>02</a:t>
              </a:r>
              <a:endParaRPr lang="ko-KR" altLang="en-US" sz="6000" b="1" dirty="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05"/>
                                        </p:tgtEl>
                                        <p:attrNameLst>
                                          <p:attrName>style.visibility</p:attrName>
                                        </p:attrNameLst>
                                      </p:cBhvr>
                                      <p:to>
                                        <p:strVal val="visible"/>
                                      </p:to>
                                    </p:set>
                                    <p:anim calcmode="lin" valueType="num">
                                      <p:cBhvr additive="base">
                                        <p:cTn id="7" dur="500" fill="hold"/>
                                        <p:tgtEl>
                                          <p:spTgt spid="1048605"/>
                                        </p:tgtEl>
                                        <p:attrNameLst>
                                          <p:attrName>ppt_x</p:attrName>
                                        </p:attrNameLst>
                                      </p:cBhvr>
                                      <p:tavLst>
                                        <p:tav tm="0">
                                          <p:val>
                                            <p:strVal val="#ppt_x"/>
                                          </p:val>
                                        </p:tav>
                                        <p:tav tm="100000">
                                          <p:val>
                                            <p:strVal val="#ppt_x"/>
                                          </p:val>
                                        </p:tav>
                                      </p:tavLst>
                                    </p:anim>
                                    <p:anim calcmode="lin" valueType="num">
                                      <p:cBhvr additive="base">
                                        <p:cTn id="8" dur="500" fill="hold"/>
                                        <p:tgtEl>
                                          <p:spTgt spid="1048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Title 1"/>
          <p:cNvSpPr>
            <a:spLocks noGrp="1"/>
          </p:cNvSpPr>
          <p:nvPr>
            <p:ph type="title"/>
          </p:nvPr>
        </p:nvSpPr>
        <p:spPr>
          <a:xfrm>
            <a:off x="2177" y="1397000"/>
            <a:ext cx="7632700" cy="508000"/>
          </a:xfrm>
        </p:spPr>
        <p:txBody>
          <a:bodyPr>
            <a:normAutofit fontScale="90000"/>
          </a:bodyPr>
          <a:lstStyle/>
          <a:p>
            <a:r>
              <a:rPr lang="en-US" b="1" dirty="0">
                <a:solidFill>
                  <a:srgbClr val="FFC000"/>
                </a:solidFill>
                <a:latin typeface="Times New Roman" panose="02020603050405020304" pitchFamily="18" charset="0"/>
                <a:cs typeface="Times New Roman" panose="02020603050405020304" pitchFamily="18" charset="0"/>
              </a:rPr>
              <a:t>Community Cloud</a:t>
            </a:r>
          </a:p>
        </p:txBody>
      </p:sp>
      <p:sp>
        <p:nvSpPr>
          <p:cNvPr id="1048735" name="Content Placeholder 2"/>
          <p:cNvSpPr>
            <a:spLocks noGrp="1"/>
          </p:cNvSpPr>
          <p:nvPr>
            <p:ph idx="1"/>
          </p:nvPr>
        </p:nvSpPr>
        <p:spPr>
          <a:xfrm>
            <a:off x="0" y="1905000"/>
            <a:ext cx="9144000" cy="4030662"/>
          </a:xfrm>
        </p:spPr>
        <p:txBody>
          <a:bodyPr/>
          <a:lstStyle/>
          <a:p>
            <a:pPr marL="0" indent="0">
              <a:buNone/>
            </a:pPr>
            <a:r>
              <a:rPr lang="en-US" b="1" dirty="0">
                <a:latin typeface="Times New Roman" panose="02020603050405020304" pitchFamily="18" charset="0"/>
                <a:cs typeface="Times New Roman" panose="02020603050405020304" pitchFamily="18" charset="0"/>
              </a:rPr>
              <a:t>Community cloud definition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cloud infrastructure is shared by several organizations and supports a specific community that has shared concerns (e.g., mission, security requirements, policy, and compliance considerations).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implies an infrastructure that is shared between organizations, usually with the shared data and  data management concerns.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For example, a community cloud can belong to a government of a single country.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Community clouds can be located both on and off the premises.</a:t>
            </a:r>
          </a:p>
          <a:p>
            <a:pPr lvl="1"/>
            <a:endParaRPr lang="en-US" dirty="0">
              <a:latin typeface="Times New Roman" panose="02020603050405020304" pitchFamily="18" charset="0"/>
              <a:cs typeface="Times New Roman" panose="02020603050405020304" pitchFamily="18" charset="0"/>
            </a:endParaRPr>
          </a:p>
        </p:txBody>
      </p:sp>
      <p:pic>
        <p:nvPicPr>
          <p:cNvPr id="2097173" name="Picture 4" descr="[14.PNG]"/>
          <p:cNvPicPr>
            <a:picLocks noChangeAspect="1" noChangeArrowheads="1"/>
          </p:cNvPicPr>
          <p:nvPr/>
        </p:nvPicPr>
        <p:blipFill>
          <a:blip r:embed="rId2" cstate="print"/>
          <a:srcRect/>
          <a:stretch>
            <a:fillRect/>
          </a:stretch>
        </p:blipFill>
        <p:spPr bwMode="auto">
          <a:xfrm>
            <a:off x="4343400" y="-304800"/>
            <a:ext cx="4800600" cy="25908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Title 1"/>
          <p:cNvSpPr>
            <a:spLocks noGrp="1"/>
          </p:cNvSpPr>
          <p:nvPr>
            <p:ph type="title"/>
          </p:nvPr>
        </p:nvSpPr>
        <p:spPr>
          <a:xfrm>
            <a:off x="0" y="1534160"/>
            <a:ext cx="7632700" cy="508000"/>
          </a:xfrm>
        </p:spPr>
        <p:txBody>
          <a:bodyPr/>
          <a:lstStyle/>
          <a:p>
            <a:r>
              <a:rPr lang="en-US" b="1" dirty="0">
                <a:latin typeface="Times New Roman" panose="02020603050405020304" pitchFamily="18" charset="0"/>
                <a:cs typeface="Times New Roman" panose="02020603050405020304" pitchFamily="18" charset="0"/>
              </a:rPr>
              <a:t>Hybrid Cloud</a:t>
            </a:r>
          </a:p>
        </p:txBody>
      </p:sp>
      <p:sp>
        <p:nvSpPr>
          <p:cNvPr id="1048737" name="Content Placeholder 2"/>
          <p:cNvSpPr>
            <a:spLocks noGrp="1"/>
          </p:cNvSpPr>
          <p:nvPr>
            <p:ph idx="1"/>
          </p:nvPr>
        </p:nvSpPr>
        <p:spPr>
          <a:xfrm>
            <a:off x="0" y="2057400"/>
            <a:ext cx="9144000" cy="4394200"/>
          </a:xfrm>
        </p:spPr>
        <p:txBody>
          <a:bodyPr/>
          <a:lstStyle/>
          <a:p>
            <a:pPr marL="0" indent="0">
              <a:buNone/>
            </a:pPr>
            <a:r>
              <a:rPr lang="en-US" b="1" dirty="0">
                <a:solidFill>
                  <a:srgbClr val="FFC000"/>
                </a:solidFill>
                <a:latin typeface="Times New Roman" panose="02020603050405020304" pitchFamily="18" charset="0"/>
                <a:cs typeface="Times New Roman" panose="02020603050405020304" pitchFamily="18" charset="0"/>
              </a:rPr>
              <a:t>Hybrid cloud definition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cloud infrastructure is a composition of </a:t>
            </a:r>
            <a:r>
              <a:rPr lang="en-US" b="1" dirty="0">
                <a:solidFill>
                  <a:srgbClr val="FFC000"/>
                </a:solidFill>
                <a:latin typeface="Times New Roman" panose="02020603050405020304" pitchFamily="18" charset="0"/>
                <a:cs typeface="Times New Roman" panose="02020603050405020304" pitchFamily="18" charset="0"/>
              </a:rPr>
              <a:t>two or more clouds</a:t>
            </a:r>
            <a:r>
              <a:rPr lang="en-US" dirty="0">
                <a:latin typeface="Times New Roman" panose="02020603050405020304" pitchFamily="18" charset="0"/>
                <a:cs typeface="Times New Roman" panose="02020603050405020304" pitchFamily="18" charset="0"/>
              </a:rPr>
              <a:t> (private, community, or public) that remain unique entities but are bound together by standardized or proprietary technology that enables data and application portability (e.g., cloud bursting for load-balancing between clouds).</a:t>
            </a:r>
          </a:p>
        </p:txBody>
      </p:sp>
      <p:pic>
        <p:nvPicPr>
          <p:cNvPr id="2097174" name="Picture 4" descr="[13.PNG]"/>
          <p:cNvPicPr>
            <a:picLocks noChangeAspect="1" noChangeArrowheads="1"/>
          </p:cNvPicPr>
          <p:nvPr/>
        </p:nvPicPr>
        <p:blipFill>
          <a:blip r:embed="rId2" cstate="print"/>
          <a:srcRect/>
          <a:stretch>
            <a:fillRect/>
          </a:stretch>
        </p:blipFill>
        <p:spPr bwMode="auto">
          <a:xfrm>
            <a:off x="5029200" y="4953000"/>
            <a:ext cx="3929763" cy="19050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Title 1"/>
          <p:cNvSpPr>
            <a:spLocks noGrp="1"/>
          </p:cNvSpPr>
          <p:nvPr>
            <p:ph type="title"/>
          </p:nvPr>
        </p:nvSpPr>
        <p:spPr>
          <a:xfrm>
            <a:off x="76200" y="1549400"/>
            <a:ext cx="8307388" cy="508000"/>
          </a:xfrm>
        </p:spPr>
        <p:txBody>
          <a:bodyPr/>
          <a:lstStyle/>
          <a:p>
            <a:r>
              <a:rPr lang="en-US" b="1" dirty="0">
                <a:solidFill>
                  <a:srgbClr val="FFC000"/>
                </a:solidFill>
                <a:latin typeface="Times New Roman" panose="02020603050405020304" pitchFamily="18" charset="0"/>
                <a:cs typeface="Times New Roman" panose="02020603050405020304" pitchFamily="18" charset="0"/>
              </a:rPr>
              <a:t>Hybrid Cloud</a:t>
            </a:r>
          </a:p>
        </p:txBody>
      </p:sp>
      <p:sp>
        <p:nvSpPr>
          <p:cNvPr id="1048739" name="Content Placeholder 2"/>
          <p:cNvSpPr>
            <a:spLocks noGrp="1"/>
          </p:cNvSpPr>
          <p:nvPr>
            <p:ph idx="1"/>
          </p:nvPr>
        </p:nvSpPr>
        <p:spPr>
          <a:xfrm>
            <a:off x="0" y="2057400"/>
            <a:ext cx="9144000" cy="4394200"/>
          </a:xfrm>
        </p:spPr>
        <p:txBody>
          <a:bodyPr/>
          <a:lstStyle/>
          <a:p>
            <a:r>
              <a:rPr lang="en-US" dirty="0">
                <a:latin typeface="Times New Roman" panose="02020603050405020304" pitchFamily="18" charset="0"/>
                <a:cs typeface="Times New Roman" panose="02020603050405020304" pitchFamily="18" charset="0"/>
              </a:rPr>
              <a:t>Hybrid cloud, of course, means, using </a:t>
            </a:r>
            <a:r>
              <a:rPr lang="en-US" b="1" dirty="0">
                <a:solidFill>
                  <a:srgbClr val="FFC000"/>
                </a:solidFill>
                <a:latin typeface="Times New Roman" panose="02020603050405020304" pitchFamily="18" charset="0"/>
                <a:cs typeface="Times New Roman" panose="02020603050405020304" pitchFamily="18" charset="0"/>
              </a:rPr>
              <a:t>both private and public clouds</a:t>
            </a:r>
            <a:r>
              <a:rPr lang="en-US" dirty="0">
                <a:latin typeface="Times New Roman" panose="02020603050405020304" pitchFamily="18" charset="0"/>
                <a:cs typeface="Times New Roman" panose="02020603050405020304" pitchFamily="18" charset="0"/>
              </a:rPr>
              <a:t>, depending on their purpose. </a:t>
            </a:r>
          </a:p>
          <a:p>
            <a:r>
              <a:rPr lang="en-US" dirty="0">
                <a:latin typeface="Times New Roman" panose="02020603050405020304" pitchFamily="18" charset="0"/>
                <a:cs typeface="Times New Roman" panose="02020603050405020304" pitchFamily="18" charset="0"/>
              </a:rPr>
              <a:t>For example, public cloud can be used to interact with customers, while keeping their data secured through a private cloud. </a:t>
            </a:r>
          </a:p>
          <a:p>
            <a:r>
              <a:rPr lang="en-US" dirty="0">
                <a:latin typeface="Times New Roman" panose="02020603050405020304" pitchFamily="18" charset="0"/>
                <a:cs typeface="Times New Roman" panose="02020603050405020304" pitchFamily="18" charset="0"/>
              </a:rPr>
              <a:t>Most people associate traditional public cloud service with </a:t>
            </a:r>
          </a:p>
          <a:p>
            <a:r>
              <a:rPr lang="en-US" dirty="0">
                <a:latin typeface="Times New Roman" panose="02020603050405020304" pitchFamily="18" charset="0"/>
                <a:cs typeface="Times New Roman" panose="02020603050405020304" pitchFamily="18" charset="0"/>
              </a:rPr>
              <a:t>elastic scalability and the ability to handle constant shifts in demand. </a:t>
            </a:r>
          </a:p>
          <a:p>
            <a:r>
              <a:rPr lang="en-US" dirty="0">
                <a:latin typeface="Times New Roman" panose="02020603050405020304" pitchFamily="18" charset="0"/>
                <a:cs typeface="Times New Roman" panose="02020603050405020304" pitchFamily="18" charset="0"/>
              </a:rPr>
              <a:t>However, performance issues can arise for certain data-intensive or high-availability workloads.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標題 1"/>
          <p:cNvSpPr>
            <a:spLocks noGrp="1"/>
          </p:cNvSpPr>
          <p:nvPr>
            <p:ph type="title"/>
          </p:nvPr>
        </p:nvSpPr>
        <p:spPr>
          <a:xfrm>
            <a:off x="0" y="1549400"/>
            <a:ext cx="8307388" cy="508000"/>
          </a:xfrm>
        </p:spPr>
        <p:txBody>
          <a:bodyPr/>
          <a:lstStyle/>
          <a:p>
            <a:r>
              <a:rPr lang="en-US" altLang="zh-TW" b="1" dirty="0">
                <a:latin typeface="Times New Roman" panose="02020603050405020304" pitchFamily="18" charset="0"/>
                <a:cs typeface="Times New Roman" panose="02020603050405020304" pitchFamily="18" charset="0"/>
              </a:rPr>
              <a:t>Cloud Ecosystem</a:t>
            </a:r>
            <a:endParaRPr lang="zh-TW" altLang="en-US" b="1" dirty="0">
              <a:latin typeface="Times New Roman" panose="02020603050405020304" pitchFamily="18" charset="0"/>
              <a:cs typeface="Times New Roman" panose="02020603050405020304" pitchFamily="18" charset="0"/>
            </a:endParaRPr>
          </a:p>
        </p:txBody>
      </p:sp>
      <p:pic>
        <p:nvPicPr>
          <p:cNvPr id="2097175" name="Picture 3"/>
          <p:cNvPicPr>
            <a:picLocks noChangeAspect="1" noChangeArrowheads="1"/>
          </p:cNvPicPr>
          <p:nvPr/>
        </p:nvPicPr>
        <p:blipFill>
          <a:blip r:embed="rId2" cstate="print"/>
          <a:srcRect/>
          <a:stretch>
            <a:fillRect/>
          </a:stretch>
        </p:blipFill>
        <p:spPr bwMode="auto">
          <a:xfrm>
            <a:off x="0" y="2057400"/>
            <a:ext cx="9144000" cy="47085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2" name="Title 1"/>
          <p:cNvSpPr>
            <a:spLocks noGrp="1"/>
          </p:cNvSpPr>
          <p:nvPr>
            <p:ph type="title"/>
          </p:nvPr>
        </p:nvSpPr>
        <p:spPr>
          <a:xfrm>
            <a:off x="11536" y="1168846"/>
            <a:ext cx="6934200" cy="868362"/>
          </a:xfrm>
        </p:spPr>
        <p:txBody>
          <a:bodyPr/>
          <a:lstStyle/>
          <a:p>
            <a:r>
              <a:rPr lang="en-US" b="1" dirty="0">
                <a:solidFill>
                  <a:srgbClr val="FFC000"/>
                </a:solidFill>
                <a:latin typeface="Times New Roman" panose="02020603050405020304" pitchFamily="18" charset="0"/>
                <a:cs typeface="Times New Roman" panose="02020603050405020304" pitchFamily="18" charset="0"/>
              </a:rPr>
              <a:t>Service Level Agreement</a:t>
            </a:r>
          </a:p>
        </p:txBody>
      </p:sp>
      <p:sp>
        <p:nvSpPr>
          <p:cNvPr id="1048743" name="Content Placeholder 2"/>
          <p:cNvSpPr>
            <a:spLocks noGrp="1"/>
          </p:cNvSpPr>
          <p:nvPr>
            <p:ph idx="1"/>
          </p:nvPr>
        </p:nvSpPr>
        <p:spPr>
          <a:xfrm>
            <a:off x="-76200" y="1981200"/>
            <a:ext cx="9220200" cy="4876800"/>
          </a:xfrm>
        </p:spPr>
        <p:txBody>
          <a:bodyPr/>
          <a:lstStyle/>
          <a:p>
            <a:pPr>
              <a:buFont typeface="Wingdings" panose="05000000000000000000" pitchFamily="2" charset="2"/>
              <a:buChar char="Ø"/>
            </a:pPr>
            <a:r>
              <a:rPr lang="en-US" b="1" dirty="0">
                <a:solidFill>
                  <a:srgbClr val="FFC000"/>
                </a:solidFill>
                <a:latin typeface="Times New Roman" panose="02020603050405020304" pitchFamily="18" charset="0"/>
                <a:cs typeface="Times New Roman" panose="02020603050405020304" pitchFamily="18" charset="0"/>
              </a:rPr>
              <a:t>A service-level agreement (SLA) </a:t>
            </a:r>
            <a:r>
              <a:rPr lang="en-US" sz="2400" dirty="0">
                <a:latin typeface="Times New Roman" panose="02020603050405020304" pitchFamily="18" charset="0"/>
                <a:cs typeface="Times New Roman" panose="02020603050405020304" pitchFamily="18" charset="0"/>
              </a:rPr>
              <a:t>is a contract between a network service provider and a customer that specifies, usually in measurable terms (</a:t>
            </a:r>
            <a:r>
              <a:rPr lang="en-US" sz="2400" dirty="0" err="1">
                <a:latin typeface="Times New Roman" panose="02020603050405020304" pitchFamily="18" charset="0"/>
                <a:cs typeface="Times New Roman" panose="02020603050405020304" pitchFamily="18" charset="0"/>
              </a:rPr>
              <a:t>QoS</a:t>
            </a:r>
            <a:r>
              <a:rPr lang="en-US" sz="2400" dirty="0">
                <a:latin typeface="Times New Roman" panose="02020603050405020304" pitchFamily="18" charset="0"/>
                <a:cs typeface="Times New Roman" panose="02020603050405020304" pitchFamily="18" charset="0"/>
              </a:rPr>
              <a:t>), what services the network service provider will furnish</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Common content in contract</a:t>
            </a:r>
          </a:p>
          <a:p>
            <a:pPr lvl="1"/>
            <a:r>
              <a:rPr lang="en-US" dirty="0">
                <a:latin typeface="Times New Roman" panose="02020603050405020304" pitchFamily="18" charset="0"/>
                <a:cs typeface="Times New Roman" panose="02020603050405020304" pitchFamily="18" charset="0"/>
              </a:rPr>
              <a:t>Performance guarantee metrics</a:t>
            </a:r>
          </a:p>
          <a:p>
            <a:pPr lvl="2"/>
            <a:r>
              <a:rPr lang="en-US" dirty="0">
                <a:latin typeface="Times New Roman" panose="02020603050405020304" pitchFamily="18" charset="0"/>
                <a:cs typeface="Times New Roman" panose="02020603050405020304" pitchFamily="18" charset="0"/>
              </a:rPr>
              <a:t>Up-time and down-time ratio</a:t>
            </a:r>
          </a:p>
          <a:p>
            <a:pPr lvl="2"/>
            <a:r>
              <a:rPr lang="en-US" dirty="0">
                <a:latin typeface="Times New Roman" panose="02020603050405020304" pitchFamily="18" charset="0"/>
                <a:cs typeface="Times New Roman" panose="02020603050405020304" pitchFamily="18" charset="0"/>
              </a:rPr>
              <a:t>System throughput</a:t>
            </a:r>
          </a:p>
          <a:p>
            <a:pPr lvl="2"/>
            <a:r>
              <a:rPr lang="en-US" dirty="0">
                <a:latin typeface="Times New Roman" panose="02020603050405020304" pitchFamily="18" charset="0"/>
                <a:cs typeface="Times New Roman" panose="02020603050405020304" pitchFamily="18" charset="0"/>
              </a:rPr>
              <a:t>Response time</a:t>
            </a:r>
          </a:p>
          <a:p>
            <a:pPr lvl="1"/>
            <a:r>
              <a:rPr lang="en-US" dirty="0">
                <a:latin typeface="Times New Roman" panose="02020603050405020304" pitchFamily="18" charset="0"/>
                <a:cs typeface="Times New Roman" panose="02020603050405020304" pitchFamily="18" charset="0"/>
              </a:rPr>
              <a:t>Problem management detail</a:t>
            </a:r>
          </a:p>
          <a:p>
            <a:pPr lvl="1"/>
            <a:r>
              <a:rPr lang="en-US" dirty="0">
                <a:latin typeface="Times New Roman" panose="02020603050405020304" pitchFamily="18" charset="0"/>
                <a:cs typeface="Times New Roman" panose="02020603050405020304" pitchFamily="18" charset="0"/>
              </a:rPr>
              <a:t>Penalties for non-performance</a:t>
            </a:r>
          </a:p>
          <a:p>
            <a:pPr lvl="1"/>
            <a:r>
              <a:rPr lang="en-US" dirty="0">
                <a:latin typeface="Times New Roman" panose="02020603050405020304" pitchFamily="18" charset="0"/>
                <a:cs typeface="Times New Roman" panose="02020603050405020304" pitchFamily="18" charset="0"/>
              </a:rPr>
              <a:t>Documented security capabilities</a:t>
            </a:r>
          </a:p>
        </p:txBody>
      </p:sp>
      <p:pic>
        <p:nvPicPr>
          <p:cNvPr id="2097176" name="Picture 2" descr="http://www.lma.org.za/wordpress/wp-content/uploads/2010/Feb/sign_contract.jpg"/>
          <p:cNvPicPr>
            <a:picLocks noChangeAspect="1" noChangeArrowheads="1"/>
          </p:cNvPicPr>
          <p:nvPr/>
        </p:nvPicPr>
        <p:blipFill>
          <a:blip r:embed="rId2" cstate="print"/>
          <a:srcRect/>
          <a:stretch>
            <a:fillRect/>
          </a:stretch>
        </p:blipFill>
        <p:spPr bwMode="auto">
          <a:xfrm>
            <a:off x="5791200" y="4114800"/>
            <a:ext cx="3352800" cy="2743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4" name="Rectangle 5"/>
          <p:cNvSpPr/>
          <p:nvPr/>
        </p:nvSpPr>
        <p:spPr>
          <a:xfrm>
            <a:off x="0" y="1997839"/>
            <a:ext cx="9144000" cy="4917441"/>
          </a:xfrm>
          <a:prstGeom prst="rect">
            <a:avLst/>
          </a:prstGeom>
        </p:spPr>
        <p:txBody>
          <a:bodyPr wrap="square">
            <a:spAutoFit/>
          </a:bodyPr>
          <a:lstStyle/>
          <a:p>
            <a:pPr marL="457200" indent="-457200" algn="just">
              <a:buFont typeface="Wingdings" panose="05000000000000000000" pitchFamily="2" charset="2"/>
              <a:buChar char="Ø"/>
            </a:pPr>
            <a:r>
              <a:rPr lang="en-US" sz="3200" b="1" dirty="0">
                <a:solidFill>
                  <a:schemeClr val="bg1"/>
                </a:solidFill>
                <a:latin typeface="Times New Roman" panose="02020603050405020304" pitchFamily="18" charset="0"/>
                <a:cs typeface="Times New Roman" panose="02020603050405020304" pitchFamily="18" charset="0"/>
              </a:rPr>
              <a:t>Virtualization</a:t>
            </a:r>
            <a:r>
              <a:rPr lang="en-US" sz="3200" dirty="0">
                <a:solidFill>
                  <a:schemeClr val="bg1"/>
                </a:solidFill>
                <a:latin typeface="Times New Roman" panose="02020603050405020304" pitchFamily="18" charset="0"/>
                <a:cs typeface="Times New Roman" panose="02020603050405020304" pitchFamily="18" charset="0"/>
              </a:rPr>
              <a:t> in computing is creation of virtual (not real) of virtual something such as hardware, software, platform or a operating system or a storage or a network device.</a:t>
            </a:r>
          </a:p>
          <a:p>
            <a:pPr marL="457200" indent="-457200" algn="just">
              <a:buFont typeface="Wingdings" panose="05000000000000000000" pitchFamily="2" charset="2"/>
              <a:buChar char="Ø"/>
            </a:pPr>
            <a:r>
              <a:rPr lang="en-US" sz="3200" dirty="0">
                <a:solidFill>
                  <a:schemeClr val="bg1"/>
                </a:solidFill>
                <a:latin typeface="Times New Roman" panose="02020603050405020304" pitchFamily="18" charset="0"/>
                <a:cs typeface="Times New Roman" panose="02020603050405020304" pitchFamily="18" charset="0"/>
              </a:rPr>
              <a:t> In a virtualized environment IT enterprise has to manage many changes as the changes occur more quickly in virtual environment than in a physical environment. </a:t>
            </a:r>
          </a:p>
          <a:p>
            <a:pPr marL="457200" indent="-457200" algn="just">
              <a:buFont typeface="Wingdings" panose="05000000000000000000" pitchFamily="2" charset="2"/>
              <a:buChar char="Ø"/>
            </a:pPr>
            <a:r>
              <a:rPr lang="en-US" sz="3200" dirty="0">
                <a:solidFill>
                  <a:schemeClr val="bg1"/>
                </a:solidFill>
                <a:latin typeface="Times New Roman" panose="02020603050405020304" pitchFamily="18" charset="0"/>
                <a:cs typeface="Times New Roman" panose="02020603050405020304" pitchFamily="18" charset="0"/>
              </a:rPr>
              <a:t>Because of virtualization clouds are scalable and agile.</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1048745" name="Rectangle 6"/>
          <p:cNvSpPr/>
          <p:nvPr/>
        </p:nvSpPr>
        <p:spPr>
          <a:xfrm>
            <a:off x="0" y="1295400"/>
            <a:ext cx="3802381" cy="815340"/>
          </a:xfrm>
          <a:prstGeom prst="rect">
            <a:avLst/>
          </a:prstGeom>
        </p:spPr>
        <p:txBody>
          <a:bodyPr wrap="none">
            <a:spAutoFit/>
          </a:bodyPr>
          <a:lstStyle/>
          <a:p>
            <a:r>
              <a:rPr lang="en-US" sz="4800" b="1" dirty="0">
                <a:solidFill>
                  <a:srgbClr val="FFC000"/>
                </a:solidFill>
                <a:latin typeface="Times New Roman" panose="02020603050405020304" pitchFamily="18" charset="0"/>
                <a:cs typeface="Times New Roman" panose="02020603050405020304" pitchFamily="18" charset="0"/>
              </a:rPr>
              <a:t>Virtualization</a:t>
            </a:r>
            <a:endParaRPr lang="en-US" sz="4800" b="1" dirty="0">
              <a:solidFill>
                <a:srgbClr val="FFC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6" name="Rectangle 5"/>
          <p:cNvSpPr/>
          <p:nvPr/>
        </p:nvSpPr>
        <p:spPr>
          <a:xfrm>
            <a:off x="0" y="1997839"/>
            <a:ext cx="9144000" cy="4434839"/>
          </a:xfrm>
          <a:prstGeom prst="rect">
            <a:avLst/>
          </a:prstGeom>
        </p:spPr>
        <p:txBody>
          <a:bodyPr wrap="square">
            <a:spAutoFit/>
          </a:bodyPr>
          <a:lstStyle/>
          <a:p>
            <a:pPr marL="457200" indent="-457200" algn="just">
              <a:buFont typeface="Wingdings" panose="05000000000000000000" pitchFamily="2" charset="2"/>
              <a:buChar char="Ø"/>
            </a:pPr>
            <a:r>
              <a:rPr lang="en-US" sz="3200" b="1" dirty="0">
                <a:solidFill>
                  <a:schemeClr val="bg1"/>
                </a:solidFill>
                <a:latin typeface="Times New Roman" panose="02020603050405020304" pitchFamily="18" charset="0"/>
                <a:cs typeface="Times New Roman" panose="02020603050405020304" pitchFamily="18" charset="0"/>
              </a:rPr>
              <a:t>Virtualization</a:t>
            </a:r>
            <a:r>
              <a:rPr lang="en-US" sz="3200" dirty="0">
                <a:solidFill>
                  <a:schemeClr val="bg1"/>
                </a:solidFill>
                <a:latin typeface="Times New Roman" panose="02020603050405020304" pitchFamily="18" charset="0"/>
                <a:cs typeface="Times New Roman" panose="02020603050405020304" pitchFamily="18" charset="0"/>
              </a:rPr>
              <a:t> is the ability to run multiple operating systems on a single physical system and share the underlying hardware resources</a:t>
            </a:r>
          </a:p>
          <a:p>
            <a:pPr marL="457200" indent="-457200" algn="just">
              <a:buFont typeface="Wingdings" panose="05000000000000000000" pitchFamily="2" charset="2"/>
              <a:buChar char="Ø"/>
            </a:pPr>
            <a:r>
              <a:rPr lang="en-US" sz="3200" dirty="0">
                <a:solidFill>
                  <a:schemeClr val="bg1"/>
                </a:solidFill>
                <a:latin typeface="Times New Roman" panose="02020603050405020304" pitchFamily="18" charset="0"/>
                <a:cs typeface="Times New Roman" panose="02020603050405020304" pitchFamily="18" charset="0"/>
              </a:rPr>
              <a:t>It is the process by which one computer hosts the appearance of many computers.</a:t>
            </a:r>
          </a:p>
          <a:p>
            <a:pPr marL="457200" indent="-457200" algn="just">
              <a:buFont typeface="Wingdings" panose="05000000000000000000" pitchFamily="2" charset="2"/>
              <a:buChar char="Ø"/>
            </a:pPr>
            <a:r>
              <a:rPr lang="en-US" sz="3200" dirty="0">
                <a:solidFill>
                  <a:schemeClr val="bg1"/>
                </a:solidFill>
                <a:latin typeface="Times New Roman" panose="02020603050405020304" pitchFamily="18" charset="0"/>
                <a:cs typeface="Times New Roman" panose="02020603050405020304" pitchFamily="18" charset="0"/>
              </a:rPr>
              <a:t>Virtualization is used to improve IT throughput and costs by using physical resources as a pool from which virtual resources can be allocated.</a:t>
            </a:r>
          </a:p>
        </p:txBody>
      </p:sp>
      <p:sp>
        <p:nvSpPr>
          <p:cNvPr id="1048747" name="Rectangle 6"/>
          <p:cNvSpPr/>
          <p:nvPr/>
        </p:nvSpPr>
        <p:spPr>
          <a:xfrm>
            <a:off x="0" y="1295400"/>
            <a:ext cx="3802381" cy="815340"/>
          </a:xfrm>
          <a:prstGeom prst="rect">
            <a:avLst/>
          </a:prstGeom>
        </p:spPr>
        <p:txBody>
          <a:bodyPr wrap="none">
            <a:spAutoFit/>
          </a:bodyPr>
          <a:lstStyle/>
          <a:p>
            <a:r>
              <a:rPr lang="en-US" sz="4800" b="1" dirty="0">
                <a:solidFill>
                  <a:srgbClr val="FFC000"/>
                </a:solidFill>
                <a:latin typeface="Times New Roman" panose="02020603050405020304" pitchFamily="18" charset="0"/>
                <a:cs typeface="Times New Roman" panose="02020603050405020304" pitchFamily="18" charset="0"/>
              </a:rPr>
              <a:t>Virtualization</a:t>
            </a:r>
            <a:endParaRPr lang="en-US" sz="4800" b="1" dirty="0">
              <a:solidFill>
                <a:srgbClr val="FFC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8" name="Title 1"/>
          <p:cNvSpPr>
            <a:spLocks noGrp="1"/>
          </p:cNvSpPr>
          <p:nvPr>
            <p:ph type="title"/>
          </p:nvPr>
        </p:nvSpPr>
        <p:spPr>
          <a:xfrm>
            <a:off x="0" y="1473200"/>
            <a:ext cx="7632700" cy="508000"/>
          </a:xfrm>
        </p:spPr>
        <p:txBody>
          <a:bodyPr/>
          <a:lstStyle/>
          <a:p>
            <a:r>
              <a:rPr lang="en-US" b="1" dirty="0">
                <a:solidFill>
                  <a:srgbClr val="FFC000"/>
                </a:solidFill>
              </a:rPr>
              <a:t>Virtualization Architecture</a:t>
            </a:r>
          </a:p>
        </p:txBody>
      </p:sp>
      <p:pic>
        <p:nvPicPr>
          <p:cNvPr id="2097177" name="Content Placeholder 14" descr="Screen Shot 2013-07-05 at 2.48.53 PM.png"/>
          <p:cNvPicPr>
            <a:picLocks noGrp="1" noChangeAspect="1"/>
          </p:cNvPicPr>
          <p:nvPr>
            <p:ph idx="1"/>
          </p:nvPr>
        </p:nvPicPr>
        <p:blipFill rotWithShape="1">
          <a:blip r:embed="rId2"/>
          <a:srcRect l="961" r="-1785"/>
          <a:stretch>
            <a:fillRect/>
          </a:stretch>
        </p:blipFill>
        <p:spPr>
          <a:xfrm>
            <a:off x="1028673" y="4343400"/>
            <a:ext cx="7676058" cy="2525058"/>
          </a:xfrm>
        </p:spPr>
      </p:pic>
      <p:sp>
        <p:nvSpPr>
          <p:cNvPr id="1048749" name="Text Box 6"/>
          <p:cNvSpPr txBox="1">
            <a:spLocks noChangeArrowheads="1"/>
          </p:cNvSpPr>
          <p:nvPr/>
        </p:nvSpPr>
        <p:spPr bwMode="auto">
          <a:xfrm>
            <a:off x="0" y="1981200"/>
            <a:ext cx="9144000" cy="2036700"/>
          </a:xfrm>
          <a:prstGeom prst="rect">
            <a:avLst/>
          </a:prstGeom>
          <a:noFill/>
          <a:ln>
            <a:noFill/>
          </a:ln>
        </p:spPr>
        <p:txBody>
          <a:bodyPr wrap="square" lIns="90000" tIns="46800" rIns="90000" bIns="46800">
            <a:spAutoFit/>
          </a:bodyPr>
          <a:lstStyle>
            <a:lvl1pPr marL="179388" indent="-179388"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marL="457200" indent="-457200" algn="just">
              <a:spcBef>
                <a:spcPts val="650"/>
              </a:spcBef>
              <a:spcAft>
                <a:spcPts val="650"/>
              </a:spcAft>
              <a:buFont typeface="Wingdings" panose="05000000000000000000" pitchFamily="2" charset="2"/>
              <a:buChar char="Ø"/>
            </a:pPr>
            <a:r>
              <a:rPr lang="en-US" sz="3000" b="0" dirty="0">
                <a:solidFill>
                  <a:schemeClr val="bg1"/>
                </a:solidFill>
                <a:latin typeface="Times New Roman" panose="02020603050405020304" pitchFamily="18" charset="0"/>
                <a:ea typeface="+mn-ea"/>
                <a:cs typeface="Times New Roman" panose="02020603050405020304" pitchFamily="18" charset="0"/>
              </a:rPr>
              <a:t>A Virtual machine (VM) is an isolated runtime environment (guest OS and applications) </a:t>
            </a:r>
          </a:p>
          <a:p>
            <a:pPr marL="457200" indent="-457200" algn="just">
              <a:spcBef>
                <a:spcPts val="650"/>
              </a:spcBef>
              <a:spcAft>
                <a:spcPts val="650"/>
              </a:spcAft>
              <a:buFont typeface="Wingdings" panose="05000000000000000000" pitchFamily="2" charset="2"/>
              <a:buChar char="Ø"/>
            </a:pPr>
            <a:r>
              <a:rPr lang="en-US" sz="3000" b="0" dirty="0">
                <a:solidFill>
                  <a:schemeClr val="bg1"/>
                </a:solidFill>
                <a:latin typeface="Times New Roman" panose="02020603050405020304" pitchFamily="18" charset="0"/>
                <a:ea typeface="+mn-ea"/>
                <a:cs typeface="Times New Roman" panose="02020603050405020304" pitchFamily="18" charset="0"/>
              </a:rPr>
              <a:t>Multiple virtual systems (VMs) can run on a single physical system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0" name="Title 1"/>
          <p:cNvSpPr>
            <a:spLocks noGrp="1"/>
          </p:cNvSpPr>
          <p:nvPr>
            <p:ph type="title"/>
          </p:nvPr>
        </p:nvSpPr>
        <p:spPr>
          <a:xfrm>
            <a:off x="0" y="1547223"/>
            <a:ext cx="7632700" cy="508000"/>
          </a:xfrm>
        </p:spPr>
        <p:txBody>
          <a:bodyPr/>
          <a:lstStyle/>
          <a:p>
            <a:r>
              <a:rPr lang="en-US" b="1" dirty="0">
                <a:solidFill>
                  <a:srgbClr val="FFC000"/>
                </a:solidFill>
                <a:latin typeface="Times New Roman" panose="02020603050405020304" pitchFamily="18" charset="0"/>
                <a:cs typeface="Times New Roman" panose="02020603050405020304" pitchFamily="18" charset="0"/>
              </a:rPr>
              <a:t>Benefits of Virtualization</a:t>
            </a:r>
          </a:p>
        </p:txBody>
      </p:sp>
      <p:sp>
        <p:nvSpPr>
          <p:cNvPr id="1048751" name="Content Placeholder 2"/>
          <p:cNvSpPr>
            <a:spLocks noGrp="1"/>
          </p:cNvSpPr>
          <p:nvPr>
            <p:ph idx="1"/>
          </p:nvPr>
        </p:nvSpPr>
        <p:spPr>
          <a:xfrm>
            <a:off x="0" y="2057400"/>
            <a:ext cx="9144000" cy="5017572"/>
          </a:xfrm>
        </p:spPr>
        <p:txBody>
          <a:bodyPr>
            <a:normAutofit/>
          </a:bodyPr>
          <a:lstStyle/>
          <a:p>
            <a:r>
              <a:rPr lang="en-US" dirty="0">
                <a:latin typeface="Times New Roman" panose="02020603050405020304" pitchFamily="18" charset="0"/>
                <a:cs typeface="Times New Roman" panose="02020603050405020304" pitchFamily="18" charset="0"/>
              </a:rPr>
              <a:t>Sharing of resources helps cost reduction</a:t>
            </a:r>
          </a:p>
          <a:p>
            <a:r>
              <a:rPr lang="en-US" b="1" dirty="0">
                <a:solidFill>
                  <a:srgbClr val="FFC000"/>
                </a:solidFill>
                <a:latin typeface="Times New Roman" panose="02020603050405020304" pitchFamily="18" charset="0"/>
                <a:cs typeface="Times New Roman" panose="02020603050405020304" pitchFamily="18" charset="0"/>
              </a:rPr>
              <a:t>Isolation: </a:t>
            </a:r>
            <a:r>
              <a:rPr lang="en-US" dirty="0">
                <a:latin typeface="Times New Roman" panose="02020603050405020304" pitchFamily="18" charset="0"/>
                <a:cs typeface="Times New Roman" panose="02020603050405020304" pitchFamily="18" charset="0"/>
              </a:rPr>
              <a:t>Virtual machines are isolated from each other as if they are physically separated</a:t>
            </a:r>
          </a:p>
          <a:p>
            <a:r>
              <a:rPr lang="en-US" b="1" dirty="0">
                <a:solidFill>
                  <a:srgbClr val="FFC000"/>
                </a:solidFill>
                <a:latin typeface="Times New Roman" panose="02020603050405020304" pitchFamily="18" charset="0"/>
                <a:cs typeface="Times New Roman" panose="02020603050405020304" pitchFamily="18" charset="0"/>
              </a:rPr>
              <a:t>Encapsulation: </a:t>
            </a:r>
            <a:r>
              <a:rPr lang="en-US" dirty="0">
                <a:latin typeface="Times New Roman" panose="02020603050405020304" pitchFamily="18" charset="0"/>
                <a:cs typeface="Times New Roman" panose="02020603050405020304" pitchFamily="18" charset="0"/>
              </a:rPr>
              <a:t>Virtual machines encapsulate a complete computing environment</a:t>
            </a:r>
          </a:p>
          <a:p>
            <a:r>
              <a:rPr lang="en-US" b="1" dirty="0">
                <a:solidFill>
                  <a:srgbClr val="FFC000"/>
                </a:solidFill>
                <a:latin typeface="Times New Roman" panose="02020603050405020304" pitchFamily="18" charset="0"/>
                <a:cs typeface="Times New Roman" panose="02020603050405020304" pitchFamily="18" charset="0"/>
              </a:rPr>
              <a:t>Hardware Independence: </a:t>
            </a:r>
            <a:r>
              <a:rPr lang="en-US" dirty="0">
                <a:latin typeface="Times New Roman" panose="02020603050405020304" pitchFamily="18" charset="0"/>
                <a:cs typeface="Times New Roman" panose="02020603050405020304" pitchFamily="18" charset="0"/>
              </a:rPr>
              <a:t>Virtual machines run independently of underlying hardware</a:t>
            </a:r>
          </a:p>
          <a:p>
            <a:r>
              <a:rPr lang="en-US" b="1" dirty="0">
                <a:solidFill>
                  <a:srgbClr val="FFC000"/>
                </a:solidFill>
                <a:latin typeface="Times New Roman" panose="02020603050405020304" pitchFamily="18" charset="0"/>
                <a:cs typeface="Times New Roman" panose="02020603050405020304" pitchFamily="18" charset="0"/>
              </a:rPr>
              <a:t>Portability: </a:t>
            </a:r>
            <a:r>
              <a:rPr lang="en-US" dirty="0">
                <a:latin typeface="Times New Roman" panose="02020603050405020304" pitchFamily="18" charset="0"/>
                <a:cs typeface="Times New Roman" panose="02020603050405020304" pitchFamily="18" charset="0"/>
              </a:rPr>
              <a:t>Virtual machines can be migrated between different hosts.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Title 1"/>
          <p:cNvSpPr>
            <a:spLocks noGrp="1"/>
          </p:cNvSpPr>
          <p:nvPr>
            <p:ph type="title"/>
          </p:nvPr>
        </p:nvSpPr>
        <p:spPr>
          <a:xfrm>
            <a:off x="0" y="1295400"/>
            <a:ext cx="9144000" cy="685800"/>
          </a:xfrm>
        </p:spPr>
        <p:txBody>
          <a:bodyPr/>
          <a:lstStyle/>
          <a:p>
            <a:r>
              <a:rPr lang="en-US" b="1" dirty="0">
                <a:solidFill>
                  <a:srgbClr val="FFC000"/>
                </a:solidFill>
                <a:latin typeface="Times New Roman" panose="02020603050405020304" pitchFamily="18" charset="0"/>
                <a:cs typeface="Times New Roman" panose="02020603050405020304" pitchFamily="18" charset="0"/>
              </a:rPr>
              <a:t>Hypervisor</a:t>
            </a:r>
          </a:p>
        </p:txBody>
      </p:sp>
      <p:sp>
        <p:nvSpPr>
          <p:cNvPr id="1048753" name="Content Placeholder 2"/>
          <p:cNvSpPr>
            <a:spLocks noGrp="1"/>
          </p:cNvSpPr>
          <p:nvPr>
            <p:ph idx="1"/>
          </p:nvPr>
        </p:nvSpPr>
        <p:spPr>
          <a:xfrm>
            <a:off x="0" y="1828800"/>
            <a:ext cx="9144000" cy="5397829"/>
          </a:xfrm>
        </p:spPr>
        <p:txBody>
          <a:bodyPr>
            <a:normAutofit/>
          </a:bodyPr>
          <a:lstStyle/>
          <a:p>
            <a:pPr algn="just">
              <a:buFont typeface="Wingdings" panose="05000000000000000000" pitchFamily="2" charset="2"/>
              <a:buChar char="Ø"/>
            </a:pPr>
            <a:r>
              <a:rPr lang="en-US" sz="3600" b="1" dirty="0">
                <a:solidFill>
                  <a:srgbClr val="FFC000"/>
                </a:solidFill>
                <a:latin typeface="Times New Roman" panose="02020603050405020304" pitchFamily="18" charset="0"/>
                <a:cs typeface="Times New Roman" panose="02020603050405020304" pitchFamily="18" charset="0"/>
              </a:rPr>
              <a:t>A hypervisor, </a:t>
            </a:r>
            <a:r>
              <a:rPr lang="en-US" dirty="0">
                <a:latin typeface="Times New Roman" panose="02020603050405020304" pitchFamily="18" charset="0"/>
                <a:cs typeface="Times New Roman" panose="02020603050405020304" pitchFamily="18" charset="0"/>
              </a:rPr>
              <a:t>a virtual machine manager/monitor (VMM), or </a:t>
            </a:r>
            <a:r>
              <a:rPr lang="en-US" b="1" dirty="0">
                <a:latin typeface="Times New Roman" panose="02020603050405020304" pitchFamily="18" charset="0"/>
                <a:cs typeface="Times New Roman" panose="02020603050405020304" pitchFamily="18" charset="0"/>
              </a:rPr>
              <a:t>virtualization manager</a:t>
            </a:r>
            <a:r>
              <a:rPr lang="en-US" dirty="0">
                <a:latin typeface="Times New Roman" panose="02020603050405020304" pitchFamily="18" charset="0"/>
                <a:cs typeface="Times New Roman" panose="02020603050405020304" pitchFamily="18" charset="0"/>
              </a:rPr>
              <a:t>, is a program that allows multiple operating systems to share a single hardware host.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Each guest operating system appears to have the host's </a:t>
            </a:r>
            <a:r>
              <a:rPr lang="en-US" b="1" dirty="0">
                <a:solidFill>
                  <a:srgbClr val="FFC000"/>
                </a:solidFill>
                <a:latin typeface="Times New Roman" panose="02020603050405020304" pitchFamily="18" charset="0"/>
                <a:cs typeface="Times New Roman" panose="02020603050405020304" pitchFamily="18" charset="0"/>
              </a:rPr>
              <a:t>processor, memory, and other resources </a:t>
            </a:r>
            <a:r>
              <a:rPr lang="en-US" dirty="0">
                <a:latin typeface="Times New Roman" panose="02020603050405020304" pitchFamily="18" charset="0"/>
                <a:cs typeface="Times New Roman" panose="02020603050405020304" pitchFamily="18" charset="0"/>
              </a:rPr>
              <a:t>all to itself.</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However, the hypervisor is actually controlling the host processor and resources, allocating what is needed to each operating system in turn and making sure that the guest operating systems (called virtual machines) cannot disrupt each other. </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dirty="0"/>
              <a:t> </a:t>
            </a:r>
          </a:p>
        </p:txBody>
      </p:sp>
      <p:sp>
        <p:nvSpPr>
          <p:cNvPr id="1048593" name="TextBox 3"/>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Cloud Service              Delivery Model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6" name="Group 5"/>
          <p:cNvGrpSpPr/>
          <p:nvPr/>
        </p:nvGrpSpPr>
        <p:grpSpPr>
          <a:xfrm>
            <a:off x="10444" y="-89864"/>
            <a:ext cx="9123107" cy="2468383"/>
            <a:chOff x="-317683" y="-606504"/>
            <a:chExt cx="3855697" cy="1866602"/>
          </a:xfrm>
        </p:grpSpPr>
        <p:sp>
          <p:nvSpPr>
            <p:cNvPr id="1048594" name="Oval 21"/>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595" name="TextBox 23"/>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1048596" name="TextBox 24"/>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02</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1048597" name="Rectangle 2"/>
          <p:cNvSpPr/>
          <p:nvPr/>
        </p:nvSpPr>
        <p:spPr>
          <a:xfrm>
            <a:off x="81420" y="2032631"/>
            <a:ext cx="8981156" cy="4358640"/>
          </a:xfrm>
          <a:prstGeom prst="rect">
            <a:avLst/>
          </a:prstGeom>
        </p:spPr>
        <p:txBody>
          <a:bodyPr wrap="square">
            <a:spAutoFit/>
          </a:bodyPr>
          <a:lstStyle/>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Cloud computing has transformed the way </a:t>
            </a:r>
            <a:r>
              <a:rPr lang="en-US" sz="2400" b="1" dirty="0">
                <a:solidFill>
                  <a:srgbClr val="FFC000"/>
                </a:solidFill>
                <a:latin typeface="Times New Roman" panose="02020603050405020304" pitchFamily="18" charset="0"/>
                <a:cs typeface="Times New Roman" panose="02020603050405020304" pitchFamily="18" charset="0"/>
              </a:rPr>
              <a:t>companies use technology</a:t>
            </a:r>
            <a:r>
              <a:rPr lang="en-US" sz="2400" dirty="0">
                <a:solidFill>
                  <a:schemeClr val="bg1"/>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To do that, you first need to </a:t>
            </a:r>
            <a:r>
              <a:rPr lang="en-US" sz="2400" b="1" dirty="0">
                <a:solidFill>
                  <a:srgbClr val="FFC000"/>
                </a:solidFill>
                <a:latin typeface="Times New Roman" panose="02020603050405020304" pitchFamily="18" charset="0"/>
                <a:cs typeface="Times New Roman" panose="02020603050405020304" pitchFamily="18" charset="0"/>
              </a:rPr>
              <a:t>understand the function </a:t>
            </a:r>
            <a:r>
              <a:rPr lang="en-US" sz="2400" dirty="0">
                <a:solidFill>
                  <a:schemeClr val="bg1"/>
                </a:solidFill>
                <a:latin typeface="Times New Roman" panose="02020603050405020304" pitchFamily="18" charset="0"/>
                <a:cs typeface="Times New Roman" panose="02020603050405020304" pitchFamily="18" charset="0"/>
              </a:rPr>
              <a:t>of each cloud delivery model. </a:t>
            </a: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Secondly understand the </a:t>
            </a:r>
            <a:r>
              <a:rPr lang="en-US" sz="2400" b="1" dirty="0">
                <a:solidFill>
                  <a:srgbClr val="FFFF00"/>
                </a:solidFill>
                <a:latin typeface="Times New Roman" panose="02020603050405020304" pitchFamily="18" charset="0"/>
                <a:cs typeface="Times New Roman" panose="02020603050405020304" pitchFamily="18" charset="0"/>
              </a:rPr>
              <a:t>Shared Security Responsibility</a:t>
            </a:r>
            <a:r>
              <a:rPr lang="en-US" sz="2400" dirty="0">
                <a:solidFill>
                  <a:schemeClr val="bg1"/>
                </a:solidFill>
                <a:latin typeface="Times New Roman" panose="02020603050405020304" pitchFamily="18" charset="0"/>
                <a:cs typeface="Times New Roman" panose="02020603050405020304" pitchFamily="18" charset="0"/>
              </a:rPr>
              <a:t> required for each model. </a:t>
            </a: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Lastly, choose the model that aligns best with your business objectives. </a:t>
            </a: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There are three main cloud service delivery models: </a:t>
            </a:r>
          </a:p>
          <a:p>
            <a:pPr marL="800100" lvl="1" indent="-342900">
              <a:buFont typeface="Wingdings" panose="05000000000000000000" pitchFamily="2" charset="2"/>
              <a:buChar char="Ø"/>
            </a:pPr>
            <a:r>
              <a:rPr lang="en-US" sz="2400" b="1" dirty="0">
                <a:solidFill>
                  <a:srgbClr val="FFFF00"/>
                </a:solidFill>
                <a:latin typeface="Times New Roman" panose="02020603050405020304" pitchFamily="18" charset="0"/>
                <a:cs typeface="Times New Roman" panose="02020603050405020304" pitchFamily="18" charset="0"/>
              </a:rPr>
              <a:t>Infrastructure as a Service (IaaS)</a:t>
            </a:r>
            <a:r>
              <a:rPr lang="en-US" sz="2400" dirty="0">
                <a:solidFill>
                  <a:srgbClr val="FFFF00"/>
                </a:solidFill>
                <a:latin typeface="Times New Roman" panose="02020603050405020304" pitchFamily="18" charset="0"/>
                <a:cs typeface="Times New Roman" panose="02020603050405020304" pitchFamily="18" charset="0"/>
              </a:rPr>
              <a:t> </a:t>
            </a:r>
          </a:p>
          <a:p>
            <a:pPr marL="800100" lvl="1" indent="-342900">
              <a:buFont typeface="Wingdings" panose="05000000000000000000" pitchFamily="2" charset="2"/>
              <a:buChar char="Ø"/>
            </a:pPr>
            <a:r>
              <a:rPr lang="en-US" sz="2400" b="1" dirty="0">
                <a:solidFill>
                  <a:srgbClr val="FFFF00"/>
                </a:solidFill>
                <a:latin typeface="Times New Roman" panose="02020603050405020304" pitchFamily="18" charset="0"/>
                <a:cs typeface="Times New Roman" panose="02020603050405020304" pitchFamily="18" charset="0"/>
              </a:rPr>
              <a:t>Platform as a Service (PaaS)</a:t>
            </a:r>
            <a:r>
              <a:rPr lang="en-US" sz="2400" dirty="0">
                <a:solidFill>
                  <a:schemeClr val="bg1"/>
                </a:solidFill>
                <a:latin typeface="Times New Roman" panose="02020603050405020304" pitchFamily="18" charset="0"/>
                <a:cs typeface="Times New Roman" panose="02020603050405020304" pitchFamily="18" charset="0"/>
              </a:rPr>
              <a:t> </a:t>
            </a:r>
          </a:p>
          <a:p>
            <a:pPr marL="800100" lvl="1" indent="-342900">
              <a:buFont typeface="Wingdings" panose="05000000000000000000" pitchFamily="2" charset="2"/>
              <a:buChar char="Ø"/>
            </a:pPr>
            <a:r>
              <a:rPr lang="en-US" sz="2400" b="1" dirty="0">
                <a:solidFill>
                  <a:srgbClr val="FFFF00"/>
                </a:solidFill>
                <a:latin typeface="Times New Roman" panose="02020603050405020304" pitchFamily="18" charset="0"/>
                <a:cs typeface="Times New Roman" panose="02020603050405020304" pitchFamily="18" charset="0"/>
              </a:rPr>
              <a:t>Software as a Service (SaaS)</a:t>
            </a: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593"/>
                                        </p:tgtEl>
                                        <p:attrNameLst>
                                          <p:attrName>style.visibility</p:attrName>
                                        </p:attrNameLst>
                                      </p:cBhvr>
                                      <p:to>
                                        <p:strVal val="visible"/>
                                      </p:to>
                                    </p:set>
                                    <p:anim calcmode="lin" valueType="num">
                                      <p:cBhvr additive="base">
                                        <p:cTn id="7" dur="500" fill="hold"/>
                                        <p:tgtEl>
                                          <p:spTgt spid="1048593"/>
                                        </p:tgtEl>
                                        <p:attrNameLst>
                                          <p:attrName>ppt_x</p:attrName>
                                        </p:attrNameLst>
                                      </p:cBhvr>
                                      <p:tavLst>
                                        <p:tav tm="0">
                                          <p:val>
                                            <p:strVal val="#ppt_x"/>
                                          </p:val>
                                        </p:tav>
                                        <p:tav tm="100000">
                                          <p:val>
                                            <p:strVal val="#ppt_x"/>
                                          </p:val>
                                        </p:tav>
                                      </p:tavLst>
                                    </p:anim>
                                    <p:anim calcmode="lin" valueType="num">
                                      <p:cBhvr additive="base">
                                        <p:cTn id="8" dur="500" fill="hold"/>
                                        <p:tgtEl>
                                          <p:spTgt spid="10485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4" name="Title 1"/>
          <p:cNvSpPr>
            <a:spLocks noGrp="1"/>
          </p:cNvSpPr>
          <p:nvPr>
            <p:ph type="title"/>
          </p:nvPr>
        </p:nvSpPr>
        <p:spPr>
          <a:xfrm>
            <a:off x="-26126" y="1143000"/>
            <a:ext cx="8229600" cy="1143000"/>
          </a:xfrm>
        </p:spPr>
        <p:txBody>
          <a:bodyPr/>
          <a:lstStyle/>
          <a:p>
            <a:r>
              <a:rPr lang="en-US" b="1" dirty="0">
                <a:solidFill>
                  <a:srgbClr val="FFC000"/>
                </a:solidFill>
                <a:latin typeface="Times New Roman" panose="02020603050405020304" pitchFamily="18" charset="0"/>
                <a:cs typeface="Times New Roman" panose="02020603050405020304" pitchFamily="18" charset="0"/>
              </a:rPr>
              <a:t>Virtualization in Cloud Computing</a:t>
            </a:r>
          </a:p>
        </p:txBody>
      </p:sp>
      <p:sp>
        <p:nvSpPr>
          <p:cNvPr id="1048755" name="Content Placeholder 2"/>
          <p:cNvSpPr>
            <a:spLocks noGrp="1"/>
          </p:cNvSpPr>
          <p:nvPr>
            <p:ph idx="1"/>
          </p:nvPr>
        </p:nvSpPr>
        <p:spPr>
          <a:xfrm>
            <a:off x="0" y="2057400"/>
            <a:ext cx="9143999" cy="541454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Cloud computing takes virtualization one step further: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You don’t need to </a:t>
            </a:r>
            <a:r>
              <a:rPr lang="en-US" b="1" dirty="0">
                <a:solidFill>
                  <a:srgbClr val="FFC000"/>
                </a:solidFill>
                <a:latin typeface="Times New Roman" panose="02020603050405020304" pitchFamily="18" charset="0"/>
                <a:cs typeface="Times New Roman" panose="02020603050405020304" pitchFamily="18" charset="0"/>
              </a:rPr>
              <a:t>own the hardware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Resources are rented as needed from a cloud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Various providers allow creating virtual servers: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Choose the OS and software each instance will have</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chosen OS will run on a large server farm</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instantiate more virtual servers or shut down existing ones within minutes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You get billed only for what you used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6" name="Title 1"/>
          <p:cNvSpPr>
            <a:spLocks noGrp="1"/>
          </p:cNvSpPr>
          <p:nvPr>
            <p:ph type="title"/>
          </p:nvPr>
        </p:nvSpPr>
        <p:spPr>
          <a:xfrm>
            <a:off x="0" y="1600200"/>
            <a:ext cx="7632700" cy="508000"/>
          </a:xfrm>
        </p:spPr>
        <p:txBody>
          <a:bodyPr/>
          <a:lstStyle/>
          <a:p>
            <a:r>
              <a:rPr lang="en-US" b="1" dirty="0">
                <a:solidFill>
                  <a:srgbClr val="FFC000"/>
                </a:solidFill>
                <a:latin typeface="Times New Roman" panose="02020603050405020304" pitchFamily="18" charset="0"/>
                <a:cs typeface="Times New Roman" panose="02020603050405020304" pitchFamily="18" charset="0"/>
              </a:rPr>
              <a:t>Virtualization Security Challenges</a:t>
            </a:r>
          </a:p>
        </p:txBody>
      </p:sp>
      <p:sp>
        <p:nvSpPr>
          <p:cNvPr id="1048757" name="Content Placeholder 2"/>
          <p:cNvSpPr>
            <a:spLocks noGrp="1"/>
          </p:cNvSpPr>
          <p:nvPr>
            <p:ph idx="1"/>
          </p:nvPr>
        </p:nvSpPr>
        <p:spPr>
          <a:xfrm>
            <a:off x="0" y="1981200"/>
            <a:ext cx="9144000" cy="5101129"/>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The </a:t>
            </a:r>
            <a:r>
              <a:rPr lang="en-US" sz="3200" dirty="0">
                <a:solidFill>
                  <a:srgbClr val="FF0000"/>
                </a:solidFill>
                <a:latin typeface="Times New Roman" panose="02020603050405020304" pitchFamily="18" charset="0"/>
                <a:cs typeface="Times New Roman" panose="02020603050405020304" pitchFamily="18" charset="0"/>
              </a:rPr>
              <a:t>trusted computing base </a:t>
            </a:r>
            <a:r>
              <a:rPr lang="en-US" sz="3200" dirty="0">
                <a:latin typeface="Times New Roman" panose="02020603050405020304" pitchFamily="18" charset="0"/>
                <a:cs typeface="Times New Roman" panose="02020603050405020304" pitchFamily="18" charset="0"/>
              </a:rPr>
              <a:t>(TCB) of a virtual machine is too large.</a:t>
            </a:r>
          </a:p>
          <a:p>
            <a:r>
              <a:rPr lang="en-US" sz="3200" dirty="0">
                <a:latin typeface="Times New Roman" panose="02020603050405020304" pitchFamily="18" charset="0"/>
                <a:cs typeface="Times New Roman" panose="02020603050405020304" pitchFamily="18" charset="0"/>
              </a:rPr>
              <a:t>TCB: A small amount of software and hardware that security depends on and that we distinguish from a much larger amount that can misbehave without affecting security*</a:t>
            </a:r>
          </a:p>
          <a:p>
            <a:r>
              <a:rPr lang="en-US" sz="3200" dirty="0">
                <a:latin typeface="Times New Roman" panose="02020603050405020304" pitchFamily="18" charset="0"/>
                <a:cs typeface="Times New Roman" panose="02020603050405020304" pitchFamily="18" charset="0"/>
              </a:rPr>
              <a:t>Smaller TCB </a:t>
            </a:r>
            <a:r>
              <a:rPr lang="en-US" sz="3200" dirty="0">
                <a:latin typeface="Times New Roman" panose="02020603050405020304" pitchFamily="18" charset="0"/>
                <a:cs typeface="Times New Roman" panose="02020603050405020304" pitchFamily="18" charset="0"/>
                <a:sym typeface="Wingdings"/>
              </a:rPr>
              <a:t> more security</a:t>
            </a:r>
          </a:p>
          <a:p>
            <a:pPr marL="0" indent="0">
              <a:buNone/>
            </a:pPr>
            <a:r>
              <a:rPr lang="en-US" altLang="zh-CN" sz="3200" dirty="0">
                <a:latin typeface="Times New Roman" panose="02020603050405020304" pitchFamily="18" charset="0"/>
                <a:ea typeface="黑体" pitchFamily="2" charset="-122"/>
                <a:cs typeface="Times New Roman" panose="02020603050405020304" pitchFamily="18" charset="0"/>
                <a:sym typeface="Wingdings"/>
              </a:rPr>
              <a:t>*</a:t>
            </a:r>
            <a:r>
              <a:rPr lang="en-US" altLang="zh-CN" dirty="0">
                <a:latin typeface="Times New Roman" panose="02020603050405020304" pitchFamily="18" charset="0"/>
                <a:ea typeface="黑体" pitchFamily="2" charset="-122"/>
                <a:cs typeface="Times New Roman" panose="02020603050405020304" pitchFamily="18" charset="0"/>
              </a:rPr>
              <a:t>Lampson et al.,</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ea typeface="黑体" pitchFamily="2" charset="-122"/>
                <a:cs typeface="Times New Roman" panose="02020603050405020304" pitchFamily="18" charset="0"/>
              </a:rPr>
              <a:t>Authentication in distributed systems: Theory and practice,” ACM TCS 1992</a:t>
            </a:r>
            <a:endParaRPr lang="en-GB" altLang="zh-CN" dirty="0">
              <a:latin typeface="Times New Roman" panose="02020603050405020304" pitchFamily="18" charset="0"/>
              <a:ea typeface="黑体" pitchFamily="2" charset="-122"/>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8" name="標題 1"/>
          <p:cNvSpPr>
            <a:spLocks noGrp="1"/>
          </p:cNvSpPr>
          <p:nvPr>
            <p:ph type="title"/>
          </p:nvPr>
        </p:nvSpPr>
        <p:spPr>
          <a:xfrm>
            <a:off x="2177" y="1447800"/>
            <a:ext cx="7632700" cy="508000"/>
          </a:xfrm>
        </p:spPr>
        <p:txBody>
          <a:bodyPr/>
          <a:lstStyle/>
          <a:p>
            <a:r>
              <a:rPr lang="en-US" altLang="zh-TW" b="1" dirty="0">
                <a:solidFill>
                  <a:srgbClr val="FFC000"/>
                </a:solidFill>
                <a:latin typeface="Times New Roman" panose="02020603050405020304" pitchFamily="18" charset="0"/>
                <a:cs typeface="Times New Roman" panose="02020603050405020304" pitchFamily="18" charset="0"/>
              </a:rPr>
              <a:t>Summary </a:t>
            </a:r>
            <a:endParaRPr lang="zh-TW" altLang="en-US" b="1" dirty="0">
              <a:solidFill>
                <a:srgbClr val="FFC000"/>
              </a:solidFill>
              <a:latin typeface="Times New Roman" panose="02020603050405020304" pitchFamily="18" charset="0"/>
              <a:cs typeface="Times New Roman" panose="02020603050405020304" pitchFamily="18" charset="0"/>
            </a:endParaRPr>
          </a:p>
        </p:txBody>
      </p:sp>
      <p:sp>
        <p:nvSpPr>
          <p:cNvPr id="1048759" name="內容版面配置區 2"/>
          <p:cNvSpPr>
            <a:spLocks noGrp="1"/>
          </p:cNvSpPr>
          <p:nvPr>
            <p:ph idx="1"/>
          </p:nvPr>
        </p:nvSpPr>
        <p:spPr>
          <a:xfrm>
            <a:off x="0" y="2057400"/>
            <a:ext cx="9144000" cy="4800600"/>
          </a:xfrm>
        </p:spPr>
        <p:txBody>
          <a:bodyPr>
            <a:normAutofit fontScale="95833" lnSpcReduction="20000"/>
          </a:bodyPr>
          <a:lstStyle/>
          <a:p>
            <a:pPr>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What is cloud computing in your mind</a:t>
            </a:r>
          </a:p>
          <a:p>
            <a:pPr lvl="1">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Clear or Cloudy?</a:t>
            </a:r>
          </a:p>
          <a:p>
            <a:pPr>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Cloud computing is a new paradigm shift of computing </a:t>
            </a:r>
          </a:p>
          <a:p>
            <a:pPr>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Cloud computing can provide high quality of properties and characteristics based on essentially central ideas</a:t>
            </a:r>
          </a:p>
          <a:p>
            <a:pPr lvl="1">
              <a:buFont typeface="Wingdings" panose="05000000000000000000" pitchFamily="2" charset="2"/>
              <a:buChar char="Ø"/>
            </a:pPr>
            <a:endParaRPr lang="en-US" altLang="zh-TW"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Service models and deployment models provide services that can be used to</a:t>
            </a:r>
          </a:p>
          <a:p>
            <a:pPr lvl="1">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Rent fundamental computing resources</a:t>
            </a:r>
          </a:p>
          <a:p>
            <a:pPr lvl="1">
              <a:buFont typeface="Wingdings" panose="05000000000000000000" pitchFamily="2" charset="2"/>
              <a:buChar char="Ø"/>
            </a:pPr>
            <a:r>
              <a:rPr lang="en-US" altLang="ja-JP" dirty="0">
                <a:latin typeface="Times New Roman" panose="02020603050405020304" pitchFamily="18" charset="0"/>
                <a:ea typeface="ＭＳ Ｐゴシック" pitchFamily="34" charset="-128"/>
                <a:cs typeface="Times New Roman" panose="02020603050405020304" pitchFamily="18" charset="0"/>
              </a:rPr>
              <a:t>Deploy and develop </a:t>
            </a:r>
            <a:r>
              <a:rPr lang="en-US" altLang="zh-TW" dirty="0">
                <a:latin typeface="Times New Roman" panose="02020603050405020304" pitchFamily="18" charset="0"/>
                <a:ea typeface="新細明體" pitchFamily="18" charset="-120"/>
                <a:cs typeface="Times New Roman" panose="02020603050405020304" pitchFamily="18" charset="0"/>
              </a:rPr>
              <a:t>customer-created applications on clouds </a:t>
            </a:r>
            <a:endParaRPr lang="en-US" altLang="ja-JP" dirty="0">
              <a:latin typeface="Times New Roman" panose="02020603050405020304" pitchFamily="18" charset="0"/>
              <a:ea typeface="ＭＳ Ｐゴシック" pitchFamily="34" charset="-128"/>
              <a:cs typeface="Times New Roman" panose="02020603050405020304" pitchFamily="18" charset="0"/>
            </a:endParaRPr>
          </a:p>
          <a:p>
            <a:pPr lvl="1">
              <a:buFont typeface="Wingdings" panose="05000000000000000000" pitchFamily="2" charset="2"/>
              <a:buChar char="Ø"/>
            </a:pPr>
            <a:r>
              <a:rPr lang="en-US" altLang="ja-JP" dirty="0">
                <a:latin typeface="Times New Roman" panose="02020603050405020304" pitchFamily="18" charset="0"/>
                <a:ea typeface="ＭＳ Ｐゴシック" pitchFamily="34" charset="-128"/>
                <a:cs typeface="Times New Roman" panose="02020603050405020304" pitchFamily="18" charset="0"/>
              </a:rPr>
              <a:t>Access provider’s applications over network (wired or wireless)</a:t>
            </a:r>
          </a:p>
          <a:p>
            <a:pPr>
              <a:buFont typeface="Wingdings" panose="05000000000000000000" pitchFamily="2" charset="2"/>
              <a:buChar char="Ø"/>
            </a:pPr>
            <a:endParaRPr lang="en-US" altLang="zh-TW" dirty="0"/>
          </a:p>
          <a:p>
            <a:pPr>
              <a:buFont typeface="Wingdings" panose="05000000000000000000" pitchFamily="2" charset="2"/>
              <a:buChar char="Ø"/>
            </a:pPr>
            <a:endParaRPr lang="en-US" altLang="zh-TW" dirty="0"/>
          </a:p>
          <a:p>
            <a:pPr>
              <a:buFont typeface="Wingdings" panose="05000000000000000000" pitchFamily="2" charset="2"/>
              <a:buChar char="Ø"/>
            </a:pPr>
            <a:endParaRPr lang="en-US" altLang="zh-TW" dirty="0"/>
          </a:p>
          <a:p>
            <a:pPr>
              <a:buFont typeface="Wingdings" panose="05000000000000000000" pitchFamily="2" charset="2"/>
              <a:buChar char="Ø"/>
            </a:pPr>
            <a:endParaRPr lang="en-US" altLang="zh-TW" dirty="0"/>
          </a:p>
          <a:p>
            <a:pPr>
              <a:buFont typeface="Wingdings" panose="05000000000000000000" pitchFamily="2" charset="2"/>
              <a:buChar char="Ø"/>
            </a:pPr>
            <a:endParaRPr lang="zh-TW"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Title 1"/>
          <p:cNvSpPr>
            <a:spLocks noGrp="1"/>
          </p:cNvSpPr>
          <p:nvPr>
            <p:ph type="title"/>
          </p:nvPr>
        </p:nvSpPr>
        <p:spPr/>
        <p:txBody>
          <a:bodyPr/>
          <a:lstStyle/>
          <a:p>
            <a:r>
              <a:rPr lang="en-US" dirty="0"/>
              <a:t> </a:t>
            </a:r>
          </a:p>
        </p:txBody>
      </p:sp>
      <p:grpSp>
        <p:nvGrpSpPr>
          <p:cNvPr id="129" name="Group 4"/>
          <p:cNvGrpSpPr/>
          <p:nvPr/>
        </p:nvGrpSpPr>
        <p:grpSpPr>
          <a:xfrm>
            <a:off x="119421" y="3048000"/>
            <a:ext cx="6967178" cy="3630680"/>
            <a:chOff x="495585" y="1624904"/>
            <a:chExt cx="2944539" cy="2745539"/>
          </a:xfrm>
        </p:grpSpPr>
        <p:grpSp>
          <p:nvGrpSpPr>
            <p:cNvPr id="130" name="Group 5"/>
            <p:cNvGrpSpPr/>
            <p:nvPr/>
          </p:nvGrpSpPr>
          <p:grpSpPr>
            <a:xfrm>
              <a:off x="1153612" y="1624904"/>
              <a:ext cx="2286512" cy="899148"/>
              <a:chOff x="427863" y="1612205"/>
              <a:chExt cx="2286512" cy="899148"/>
            </a:xfrm>
          </p:grpSpPr>
          <p:sp>
            <p:nvSpPr>
              <p:cNvPr id="1048763" name="Oval 21"/>
              <p:cNvSpPr/>
              <p:nvPr/>
            </p:nvSpPr>
            <p:spPr>
              <a:xfrm>
                <a:off x="427863" y="1612205"/>
                <a:ext cx="2286512" cy="899148"/>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764" name="TextBox 23"/>
              <p:cNvSpPr txBox="1"/>
              <p:nvPr/>
            </p:nvSpPr>
            <p:spPr>
              <a:xfrm>
                <a:off x="841237" y="1612205"/>
                <a:ext cx="1409522" cy="674188"/>
              </a:xfrm>
              <a:prstGeom prst="rect">
                <a:avLst/>
              </a:prstGeom>
              <a:noFill/>
              <a:ln>
                <a:noFill/>
              </a:ln>
            </p:spPr>
            <p:txBody>
              <a:bodyPr wrap="square" lIns="0" rtlCol="0">
                <a:spAutoFit/>
              </a:bodyPr>
              <a:lstStyle/>
              <a:p>
                <a:pPr algn="ctr"/>
                <a:r>
                  <a:rPr lang="en-US" altLang="ko-KR" sz="5400" b="1" dirty="0">
                    <a:solidFill>
                      <a:srgbClr val="00CCFF"/>
                    </a:solidFill>
                    <a:latin typeface="Times New Roman" panose="02020603050405020304" pitchFamily="18" charset="0"/>
                    <a:cs typeface="Times New Roman" panose="02020603050405020304" pitchFamily="18" charset="0"/>
                  </a:rPr>
                  <a:t>Thank You </a:t>
                </a:r>
              </a:p>
            </p:txBody>
          </p:sp>
        </p:grpSp>
        <p:sp>
          <p:nvSpPr>
            <p:cNvPr id="1048765" name="TextBox 12"/>
            <p:cNvSpPr txBox="1"/>
            <p:nvPr/>
          </p:nvSpPr>
          <p:spPr>
            <a:xfrm>
              <a:off x="495585" y="4099615"/>
              <a:ext cx="570852" cy="270828"/>
            </a:xfrm>
            <a:prstGeom prst="rect">
              <a:avLst/>
            </a:prstGeom>
            <a:noFill/>
          </p:spPr>
          <p:txBody>
            <a:bodyPr wrap="square" lIns="81000" rIns="81000" rtlCol="0">
              <a:spAutoFit/>
            </a:bodyPr>
            <a:lstStyle/>
            <a:p>
              <a:pPr algn="ctr"/>
              <a:r>
                <a:rPr lang="en-US" altLang="ko-KR" b="1" dirty="0">
                  <a:solidFill>
                    <a:schemeClr val="bg1"/>
                  </a:solidFill>
                  <a:cs typeface="Arial" pitchFamily="34" charset="0"/>
                </a:rPr>
                <a:t>4</a:t>
              </a:r>
              <a:endParaRPr lang="ko-KR" altLang="en-US" b="1" dirty="0">
                <a:solidFill>
                  <a:schemeClr val="bg1"/>
                </a:solidFill>
                <a:cs typeface="Arial" pitchFamily="34" charset="0"/>
              </a:endParaRPr>
            </a:p>
          </p:txBody>
        </p:sp>
      </p:grpSp>
      <p:sp>
        <p:nvSpPr>
          <p:cNvPr id="1048766" name="Oval 11"/>
          <p:cNvSpPr/>
          <p:nvPr/>
        </p:nvSpPr>
        <p:spPr>
          <a:xfrm>
            <a:off x="1828802" y="4678373"/>
            <a:ext cx="5410197" cy="1189027"/>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767" name="TextBox 13"/>
          <p:cNvSpPr txBox="1"/>
          <p:nvPr/>
        </p:nvSpPr>
        <p:spPr>
          <a:xfrm>
            <a:off x="2806901" y="4678373"/>
            <a:ext cx="3335120" cy="891541"/>
          </a:xfrm>
          <a:prstGeom prst="rect">
            <a:avLst/>
          </a:prstGeom>
          <a:noFill/>
          <a:ln>
            <a:noFill/>
          </a:ln>
        </p:spPr>
        <p:txBody>
          <a:bodyPr wrap="square" lIns="0" rtlCol="0">
            <a:spAutoFit/>
          </a:bodyPr>
          <a:lstStyle/>
          <a:p>
            <a:pPr algn="ctr"/>
            <a:r>
              <a:rPr lang="en-US" altLang="ko-KR" sz="5400" b="1" dirty="0">
                <a:solidFill>
                  <a:srgbClr val="00CCFF"/>
                </a:solidFill>
                <a:latin typeface="Times New Roman" panose="02020603050405020304" pitchFamily="18" charset="0"/>
                <a:cs typeface="Times New Roman" panose="02020603050405020304" pitchFamily="18" charset="0"/>
              </a:rPr>
              <a:t>Question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0" name="Title 1"/>
          <p:cNvSpPr>
            <a:spLocks noGrp="1"/>
          </p:cNvSpPr>
          <p:nvPr>
            <p:ph type="title"/>
          </p:nvPr>
        </p:nvSpPr>
        <p:spPr/>
        <p:txBody>
          <a:bodyPr/>
          <a:lstStyle/>
          <a:p>
            <a:r>
              <a:rPr lang="en-US" dirty="0"/>
              <a:t> </a:t>
            </a:r>
          </a:p>
        </p:txBody>
      </p:sp>
      <p:sp>
        <p:nvSpPr>
          <p:cNvPr id="1048581" name="TextBox 3"/>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Cloud Service              Delivery Model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28" name="Group 5"/>
          <p:cNvGrpSpPr/>
          <p:nvPr/>
        </p:nvGrpSpPr>
        <p:grpSpPr>
          <a:xfrm>
            <a:off x="10444" y="-89864"/>
            <a:ext cx="9123107" cy="2468383"/>
            <a:chOff x="-317683" y="-606504"/>
            <a:chExt cx="3855697" cy="1866602"/>
          </a:xfrm>
        </p:grpSpPr>
        <p:sp>
          <p:nvSpPr>
            <p:cNvPr id="1048582" name="Oval 21"/>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583" name="TextBox 23"/>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1048584" name="TextBox 24"/>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02</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1048585" name="Rectangle 2"/>
          <p:cNvSpPr/>
          <p:nvPr/>
        </p:nvSpPr>
        <p:spPr>
          <a:xfrm>
            <a:off x="23506" y="1996775"/>
            <a:ext cx="9212046" cy="4917440"/>
          </a:xfrm>
          <a:prstGeom prst="rect">
            <a:avLst/>
          </a:prstGeom>
        </p:spPr>
        <p:txBody>
          <a:bodyPr wrap="square">
            <a:spAutoFit/>
          </a:bodyPr>
          <a:lstStyle/>
          <a:p>
            <a:pPr marL="342900" indent="-342900">
              <a:buFont typeface="Wingdings" panose="05000000000000000000" pitchFamily="2" charset="2"/>
              <a:buChar char="Ø"/>
            </a:pPr>
            <a:r>
              <a:rPr lang="en-US" sz="3200" b="1" dirty="0">
                <a:solidFill>
                  <a:srgbClr val="FFC000"/>
                </a:solidFill>
                <a:latin typeface="Times New Roman" panose="02020603050405020304" pitchFamily="18" charset="0"/>
                <a:cs typeface="Times New Roman" panose="02020603050405020304" pitchFamily="18" charset="0"/>
              </a:rPr>
              <a:t>The Infrastructure as a Service </a:t>
            </a:r>
            <a:r>
              <a:rPr lang="en-US" sz="3200" dirty="0">
                <a:solidFill>
                  <a:schemeClr val="bg1"/>
                </a:solidFill>
                <a:latin typeface="Times New Roman" panose="02020603050405020304" pitchFamily="18" charset="0"/>
                <a:cs typeface="Times New Roman" panose="02020603050405020304" pitchFamily="18" charset="0"/>
              </a:rPr>
              <a:t>layer offers </a:t>
            </a:r>
            <a:r>
              <a:rPr lang="en-US" sz="3200" b="1" dirty="0">
                <a:solidFill>
                  <a:srgbClr val="00B0F0"/>
                </a:solidFill>
                <a:latin typeface="Times New Roman" panose="02020603050405020304" pitchFamily="18" charset="0"/>
                <a:cs typeface="Times New Roman" panose="02020603050405020304" pitchFamily="18" charset="0"/>
              </a:rPr>
              <a:t>storage and compute resources </a:t>
            </a:r>
            <a:r>
              <a:rPr lang="en-US" sz="3200" dirty="0">
                <a:solidFill>
                  <a:schemeClr val="bg1"/>
                </a:solidFill>
                <a:latin typeface="Times New Roman" panose="02020603050405020304" pitchFamily="18" charset="0"/>
                <a:cs typeface="Times New Roman" panose="02020603050405020304" pitchFamily="18" charset="0"/>
              </a:rPr>
              <a:t>that developers and IT organizations use to deliver custom business solutions.</a:t>
            </a:r>
          </a:p>
          <a:p>
            <a:pPr marL="342900" indent="-342900">
              <a:buFont typeface="Wingdings" panose="05000000000000000000" pitchFamily="2" charset="2"/>
              <a:buChar char="Ø"/>
            </a:pPr>
            <a:r>
              <a:rPr lang="en-US" sz="3200" b="1" dirty="0">
                <a:solidFill>
                  <a:srgbClr val="FFC000"/>
                </a:solidFill>
                <a:latin typeface="Times New Roman" panose="02020603050405020304" pitchFamily="18" charset="0"/>
                <a:cs typeface="Times New Roman" panose="02020603050405020304" pitchFamily="18" charset="0"/>
              </a:rPr>
              <a:t>The Platform as a Service </a:t>
            </a:r>
            <a:r>
              <a:rPr lang="en-US" sz="3200" dirty="0">
                <a:solidFill>
                  <a:schemeClr val="bg1"/>
                </a:solidFill>
                <a:latin typeface="Times New Roman" panose="02020603050405020304" pitchFamily="18" charset="0"/>
                <a:cs typeface="Times New Roman" panose="02020603050405020304" pitchFamily="18" charset="0"/>
              </a:rPr>
              <a:t>layer offers </a:t>
            </a:r>
            <a:r>
              <a:rPr lang="en-US" sz="3200" b="1" dirty="0">
                <a:solidFill>
                  <a:srgbClr val="00B0F0"/>
                </a:solidFill>
                <a:latin typeface="Times New Roman" panose="02020603050405020304" pitchFamily="18" charset="0"/>
                <a:cs typeface="Times New Roman" panose="02020603050405020304" pitchFamily="18" charset="0"/>
              </a:rPr>
              <a:t>development environments that IT organizations </a:t>
            </a:r>
            <a:r>
              <a:rPr lang="en-US" sz="3200" dirty="0">
                <a:solidFill>
                  <a:schemeClr val="bg1"/>
                </a:solidFill>
                <a:latin typeface="Times New Roman" panose="02020603050405020304" pitchFamily="18" charset="0"/>
                <a:cs typeface="Times New Roman" panose="02020603050405020304" pitchFamily="18" charset="0"/>
              </a:rPr>
              <a:t>can use to create cloud-ready business applications.</a:t>
            </a:r>
          </a:p>
          <a:p>
            <a:pPr marL="342900" indent="-342900">
              <a:buFont typeface="Wingdings" panose="05000000000000000000" pitchFamily="2" charset="2"/>
              <a:buChar char="Ø"/>
            </a:pPr>
            <a:r>
              <a:rPr lang="en-US" sz="3200" b="1" dirty="0">
                <a:solidFill>
                  <a:srgbClr val="FFC000"/>
                </a:solidFill>
                <a:latin typeface="Times New Roman" panose="02020603050405020304" pitchFamily="18" charset="0"/>
                <a:cs typeface="Times New Roman" panose="02020603050405020304" pitchFamily="18" charset="0"/>
              </a:rPr>
              <a:t>The Software as a Service </a:t>
            </a:r>
            <a:r>
              <a:rPr lang="en-US" sz="3200" dirty="0">
                <a:solidFill>
                  <a:schemeClr val="bg1"/>
                </a:solidFill>
                <a:latin typeface="Times New Roman" panose="02020603050405020304" pitchFamily="18" charset="0"/>
                <a:cs typeface="Times New Roman" panose="02020603050405020304" pitchFamily="18" charset="0"/>
              </a:rPr>
              <a:t>layer offers </a:t>
            </a:r>
            <a:r>
              <a:rPr lang="en-US" sz="3200" b="1" dirty="0">
                <a:solidFill>
                  <a:srgbClr val="00B0F0"/>
                </a:solidFill>
                <a:latin typeface="Times New Roman" panose="02020603050405020304" pitchFamily="18" charset="0"/>
                <a:cs typeface="Times New Roman" panose="02020603050405020304" pitchFamily="18" charset="0"/>
              </a:rPr>
              <a:t>purpose-built business applications.</a:t>
            </a:r>
            <a:endParaRPr lang="en-US" alt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581"/>
                                        </p:tgtEl>
                                        <p:attrNameLst>
                                          <p:attrName>style.visibility</p:attrName>
                                        </p:attrNameLst>
                                      </p:cBhvr>
                                      <p:to>
                                        <p:strVal val="visible"/>
                                      </p:to>
                                    </p:set>
                                    <p:anim calcmode="lin" valueType="num">
                                      <p:cBhvr additive="base">
                                        <p:cTn id="7" dur="500" fill="hold"/>
                                        <p:tgtEl>
                                          <p:spTgt spid="1048581"/>
                                        </p:tgtEl>
                                        <p:attrNameLst>
                                          <p:attrName>ppt_x</p:attrName>
                                        </p:attrNameLst>
                                      </p:cBhvr>
                                      <p:tavLst>
                                        <p:tav tm="0">
                                          <p:val>
                                            <p:strVal val="#ppt_x"/>
                                          </p:val>
                                        </p:tav>
                                        <p:tav tm="100000">
                                          <p:val>
                                            <p:strVal val="#ppt_x"/>
                                          </p:val>
                                        </p:tav>
                                      </p:tavLst>
                                    </p:anim>
                                    <p:anim calcmode="lin" valueType="num">
                                      <p:cBhvr additive="base">
                                        <p:cTn id="8" dur="500" fill="hold"/>
                                        <p:tgtEl>
                                          <p:spTgt spid="10485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en-US" dirty="0"/>
              <a:t> </a:t>
            </a:r>
          </a:p>
        </p:txBody>
      </p:sp>
      <p:sp>
        <p:nvSpPr>
          <p:cNvPr id="1048587" name="TextBox 3"/>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Cloud Service              Delivery Model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4" name="Group 5"/>
          <p:cNvGrpSpPr/>
          <p:nvPr/>
        </p:nvGrpSpPr>
        <p:grpSpPr>
          <a:xfrm>
            <a:off x="0" y="-158577"/>
            <a:ext cx="9123107" cy="2473447"/>
            <a:chOff x="-317683" y="-610334"/>
            <a:chExt cx="3855697" cy="1870432"/>
          </a:xfrm>
        </p:grpSpPr>
        <p:sp>
          <p:nvSpPr>
            <p:cNvPr id="1048588" name="Oval 21"/>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589" name="TextBox 23"/>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1048590" name="TextBox 24"/>
            <p:cNvSpPr txBox="1"/>
            <p:nvPr/>
          </p:nvSpPr>
          <p:spPr>
            <a:xfrm>
              <a:off x="-243320" y="-61033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02</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1048591" name="Rectangle 2"/>
          <p:cNvSpPr/>
          <p:nvPr/>
        </p:nvSpPr>
        <p:spPr>
          <a:xfrm>
            <a:off x="80922" y="1984664"/>
            <a:ext cx="9125032" cy="6682740"/>
          </a:xfrm>
          <a:prstGeom prst="rect">
            <a:avLst/>
          </a:prstGeom>
        </p:spPr>
        <p:txBody>
          <a:bodyPr wrap="square">
            <a:spAutoFit/>
          </a:bodyPr>
          <a:lstStyle/>
          <a:p>
            <a:r>
              <a:rPr lang="en-US" sz="3200" b="1" dirty="0">
                <a:solidFill>
                  <a:srgbClr val="FFFF00"/>
                </a:solidFill>
                <a:latin typeface="Times New Roman" panose="02020603050405020304" pitchFamily="18" charset="0"/>
                <a:cs typeface="Times New Roman" panose="02020603050405020304" pitchFamily="18" charset="0"/>
              </a:rPr>
              <a:t>Infrastructure as a Service (IaaS)</a:t>
            </a:r>
            <a:endParaRPr lang="en-US" sz="3600" b="1" dirty="0">
              <a:solidFill>
                <a:srgbClr val="FFFF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i="1" dirty="0">
                <a:solidFill>
                  <a:schemeClr val="bg1"/>
                </a:solidFill>
                <a:latin typeface="Times New Roman" panose="02020603050405020304" pitchFamily="18" charset="0"/>
                <a:cs typeface="Times New Roman" panose="02020603050405020304" pitchFamily="18" charset="0"/>
              </a:rPr>
              <a:t>Infrastructure as a Service (IaaS) </a:t>
            </a:r>
            <a:r>
              <a:rPr lang="en-US" sz="2800" dirty="0">
                <a:solidFill>
                  <a:schemeClr val="bg1"/>
                </a:solidFill>
                <a:latin typeface="Times New Roman" panose="02020603050405020304" pitchFamily="18" charset="0"/>
                <a:cs typeface="Times New Roman" panose="02020603050405020304" pitchFamily="18" charset="0"/>
              </a:rPr>
              <a:t>is the delivery of computer hardware (</a:t>
            </a:r>
            <a:r>
              <a:rPr lang="en-US" sz="2800" b="1" dirty="0">
                <a:solidFill>
                  <a:srgbClr val="FFC000"/>
                </a:solidFill>
                <a:latin typeface="Times New Roman" panose="02020603050405020304" pitchFamily="18" charset="0"/>
                <a:cs typeface="Times New Roman" panose="02020603050405020304" pitchFamily="18" charset="0"/>
              </a:rPr>
              <a:t>servers, networking technology, storage, and data center space</a:t>
            </a:r>
            <a:r>
              <a:rPr lang="en-US" sz="2800" dirty="0">
                <a:solidFill>
                  <a:schemeClr val="bg1"/>
                </a:solidFill>
                <a:latin typeface="Times New Roman" panose="02020603050405020304" pitchFamily="18" charset="0"/>
                <a:cs typeface="Times New Roman" panose="02020603050405020304" pitchFamily="18" charset="0"/>
              </a:rPr>
              <a:t>) as a service. </a:t>
            </a:r>
          </a:p>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It may also include the delivery of </a:t>
            </a:r>
            <a:r>
              <a:rPr lang="en-US" sz="2800" b="1" dirty="0">
                <a:solidFill>
                  <a:srgbClr val="FFC000"/>
                </a:solidFill>
                <a:latin typeface="Times New Roman" panose="02020603050405020304" pitchFamily="18" charset="0"/>
                <a:cs typeface="Times New Roman" panose="02020603050405020304" pitchFamily="18" charset="0"/>
              </a:rPr>
              <a:t>operating systems and virtualization technology</a:t>
            </a:r>
            <a:r>
              <a:rPr lang="en-US" sz="2800" dirty="0">
                <a:solidFill>
                  <a:schemeClr val="bg1"/>
                </a:solidFill>
                <a:latin typeface="Times New Roman" panose="02020603050405020304" pitchFamily="18" charset="0"/>
                <a:cs typeface="Times New Roman" panose="02020603050405020304" pitchFamily="18" charset="0"/>
              </a:rPr>
              <a:t> to manage the resources.</a:t>
            </a:r>
          </a:p>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The IaaS customer rents </a:t>
            </a:r>
            <a:r>
              <a:rPr lang="en-US" sz="2800" b="1" dirty="0">
                <a:solidFill>
                  <a:srgbClr val="00B050"/>
                </a:solidFill>
                <a:latin typeface="Times New Roman" panose="02020603050405020304" pitchFamily="18" charset="0"/>
                <a:cs typeface="Times New Roman" panose="02020603050405020304" pitchFamily="18" charset="0"/>
              </a:rPr>
              <a:t>computing resources </a:t>
            </a:r>
            <a:r>
              <a:rPr lang="en-US" sz="2800" dirty="0">
                <a:solidFill>
                  <a:schemeClr val="bg1"/>
                </a:solidFill>
                <a:latin typeface="Times New Roman" panose="02020603050405020304" pitchFamily="18" charset="0"/>
                <a:cs typeface="Times New Roman" panose="02020603050405020304" pitchFamily="18" charset="0"/>
              </a:rPr>
              <a:t>instead of </a:t>
            </a:r>
            <a:r>
              <a:rPr lang="en-US" sz="2800" b="1" dirty="0">
                <a:solidFill>
                  <a:srgbClr val="00B050"/>
                </a:solidFill>
                <a:latin typeface="Times New Roman" panose="02020603050405020304" pitchFamily="18" charset="0"/>
                <a:cs typeface="Times New Roman" panose="02020603050405020304" pitchFamily="18" charset="0"/>
              </a:rPr>
              <a:t>buying and installing </a:t>
            </a:r>
            <a:r>
              <a:rPr lang="en-US" sz="2800" dirty="0">
                <a:solidFill>
                  <a:schemeClr val="bg1"/>
                </a:solidFill>
                <a:latin typeface="Times New Roman" panose="02020603050405020304" pitchFamily="18" charset="0"/>
                <a:cs typeface="Times New Roman" panose="02020603050405020304" pitchFamily="18" charset="0"/>
              </a:rPr>
              <a:t>them in their own data center.</a:t>
            </a:r>
          </a:p>
          <a:p>
            <a:pPr marL="342900" indent="-342900">
              <a:buFont typeface="Wingdings" panose="05000000000000000000" pitchFamily="2" charset="2"/>
              <a:buChar char="Ø"/>
            </a:pPr>
            <a:r>
              <a:rPr lang="en-US" sz="2800" b="1" dirty="0">
                <a:solidFill>
                  <a:srgbClr val="F8D608"/>
                </a:solidFill>
                <a:latin typeface="Times New Roman" panose="02020603050405020304" pitchFamily="18" charset="0"/>
                <a:cs typeface="Times New Roman" panose="02020603050405020304" pitchFamily="18" charset="0"/>
              </a:rPr>
              <a:t>Example: </a:t>
            </a:r>
            <a:r>
              <a:rPr lang="en-US" sz="2800" b="1" dirty="0" err="1">
                <a:solidFill>
                  <a:srgbClr val="F8D608"/>
                </a:solidFill>
                <a:latin typeface="Times New Roman" panose="02020603050405020304" pitchFamily="18" charset="0"/>
                <a:cs typeface="Times New Roman" panose="02020603050405020304" pitchFamily="18" charset="0"/>
              </a:rPr>
              <a:t>DigitalOcean</a:t>
            </a:r>
            <a:r>
              <a:rPr lang="en-US" sz="2800" b="1" dirty="0">
                <a:solidFill>
                  <a:srgbClr val="F8D608"/>
                </a:solidFill>
                <a:latin typeface="Times New Roman" panose="02020603050405020304" pitchFamily="18" charset="0"/>
                <a:cs typeface="Times New Roman" panose="02020603050405020304" pitchFamily="18" charset="0"/>
              </a:rPr>
              <a:t>, </a:t>
            </a:r>
            <a:r>
              <a:rPr lang="en-US" sz="2800" b="1" dirty="0" err="1">
                <a:solidFill>
                  <a:srgbClr val="F8D608"/>
                </a:solidFill>
                <a:latin typeface="Times New Roman" panose="02020603050405020304" pitchFamily="18" charset="0"/>
                <a:cs typeface="Times New Roman" panose="02020603050405020304" pitchFamily="18" charset="0"/>
              </a:rPr>
              <a:t>Linode</a:t>
            </a:r>
            <a:r>
              <a:rPr lang="en-US" sz="2800" b="1" dirty="0">
                <a:solidFill>
                  <a:srgbClr val="F8D608"/>
                </a:solidFill>
                <a:latin typeface="Times New Roman" panose="02020603050405020304" pitchFamily="18" charset="0"/>
                <a:cs typeface="Times New Roman" panose="02020603050405020304" pitchFamily="18" charset="0"/>
              </a:rPr>
              <a:t>, Amazon Web Services (AWS), Microsoft Azure, Google Compute Engine (GCE), Rackspace, and Cisco </a:t>
            </a:r>
            <a:r>
              <a:rPr lang="en-US" sz="2800" b="1" dirty="0" err="1">
                <a:solidFill>
                  <a:srgbClr val="F8D608"/>
                </a:solidFill>
                <a:latin typeface="Times New Roman" panose="02020603050405020304" pitchFamily="18" charset="0"/>
                <a:cs typeface="Times New Roman" panose="02020603050405020304" pitchFamily="18" charset="0"/>
              </a:rPr>
              <a:t>Metacloud</a:t>
            </a:r>
            <a:r>
              <a:rPr lang="en-US" sz="2800" b="1" dirty="0">
                <a:solidFill>
                  <a:srgbClr val="F8D608"/>
                </a:solidFill>
                <a:latin typeface="Times New Roman" panose="02020603050405020304" pitchFamily="18" charset="0"/>
                <a:cs typeface="Times New Roman" panose="02020603050405020304" pitchFamily="18" charset="0"/>
              </a:rPr>
              <a:t>.</a:t>
            </a:r>
            <a:br>
              <a:rPr lang="en-US" sz="2800" dirty="0">
                <a:solidFill>
                  <a:schemeClr val="bg1"/>
                </a:solidFill>
                <a:latin typeface="Times New Roman" panose="02020603050405020304" pitchFamily="18" charset="0"/>
                <a:cs typeface="Times New Roman" panose="02020603050405020304" pitchFamily="18" charset="0"/>
              </a:rPr>
            </a:br>
            <a:br>
              <a:rPr lang="en-US" sz="2800" dirty="0">
                <a:solidFill>
                  <a:schemeClr val="bg1"/>
                </a:solidFill>
                <a:latin typeface="Times New Roman" panose="02020603050405020304" pitchFamily="18" charset="0"/>
                <a:cs typeface="Times New Roman" panose="02020603050405020304" pitchFamily="18" charset="0"/>
              </a:rPr>
            </a:br>
            <a:br>
              <a:rPr lang="en-US" sz="2800" dirty="0">
                <a:solidFill>
                  <a:schemeClr val="bg1"/>
                </a:solidFill>
                <a:latin typeface="Times New Roman" panose="02020603050405020304" pitchFamily="18" charset="0"/>
                <a:cs typeface="Times New Roman" panose="02020603050405020304" pitchFamily="18" charset="0"/>
              </a:rPr>
            </a:br>
            <a:br>
              <a:rPr lang="en-US" sz="2800" dirty="0"/>
            </a:br>
            <a:endParaRPr lang="en-IE" altLang="en-US" sz="4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587"/>
                                        </p:tgtEl>
                                        <p:attrNameLst>
                                          <p:attrName>style.visibility</p:attrName>
                                        </p:attrNameLst>
                                      </p:cBhvr>
                                      <p:to>
                                        <p:strVal val="visible"/>
                                      </p:to>
                                    </p:set>
                                    <p:anim calcmode="lin" valueType="num">
                                      <p:cBhvr additive="base">
                                        <p:cTn id="7" dur="500" fill="hold"/>
                                        <p:tgtEl>
                                          <p:spTgt spid="1048587"/>
                                        </p:tgtEl>
                                        <p:attrNameLst>
                                          <p:attrName>ppt_x</p:attrName>
                                        </p:attrNameLst>
                                      </p:cBhvr>
                                      <p:tavLst>
                                        <p:tav tm="0">
                                          <p:val>
                                            <p:strVal val="#ppt_x"/>
                                          </p:val>
                                        </p:tav>
                                        <p:tav tm="100000">
                                          <p:val>
                                            <p:strVal val="#ppt_x"/>
                                          </p:val>
                                        </p:tav>
                                      </p:tavLst>
                                    </p:anim>
                                    <p:anim calcmode="lin" valueType="num">
                                      <p:cBhvr additive="base">
                                        <p:cTn id="8" dur="500" fill="hold"/>
                                        <p:tgtEl>
                                          <p:spTgt spid="10485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dirty="0"/>
              <a:t> </a:t>
            </a:r>
          </a:p>
        </p:txBody>
      </p:sp>
      <p:sp>
        <p:nvSpPr>
          <p:cNvPr id="1048599" name="TextBox 3"/>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Cloud Service              Delivery Model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68" name="Group 5"/>
          <p:cNvGrpSpPr/>
          <p:nvPr/>
        </p:nvGrpSpPr>
        <p:grpSpPr>
          <a:xfrm>
            <a:off x="0" y="-153513"/>
            <a:ext cx="9123107" cy="2468383"/>
            <a:chOff x="-317683" y="-606504"/>
            <a:chExt cx="3855697" cy="1866602"/>
          </a:xfrm>
        </p:grpSpPr>
        <p:sp>
          <p:nvSpPr>
            <p:cNvPr id="1048600" name="Oval 21"/>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01" name="TextBox 23"/>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1048602" name="TextBox 24"/>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02</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1048603" name="Rectangle 2"/>
          <p:cNvSpPr/>
          <p:nvPr/>
        </p:nvSpPr>
        <p:spPr>
          <a:xfrm>
            <a:off x="-1926" y="1914760"/>
            <a:ext cx="9298325" cy="4066541"/>
          </a:xfrm>
          <a:prstGeom prst="rect">
            <a:avLst/>
          </a:prstGeom>
        </p:spPr>
        <p:txBody>
          <a:bodyPr wrap="square">
            <a:spAutoFit/>
          </a:bodyPr>
          <a:lstStyle/>
          <a:p>
            <a:r>
              <a:rPr lang="en-US" sz="2800" b="1" dirty="0">
                <a:solidFill>
                  <a:srgbClr val="92D050"/>
                </a:solidFill>
                <a:latin typeface="Times New Roman" panose="02020603050405020304" pitchFamily="18" charset="0"/>
                <a:cs typeface="Times New Roman" panose="02020603050405020304" pitchFamily="18" charset="0"/>
              </a:rPr>
              <a:t>Benefits of using IaaS include: </a:t>
            </a:r>
          </a:p>
          <a:p>
            <a:pPr marL="457200" indent="-457200">
              <a:buFont typeface="Wingdings" panose="05000000000000000000" pitchFamily="2" charset="2"/>
              <a:buChar char="Ø"/>
            </a:pPr>
            <a:r>
              <a:rPr lang="en-US" sz="2400" b="1" dirty="0">
                <a:solidFill>
                  <a:srgbClr val="92D050"/>
                </a:solidFill>
                <a:latin typeface="Times New Roman" panose="02020603050405020304" pitchFamily="18" charset="0"/>
                <a:cs typeface="Times New Roman" panose="02020603050405020304" pitchFamily="18" charset="0"/>
              </a:rPr>
              <a:t>Greater flexibility:</a:t>
            </a:r>
            <a:r>
              <a:rPr lang="en-US" sz="2400" b="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IaaS lets you access infrastructure services on demand. You can scale infrastructure to support business growth and reduce it when needed. </a:t>
            </a:r>
          </a:p>
          <a:p>
            <a:pPr marL="457200" indent="-457200">
              <a:buFont typeface="Wingdings" panose="05000000000000000000" pitchFamily="2" charset="2"/>
              <a:buChar char="Ø"/>
            </a:pPr>
            <a:r>
              <a:rPr lang="en-US" sz="2400" b="1" dirty="0">
                <a:solidFill>
                  <a:srgbClr val="92D050"/>
                </a:solidFill>
                <a:latin typeface="Times New Roman" panose="02020603050405020304" pitchFamily="18" charset="0"/>
                <a:cs typeface="Times New Roman" panose="02020603050405020304" pitchFamily="18" charset="0"/>
              </a:rPr>
              <a:t>Cost savings:</a:t>
            </a:r>
            <a:r>
              <a:rPr lang="en-US" sz="2400" b="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You don’t have to buy physical hardware every time you want to upgrade. Your computing infrastructure is provided on a subscription basis, meaning your vendor is the one responsible for infrastructure management. </a:t>
            </a:r>
          </a:p>
          <a:p>
            <a:pPr marL="457200" indent="-457200">
              <a:buFont typeface="Wingdings" panose="05000000000000000000" pitchFamily="2" charset="2"/>
              <a:buChar char="Ø"/>
            </a:pPr>
            <a:r>
              <a:rPr lang="en-US" sz="2400" b="1" dirty="0">
                <a:solidFill>
                  <a:srgbClr val="92D050"/>
                </a:solidFill>
                <a:latin typeface="Times New Roman" panose="02020603050405020304" pitchFamily="18" charset="0"/>
                <a:cs typeface="Times New Roman" panose="02020603050405020304" pitchFamily="18" charset="0"/>
              </a:rPr>
              <a:t>Reliability:</a:t>
            </a:r>
            <a:r>
              <a:rPr lang="en-US" sz="2400" b="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Your assets are stored in a remote data center, where it’s managed by cloud service providers. This service model all but eliminates the threat of a single point of failure.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599"/>
                                        </p:tgtEl>
                                        <p:attrNameLst>
                                          <p:attrName>style.visibility</p:attrName>
                                        </p:attrNameLst>
                                      </p:cBhvr>
                                      <p:to>
                                        <p:strVal val="visible"/>
                                      </p:to>
                                    </p:set>
                                    <p:anim calcmode="lin" valueType="num">
                                      <p:cBhvr additive="base">
                                        <p:cTn id="7" dur="500" fill="hold"/>
                                        <p:tgtEl>
                                          <p:spTgt spid="1048599"/>
                                        </p:tgtEl>
                                        <p:attrNameLst>
                                          <p:attrName>ppt_x</p:attrName>
                                        </p:attrNameLst>
                                      </p:cBhvr>
                                      <p:tavLst>
                                        <p:tav tm="0">
                                          <p:val>
                                            <p:strVal val="#ppt_x"/>
                                          </p:val>
                                        </p:tav>
                                        <p:tav tm="100000">
                                          <p:val>
                                            <p:strVal val="#ppt_x"/>
                                          </p:val>
                                        </p:tav>
                                      </p:tavLst>
                                    </p:anim>
                                    <p:anim calcmode="lin" valueType="num">
                                      <p:cBhvr additive="base">
                                        <p:cTn id="8" dur="500" fill="hold"/>
                                        <p:tgtEl>
                                          <p:spTgt spid="10485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0" y="1026320"/>
            <a:ext cx="7632700" cy="508000"/>
          </a:xfrm>
        </p:spPr>
        <p:txBody>
          <a:bodyPr/>
          <a:lstStyle/>
          <a:p>
            <a:r>
              <a:rPr lang="en-US" sz="4000" b="1" dirty="0" err="1">
                <a:solidFill>
                  <a:srgbClr val="FFC000"/>
                </a:solidFill>
                <a:latin typeface="Times New Roman" panose="02020603050405020304" pitchFamily="18" charset="0"/>
                <a:cs typeface="Times New Roman" panose="02020603050405020304" pitchFamily="18" charset="0"/>
              </a:rPr>
              <a:t>IaaS</a:t>
            </a:r>
            <a:r>
              <a:rPr lang="en-US" sz="4000" b="1" dirty="0">
                <a:solidFill>
                  <a:srgbClr val="FFC000"/>
                </a:solidFill>
                <a:latin typeface="Times New Roman" panose="02020603050405020304" pitchFamily="18" charset="0"/>
                <a:cs typeface="Times New Roman" panose="02020603050405020304" pitchFamily="18" charset="0"/>
              </a:rPr>
              <a:t> Examples</a:t>
            </a:r>
            <a:endParaRPr lang="en-IN" sz="4000" b="1" dirty="0">
              <a:solidFill>
                <a:srgbClr val="FFC000"/>
              </a:solidFill>
              <a:latin typeface="Times New Roman" panose="02020603050405020304" pitchFamily="18" charset="0"/>
              <a:cs typeface="Times New Roman" panose="02020603050405020304" pitchFamily="18" charset="0"/>
            </a:endParaRPr>
          </a:p>
        </p:txBody>
      </p:sp>
      <p:pic>
        <p:nvPicPr>
          <p:cNvPr id="2097152" name="Picture 2" descr="http://wire.ggl.com/wp/wp-content/uploads/2009/05/blizzard-logo.gif"/>
          <p:cNvPicPr>
            <a:picLocks noChangeAspect="1" noChangeArrowheads="1"/>
          </p:cNvPicPr>
          <p:nvPr/>
        </p:nvPicPr>
        <p:blipFill>
          <a:blip r:embed="rId2" cstate="print"/>
          <a:srcRect/>
          <a:stretch>
            <a:fillRect/>
          </a:stretch>
        </p:blipFill>
        <p:spPr bwMode="auto">
          <a:xfrm>
            <a:off x="533400" y="5195977"/>
            <a:ext cx="2214578" cy="1333679"/>
          </a:xfrm>
          <a:prstGeom prst="rect">
            <a:avLst/>
          </a:prstGeom>
          <a:noFill/>
        </p:spPr>
      </p:pic>
      <p:pic>
        <p:nvPicPr>
          <p:cNvPr id="2097153" name="Picture 16" descr="http://www.wsta.org/var/plain_site/storage/images/media/images/logos/resource_guide_logos/ntt_communications_logo/515-1-eng-US/ntt_communications_logo_resourceGuideLogo.jpg"/>
          <p:cNvPicPr>
            <a:picLocks noChangeAspect="1" noChangeArrowheads="1"/>
          </p:cNvPicPr>
          <p:nvPr/>
        </p:nvPicPr>
        <p:blipFill>
          <a:blip r:embed="rId3" cstate="print"/>
          <a:srcRect/>
          <a:stretch>
            <a:fillRect/>
          </a:stretch>
        </p:blipFill>
        <p:spPr bwMode="auto">
          <a:xfrm>
            <a:off x="4972008" y="1963130"/>
            <a:ext cx="4171992" cy="1042998"/>
          </a:xfrm>
          <a:prstGeom prst="rect">
            <a:avLst/>
          </a:prstGeom>
          <a:noFill/>
        </p:spPr>
      </p:pic>
      <p:pic>
        <p:nvPicPr>
          <p:cNvPr id="2097154" name="Picture 22" descr="http://www.technewsworld.com/images/rw570375/cloud-att.jpg"/>
          <p:cNvPicPr>
            <a:picLocks noChangeAspect="1" noChangeArrowheads="1"/>
          </p:cNvPicPr>
          <p:nvPr/>
        </p:nvPicPr>
        <p:blipFill>
          <a:blip r:embed="rId4" cstate="print"/>
          <a:srcRect/>
          <a:stretch>
            <a:fillRect/>
          </a:stretch>
        </p:blipFill>
        <p:spPr bwMode="auto">
          <a:xfrm>
            <a:off x="6381044" y="5195977"/>
            <a:ext cx="1995490" cy="1438610"/>
          </a:xfrm>
          <a:prstGeom prst="rect">
            <a:avLst/>
          </a:prstGeom>
          <a:noFill/>
        </p:spPr>
      </p:pic>
      <p:pic>
        <p:nvPicPr>
          <p:cNvPr id="2097155" name="Picture 24" descr="http://profile.ak.fbcdn.net/object3/1343/89/n12731148364_5930.jpg"/>
          <p:cNvPicPr>
            <a:picLocks noChangeAspect="1" noChangeArrowheads="1"/>
          </p:cNvPicPr>
          <p:nvPr/>
        </p:nvPicPr>
        <p:blipFill>
          <a:blip r:embed="rId5" cstate="print"/>
          <a:srcRect/>
          <a:stretch>
            <a:fillRect/>
          </a:stretch>
        </p:blipFill>
        <p:spPr bwMode="auto">
          <a:xfrm>
            <a:off x="3556925" y="4421953"/>
            <a:ext cx="1843078" cy="1843080"/>
          </a:xfrm>
          <a:prstGeom prst="rect">
            <a:avLst/>
          </a:prstGeom>
          <a:noFill/>
        </p:spPr>
      </p:pic>
      <p:pic>
        <p:nvPicPr>
          <p:cNvPr id="2097156" name="Picture 10"/>
          <p:cNvPicPr>
            <a:picLocks noChangeAspect="1" noChangeArrowheads="1"/>
          </p:cNvPicPr>
          <p:nvPr/>
        </p:nvPicPr>
        <p:blipFill>
          <a:blip r:embed="rId6" cstate="print"/>
          <a:srcRect/>
          <a:stretch>
            <a:fillRect/>
          </a:stretch>
        </p:blipFill>
        <p:spPr bwMode="auto">
          <a:xfrm>
            <a:off x="6138759" y="3786902"/>
            <a:ext cx="2157434" cy="1270102"/>
          </a:xfrm>
          <a:prstGeom prst="rect">
            <a:avLst/>
          </a:prstGeom>
          <a:noFill/>
          <a:ln w="9525">
            <a:noFill/>
            <a:miter lim="800000"/>
            <a:headEnd/>
            <a:tailEnd/>
          </a:ln>
        </p:spPr>
      </p:pic>
      <p:pic>
        <p:nvPicPr>
          <p:cNvPr id="2097157" name="Picture 10" descr="http://fusecapital.com/images/portfolio/logos/opsource.gif"/>
          <p:cNvPicPr>
            <a:picLocks noChangeAspect="1" noChangeArrowheads="1"/>
          </p:cNvPicPr>
          <p:nvPr/>
        </p:nvPicPr>
        <p:blipFill>
          <a:blip r:embed="rId7" cstate="print"/>
          <a:srcRect/>
          <a:stretch>
            <a:fillRect/>
          </a:stretch>
        </p:blipFill>
        <p:spPr bwMode="auto">
          <a:xfrm>
            <a:off x="152400" y="2027554"/>
            <a:ext cx="3643306" cy="195714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lang="en-US" dirty="0"/>
              <a:t> </a:t>
            </a:r>
          </a:p>
        </p:txBody>
      </p:sp>
      <p:sp>
        <p:nvSpPr>
          <p:cNvPr id="1048652" name="TextBox 3"/>
          <p:cNvSpPr txBox="1"/>
          <p:nvPr/>
        </p:nvSpPr>
        <p:spPr>
          <a:xfrm>
            <a:off x="-1" y="1080679"/>
            <a:ext cx="9143999" cy="707886"/>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altLang="ko-KR" sz="4000" b="1" dirty="0">
                <a:solidFill>
                  <a:srgbClr val="FFC000"/>
                </a:solidFill>
                <a:latin typeface="Times New Roman" panose="02020603050405020304" pitchFamily="18" charset="0"/>
                <a:cs typeface="Times New Roman" panose="02020603050405020304" pitchFamily="18" charset="0"/>
              </a:rPr>
              <a:t>Cloud Service              Delivery Model </a:t>
            </a:r>
            <a:endParaRPr lang="ko-KR" altLang="en-US" sz="4000" b="1" dirty="0">
              <a:solidFill>
                <a:srgbClr val="FFC000"/>
              </a:solidFill>
              <a:latin typeface="Times New Roman" panose="02020603050405020304" pitchFamily="18" charset="0"/>
              <a:cs typeface="Times New Roman" panose="02020603050405020304" pitchFamily="18" charset="0"/>
            </a:endParaRPr>
          </a:p>
        </p:txBody>
      </p:sp>
      <p:grpSp>
        <p:nvGrpSpPr>
          <p:cNvPr id="80" name="Group 5"/>
          <p:cNvGrpSpPr/>
          <p:nvPr/>
        </p:nvGrpSpPr>
        <p:grpSpPr>
          <a:xfrm>
            <a:off x="0" y="-69039"/>
            <a:ext cx="9123107" cy="2468383"/>
            <a:chOff x="-317683" y="-606504"/>
            <a:chExt cx="3855697" cy="1866602"/>
          </a:xfrm>
        </p:grpSpPr>
        <p:sp>
          <p:nvSpPr>
            <p:cNvPr id="1048653" name="Oval 21"/>
            <p:cNvSpPr/>
            <p:nvPr/>
          </p:nvSpPr>
          <p:spPr>
            <a:xfrm>
              <a:off x="-317683" y="-546349"/>
              <a:ext cx="640080" cy="64008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48654" name="TextBox 23"/>
            <p:cNvSpPr txBox="1"/>
            <p:nvPr/>
          </p:nvSpPr>
          <p:spPr>
            <a:xfrm>
              <a:off x="-243320" y="957533"/>
              <a:ext cx="3781334" cy="302565"/>
            </a:xfrm>
            <a:prstGeom prst="rect">
              <a:avLst/>
            </a:prstGeom>
            <a:noFill/>
            <a:ln>
              <a:noFill/>
            </a:ln>
          </p:spPr>
          <p:txBody>
            <a:bodyPr wrap="square" lIns="0" rtlCol="0">
              <a:spAutoFit/>
            </a:bodyPr>
            <a:lstStyle/>
            <a:p>
              <a:pPr marL="171450" indent="-171450">
                <a:buFont typeface="Arial" panose="020B0604020202020204" pitchFamily="34" charset="0"/>
                <a:buChar char="•"/>
              </a:pPr>
              <a:endParaRPr lang="en-US" altLang="ko-KR" sz="2000" dirty="0">
                <a:solidFill>
                  <a:srgbClr val="00CCFF"/>
                </a:solidFill>
                <a:latin typeface="Times New Roman" panose="02020603050405020304" pitchFamily="18" charset="0"/>
                <a:cs typeface="Times New Roman" panose="02020603050405020304" pitchFamily="18" charset="0"/>
              </a:endParaRPr>
            </a:p>
          </p:txBody>
        </p:sp>
        <p:sp>
          <p:nvSpPr>
            <p:cNvPr id="1048655" name="TextBox 24"/>
            <p:cNvSpPr txBox="1"/>
            <p:nvPr/>
          </p:nvSpPr>
          <p:spPr>
            <a:xfrm>
              <a:off x="-243320" y="-606504"/>
              <a:ext cx="570852" cy="768049"/>
            </a:xfrm>
            <a:prstGeom prst="rect">
              <a:avLst/>
            </a:prstGeom>
            <a:noFill/>
            <a:ln>
              <a:noFill/>
            </a:ln>
          </p:spPr>
          <p:txBody>
            <a:bodyPr wrap="square" lIns="81000" rIns="81000" rtlCol="0">
              <a:spAutoFit/>
            </a:bodyPr>
            <a:lstStyle/>
            <a:p>
              <a:pPr algn="ctr"/>
              <a:r>
                <a:rPr lang="en-US" altLang="ko-KR" sz="6000" b="1" dirty="0">
                  <a:solidFill>
                    <a:srgbClr val="FFC000"/>
                  </a:solidFill>
                  <a:latin typeface="Times New Roman" panose="02020603050405020304" pitchFamily="18" charset="0"/>
                  <a:cs typeface="Times New Roman" panose="02020603050405020304" pitchFamily="18" charset="0"/>
                </a:rPr>
                <a:t>02</a:t>
              </a:r>
              <a:endParaRPr lang="ko-KR" altLang="en-US" sz="6000" b="1" dirty="0">
                <a:solidFill>
                  <a:srgbClr val="FFC000"/>
                </a:solidFill>
                <a:latin typeface="Times New Roman" panose="02020603050405020304" pitchFamily="18" charset="0"/>
                <a:cs typeface="Times New Roman" panose="02020603050405020304" pitchFamily="18" charset="0"/>
              </a:endParaRPr>
            </a:p>
          </p:txBody>
        </p:sp>
      </p:grpSp>
      <p:sp>
        <p:nvSpPr>
          <p:cNvPr id="1048656" name="Rectangle 2"/>
          <p:cNvSpPr/>
          <p:nvPr/>
        </p:nvSpPr>
        <p:spPr>
          <a:xfrm>
            <a:off x="-1925" y="2014473"/>
            <a:ext cx="9125032" cy="5552440"/>
          </a:xfrm>
          <a:prstGeom prst="rect">
            <a:avLst/>
          </a:prstGeom>
        </p:spPr>
        <p:txBody>
          <a:bodyPr wrap="square">
            <a:spAutoFit/>
          </a:bodyPr>
          <a:lstStyle/>
          <a:p>
            <a:r>
              <a:rPr lang="en-US" sz="2400" b="1" dirty="0">
                <a:solidFill>
                  <a:srgbClr val="FFFF00"/>
                </a:solidFill>
                <a:latin typeface="Times New Roman" panose="02020603050405020304" pitchFamily="18" charset="0"/>
                <a:cs typeface="Times New Roman" panose="02020603050405020304" pitchFamily="18" charset="0"/>
              </a:rPr>
              <a:t>Platform as a Service (PaaS)</a:t>
            </a:r>
            <a:endParaRPr lang="en-US" sz="2000" b="1" dirty="0">
              <a:solidFill>
                <a:srgbClr val="FFFF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This type of cloud service delivery model is also known as a </a:t>
            </a:r>
            <a:r>
              <a:rPr lang="en-US" sz="2800" b="1" dirty="0">
                <a:solidFill>
                  <a:srgbClr val="92D050"/>
                </a:solidFill>
                <a:latin typeface="Times New Roman" panose="02020603050405020304" pitchFamily="18" charset="0"/>
                <a:cs typeface="Times New Roman" panose="02020603050405020304" pitchFamily="18" charset="0"/>
              </a:rPr>
              <a:t>solution stack.</a:t>
            </a:r>
            <a:r>
              <a:rPr lang="en-US" sz="2800" dirty="0">
                <a:solidFill>
                  <a:schemeClr val="bg1"/>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It enables organizations to </a:t>
            </a:r>
            <a:r>
              <a:rPr lang="en-US" sz="2800" b="1" dirty="0">
                <a:solidFill>
                  <a:srgbClr val="92D050"/>
                </a:solidFill>
                <a:latin typeface="Times New Roman" panose="02020603050405020304" pitchFamily="18" charset="0"/>
                <a:cs typeface="Times New Roman" panose="02020603050405020304" pitchFamily="18" charset="0"/>
              </a:rPr>
              <a:t>create, run, and manage</a:t>
            </a:r>
            <a:r>
              <a:rPr lang="en-US" sz="2800" dirty="0">
                <a:solidFill>
                  <a:schemeClr val="bg1"/>
                </a:solidFill>
                <a:latin typeface="Times New Roman" panose="02020603050405020304" pitchFamily="18" charset="0"/>
                <a:cs typeface="Times New Roman" panose="02020603050405020304" pitchFamily="18" charset="0"/>
              </a:rPr>
              <a:t> cloud-based software without the need for </a:t>
            </a:r>
            <a:r>
              <a:rPr lang="en-US" sz="2800" b="1" dirty="0">
                <a:solidFill>
                  <a:srgbClr val="F8D608"/>
                </a:solidFill>
                <a:latin typeface="Times New Roman" panose="02020603050405020304" pitchFamily="18" charset="0"/>
                <a:cs typeface="Times New Roman" panose="02020603050405020304" pitchFamily="18" charset="0"/>
              </a:rPr>
              <a:t>onsite infrastructure</a:t>
            </a:r>
            <a:r>
              <a:rPr lang="en-US" sz="2800" dirty="0">
                <a:solidFill>
                  <a:schemeClr val="bg1"/>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Platforms are provided and maintained by a </a:t>
            </a:r>
            <a:r>
              <a:rPr lang="en-US" sz="2800" b="1" dirty="0">
                <a:solidFill>
                  <a:srgbClr val="92D050"/>
                </a:solidFill>
                <a:latin typeface="Times New Roman" panose="02020603050405020304" pitchFamily="18" charset="0"/>
                <a:cs typeface="Times New Roman" panose="02020603050405020304" pitchFamily="18" charset="0"/>
              </a:rPr>
              <a:t>third-party vendor</a:t>
            </a:r>
            <a:r>
              <a:rPr lang="en-US" sz="2800" dirty="0">
                <a:solidFill>
                  <a:schemeClr val="bg1"/>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This means businesses don’t have to worry about activities like backups and provisioning servers––it’s all done for them. </a:t>
            </a:r>
          </a:p>
          <a:p>
            <a:pPr marL="342900" indent="-342900">
              <a:buFont typeface="Wingdings" panose="05000000000000000000" pitchFamily="2" charset="2"/>
              <a:buChar char="Ø"/>
            </a:pPr>
            <a:r>
              <a:rPr lang="en-US" sz="2000" b="1" dirty="0">
                <a:solidFill>
                  <a:srgbClr val="F8D608"/>
                </a:solidFill>
                <a:latin typeface="Times New Roman" panose="02020603050405020304" pitchFamily="18" charset="0"/>
                <a:cs typeface="Times New Roman" panose="02020603050405020304" pitchFamily="18" charset="0"/>
              </a:rPr>
              <a:t>Example: AWS Elastic Beanstalk, Windows Azure, </a:t>
            </a:r>
            <a:r>
              <a:rPr lang="en-US" sz="2000" b="1" dirty="0" err="1">
                <a:solidFill>
                  <a:srgbClr val="F8D608"/>
                </a:solidFill>
                <a:latin typeface="Times New Roman" panose="02020603050405020304" pitchFamily="18" charset="0"/>
                <a:cs typeface="Times New Roman" panose="02020603050405020304" pitchFamily="18" charset="0"/>
              </a:rPr>
              <a:t>Heroku</a:t>
            </a:r>
            <a:r>
              <a:rPr lang="en-US" sz="2000" b="1" dirty="0">
                <a:solidFill>
                  <a:srgbClr val="F8D608"/>
                </a:solidFill>
                <a:latin typeface="Times New Roman" panose="02020603050405020304" pitchFamily="18" charset="0"/>
                <a:cs typeface="Times New Roman" panose="02020603050405020304" pitchFamily="18" charset="0"/>
              </a:rPr>
              <a:t>, Force.com, Google App Engine, Apache </a:t>
            </a:r>
            <a:r>
              <a:rPr lang="en-US" sz="2000" b="1" dirty="0" err="1">
                <a:solidFill>
                  <a:srgbClr val="F8D608"/>
                </a:solidFill>
                <a:latin typeface="Times New Roman" panose="02020603050405020304" pitchFamily="18" charset="0"/>
                <a:cs typeface="Times New Roman" panose="02020603050405020304" pitchFamily="18" charset="0"/>
              </a:rPr>
              <a:t>Stratos</a:t>
            </a:r>
            <a:r>
              <a:rPr lang="en-US" sz="2000" b="1" dirty="0">
                <a:solidFill>
                  <a:srgbClr val="F8D608"/>
                </a:solidFill>
                <a:latin typeface="Times New Roman" panose="02020603050405020304" pitchFamily="18" charset="0"/>
                <a:cs typeface="Times New Roman" panose="02020603050405020304" pitchFamily="18" charset="0"/>
              </a:rPr>
              <a:t>, </a:t>
            </a:r>
            <a:r>
              <a:rPr lang="en-US" sz="2000" b="1" dirty="0" err="1">
                <a:solidFill>
                  <a:srgbClr val="F8D608"/>
                </a:solidFill>
                <a:latin typeface="Times New Roman" panose="02020603050405020304" pitchFamily="18" charset="0"/>
                <a:cs typeface="Times New Roman" panose="02020603050405020304" pitchFamily="18" charset="0"/>
              </a:rPr>
              <a:t>Magento</a:t>
            </a:r>
            <a:r>
              <a:rPr lang="en-US" sz="2000" b="1" dirty="0">
                <a:solidFill>
                  <a:srgbClr val="F8D608"/>
                </a:solidFill>
                <a:latin typeface="Times New Roman" panose="02020603050405020304" pitchFamily="18" charset="0"/>
                <a:cs typeface="Times New Roman" panose="02020603050405020304" pitchFamily="18" charset="0"/>
              </a:rPr>
              <a:t> Commerce Cloud, and </a:t>
            </a:r>
            <a:r>
              <a:rPr lang="en-US" sz="2000" b="1" dirty="0" err="1">
                <a:solidFill>
                  <a:srgbClr val="F8D608"/>
                </a:solidFill>
                <a:latin typeface="Times New Roman" panose="02020603050405020304" pitchFamily="18" charset="0"/>
                <a:cs typeface="Times New Roman" panose="02020603050405020304" pitchFamily="18" charset="0"/>
              </a:rPr>
              <a:t>OpenShift</a:t>
            </a:r>
            <a:r>
              <a:rPr lang="en-US" sz="2000" b="1" dirty="0">
                <a:solidFill>
                  <a:srgbClr val="F8D608"/>
                </a:solidFill>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52"/>
                                        </p:tgtEl>
                                        <p:attrNameLst>
                                          <p:attrName>style.visibility</p:attrName>
                                        </p:attrNameLst>
                                      </p:cBhvr>
                                      <p:to>
                                        <p:strVal val="visible"/>
                                      </p:to>
                                    </p:set>
                                    <p:anim calcmode="lin" valueType="num">
                                      <p:cBhvr additive="base">
                                        <p:cTn id="7" dur="500" fill="hold"/>
                                        <p:tgtEl>
                                          <p:spTgt spid="1048652"/>
                                        </p:tgtEl>
                                        <p:attrNameLst>
                                          <p:attrName>ppt_x</p:attrName>
                                        </p:attrNameLst>
                                      </p:cBhvr>
                                      <p:tavLst>
                                        <p:tav tm="0">
                                          <p:val>
                                            <p:strVal val="#ppt_x"/>
                                          </p:val>
                                        </p:tav>
                                        <p:tav tm="100000">
                                          <p:val>
                                            <p:strVal val="#ppt_x"/>
                                          </p:val>
                                        </p:tav>
                                      </p:tavLst>
                                    </p:anim>
                                    <p:anim calcmode="lin" valueType="num">
                                      <p:cBhvr additive="base">
                                        <p:cTn id="8" dur="500" fill="hold"/>
                                        <p:tgtEl>
                                          <p:spTgt spid="1048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2" grpId="0" animBg="1"/>
    </p:bldLst>
  </p:timing>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43</Slides>
  <Notes>2</Notes>
  <HiddenSlides>0</HiddenSlide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template</vt:lpstr>
      <vt:lpstr>Custom Design</vt:lpstr>
      <vt:lpstr>Fundamental of Cloud Computing and IoT  </vt:lpstr>
      <vt:lpstr>PowerPoint Presentation</vt:lpstr>
      <vt:lpstr> </vt:lpstr>
      <vt:lpstr> </vt:lpstr>
      <vt:lpstr> </vt:lpstr>
      <vt:lpstr> </vt:lpstr>
      <vt:lpstr> </vt:lpstr>
      <vt:lpstr>IaaS Examples</vt:lpstr>
      <vt:lpstr> </vt:lpstr>
      <vt:lpstr> </vt:lpstr>
      <vt:lpstr>Platform as a Service (PaaS)</vt:lpstr>
      <vt:lpstr>PaaS Examples</vt:lpstr>
      <vt:lpstr> </vt:lpstr>
      <vt:lpstr> </vt:lpstr>
      <vt:lpstr> </vt:lpstr>
      <vt:lpstr>SaaS Examples</vt:lpstr>
      <vt:lpstr> </vt:lpstr>
      <vt:lpstr> </vt:lpstr>
      <vt:lpstr> </vt:lpstr>
      <vt:lpstr> </vt:lpstr>
      <vt:lpstr> </vt:lpstr>
      <vt:lpstr> </vt:lpstr>
      <vt:lpstr>Deployment Model</vt:lpstr>
      <vt:lpstr>Public Cloud</vt:lpstr>
      <vt:lpstr>Public Cloud</vt:lpstr>
      <vt:lpstr>Private Cloud</vt:lpstr>
      <vt:lpstr>Private Cloud</vt:lpstr>
      <vt:lpstr>Private Cloud</vt:lpstr>
      <vt:lpstr>Public vs. Private</vt:lpstr>
      <vt:lpstr>Community Cloud</vt:lpstr>
      <vt:lpstr>Hybrid Cloud</vt:lpstr>
      <vt:lpstr>Hybrid Cloud</vt:lpstr>
      <vt:lpstr>Cloud Ecosystem</vt:lpstr>
      <vt:lpstr>Service Level Agreement</vt:lpstr>
      <vt:lpstr>PowerPoint Presentation</vt:lpstr>
      <vt:lpstr>PowerPoint Presentation</vt:lpstr>
      <vt:lpstr>Virtualization Architecture</vt:lpstr>
      <vt:lpstr>Benefits of Virtualization</vt:lpstr>
      <vt:lpstr>Hypervisor</vt:lpstr>
      <vt:lpstr>Virtualization in Cloud Computing</vt:lpstr>
      <vt:lpstr>Virtualization Security Challenges</vt:lpstr>
      <vt:lpstr>Summary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Introduction to Cloud Computing</dc:title>
  <dc:creator>Microsoft account</dc:creator>
  <cp:lastModifiedBy>Mihiretu Tigistu</cp:lastModifiedBy>
  <cp:revision>1</cp:revision>
  <dcterms:created xsi:type="dcterms:W3CDTF">2022-11-10T04:09:21Z</dcterms:created>
  <dcterms:modified xsi:type="dcterms:W3CDTF">2022-12-16T20:08:32Z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4ae359ba6c7b4d59b27b17b45695ff8a</vt:lpwstr>
  </property>
</Properties>
</file>