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21" r:id="rId3"/>
    <p:sldId id="322" r:id="rId4"/>
    <p:sldId id="323" r:id="rId5"/>
    <p:sldId id="324" r:id="rId6"/>
    <p:sldId id="286" r:id="rId7"/>
    <p:sldId id="287" r:id="rId9"/>
    <p:sldId id="288" r:id="rId10"/>
    <p:sldId id="289" r:id="rId11"/>
    <p:sldId id="290" r:id="rId12"/>
    <p:sldId id="292" r:id="rId13"/>
    <p:sldId id="293" r:id="rId14"/>
    <p:sldId id="294" r:id="rId15"/>
    <p:sldId id="295" r:id="rId16"/>
    <p:sldId id="296" r:id="rId17"/>
    <p:sldId id="309" r:id="rId18"/>
    <p:sldId id="318" r:id="rId19"/>
    <p:sldId id="319" r:id="rId20"/>
    <p:sldId id="310" r:id="rId21"/>
    <p:sldId id="298" r:id="rId22"/>
    <p:sldId id="311" r:id="rId23"/>
    <p:sldId id="301" r:id="rId24"/>
    <p:sldId id="302" r:id="rId25"/>
    <p:sldId id="303" r:id="rId26"/>
    <p:sldId id="304" r:id="rId27"/>
    <p:sldId id="305" r:id="rId28"/>
    <p:sldId id="313" r:id="rId29"/>
    <p:sldId id="258" r:id="rId30"/>
    <p:sldId id="259" r:id="rId31"/>
    <p:sldId id="260" r:id="rId32"/>
    <p:sldId id="261" r:id="rId33"/>
    <p:sldId id="262" r:id="rId34"/>
    <p:sldId id="263" r:id="rId35"/>
    <p:sldId id="314" r:id="rId36"/>
    <p:sldId id="264" r:id="rId37"/>
    <p:sldId id="265" r:id="rId38"/>
    <p:sldId id="315" r:id="rId39"/>
    <p:sldId id="266" r:id="rId40"/>
    <p:sldId id="31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9" r:id="rId51"/>
    <p:sldId id="280" r:id="rId52"/>
    <p:sldId id="281" r:id="rId53"/>
    <p:sldId id="282" r:id="rId54"/>
    <p:sldId id="317" r:id="rId55"/>
    <p:sldId id="307" r:id="rId56"/>
    <p:sldId id="308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263F-4FE2-4AD5-9CD1-C02650DF144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67792-35DA-4930-9119-38F71A2E83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CF8-224D-4D63-919F-9538C6F89B1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A26A-E56E-4669-9F44-6277426D742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CF8-224D-4D63-919F-9538C6F89B1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A26A-E56E-4669-9F44-6277426D742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CF8-224D-4D63-919F-9538C6F89B1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A26A-E56E-4669-9F44-6277426D742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CF8-224D-4D63-919F-9538C6F89B1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A26A-E56E-4669-9F44-6277426D742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CF8-224D-4D63-919F-9538C6F89B1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A26A-E56E-4669-9F44-6277426D742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CF8-224D-4D63-919F-9538C6F89B1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A26A-E56E-4669-9F44-6277426D742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CF8-224D-4D63-919F-9538C6F89B14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A26A-E56E-4669-9F44-6277426D742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CF8-224D-4D63-919F-9538C6F89B14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A26A-E56E-4669-9F44-6277426D742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CF8-224D-4D63-919F-9538C6F89B14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A26A-E56E-4669-9F44-6277426D742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CF8-224D-4D63-919F-9538C6F89B1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A26A-E56E-4669-9F44-6277426D742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CF8-224D-4D63-919F-9538C6F89B1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A26A-E56E-4669-9F44-6277426D742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DFCF8-224D-4D63-919F-9538C6F89B1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A26A-E56E-4669-9F44-6277426D742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28194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Jimma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b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College of Law and Governance</a:t>
            </a:r>
            <a:b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Governance and Development Studies</a:t>
            </a:r>
            <a:endParaRPr lang="en-US" sz="24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81400"/>
            <a:ext cx="7086600" cy="119970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dirty="0"/>
              <a:t>UNDERSTANDING INTERNATIONAL RELATIONS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914400" y="4419600"/>
            <a:ext cx="8001000" cy="1752600"/>
          </a:xfrm>
          <a:prstGeom prst="rightArrow">
            <a:avLst>
              <a:gd name="adj1" fmla="val 904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Lecture slides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2022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IR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politics is pre-eminently concerned with the art of achieving group ends against the opposition of other groups.</a:t>
            </a:r>
            <a:endParaRPr lang="en-US" sz="12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this is limited by the will and ability of other groups to impose their demands.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physical </a:t>
            </a:r>
            <a:r>
              <a:rPr lang="en-US" sz="1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were to be used to resolve </a:t>
            </a:r>
            <a:r>
              <a:rPr lang="en-US" sz="1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disagreement, </a:t>
            </a:r>
            <a:r>
              <a:rPr lang="en-US" sz="1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would result an </a:t>
            </a:r>
            <a:r>
              <a:rPr lang="en-US" sz="1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intolerable existence </a:t>
            </a:r>
            <a:r>
              <a:rPr lang="en-US" sz="1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world‘s population</a:t>
            </a:r>
            <a:r>
              <a:rPr lang="en-US" sz="1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</a:t>
            </a:r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politics is also about maintaining international order.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arena of international relations and politics seems to </a:t>
            </a:r>
            <a:r>
              <a:rPr lang="en-US" sz="1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continually </a:t>
            </a:r>
            <a:r>
              <a:rPr lang="en-US" sz="1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expanding</a:t>
            </a:r>
            <a:r>
              <a:rPr lang="en-US" sz="1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1200" dirty="0" smtClean="0"/>
            </a:br>
            <a:r>
              <a:rPr lang="en-US" sz="11200" dirty="0" smtClean="0"/>
              <a:t> </a:t>
            </a:r>
            <a:br>
              <a:rPr lang="en-US" sz="11200" dirty="0" smtClean="0"/>
            </a:br>
            <a:br>
              <a:rPr lang="en-US" sz="11200" dirty="0" smtClean="0"/>
            </a:br>
            <a:br>
              <a:rPr lang="en-US" sz="11200" dirty="0" smtClean="0"/>
            </a:br>
            <a:r>
              <a:rPr lang="en-US" sz="11200" dirty="0" smtClean="0"/>
              <a:t> </a:t>
            </a:r>
            <a:br>
              <a:rPr lang="en-US" sz="2800" dirty="0" smtClean="0"/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 smtClean="0"/>
            </a:br>
            <a:br>
              <a:rPr lang="en-US" dirty="0" smtClean="0"/>
            </a:b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IR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5626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1800, </a:t>
            </a:r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were no 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organizations.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sz="1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United </a:t>
            </a:r>
            <a:r>
              <a:rPr lang="en-US" sz="1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Nations Charter </a:t>
            </a:r>
            <a:r>
              <a:rPr lang="en-US" sz="1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signed in October 1945, </a:t>
            </a:r>
            <a:r>
              <a:rPr lang="en-US" sz="1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51 </a:t>
            </a:r>
            <a:r>
              <a:rPr lang="en-US" sz="1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signed it</a:t>
            </a:r>
            <a:r>
              <a:rPr lang="en-US" sz="1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Currently, the UN grew up to 192 member states. </a:t>
            </a:r>
            <a:endParaRPr lang="en-US" sz="1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also been the </a:t>
            </a:r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continuing growth of</a:t>
            </a:r>
            <a:b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governmental and international services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Interdependence </a:t>
            </a:r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implies that 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people, businesses </a:t>
            </a:r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organizations rely on each other (and their rivals) in different places for 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ideas, goods </a:t>
            </a:r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services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2800" dirty="0" smtClean="0"/>
            </a:br>
            <a:r>
              <a:rPr lang="en-US" sz="12800" dirty="0" smtClean="0"/>
              <a:t> </a:t>
            </a:r>
            <a:br>
              <a:rPr lang="en-US" sz="11200" dirty="0" smtClean="0"/>
            </a:br>
            <a:br>
              <a:rPr lang="en-US" sz="11200" dirty="0" smtClean="0"/>
            </a:br>
            <a:r>
              <a:rPr lang="en-US" sz="11200" dirty="0" smtClean="0"/>
              <a:t> </a:t>
            </a:r>
            <a:br>
              <a:rPr lang="en-US" sz="11200" dirty="0" smtClean="0"/>
            </a:br>
            <a:r>
              <a:rPr lang="en-US" sz="11200" dirty="0" smtClean="0"/>
              <a:t> </a:t>
            </a:r>
            <a:br>
              <a:rPr lang="en-US" sz="11200" dirty="0" smtClean="0"/>
            </a:b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762000"/>
          </a:xfrm>
        </p:spPr>
        <p:txBody>
          <a:bodyPr>
            <a:normAutofit fontScale="90000"/>
          </a:bodyPr>
          <a:lstStyle/>
          <a:p>
            <a:b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and Evolution of International Relations</a:t>
            </a:r>
            <a:r>
              <a:rPr lang="en-US" sz="3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medieval Europe there were two institutions: the Catholic Church and the Empire.</a:t>
            </a:r>
            <a:endParaRPr lang="en-US" sz="12800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Church was the spiritual authority, 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its centre in Rome.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Europeans were Christian and the influence of the Church spread far and penetrated deeply into people‘s lives. </a:t>
            </a:r>
            <a:endParaRPr lang="en-US" sz="1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Church occupied a crucial role in the cultural and intellectual life of the Middle Ages. 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96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*In Europe, the Middle age or medieval period was lasted from the 5</a:t>
            </a:r>
            <a:r>
              <a:rPr lang="en-US" sz="9600" i="1" baseline="30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96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15</a:t>
            </a:r>
            <a:r>
              <a:rPr lang="en-US" sz="9600" i="1" baseline="30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96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century. It began with the fall of western Roman empire. Transitioned in to renaissance and age of discovery.</a:t>
            </a:r>
            <a:endParaRPr lang="en-US" sz="9600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sz="8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8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99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 and evolution of IR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1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Empire known as the Holy Roman Empire was established in the tenth century in central, predominantly German-speaking, Europe.  </a:t>
            </a:r>
            <a:endParaRPr lang="en-US" sz="12800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also included parts of Italy, France and today‘s Netherlands and Belgium.  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new states simultaneously set themselves in opposition to popes and emperors on the universal level.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533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 and evolution of IR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is how the state came to make itself independent and self-governing.</a:t>
            </a:r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pope playing against the emperor in northern Italian city states.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Meanwhile, in Germany, the pope struggled with the emperor over the issue of who of the two should have the right to appoint bishops.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kings of France and England began acting more independently, defying the pope‘s orders.</a:t>
            </a:r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 and evolution of IR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6388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notion of a unified Europe broke down completely as the Church began to split apart.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European states emerged in the midst of struggle and strife, and it have continued to characterize their existence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Thirty Years War, 1618–1648, was the bloodiest and most protracted military confrontation of the era.</a:t>
            </a:r>
            <a:endParaRPr 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5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treaty of Westphalia, 1648, which concluded the 30 years of warfare. 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has come to symbolize the new way of organizing international politics. 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686800" cy="4572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 and evolution of IR cont’d…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b="1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Thirty Years War is often called a religious conflict.</a:t>
            </a:r>
            <a:endParaRPr lang="en-US" sz="128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is due to the Catholic states confronted Protestants.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lphaUcPeriod"/>
            </a:pPr>
            <a:r>
              <a:rPr lang="en-US" sz="1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Catholic States: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France, Austria and *Sweden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lphaUcPeriod"/>
            </a:pPr>
            <a:r>
              <a:rPr lang="en-US" sz="1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Empire (Holy Roman Empire):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Germany, Italy, France, England, Netherland and Belgium  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Germany‘s population was reduced by around a third. 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Swedish troops destroyed. 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Many of the people who did not die on the battlefield died of the plague.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686800" cy="4572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 and evolution of IR cont’d…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458200" cy="54102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35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Protestant and Catholic countries sometimes fought on the same side.</a:t>
            </a:r>
            <a:endParaRPr lang="en-US" sz="3500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example: Sweden, a Protestant country intervened on France‘s side. </a:t>
            </a:r>
            <a:endParaRPr lang="en-US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is because the war concerned which state should have hegemony (or dominance) over Europe.</a:t>
            </a:r>
            <a:endParaRPr lang="en-US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686800" cy="4572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 and evolution of IR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politics was a matter of relations between states and no other political units.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the treaty, all states were sovereign. 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hey laid claims to the exclusive right to rule their own territories and to act.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states were formally equal and they had the same rights and obligations.</a:t>
            </a:r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7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533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 and evolution of IR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different rulers began dispatching ambassadors to each other‘s courts.</a:t>
            </a:r>
            <a:endParaRPr lang="en-US" sz="12800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diplomatic network provided a means of: 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*Gathering information </a:t>
            </a:r>
            <a:br>
              <a:rPr lang="en-US" sz="1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*Spying (employed to obtain information, may be 	secret)</a:t>
            </a:r>
            <a:br>
              <a:rPr lang="en-US" sz="1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*A way of keeping in touch with one another. </a:t>
            </a:r>
            <a:br>
              <a:rPr lang="en-US" sz="1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*Carrying out negotiations and concluding deals. </a:t>
            </a:r>
            <a:endParaRPr lang="en-US" sz="1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embassies were given extraterritorial rights and legal immunity. </a:t>
            </a:r>
            <a:endParaRPr lang="en-US" sz="12800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Diplomatic dispatches were regarded as inviolable and ambassadors had the right to worship the god of their choice. </a:t>
            </a:r>
            <a:endParaRPr lang="en-US" sz="12800" i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sz="1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ONE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INTERNATIONAL RELATIONS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Conceptualizing Nationalism, Nations and States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‘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 derived from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Latin word ‘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’- which denotes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birth or descent.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modern time the term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signifies the existence of common political consciousness.</a:t>
            </a:r>
            <a:endParaRPr lang="en-US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nation constitutes: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of people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joined by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identity.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that evolve organically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similar ethnic communities.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NATION, in the modern political sense,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community of individuals who are linked socially and economically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share a given territory and recognize the existence of a common past - even if they differ about aspects of this past.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91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 and evolution of IR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was the European model of statehood and the European way of organizing IRs that eventually came to organize all of world politics.</a:t>
            </a:r>
            <a:endParaRPr lang="en-US" sz="128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was only in the nineteenth century that relations between Europe and the rest of the world were irrevocably transformed. </a:t>
            </a:r>
            <a:endParaRPr lang="en-US" sz="128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reason is above all to be found in </a:t>
            </a:r>
            <a:r>
              <a:rPr lang="en-US" sz="1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changes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taking place in Europe itself.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was due to an </a:t>
            </a:r>
            <a:r>
              <a:rPr lang="en-US" sz="1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revolution.</a:t>
            </a:r>
            <a:endParaRPr lang="en-US" sz="128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1200" dirty="0" smtClean="0"/>
            </a:br>
            <a:br>
              <a:rPr lang="en-US" sz="11200" dirty="0" smtClean="0"/>
            </a:br>
            <a:r>
              <a:rPr lang="en-US" sz="11200" b="1" i="1" dirty="0" smtClean="0"/>
              <a:t> </a:t>
            </a:r>
            <a:br>
              <a:rPr lang="en-US" sz="11200" b="1" i="1" dirty="0" smtClean="0"/>
            </a:br>
            <a:r>
              <a:rPr lang="en-US" sz="11200" b="1" i="1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br>
              <a:rPr lang="en-US" dirty="0" smtClean="0"/>
            </a:b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 and evolution of IR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result of this the Europeans could produce many more things and do it far more efficiently. 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Europeans began looking for new markets overseas.</a:t>
            </a:r>
            <a:endParaRPr lang="en-US" sz="1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Towards the end of the nineteenth century the European countries joined in this scramble for colonies.</a:t>
            </a:r>
            <a:endParaRPr lang="en-US" sz="128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new European nation-states often proved themselves to be very aggressive colonizers.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were some exceptions to this rule - China, Japan, Siam </a:t>
            </a:r>
            <a:r>
              <a:rPr lang="en-US" sz="9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(Thailand until 1939)</a:t>
            </a:r>
            <a:r>
              <a:rPr lang="en-US" sz="1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Persia, Ethiopia and Nepal, among others.</a:t>
            </a:r>
            <a:endParaRPr lang="en-US" sz="12800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762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 in international relation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State actors</a:t>
            </a:r>
            <a:endParaRPr lang="en-US" sz="9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9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Relations (IR) traditionally focused on interactions between states.</a:t>
            </a:r>
            <a:endParaRPr lang="en-US" sz="9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9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view has been broadened over the years </a:t>
            </a:r>
            <a:r>
              <a:rPr lang="en-US" sz="9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include relationships between all sorts of political entities (polities).</a:t>
            </a:r>
            <a:r>
              <a:rPr lang="en-US" sz="9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9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9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includes international organizations, multinational corporations, societies and citizens</a:t>
            </a:r>
            <a:r>
              <a:rPr lang="en-US" sz="9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9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captures a vast array of themes ranging from the growing interconnectedness of people </a:t>
            </a:r>
            <a:r>
              <a:rPr lang="en-US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old and new forms of:</a:t>
            </a:r>
            <a:endParaRPr lang="en-US" sz="9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*Security, dialogue and conflict between 	visions, </a:t>
            </a:r>
            <a:endParaRPr lang="en-US" sz="9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*Beliefs and ideologies, </a:t>
            </a:r>
            <a:endParaRPr lang="en-US" sz="9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*The environment, space and the global 	economy, </a:t>
            </a:r>
            <a:endParaRPr lang="en-US" sz="9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*Poverty and climate change.</a:t>
            </a:r>
            <a:endParaRPr lang="en-US" sz="9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endParaRPr lang="en-US" sz="9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br>
              <a:rPr lang="en-US" dirty="0" smtClean="0"/>
            </a:b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actors in IR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States are obviously very different from each other, but they are also similar to each other in important respects.</a:t>
            </a:r>
            <a:endParaRPr lang="en-US" sz="12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states are located somewhere, they have a </a:t>
            </a:r>
            <a:r>
              <a:rPr lang="en-US" sz="1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territorial extension. </a:t>
            </a:r>
            <a:endParaRPr lang="en-US" sz="12800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Moreover, all states have their own capitals, armies, foreign ministries, flags and national anthems. </a:t>
            </a:r>
            <a:endParaRPr lang="en-US" sz="12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states call themselves </a:t>
            </a:r>
            <a:r>
              <a:rPr lang="en-US" sz="1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sovereign: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 the </a:t>
            </a:r>
            <a:r>
              <a:rPr lang="en-US" sz="1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exclusive right to govern their respective territories in their own fashion.</a:t>
            </a:r>
            <a:endParaRPr lang="en-US" sz="12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sz="1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actors in IR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They act in relation to other states; declaring war, concluding a peace, negotiating a treaty.</a:t>
            </a:r>
            <a:endParaRPr lang="en-US" sz="1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states are the leading actors in international politics.</a:t>
            </a:r>
            <a:endParaRPr lang="en-US" sz="12800" b="1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politics come to be defined in terms of interactions between states in an international system.</a:t>
            </a:r>
            <a:endParaRPr lang="en-US" sz="128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These are sovereign entities, territorially bound and independent ultimately of any external authority.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sovereignty comes to be the defining element in the study of international relations. </a:t>
            </a:r>
            <a:endParaRPr lang="en-US" sz="12800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 smtClean="0"/>
            </a:br>
            <a:br>
              <a:rPr lang="en-US" sz="4000" dirty="0" smtClean="0"/>
            </a:br>
            <a:r>
              <a:rPr lang="en-US" sz="4000" dirty="0" smtClean="0"/>
              <a:t> </a:t>
            </a:r>
            <a:br>
              <a:rPr lang="en-US" sz="2800" dirty="0" smtClean="0"/>
            </a:br>
            <a:br>
              <a:rPr lang="en-US" sz="2800" dirty="0" smtClean="0"/>
            </a:b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Non-state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br>
              <a:rPr lang="en-US" sz="3100" dirty="0" smtClean="0"/>
            </a:b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Multinational corporations (MNCs) contribute significantly to international relations.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state remains the primary actor in international politics.</a:t>
            </a:r>
            <a:endParaRPr lang="en-US" sz="1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majority of global interactions be they related to: 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*Global finance, </a:t>
            </a:r>
            <a:endParaRPr lang="en-US" sz="1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*Production, </a:t>
            </a:r>
            <a:endParaRPr lang="en-US" sz="1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*Education, </a:t>
            </a:r>
            <a:endParaRPr lang="en-US" sz="1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*Personal and professional travel, </a:t>
            </a:r>
            <a:endParaRPr lang="en-US" sz="1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1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 migration or terrorism; no longer 	occur via state channels the way they once did.</a:t>
            </a:r>
            <a:endParaRPr lang="en-US" sz="1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br>
              <a:rPr lang="en-US" dirty="0" smtClean="0"/>
            </a:b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actors of IR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4864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at which interactions occur across and beyond state borders has also increased</a:t>
            </a:r>
            <a:r>
              <a:rPr lang="en-US" sz="1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accessible platforms of communication that allow for the projection and promotion of ideas across borders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endParaRPr lang="en-US" sz="3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political agendas (progressive, revolutionary or outright dangerous)  can unfold in a relatively uncontrolled and unregulated way.</a:t>
            </a:r>
            <a:endParaRPr lang="en-US" sz="1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posing real challenges to governmental agencies and the political leaders. </a:t>
            </a:r>
            <a:endParaRPr lang="en-US" sz="1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/>
              <a:t> 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br>
              <a:rPr lang="en-US" dirty="0" smtClean="0"/>
            </a:b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295400"/>
          </a:xfrm>
        </p:spPr>
        <p:txBody>
          <a:bodyPr>
            <a:normAutofit fontScale="90000"/>
          </a:bodyPr>
          <a:lstStyle/>
          <a:p>
            <a:b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 of Analysis in International Relations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52578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 level</a:t>
            </a:r>
            <a:r>
              <a:rPr lang="en-US" sz="1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relations can be analyzed from the perspective of individuals.</a:t>
            </a:r>
            <a:endParaRPr lang="en-US" sz="12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behaviors, motivations, beliefs and orientation of the individual in affecting a particular international phenomenon.        </a:t>
            </a:r>
            <a:endParaRPr lang="en-US" sz="12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Psychological factors matter at the level of individual members of society or of a group. 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particular mindsets and perceptions of political leaders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key actors might influence their decisions and behavior.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analysis in IR cont’d…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610600" cy="56388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group level</a:t>
            </a:r>
            <a:r>
              <a:rPr lang="en-US" sz="1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group level analysis would try and break the analysis down into certain kinds of groups: 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How they relate to the state level and </a:t>
            </a:r>
            <a:endParaRPr lang="en-US" sz="1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Where they position themselves with respect to the global dimension of the issues they are dealing with. </a:t>
            </a:r>
            <a:endParaRPr lang="en-US" sz="1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example: 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F"/>
            </a:pP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financial crisis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misrule of experts, pointing at the politicized role of technocratic circles. 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F"/>
            </a:pP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relative </a:t>
            </a:r>
            <a:r>
              <a:rPr lang="en-US" sz="1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democratic control over the boards of large banks and corporations. </a:t>
            </a:r>
            <a:endParaRPr lang="en-US" sz="1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91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group level analysis of IR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"/>
            </a:pP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group-level analysis would be more interested in the actions of groups of individuals such as: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F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voters of a country and the way they express their views in the general election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F"/>
            </a:pP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Political parties picking up on the issue in their campaigns. 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F"/>
            </a:pPr>
            <a:r>
              <a:rPr lang="en-US" sz="1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could be interested in:</a:t>
            </a:r>
            <a:endParaRPr lang="en-US" sz="12800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 Activist/pressure groups like anonymous that seek to influence the global debate.</a:t>
            </a:r>
            <a:endParaRPr lang="en-US" sz="12800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The winners and losers of globalization and capitalism, and so forth.</a:t>
            </a:r>
            <a:endParaRPr lang="en-US" sz="12800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/>
            </a:br>
            <a:br>
              <a:rPr lang="en-US" dirty="0" smtClean="0"/>
            </a:b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 denotes peoples with common ethnic roots, language, religion, historical memory and the explicit desire to act as a political unity make up a nation.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not all nations do vest the form of a sovereign territorial state.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are all states national states.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nation can be understood as having a double meaning: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 as a people emerging in history and conceiving itself as a political subject,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 as a political and ideological construction.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construction is often made by states that legitimize themselves as being the political form of the nation.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06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analysis in IR cont’d…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state level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IR literature, the state is the dominant unit of analysis. </a:t>
            </a:r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analysis is referred to as the relative state-centrism of the discipline.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state acts as the arena in</a:t>
            </a:r>
            <a:b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state officials, politicians and decision-makers operate. </a:t>
            </a:r>
            <a:endParaRPr lang="en-US" b="1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8382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level analysis of IR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level analysis might be </a:t>
            </a:r>
            <a:r>
              <a:rPr lang="en-US" sz="1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interested to look at any one of the following: </a:t>
            </a:r>
            <a:endParaRPr lang="en-US" sz="1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How </a:t>
            </a:r>
            <a:r>
              <a:rPr lang="en-US" sz="1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interact with each other to deal with the crisis </a:t>
            </a:r>
            <a:r>
              <a:rPr lang="en-US" sz="1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their foreign </a:t>
            </a:r>
            <a:r>
              <a:rPr lang="en-US" sz="1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policy?</a:t>
            </a:r>
            <a:endParaRPr lang="en-US" sz="12800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How </a:t>
            </a:r>
            <a:r>
              <a:rPr lang="en-US" sz="1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build off each other‘s suggestions and react to international developments and </a:t>
            </a:r>
            <a:r>
              <a:rPr lang="en-US" sz="1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trends?</a:t>
            </a:r>
            <a:endParaRPr lang="en-US" sz="12800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How </a:t>
            </a:r>
            <a:r>
              <a:rPr lang="en-US" sz="1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cooperate, say, in the framework of international </a:t>
            </a:r>
            <a:r>
              <a:rPr lang="en-US" sz="1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organizations?</a:t>
            </a:r>
            <a:endParaRPr lang="en-US" sz="12800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How </a:t>
            </a:r>
            <a:r>
              <a:rPr lang="en-US" sz="1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look at them as competitors and </a:t>
            </a:r>
            <a:r>
              <a:rPr lang="en-US" sz="1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antagonists? </a:t>
            </a:r>
            <a:endParaRPr lang="en-US" sz="12800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require careful consideration 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what kinds of states we are looking at </a:t>
            </a:r>
            <a:r>
              <a:rPr lang="en-US" sz="1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(how they are ordered politically</a:t>
            </a:r>
            <a:r>
              <a:rPr lang="en-US" sz="1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11200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8382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analysis in IR cont’d…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level 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consider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global system as the structure or context within which states cooperate, compete and confront each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other.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issues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national interest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international scenarios to analyze international relation. </a:t>
            </a:r>
            <a:endParaRPr lang="en-US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1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066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level analysis of IR cont’d...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715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F"/>
            </a:pP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power amongst 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states, meaning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whether there 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one main concentration 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power (</a:t>
            </a:r>
            <a:r>
              <a:rPr lang="en-US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-polarity),</a:t>
            </a:r>
            <a:endParaRPr lang="en-US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two 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(bipolarity) or </a:t>
            </a:r>
            <a:endParaRPr lang="en-US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several 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multi-polarity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circumstances are seen to condition the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and opportunity of individual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groups of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states. </a:t>
            </a:r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to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pursue their interests in cooperative or competitive ways.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1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level analysis of IR cont’d...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consider global linkages that go beyond single interactions between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states.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need to look at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 of power between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include developments that are even outside the immediate control of any particular </a:t>
            </a:r>
            <a:r>
              <a:rPr lang="en-US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 </a:t>
            </a:r>
            <a:endParaRPr lang="en-US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includes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the global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economy, transnational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terrorism or the internet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F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scholars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that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power is usually distributed into three main types of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namely: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i)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-polar system, 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bipolar system and, 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 multipolar system. 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different systems reflect the number of powerful states competing for power and their hierarchical relationship. </a:t>
            </a:r>
            <a:endParaRPr lang="en-US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838200"/>
          </a:xfrm>
        </p:spPr>
        <p:txBody>
          <a:bodyPr>
            <a:normAutofit fontScale="90000"/>
          </a:bodyPr>
          <a:lstStyle/>
          <a:p>
            <a:b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-polar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system</a:t>
            </a:r>
            <a:br>
              <a:rPr lang="en-US" sz="9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54864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one state with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greatest political, economic, cultural and military power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with the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totally control other states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bipolar and multipolar systems there is no one single state with a preponderant power and hence ability to control other states. </a:t>
            </a:r>
            <a:endParaRPr lang="en-US" b="1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91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IR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Bipolar system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are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dominant states (super powers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powerful states join either sides through alliance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alliance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formations.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vulnerable for zero-sum game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politics.</a:t>
            </a:r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is because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one superpower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gains,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would inevitably lose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typical historical example where the world was under bipolar system is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cold war period. </a:t>
            </a:r>
            <a:endParaRPr 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IR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Multipolar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throughout history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During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period around World War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a typical world system.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reflects various equally powerful states competing for power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system, it is possible to bring change without gaining or losing power.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685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IR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Power </a:t>
            </a:r>
            <a:endParaRPr lang="en-US" sz="35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35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</a:t>
            </a:r>
            <a:r>
              <a:rPr lang="en-US" sz="35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currency of international politics. </a:t>
            </a:r>
            <a:endParaRPr lang="en-US" sz="3500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is for economics, power is for international relations (politics). </a:t>
            </a:r>
            <a:endParaRPr lang="en-US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3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system, power determines the relative influence of </a:t>
            </a:r>
            <a:r>
              <a:rPr lang="en-US" sz="3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actors.</a:t>
            </a:r>
            <a:endParaRPr lang="en-US" sz="3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3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shapes the structure of the international system. </a:t>
            </a:r>
            <a:endParaRPr lang="en-US" sz="3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politics, like all other politics, is a struggle for power (Hans Morgenthau). </a:t>
            </a:r>
            <a:endParaRPr lang="en-US" sz="35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3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Thus, power </a:t>
            </a:r>
            <a:r>
              <a:rPr lang="en-US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line of international relations</a:t>
            </a:r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35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Still, there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multinational states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nations without a 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on the other hand, homogeneous nation-states do not really exist.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all people of mixed origin, through immigration and exchanges with neighbor nations.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all nation-states have national minorities within their territory.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2DA2BF"/>
              </a:buClr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 differently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pursued different goals.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rgbClr val="DA1F28"/>
              </a:buClr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state could be nation but all states are not nation.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rgbClr val="DA1F28"/>
              </a:buClr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state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‘nation-state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2DA2BF"/>
              </a:buClr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state, people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 sentiment of oneness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thus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them from others.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2DA2BF"/>
              </a:buClr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could be called nationalism.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6868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cont’d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10600" cy="56388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is </a:t>
            </a:r>
            <a:r>
              <a:rPr lang="en-US" sz="1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A‘s</a:t>
            </a:r>
            <a:r>
              <a:rPr lang="en-US" sz="1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ability to get </a:t>
            </a:r>
            <a:r>
              <a:rPr lang="en-US" sz="1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to do something 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would not otherwise do (Dahl). 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F"/>
            </a:pPr>
            <a:r>
              <a:rPr lang="en-US" sz="1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the </a:t>
            </a:r>
            <a:r>
              <a:rPr lang="en-US" sz="1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and Soviet Union had roughly balanced capabilities during the cold war era. </a:t>
            </a:r>
            <a:endParaRPr lang="en-US" sz="1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world powers were in a stalemate for the whole of the cold war period. </a:t>
            </a:r>
            <a:endParaRPr lang="en-US" sz="1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demise of the Soviet Union,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balance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 in favour of the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US. 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Therefore, </a:t>
            </a:r>
            <a:r>
              <a:rPr lang="en-US" sz="1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USA owned the ability to get Russia to do what Russia would not otherwise do. </a:t>
            </a:r>
            <a:endParaRPr lang="en-US" sz="1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533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IR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8686800" cy="5867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narchy 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Anarchy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situation where there is absence of authority (government) be it in national or international/global level systems.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country: </a:t>
            </a:r>
            <a:r>
              <a:rPr lang="en-US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anarchy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refers to a breakdown of law and </a:t>
            </a:r>
            <a:r>
              <a:rPr lang="en-US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order. </a:t>
            </a:r>
            <a:endParaRPr lang="en-US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between </a:t>
            </a:r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states: 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a system where power is decentralized and there are no shared institutions with the right to enforce common rules</a:t>
            </a:r>
            <a:r>
              <a:rPr lang="en-US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838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IR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Sovereignty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state‘s ultimate authority within its territorial entity (internal sovereignty) and,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state‘s involvement in the international community (external sovereignty). 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short, sovereignty denotes double claim of states from the international system, i.e.,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*Autonomy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foreign policy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*Independence/freedom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its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domestic 	affairs.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Theories of International Relations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 of IRs is a set of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explains how the international system works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Theories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international relations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 to understand and try to make sense of the world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us through various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lenses.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Thus,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necessary to simplify International Relations theory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explain how any state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behaves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Let us see each theories one by one: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 of IR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US" sz="9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Idealism/Liberalism </a:t>
            </a:r>
            <a:endParaRPr lang="en-US" sz="9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9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Liberalism </a:t>
            </a:r>
            <a:r>
              <a:rPr lang="en-US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IR was referred to as a </a:t>
            </a:r>
            <a:r>
              <a:rPr lang="en-US" sz="9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utopian theory.</a:t>
            </a:r>
            <a:endParaRPr lang="en-US" sz="9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9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believe </a:t>
            </a:r>
            <a:r>
              <a:rPr lang="en-US" sz="98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peace and harmony between nations is not only achievable, but desirable</a:t>
            </a:r>
            <a:r>
              <a:rPr lang="en-US" sz="98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800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9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Believes in </a:t>
            </a:r>
            <a:r>
              <a:rPr lang="en-US" sz="9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democratic peace </a:t>
            </a:r>
            <a:r>
              <a:rPr lang="en-US" sz="9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en-US" sz="9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9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states </a:t>
            </a:r>
            <a:r>
              <a:rPr lang="en-US" sz="9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shared liberal values should have no reason for going to war against one another or </a:t>
            </a:r>
            <a:r>
              <a:rPr lang="en-US" sz="9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democracies do not go to war </a:t>
            </a:r>
            <a:r>
              <a:rPr lang="en-US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each other (Immanuel Kant</a:t>
            </a:r>
            <a:r>
              <a:rPr lang="en-US" sz="9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9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9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9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 </a:t>
            </a:r>
            <a:r>
              <a:rPr lang="en-US" sz="9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cessation of war is an attainable </a:t>
            </a:r>
            <a:r>
              <a:rPr lang="en-US" sz="9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goal.</a:t>
            </a:r>
            <a:endParaRPr lang="en-US" sz="9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endParaRPr lang="en-US" sz="1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Idealism/liberalism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Believes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prospects for the elimination of war lay with: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i. a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preference for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democracy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 aristocracy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ii. </a:t>
            </a:r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autarky (economic self 	sufficiency)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iii. </a:t>
            </a:r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collective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the balance of power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system (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Burchill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1996).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system of collective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advocated to replace antagonistic alliance systems with international order based on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of law and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collective responsibility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Idealism/liberalism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3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Liberals </a:t>
            </a:r>
            <a:r>
              <a:rPr lang="en-US" sz="3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argue that </a:t>
            </a:r>
            <a:r>
              <a:rPr lang="en-US" sz="3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law </a:t>
            </a:r>
            <a:r>
              <a:rPr lang="en-US" sz="3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a mechanism by which cooperation among states is made possible.</a:t>
            </a:r>
            <a:endParaRPr lang="en-US" sz="3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 refers to the body of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customary and conventional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(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treaties)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binding on civilized states in their intercourse with each other.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 performs two different functions. 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mechanisms for cross-border 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interactions.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Normative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system: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shape the values and goals these interactions are pursuing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609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Idealism/liberalism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competing views on this matter. 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Some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scholars say international law is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 law at all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a branch of international morality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IL is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in all senses of the term. </a:t>
            </a:r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matter of definition. 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685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Theories of IR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Realism 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Realism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gained momentum during the Second World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War.</a:t>
            </a:r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is anarchic. 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Believe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is unavoidable and perpetual and so war is common and inherent to humankind.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politics is a struggle for power’’.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politics is primarily about domination as opposed to cooperation between states.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their security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chances of survival. 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endParaRPr lang="en-US" b="1" dirty="0"/>
          </a:p>
          <a:p>
            <a:pPr marL="457200" indent="-457200" algn="just">
              <a:buFont typeface="Wingdings" panose="05000000000000000000" pitchFamily="2" charset="2"/>
              <a:buChar char=""/>
            </a:pPr>
            <a:endParaRPr lang="en-US" b="1" dirty="0" smtClean="0"/>
          </a:p>
          <a:p>
            <a:pPr algn="just">
              <a:buFont typeface="Wingdings" panose="05000000000000000000" pitchFamily="2" charset="2"/>
              <a:buChar char=""/>
            </a:pPr>
            <a:endParaRPr lang="en-US" sz="3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533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Realism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  <p:graphicFrame>
        <p:nvGraphicFramePr>
          <p:cNvPr id="4" name="Content Placeholder 4"/>
          <p:cNvGraphicFramePr/>
          <p:nvPr/>
        </p:nvGraphicFramePr>
        <p:xfrm>
          <a:off x="381001" y="990600"/>
          <a:ext cx="8458200" cy="4724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2620"/>
                <a:gridCol w="2819400"/>
                <a:gridCol w="3116180"/>
              </a:tblGrid>
              <a:tr h="94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 of analysis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Liberalist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Realist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36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nature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Innately good and believe in peace</a:t>
                      </a:r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 in their own self-interests</a:t>
                      </a:r>
                      <a:r>
                        <a:rPr lang="en-US" sz="2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selfish.</a:t>
                      </a:r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683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400" dirty="0" smtClean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 </a:t>
                      </a:r>
                      <a:endParaRPr lang="en-US" sz="2400" dirty="0" smtClean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4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Cessation of war is an attainable goal.</a:t>
                      </a:r>
                      <a:endParaRPr lang="en-US" sz="2400" b="0" dirty="0" smtClean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Conflict is unavoidable, war is common and inherent to humankind.</a:t>
                      </a:r>
                      <a:endParaRPr lang="en-US" sz="2400" dirty="0" smtClean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73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400" dirty="0" smtClean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World  lens</a:t>
                      </a:r>
                      <a:endParaRPr lang="en-US" sz="2400" dirty="0" smtClean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4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Magnifies areas of cooperation</a:t>
                      </a:r>
                      <a:endParaRPr lang="en-US" sz="2400" dirty="0" smtClean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Magnifies instances of war and conflict. </a:t>
                      </a:r>
                      <a:endParaRPr lang="en-US" sz="2400" dirty="0" smtClean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400" dirty="0" smtClean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76400"/>
            <a:ext cx="8686800" cy="49530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F"/>
            </a:pPr>
            <a:r>
              <a:rPr lang="en-US" sz="1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Nationalism</a:t>
            </a:r>
            <a:r>
              <a:rPr lang="en-US" sz="1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doctrine that asserts the nation as the basic political unit in organizing society. 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Nationalism is the most </a:t>
            </a:r>
            <a:r>
              <a:rPr lang="en-US" sz="1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influential force in international affairs. </a:t>
            </a:r>
            <a:endParaRPr lang="en-US" sz="12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F"/>
            </a:pPr>
            <a:r>
              <a:rPr lang="en-US" sz="1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Nations: </a:t>
            </a:r>
            <a:r>
              <a:rPr lang="en-US" sz="1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evolve </a:t>
            </a:r>
            <a:r>
              <a:rPr lang="en-US" sz="1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organically out of </a:t>
            </a:r>
            <a:r>
              <a:rPr lang="en-US" sz="12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similar </a:t>
            </a:r>
            <a:r>
              <a:rPr lang="en-US" sz="128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ethnic communities </a:t>
            </a:r>
            <a:r>
              <a:rPr lang="en-US" sz="12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they reveal themselves in </a:t>
            </a:r>
            <a:r>
              <a:rPr lang="en-US" sz="128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myths, legends</a:t>
            </a:r>
            <a:r>
              <a:rPr lang="en-US" sz="12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28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songs.</a:t>
            </a:r>
            <a:endParaRPr lang="en-US" sz="12800" b="1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"/>
            </a:pPr>
            <a:r>
              <a:rPr lang="en-US" sz="128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People of same ethnicity, culture, historical tradition and language with in a state.</a:t>
            </a:r>
            <a:endParaRPr lang="en-US" sz="12800" b="1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endParaRPr lang="en-US" sz="1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br>
              <a:rPr lang="en-US" dirty="0" smtClean="0"/>
            </a:b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609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Realism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  <p:graphicFrame>
        <p:nvGraphicFramePr>
          <p:cNvPr id="4" name="Content Placeholder 4"/>
          <p:cNvGraphicFramePr/>
          <p:nvPr/>
        </p:nvGraphicFramePr>
        <p:xfrm>
          <a:off x="228600" y="838200"/>
          <a:ext cx="8686801" cy="585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2"/>
                <a:gridCol w="3825238"/>
                <a:gridCol w="3185161"/>
              </a:tblGrid>
              <a:tr h="7715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 of analysis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Liberalist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Realist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43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 View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Optimistic view</a:t>
                      </a:r>
                      <a:r>
                        <a:rPr lang="en-US" sz="24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world order can be improved, with peace and gradually replacing war).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Pessimistic view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(war and conflict is common and peace are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achieved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states are preparing for future conflict). 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14425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 actor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and non state actors; but state is ultimate power holder.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State.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57325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IO’s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Assisting states in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formulating decisions and helping to formalize cooperation.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States partake in IO’s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it is in their self-interest to do so.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609600"/>
          </a:xfrm>
        </p:spPr>
        <p:txBody>
          <a:bodyPr>
            <a:normAutofit fontScale="90000"/>
          </a:bodyPr>
          <a:lstStyle/>
          <a:p>
            <a:br>
              <a:rPr lang="en-US" sz="2800" b="1" dirty="0" smtClean="0"/>
            </a:br>
            <a:r>
              <a:rPr lang="en-US" sz="3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Structuralism/Marxism</a:t>
            </a:r>
            <a:br>
              <a:rPr lang="en-US" sz="2800" b="1" dirty="0"/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Argues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a capitalist society is divided into two contradictory classes: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lphaL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class (the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bourgeoisie)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lphaL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class (the proletariat).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Marx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hoped for an eventual end to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overthrow of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bourgeoisie by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proletariat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Structuralism is emerged as a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critique of both realism and pluralism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concentrated on: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* Inequalities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within the international system,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* Inequalities of wealth between 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 (North) 	or the first world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south or the 	third world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91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Structuralism/Marxism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Inspired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writings of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Marx and Lenin.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Focused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dependency, exploitation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division of labor.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Argued, most states were 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free 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 they were subjugated by the political, ideological and social consequences of economic forces. 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basis of inequality was the capitalist structure of the international system.</a:t>
            </a:r>
            <a:endParaRPr 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system globally producing </a:t>
            </a:r>
            <a:r>
              <a:rPr lang="en-US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center–periphery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(exploitation of Least Developed Countries by Economically Developed Countries).</a:t>
            </a: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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writers in the structuralism perspective emerged from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Latin America, Africa and the Middle East.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Theories of IR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5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Constructivism</a:t>
            </a:r>
            <a:endParaRPr lang="en-US" sz="5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"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Argues 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5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system is created by a set of ideas, a body of thought, a system of norms, 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has been </a:t>
            </a:r>
            <a:r>
              <a:rPr lang="en-US" sz="5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arranged by certain people at a particular time and place</a:t>
            </a:r>
            <a:r>
              <a:rPr lang="en-US" sz="5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1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"/>
            </a:pPr>
            <a:r>
              <a:rPr lang="en-US" sz="5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constructivism is to understand</a:t>
            </a:r>
            <a:br>
              <a:rPr lang="en-US" sz="5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ideas, or norms as they are often called, have power. </a:t>
            </a:r>
            <a:endParaRPr lang="en-US" sz="51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"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Argues 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ideas 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norms have a power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international 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Char char=""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essence of international relations exists in the interactions between people. 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"/>
            </a:pP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Believes anarchy is what states make of it.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"/>
            </a:pP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is because, IR exists in the interactions between individuals or agents on the global stage.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"/>
            </a:pP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"/>
            </a:pPr>
            <a:endParaRPr lang="en-US" dirty="0" smtClean="0"/>
          </a:p>
          <a:p>
            <a:pPr>
              <a:buFont typeface="Wingdings" panose="05000000000000000000" pitchFamily="2" charset="2"/>
              <a:buChar char=""/>
            </a:pPr>
            <a:endParaRPr lang="en-US" dirty="0"/>
          </a:p>
          <a:p>
            <a:pPr>
              <a:buFont typeface="Wingdings" panose="05000000000000000000" pitchFamily="2" charset="2"/>
              <a:buChar char=""/>
            </a:pPr>
            <a:endParaRPr lang="en-US" dirty="0" smtClean="0"/>
          </a:p>
          <a:p>
            <a:pPr>
              <a:buFont typeface="Wingdings" panose="05000000000000000000" pitchFamily="2" charset="2"/>
              <a:buChar char=""/>
            </a:pPr>
            <a:endParaRPr lang="en-US" dirty="0"/>
          </a:p>
          <a:p>
            <a:pPr>
              <a:buFont typeface="Wingdings" panose="05000000000000000000" pitchFamily="2" charset="2"/>
              <a:buChar char=""/>
            </a:pPr>
            <a:endParaRPr lang="en-US" dirty="0" smtClean="0"/>
          </a:p>
          <a:p>
            <a:pPr>
              <a:buFont typeface="Wingdings" panose="05000000000000000000" pitchFamily="2" charset="2"/>
              <a:buChar char=""/>
            </a:pPr>
            <a:endParaRPr lang="en-US" dirty="0"/>
          </a:p>
          <a:p>
            <a:pPr>
              <a:buFont typeface="Wingdings" panose="05000000000000000000" pitchFamily="2" charset="2"/>
              <a:buChar char=""/>
            </a:pPr>
            <a:endParaRPr lang="en-US" dirty="0" smtClean="0"/>
          </a:p>
          <a:p>
            <a:pPr>
              <a:buFont typeface="Wingdings" panose="05000000000000000000" pitchFamily="2" charset="2"/>
              <a:buChar char=""/>
            </a:pPr>
            <a:endParaRPr lang="en-US" dirty="0"/>
          </a:p>
          <a:p>
            <a:pPr>
              <a:buFont typeface="Wingdings" panose="05000000000000000000" pitchFamily="2" charset="2"/>
              <a:buChar char=""/>
            </a:pPr>
            <a:endParaRPr lang="en-US" dirty="0" smtClean="0"/>
          </a:p>
          <a:p>
            <a:pPr>
              <a:buFont typeface="Wingdings" panose="05000000000000000000" pitchFamily="2" charset="2"/>
              <a:buChar char="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Theories of IR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8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8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heories</a:t>
            </a:r>
            <a:endParaRPr lang="en-US" sz="8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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stablished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mainstream theories mainly 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liberalism and realism.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"/>
            </a:pPr>
            <a:r>
              <a:rPr lang="en-US" sz="8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oppose commonly held assumptions in the field of IR. </a:t>
            </a:r>
            <a:endParaRPr lang="en-US" sz="8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"/>
            </a:pPr>
            <a:r>
              <a:rPr lang="en-US" sz="8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for new approaches to understand the world we find ourselves in.</a:t>
            </a:r>
            <a:endParaRPr lang="en-US" sz="8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"/>
            </a:pPr>
            <a:r>
              <a:rPr lang="en-US" sz="8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 </a:t>
            </a:r>
            <a:r>
              <a:rPr lang="en-US" sz="8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voice to individuals who have frequently been marginalized example women and Global South</a:t>
            </a:r>
            <a:r>
              <a:rPr lang="en-US" sz="8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80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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Critical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theorists (Marxist angle) argue legitimacy of the state must be questioned and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 dissolved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"/>
            </a:pPr>
            <a:endParaRPr lang="en-US" dirty="0" smtClean="0"/>
          </a:p>
          <a:p>
            <a:pPr>
              <a:buFont typeface="Wingdings" panose="05000000000000000000" pitchFamily="2" charset="2"/>
              <a:buChar char=""/>
            </a:pPr>
            <a:endParaRPr lang="en-US" dirty="0"/>
          </a:p>
          <a:p>
            <a:pPr>
              <a:buFont typeface="Wingdings" panose="05000000000000000000" pitchFamily="2" charset="2"/>
              <a:buChar char=""/>
            </a:pPr>
            <a:endParaRPr lang="en-US" dirty="0" smtClean="0"/>
          </a:p>
          <a:p>
            <a:pPr>
              <a:buFont typeface="Wingdings" panose="05000000000000000000" pitchFamily="2" charset="2"/>
              <a:buChar char="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Nationalism, nations and states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nation, </a:t>
            </a:r>
            <a:r>
              <a:rPr lang="en-US" sz="1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constitutes a community 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people joined by a shared identity and by common </a:t>
            </a:r>
            <a:r>
              <a:rPr lang="en-US" sz="1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practices.</a:t>
            </a:r>
            <a:endParaRPr lang="en-US" sz="12800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Communities 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various kinds have always existed but they now became, for the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time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political concern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*For instance: </a:t>
            </a:r>
            <a:endParaRPr lang="en-US" sz="112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1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1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revolutions that took place in Britain‘s North American colonies in 1776, and in France </a:t>
            </a:r>
            <a:r>
              <a:rPr lang="en-US" sz="11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1789</a:t>
            </a:r>
            <a:r>
              <a:rPr lang="en-US" sz="11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provided models for other nationalists to </a:t>
            </a:r>
            <a:r>
              <a:rPr lang="en-US" sz="11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 *nationalism.</a:t>
            </a:r>
            <a:endParaRPr lang="en-US" sz="112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1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1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Finns wanted an independent Finland; </a:t>
            </a:r>
            <a:r>
              <a:rPr lang="en-US" sz="11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Bulgarians </a:t>
            </a:r>
            <a:r>
              <a:rPr lang="en-US" sz="11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independent Bulgaria; the Serbs an independent Serbia, and so </a:t>
            </a:r>
            <a:r>
              <a:rPr lang="en-US" sz="11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on*nationalism.</a:t>
            </a:r>
            <a:endParaRPr lang="en-US" sz="112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endParaRPr lang="en-US" sz="11200" dirty="0" smtClean="0"/>
          </a:p>
          <a:p>
            <a:pPr algn="l"/>
            <a:br>
              <a:rPr lang="en-US" sz="11200" dirty="0" smtClean="0"/>
            </a:br>
            <a:br>
              <a:rPr lang="en-US" sz="11200" dirty="0" smtClean="0"/>
            </a:br>
            <a:r>
              <a:rPr lang="en-US" sz="11200" dirty="0" smtClean="0"/>
              <a:t> </a:t>
            </a:r>
            <a:br>
              <a:rPr lang="en-US" sz="9600" dirty="0" smtClean="0"/>
            </a:br>
            <a:r>
              <a:rPr lang="en-US" sz="96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Nationalism, nations and states cont’d…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F"/>
            </a:pPr>
            <a:r>
              <a:rPr lang="en-US" sz="1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Nation-states: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claimed the 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right to sovereignty which meant that they were </a:t>
            </a:r>
            <a:r>
              <a:rPr lang="en-US" sz="1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formally equal to each other.</a:t>
            </a:r>
            <a:r>
              <a:rPr lang="en-US" sz="1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F"/>
            </a:pPr>
            <a:endParaRPr lang="en-US" sz="4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politics,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 of </a:t>
            </a:r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nationalism and its essence is 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questioned</a:t>
            </a:r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5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revival of nationalism is happening across the world with </a:t>
            </a:r>
            <a:r>
              <a:rPr lang="en-US" sz="1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post-cold </a:t>
            </a:r>
            <a:r>
              <a:rPr lang="en-US" sz="1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 assertions of religion, culture and ethnicity as potent forces in world </a:t>
            </a:r>
            <a:r>
              <a:rPr lang="en-US" sz="1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politics. </a:t>
            </a:r>
            <a:endParaRPr lang="en-US" sz="1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 smtClean="0"/>
            </a:br>
            <a:br>
              <a:rPr lang="en-US" dirty="0" smtClean="0"/>
            </a:b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86800" cy="68580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Relations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900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Today it </a:t>
            </a:r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impossible 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isolate </a:t>
            </a:r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experiences and transactions from an international dimension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 one accepted way of defining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understanding IRs.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Today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IRs could 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describe a range of interactions between </a:t>
            </a:r>
            <a:r>
              <a:rPr lang="en-US" sz="1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people, groups</a:t>
            </a:r>
            <a:r>
              <a:rPr lang="en-US" sz="1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firms, associations, parties, nations or states or between these and (non) </a:t>
            </a:r>
            <a:r>
              <a:rPr lang="en-US" sz="1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governmental international </a:t>
            </a:r>
            <a:r>
              <a:rPr lang="en-US" sz="1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organizations.</a:t>
            </a:r>
            <a:r>
              <a:rPr lang="en-US" sz="1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IR cont’d…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conflict, international conferences on global warming and international crime play a fundamental part </a:t>
            </a: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study of IRs.</a:t>
            </a:r>
            <a:endParaRPr lang="en-US" sz="1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Participation </a:t>
            </a:r>
            <a:r>
              <a:rPr lang="en-US" sz="1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international relations or politics is also inescapable.</a:t>
            </a:r>
            <a:r>
              <a:rPr lang="en-US" sz="1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</a:t>
            </a:r>
            <a:r>
              <a:rPr lang="en-US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legal, political and social differences between </a:t>
            </a:r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domestic 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international </a:t>
            </a:r>
            <a:r>
              <a:rPr lang="en-US" sz="1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  <a:r>
              <a:rPr lang="en-US" sz="1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Domestic law: </a:t>
            </a:r>
            <a:r>
              <a:rPr lang="en-US" sz="1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generally obeyed, and if not, the police and courts </a:t>
            </a:r>
            <a:r>
              <a:rPr lang="en-US" sz="1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enforce sanctions</a:t>
            </a:r>
            <a:r>
              <a:rPr lang="en-US" sz="1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2800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"/>
            </a:pPr>
            <a:r>
              <a:rPr lang="en-US" sz="1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law: </a:t>
            </a:r>
            <a:r>
              <a:rPr lang="en-US" sz="1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rests on competing legal systems, and there is no </a:t>
            </a:r>
            <a:r>
              <a:rPr lang="en-US" sz="1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enforcement.</a:t>
            </a:r>
            <a:endParaRPr lang="en-US" sz="128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 smtClean="0"/>
            </a:br>
            <a:r>
              <a:rPr lang="en-US" sz="3300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  <a:p>
            <a:pPr algn="l">
              <a:buFont typeface="Wingdings" panose="05000000000000000000" pitchFamily="2" charset="2"/>
              <a:buChar char="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24264</Words>
  <Application>WPS Presentation</Application>
  <PresentationFormat>On-screen Show (4:3)</PresentationFormat>
  <Paragraphs>890</Paragraphs>
  <Slides>54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 Jimma University       College of Law and Governance Department of Governance and Development Studies</vt:lpstr>
      <vt:lpstr>CHAPTER ONE UNDERSTANDING INTERNATIONAL RELATIONS</vt:lpstr>
      <vt:lpstr>PowerPoint 演示文稿</vt:lpstr>
      <vt:lpstr>PowerPoint 演示文稿</vt:lpstr>
      <vt:lpstr>PowerPoint 演示文稿</vt:lpstr>
      <vt:lpstr>Nationalism, nations and states cont’d…</vt:lpstr>
      <vt:lpstr>Nationalism, nations and states cont’d…</vt:lpstr>
      <vt:lpstr> Understanding International Relations  </vt:lpstr>
      <vt:lpstr>Understanding IR cont’d…</vt:lpstr>
      <vt:lpstr>Understanding IR cont’d…</vt:lpstr>
      <vt:lpstr>Understanding IR cont’d…</vt:lpstr>
      <vt:lpstr> The Nature and Evolution of International Relations  </vt:lpstr>
      <vt:lpstr>Nature and evolution of IR cont’d…</vt:lpstr>
      <vt:lpstr>Nature and evolution of IR cont’d…</vt:lpstr>
      <vt:lpstr>Nature and evolution of IR cont’d…</vt:lpstr>
      <vt:lpstr>Nature and evolution of IR cont’d…</vt:lpstr>
      <vt:lpstr>Nature and evolution of IR cont’d…</vt:lpstr>
      <vt:lpstr>Nature and evolution of IR cont’d…</vt:lpstr>
      <vt:lpstr>Nature and evolution of IR cont’d…</vt:lpstr>
      <vt:lpstr>Nature and evolution of IR cont’d…</vt:lpstr>
      <vt:lpstr>Nature and evolution of IR cont’d…</vt:lpstr>
      <vt:lpstr>Actors in international relation</vt:lpstr>
      <vt:lpstr>State actors in IR cont’d…</vt:lpstr>
      <vt:lpstr>State actors in IR cont’d…</vt:lpstr>
      <vt:lpstr>  Non-state actors </vt:lpstr>
      <vt:lpstr> None state actors of IR cont’d…</vt:lpstr>
      <vt:lpstr> Levels of Analysis in International Relations  </vt:lpstr>
      <vt:lpstr>Level of analysis in IR cont’d… </vt:lpstr>
      <vt:lpstr>The group level analysis of IR cont’d…</vt:lpstr>
      <vt:lpstr>Level of analysis in IR cont’d… </vt:lpstr>
      <vt:lpstr>State level analysis of IR cont’d…</vt:lpstr>
      <vt:lpstr>Level of analysis in IR cont’d… </vt:lpstr>
      <vt:lpstr>The system level analysis of IR cont’d...</vt:lpstr>
      <vt:lpstr>The system level analysis of IR cont’d...</vt:lpstr>
      <vt:lpstr>The structure of international system </vt:lpstr>
      <vt:lpstr> Uni-polar international system </vt:lpstr>
      <vt:lpstr>Structure of IR cont’d…</vt:lpstr>
      <vt:lpstr>Structure of IR cont’d…</vt:lpstr>
      <vt:lpstr>Structure of IR cont’d…</vt:lpstr>
      <vt:lpstr>Power cont’d…</vt:lpstr>
      <vt:lpstr>Structure of IR cont’d…</vt:lpstr>
      <vt:lpstr>Structure of IR cont’d…</vt:lpstr>
      <vt:lpstr>Theories of International Relations </vt:lpstr>
      <vt:lpstr>Theories of IR cont’d…</vt:lpstr>
      <vt:lpstr>Idealism/liberalism cont’d…</vt:lpstr>
      <vt:lpstr>Idealism/liberalism cont’d…</vt:lpstr>
      <vt:lpstr>Idealism/liberalism cont’d…</vt:lpstr>
      <vt:lpstr>Theories of IR cont’d…</vt:lpstr>
      <vt:lpstr>Realism cont’d…</vt:lpstr>
      <vt:lpstr>Realism cont’d…</vt:lpstr>
      <vt:lpstr> Structuralism/Marxism </vt:lpstr>
      <vt:lpstr>Structuralism/Marxism cont’d…</vt:lpstr>
      <vt:lpstr>Theories of IR cont’d…</vt:lpstr>
      <vt:lpstr>Theories of IR cont’d…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kibrug</cp:lastModifiedBy>
  <cp:revision>844</cp:revision>
  <dcterms:created xsi:type="dcterms:W3CDTF">2021-03-20T11:48:00Z</dcterms:created>
  <dcterms:modified xsi:type="dcterms:W3CDTF">2022-05-17T20:24:47Z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1D0378866482445F976FBEC95EC0504D</vt:lpwstr>
  </property>
  <property fmtid="{D5CDD505-2E9C-101B-9397-08002B2CF9AE}" pid="3" name="KSOProductBuildVer">
    <vt:lpwstr>1033-11.2.0.10451</vt:lpwstr>
  </property>
</Properties>
</file>