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20" r:id="rId16"/>
    <p:sldId id="270" r:id="rId17"/>
    <p:sldId id="318" r:id="rId18"/>
    <p:sldId id="271" r:id="rId19"/>
    <p:sldId id="272" r:id="rId20"/>
    <p:sldId id="273" r:id="rId21"/>
    <p:sldId id="274" r:id="rId22"/>
    <p:sldId id="275" r:id="rId23"/>
    <p:sldId id="276" r:id="rId24"/>
    <p:sldId id="319" r:id="rId25"/>
    <p:sldId id="277" r:id="rId26"/>
    <p:sldId id="278" r:id="rId27"/>
    <p:sldId id="321" r:id="rId28"/>
    <p:sldId id="293" r:id="rId29"/>
    <p:sldId id="294" r:id="rId30"/>
    <p:sldId id="295" r:id="rId31"/>
    <p:sldId id="296" r:id="rId32"/>
    <p:sldId id="297" r:id="rId33"/>
    <p:sldId id="317" r:id="rId34"/>
    <p:sldId id="298" r:id="rId35"/>
    <p:sldId id="299" r:id="rId36"/>
    <p:sldId id="300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24" autoAdjust="0"/>
  </p:normalViewPr>
  <p:slideViewPr>
    <p:cSldViewPr>
      <p:cViewPr>
        <p:scale>
          <a:sx n="94" d="100"/>
          <a:sy n="94" d="100"/>
        </p:scale>
        <p:origin x="-660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8C7E7ED-71B3-4D5E-B5D6-67EFC28C966B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58E506-0AEF-4E8C-92E1-FA367CA347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7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8E506-0AEF-4E8C-92E1-FA367CA347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10600" cy="1447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THREE</a:t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MEANING AND NATURE OF INTERNATIONAL POLITICAL ECONOMY (IPE)</a:t>
            </a:r>
            <a:r>
              <a:rPr lang="en-US" sz="2800" b="1" dirty="0" smtClean="0">
                <a:solidFill>
                  <a:srgbClr val="00B050"/>
                </a:solidFill>
              </a:rPr>
              <a:t/>
            </a:r>
            <a:br>
              <a:rPr lang="en-US" sz="2800" b="1" dirty="0" smtClean="0">
                <a:solidFill>
                  <a:srgbClr val="00B050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8610600" cy="46482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8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7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Meaning and nature of IPE</a:t>
            </a:r>
            <a:endParaRPr lang="en-US" sz="7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7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There is no universal agreement on how IPE should be defined. </a:t>
            </a:r>
          </a:p>
          <a:p>
            <a:pPr algn="just"/>
            <a:endParaRPr lang="en-US" sz="7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7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5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5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 of international political economy (IPE) encompasses </a:t>
            </a:r>
            <a:r>
              <a:rPr lang="en-US" sz="5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intersection of politics and economics as goods, services, money, people, and ideas move across borders</a:t>
            </a:r>
            <a:endParaRPr lang="en-US" sz="59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Mercantilism/nationalism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example, the role of identifying and developing strategic and targeted industries. 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Industries considered as vital to long-term economic growth. </a:t>
            </a:r>
          </a:p>
          <a:p>
            <a:pPr algn="just">
              <a:buFont typeface="Wingdings" pitchFamily="2" charset="2"/>
              <a:buChar char=""/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variety of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means to achieve economic growth includes: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*Tax policy, 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*Subsidization,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contribute money to somebody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 grant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a private company, organization, or charity to help it to continue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function)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*Banking regulation, 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*Labor control and 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*Interest-rate management. </a:t>
            </a: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Mercantilism/nationalism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12800" b="1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States should also play a disciplinary role in the economy to ensure adequate levels of competition.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recent experience of the Japanese, South Korean, Taiwanese and Chinese national political economies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regarded as proof of their thought.</a:t>
            </a:r>
          </a:p>
          <a:p>
            <a:pPr algn="just"/>
            <a:endParaRPr lang="en-US" sz="1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states fulfilled the above stated roles </a:t>
            </a:r>
            <a:r>
              <a:rPr lang="en-US" sz="1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almost perfectly.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These states the East Asian economies (especially Japan, South Korea, and Taiwan)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the term “developmental state approach”.</a:t>
            </a:r>
          </a:p>
          <a:p>
            <a:pPr algn="l"/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> </a:t>
            </a:r>
            <a:br>
              <a:rPr lang="en-US" sz="3800" dirty="0" smtClean="0"/>
            </a:br>
            <a:r>
              <a:rPr lang="en-US" sz="3800" dirty="0" smtClean="0"/>
              <a:t> </a:t>
            </a:r>
            <a:br>
              <a:rPr lang="en-US" sz="3800" dirty="0" smtClean="0"/>
            </a:br>
            <a:r>
              <a:rPr lang="en-US" sz="3800" dirty="0" smtClean="0"/>
              <a:t> </a:t>
            </a:r>
            <a:br>
              <a:rPr lang="en-US" sz="3800" dirty="0" smtClean="0"/>
            </a:b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Liberalism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1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It defends the idea of free market system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Example: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trade/trade liberalization and free financial and Foreign Direct Investment (FDI) flows.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Removing impediments (barriers) to the free flow of goods and services among countries is the foundational value and principle of liberalism.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encourages to specialize in producing certain goods.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Contribute to the optimum utilization of resources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such as </a:t>
            </a:r>
            <a:r>
              <a:rPr lang="en-US" sz="1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land, labor, capital and entrepreneurial ability worldwide. </a:t>
            </a:r>
          </a:p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b="1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Liberalism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If countries focused on what they do best and freely trade their goods with each other, all of them would benefit.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concept that captures this idea is also known as </a:t>
            </a:r>
            <a:r>
              <a:rPr lang="en-US" sz="1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comparative advantage</a:t>
            </a:r>
            <a:r>
              <a:rPr lang="en-US" sz="1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has been undermined by the current wave of</a:t>
            </a:r>
            <a:b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economic globalization.</a:t>
            </a:r>
          </a:p>
          <a:p>
            <a:pPr algn="just"/>
            <a:endParaRPr lang="en-US" sz="1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growth of MNCs complicates global trading.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The production of goods and services is strongly influenced by costs, arbitrary specialization, and government and corporate policies.</a:t>
            </a:r>
          </a:p>
          <a:p>
            <a:pPr algn="just"/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smtClean="0"/>
              <a:t/>
            </a:r>
            <a:br>
              <a:rPr lang="en-US" sz="11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Liberalism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8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These developments thus mark a shift </a:t>
            </a: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the conventional theory of comparative advantage to what is known as </a:t>
            </a:r>
            <a:r>
              <a:rPr lang="en-US" sz="8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competitive advantage</a:t>
            </a:r>
            <a:r>
              <a:rPr lang="en-US" sz="8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8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a result, despite global acceptance of the concept of </a:t>
            </a:r>
            <a:r>
              <a:rPr lang="en-US" sz="8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free trade, </a:t>
            </a: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governments continue to engage in protectionism. </a:t>
            </a:r>
          </a:p>
          <a:p>
            <a:pPr algn="just">
              <a:buFont typeface="Wingdings" pitchFamily="2" charset="2"/>
              <a:buChar char=""/>
            </a:pPr>
            <a:endParaRPr lang="en-US" sz="80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8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example, </a:t>
            </a: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European Union (EU) and the United States each support their own commercial aircraft industries. </a:t>
            </a:r>
          </a:p>
          <a:p>
            <a:pPr algn="just"/>
            <a:endParaRPr lang="en-US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8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So that, those industries can compete more effectively in a market dominated by a few companies.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33400"/>
            <a:ext cx="8610600" cy="6019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Note</a:t>
            </a:r>
          </a:p>
          <a:p>
            <a:pPr algn="just"/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Comparative advantage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economic term used to signify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one firm can produce the same widget at a lower cost than another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only provides a measure of </a:t>
            </a:r>
            <a:r>
              <a:rPr lang="en-US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cost efficiency.</a:t>
            </a:r>
            <a:endParaRPr lang="en-US" b="1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Competitive advantage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to be that a disruptive new technology was a competitive advantage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firm had it, the others did not. 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a strategy is put in place that differentiates an organization from another. 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Marxism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collapse of the Soviet Union in the 1990‘s marks a clear failure and hence death of Marxism. </a:t>
            </a:r>
          </a:p>
          <a:p>
            <a:pPr algn="just"/>
            <a:endParaRPr lang="en-US" sz="128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However, it is not necessarily true that all or even most of the Marxist critique of capitalism has been negated by any historical and contemporary realities.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fact, according to advocates of Marxism just the opposite is the case.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5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3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Karl </a:t>
            </a:r>
            <a:r>
              <a:rPr lang="en-US" sz="33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Heinrich </a:t>
            </a:r>
            <a:r>
              <a:rPr lang="en-US" sz="33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Marx (</a:t>
            </a:r>
            <a:r>
              <a:rPr lang="en-US" sz="33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 May 1818 – 14 March 1883</a:t>
            </a:r>
            <a:r>
              <a:rPr lang="en-US" sz="33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33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Born in </a:t>
            </a:r>
            <a:r>
              <a:rPr lang="en-US" sz="33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Trier, Germany, </a:t>
            </a:r>
            <a:r>
              <a:rPr lang="en-US" sz="33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Marx studied </a:t>
            </a:r>
            <a:r>
              <a:rPr lang="en-US" sz="33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Law </a:t>
            </a:r>
            <a:r>
              <a:rPr lang="en-US" sz="33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3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Philosophy </a:t>
            </a:r>
            <a:r>
              <a:rPr lang="en-US" sz="33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33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university of Jena, Bonn and Berlin.</a:t>
            </a:r>
            <a:endParaRPr lang="en-US" sz="3300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33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 was a hugely influential philosopher,</a:t>
            </a:r>
            <a:r>
              <a:rPr lang="en-US" sz="33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economist, political theorist, journalist </a:t>
            </a:r>
            <a:r>
              <a:rPr lang="en-US" sz="33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3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socialist revolutionary.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33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Marx</a:t>
            </a:r>
            <a:r>
              <a:rPr lang="en-US" sz="33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condemned capitalism</a:t>
            </a:r>
            <a:r>
              <a:rPr lang="en-US" sz="33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 a system that </a:t>
            </a:r>
            <a:r>
              <a:rPr lang="en-US" sz="33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alienates (isolate) the </a:t>
            </a:r>
            <a:r>
              <a:rPr lang="en-US" sz="33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masses</a:t>
            </a:r>
            <a:r>
              <a:rPr lang="en-US" sz="33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Karl Marx′s core economic idea revisited | Business| Economy and finance  news from a German perspective | DW | 03.05.20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5867400" cy="3200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34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Marxism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1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Global and national income inequality remains extreme: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example:  the richest 20 percent of the world‘s population controlled 83 percent of the world‘s income, while the poorest 20 percent controlled just 1.0 percent.</a:t>
            </a:r>
          </a:p>
          <a:p>
            <a:pPr algn="just"/>
            <a:endParaRPr lang="en-US" sz="1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Exploitation of labor shows no sign of lessening.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Marxists then tell us that </a:t>
            </a:r>
            <a:r>
              <a:rPr lang="en-US" sz="1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all of these crises are cut from the same cloth. </a:t>
            </a:r>
          </a:p>
          <a:p>
            <a:pPr algn="just"/>
            <a:endParaRPr lang="en-US" sz="1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They all reflect the inherent instability and volatility of a global capitalist system.</a:t>
            </a:r>
          </a:p>
          <a:p>
            <a:pPr algn="just"/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Contemporary theories of IPE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addition to above foundational theories, the following 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three contemporary theories of IPE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also worth considering:</a:t>
            </a:r>
          </a:p>
          <a:p>
            <a:pPr algn="just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*Hegemonic Stability Theory (HST)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*Structuralism and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*Developmental state approach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Meaning and nature of IPE cont’d…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Autofit/>
          </a:bodyPr>
          <a:lstStyle/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significant subjects of International Political Economy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l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a)Markets,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are composed of self interested individuals (and the firms that they operate) and 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(b) States,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are the primary political institutions of the modern international system.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Second, the most important aspect of the relationship between markets and states is 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based on tension.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Hegemonic Stability Theory (HST)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Y"/>
            </a:pPr>
            <a:r>
              <a:rPr lang="en-US" sz="1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 hybrid theory containing elements of mercantilism, liberalism, and even Marxism.</a:t>
            </a:r>
          </a:p>
          <a:p>
            <a:pPr algn="just">
              <a:buFont typeface="Wingdings" pitchFamily="2" charset="2"/>
              <a:buChar char="Y"/>
            </a:pPr>
            <a:r>
              <a:rPr lang="en-US" sz="1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It’s closely associated with mercantilism. </a:t>
            </a:r>
          </a:p>
          <a:p>
            <a:pPr algn="just">
              <a:buFont typeface="Wingdings" pitchFamily="2" charset="2"/>
              <a:buChar char="Y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connection with mercantilism may not be immediately apparent, but it is not difficult to discern.</a:t>
            </a:r>
          </a:p>
          <a:p>
            <a:pPr algn="just">
              <a:buFont typeface="Wingdings" pitchFamily="2" charset="2"/>
              <a:buChar char="Y"/>
            </a:pPr>
            <a:r>
              <a:rPr lang="en-US" sz="1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The basic argument of HST is:</a:t>
            </a:r>
          </a:p>
          <a:p>
            <a:pPr algn="just">
              <a:buFont typeface="Wingdings" pitchFamily="2" charset="2"/>
              <a:buChar char="F"/>
            </a:pPr>
            <a:r>
              <a:rPr lang="en-US" sz="1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root cause of the economic troubles, the Great Depression of the 1920s and 1930s was the </a:t>
            </a:r>
            <a:r>
              <a:rPr lang="en-US" sz="1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absence of a benevolent hegemony that is, a dominant state</a:t>
            </a:r>
            <a:r>
              <a:rPr lang="en-US" sz="128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willing and able to take responsibility.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Y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Y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Y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Y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Y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Y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Hegemony stability theory (HST)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HST has thus influenced the establishment</a:t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the IMF and WB 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during depression.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Both are the products of American power and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influence.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Structuralism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1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It is a variant of the Marxist perspective.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Starts analysis from the specific structural problems of the </a:t>
            </a:r>
            <a:r>
              <a:rPr lang="en-US" sz="1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international liberal capitalist economic system.</a:t>
            </a:r>
            <a:r>
              <a:rPr lang="en-US" sz="1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main feature is </a:t>
            </a:r>
            <a:r>
              <a:rPr lang="en-US" sz="1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centre-periphery (dependency) relationship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between the Global North and the Global South.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resulted in an unequal (trade and investment) exchange.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It advocates for a new pattern of development based on industrialization via import substitution based on protectionist policies. 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5333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Developmental state approach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Realizes the failure of neo-liberal development paradigm in the 1980‘s.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Aimed to solve economic problems in developing countries.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Suggested as an alternative development paradigm by various writers.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a variant of mercantilism.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Advocates for the robust role of the state in the process of structural transformation.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Refers to a state that intervenes and guides the direction and pace of economic development. </a:t>
            </a:r>
          </a:p>
          <a:p>
            <a:pPr algn="just"/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610600" cy="6172200"/>
          </a:xfrm>
        </p:spPr>
        <p:txBody>
          <a:bodyPr>
            <a:normAutofit/>
          </a:bodyPr>
          <a:lstStyle/>
          <a:p>
            <a:pPr algn="just"/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Note:</a:t>
            </a:r>
          </a:p>
          <a:p>
            <a:pPr algn="just"/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Neoliberalism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(or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neo-liberalism)</a:t>
            </a:r>
            <a:r>
              <a:rPr lang="en-US" b="1" i="1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i="1" baseline="30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It is a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term used to describe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economic liberalism and free market capitalism.</a:t>
            </a:r>
          </a:p>
          <a:p>
            <a:pPr algn="just">
              <a:buFont typeface="Wingdings" pitchFamily="2" charset="2"/>
              <a:buChar char=""/>
            </a:pP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is generally associated with policies 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economic liberalization, including privatization, deregulation, globalization, free trade, austerity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reductions in 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government spending.</a:t>
            </a:r>
          </a:p>
          <a:p>
            <a:pPr algn="just">
              <a:buFont typeface="Wingdings" pitchFamily="2" charset="2"/>
              <a:buChar char="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This is aimed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increase the role of the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private sector in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economy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society.</a:t>
            </a:r>
          </a:p>
          <a:p>
            <a:pPr algn="just">
              <a:buFont typeface="Wingdings" pitchFamily="2" charset="2"/>
              <a:buChar char="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Developmental state approach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Some of the core features of developmental state include:</a:t>
            </a:r>
          </a:p>
          <a:p>
            <a:pPr algn="just"/>
            <a:r>
              <a:rPr lang="en-US" sz="1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A. Strong interventionism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State‘s willingness and ability to use a set of instruments.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They include: tax credits, subsidies, import controls, export promotion, and targeted and direct financial and credit policies instruments.</a:t>
            </a:r>
          </a:p>
          <a:p>
            <a:pPr algn="just"/>
            <a:r>
              <a:rPr lang="en-US" sz="1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B. Existence of bureaucratic apparatus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efficiently and effectively implement the planned process of development.</a:t>
            </a:r>
          </a:p>
          <a:p>
            <a:pPr algn="just"/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 smtClean="0"/>
              <a:t/>
            </a:r>
            <a:br>
              <a:rPr lang="en-US" sz="12800" dirty="0" smtClean="0"/>
            </a:br>
            <a:endParaRPr lang="en-US" sz="1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Developmental state approach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/>
          </a:bodyPr>
          <a:lstStyle/>
          <a:p>
            <a:pPr algn="just"/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C. Existence of active participation and response of the private sector to state intervention. </a:t>
            </a:r>
          </a:p>
          <a:p>
            <a:pPr algn="just"/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D. Regime legitimacy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built on development results that ensured the benefits of development are equitably shared. 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population is actively engaged in the process of formulating and executing common national project of development.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"/>
            <a:ext cx="8610600" cy="60960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Note:</a:t>
            </a:r>
          </a:p>
          <a:p>
            <a:pPr algn="just"/>
            <a:r>
              <a:rPr lang="en-US" sz="1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Neo-mercantilism</a:t>
            </a:r>
            <a:r>
              <a:rPr lang="en-US" sz="1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1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policy regime that encourages exports, discourages imports, controls capital </a:t>
            </a:r>
            <a:r>
              <a:rPr lang="en-US" sz="1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movement.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It centralizes </a:t>
            </a:r>
            <a:r>
              <a:rPr lang="en-US" sz="1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currency decisions in the hands of a central government.</a:t>
            </a:r>
            <a:endParaRPr lang="en-US" sz="12800" b="1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aim </a:t>
            </a:r>
            <a:r>
              <a:rPr lang="en-US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increase the level of foreign reserves held by </a:t>
            </a:r>
            <a:r>
              <a:rPr lang="en-US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government</a:t>
            </a:r>
            <a:r>
              <a:rPr lang="en-US" sz="1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1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allows more effective monetary </a:t>
            </a:r>
            <a:r>
              <a:rPr lang="en-US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fiscal </a:t>
            </a:r>
            <a:r>
              <a:rPr lang="en-US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policy.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Mercantilism:</a:t>
            </a:r>
            <a:r>
              <a:rPr lang="en-US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advocates </a:t>
            </a:r>
            <a:r>
              <a:rPr lang="en-US" sz="1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government regulation of international trade to generate wealth and strengthen national power. 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Differences among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national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olitical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conomy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ystems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ational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systems of political economy differ from one another in many important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respects.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ifferences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the following areas are worthy of particular attention: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primary purposes of the economic activity of the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nation. </a:t>
            </a:r>
          </a:p>
          <a:p>
            <a:pPr algn="just"/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The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role of the state in the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economy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 The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structure of the corporate sector and private business practices. 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Difference among NPE system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Although every modern economy must promote the welfare of its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citizens.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Different societies vary in the emphasis given to particular objectives. 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As for the role of the state in the economy, market economies include the generally 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laissez-faire.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his is non interventionist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stance of the United States as well as the Japanese state‘s central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role.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mechanisms of corporate governance and private business practices also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differ.    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Meaning and nature of IPE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states and markets </a:t>
            </a:r>
            <a:r>
              <a:rPr lang="en-US" sz="1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relate to one another in fundamentally adversarial ways.</a:t>
            </a:r>
          </a:p>
          <a:p>
            <a:pPr algn="just"/>
            <a:endParaRPr lang="en-US" sz="1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states and markets are obviously the two key actors in the discussion of IPE. </a:t>
            </a:r>
          </a:p>
          <a:p>
            <a:pPr algn="just"/>
            <a:endParaRPr lang="en-US" sz="1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Yet, the definition misses other important side of the story. </a:t>
            </a:r>
          </a:p>
          <a:p>
            <a:pPr algn="just"/>
            <a:endParaRPr lang="en-US" sz="1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instance, political society is not solely represented by the state</a:t>
            </a:r>
            <a:r>
              <a:rPr lang="en-US" sz="1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(especially today‘s) global/world politics.</a:t>
            </a:r>
          </a:p>
          <a:p>
            <a:pPr algn="just"/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Difference among NPE system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purpose of economic activity in a particular country largely determines the role of the state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that economy.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those liberal societies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role of the state tends to be minimal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"/>
            </a:pP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those societies where more communal or collective purposes prevail, the role of the state is much more intrusive and interventionist in the economy.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system of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governance and private business practices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constitutes another important component of a national political economy.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Difference among NPE system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American, German, and Japanese corporations have differing systems of corporate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governance.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hey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organize their economic activities (production, marketing, etc.) in varying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ways.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0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or example: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30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Shareholders </a:t>
            </a:r>
            <a:r>
              <a:rPr lang="en-US" sz="30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(stockholders) have an important role in the governance of American </a:t>
            </a:r>
            <a:r>
              <a:rPr lang="en-US" sz="30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business.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30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0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anks </a:t>
            </a:r>
            <a:r>
              <a:rPr lang="en-US" sz="30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have played a more important role in both Japan and Germany. </a:t>
            </a:r>
            <a:endParaRPr lang="en-US" sz="30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30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sz="3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argest </a:t>
            </a:r>
            <a:r>
              <a:rPr lang="en-US" sz="30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American firms frequently invest and produce abroad, </a:t>
            </a:r>
            <a:r>
              <a:rPr lang="en-US" sz="3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Japanese </a:t>
            </a:r>
            <a:r>
              <a:rPr lang="en-US" sz="30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firms prefer to invest and produce at home. </a:t>
            </a:r>
            <a:r>
              <a:rPr lang="en-US" sz="3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10600" cy="9905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Core issues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overning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institutions 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governance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International Political Economy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10600" cy="51054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WTO</a:t>
            </a:r>
            <a:endParaRPr lang="en-US" sz="1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international organization which </a:t>
            </a:r>
            <a:r>
              <a:rPr lang="en-US" sz="128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sets the rules for global trade. 	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was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up in 1995 as the successor to the General Agreement on Trade and Tariffs (GATT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created after the Second World War. </a:t>
            </a:r>
            <a:endParaRPr lang="en-US" sz="1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has about 150 members. 	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 economic powers such as the US, EU and Japan have managed to use the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WTO.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The developing countries often complain of non-transparent </a:t>
            </a:r>
            <a:r>
              <a:rPr lang="en-US" sz="1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procedures.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z="12800" dirty="0" smtClean="0"/>
              <a:t> </a:t>
            </a:r>
            <a:r>
              <a:rPr lang="en-US" sz="12800" dirty="0"/>
              <a:t>	</a:t>
            </a:r>
          </a:p>
          <a:p>
            <a:pPr algn="just"/>
            <a:r>
              <a:rPr lang="en-US" sz="2800" dirty="0"/>
              <a:t>	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International Trade and the WTO 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contemporary period, </a:t>
            </a:r>
            <a:r>
              <a:rPr lang="en-US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trade involves the exchange of money for goods and services.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can take place entirely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domestic economy or internationally.  </a:t>
            </a:r>
            <a:endParaRPr 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But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are a number of critical distinctions between domestic and cross-border trade. </a:t>
            </a:r>
          </a:p>
          <a:p>
            <a:pPr algn="just">
              <a:buFont typeface="Wingdings" pitchFamily="2" charset="2"/>
              <a:buChar char=""/>
            </a:pP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cross-border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trade</a:t>
            </a: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exchange of goods and services is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mediated by at least two different national governments </a:t>
            </a:r>
          </a:p>
          <a:p>
            <a:pPr algn="just">
              <a:buFont typeface="Wingdings" pitchFamily="2" charset="2"/>
              <a:buChar char="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International trade and WTO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scope and scale of cross-border trade is, </a:t>
            </a: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greater 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 at any other time in human history</a:t>
            </a: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still ongoing debate revolving around both on practical political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issues.  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Example,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who benefits and who is harmed by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trade and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around deeper theoretical disagreements.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result, it is common to observe in the world disputes and frequently serious tensions over trade.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"/>
            </a:pP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brings the question: 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international/global trade governed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International trade and WTO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most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answer is the idea that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Global/Regional Free Trade Agreements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govern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hese are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WTO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North American Free Trade Agreement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(NAFTA)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similar other organizations. 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ree trade meant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lesser degree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governmental constraints in cross-border trade, but not an elimination of government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action. </a:t>
            </a:r>
          </a:p>
          <a:p>
            <a:pPr algn="just">
              <a:buFont typeface="Wingdings" pitchFamily="2" charset="2"/>
              <a:buChar char="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Example: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he trade  agreement among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U.S., Canada, and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Mexico. 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International trade and WTO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other words, 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notion of free trade in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NAFTA had and still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have significant element of protectionist /mercantilist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policies.</a:t>
            </a:r>
          </a:p>
          <a:p>
            <a:pPr algn="just">
              <a:buFont typeface="Wingdings" pitchFamily="2" charset="2"/>
              <a:buChar char=""/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These includes: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A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tax on specific imported goods (tariff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Prohibiting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their importation (import ban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or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Imposing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quantitative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restriction (import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quota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latter two policies are examples of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nontariff barriers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or NTBs.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investment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the WB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The World Bank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WB was </a:t>
            </a:r>
            <a:r>
              <a:rPr lang="en-US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created immediately after the Second World War in 1945. </a:t>
            </a:r>
            <a:endParaRPr lang="en-US" sz="3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activities are 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focused on the developing countries. </a:t>
            </a:r>
            <a:endParaRPr lang="en-US" sz="35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35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35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works for human </a:t>
            </a:r>
            <a:r>
              <a:rPr lang="en-US" sz="35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development, </a:t>
            </a:r>
            <a:r>
              <a:rPr lang="en-US" sz="35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agriculture and rural </a:t>
            </a:r>
            <a:r>
              <a:rPr lang="en-US" sz="35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development, </a:t>
            </a:r>
            <a:r>
              <a:rPr lang="en-US" sz="35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environmental </a:t>
            </a:r>
            <a:r>
              <a:rPr lang="en-US" sz="35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protection, </a:t>
            </a:r>
            <a:r>
              <a:rPr lang="en-US" sz="35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infrastructure </a:t>
            </a:r>
            <a:r>
              <a:rPr lang="en-US" sz="35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 governance.</a:t>
            </a:r>
            <a:r>
              <a:rPr lang="en-US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35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provides loans and grants to the member-countries. 	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35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They are attaching </a:t>
            </a:r>
            <a:r>
              <a:rPr lang="en-US" sz="35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stringent conditions to its loans and forcing free market reforms.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International investment and WB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FDI is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one major element of the international or global political economy.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Today, transnational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production networks are immensely more complex and larger in scale and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 investment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the development process in general in the developed countries is predominantly governed by the interactions of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MNCs.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International investment and WB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developing countries, on the other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hand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directly or indirectly governed by the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WB.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 some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are more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powerfully than the governments of sovereign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states. 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WB which was primarily designed as a vehicle for the disbursement of Marshall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Later on, the bank expanded its influence to all developing countries in Asia, Africa, and Latin America.  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Meaning and nature of IPE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great deal of economic activity that occurs in the world today</a:t>
            </a: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conducted and sometimes controlled by </a:t>
            </a:r>
            <a:r>
              <a:rPr lang="en-US" sz="9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non-state actors.</a:t>
            </a:r>
          </a:p>
          <a:p>
            <a:pPr algn="just"/>
            <a:endParaRPr lang="en-US" sz="9600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Thus, IPE‘s definition is getting ever widened and deepened in content. </a:t>
            </a:r>
          </a:p>
          <a:p>
            <a:pPr algn="just"/>
            <a:endParaRPr lang="en-US" sz="9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name of the field is changing from IPE to GPE </a:t>
            </a:r>
            <a:r>
              <a:rPr lang="en-US" sz="9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(Global Political Economy).</a:t>
            </a:r>
          </a:p>
          <a:p>
            <a:pPr algn="just"/>
            <a:endParaRPr lang="en-US" sz="9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political economy (IPE), </a:t>
            </a:r>
            <a:r>
              <a:rPr lang="en-US" sz="9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known as global political economy (</a:t>
            </a: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GPE).</a:t>
            </a:r>
          </a:p>
          <a:p>
            <a:pPr algn="just"/>
            <a:endParaRPr lang="en-US" sz="9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is</a:t>
            </a:r>
            <a:r>
              <a:rPr lang="en-US" sz="9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9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study of how politics shapes the global economy and how the global economy shapes </a:t>
            </a:r>
            <a:r>
              <a:rPr lang="en-US" sz="9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politics</a:t>
            </a:r>
            <a:r>
              <a:rPr lang="en-US" sz="9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9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5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51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5100" dirty="0" smtClean="0"/>
              <a:t> </a:t>
            </a:r>
            <a:r>
              <a:rPr lang="en-US" sz="4600" dirty="0" smtClean="0"/>
              <a:t/>
            </a:r>
            <a:br>
              <a:rPr lang="en-US" sz="4600" dirty="0" smtClean="0"/>
            </a:br>
            <a:endParaRPr lang="en-US" sz="4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International investment and WB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The impact is excessive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 hard to implement policy prescriptions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(mostly of the neo-liberal versions</a:t>
            </a: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puts 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tough aid/loan conditionality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often for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policy conformance.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finance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the IMF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International Monetary Fund (IMF) </a:t>
            </a:r>
            <a:endParaRPr lang="en-US" sz="12800" b="1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international organization that </a:t>
            </a:r>
            <a:r>
              <a:rPr lang="en-US" sz="1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oversees those financial institutions and regulations that act at the international level. </a:t>
            </a:r>
            <a:endParaRPr lang="en-US" sz="1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IMF has 184 member countries, but they do not enjoy an equal say.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top ten countries have 55 per cent of the votes. 	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They are the G-8 members (the US, Japan, Germany, France, the UK, Italy, Canada and Russia), Saudi Arabia and China. </a:t>
            </a:r>
            <a:endParaRPr lang="en-US" sz="12800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 alone has 17.4 per cent voting rights.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International finance and IMF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global financial system is divided into two separate,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tightly inter-related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systems.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are: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*A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monetary system and </a:t>
            </a:r>
            <a:endParaRPr lang="en-US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*A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credit system. </a:t>
            </a:r>
            <a:endParaRPr lang="en-US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international monetary </a:t>
            </a:r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It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 defined as the relationship between and among national currencies. 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Revolves around how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exchange rate among different national currencies is determined.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International finance and IMF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credit </a:t>
            </a:r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Refers to the framework of rules, agreements, institutions and practices. 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It facilitates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transnational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of financial capital for the purposes of investment and trade financing. 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Exchange rates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exchange rate system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5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exchange rate </a:t>
            </a:r>
            <a:r>
              <a:rPr lang="en-US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price of one national currency in terms of another. </a:t>
            </a:r>
            <a:endParaRPr lang="en-US" sz="35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For example: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3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main exchange rate systems in the world namely: </a:t>
            </a:r>
            <a:r>
              <a:rPr lang="en-US" sz="3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exchange rate </a:t>
            </a:r>
            <a:r>
              <a:rPr lang="en-US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floating </a:t>
            </a:r>
            <a:r>
              <a:rPr lang="en-US" sz="3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exchange </a:t>
            </a:r>
            <a:r>
              <a:rPr lang="en-US" sz="3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rate.</a:t>
            </a:r>
          </a:p>
          <a:p>
            <a:pPr algn="just"/>
            <a:r>
              <a:rPr lang="en-US" sz="3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a pure floating-rate </a:t>
            </a:r>
            <a:r>
              <a:rPr lang="en-US" sz="3500" b="1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system;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3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 of a currency is </a:t>
            </a:r>
            <a:r>
              <a:rPr lang="en-US" sz="35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determined solely by money supply and </a:t>
            </a:r>
            <a:r>
              <a:rPr lang="en-US" sz="35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money demand</a:t>
            </a:r>
            <a:r>
              <a:rPr lang="en-US" sz="35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35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US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exists only when there is absolutely no intervention by governments </a:t>
            </a:r>
            <a:r>
              <a:rPr lang="en-US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other actors </a:t>
            </a:r>
            <a:r>
              <a:rPr lang="en-US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through non-market </a:t>
            </a:r>
            <a:r>
              <a:rPr lang="en-US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means. </a:t>
            </a:r>
            <a:endParaRPr lang="en-US" sz="3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Exchange rates and its systems cont’d…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pure fixed-rate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in which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value of a particular currency is fixed against the value of another single currency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against a basket of currencies.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question thus remains: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the global financial system governed?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IMF,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was set up as an ostensibly neutral international financial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institution.</a:t>
            </a:r>
          </a:p>
          <a:p>
            <a:pPr algn="just">
              <a:buFont typeface="Wingdings" pitchFamily="2" charset="2"/>
              <a:buChar char=""/>
            </a:pP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First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foremost, it was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designed to clearly represent U.S. interests and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power.</a:t>
            </a: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Exchange rates and its systems cont’d…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 can be seen, more concretely, from the way decision-making power within the IMF was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designed.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oting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is determined by what the IMF calls a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quota. </a:t>
            </a:r>
            <a:endParaRPr lang="en-US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quota (or capital subscription) is the amount of money that a member country pays to the IMF. </a:t>
            </a:r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Accordingly, the more a country pays, the more say it has in IMF decision makings.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US that tops up in this regard.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6477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endParaRPr lang="en-US" sz="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800" b="1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Thank you!!</a:t>
            </a:r>
          </a:p>
          <a:p>
            <a:pPr algn="just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9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wish you a good luck for your future assessments!!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Meaning and nature of IPE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sz="9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International Political economy (IPE)</a:t>
            </a:r>
          </a:p>
          <a:p>
            <a:pPr algn="just">
              <a:buFont typeface="Wingdings" pitchFamily="2" charset="2"/>
              <a:buChar char="Y"/>
            </a:pPr>
            <a:r>
              <a:rPr lang="en-US" sz="9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 field of inquiry that studies the ever-changing relationships between governments, businesses, and social forces across history and in different geographical areas.</a:t>
            </a:r>
          </a:p>
          <a:p>
            <a:pPr algn="just"/>
            <a:endParaRPr lang="en-US" sz="96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9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field thus consists of two central dimensions namely: </a:t>
            </a:r>
          </a:p>
          <a:p>
            <a:pPr algn="just"/>
            <a:r>
              <a:rPr lang="en-US" sz="9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 The political and </a:t>
            </a:r>
          </a:p>
          <a:p>
            <a:pPr algn="just"/>
            <a:r>
              <a:rPr lang="en-US" sz="9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 Economic dimension.</a:t>
            </a:r>
          </a:p>
          <a:p>
            <a:pPr algn="just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Defining IPE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political dimension</a:t>
            </a:r>
          </a:p>
          <a:p>
            <a:pPr algn="just">
              <a:buFont typeface="Wingdings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Accounts for the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 of power by a variety of actors,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including: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*Individuals, 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*Domestic groups, 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*States (acting as single units), 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*International organizations, 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 NGOs and 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*Transnational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orporations (TNCs).</a:t>
            </a: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Defining IPE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All these actors </a:t>
            </a:r>
            <a:r>
              <a:rPr lang="en-US" sz="1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make decisions about the distribution of tangible things such as money and products.</a:t>
            </a:r>
            <a:endParaRPr lang="en-US" sz="1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They can also decide up on </a:t>
            </a:r>
            <a:r>
              <a:rPr lang="en-US" sz="1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intangible things such as security and innovation. </a:t>
            </a:r>
          </a:p>
          <a:p>
            <a:pPr algn="just"/>
            <a:r>
              <a:rPr lang="en-US" sz="1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economic dimension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eals with how scarce resources are distributed among individuals, groups, and nation-states. </a:t>
            </a:r>
          </a:p>
          <a:p>
            <a:pPr algn="just"/>
            <a:endParaRPr lang="en-US" sz="12800" b="1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</a:t>
            </a:r>
            <a:r>
              <a:rPr lang="en-US" sz="1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create sophisticated web of relationships that coordinate economic activities all over the world.</a:t>
            </a:r>
          </a:p>
          <a:p>
            <a:pPr algn="just"/>
            <a:r>
              <a:rPr lang="en-US" sz="5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Theoretical perspectives of IPE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Foundational theories of IPE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 are three major theoretical (often ideological) perspectives regarding the nature and functioning of the IPE.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These are:	</a:t>
            </a:r>
          </a:p>
          <a:p>
            <a:pPr algn="just"/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 Liberalism, </a:t>
            </a:r>
          </a:p>
          <a:p>
            <a:pPr algn="just"/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 Marxism and </a:t>
            </a:r>
          </a:p>
          <a:p>
            <a:pPr algn="just"/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 Nationalism (mercantilism).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Each of these perspectives has been around for a </a:t>
            </a:r>
            <a:r>
              <a:rPr lang="en-US" sz="1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long time.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Mercantilism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1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oldest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three. 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Marxism,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contrast, is the </a:t>
            </a:r>
            <a:r>
              <a:rPr lang="en-US" sz="1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youngest of the three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is advanced by Karl Marx.</a:t>
            </a:r>
          </a:p>
          <a:p>
            <a:pPr algn="just"/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6095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Mercantilism/nationalism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theoretical and ideological perspective.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defends a strong and pervasive role of the state in the economy. </a:t>
            </a:r>
          </a:p>
          <a:p>
            <a:pPr algn="just"/>
            <a:endParaRPr lang="en-US" sz="128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r>
              <a:rPr lang="en-US" sz="1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It is in both domestic and international trade,</a:t>
            </a:r>
            <a:br>
              <a:rPr lang="en-US" sz="1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investment and finance.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was developed in the 21st century.</a:t>
            </a:r>
          </a:p>
          <a:p>
            <a:pPr algn="just">
              <a:buFont typeface="Wingdings" pitchFamily="2" charset="2"/>
              <a:buChar char=""/>
            </a:pPr>
            <a:r>
              <a:rPr lang="en-US" sz="1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Defended even a much </a:t>
            </a:r>
            <a:r>
              <a:rPr lang="en-US" sz="1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more sophisticated and interventionist role of the state in the economy.</a:t>
            </a:r>
          </a:p>
          <a:p>
            <a:pPr algn="l"/>
            <a:r>
              <a:rPr lang="en-US" sz="11200" dirty="0" smtClean="0"/>
              <a:t/>
            </a:r>
            <a:br>
              <a:rPr lang="en-US" sz="11200" dirty="0" smtClean="0"/>
            </a:br>
            <a:endParaRPr lang="en-US" sz="11200" b="1" i="1" dirty="0" smtClean="0"/>
          </a:p>
          <a:p>
            <a:pPr algn="l"/>
            <a:r>
              <a:rPr lang="en-US" sz="112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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2985</Words>
  <Application>Microsoft Office PowerPoint</Application>
  <PresentationFormat>On-screen Show (4:3)</PresentationFormat>
  <Paragraphs>737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  CHAPTER THREE MEANING AND NATURE OF INTERNATIONAL POLITICAL ECONOMY (IPE)  </vt:lpstr>
      <vt:lpstr>Meaning and nature of IPE cont’d…</vt:lpstr>
      <vt:lpstr>Meaning and nature of IPE cont’d…</vt:lpstr>
      <vt:lpstr>Meaning and nature of IPE cont’d…</vt:lpstr>
      <vt:lpstr>Meaning and nature of IPE cont’d…</vt:lpstr>
      <vt:lpstr>Defining IPE cont’d…</vt:lpstr>
      <vt:lpstr>Defining IPE cont’d…</vt:lpstr>
      <vt:lpstr> Theoretical perspectives of IPE </vt:lpstr>
      <vt:lpstr>Mercantilism/nationalism</vt:lpstr>
      <vt:lpstr>Mercantilism/nationalism cont’d…</vt:lpstr>
      <vt:lpstr>Mercantilism/nationalism cont’d…</vt:lpstr>
      <vt:lpstr>Liberalism </vt:lpstr>
      <vt:lpstr>Liberalism cont’d…</vt:lpstr>
      <vt:lpstr>Liberalism cont’d…</vt:lpstr>
      <vt:lpstr>PowerPoint Presentation</vt:lpstr>
      <vt:lpstr> Marxism  </vt:lpstr>
      <vt:lpstr>PowerPoint Presentation</vt:lpstr>
      <vt:lpstr>Marxism cont’d…</vt:lpstr>
      <vt:lpstr>Contemporary theories of IPE</vt:lpstr>
      <vt:lpstr> Hegemonic Stability Theory (HST)  </vt:lpstr>
      <vt:lpstr>Hegemony stability theory (HST) cont’d…</vt:lpstr>
      <vt:lpstr> Structuralism  </vt:lpstr>
      <vt:lpstr> Developmental state approach  </vt:lpstr>
      <vt:lpstr>PowerPoint Presentation</vt:lpstr>
      <vt:lpstr>Developmental state approach cont’d…</vt:lpstr>
      <vt:lpstr>Developmental state approach cont’d…</vt:lpstr>
      <vt:lpstr>PowerPoint Presentation</vt:lpstr>
      <vt:lpstr>Differences among national political economy systems </vt:lpstr>
      <vt:lpstr>Difference among NPE system cont’d…</vt:lpstr>
      <vt:lpstr>Difference among NPE system cont’d…</vt:lpstr>
      <vt:lpstr>Difference among NPE system cont’d…</vt:lpstr>
      <vt:lpstr>Core issues, governing institutions and governance of International Political Economy </vt:lpstr>
      <vt:lpstr>  International Trade and the WTO  </vt:lpstr>
      <vt:lpstr>International trade and WTO cont’d…</vt:lpstr>
      <vt:lpstr>International trade and WTO cont’d…</vt:lpstr>
      <vt:lpstr>International trade and WTO cont’d…</vt:lpstr>
      <vt:lpstr>International investment and the WB </vt:lpstr>
      <vt:lpstr>International investment and WB cont’d…</vt:lpstr>
      <vt:lpstr>International investment and WB cont’d…</vt:lpstr>
      <vt:lpstr>International investment and WB cont’d…</vt:lpstr>
      <vt:lpstr>International finance and the IMF </vt:lpstr>
      <vt:lpstr>International finance and IMF cont’d…</vt:lpstr>
      <vt:lpstr>International finance and IMF cont’d…</vt:lpstr>
      <vt:lpstr>Exchange rates and the exchange rate system </vt:lpstr>
      <vt:lpstr>Exchange rates and its systems cont’d… </vt:lpstr>
      <vt:lpstr>Exchange rates and its systems cont’d…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Melese Tefo Worasa</dc:creator>
  <cp:lastModifiedBy>user</cp:lastModifiedBy>
  <cp:revision>546</cp:revision>
  <cp:lastPrinted>2021-05-03T08:40:13Z</cp:lastPrinted>
  <dcterms:created xsi:type="dcterms:W3CDTF">2006-08-16T00:00:00Z</dcterms:created>
  <dcterms:modified xsi:type="dcterms:W3CDTF">2022-04-14T13:13:15Z</dcterms:modified>
</cp:coreProperties>
</file>