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303" r:id="rId41"/>
    <p:sldId id="284" r:id="rId42"/>
    <p:sldId id="285" r:id="rId43"/>
    <p:sldId id="286" r:id="rId44"/>
    <p:sldId id="321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64" r:id="rId69"/>
    <p:sldId id="335" r:id="rId70"/>
    <p:sldId id="336" r:id="rId71"/>
    <p:sldId id="337" r:id="rId72"/>
    <p:sldId id="338" r:id="rId73"/>
    <p:sldId id="339" r:id="rId74"/>
    <p:sldId id="340" r:id="rId75"/>
    <p:sldId id="314" r:id="rId76"/>
    <p:sldId id="315" r:id="rId77"/>
    <p:sldId id="316" r:id="rId78"/>
    <p:sldId id="317" r:id="rId79"/>
    <p:sldId id="32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94" d="100"/>
          <a:sy n="94" d="100"/>
        </p:scale>
        <p:origin x="-78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15239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TWO</a:t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 FOREIGN POLICY AND DIPLOMACY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534400" cy="44958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Defining national interest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efers 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set of values, orientation, goals and objectives a given country would like to achieve in its international relations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been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main driving force that determines the contents of foreign policy.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controversies on the exact meaning, scope and contents of national interests.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something related to the ambition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governments.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Moral and legal criteria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Generally it is also standing up for the principles to which you are morally committed and that are widely accepted in your culture.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Acting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legally means, abiding by the rules of international law to the extent that such rules are identified and accepted. </a:t>
            </a:r>
            <a:endParaRPr lang="en-US" sz="28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lacunas, areas where no international regimes have been developed, then you act in a general sprit of equity and justice.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Pragmatic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criteria 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look at issues and events around you and the world with sense of prudence and with sort of rationality.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basis of the scientific analysis of cost and benefit or merit and demerit to your country interest, you may act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Here, your decisions are made without considering normative issues,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 that involves judgment, be it bad or good.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the practical utility of merit of your action will be counted other than morality and personal sentiments.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Professional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advancement criteria 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this case, your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 may be manipulated and adjusted in consideration of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success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Quite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often, in large bureaucracies that lack good governance the trick to success is to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“play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game”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“not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rock the boat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attitude has been referred to cynically as the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“go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 to get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along” effect.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bureaucratic behavior is conformist behavior that is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marked strong resistance to new policies and thinking.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 Partisan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riteria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Here you tend to equate the survival and the success of your political party, or ethnic or religious origin with the survival and success of your country. </a:t>
            </a:r>
            <a:endParaRPr lang="en-US" sz="28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 fashion,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 may use bureaucratic criteria to prioritize the policy issues.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tend to equate the interest of your organization (the army, the foreign office, and so forth) with the national interest.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458200" cy="609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7. Foreign dependency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riteria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criteria usually applies to less developing 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countries </a:t>
            </a: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who had fallen under the yoke of 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colonialism.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ow</a:t>
            </a:r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even after political independence, kept the colonial ties with their ex-masters intact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countries are still dependent on their ex-colonial states for technical aid, expertise and technology, sometimes even for their security. </a:t>
            </a:r>
            <a:endParaRPr lang="en-US" sz="4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Governments in these countries are therefore heavily dependent on the support of the outside </a:t>
            </a: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 result of this state of dependency, the less developing countries face difficulties to defend and promote their national interest. </a:t>
            </a:r>
            <a:r>
              <a:rPr lang="en-US" sz="4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national interest is not a purely scientific endeavor that results in optimal advantage for states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However, realist international scholars reject the ideological, legal and moral criteria to define and shape the contents of national interest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advised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leaders to prioritize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pragmatic criteria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defining national interest and employing foreign policy.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Morgenthau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defines national interest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terms of pursuits of power.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ower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about establishing control or influencing the behaviors of others, either diplomatically or use of coercion.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anarchical international system, power for him is a means for achieving and promoting the interest of state</a:t>
            </a:r>
            <a:r>
              <a:rPr lang="en-US" sz="3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International politics is a struggle among 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prime interest of state is survival and security among other things. </a:t>
            </a:r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national interest in the competitive and anarchical international environment should be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objectively defined in terms of ensuring survival and security of a state,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than talking about justice and morality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leaders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states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to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cautious enough in calculating the range and scope of their countries national interest.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scope of national interest and their foreign policy should be proportional to their capabilities.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prudence should be the virtue of leaders, i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virtue and morality;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Otherwise,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miscalculations and moral and ideological visions might lead to chaos and destruction.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other hand,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idealists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have strong belief in the relevance of legal, ideological and moral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 realists also failed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 recognize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them as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constituting elements of national interest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don‘t see legal and moral factors apart from the so called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“reality.”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@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idealist view: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actions and objective of foreign policy have often been derived from general moral and legal guidelines and principles.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policies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as: </a:t>
            </a:r>
          </a:p>
          <a:p>
            <a:pPr algn="just"/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*The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formation of alliance,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*Declaration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war,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*Covert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foreign intervention,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*Humanitarian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intervention,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*Foreign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aid and others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always been justified on moral and legal grounds.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So, national interest reflects the marriage of different criteria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 algn="just"/>
            <a:r>
              <a:rPr lang="en-US" sz="30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*Legal, moral, ideological and prudence </a:t>
            </a:r>
            <a:r>
              <a:rPr lang="en-US" sz="30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or pragmatism-practical necessities on the ground. </a:t>
            </a:r>
            <a:endParaRPr lang="en-US" sz="3000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Realists, however, fail to recognize and prescribe solutions for addressing global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problems.   </a:t>
            </a:r>
            <a:endParaRPr lang="en-US" sz="30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gives 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exclusive emphasis given to state and national interest</a:t>
            </a:r>
            <a:r>
              <a:rPr lang="en-US" sz="30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Idealists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believe on the prevalence of common problems of human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beings.</a:t>
            </a:r>
          </a:p>
          <a:p>
            <a:pPr marL="457200" indent="-457200" algn="just">
              <a:buFont typeface="Wingdings" pitchFamily="2" charset="2"/>
              <a:buChar char="@"/>
            </a:pPr>
            <a:r>
              <a:rPr lang="en-US" sz="2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Example:- environmental </a:t>
            </a:r>
            <a:r>
              <a:rPr lang="en-US" sz="26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pollution, ecological imbalance, depletion of resource, population growth, poverty, war, arms race, uneven development and the north-south gap…etc. </a:t>
            </a:r>
            <a:r>
              <a:rPr lang="en-US" sz="2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National interest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is what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governments aspire to full fill in its future interaction with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 K. </a:t>
            </a:r>
            <a:r>
              <a:rPr lang="en-US" sz="28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Holsti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or the ability to influence the behaviors of other states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underscored as the primary instrument to implement national interest. </a:t>
            </a:r>
            <a:endParaRPr lang="en-US" sz="2800" b="1" i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normative sense: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related to the set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purposes which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nation should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seek to realize in the conduct of its foreign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relations.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descriptive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sense: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regarded as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those purposes which the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nation (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states)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through its leadership appears to pursue persistently over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time.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dependency criterion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idealists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call for global solutions than local (national) solutions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establishment of new institutions with global orientation may play vital role in addressing global problems,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instead of the state-centric particularism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could no longer be viable actors in addressing cross-cutting problems by themselves.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8381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policy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policy behaviors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Foreign policy refers to the sets of objectives and instruments that a state adopts to guide its relation with the outside world.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objectives of foreign policy which a state wants to achieve are in one way or another related to national interest. </a:t>
            </a:r>
            <a:endParaRPr lang="en-US" sz="3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national interest is often considered as the objectives of foreign policy of a state.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hese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can be classified as long range, middle range and short range. </a:t>
            </a:r>
            <a:endParaRPr lang="en-US" sz="3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and content of foreign policy of a state is often determined by the </a:t>
            </a:r>
            <a:r>
              <a: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capabilities of the concerned state. </a:t>
            </a:r>
            <a:r>
              <a:rPr lang="en-US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Defining f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oreign policy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Foreign policy is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something that a state would like to achieve in its external relations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others.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involves the general purposes and specific strategies a state employs to achieve or promote its national interest.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purposes,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priority of goals to be realized and achieved.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encompasses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 strategies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instruments,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economic and diplomatic tools that states employ to achieve their objectives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These objectives, visions and goals state aspire to achieve is commonly referred as national interest.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Defining foreign policy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states would like to promote their national interest as their </a:t>
            </a:r>
            <a:r>
              <a:rPr lang="en-US" sz="1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capability or power allows them to do. </a:t>
            </a:r>
            <a:endParaRPr lang="en-US" sz="112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should protect their physical, political, and cultural identities against any encroachment by other states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Foreign policy also involves </a:t>
            </a:r>
            <a:r>
              <a:rPr lang="en-US" sz="11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specific instruments and tactics that must be employed to realize those objectives and goals. </a:t>
            </a:r>
            <a:endParaRPr lang="en-US" sz="1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most widely employed instruments </a:t>
            </a: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12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*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iplomatic 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bargaining, </a:t>
            </a:r>
            <a:endParaRPr lang="en-US" sz="112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*Economic 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instruments, </a:t>
            </a:r>
            <a:endParaRPr lang="en-US" sz="112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*Propaganda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112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*Terrorism 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sabotage) and </a:t>
            </a:r>
          </a:p>
          <a:p>
            <a:pPr algn="just"/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*Use </a:t>
            </a:r>
            <a:r>
              <a:rPr lang="en-US" sz="112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force (war). </a:t>
            </a:r>
            <a:r>
              <a:rPr lang="en-US" sz="112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Defining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Each instrument is used to affect the behaviors of other states, and has an element of power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diplomacy,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attempt to affect the behavior of others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bargaining that involves less element of power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compared to other instruments.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Yet,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may manipulate carrot and stick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as reward or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doing so, they can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induce agreement whenever there appears to be incompatible goals and objectives.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survival of a state,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always been considered as the first priority,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among various foreign policy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Defining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aspires to achieve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them in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short run. 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regard, K. J.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Holisti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categorizes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foreign policy objectives of states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three,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namely: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short range,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*Middle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ranges and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*Long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 objectives.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objectives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Foreign policy,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just like any policy,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short term, middle term and long term goals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objectives to be achieved in proportion to a state‘s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classifications of foreign policy objectives is based on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combination of the three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criteria.</a:t>
            </a:r>
          </a:p>
          <a:p>
            <a:pPr algn="just"/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placed on the objective; 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 element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placed on its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achievement and </a:t>
            </a:r>
          </a:p>
          <a:p>
            <a:pPr algn="just"/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The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kind of demands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objective imposes on other states in international system.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objectives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these criteria, the objectives can be classified as: </a:t>
            </a:r>
            <a:endParaRPr lang="en-US" sz="1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values and 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interests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states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their very existence and </a:t>
            </a:r>
            <a:r>
              <a:rPr lang="en-US" sz="1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that must be preserved or extended at all </a:t>
            </a:r>
            <a:r>
              <a:rPr lang="en-US" sz="1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time. </a:t>
            </a:r>
          </a:p>
          <a:p>
            <a:pPr algn="just"/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iddle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 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Normally </a:t>
            </a:r>
            <a:r>
              <a:rPr lang="en-US" sz="1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impose </a:t>
            </a:r>
            <a:r>
              <a:rPr lang="en-US" sz="1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demands on several others states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(commitments to their achievement are serious and time limit is also attached to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them). </a:t>
            </a:r>
          </a:p>
          <a:p>
            <a:pPr algn="just"/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niversal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 range 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1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definite time limits. </a:t>
            </a:r>
            <a:endParaRPr lang="en-US" sz="1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practice,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leaders rarely place the highest value on long range goals and </a:t>
            </a:r>
            <a:r>
              <a:rPr lang="en-US" sz="112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it‘s very much dependent on the capability and ideology of the state. </a:t>
            </a:r>
            <a:endParaRPr lang="en-US" sz="112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Core interests and values (short range objectives) </a:t>
            </a:r>
            <a:endParaRPr lang="en-US" sz="28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can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described as those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kinds of goals for which most people are willing to make ultimate sacrifices.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usually stated in the form of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principles of foreign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policy.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ociety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accepts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any questioning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 interests are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sacrosanct by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entire peoples residing in the state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frequently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to the self preservation of political and economic systems, the people and its culture, and the territorial integrity of a state.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Core interests or values (short range objectives)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short-range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is because, </a:t>
            </a:r>
            <a:r>
              <a:rPr lang="en-US" sz="33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others goals cannot be realized if the existence of the state and its political units are not ensured. </a:t>
            </a:r>
            <a:endParaRPr lang="en-US" sz="33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exact definition 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any given country depends on the attitudes of those who make foreign policy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governments place great values on </a:t>
            </a:r>
            <a:r>
              <a:rPr lang="en-US" sz="33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controlling or defending neighboring </a:t>
            </a:r>
            <a:r>
              <a:rPr lang="en-US" sz="33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territories.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because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area contain asset such as man power and resources that can increase the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Furthermore, the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threat for their territorial integrity might materialize through adjacent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countries. 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National interest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Plato, the good of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could best be arrived at by philosopher king aided by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few highly learned, detached and fair-minded advisors.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individuals could make wise and well informed decisions regarding the common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However, it is without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accounting for the yearnings of lesser-minds or accommodating selfish and sectarian pressures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Decisions can be made by a few  carefully selected individuals.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Plato‘s ideas have been used as the inspiration for dictatorial forms of government.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Core interests or values (short range objectives)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conquering the part or whole of neighboring countries might be considered as the core interests of states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have been the underlying reason behind </a:t>
            </a:r>
            <a:r>
              <a:rPr lang="en-U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colonialism.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direct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acquisition of foreign soil and people will help to bolster the capability and economic needs-national interest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(of the colonial power).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Still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day countries such as </a:t>
            </a:r>
            <a:r>
              <a:rPr lang="en-US" sz="4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Israel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United States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pursue such policies called extra-territoriality. 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Extraterritoriality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there when the national interest and claims of a country is projected beyond the limit of its geographic boundary.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Core interests or values (short range objectives)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may think that their </a:t>
            </a:r>
            <a:r>
              <a:rPr lang="en-US" sz="11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national interest is at risk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when: </a:t>
            </a:r>
          </a:p>
          <a:p>
            <a:pPr algn="just"/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 The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interests and security of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citizens or, </a:t>
            </a:r>
          </a:p>
          <a:p>
            <a:pPr algn="just"/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II. Kin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ethnic or religious groups living in the neighboring states and other states are threatened. </a:t>
            </a:r>
            <a:endParaRPr lang="en-US" sz="1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So, liberating or protecting the interests of such individuals and groups </a:t>
            </a:r>
            <a:r>
              <a:rPr lang="en-US" sz="1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might be considered as part of its core national interest</a:t>
            </a:r>
            <a:r>
              <a:rPr lang="en-US" sz="11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Nevertheless</a:t>
            </a:r>
            <a:r>
              <a:rPr lang="en-US" sz="11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the most essential objective of any foreign policy, core interests and </a:t>
            </a:r>
            <a:r>
              <a:rPr lang="en-US" sz="1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 is: </a:t>
            </a:r>
          </a:p>
          <a:p>
            <a:pPr algn="just"/>
            <a:r>
              <a:rPr lang="en-US" sz="112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 To </a:t>
            </a:r>
            <a:r>
              <a:rPr lang="en-US" sz="11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ensure the sovereignty and independence of the home territory </a:t>
            </a:r>
            <a:r>
              <a:rPr lang="en-US" sz="112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and; </a:t>
            </a:r>
          </a:p>
          <a:p>
            <a:pPr algn="just"/>
            <a:r>
              <a:rPr lang="en-US" sz="112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B. To </a:t>
            </a:r>
            <a:r>
              <a:rPr lang="en-US" sz="11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perpetuate a particular political, social, and economic systems based on that </a:t>
            </a:r>
            <a:r>
              <a:rPr lang="en-US" sz="112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territory.  </a:t>
            </a:r>
            <a:endParaRPr lang="en-US" sz="11200" i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Middle r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ange objectives 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Unlike, the short range objective, </a:t>
            </a:r>
            <a:r>
              <a:rPr lang="en-US" sz="3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middle range objectives drastically varies across states. </a:t>
            </a:r>
            <a:endParaRPr lang="en-US" sz="3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variation is obviously due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difference in the level of economic and technological progress,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well as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military capability,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middle range objectives of states.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would like to achieve in its medium term is </a:t>
            </a:r>
            <a:r>
              <a:rPr lang="en-US" sz="3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take a course of actions that have the highest impact on the domestic economic and welfare needs and expectation. </a:t>
            </a:r>
            <a:endParaRPr lang="en-US" sz="30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would include the attempts of government to meet economic-betterment demands and needs through international action.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Middle range objectives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welfare and economic development, </a:t>
            </a:r>
            <a:r>
              <a:rPr lang="en-US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cannot </a:t>
            </a:r>
            <a:r>
              <a: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achieved through </a:t>
            </a:r>
            <a:r>
              <a:rPr lang="en-US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self-help.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because,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states have only limited resources, administrative services, and technical skills.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Interdependence means that to satisfy domestic needs and aspirations, states would have to interact with others.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Trade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foreign aid, access to communication facilities, sources of supply, and foreign market are for most </a:t>
            </a: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states necessary for increasing social welfare</a:t>
            </a: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primary commitment of governments must be to pursue those course of action that have the highest impact on domestic economic and welfare needs of its people.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Long- range objectives </a:t>
            </a:r>
            <a:endParaRPr lang="en-US" sz="28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hese are plans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dreams, and visions concerning the ultimate political or ideological organization of the international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ncludes the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governing relations in that system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difference between middle-range and long range goals relates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-Different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time elements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inherent 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-There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also a significant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difference in scope.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pressing for middle range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goals,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make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particular demands against particular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interest.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pursuing long range goals,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normally make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universal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demands.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Long range objectives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may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have international 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repercussions as far as they are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complemented by the capabilities and 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powers.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This, however, doesn‘t necessarily imply that less developing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countries does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 formulate long range objective.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 country has its own visions and ambition proportional to its relative strength and capabilities to be realized in the long run.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policy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ehavior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trends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efers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actions states take towards each other</a:t>
            </a:r>
            <a:r>
              <a:rPr lang="en-US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ll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foreign policy behavior ultimately boils down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to </a:t>
            </a:r>
            <a:r>
              <a:rPr lang="en-US" sz="40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three possible </a:t>
            </a:r>
            <a:r>
              <a:rPr lang="en-US" sz="4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patterns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(Arnold 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Wolfers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elf-preservation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(maintaining the status quo); </a:t>
            </a:r>
            <a:endParaRPr lang="en-US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Self-extension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(revising the status quo in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one’s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own favor); </a:t>
            </a:r>
          </a:p>
          <a:p>
            <a:pPr algn="just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elf-abnegation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(revising the status quo in some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else’s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favor).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4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foreign policy patterns of countries such as United States can be categorized as self-preservation. </a:t>
            </a:r>
            <a:endParaRPr lang="en-US" sz="40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United States, following second world emerged as one of the strongest actor, super power in international relations.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behavior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patterns and trends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international institutions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(IMF, World Bank, GATT/WTO)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established following Second World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They have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been strongly shaped by United States. 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underlying philosophy of such institutions, and even the decision making procedures are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all shaped to serve the global interests the country.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 the United Nations has been serving the interest of United State as the country has key position in the Security Council as one of Veto power among the few.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U.S has become the staunch supporter of the international order.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behavior: patterns and trends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attempt to reform the international system and the politico-economic order will face strong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criticisms.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days U.S has become the sole defender of the international system and the liberal economic-political 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order.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other 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hand,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newly emerging powers such as China, India, Brazil, Germany and others are competing to restructure the international 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to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enabling environment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promote their national interest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policy trend can be equated with </a:t>
            </a:r>
            <a:r>
              <a:rPr lang="en-US" sz="3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Wolfers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‘ model of self-extension. 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behavior: patterns and trends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third model, i.e.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self-abnegation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reflects 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foreign policy trends that are being displayed in Less Developing Countries (LDC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can be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seen in the weak states of the world which fail to defend and promote their national interests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their external relations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eak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very much dependent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foreign aid are profoundly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caught with many problems in order to pursue an autonomous policy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countries may succumb to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(fail to resist) such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challenges and compromise its long lasting national interest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temporary and immediate benefits.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National interest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oreign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policy decision is not necessarily a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clear-cut (free from uncertainty) 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and rational process. </a:t>
            </a:r>
            <a:endParaRPr lang="en-US" sz="28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Policies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often generated through great internal political and bureaucratic debates.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Multiple conflicting criteria compete for priority in the minds of the decision maker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they shape the contents of national interest.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fficial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statement made for purpose of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propaganda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public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consumption cloud the picture and prevent the analyst from identifying the real motives of state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dimensions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analysis of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foreign policy behavior can also be done along a number of specific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dimensions.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can change over time and with different style of leaderships and circumstances.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dimensions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include: 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A. Alignment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B. Scope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C. Modus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operandi.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2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dimension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A. Alignment </a:t>
            </a:r>
            <a:endParaRPr lang="en-US" sz="33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about whether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national leaders choose to ally with certain countries or to remain neutral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focus here is not to discuss the alignment configuration at international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level.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takes the </a:t>
            </a:r>
            <a:r>
              <a:rPr lang="en-US" sz="33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form of bi-polarity or </a:t>
            </a:r>
            <a:r>
              <a:rPr lang="en-US" sz="3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multi-polarity.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alignment decisions of individual states or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governments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also be discussed.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country‘s alignment behavior can vary from time to time during its history in response to changing circumstances and policy decisions. </a:t>
            </a:r>
            <a:endParaRPr lang="en-US" sz="33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Yet </a:t>
            </a:r>
            <a:r>
              <a:rPr lang="en-US" sz="3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can </a:t>
            </a:r>
            <a:r>
              <a:rPr lang="en-US" sz="33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identify the alignment tendencies such as alliance, neutrality and non-alignment. </a:t>
            </a:r>
            <a:r>
              <a:rPr lang="en-US" sz="33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33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Tendencies of alignment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Alliances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Alliances are 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formal agreements to provide mutual military assistance;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such, they carry legal weight and certain benefits as well as risks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Neutrality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stance of formal non partisanship in world affairs. 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keeping a low profile, neutrals may </a:t>
            </a: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avoid some of the problems associated with alliances, particularly the generating of potential enemies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counter alliances.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Tendencies of alignment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But, neutrals aware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if war clouds gather, there may be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one committed to providing a protective military umbrella. 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Switzerland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one country that has carried neutrality to an extreme case in refusing membership to United Nations till 2002.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Non alignment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been the foreign policy pattern of most developing state during cold war. </a:t>
            </a: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developing countries had a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movement,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Alignment Movement (NAM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was a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 foreign policy path/choice/ to be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followed. 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458200" cy="4571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Tendencies of alignment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   Note:</a:t>
            </a:r>
          </a:p>
          <a:p>
            <a:pPr algn="just"/>
            <a:r>
              <a:rPr lang="en-US" sz="9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  <a:endParaRPr lang="en-US" sz="9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9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general term for a country's policies</a:t>
            </a:r>
            <a:r>
              <a:rPr lang="en-US" sz="9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Permanently neutral state is by the </a:t>
            </a:r>
            <a:r>
              <a:rPr lang="en-US" sz="9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virtue of international treaty or a binding unilateral declaration.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state under legal obligation </a:t>
            </a:r>
            <a:r>
              <a:rPr lang="en-US" sz="9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to participate in any future war.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Neutral countries are </a:t>
            </a:r>
            <a:r>
              <a:rPr lang="en-US" sz="9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industrial countries in Europe 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stick more or less to capitalist.</a:t>
            </a:r>
          </a:p>
          <a:p>
            <a:pPr algn="just"/>
            <a:r>
              <a:rPr lang="en-US" sz="9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9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9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Aligned</a:t>
            </a:r>
            <a:r>
              <a:rPr lang="en-US" sz="96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96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movement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specific </a:t>
            </a: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founded in 1961, 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Belgrade, Serbia with 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 conference and a membership list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idea of </a:t>
            </a:r>
            <a:r>
              <a:rPr lang="en-US" sz="9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9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alignment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was coined during the Cold 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war </a:t>
            </a:r>
            <a:r>
              <a:rPr lang="en-US" sz="9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 a specific form of </a:t>
            </a:r>
            <a:r>
              <a:rPr lang="en-US" sz="9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neutrality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 aligned countries are situated in </a:t>
            </a:r>
            <a:r>
              <a:rPr lang="en-US" sz="9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Africa, Asia and South America.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96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96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forum of 120 developing world states that are not formally aligned with or against any major power bloc.</a:t>
            </a:r>
            <a:endParaRPr lang="en-US" sz="96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93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dimension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B. Scope</a:t>
            </a:r>
            <a:endParaRPr lang="en-US" sz="2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second foreign policy dimension is the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scope of a country‘s activities and interests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countries have </a:t>
            </a:r>
            <a:r>
              <a:rPr lang="en-US" sz="28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extensive, far-reaching international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contacts.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hile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 countries have more </a:t>
            </a:r>
            <a:r>
              <a:rPr lang="en-US" sz="28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limited activities abroad. </a:t>
            </a:r>
            <a:endParaRPr lang="en-US" sz="2800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country‘s scope of contact can affect the outcome of disputes and crises.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cont’d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regards to 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scope of activities a state has in international relations,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 can identify at least three patterns of foreign policy behaviors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actors act in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terms,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regional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terms, and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buAutoNum type="romanU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those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follow policy of </a:t>
            </a:r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isolationism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Powers in international relations have historically been those that have defined their interest in global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terms. Example USA.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USA has 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capability to influence world events.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cont’d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country‘s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military presence and diplomatic communication in every part of the world make her global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actor,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despite economic decline.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Most countries in the world are essentially regional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actors.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interact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primarily with neighboring states in the same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geographical area except contacts.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frequently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concerning economic issues such as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trade.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actors like United States 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China are examples.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cont’d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South Africa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regional actor in Africa in general and in Southern Africa in Particular.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the most important actor in regional organizations such as SADDIC and AU. </a:t>
            </a:r>
            <a:endParaRPr lang="en-US" sz="2800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also be considered as the most important actor in South Asian region, so is China in entire Asia.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China‘s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 is not limited to Asia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country presence is well felt in every region of the world, and China is the best candidate to assume global responsibility and leadership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recognition to this fact,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America is doing everything to contain Chinese economic progress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hence its role in the world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China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has hugely engaged itself in extraction activities and related investment in Africa.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key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weakness or geographic remoteness, may cause the scope of a country‘s foreign policy to become so narrow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isolationism results.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the case with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Burma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(currently Myanmar)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1960 and 70s.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National interest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Colmbis</a:t>
            </a:r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has provided a multiplicity of criteria used in defining national interest, </a:t>
            </a:r>
            <a:r>
              <a:rPr lang="en-US" sz="3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including:</a:t>
            </a: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1. Operational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philosophy,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2. Moral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legal 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3. Pragmatic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4. Ideological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5. Professional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advancement,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6. Partisan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7. Bureaucratic-interest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8. Ethnic/racial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criteria,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9. Class-status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 and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10. Foreign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–dependency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dimension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C. Mode 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“modus </a:t>
            </a:r>
            <a:r>
              <a:rPr lang="en-US" sz="28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opernadi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ertain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patterns of foreign policy behaviors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identified on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basis of the modus operandi-the method of operation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Some countries often rely on multilateral institutions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address different issues.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Still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others very much rely on unilateral means.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may choose to solve the problems by themselves.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more </a:t>
            </a:r>
            <a:r>
              <a:rPr lang="en-US" sz="2800" i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multilateralist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 state is, the greater its tendency to seek solutions to problems through diplomatic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forums. </a:t>
            </a:r>
            <a:endParaRPr lang="en-US" sz="28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 of operation (modus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opernadi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case, several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participate, such as the United Nations, rather than utilizing purely bilateral, country to country approaches.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developing countries used the multilateral approaches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address many issues of concern.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multilateral forum would enhance collective barraging power of these countries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-a-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other developed countries.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 addition, establishing bilateral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relations (establishing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mbassies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assigning diplomatic staffs) are often found to be costly.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83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 of operation (modus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opernadi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Regardless of the power and capability question,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countries may opt to use multilateral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frameworks.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used as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best strategy to address issues with the spirit of cooperation and peace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Germany, though it is an economic power, is known to be multi-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lateralist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its external relation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of Scandinavian countries fall under this category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Whereas countries may opt to rely on unilateral means of settling different issues with other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countries.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play the carrot and stick diplomacy to affect the outcomes of events.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Mode of operation (modus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opernadi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Note: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politics, "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carrot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stick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 sometimes refers to the realist concept of soft and hard power. 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carrot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this context could be the promise of economic or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diplomatic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aid between 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nations.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 as,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stick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might be the threat of military action.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Intervention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threat of use of force and some time, use of force…are </a:t>
            </a:r>
            <a:r>
              <a:rPr lang="en-US" sz="3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some of the tactics that will be employed to influence the behaviors of others. </a:t>
            </a:r>
            <a:endParaRPr lang="en-US" sz="3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unilateral a state is the more likely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initiate actions in international relations or to resist initiatives taken by others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Rochester).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Instruments 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Diplomacy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system of structured communication between two or more parties.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iplomacy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promote exchanges that enhance trade, culture, wealth and knowledge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between actors (diplomats, usually representing a state)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who exist within a system (international relations) and engage in private and public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dialogue (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diplomacy)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pursue their objectives in a peaceful manner.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be helpful to perceive diplomacy as part of foreign policy.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nation-state makes foreign policy it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does so for its own national interests. </a:t>
            </a:r>
            <a:endParaRPr lang="en-US" sz="28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hese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interests are shaped by a wide range of factors.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basic terms, a state‘s foreign policy has two key ingredients;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actions and its strategies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achieving its goals.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interaction one state has with another is considered the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act of its foreign policy.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act typically takes place via interactions between government personnel through diplomacy.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diplomacy is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influence the behaviors of others in ones interest. 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diplomacy had been practiced in formalistic and somewhat rigid manner that was limited to the bilateral relations of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was undertaken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closed and secret manner.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After WWI and formation of the League of Nations, the old style of diplomacy has been drastically reformed. </a:t>
            </a:r>
            <a:endParaRPr lang="en-US" sz="3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arose multilateral diplomacy, public diplomacy, leader-to-leader (summitry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diplomacy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essence of diplomacy remains bargaining</a:t>
            </a: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Bargaining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means of settling differences over priorities between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contestants.  </a:t>
            </a:r>
            <a:endParaRPr lang="en-US" sz="3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Diplomatic bargaining is used primarily to reach agreements,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compromises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settlements where governments objectives conflict.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like any foreign policy instruments, diplomatic bargaining also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espouses an element of power or influence.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modern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context, diplomacy 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something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that is being conducted for the most part between states. </a:t>
            </a:r>
            <a:endParaRPr lang="en-US" sz="28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applicable international law that governs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diplomacy, the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Vienna Convention on Diplomatic Relations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1961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 states as diplomatic actors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modern international system also involves powerful actors that are not states.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These tend to be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INGOs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IGOs.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actors regularly partake in areas of diplomacy and often materially shape outcomes.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second half of the twentieth century came to be dominated by conflict between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two nuclear-armed superpowers,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 and USSR.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Hence, the diplomatic success in curbing the proliferation of nuclear weapons is a major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  involved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non-state as well as nation-state actors.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Operational philosophy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Depending on time, location,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 around you, and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of your predecessors, </a:t>
            </a: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 may choose one of two major style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operation.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act in a bold and sweeping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(comprehensive) fashion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0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 on taking office, introduce major new practices, policies, and institutions and discontinue others. </a:t>
            </a:r>
            <a:endParaRPr lang="en-US" sz="30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style is often referred to as </a:t>
            </a:r>
            <a:r>
              <a: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synoptic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making literature.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decision maker with synoptic orientation assumes that he/she has enough information about an important 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issue.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helps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develop a major policy with some confidence that its consequence can be predicted or controlled.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Rules of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effective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iplomacy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Y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are some of the </a:t>
            </a:r>
            <a:r>
              <a:rPr lang="en-US" sz="112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basic rules that diplomats have employed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greater effectiveness over the years: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realistic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important to have goals that much your ability to achieve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them. </a:t>
            </a:r>
            <a:endParaRPr lang="en-US" sz="1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careful about what you 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say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experienced diplomats plans out and weighs words carefully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1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Seek common </a:t>
            </a:r>
            <a:r>
              <a:rPr lang="en-US" sz="11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ground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Dispute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begins negotiations; finds common ground ends them successfully.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Rules of effective diplomacy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the other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endParaRPr lang="en-US" sz="28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several aspects to understanding the other side.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 appreciate an opponent‘s perspective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 if you do not agree with it. </a:t>
            </a:r>
          </a:p>
          <a:p>
            <a:pPr algn="just"/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patient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also important to bide your time. 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overly anxious can lead to concessions that are unwise and may convey weakness to an opponent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/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/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Rules of effective diplomacy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Leave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avenues of retreat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axiomatic that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 a rat will fight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trapped in a corner.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 is often true for countries.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honor, saving face, or prestige;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it is important to leave yourself and your opponent an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out.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general, states make considerable use of what are known to be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carrot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stick approaches.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instruments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States rely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 on each other for resources and commodities that enable them to develop and sustain viable economies.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hardly exists a state that is self sufficient. </a:t>
            </a:r>
            <a:endParaRPr lang="en-US" sz="28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considerable degree of dependence up on trade among states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But the degree of dependence and interdependence varies across states. </a:t>
            </a:r>
            <a:endParaRPr lang="en-US" sz="2800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Economic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instruments can be used to achieve the foreign policy of objective of a state.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States may reward or punish states through the manipulation of economic policies. </a:t>
            </a:r>
            <a:endParaRPr lang="en-US" sz="2800" b="1" i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these economic instruments are: tariffs, quotas, boycotts,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embargos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aid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rade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instruments of foreign policy are normally used for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three purposes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Holisti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514350" indent="-514350" algn="just">
              <a:buAutoNum type="arabicPeriod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 any foreign policy objective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exploiting need and dependence and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offering economic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rewards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threat.</a:t>
            </a:r>
          </a:p>
          <a:p>
            <a:pPr marL="514350" indent="-514350" algn="just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 a state‘s capability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deprive a potential enemy‘s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capabilities.</a:t>
            </a:r>
          </a:p>
          <a:p>
            <a:pPr marL="514350" indent="-514350" algn="just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economic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satellites.  </a:t>
            </a:r>
            <a:endParaRPr lang="en-US" sz="2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serve the above objectives, 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states often employ different techniques of economic reward and punishment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specific techniques that can be used to reward or punish constitute various control over the flow of goods between </a:t>
            </a: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These includes: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tariffs, quotas, boycotts, and embargos. 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Loans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credits, and currency manipulation can be used for reward as well.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458200" cy="6858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Tariff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Almost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all foreign made products coming into a country are taxed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purpose of raising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revenue.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tariff structure can be used effectively as an inducement or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punishment.</a:t>
            </a:r>
          </a:p>
          <a:p>
            <a:pPr algn="just"/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Quota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arrangement,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supplier usually sends his goods into the country at a favorable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price.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llowed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sell only a certain amount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given time period.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Boycott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trade boycott organized by a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government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It eliminates </a:t>
            </a:r>
            <a:r>
              <a:rPr lang="en-US" sz="3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import of either a specific commodity or the total range of export products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sold by the country against which the boycott is organized.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0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Embargo </a:t>
            </a:r>
            <a:endParaRPr lang="en-US" sz="30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embargo may be </a:t>
            </a:r>
            <a:r>
              <a:rPr lang="en-US" sz="3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enforced either on specific category of goods, such as strategic </a:t>
            </a:r>
            <a:r>
              <a:rPr lang="en-US" sz="3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materials.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on the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goods that private businessmen normally send to the country being punished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official ban on trade or other commercial activity with a particular country.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Note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Boycott</a:t>
            </a:r>
            <a:r>
              <a:rPr lang="en-US" sz="28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is to abstain, either as an individual or group, from using, buying, or dealing with someone or some organization as an expression of </a:t>
            </a:r>
            <a:r>
              <a:rPr lang="en-US" sz="28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protest.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the act of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boycotting (refusing).</a:t>
            </a:r>
          </a:p>
          <a:p>
            <a:pPr algn="just"/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Embargo: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to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impose an embargo on trading certain goods with another country</a:t>
            </a:r>
            <a:r>
              <a:rPr lang="en-US" sz="28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order by the government prohibiting ships from leaving port.</a:t>
            </a:r>
            <a:endParaRPr lang="en-US" sz="28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51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Loans,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credits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currency manipulations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Rewards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include favorable tariff rates and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quotas.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granting loans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(favorable reward offered by the major powers to developing countries) or extending credits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manipulation of currency rates is also used to create more or less favorable terms of trade between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countries.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choice of a technique or combinations of techniques to be used will be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influenced by the goals being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pursued.</a:t>
            </a:r>
          </a:p>
          <a:p>
            <a:pPr algn="just"/>
            <a:r>
              <a:rPr lang="en-US" sz="2800" dirty="0" smtClean="0"/>
              <a:t>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Operational philosophy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second major style of operation is to act in caution, probing, and experimental fashion, following the trial and error approach. 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style is called </a:t>
            </a:r>
            <a:r>
              <a:rPr lang="en-US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incremental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in the decision making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literature.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olitical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economic problems are too complex to proceed with bold initiative without worrying about their consequence.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incrementalist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usually seeks to perfect existing legislations, policies, institutions and practices.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aid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transfer of money, goods, or technical advice from donor to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recipient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instrument of policy that has been in international relation.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Military aid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oldest type of aid which had been used for buttressing alliances.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Economic instruments of foreign policy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aid is often used for achieving political and economic objectives of the donors. </a:t>
            </a:r>
            <a:endParaRPr lang="en-US" sz="30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vast portion of the aid goes to a few 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countries.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India, Pakistan, Israel and Egypt, for instance, are large </a:t>
            </a:r>
            <a:r>
              <a:rPr lang="en-US" sz="3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recipients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3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aid policies and commitments have an immediate or exclusive political and security objective. </a:t>
            </a:r>
            <a:endParaRPr lang="en-US" sz="30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tied with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package </a:t>
            </a:r>
            <a:r>
              <a:rPr lang="en-US" sz="3000" b="1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designed to change the domestic or foreign policies of the recipient countries.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Overview 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Ethiopia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Policy during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Tewodros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II (1855-1868)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wanted to create a united Ethiopia, but only partially succeeded.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Tewodros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tried to develop a dynamic foreign policy that reached out beyond the Horn Region.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 sought the Western Christian world to recognize his country and help him to modernize his country. </a:t>
            </a:r>
            <a:endParaRPr lang="en-US" sz="28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emperor attempted to establish his diplomatic relations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fight his immediate enemies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Islam.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claimed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Christianity as instrument of foreign policy.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policy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Yohannes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IV (1872-1889)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Yohannes</a:t>
            </a:r>
            <a:r>
              <a:rPr lang="en-US" sz="28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considered Islam as a threat to the territorial integrity of the polity.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Egypt tried to put a serious security threat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its continued attempt to invade the country under many pretexts.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emperor saw European expansionism as greater threat to the survival of the country.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However, the emperor died fighting with the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Mahadists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Sudan.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policy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II (1889-93)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had expanded his sphere of influence towards the far South and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East.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southward expansionism policy of the King was mainly targeted to have access to Sea Port, </a:t>
            </a:r>
            <a:r>
              <a:rPr lang="en-US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Zeila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He was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aware of the strategic importance of outlet to the sea for the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country.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country‘s access to the sea in the North had fallen under Italy‘s influence since the mid 1890s.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emperor followed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double track diplomacy to contain or reverse Italy‘s expansion and maintain the territorial integrity of his country.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during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II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Diplomatic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endeavor with Italy failed to result in peace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due to Italy‘s misinterpretation of the controversial article 17 of the ‘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Wuchalle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 treaty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 result, Italy prepared for war and started its systematic penetration of the country from the north.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1896, the emperor declared nation-wide war against Italy in defense of the territorial integrity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sovereignty of the century old nation.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bloody Battle of </a:t>
            </a:r>
            <a:r>
              <a:rPr lang="en-US" sz="3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Adwa, </a:t>
            </a:r>
            <a:r>
              <a:rPr lang="en-US" sz="3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where Ethiopian forces made a record of history by defeating a powerful European colonial power. </a:t>
            </a:r>
            <a:r>
              <a:rPr lang="en-US" sz="3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Menelik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II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European powers recognized Ethiopia as an independent African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Indeed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Britain, France, Russia and the vanquished Italy came to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Menelik‘s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Palace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arrange formal exchange of Ambassadors. </a:t>
            </a:r>
            <a:endParaRPr lang="en-US" sz="28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Moreover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these powers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signed formal boundary treaties with the emperor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the exception of Sudan and of course present day Eritrea had been defined on paper, yet were not demarcated.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Foreign policy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during Emperor Haile Selassie I (1916-1974)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4478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was dedicated to the creation of a stronger, centralized and bureaucratic </a:t>
            </a:r>
            <a:r>
              <a:rPr lang="en-US" sz="30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empire.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acilitated </a:t>
            </a:r>
            <a:r>
              <a:rPr lang="en-US" sz="3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Ethiopia‘s entry to the League of Nations. </a:t>
            </a:r>
            <a:endParaRPr lang="en-US" sz="3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Italian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Fascists finally invade Ethiopia between 1936 and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1941.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Emperor fled to London and established a government in exile.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His diplomatic skills and Britain‘s own strategic necessities in the area enabled him to elicit the aid of the British in securing the liberation of Ethiopia. </a:t>
            </a:r>
            <a:endParaRPr lang="en-US" sz="30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1952 a U.N. resolution had made possible a federation between Ethiopia and the former Italian colony of Eritrea.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during Haile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ellassie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British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Military Aid was withdrawn 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1952.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Emperor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feared that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Britain might either declare Ethiopia a protectorate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use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an occupied enemy territory.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Haile Selassie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viewed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use of such an installation 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United States as having more benefits than costs </a:t>
            </a:r>
            <a:endParaRPr lang="en-US" sz="28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a result, the United States guaranteed Ethiopia‘s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mperor started 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task of political consolidation.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Haile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Sellassie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Military Assistance Advisory Group,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established in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1954 by US.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military aid was decisive for the Emperor to ensure his survival at home and maintain the territorial integrity of the country.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Ethiopia also played significant role in Africa in fighting for African independence and to end colonialism and apartheid.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emperor can be considered as one of the </a:t>
            </a:r>
            <a:r>
              <a:rPr lang="en-US" sz="28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founding fathers of African Unification</a:t>
            </a:r>
            <a:r>
              <a:rPr lang="en-US" sz="28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8458200" cy="6857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2. Ideological criteria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 governments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employ ideological criteria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establish their relations on the basis of that criteria.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They may identify their friends or enemies countries using the litmus test of ideology.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During cold war, the ideology of communism and capitalism had been often used to establish cooperation or conflict with countries. </a:t>
            </a:r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Hence, national interest may be shaped by underlying ideological orientations of the regime in power.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Haile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Sellassie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establishment of the organization of African Unity in the capital of Ethiopia witnessed the prominent role of the emperor in African affairs as well. </a:t>
            </a:r>
            <a:endParaRPr lang="en-US" sz="28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course the emperor‘s strategic alliance with outside powers helped him to stay on power for decades.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had been so many peasant revolts.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 all,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managed to consolidate his power at home and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stayed on power over four decades.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458200" cy="9144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Policy during the Military Government (1974—1991)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dopted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foreign policy largely oriented to socialist ideology. 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primary objectives of the foreign policy were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survival of the regime and maintaining the territorial integrity of the country. 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estructuring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society along socialist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lines.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ocused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 building the military capability of the country. </a:t>
            </a:r>
            <a:endParaRPr lang="en-US" sz="28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during military gov’t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11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1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ocialism </a:t>
            </a:r>
            <a:r>
              <a:rPr lang="en-US" sz="112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was the guiding philosophy of the </a:t>
            </a:r>
            <a:r>
              <a:rPr lang="en-US" sz="11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country.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riendship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alliance with socialist countries of the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11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1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country was very much dependent on economic and military aid on the others</a:t>
            </a:r>
            <a:r>
              <a:rPr lang="en-US" sz="11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Internally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Eritrean Liberation Front (ELF) launched military attack on the Ethiopian Army. </a:t>
            </a:r>
            <a:endParaRPr lang="en-US" sz="1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Many external actors were involved in sponsoring the rebel group,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including; Saudi Arabia, Egypt, Sudan, Somalia and later USA itself. </a:t>
            </a:r>
            <a:endParaRPr lang="en-US" sz="1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Moreover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Somalia‘s invasion of the Ethiopian region of </a:t>
            </a:r>
            <a:r>
              <a:rPr lang="en-US" sz="1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Ogaden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It was </a:t>
            </a:r>
            <a:r>
              <a:rPr lang="en-US" sz="11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one of the serious external challenges of the Ethiopian Government at the time.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military gov’t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regime managed to reverse the Somali aggression with the help of the new powerful patron, USSR. </a:t>
            </a:r>
            <a:endParaRPr lang="en-US" sz="2800" b="1" i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involvement of USSR in the region only heightened the superpower rivalry between the USA and USSR during the cold war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era.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Maintained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continuing friendship with the Soviet Union and other socialist countries.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Soviet Union and its allies were thus able to exert immense influence in both domestic and foreign affairs of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Ethiopia.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military gov’t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250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Ethiopia‘s strategic locations and other questions, such as; Eritrea, Somalia, and the issue of the Nile, had also </a:t>
            </a:r>
            <a:r>
              <a:rPr lang="en-US" sz="11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shaped the foreign policy orientation and behavior of military government. </a:t>
            </a:r>
            <a:endParaRPr lang="en-US" sz="11200" b="1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U.S.S.R </a:t>
            </a: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U.S.A were pitting each other to have a sphere of influence in the region</a:t>
            </a:r>
            <a:r>
              <a:rPr lang="en-US" sz="1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Sudan was one of the host countries for Ethiopian opposition forces. </a:t>
            </a:r>
            <a:endParaRPr lang="en-US" sz="1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1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turn Ethiopia had been supporting the dissent groups in southern Sudan, including the Sudan‘s People‘s Liberation Army/SPLA </a:t>
            </a:r>
            <a:r>
              <a:rPr lang="en-US" sz="11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15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during military gov’t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regime had extended its military and technical support to Freedom fighters in Angola and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Rhodesia (current territory of Zimbabwe). 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regime had also 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showed its solidarity to Palestine‘s cause by condemning Israel and sought political allegiance with the Arab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world.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regime collapsed following the end of cold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war.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olicy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Ethiopia in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1991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goals of the foreign policy is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ensure the survival of the multi- national state. </a:t>
            </a:r>
            <a:endParaRPr lang="en-US" sz="30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National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interest of the country is understood in terms of </a:t>
            </a:r>
            <a:r>
              <a:rPr lang="en-US" sz="3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realizing the real interest of the people mainly democracy and development. </a:t>
            </a:r>
            <a:endParaRPr lang="en-US" sz="3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been considered as an instrument to solve the domestic problems of the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country.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These includes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good governance, instability and lack of economic development 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also aimed to 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achieve </a:t>
            </a:r>
            <a:r>
              <a:rPr lang="en-US" sz="3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rapid economic development and build up democratic system. </a:t>
            </a:r>
            <a:endParaRPr lang="en-US" sz="3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3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3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democracy and development are the foreign policy visions of the country.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Foreign policy of Ethiopia during post 1991 cont’d…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primary strategy in realization of these goals is to put the focus on domestic issues first. </a:t>
            </a:r>
            <a:endParaRPr lang="en-US" sz="28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strategy is called an </a:t>
            </a:r>
            <a:r>
              <a:rPr lang="en-US" sz="28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inside-out </a:t>
            </a:r>
            <a:r>
              <a:rPr lang="en-US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approach. </a:t>
            </a:r>
            <a:endParaRPr lang="en-US" sz="2800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solve our domestic problems the country would not be vulnerable and its peace and survival can be ensured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conomic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diplomacy is adopted to strengthen the domestic efforts in fighting poverty and backwardness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address the issues of development.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been considered as viable strategy under the age of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globalization.  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of Ethiopia during post 1991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Ethiopia appreciates the East Asian countries economic successes and development 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paths.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country would like to learn from such successful countries such as Singapore, Malaysian and Indonesia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other foreign policy strategy is building up the military capability of the country.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Foreign policy of Ethiopia during post 1991 cont’d…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sum up, 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three regimes used a combination of both military force and diplomacy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address both internal and external challenges depending on the circumstances.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manner, while 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imperial and the military regime‘s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foreign policy strategy is largely an approach the current regime followed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in-side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out‖ approach.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Moral </a:t>
            </a:r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legal criteria 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tates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expected to act morally as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equated with acting honestly and making your public decision accordingly. 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moral behavior, in international politics involves keeping your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promise:-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*Treaties,</a:t>
            </a:r>
          </a:p>
          <a:p>
            <a:pPr algn="just"/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*Living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letting others live (the poor and the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disadvantaged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endParaRPr lang="en-US" sz="28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*Avoiding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exploitation and uneven development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between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developing countries and the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developed </a:t>
            </a:r>
            <a:r>
              <a:rPr lang="en-US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ones; </a:t>
            </a:r>
            <a:r>
              <a:rPr lang="en-US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8458200" cy="533399"/>
          </a:xfrm>
        </p:spPr>
        <p:txBody>
          <a:bodyPr>
            <a:no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F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7369</Words>
  <Application>Microsoft Office PowerPoint</Application>
  <PresentationFormat>On-screen Show (4:3)</PresentationFormat>
  <Paragraphs>1351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CHAPTER TWO UNDERSTANDING FOREIGN POLICY AND DIPLOMACY </vt:lpstr>
      <vt:lpstr>National interest cont’d…</vt:lpstr>
      <vt:lpstr>National interest cont’d…</vt:lpstr>
      <vt:lpstr>National interest cont’d…</vt:lpstr>
      <vt:lpstr>National interest cont’d…</vt:lpstr>
      <vt:lpstr>1. Operational philosophy </vt:lpstr>
      <vt:lpstr>Operational philosophy cont’d…</vt:lpstr>
      <vt:lpstr>2. Ideological criteria </vt:lpstr>
      <vt:lpstr>3. Moral and legal criteria </vt:lpstr>
      <vt:lpstr>Moral and legal criteria cont’d…</vt:lpstr>
      <vt:lpstr>4. Pragmatic criteria </vt:lpstr>
      <vt:lpstr>5. Professional advancement criteria </vt:lpstr>
      <vt:lpstr>6. Partisan criteria </vt:lpstr>
      <vt:lpstr>7. Foreign dependency criteria </vt:lpstr>
      <vt:lpstr>Foreign dependency criterion cont’d…</vt:lpstr>
      <vt:lpstr>Foreign dependency criterion cont’d…</vt:lpstr>
      <vt:lpstr>Foreign dependency criterion cont’d…</vt:lpstr>
      <vt:lpstr>Foreign dependency criterion cont’d…</vt:lpstr>
      <vt:lpstr>Foreign dependency criterion cont’d…</vt:lpstr>
      <vt:lpstr>Foreign dependency criterion cont’d…</vt:lpstr>
      <vt:lpstr>Understanding foreign policy and foreign policy behaviors </vt:lpstr>
      <vt:lpstr>Defining foreign policy </vt:lpstr>
      <vt:lpstr>Defining foreign policy cont’d…</vt:lpstr>
      <vt:lpstr>Defining foreign policy cont’d…</vt:lpstr>
      <vt:lpstr>Defining foreign policy cont’d…</vt:lpstr>
      <vt:lpstr>Foreign policy objectives </vt:lpstr>
      <vt:lpstr>Foreign policy objectives cont’d…</vt:lpstr>
      <vt:lpstr>1. Core interests and values (short range objectives) </vt:lpstr>
      <vt:lpstr>Core interests or values (short range objectives) cont’d…</vt:lpstr>
      <vt:lpstr>Core interests or values (short range objectives) cont’d…</vt:lpstr>
      <vt:lpstr>Core interests or values (short range objectives) cont’d…</vt:lpstr>
      <vt:lpstr>2. Middle range objectives </vt:lpstr>
      <vt:lpstr>Middle range objectives cont’d…</vt:lpstr>
      <vt:lpstr>3. Long- range objectives </vt:lpstr>
      <vt:lpstr>Long range objectives cont’d…</vt:lpstr>
      <vt:lpstr>Foreign policy behavior: patterns and trends </vt:lpstr>
      <vt:lpstr>Foreign policy behavior: patterns and trends cont’d…</vt:lpstr>
      <vt:lpstr>Foreign policy behavior: patterns and trends cont’d…</vt:lpstr>
      <vt:lpstr>Foreign policy behavior: patterns and trends cont’d…</vt:lpstr>
      <vt:lpstr>Foreign policy dimensions </vt:lpstr>
      <vt:lpstr>Foreign policy dimension cont’d…</vt:lpstr>
      <vt:lpstr>Tendencies of alignment cont’d…</vt:lpstr>
      <vt:lpstr>Tendencies of alignment cont’d…</vt:lpstr>
      <vt:lpstr>Tendencies of alignment cont’d…</vt:lpstr>
      <vt:lpstr>Foreign policy dimension cont’d…</vt:lpstr>
      <vt:lpstr>Scope cont’d…</vt:lpstr>
      <vt:lpstr>Scope cont’d…</vt:lpstr>
      <vt:lpstr>Scope cont’d…</vt:lpstr>
      <vt:lpstr>Scope cont’d…</vt:lpstr>
      <vt:lpstr>Foreign policy dimension cont’d…</vt:lpstr>
      <vt:lpstr>Mode of operation (modus opernadi) cont’d…</vt:lpstr>
      <vt:lpstr>Mode of operation (modus opernadi) cont’d…</vt:lpstr>
      <vt:lpstr>Mode of operation (modus opernadi) cont’d…</vt:lpstr>
      <vt:lpstr>Instruments of foreign policy </vt:lpstr>
      <vt:lpstr>Diplomacy cont’d…</vt:lpstr>
      <vt:lpstr>Diplomacy cont’d…</vt:lpstr>
      <vt:lpstr>Diplomacy cont’d…</vt:lpstr>
      <vt:lpstr>Diplomacy cont’d…</vt:lpstr>
      <vt:lpstr>Diplomacy cont’d…</vt:lpstr>
      <vt:lpstr>Rules of effective diplomacy </vt:lpstr>
      <vt:lpstr>Rules of effective diplomacy cont’d…</vt:lpstr>
      <vt:lpstr>Rules of effective diplomacy cont’d…</vt:lpstr>
      <vt:lpstr>Economic instruments of foreign policy </vt:lpstr>
      <vt:lpstr>Economic instruments of foreign policy cont’d…</vt:lpstr>
      <vt:lpstr>Economic instruments of foreign policy cont’d…</vt:lpstr>
      <vt:lpstr>Economic instruments of foreign policy cont’d…</vt:lpstr>
      <vt:lpstr>Economic instruments of foreign policy cont’d…</vt:lpstr>
      <vt:lpstr>Economic instruments of foreign policy cont’d…</vt:lpstr>
      <vt:lpstr>Economic instruments of foreign policy cont’d…</vt:lpstr>
      <vt:lpstr>Economic instruments of foreign policy cont’d…</vt:lpstr>
      <vt:lpstr>Economic instruments of foreign policy cont’d…</vt:lpstr>
      <vt:lpstr>Overview of foreign policy of Ethiopia </vt:lpstr>
      <vt:lpstr>Foreign policy during Yohannes IV (1872-1889) </vt:lpstr>
      <vt:lpstr>Foreign policy during Menelik II (1889-93) </vt:lpstr>
      <vt:lpstr>Foreign policy during Menelik II cont’d…</vt:lpstr>
      <vt:lpstr>Foreign policy during Menelik II cont’d…</vt:lpstr>
      <vt:lpstr> Foreign policy during Emperor Haile Selassie I (1916-1974) </vt:lpstr>
      <vt:lpstr>Foreign policy during Haile Sellassie cont’d…</vt:lpstr>
      <vt:lpstr>Foreign policy during Haile Sellassie cont’d…</vt:lpstr>
      <vt:lpstr>Foreign policy during Haile Sellassie cont’d…</vt:lpstr>
      <vt:lpstr>Foreign Policy during the Military Government (1974—1991) </vt:lpstr>
      <vt:lpstr>Foreign policy during military gov’t cont’d…</vt:lpstr>
      <vt:lpstr>Foreign policy during military gov’t cont’d…</vt:lpstr>
      <vt:lpstr>Foreign policy during military gov’t cont’d…</vt:lpstr>
      <vt:lpstr>Foreign policy during military gov’t cont’d…</vt:lpstr>
      <vt:lpstr>The foreign policy of Ethiopia in the post 1991 </vt:lpstr>
      <vt:lpstr>Foreign policy of Ethiopia during post 1991 cont’d…</vt:lpstr>
      <vt:lpstr>Foreign policy of Ethiopia during post 1991 cont’d…</vt:lpstr>
      <vt:lpstr>Foreign policy of Ethiopia during post 1991 cont’d…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557</cp:revision>
  <dcterms:created xsi:type="dcterms:W3CDTF">2006-08-16T00:00:00Z</dcterms:created>
  <dcterms:modified xsi:type="dcterms:W3CDTF">2022-04-05T12:58:35Z</dcterms:modified>
</cp:coreProperties>
</file>