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03" r:id="rId2"/>
    <p:sldId id="413" r:id="rId3"/>
    <p:sldId id="479" r:id="rId4"/>
    <p:sldId id="472" r:id="rId5"/>
    <p:sldId id="480" r:id="rId6"/>
    <p:sldId id="481" r:id="rId7"/>
    <p:sldId id="482" r:id="rId8"/>
    <p:sldId id="483" r:id="rId9"/>
    <p:sldId id="447" r:id="rId10"/>
    <p:sldId id="485" r:id="rId11"/>
    <p:sldId id="484" r:id="rId12"/>
    <p:sldId id="406" r:id="rId13"/>
    <p:sldId id="486" r:id="rId14"/>
    <p:sldId id="487" r:id="rId15"/>
    <p:sldId id="488" r:id="rId16"/>
    <p:sldId id="407" r:id="rId17"/>
    <p:sldId id="489" r:id="rId18"/>
    <p:sldId id="505" r:id="rId19"/>
    <p:sldId id="506" r:id="rId20"/>
    <p:sldId id="507" r:id="rId21"/>
    <p:sldId id="508" r:id="rId22"/>
    <p:sldId id="490" r:id="rId23"/>
    <p:sldId id="491" r:id="rId24"/>
    <p:sldId id="492" r:id="rId25"/>
    <p:sldId id="408" r:id="rId26"/>
    <p:sldId id="493" r:id="rId27"/>
    <p:sldId id="494" r:id="rId28"/>
    <p:sldId id="409" r:id="rId29"/>
    <p:sldId id="496" r:id="rId30"/>
    <p:sldId id="495" r:id="rId31"/>
    <p:sldId id="411" r:id="rId32"/>
    <p:sldId id="497" r:id="rId33"/>
    <p:sldId id="498" r:id="rId34"/>
    <p:sldId id="412" r:id="rId35"/>
    <p:sldId id="499" r:id="rId36"/>
    <p:sldId id="500" r:id="rId37"/>
    <p:sldId id="501" r:id="rId38"/>
    <p:sldId id="502" r:id="rId39"/>
    <p:sldId id="503" r:id="rId40"/>
    <p:sldId id="504" r:id="rId41"/>
    <p:sldId id="478" r:id="rId4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1018" y="5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7EE21-9DE7-4758-9D09-B2C886781B80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21177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2DAE772-7CCA-4302-B17C-2DBB59D07B6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95526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05182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CAA986F2-B510-45F8-B60A-95C866CE2CA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81139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7B829C30-A77B-46A4-A9E0-9F2D9617A50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3204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58291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FC8774D-2CE7-4119-9A5E-E302923B6C5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74144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371D345-CF25-42DF-A126-A0DC0CDB70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317161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6735AAC9-121C-4902-A9D7-C7983AB52A7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6329992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20753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E8EC6BFF-F2FF-4EE0-AE5D-95980CC47A8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263084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6DAC659-3815-4E1B-BE2D-82AE9905831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43959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76AD90D7-8C46-4533-8A1E-0460C1BBDAC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15239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B74D1202-CE63-45BF-9DF3-D9815B97E1B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78" r:id="rId10"/>
    <p:sldLayoutId id="21474841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sz="3200" b="1" dirty="0" smtClean="0"/>
              <a:t>1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Strategies for Query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51339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682750" y="6230938"/>
            <a:ext cx="654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18.2 Outline of the sort-merge algorithm for external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Algorithms for External Sorting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Degree of merging</a:t>
            </a:r>
          </a:p>
          <a:p>
            <a:pPr lvl="1"/>
            <a:r>
              <a:rPr lang="en-US" altLang="en-US" dirty="0"/>
              <a:t>Number of sorted subfiles that can be merged in each merge step</a:t>
            </a:r>
          </a:p>
          <a:p>
            <a:r>
              <a:rPr lang="en-US" altLang="en-US" dirty="0"/>
              <a:t>Performance of the sort-merge algorithm</a:t>
            </a:r>
          </a:p>
          <a:p>
            <a:pPr lvl="1"/>
            <a:r>
              <a:rPr lang="en-US" altLang="en-US" dirty="0"/>
              <a:t>Number of disk block reads and writes before sorting is completed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1.3 </a:t>
            </a:r>
            <a:r>
              <a:rPr lang="en-US" altLang="en-US" dirty="0"/>
              <a:t>Algorithms for SELECT Operation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</a:p>
          <a:p>
            <a:pPr lvl="1"/>
            <a:r>
              <a:rPr lang="en-US" altLang="en-US" dirty="0"/>
              <a:t>Search operation to locate records in a disk file that satisfy a certain condition</a:t>
            </a:r>
          </a:p>
          <a:p>
            <a:pPr lvl="1"/>
            <a:r>
              <a:rPr lang="en-US" altLang="en-US" dirty="0"/>
              <a:t>File scan or index scan (if search involves an index)</a:t>
            </a:r>
          </a:p>
          <a:p>
            <a:r>
              <a:rPr lang="en-US" altLang="en-US" dirty="0"/>
              <a:t>Search methods for simple selection </a:t>
            </a:r>
          </a:p>
          <a:p>
            <a:pPr lvl="1"/>
            <a:r>
              <a:rPr lang="en-US" altLang="en-US" dirty="0"/>
              <a:t>S1: Linear search (brute force algorithm)</a:t>
            </a:r>
          </a:p>
          <a:p>
            <a:pPr lvl="1"/>
            <a:r>
              <a:rPr lang="en-US" altLang="en-US" dirty="0"/>
              <a:t>S2: Binary search</a:t>
            </a:r>
          </a:p>
          <a:p>
            <a:pPr lvl="1"/>
            <a:r>
              <a:rPr lang="en-US" altLang="en-US" dirty="0"/>
              <a:t>S3a: Using a primary index</a:t>
            </a:r>
          </a:p>
          <a:p>
            <a:pPr lvl="1"/>
            <a:r>
              <a:rPr lang="en-US" altLang="en-US" dirty="0"/>
              <a:t>S3b: Using a hash key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simple selection (cont’d.)</a:t>
            </a:r>
          </a:p>
          <a:p>
            <a:pPr lvl="1"/>
            <a:r>
              <a:rPr lang="en-US" altLang="en-US" dirty="0"/>
              <a:t>S4: Using a primary index to retrieve multiple records</a:t>
            </a:r>
          </a:p>
          <a:p>
            <a:pPr lvl="1"/>
            <a:r>
              <a:rPr lang="en-US" altLang="en-US" dirty="0"/>
              <a:t>S5: Using a clustering index to retrieve multiple records</a:t>
            </a:r>
          </a:p>
          <a:p>
            <a:pPr lvl="1"/>
            <a:r>
              <a:rPr lang="en-US" altLang="en-US" dirty="0"/>
              <a:t>S6: Using a secondary (B+ </a:t>
            </a:r>
            <a:r>
              <a:rPr lang="en-US" altLang="en-US" dirty="0" smtClean="0"/>
              <a:t>-tree</a:t>
            </a:r>
            <a:r>
              <a:rPr lang="en-US" altLang="en-US" dirty="0"/>
              <a:t>) index on an equality comparison</a:t>
            </a:r>
          </a:p>
          <a:p>
            <a:pPr lvl="1"/>
            <a:r>
              <a:rPr lang="en-US" altLang="en-US" dirty="0"/>
              <a:t>S7a: Using a bitmap index</a:t>
            </a:r>
          </a:p>
          <a:p>
            <a:pPr lvl="1"/>
            <a:r>
              <a:rPr lang="en-US" altLang="en-US" dirty="0"/>
              <a:t>S7b: Using a functional index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conjunctive (logical AND) selection</a:t>
            </a:r>
          </a:p>
          <a:p>
            <a:pPr lvl="1"/>
            <a:r>
              <a:rPr lang="en-US" altLang="en-US" dirty="0"/>
              <a:t>Using an individual index</a:t>
            </a:r>
          </a:p>
          <a:p>
            <a:pPr lvl="1"/>
            <a:r>
              <a:rPr lang="en-US" altLang="en-US" dirty="0"/>
              <a:t>Using a composite index</a:t>
            </a:r>
          </a:p>
          <a:p>
            <a:pPr lvl="1"/>
            <a:r>
              <a:rPr lang="en-US" altLang="en-US" dirty="0"/>
              <a:t>Intersection of record pointers</a:t>
            </a:r>
          </a:p>
          <a:p>
            <a:r>
              <a:rPr lang="en-US" altLang="en-US" dirty="0"/>
              <a:t>Disjunctive (logical OR) selection</a:t>
            </a:r>
          </a:p>
          <a:p>
            <a:pPr lvl="1"/>
            <a:r>
              <a:rPr lang="en-US" altLang="en-US" dirty="0"/>
              <a:t>Harder to process and optimize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Selectivity</a:t>
            </a:r>
          </a:p>
          <a:p>
            <a:pPr lvl="1"/>
            <a:r>
              <a:rPr lang="en-US" altLang="en-US" dirty="0"/>
              <a:t>Ratio of the number of records (tuples) that satisfy the condition to the total number of records (tuples) in the file</a:t>
            </a:r>
          </a:p>
          <a:p>
            <a:pPr lvl="1"/>
            <a:r>
              <a:rPr lang="en-US" altLang="en-US" dirty="0"/>
              <a:t>Number between zero (no records satisfy condition) and one (all records satisfy condition)</a:t>
            </a:r>
          </a:p>
          <a:p>
            <a:r>
              <a:rPr lang="en-US" altLang="en-US" dirty="0"/>
              <a:t>Query optimizer receives input from system catalog to estimate selectivity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1.4 </a:t>
            </a:r>
            <a:r>
              <a:rPr lang="en-US" altLang="en-US" dirty="0"/>
              <a:t>Implementing the JOIN Operation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</a:p>
          <a:p>
            <a:pPr lvl="1"/>
            <a:r>
              <a:rPr lang="en-US" altLang="en-US" dirty="0"/>
              <a:t>One of the most time consuming in query processing</a:t>
            </a:r>
          </a:p>
          <a:p>
            <a:pPr lvl="1"/>
            <a:r>
              <a:rPr lang="en-US" altLang="en-US" dirty="0"/>
              <a:t>EQUIJOIN (NATURAL JOIN)</a:t>
            </a:r>
          </a:p>
          <a:p>
            <a:pPr lvl="1"/>
            <a:r>
              <a:rPr lang="en-US" altLang="en-US" dirty="0"/>
              <a:t>Two-way or multiway joins</a:t>
            </a:r>
          </a:p>
          <a:p>
            <a:r>
              <a:rPr lang="en-US" altLang="en-US" dirty="0"/>
              <a:t>Methods for implementing joins</a:t>
            </a:r>
          </a:p>
          <a:p>
            <a:pPr lvl="1"/>
            <a:r>
              <a:rPr lang="en-US" altLang="en-US" dirty="0"/>
              <a:t>J1: Nested-loop join (nested-block join)</a:t>
            </a:r>
          </a:p>
          <a:p>
            <a:pPr lvl="1"/>
            <a:r>
              <a:rPr lang="en-US" altLang="en-US" dirty="0"/>
              <a:t>J2: Index-based nested-loop join</a:t>
            </a:r>
          </a:p>
          <a:p>
            <a:pPr lvl="1"/>
            <a:r>
              <a:rPr lang="en-US" altLang="en-US" dirty="0"/>
              <a:t>J3: Sort-merge join</a:t>
            </a:r>
          </a:p>
          <a:p>
            <a:pPr lvl="1"/>
            <a:r>
              <a:rPr lang="en-US" altLang="en-US" dirty="0"/>
              <a:t>J4: Partition-hash 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2275"/>
            <a:ext cx="57102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" y="2743200"/>
            <a:ext cx="2590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Implementing JOIN, PROJECT, UNION, INTERSECTION, and SET DIFFERENCE by using sort-merge, where R has n tuples and S has m tuples. (a) Implementing the operation</a:t>
            </a:r>
          </a:p>
        </p:txBody>
      </p:sp>
      <p:pic>
        <p:nvPicPr>
          <p:cNvPr id="317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500563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33400" y="55705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(b) Implementing the operation</a:t>
            </a:r>
          </a:p>
        </p:txBody>
      </p:sp>
      <p:pic>
        <p:nvPicPr>
          <p:cNvPr id="327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86475"/>
            <a:ext cx="1838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54175"/>
            <a:ext cx="8191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14400" y="5570538"/>
            <a:ext cx="7732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(c) Implementing the operation</a:t>
            </a:r>
          </a:p>
        </p:txBody>
      </p:sp>
      <p:pic>
        <p:nvPicPr>
          <p:cNvPr id="337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6156325"/>
            <a:ext cx="109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630363"/>
            <a:ext cx="8258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DBMS techniques to process a query</a:t>
            </a:r>
          </a:p>
          <a:p>
            <a:pPr lvl="1"/>
            <a:r>
              <a:rPr lang="en-US" altLang="en-US" dirty="0"/>
              <a:t>Scanner identifies query tokens</a:t>
            </a:r>
          </a:p>
          <a:p>
            <a:pPr lvl="1"/>
            <a:r>
              <a:rPr lang="en-US" altLang="en-US" dirty="0"/>
              <a:t>Parser checks the query syntax</a:t>
            </a:r>
          </a:p>
          <a:p>
            <a:pPr lvl="1"/>
            <a:r>
              <a:rPr lang="en-US" altLang="en-US" dirty="0"/>
              <a:t>Validation checks all attribute and relation names</a:t>
            </a:r>
          </a:p>
          <a:p>
            <a:pPr lvl="1"/>
            <a:r>
              <a:rPr lang="en-US" altLang="en-US" dirty="0"/>
              <a:t>Query tree (or query graph) created</a:t>
            </a:r>
          </a:p>
          <a:p>
            <a:pPr lvl="1"/>
            <a:r>
              <a:rPr lang="en-US" altLang="en-US" dirty="0"/>
              <a:t>Execution strategy or query plan devised</a:t>
            </a:r>
          </a:p>
          <a:p>
            <a:r>
              <a:rPr lang="en-US" altLang="en-US" dirty="0"/>
              <a:t>Query optimization</a:t>
            </a:r>
          </a:p>
          <a:p>
            <a:pPr lvl="1"/>
            <a:r>
              <a:rPr lang="en-US" altLang="en-US" dirty="0"/>
              <a:t>Planning a good execution strategy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685800" y="5570538"/>
            <a:ext cx="7961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(d) Implementing the operation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31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6116638"/>
            <a:ext cx="1085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" y="5570538"/>
            <a:ext cx="7885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(e) Implementing the operation</a:t>
            </a:r>
          </a:p>
        </p:txBody>
      </p:sp>
      <p:pic>
        <p:nvPicPr>
          <p:cNvPr id="358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776413"/>
            <a:ext cx="82962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127750"/>
            <a:ext cx="1019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Available buffer space has important effect on some JOIN algorithms</a:t>
            </a:r>
          </a:p>
          <a:p>
            <a:r>
              <a:rPr lang="en-US" altLang="en-US" dirty="0"/>
              <a:t>Nested-loop approach</a:t>
            </a:r>
          </a:p>
          <a:p>
            <a:pPr lvl="1"/>
            <a:r>
              <a:rPr lang="en-US" altLang="en-US" dirty="0"/>
              <a:t>Read as many blocks as possible at a time into memory from the file whose records are used for the outer loop</a:t>
            </a:r>
          </a:p>
          <a:p>
            <a:pPr lvl="1"/>
            <a:r>
              <a:rPr lang="en-US" altLang="en-US" dirty="0"/>
              <a:t>Advantageous to use the file with fewer blocks as the outer-loop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selection factor</a:t>
            </a:r>
          </a:p>
          <a:p>
            <a:pPr lvl="1"/>
            <a:r>
              <a:rPr lang="en-US" altLang="en-US" dirty="0"/>
              <a:t>Fraction of records in one file that will be joined with records in another file</a:t>
            </a:r>
          </a:p>
          <a:p>
            <a:pPr lvl="1"/>
            <a:r>
              <a:rPr lang="en-US" altLang="en-US" dirty="0"/>
              <a:t>Depends on the particular equijoin condition with another file</a:t>
            </a:r>
          </a:p>
          <a:p>
            <a:pPr lvl="1"/>
            <a:r>
              <a:rPr lang="en-US" altLang="en-US" dirty="0"/>
              <a:t>Affects join performance</a:t>
            </a:r>
          </a:p>
          <a:p>
            <a:r>
              <a:rPr lang="en-US" altLang="en-US" dirty="0"/>
              <a:t>Partition-hash join</a:t>
            </a:r>
          </a:p>
          <a:p>
            <a:pPr lvl="1"/>
            <a:r>
              <a:rPr lang="en-US" altLang="en-US" dirty="0"/>
              <a:t>Each file is partitioned into </a:t>
            </a:r>
            <a:r>
              <a:rPr lang="en-US" altLang="en-US" i="1" dirty="0"/>
              <a:t>M </a:t>
            </a:r>
            <a:r>
              <a:rPr lang="en-US" altLang="en-US" dirty="0"/>
              <a:t>partitions using the same partitioning hash function on the join attributes</a:t>
            </a:r>
          </a:p>
          <a:p>
            <a:pPr lvl="1"/>
            <a:r>
              <a:rPr lang="en-US" altLang="en-US" dirty="0"/>
              <a:t>Each pair of corresponding partitions is joined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Hybrid hash-join</a:t>
            </a:r>
          </a:p>
          <a:p>
            <a:pPr lvl="1"/>
            <a:r>
              <a:rPr lang="en-US" altLang="en-US" dirty="0"/>
              <a:t>Variation of partition hash-join</a:t>
            </a:r>
          </a:p>
          <a:p>
            <a:pPr lvl="1"/>
            <a:r>
              <a:rPr lang="en-US" altLang="en-US" dirty="0"/>
              <a:t>Joining phase for one of the partitions is included in the partition</a:t>
            </a:r>
          </a:p>
          <a:p>
            <a:pPr lvl="1"/>
            <a:r>
              <a:rPr lang="en-US" altLang="en-US" dirty="0"/>
              <a:t>Goal: join as many records during the partitioning phase to save cost of storing records on disk and then rereading during the joining phase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1.5 </a:t>
            </a:r>
            <a:r>
              <a:rPr lang="en-US" altLang="en-US" dirty="0"/>
              <a:t>Algorithms for PROJECT and Set Operations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operation</a:t>
            </a:r>
          </a:p>
          <a:p>
            <a:pPr lvl="1"/>
            <a:r>
              <a:rPr lang="en-US" altLang="en-US" dirty="0"/>
              <a:t>After projecting </a:t>
            </a:r>
            <a:r>
              <a:rPr lang="en-US" altLang="en-US" i="1" dirty="0"/>
              <a:t>R </a:t>
            </a:r>
            <a:r>
              <a:rPr lang="en-US" altLang="en-US" dirty="0"/>
              <a:t>on only the columns in the list of attributes, any duplicates are removed by treating the result strictly as a set of tuples</a:t>
            </a:r>
          </a:p>
          <a:p>
            <a:r>
              <a:rPr lang="en-US" altLang="en-US" dirty="0"/>
              <a:t>Default for SQL queries</a:t>
            </a:r>
          </a:p>
          <a:p>
            <a:pPr lvl="1"/>
            <a:r>
              <a:rPr lang="en-US" altLang="en-US" dirty="0"/>
              <a:t>No elimination of duplicates from the query result</a:t>
            </a:r>
          </a:p>
          <a:p>
            <a:pPr lvl="2"/>
            <a:r>
              <a:rPr lang="en-US" altLang="en-US" dirty="0"/>
              <a:t>Duplicates eliminated only if the keyword </a:t>
            </a:r>
            <a:r>
              <a:rPr lang="en-US" altLang="en-US" sz="2200" dirty="0"/>
              <a:t>DISTINCT </a:t>
            </a:r>
            <a:r>
              <a:rPr lang="en-US" altLang="en-US" dirty="0"/>
              <a:t>is included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UNION</a:t>
            </a:r>
          </a:p>
          <a:p>
            <a:pPr lvl="1"/>
            <a:r>
              <a:rPr lang="en-US" altLang="en-US" dirty="0"/>
              <a:t>INTERSECTION</a:t>
            </a:r>
          </a:p>
          <a:p>
            <a:pPr lvl="1"/>
            <a:r>
              <a:rPr lang="en-US" altLang="en-US" dirty="0"/>
              <a:t>SET DIFFERENCE</a:t>
            </a:r>
          </a:p>
          <a:p>
            <a:pPr lvl="1"/>
            <a:r>
              <a:rPr lang="en-US" altLang="en-US" dirty="0"/>
              <a:t>CARTESIAN PRODUCT</a:t>
            </a:r>
          </a:p>
          <a:p>
            <a:r>
              <a:rPr lang="en-US" altLang="en-US" dirty="0"/>
              <a:t>Set operations sometimes expensive to implement</a:t>
            </a:r>
          </a:p>
          <a:p>
            <a:pPr lvl="1"/>
            <a:r>
              <a:rPr lang="en-US" altLang="en-US" dirty="0"/>
              <a:t>Sort-merge technique</a:t>
            </a:r>
          </a:p>
          <a:p>
            <a:pPr lvl="1"/>
            <a:r>
              <a:rPr lang="en-US" altLang="en-US" dirty="0"/>
              <a:t>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of anti-join for SET DIFFERENCE</a:t>
            </a:r>
          </a:p>
          <a:p>
            <a:pPr lvl="1">
              <a:defRPr/>
            </a:pPr>
            <a:r>
              <a:rPr lang="en-US" altLang="en-US" dirty="0"/>
              <a:t>EXCEPT or MINUS in SQL</a:t>
            </a:r>
          </a:p>
          <a:p>
            <a:pPr lvl="1">
              <a:defRPr/>
            </a:pPr>
            <a:r>
              <a:rPr lang="en-US" altLang="en-US" dirty="0"/>
              <a:t>Example: Find which departments have no employees</a:t>
            </a:r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becomes</a:t>
            </a:r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452813"/>
            <a:ext cx="78327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65675"/>
            <a:ext cx="60325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 smtClean="0"/>
              <a:t>1.6 </a:t>
            </a:r>
            <a:r>
              <a:rPr lang="en-US" altLang="en-US" dirty="0"/>
              <a:t>Implementing Aggregate Operations and Different Types of JOINs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Aggregate operators</a:t>
            </a:r>
          </a:p>
          <a:p>
            <a:pPr lvl="1"/>
            <a:r>
              <a:rPr lang="en-US" altLang="en-US" dirty="0"/>
              <a:t>MIN, MAX, COUNT, AVERAGE, SUM</a:t>
            </a:r>
          </a:p>
          <a:p>
            <a:pPr lvl="1"/>
            <a:r>
              <a:rPr lang="en-US" altLang="en-US" dirty="0"/>
              <a:t>Can be computed by a table scan or using an appropriate index</a:t>
            </a:r>
          </a:p>
          <a:p>
            <a:r>
              <a:rPr lang="en-US" altLang="en-US" dirty="0"/>
              <a:t>Example: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an (ascending) B</a:t>
            </a:r>
            <a:r>
              <a:rPr lang="en-US" altLang="en-US" sz="1800" dirty="0"/>
              <a:t>+ </a:t>
            </a:r>
            <a:r>
              <a:rPr lang="en-US" altLang="en-US" sz="1800" dirty="0" smtClean="0"/>
              <a:t>-</a:t>
            </a:r>
            <a:r>
              <a:rPr lang="en-US" altLang="en-US" dirty="0" smtClean="0"/>
              <a:t>tree </a:t>
            </a:r>
            <a:r>
              <a:rPr lang="en-US" altLang="en-US" dirty="0"/>
              <a:t>index on </a:t>
            </a:r>
            <a:r>
              <a:rPr lang="en-US" altLang="en-US" sz="2200" dirty="0"/>
              <a:t>Salary </a:t>
            </a:r>
            <a:r>
              <a:rPr lang="en-US" altLang="en-US" dirty="0"/>
              <a:t>exists:</a:t>
            </a:r>
          </a:p>
          <a:p>
            <a:pPr lvl="2"/>
            <a:r>
              <a:rPr lang="en-US" altLang="en-US" dirty="0"/>
              <a:t>Optimizer can use the </a:t>
            </a:r>
            <a:r>
              <a:rPr lang="en-US" altLang="en-US" sz="2200" dirty="0"/>
              <a:t>Salary </a:t>
            </a:r>
            <a:r>
              <a:rPr lang="en-US" altLang="en-US" dirty="0"/>
              <a:t>index to search for the largest </a:t>
            </a:r>
            <a:r>
              <a:rPr lang="en-US" altLang="en-US" sz="2200" dirty="0"/>
              <a:t>Salary </a:t>
            </a:r>
            <a:r>
              <a:rPr lang="en-US" altLang="en-US" dirty="0"/>
              <a:t>value </a:t>
            </a:r>
          </a:p>
          <a:p>
            <a:pPr lvl="2"/>
            <a:r>
              <a:rPr lang="en-US" altLang="en-US" dirty="0"/>
              <a:t>Follow the rightmost</a:t>
            </a:r>
            <a:r>
              <a:rPr lang="en-US" altLang="en-US" i="1" dirty="0"/>
              <a:t> </a:t>
            </a:r>
            <a:r>
              <a:rPr lang="en-US" altLang="en-US" dirty="0"/>
              <a:t>pointer in each index node from the root to the rightmost leaf</a:t>
            </a:r>
          </a:p>
        </p:txBody>
      </p:sp>
      <p:pic>
        <p:nvPicPr>
          <p:cNvPr id="430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25384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AVERAGE or SUM</a:t>
            </a:r>
          </a:p>
          <a:p>
            <a:pPr lvl="1"/>
            <a:r>
              <a:rPr lang="en-US" altLang="en-US" dirty="0"/>
              <a:t>Index can be used if it is a dense index</a:t>
            </a:r>
          </a:p>
          <a:p>
            <a:pPr lvl="1"/>
            <a:r>
              <a:rPr lang="en-US" altLang="en-US" dirty="0"/>
              <a:t>Computation applied to the values in the index</a:t>
            </a:r>
          </a:p>
          <a:p>
            <a:pPr lvl="1"/>
            <a:r>
              <a:rPr lang="en-US" altLang="en-US" dirty="0"/>
              <a:t>Nondense index can be used if actual number of records associated with each index value is stored in each index entry</a:t>
            </a:r>
          </a:p>
          <a:p>
            <a:r>
              <a:rPr lang="en-US" altLang="en-US" dirty="0"/>
              <a:t>COUNT</a:t>
            </a:r>
          </a:p>
          <a:p>
            <a:pPr lvl="1"/>
            <a:r>
              <a:rPr lang="en-US" altLang="en-US" dirty="0"/>
              <a:t>Number of values can be computed from the index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6075"/>
            <a:ext cx="5367338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0" y="6291263"/>
            <a:ext cx="617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18.1 Typical steps when processing a high-level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Standard JOIN (called INNER JOIN in SQL)</a:t>
            </a:r>
          </a:p>
          <a:p>
            <a:r>
              <a:rPr lang="en-US" altLang="en-US" dirty="0"/>
              <a:t>Variations of joins</a:t>
            </a:r>
          </a:p>
          <a:p>
            <a:pPr lvl="1"/>
            <a:r>
              <a:rPr lang="en-US" altLang="en-US" dirty="0"/>
              <a:t>Outer join</a:t>
            </a:r>
          </a:p>
          <a:p>
            <a:pPr lvl="2"/>
            <a:r>
              <a:rPr lang="en-US" altLang="en-US" dirty="0"/>
              <a:t>Left, right, and full</a:t>
            </a:r>
          </a:p>
          <a:p>
            <a:pPr lvl="2"/>
            <a:r>
              <a:rPr lang="en-US" altLang="en-US" dirty="0"/>
              <a:t>Example: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Non-Equi-Join</a:t>
            </a: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038600"/>
            <a:ext cx="75438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1.7 </a:t>
            </a:r>
            <a:r>
              <a:rPr lang="en-US" altLang="en-US" dirty="0"/>
              <a:t>Combining Operations Using Pipelining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query translated into relational algebra expression</a:t>
            </a:r>
          </a:p>
          <a:p>
            <a:pPr lvl="1"/>
            <a:r>
              <a:rPr lang="en-US" altLang="en-US" dirty="0"/>
              <a:t>Sequence of relational operations</a:t>
            </a:r>
          </a:p>
          <a:p>
            <a:r>
              <a:rPr lang="en-US" altLang="en-US" dirty="0"/>
              <a:t>Materialized evaluation</a:t>
            </a:r>
          </a:p>
          <a:p>
            <a:pPr lvl="1"/>
            <a:r>
              <a:rPr lang="en-US" altLang="en-US" dirty="0"/>
              <a:t>Creating, storing, and passing temporary results</a:t>
            </a:r>
          </a:p>
          <a:p>
            <a:r>
              <a:rPr lang="en-US" altLang="en-US" dirty="0"/>
              <a:t>General query goal: minimize the number of temporary files</a:t>
            </a:r>
          </a:p>
          <a:p>
            <a:r>
              <a:rPr lang="en-US" altLang="en-US" dirty="0"/>
              <a:t>Pipelining or stream-based processing</a:t>
            </a:r>
          </a:p>
          <a:p>
            <a:pPr lvl="1"/>
            <a:r>
              <a:rPr lang="en-US" altLang="en-US" dirty="0"/>
              <a:t>Combines several operations into one</a:t>
            </a:r>
          </a:p>
          <a:p>
            <a:pPr lvl="1"/>
            <a:r>
              <a:rPr lang="en-US" altLang="en-US" dirty="0"/>
              <a:t>Avoids writing temporary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Pipelined evaluation benefits</a:t>
            </a:r>
          </a:p>
          <a:p>
            <a:pPr lvl="1"/>
            <a:r>
              <a:rPr lang="en-US" altLang="en-US" dirty="0"/>
              <a:t>Avoiding cost and time delay associated with writing intermediate results to disk</a:t>
            </a:r>
          </a:p>
          <a:p>
            <a:pPr lvl="1"/>
            <a:r>
              <a:rPr lang="en-US" altLang="en-US" dirty="0"/>
              <a:t>Being able to start generating results as quickly as possible</a:t>
            </a:r>
          </a:p>
          <a:p>
            <a:r>
              <a:rPr lang="en-US" altLang="en-US" dirty="0"/>
              <a:t>Iterator</a:t>
            </a:r>
          </a:p>
          <a:p>
            <a:pPr lvl="1"/>
            <a:r>
              <a:rPr lang="en-US" altLang="en-US" dirty="0"/>
              <a:t>Operation implemented in such a way that it outputs one tuple at a time</a:t>
            </a:r>
          </a:p>
          <a:p>
            <a:pPr lvl="1"/>
            <a:r>
              <a:rPr lang="en-US" altLang="en-US" dirty="0"/>
              <a:t>Many iterators may be active at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Iterator interface methods</a:t>
            </a:r>
          </a:p>
          <a:p>
            <a:pPr lvl="1"/>
            <a:r>
              <a:rPr lang="en-US" altLang="en-US" dirty="0"/>
              <a:t>Open()</a:t>
            </a:r>
          </a:p>
          <a:p>
            <a:pPr lvl="1"/>
            <a:r>
              <a:rPr lang="en-US" altLang="en-US" dirty="0"/>
              <a:t>Get_Next()</a:t>
            </a:r>
          </a:p>
          <a:p>
            <a:pPr lvl="1"/>
            <a:r>
              <a:rPr lang="en-US" altLang="en-US" dirty="0"/>
              <a:t>Close()</a:t>
            </a:r>
          </a:p>
          <a:p>
            <a:r>
              <a:rPr lang="en-US" altLang="en-US" dirty="0"/>
              <a:t>Some physical operators may not lend themselves to the iterator interface concept</a:t>
            </a:r>
          </a:p>
          <a:p>
            <a:pPr lvl="1"/>
            <a:r>
              <a:rPr lang="en-US" altLang="en-US" dirty="0"/>
              <a:t>Pipelining not supported</a:t>
            </a:r>
          </a:p>
          <a:p>
            <a:r>
              <a:rPr lang="en-US" altLang="en-US" dirty="0"/>
              <a:t>Iterator concept can also be applied to access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1.8 </a:t>
            </a:r>
            <a:r>
              <a:rPr lang="en-US" altLang="en-US" dirty="0"/>
              <a:t>Parallel Algorithms for Query Processing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Parallel database architecture approaches</a:t>
            </a:r>
          </a:p>
          <a:p>
            <a:pPr lvl="1"/>
            <a:r>
              <a:rPr lang="en-US" altLang="en-US" dirty="0"/>
              <a:t>Shared-memory architecture</a:t>
            </a:r>
          </a:p>
          <a:p>
            <a:pPr lvl="2"/>
            <a:r>
              <a:rPr lang="en-US" altLang="en-US" dirty="0"/>
              <a:t>Multiple processors can access common main memory region</a:t>
            </a:r>
          </a:p>
          <a:p>
            <a:pPr lvl="1"/>
            <a:r>
              <a:rPr lang="en-US" altLang="en-US" dirty="0"/>
              <a:t>Shared-disk architecture</a:t>
            </a:r>
          </a:p>
          <a:p>
            <a:pPr lvl="2"/>
            <a:r>
              <a:rPr lang="en-US" altLang="en-US" dirty="0"/>
              <a:t>Every processor has its own memory</a:t>
            </a:r>
          </a:p>
          <a:p>
            <a:pPr lvl="2"/>
            <a:r>
              <a:rPr lang="en-US" altLang="en-US" dirty="0"/>
              <a:t>Machines have access to all disks</a:t>
            </a:r>
          </a:p>
          <a:p>
            <a:pPr lvl="1"/>
            <a:r>
              <a:rPr lang="en-US" altLang="en-US" dirty="0"/>
              <a:t>Shared-nothing architecture</a:t>
            </a:r>
          </a:p>
          <a:p>
            <a:pPr lvl="2"/>
            <a:r>
              <a:rPr lang="en-US" altLang="en-US" dirty="0"/>
              <a:t>Each processor has own memory and disk storage</a:t>
            </a:r>
          </a:p>
          <a:p>
            <a:pPr lvl="2"/>
            <a:r>
              <a:rPr lang="en-US" altLang="en-US" dirty="0"/>
              <a:t>Most commonly used in parallel database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Linear speed-up</a:t>
            </a:r>
          </a:p>
          <a:p>
            <a:pPr lvl="1">
              <a:defRPr/>
            </a:pPr>
            <a:r>
              <a:rPr lang="en-US" altLang="en-US" dirty="0"/>
              <a:t>Linear reduction in time taken for operations</a:t>
            </a:r>
          </a:p>
          <a:p>
            <a:pPr>
              <a:defRPr/>
            </a:pPr>
            <a:r>
              <a:rPr lang="en-US" altLang="en-US" dirty="0"/>
              <a:t>Linear scale-up</a:t>
            </a:r>
          </a:p>
          <a:p>
            <a:pPr lvl="1">
              <a:defRPr/>
            </a:pPr>
            <a:r>
              <a:rPr lang="en-US" altLang="en-US" dirty="0"/>
              <a:t>Constant sustained performance by increasing the number of processors and disks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Operator-level parallelism</a:t>
            </a:r>
          </a:p>
          <a:p>
            <a:pPr lvl="1">
              <a:defRPr/>
            </a:pPr>
            <a:r>
              <a:rPr lang="en-US" altLang="en-US" dirty="0"/>
              <a:t>Horizontal partitioning</a:t>
            </a:r>
          </a:p>
          <a:p>
            <a:pPr lvl="2">
              <a:defRPr/>
            </a:pPr>
            <a:r>
              <a:rPr lang="en-US" altLang="en-US" dirty="0"/>
              <a:t>Round-robin partitioning</a:t>
            </a:r>
          </a:p>
          <a:p>
            <a:pPr lvl="2">
              <a:defRPr/>
            </a:pPr>
            <a:r>
              <a:rPr lang="en-US" altLang="en-US" dirty="0"/>
              <a:t>Range partitioning</a:t>
            </a:r>
          </a:p>
          <a:p>
            <a:pPr lvl="2">
              <a:defRPr/>
            </a:pPr>
            <a:r>
              <a:rPr lang="en-US" altLang="en-US" dirty="0"/>
              <a:t>Hash partitioning</a:t>
            </a:r>
          </a:p>
          <a:p>
            <a:pPr>
              <a:defRPr/>
            </a:pPr>
            <a:r>
              <a:rPr lang="en-US" altLang="en-US" dirty="0"/>
              <a:t>Sorting</a:t>
            </a:r>
          </a:p>
          <a:p>
            <a:pPr lvl="1">
              <a:defRPr/>
            </a:pPr>
            <a:r>
              <a:rPr lang="en-US" altLang="en-US" dirty="0"/>
              <a:t>If data has been range-partitioned on an attribute:</a:t>
            </a:r>
          </a:p>
          <a:p>
            <a:pPr lvl="2">
              <a:defRPr/>
            </a:pPr>
            <a:r>
              <a:rPr lang="en-US" altLang="en-US" dirty="0"/>
              <a:t>Each partition can be sorted separately in parallel</a:t>
            </a:r>
          </a:p>
          <a:p>
            <a:pPr lvl="2">
              <a:defRPr/>
            </a:pPr>
            <a:r>
              <a:rPr lang="en-US" altLang="en-US" dirty="0"/>
              <a:t>Results concatenated</a:t>
            </a:r>
          </a:p>
          <a:p>
            <a:pPr lvl="1">
              <a:defRPr/>
            </a:pPr>
            <a:r>
              <a:rPr lang="en-US" altLang="en-US" dirty="0"/>
              <a:t>Reduces sorting time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Selection</a:t>
            </a:r>
          </a:p>
          <a:p>
            <a:pPr lvl="1">
              <a:defRPr/>
            </a:pPr>
            <a:r>
              <a:rPr lang="en-US" altLang="en-US" dirty="0"/>
              <a:t>If condition is an equality condition on an attribute used for range partitioning:</a:t>
            </a:r>
          </a:p>
          <a:p>
            <a:pPr lvl="2">
              <a:defRPr/>
            </a:pPr>
            <a:r>
              <a:rPr lang="en-US" altLang="en-US" dirty="0"/>
              <a:t>Perform selection only on partition to which the value belongs</a:t>
            </a:r>
          </a:p>
          <a:p>
            <a:pPr>
              <a:defRPr/>
            </a:pPr>
            <a:r>
              <a:rPr lang="en-US" altLang="en-US" dirty="0"/>
              <a:t>Projection without duplicate elimination</a:t>
            </a:r>
          </a:p>
          <a:p>
            <a:pPr lvl="1">
              <a:defRPr/>
            </a:pPr>
            <a:r>
              <a:rPr lang="en-US" altLang="en-US" dirty="0"/>
              <a:t>Perform operation in parallel as data is read</a:t>
            </a:r>
          </a:p>
          <a:p>
            <a:pPr>
              <a:defRPr/>
            </a:pPr>
            <a:r>
              <a:rPr lang="en-US" altLang="en-US" dirty="0"/>
              <a:t>Duplicate elimination</a:t>
            </a:r>
          </a:p>
          <a:p>
            <a:pPr lvl="1">
              <a:defRPr/>
            </a:pPr>
            <a:r>
              <a:rPr lang="en-US" altLang="en-US" dirty="0"/>
              <a:t>Sort tuples and discard duplicates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Parallel joins divide the join into </a:t>
            </a:r>
            <a:r>
              <a:rPr lang="en-US" altLang="en-US" i="1" dirty="0"/>
              <a:t>n</a:t>
            </a:r>
            <a:r>
              <a:rPr lang="en-US" altLang="en-US" dirty="0"/>
              <a:t> smaller joins</a:t>
            </a:r>
          </a:p>
          <a:p>
            <a:pPr lvl="1">
              <a:defRPr/>
            </a:pPr>
            <a:r>
              <a:rPr lang="en-US" altLang="en-US" dirty="0"/>
              <a:t>Perform smaller joins in parallel on </a:t>
            </a:r>
            <a:r>
              <a:rPr lang="en-US" altLang="en-US" i="1" dirty="0"/>
              <a:t>n</a:t>
            </a:r>
            <a:r>
              <a:rPr lang="en-US" altLang="en-US" dirty="0"/>
              <a:t> processors</a:t>
            </a:r>
          </a:p>
          <a:p>
            <a:pPr lvl="1">
              <a:defRPr/>
            </a:pPr>
            <a:r>
              <a:rPr lang="en-US" altLang="en-US" dirty="0"/>
              <a:t>Take a union of the result</a:t>
            </a:r>
          </a:p>
          <a:p>
            <a:pPr>
              <a:defRPr/>
            </a:pPr>
            <a:r>
              <a:rPr lang="en-US" altLang="en-US" dirty="0"/>
              <a:t>Parallel join techniques</a:t>
            </a:r>
          </a:p>
          <a:p>
            <a:pPr lvl="1">
              <a:defRPr/>
            </a:pPr>
            <a:r>
              <a:rPr lang="en-US" altLang="en-US" dirty="0"/>
              <a:t>Equality-based partitioned join</a:t>
            </a:r>
          </a:p>
          <a:p>
            <a:pPr lvl="1">
              <a:defRPr/>
            </a:pPr>
            <a:r>
              <a:rPr lang="en-US" altLang="en-US" dirty="0"/>
              <a:t>Inequality join with partitioning and replication</a:t>
            </a:r>
          </a:p>
          <a:p>
            <a:pPr lvl="1">
              <a:defRPr/>
            </a:pPr>
            <a:r>
              <a:rPr lang="en-US" altLang="en-US" dirty="0"/>
              <a:t>Parallel partitioned hash join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</a:p>
          <a:p>
            <a:pPr lvl="1"/>
            <a:r>
              <a:rPr lang="en-US" altLang="en-US" dirty="0"/>
              <a:t>Achieved by partitioning on the grouping attribute and then computing the aggregate function locally at each processor</a:t>
            </a:r>
          </a:p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If argument relations are partitioned using the same hash function, they can be done in parallel on each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534400" cy="992187"/>
          </a:xfrm>
        </p:spPr>
        <p:txBody>
          <a:bodyPr/>
          <a:lstStyle/>
          <a:p>
            <a:r>
              <a:rPr lang="en-US" altLang="en-US" dirty="0" smtClean="0"/>
              <a:t>1.1 </a:t>
            </a:r>
            <a:r>
              <a:rPr lang="en-US" altLang="en-US" dirty="0"/>
              <a:t>Translating SQL Queries into Relational Algebra and Other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</a:t>
            </a:r>
          </a:p>
          <a:p>
            <a:pPr lvl="1"/>
            <a:r>
              <a:rPr lang="en-US" altLang="en-US" dirty="0"/>
              <a:t>Query language used in most RDBMSs</a:t>
            </a:r>
          </a:p>
          <a:p>
            <a:r>
              <a:rPr lang="en-US" altLang="en-US" dirty="0"/>
              <a:t>Query decomposed into query blocks</a:t>
            </a:r>
          </a:p>
          <a:p>
            <a:pPr lvl="1"/>
            <a:r>
              <a:rPr lang="en-US" altLang="en-US" dirty="0"/>
              <a:t>Basic units that can be translated into the algebraic operators</a:t>
            </a:r>
          </a:p>
          <a:p>
            <a:pPr lvl="1"/>
            <a:r>
              <a:rPr lang="en-US" altLang="en-US" dirty="0"/>
              <a:t>Contains single SELECT-FROM-WHERE expression</a:t>
            </a:r>
          </a:p>
          <a:p>
            <a:pPr lvl="2"/>
            <a:r>
              <a:rPr lang="en-US" altLang="en-US" dirty="0"/>
              <a:t>May contain GROUP BY and HAVING clauses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Intraquery parallelism</a:t>
            </a:r>
          </a:p>
          <a:p>
            <a:pPr lvl="1"/>
            <a:r>
              <a:rPr lang="en-US" altLang="en-US" dirty="0"/>
              <a:t>Approaches</a:t>
            </a:r>
          </a:p>
          <a:p>
            <a:pPr lvl="2"/>
            <a:r>
              <a:rPr lang="en-US" altLang="en-US" dirty="0"/>
              <a:t>Use parallel algorithm for each operation, with appropriate partitioning of the data input to that operation</a:t>
            </a:r>
          </a:p>
          <a:p>
            <a:pPr lvl="2"/>
            <a:r>
              <a:rPr lang="en-US" altLang="en-US" dirty="0"/>
              <a:t>Execute independent operations in parallel</a:t>
            </a:r>
          </a:p>
          <a:p>
            <a:r>
              <a:rPr lang="en-US" altLang="en-US" dirty="0"/>
              <a:t>Interquery parallelism</a:t>
            </a:r>
          </a:p>
          <a:p>
            <a:pPr lvl="1"/>
            <a:r>
              <a:rPr lang="en-US" altLang="en-US" dirty="0"/>
              <a:t>Execution of multiple queries in parallel</a:t>
            </a:r>
          </a:p>
          <a:p>
            <a:pPr lvl="1"/>
            <a:r>
              <a:rPr lang="en-US" altLang="en-US" dirty="0"/>
              <a:t>Goal: scale up</a:t>
            </a:r>
          </a:p>
          <a:p>
            <a:pPr lvl="1"/>
            <a:r>
              <a:rPr lang="en-US" altLang="en-US" dirty="0"/>
              <a:t>Difficult to achieve on shared-disk or shared-nothing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1.9 </a:t>
            </a:r>
            <a:r>
              <a:rPr lang="en-US" altLang="en-US" dirty="0"/>
              <a:t>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queries translated into relational algebra</a:t>
            </a:r>
          </a:p>
          <a:p>
            <a:r>
              <a:rPr lang="en-US" altLang="en-US" dirty="0"/>
              <a:t>External sorting</a:t>
            </a:r>
          </a:p>
          <a:p>
            <a:r>
              <a:rPr lang="en-US" altLang="en-US" dirty="0"/>
              <a:t>Selection algorithms</a:t>
            </a:r>
          </a:p>
          <a:p>
            <a:r>
              <a:rPr lang="en-US" altLang="en-US" dirty="0"/>
              <a:t>Join operations</a:t>
            </a:r>
          </a:p>
          <a:p>
            <a:r>
              <a:rPr lang="en-US" altLang="en-US" dirty="0"/>
              <a:t>Combining operations to create pipelined execution</a:t>
            </a:r>
          </a:p>
          <a:p>
            <a:r>
              <a:rPr lang="en-US" altLang="en-US" dirty="0"/>
              <a:t>Parallel database system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Inner block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Outer block</a:t>
            </a: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905000"/>
            <a:ext cx="297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94100"/>
            <a:ext cx="1885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5314950"/>
            <a:ext cx="1895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(cont’d.)</a:t>
            </a:r>
          </a:p>
          <a:p>
            <a:pPr lvl="1">
              <a:defRPr/>
            </a:pPr>
            <a:r>
              <a:rPr lang="en-US" dirty="0"/>
              <a:t>Inner block translated into: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Outer block translated into: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Query optimizer chooses execution plan for each query block</a:t>
            </a: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541588"/>
            <a:ext cx="3067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451225"/>
            <a:ext cx="323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Generally used for unnesting EXISTS, IN, and ANY subqueries</a:t>
            </a:r>
          </a:p>
          <a:p>
            <a:pPr lvl="1"/>
            <a:r>
              <a:rPr lang="en-US" altLang="en-US" dirty="0"/>
              <a:t>Syntax: T1.X </a:t>
            </a:r>
            <a:r>
              <a:rPr lang="en-US" altLang="en-US" i="1" dirty="0"/>
              <a:t>S = </a:t>
            </a:r>
            <a:r>
              <a:rPr lang="en-US" altLang="en-US" dirty="0"/>
              <a:t>T2.Y</a:t>
            </a:r>
          </a:p>
          <a:p>
            <a:pPr lvl="2"/>
            <a:r>
              <a:rPr lang="en-US" altLang="en-US" dirty="0"/>
              <a:t>T1 is the left table and T2 is the right table of the semi-join</a:t>
            </a:r>
          </a:p>
          <a:p>
            <a:pPr lvl="1"/>
            <a:r>
              <a:rPr lang="en-US" altLang="en-US" dirty="0"/>
              <a:t>A row of T1 is returned as soon as T1.X finds a match with any value of T2.Y without searching for further matches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Used for unnesting NOT EXISTS, NOT IN, and ALL subqueries</a:t>
            </a:r>
          </a:p>
          <a:p>
            <a:pPr lvl="1"/>
            <a:r>
              <a:rPr lang="en-US" altLang="en-US" dirty="0"/>
              <a:t>Syntax</a:t>
            </a:r>
            <a:r>
              <a:rPr lang="fr-FR" altLang="en-US" dirty="0"/>
              <a:t>: T1.x </a:t>
            </a:r>
            <a:r>
              <a:rPr lang="fr-FR" altLang="en-US" i="1" dirty="0"/>
              <a:t>A = </a:t>
            </a:r>
            <a:r>
              <a:rPr lang="fr-FR" altLang="en-US" dirty="0"/>
              <a:t>T2.y</a:t>
            </a:r>
          </a:p>
          <a:p>
            <a:pPr lvl="2"/>
            <a:r>
              <a:rPr lang="fr-FR" altLang="en-US" dirty="0"/>
              <a:t>T1 </a:t>
            </a:r>
            <a:r>
              <a:rPr lang="en-US" altLang="en-US" dirty="0"/>
              <a:t>is</a:t>
            </a:r>
            <a:r>
              <a:rPr lang="fr-FR" altLang="en-US" dirty="0"/>
              <a:t> </a:t>
            </a:r>
            <a:r>
              <a:rPr lang="en-US" altLang="en-US" dirty="0"/>
              <a:t>the left table and T2 is the right table of the anti-join</a:t>
            </a:r>
          </a:p>
          <a:p>
            <a:pPr lvl="1"/>
            <a:r>
              <a:rPr lang="en-US" altLang="en-US" dirty="0"/>
              <a:t>A row of T1 is rejected as soon as T1.x finds a match with any value of T2.y</a:t>
            </a:r>
          </a:p>
          <a:p>
            <a:pPr lvl="1"/>
            <a:r>
              <a:rPr lang="en-US" altLang="en-US" dirty="0"/>
              <a:t>A row of T1 is returned only if T1.x does not match with any value of T2.y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 smtClean="0"/>
              <a:t>1.2 </a:t>
            </a:r>
            <a:r>
              <a:rPr lang="en-US" altLang="en-US" dirty="0"/>
              <a:t>Algorithms for External Sorting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Sorting is an often-used algorithm in query processing</a:t>
            </a:r>
          </a:p>
          <a:p>
            <a:r>
              <a:rPr lang="en-US" altLang="en-US" dirty="0"/>
              <a:t>External sorting</a:t>
            </a:r>
          </a:p>
          <a:p>
            <a:pPr lvl="1"/>
            <a:r>
              <a:rPr lang="en-US" altLang="en-US" dirty="0"/>
              <a:t>Algorithms suitable for large files that do not fit entirely in main memory</a:t>
            </a:r>
          </a:p>
          <a:p>
            <a:pPr lvl="1"/>
            <a:r>
              <a:rPr lang="en-US" altLang="en-US" dirty="0"/>
              <a:t>Sort-merge strategy based on sorting smaller subfiles (runs) and merging the sorted runs</a:t>
            </a:r>
          </a:p>
          <a:p>
            <a:pPr lvl="1"/>
            <a:r>
              <a:rPr lang="en-US" altLang="en-US" dirty="0"/>
              <a:t>Requires buffer space in main memory</a:t>
            </a:r>
          </a:p>
          <a:p>
            <a:pPr lvl="2"/>
            <a:r>
              <a:rPr lang="en-US" altLang="en-US" dirty="0"/>
              <a:t>DBMS cache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2966</TotalTime>
  <Words>1936</Words>
  <Application>Microsoft Office PowerPoint</Application>
  <PresentationFormat>Letter Paper (8.5x11 in)</PresentationFormat>
  <Paragraphs>306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MS PGothic</vt:lpstr>
      <vt:lpstr>Arial</vt:lpstr>
      <vt:lpstr>Tahoma</vt:lpstr>
      <vt:lpstr>Wingdings</vt:lpstr>
      <vt:lpstr>Blends</vt:lpstr>
      <vt:lpstr>PowerPoint Presentation</vt:lpstr>
      <vt:lpstr>Introduction</vt:lpstr>
      <vt:lpstr>Query Processing</vt:lpstr>
      <vt:lpstr>1.1 Translating SQL Queries into Relational Algebra and Other Operators</vt:lpstr>
      <vt:lpstr>Translating SQL Queries (cont’d.)</vt:lpstr>
      <vt:lpstr>Translating SQL Queries (cont’d.)</vt:lpstr>
      <vt:lpstr>Additional Operators Semi-Join and Anti-Join</vt:lpstr>
      <vt:lpstr>Additional Operators Semi-Join and Anti-Join (cont’d.)</vt:lpstr>
      <vt:lpstr>1.2 Algorithms for External Sorting</vt:lpstr>
      <vt:lpstr>PowerPoint Presentation</vt:lpstr>
      <vt:lpstr>Algorithms for External Sorting (cont’d.)</vt:lpstr>
      <vt:lpstr>1.3 Algorithms for SELECT Operation</vt:lpstr>
      <vt:lpstr>Algorithms for SELECT Operation (cont’d.)</vt:lpstr>
      <vt:lpstr>Algorithms for SELECT Operation (cont’d.)</vt:lpstr>
      <vt:lpstr>Algorithms for SELECT Operation (cont’d.)</vt:lpstr>
      <vt:lpstr>1.4 Implementing the JOIN Operation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1.5 Algorithms for PROJECT and Set Operations</vt:lpstr>
      <vt:lpstr>Algorithms for PROJECT and Set Operations (cont’d.)</vt:lpstr>
      <vt:lpstr>Algorithms for PROJECT and Set Operations (cont’d.)</vt:lpstr>
      <vt:lpstr>1.6 Implementing Aggregate Operations and Different Types of JOINs</vt:lpstr>
      <vt:lpstr>Implementing Aggregate Operations and Different Types of JOINs (cont’d.)</vt:lpstr>
      <vt:lpstr>Implementing Aggregate Operations and Different Types of JOINs (cont’d.)</vt:lpstr>
      <vt:lpstr>1.7 Combining Operations Using Pipelining</vt:lpstr>
      <vt:lpstr>Combining Operations Using Pipelining (cont’d.)</vt:lpstr>
      <vt:lpstr>Combining Operations Using Pipelining (cont’d.)</vt:lpstr>
      <vt:lpstr>1.8 Parallel Algorithms for Query Processing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1.9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Windows User</cp:lastModifiedBy>
  <cp:revision>270</cp:revision>
  <cp:lastPrinted>2001-11-04T00:51:13Z</cp:lastPrinted>
  <dcterms:created xsi:type="dcterms:W3CDTF">2005-02-25T19:46:41Z</dcterms:created>
  <dcterms:modified xsi:type="dcterms:W3CDTF">2022-04-01T05:54:29Z</dcterms:modified>
  <cp:category/>
</cp:coreProperties>
</file>