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403" r:id="rId2"/>
    <p:sldId id="413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09" r:id="rId13"/>
    <p:sldId id="521" r:id="rId14"/>
    <p:sldId id="522" r:id="rId15"/>
    <p:sldId id="523" r:id="rId16"/>
    <p:sldId id="524" r:id="rId17"/>
    <p:sldId id="406" r:id="rId18"/>
    <p:sldId id="526" r:id="rId19"/>
    <p:sldId id="525" r:id="rId20"/>
    <p:sldId id="527" r:id="rId21"/>
    <p:sldId id="528" r:id="rId22"/>
    <p:sldId id="529" r:id="rId23"/>
    <p:sldId id="530" r:id="rId24"/>
    <p:sldId id="531" r:id="rId25"/>
    <p:sldId id="408" r:id="rId26"/>
    <p:sldId id="536" r:id="rId27"/>
    <p:sldId id="409" r:id="rId28"/>
    <p:sldId id="537" r:id="rId29"/>
    <p:sldId id="455" r:id="rId30"/>
    <p:sldId id="508" r:id="rId31"/>
    <p:sldId id="542" r:id="rId32"/>
    <p:sldId id="511" r:id="rId3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6" d="100"/>
          <a:sy n="56" d="100"/>
        </p:scale>
        <p:origin x="78" y="30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0691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45153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</a:t>
            </a:r>
            <a:r>
              <a:rPr lang="en-US" altLang="en-US" sz="3200" b="1" dirty="0"/>
              <a:t>2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Database Security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 tradeoff between precision and security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Protect all sensitive data while making available as much nonsensitive data as possible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Ensuring data kept safe from corruption and access suitably controlled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105840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Information Security and Information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privacy goes beyond security</a:t>
            </a:r>
          </a:p>
          <a:p>
            <a:pPr lvl="1"/>
            <a:r>
              <a:rPr lang="en-US" dirty="0"/>
              <a:t>Ability of individuals to control the terms under which their personal information is acquired and used</a:t>
            </a:r>
          </a:p>
          <a:p>
            <a:pPr lvl="1"/>
            <a:r>
              <a:rPr lang="en-US" dirty="0"/>
              <a:t>Security a required building block for privacy</a:t>
            </a:r>
          </a:p>
          <a:p>
            <a:r>
              <a:rPr lang="en-US" dirty="0"/>
              <a:t>Preventing storage of personal information</a:t>
            </a:r>
          </a:p>
          <a:p>
            <a:r>
              <a:rPr lang="en-US" dirty="0"/>
              <a:t>Ensuring appropriate use of personal information</a:t>
            </a:r>
          </a:p>
          <a:p>
            <a:r>
              <a:rPr lang="en-US" dirty="0"/>
              <a:t>Trust relates to both security and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508084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.2 </a:t>
            </a:r>
            <a:r>
              <a:rPr lang="en-US" altLang="en-US" dirty="0"/>
              <a:t>Discretionary Access Control Based on Granting and Revoking Privileges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levels for assigning privileges to use a database system</a:t>
            </a:r>
          </a:p>
          <a:p>
            <a:pPr lvl="1"/>
            <a:r>
              <a:rPr lang="en-US" altLang="en-US" dirty="0"/>
              <a:t>Account level</a:t>
            </a:r>
          </a:p>
          <a:p>
            <a:pPr lvl="2"/>
            <a:r>
              <a:rPr lang="en-US" altLang="en-US" dirty="0"/>
              <a:t>Example: CREATE SCHEMA or CREATE TABLE privilege</a:t>
            </a:r>
          </a:p>
          <a:p>
            <a:pPr lvl="2"/>
            <a:r>
              <a:rPr lang="en-US" altLang="en-US" dirty="0"/>
              <a:t>Not defined for SQL2</a:t>
            </a:r>
          </a:p>
          <a:p>
            <a:pPr lvl="1"/>
            <a:r>
              <a:rPr lang="en-US" altLang="en-US" dirty="0"/>
              <a:t>Relation (or table) level</a:t>
            </a:r>
          </a:p>
          <a:p>
            <a:pPr lvl="2"/>
            <a:r>
              <a:rPr lang="en-US" altLang="en-US" dirty="0"/>
              <a:t>Defined for SQL2</a:t>
            </a:r>
          </a:p>
          <a:p>
            <a:pPr lvl="2"/>
            <a:r>
              <a:rPr lang="en-US" altLang="en-US" dirty="0"/>
              <a:t>Access matrix model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885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dirty="0"/>
              <a:t>Discretionary Access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 or table level (cont’d.)</a:t>
            </a:r>
          </a:p>
          <a:p>
            <a:pPr lvl="1"/>
            <a:r>
              <a:rPr lang="en-US" altLang="en-US" dirty="0"/>
              <a:t>Each relation R assigned an owner account</a:t>
            </a:r>
          </a:p>
          <a:p>
            <a:pPr lvl="1"/>
            <a:r>
              <a:rPr lang="en-US" altLang="en-US" dirty="0"/>
              <a:t>Owner of a relation given all privileges on that relation</a:t>
            </a:r>
          </a:p>
          <a:p>
            <a:pPr lvl="1"/>
            <a:r>
              <a:rPr lang="en-US" altLang="en-US" dirty="0"/>
              <a:t>Owner can grant privileges to other users on any owned relation</a:t>
            </a:r>
          </a:p>
          <a:p>
            <a:pPr lvl="2"/>
            <a:r>
              <a:rPr lang="en-US" altLang="en-US" dirty="0"/>
              <a:t>SELECT (retrieval or read) privilege on R</a:t>
            </a:r>
          </a:p>
          <a:p>
            <a:pPr lvl="2"/>
            <a:r>
              <a:rPr lang="en-US" altLang="en-US" dirty="0"/>
              <a:t>Modification privilege on R</a:t>
            </a:r>
          </a:p>
          <a:p>
            <a:pPr lvl="2"/>
            <a:r>
              <a:rPr lang="en-US" altLang="en-US" dirty="0"/>
              <a:t>References privilege on R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072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Privileges Through the Use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owner A of relation R and other party B</a:t>
            </a:r>
          </a:p>
          <a:p>
            <a:pPr lvl="1"/>
            <a:r>
              <a:rPr lang="en-US" dirty="0"/>
              <a:t>A can create view V of R that includes only attributes A wants B to access</a:t>
            </a:r>
          </a:p>
          <a:p>
            <a:pPr lvl="2"/>
            <a:r>
              <a:rPr lang="en-US" dirty="0"/>
              <a:t>Grant SELECT on V to B</a:t>
            </a:r>
          </a:p>
          <a:p>
            <a:r>
              <a:rPr lang="en-US" dirty="0"/>
              <a:t>Can define the view with a query that selects only those tuples from R that A wants B to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579131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Revocation and Propagation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Revoking of Privileges</a:t>
            </a:r>
          </a:p>
          <a:p>
            <a:pPr lvl="1"/>
            <a:r>
              <a:rPr lang="en-US" dirty="0"/>
              <a:t>Useful for granting a privilege temporarily</a:t>
            </a:r>
          </a:p>
          <a:p>
            <a:pPr lvl="1"/>
            <a:r>
              <a:rPr lang="en-US" dirty="0"/>
              <a:t>REVOKE command used to cancel a privilege</a:t>
            </a:r>
          </a:p>
          <a:p>
            <a:r>
              <a:rPr lang="en-US" dirty="0"/>
              <a:t>Propagation of privileges using the GRANT OPTION</a:t>
            </a:r>
          </a:p>
          <a:p>
            <a:pPr lvl="1"/>
            <a:r>
              <a:rPr lang="en-US" dirty="0"/>
              <a:t>If GRANT OPTION is given, B can grant privilege to other accounts</a:t>
            </a:r>
          </a:p>
          <a:p>
            <a:pPr lvl="1"/>
            <a:r>
              <a:rPr lang="en-US" dirty="0"/>
              <a:t>DBMS must keep track of how privileges were granted if DBMS allows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68612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Revocation and Propagation of Privileges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and vertical propagation limits</a:t>
            </a:r>
          </a:p>
          <a:p>
            <a:pPr lvl="1"/>
            <a:r>
              <a:rPr lang="en-US" dirty="0"/>
              <a:t>Limiting horizontal propagation to an integer number </a:t>
            </a:r>
            <a:r>
              <a:rPr lang="en-US" i="1" dirty="0"/>
              <a:t>i </a:t>
            </a:r>
          </a:p>
          <a:p>
            <a:pPr lvl="2"/>
            <a:r>
              <a:rPr lang="en-US" dirty="0"/>
              <a:t>Account </a:t>
            </a:r>
            <a:r>
              <a:rPr lang="en-US" i="1" dirty="0"/>
              <a:t>B </a:t>
            </a:r>
            <a:r>
              <a:rPr lang="en-US" dirty="0"/>
              <a:t>given the GRANT OPTION can grant the privilege to at most </a:t>
            </a:r>
            <a:r>
              <a:rPr lang="en-US" i="1" dirty="0"/>
              <a:t>i </a:t>
            </a:r>
            <a:r>
              <a:rPr lang="en-US" dirty="0"/>
              <a:t>other accounts</a:t>
            </a:r>
          </a:p>
          <a:p>
            <a:pPr lvl="1"/>
            <a:r>
              <a:rPr lang="en-US" dirty="0"/>
              <a:t>Vertical propagation limits the depth of the granting of privileges</a:t>
            </a:r>
          </a:p>
          <a:p>
            <a:pPr lvl="1"/>
            <a:r>
              <a:rPr lang="en-US" dirty="0"/>
              <a:t>Not available currently in SQL or other relational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854602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</a:t>
            </a:r>
            <a:r>
              <a:rPr lang="en-US" altLang="en-US" sz="3200" dirty="0" smtClean="0"/>
              <a:t>.3 </a:t>
            </a:r>
            <a:r>
              <a:rPr lang="en-US" sz="3200" dirty="0"/>
              <a:t>Mandatory Access Control and Role-Based Access Control for Multilevel Security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Mandatory access control</a:t>
            </a:r>
          </a:p>
          <a:p>
            <a:pPr lvl="1"/>
            <a:r>
              <a:rPr lang="en-US" altLang="en-US" dirty="0"/>
              <a:t>Additional security policy that classifies data and users based on security classes</a:t>
            </a:r>
          </a:p>
          <a:p>
            <a:pPr lvl="1"/>
            <a:r>
              <a:rPr lang="en-US" altLang="en-US" dirty="0"/>
              <a:t>Typical security classes</a:t>
            </a:r>
          </a:p>
          <a:p>
            <a:pPr lvl="2"/>
            <a:r>
              <a:rPr lang="en-US" altLang="en-US" dirty="0"/>
              <a:t>Top secret</a:t>
            </a:r>
          </a:p>
          <a:p>
            <a:pPr lvl="2"/>
            <a:r>
              <a:rPr lang="en-US" altLang="en-US" dirty="0"/>
              <a:t>Secret</a:t>
            </a:r>
          </a:p>
          <a:p>
            <a:pPr lvl="2"/>
            <a:r>
              <a:rPr lang="en-US" altLang="en-US" dirty="0"/>
              <a:t>Confidential</a:t>
            </a:r>
          </a:p>
          <a:p>
            <a:pPr lvl="2"/>
            <a:r>
              <a:rPr lang="en-US" altLang="en-US" dirty="0"/>
              <a:t>Unclassified</a:t>
            </a:r>
          </a:p>
          <a:p>
            <a:pPr lvl="1"/>
            <a:r>
              <a:rPr lang="en-US" altLang="en-US" dirty="0"/>
              <a:t>Bell-LaPadula model</a:t>
            </a:r>
          </a:p>
          <a:p>
            <a:pPr lvl="2"/>
            <a:r>
              <a:rPr lang="en-US" altLang="en-US" dirty="0"/>
              <a:t>Subject and object classifications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sz="3200" dirty="0"/>
              <a:t>Mandatory Access Control and Role-Based Access Control for Multilevel Security (cont’d.)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security property</a:t>
            </a:r>
          </a:p>
          <a:p>
            <a:pPr lvl="1"/>
            <a:r>
              <a:rPr lang="en-US" altLang="en-US" dirty="0"/>
              <a:t>Subject S not allowed read access to object O unless class(S)≥class(O)</a:t>
            </a:r>
          </a:p>
          <a:p>
            <a:r>
              <a:rPr lang="en-US" altLang="en-US" dirty="0"/>
              <a:t>Star property</a:t>
            </a:r>
          </a:p>
          <a:p>
            <a:pPr lvl="1"/>
            <a:r>
              <a:rPr lang="en-US" altLang="en-US" dirty="0"/>
              <a:t>Subject not allowed to write an object unless class(S)≤class(O)</a:t>
            </a:r>
          </a:p>
          <a:p>
            <a:pPr lvl="1"/>
            <a:r>
              <a:rPr lang="en-US" altLang="en-US" dirty="0"/>
              <a:t>Prevent information from flowing from higher to lower classifications</a:t>
            </a:r>
          </a:p>
          <a:p>
            <a:r>
              <a:rPr lang="en-US" altLang="en-US" dirty="0"/>
              <a:t>Attribute values and tuples considered as data objects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34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CBCCE3FE-FCB0-427A-BC32-764E10629896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09600"/>
            <a:ext cx="4467225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981200"/>
            <a:ext cx="2819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30.2 A multilevel relation to illustrate multilevel security (a) The original EMPLOYEE tuples (b) Appearance of EMPLOYEE after filtering for classification C users (c) Appearance of</a:t>
            </a:r>
          </a:p>
          <a:p>
            <a:r>
              <a:rPr lang="en-US" sz="1600" dirty="0"/>
              <a:t>EMPLOYEE after filtering</a:t>
            </a:r>
          </a:p>
          <a:p>
            <a:r>
              <a:rPr lang="en-US" sz="1600" dirty="0"/>
              <a:t>for classification U users</a:t>
            </a:r>
          </a:p>
          <a:p>
            <a:r>
              <a:rPr lang="en-US" sz="1600" dirty="0"/>
              <a:t>(d) Polyinstantiation of the</a:t>
            </a:r>
          </a:p>
          <a:p>
            <a:r>
              <a:rPr lang="en-US" sz="1600" dirty="0"/>
              <a:t>Smith tuple</a:t>
            </a:r>
          </a:p>
        </p:txBody>
      </p:sp>
    </p:spTree>
    <p:extLst>
      <p:ext uri="{BB962C8B-B14F-4D97-AF65-F5344CB8AC3E}">
        <p14:creationId xmlns:p14="http://schemas.microsoft.com/office/powerpoint/2010/main" val="36272445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.1 </a:t>
            </a:r>
            <a:r>
              <a:rPr lang="en-US" altLang="en-US" dirty="0"/>
              <a:t>Introduction to Database Security Issues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 security a broad area</a:t>
            </a:r>
          </a:p>
          <a:p>
            <a:pPr lvl="1"/>
            <a:r>
              <a:rPr lang="en-US" altLang="en-US" dirty="0"/>
              <a:t>Legal, ethical, policy, and system-related issues</a:t>
            </a:r>
          </a:p>
          <a:p>
            <a:r>
              <a:rPr lang="en-US" altLang="en-US" dirty="0"/>
              <a:t>Threats to databases</a:t>
            </a:r>
          </a:p>
          <a:p>
            <a:pPr lvl="1"/>
            <a:r>
              <a:rPr lang="en-US" altLang="en-US" dirty="0"/>
              <a:t>Loss of integrity</a:t>
            </a:r>
          </a:p>
          <a:p>
            <a:pPr lvl="2"/>
            <a:r>
              <a:rPr lang="en-US" altLang="en-US" dirty="0"/>
              <a:t>Improper modification of information</a:t>
            </a:r>
          </a:p>
          <a:p>
            <a:pPr lvl="1"/>
            <a:r>
              <a:rPr lang="en-US" altLang="en-US" dirty="0"/>
              <a:t>Loss of availability</a:t>
            </a:r>
          </a:p>
          <a:p>
            <a:pPr lvl="2"/>
            <a:r>
              <a:rPr lang="en-US" altLang="en-US" dirty="0"/>
              <a:t>Legitimate user cannot access data objects</a:t>
            </a:r>
          </a:p>
          <a:p>
            <a:pPr lvl="1"/>
            <a:r>
              <a:rPr lang="en-US" altLang="en-US" dirty="0"/>
              <a:t>Loss of confidentiality</a:t>
            </a:r>
          </a:p>
          <a:p>
            <a:pPr lvl="2"/>
            <a:r>
              <a:rPr lang="en-US" altLang="en-US" dirty="0"/>
              <a:t>Unauthorized disclosure of confidential information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/>
          <a:lstStyle/>
          <a:p>
            <a:r>
              <a:rPr lang="en-US" dirty="0"/>
              <a:t>Comparing Discretionary Access Control </a:t>
            </a:r>
            <a:r>
              <a:rPr lang="en-US" dirty="0" smtClean="0"/>
              <a:t>and </a:t>
            </a:r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policies have a high degree of flexibility</a:t>
            </a:r>
          </a:p>
          <a:p>
            <a:pPr lvl="1"/>
            <a:r>
              <a:rPr lang="en-US" dirty="0"/>
              <a:t>Do not impose control on how information is propagated</a:t>
            </a:r>
          </a:p>
          <a:p>
            <a:r>
              <a:rPr lang="en-US" dirty="0"/>
              <a:t>Mandatory policies ensure high degree of protection</a:t>
            </a:r>
          </a:p>
          <a:p>
            <a:pPr lvl="1"/>
            <a:r>
              <a:rPr lang="en-US" dirty="0"/>
              <a:t>Rigid</a:t>
            </a:r>
          </a:p>
          <a:p>
            <a:pPr lvl="1"/>
            <a:r>
              <a:rPr lang="en-US" dirty="0"/>
              <a:t>Prevent illegal information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3298970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 associated with organizational roles</a:t>
            </a:r>
          </a:p>
          <a:p>
            <a:pPr lvl="1"/>
            <a:r>
              <a:rPr lang="en-US" dirty="0"/>
              <a:t>Users are assigned to appropriate roles</a:t>
            </a:r>
          </a:p>
          <a:p>
            <a:r>
              <a:rPr lang="en-US" dirty="0"/>
              <a:t>Can be used with traditional discretionary and mandatory access control</a:t>
            </a:r>
          </a:p>
          <a:p>
            <a:r>
              <a:rPr lang="en-US" dirty="0"/>
              <a:t>Mutual exclusion of roles</a:t>
            </a:r>
          </a:p>
          <a:p>
            <a:pPr lvl="1"/>
            <a:r>
              <a:rPr lang="en-US" dirty="0"/>
              <a:t>Authorization time exclusion</a:t>
            </a:r>
          </a:p>
          <a:p>
            <a:pPr lvl="1"/>
            <a:r>
              <a:rPr lang="en-US" dirty="0"/>
              <a:t>Runtime exclusion</a:t>
            </a:r>
          </a:p>
          <a:p>
            <a:r>
              <a:rPr lang="en-US" dirty="0"/>
              <a:t>Identity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56110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Label-Based Security and Row-Level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Sophisticated access control rules implemented by considering the data row by row</a:t>
            </a:r>
          </a:p>
          <a:p>
            <a:r>
              <a:rPr lang="en-US" dirty="0"/>
              <a:t>Each row given a label</a:t>
            </a:r>
          </a:p>
          <a:p>
            <a:pPr lvl="1"/>
            <a:r>
              <a:rPr lang="en-US" dirty="0"/>
              <a:t>Used to prevent unauthorized users from viewing or altering certain data</a:t>
            </a:r>
          </a:p>
          <a:p>
            <a:r>
              <a:rPr lang="en-US" dirty="0"/>
              <a:t>Provides finer granularity of data security</a:t>
            </a:r>
          </a:p>
          <a:p>
            <a:r>
              <a:rPr lang="en-US" dirty="0"/>
              <a:t>Label security policy</a:t>
            </a:r>
          </a:p>
          <a:p>
            <a:pPr lvl="1"/>
            <a:r>
              <a:rPr lang="en-US" dirty="0"/>
              <a:t>Defined by an administrator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23702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signatures for XML</a:t>
            </a:r>
          </a:p>
          <a:p>
            <a:pPr lvl="1"/>
            <a:r>
              <a:rPr lang="en-US" dirty="0"/>
              <a:t>XML Signature Syntax and Processing specification</a:t>
            </a:r>
          </a:p>
          <a:p>
            <a:pPr lvl="2"/>
            <a:r>
              <a:rPr lang="en-US" dirty="0"/>
              <a:t>Defines mechanisms for countersigning and transformations</a:t>
            </a:r>
          </a:p>
          <a:p>
            <a:r>
              <a:rPr lang="en-US" dirty="0"/>
              <a:t>XML encryption</a:t>
            </a:r>
          </a:p>
          <a:p>
            <a:pPr lvl="1"/>
            <a:r>
              <a:rPr lang="en-US" dirty="0"/>
              <a:t>XML Encryption Syntax and Processing specification</a:t>
            </a:r>
          </a:p>
          <a:p>
            <a:pPr lvl="2"/>
            <a:r>
              <a:rPr lang="en-US" dirty="0"/>
              <a:t>Defines XML vocabulary and processing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06947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Policies for the Web and Mobile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environments require elaborate access control policies</a:t>
            </a:r>
          </a:p>
          <a:p>
            <a:pPr lvl="1"/>
            <a:r>
              <a:rPr lang="en-US" dirty="0"/>
              <a:t>Go beyond traditional DBMSs</a:t>
            </a:r>
          </a:p>
          <a:p>
            <a:r>
              <a:rPr lang="en-US" dirty="0"/>
              <a:t>Legal and financial consequences for unauthorized data breach</a:t>
            </a:r>
          </a:p>
          <a:p>
            <a:r>
              <a:rPr lang="en-US" dirty="0"/>
              <a:t>Content-based access control</a:t>
            </a:r>
          </a:p>
          <a:p>
            <a:pPr lvl="1"/>
            <a:r>
              <a:rPr lang="en-US" dirty="0"/>
              <a:t>Takes protection object content into account</a:t>
            </a:r>
          </a:p>
          <a:p>
            <a:r>
              <a:rPr lang="en-US" dirty="0"/>
              <a:t>Credentials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248276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.5 </a:t>
            </a:r>
            <a:r>
              <a:rPr lang="en-US" altLang="en-US" dirty="0"/>
              <a:t>Introduction to Statistical</a:t>
            </a:r>
            <a:br>
              <a:rPr lang="en-US" altLang="en-US" dirty="0"/>
            </a:br>
            <a:r>
              <a:rPr lang="en-US" altLang="en-US" dirty="0"/>
              <a:t>Database Security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databases used to provide statistics about various populations</a:t>
            </a:r>
          </a:p>
          <a:p>
            <a:pPr lvl="1"/>
            <a:r>
              <a:rPr lang="en-US" dirty="0"/>
              <a:t>Users permitted to retrieve statistical information</a:t>
            </a:r>
          </a:p>
          <a:p>
            <a:pPr lvl="1"/>
            <a:r>
              <a:rPr lang="en-US" dirty="0"/>
              <a:t>Must prohibit retrieval of individual data</a:t>
            </a:r>
          </a:p>
          <a:p>
            <a:r>
              <a:rPr lang="en-US" dirty="0"/>
              <a:t>Population</a:t>
            </a:r>
            <a:r>
              <a:rPr lang="en-US" b="1" dirty="0"/>
              <a:t>: </a:t>
            </a:r>
            <a:r>
              <a:rPr lang="en-US" dirty="0"/>
              <a:t>set of tuples of a relation (table) that satisfy some selection condition</a:t>
            </a:r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124450"/>
            <a:ext cx="6086475" cy="64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137" y="5947946"/>
            <a:ext cx="7899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30.3 The PERSON relation schema for illustrating statistical database security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Statistical</a:t>
            </a:r>
            <a:br>
              <a:rPr lang="en-US" altLang="en-US" dirty="0"/>
            </a:br>
            <a:r>
              <a:rPr lang="en-US" altLang="en-US" dirty="0"/>
              <a:t>Database Security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Only statistical queries are allowed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Preventing the inference of individual information</a:t>
            </a:r>
          </a:p>
          <a:p>
            <a:pPr lvl="1"/>
            <a:r>
              <a:rPr lang="en-US" altLang="en-US" dirty="0"/>
              <a:t>Provide minimum threshold on number of tuples</a:t>
            </a:r>
          </a:p>
          <a:p>
            <a:pPr lvl="1"/>
            <a:r>
              <a:rPr lang="en-US" altLang="en-US" dirty="0"/>
              <a:t>Prohibit sequences of queries that refer to the same population of tuples</a:t>
            </a:r>
          </a:p>
          <a:p>
            <a:pPr lvl="1"/>
            <a:r>
              <a:rPr lang="en-US" altLang="en-US" dirty="0"/>
              <a:t>Introduce slight noise or inaccuracy</a:t>
            </a:r>
          </a:p>
          <a:p>
            <a:pPr lvl="1"/>
            <a:r>
              <a:rPr lang="en-US" altLang="en-US" dirty="0"/>
              <a:t>Partition the database</a:t>
            </a:r>
          </a:p>
          <a:p>
            <a:pPr lvl="2"/>
            <a:r>
              <a:rPr lang="en-US" altLang="en-US" dirty="0"/>
              <a:t>Store records in groups of minimum size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3438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56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.6 </a:t>
            </a:r>
            <a:r>
              <a:rPr lang="en-US" altLang="en-US" dirty="0"/>
              <a:t>Introduction to Flow Control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Regulates the distribution or flow of information among accessible objects</a:t>
            </a:r>
          </a:p>
          <a:p>
            <a:pPr lvl="1"/>
            <a:r>
              <a:rPr lang="en-US" dirty="0"/>
              <a:t>Verifies information contained in some objects does not flow explicitly or implicitly into less protected objects</a:t>
            </a:r>
          </a:p>
          <a:p>
            <a:r>
              <a:rPr lang="en-US" altLang="en-US" dirty="0"/>
              <a:t>Flow policy</a:t>
            </a:r>
          </a:p>
          <a:p>
            <a:pPr lvl="1"/>
            <a:r>
              <a:rPr lang="en-US" altLang="en-US" dirty="0"/>
              <a:t>Specifies channels along which information is allowed to move</a:t>
            </a:r>
          </a:p>
          <a:p>
            <a:pPr lvl="2"/>
            <a:r>
              <a:rPr lang="en-US" altLang="en-US" dirty="0"/>
              <a:t>Simple form: confidential and nonconfidential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Flow Control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Covert channels</a:t>
            </a:r>
          </a:p>
          <a:p>
            <a:pPr lvl="1"/>
            <a:r>
              <a:rPr lang="en-US" dirty="0"/>
              <a:t>Allows information to pass from a higher classification level to a lower classification level through improper means</a:t>
            </a:r>
          </a:p>
          <a:p>
            <a:pPr lvl="1"/>
            <a:r>
              <a:rPr lang="en-US" altLang="en-US" dirty="0"/>
              <a:t>Timing channel requires temporal synchronization</a:t>
            </a:r>
          </a:p>
          <a:p>
            <a:pPr lvl="1"/>
            <a:r>
              <a:rPr lang="en-US" altLang="en-US" dirty="0"/>
              <a:t>Storage channel does not require temporal synchronization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4658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</a:t>
            </a:r>
            <a:r>
              <a:rPr lang="en-US" altLang="en-US" dirty="0" smtClean="0"/>
              <a:t>.7 </a:t>
            </a:r>
            <a:r>
              <a:rPr lang="en-US" altLang="en-US" dirty="0"/>
              <a:t>Privacy Issues and Preservation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Growing challenge for database security</a:t>
            </a:r>
          </a:p>
          <a:p>
            <a:r>
              <a:rPr lang="en-US" altLang="en-US" dirty="0"/>
              <a:t>Limit performing large-scale mining and analysis</a:t>
            </a:r>
          </a:p>
          <a:p>
            <a:r>
              <a:rPr lang="en-US" altLang="en-US" dirty="0"/>
              <a:t>Central warehouses for vital information</a:t>
            </a:r>
          </a:p>
          <a:p>
            <a:pPr lvl="1"/>
            <a:r>
              <a:rPr lang="en-US" altLang="en-US" dirty="0"/>
              <a:t>Violating security could expose all data</a:t>
            </a:r>
          </a:p>
          <a:p>
            <a:r>
              <a:rPr lang="en-US" altLang="en-US" dirty="0"/>
              <a:t>Distributed data mining algorithms</a:t>
            </a:r>
          </a:p>
          <a:p>
            <a:r>
              <a:rPr lang="en-US" altLang="en-US" dirty="0"/>
              <a:t>Remove identity information in released data</a:t>
            </a:r>
          </a:p>
          <a:p>
            <a:r>
              <a:rPr lang="en-US" altLang="en-US" dirty="0"/>
              <a:t>Inject noise into the data</a:t>
            </a:r>
          </a:p>
          <a:p>
            <a:pPr lvl="1"/>
            <a:r>
              <a:rPr lang="en-US" altLang="en-US" dirty="0"/>
              <a:t>Must be able to estimate errors introduced</a:t>
            </a:r>
          </a:p>
          <a:p>
            <a:r>
              <a:rPr lang="en-US" altLang="en-US" dirty="0"/>
              <a:t>Mobile device privacy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works as part of a network of services</a:t>
            </a:r>
          </a:p>
          <a:p>
            <a:pPr lvl="1"/>
            <a:r>
              <a:rPr lang="en-US" dirty="0"/>
              <a:t>Applications, Web servers, firewalls, SSL terminators, and security monitoring systems</a:t>
            </a:r>
          </a:p>
          <a:p>
            <a:r>
              <a:rPr lang="en-US" altLang="en-US" dirty="0"/>
              <a:t>Types of database control measures</a:t>
            </a:r>
          </a:p>
          <a:p>
            <a:pPr lvl="1"/>
            <a:r>
              <a:rPr lang="en-US" altLang="en-US" dirty="0"/>
              <a:t>Access control</a:t>
            </a:r>
          </a:p>
          <a:p>
            <a:pPr lvl="1"/>
            <a:r>
              <a:rPr lang="en-US" dirty="0"/>
              <a:t>Inference control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Encryption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5672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</a:t>
            </a:r>
            <a:r>
              <a:rPr lang="en-US" altLang="en-US" dirty="0" smtClean="0"/>
              <a:t>.8 </a:t>
            </a:r>
            <a:r>
              <a:rPr lang="en-US" altLang="en-US" dirty="0"/>
              <a:t>Challenges to Maintaining</a:t>
            </a:r>
            <a:br>
              <a:rPr lang="en-US" altLang="en-US" dirty="0"/>
            </a:br>
            <a:r>
              <a:rPr lang="en-US" altLang="en-US" dirty="0"/>
              <a:t>Database Security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quality</a:t>
            </a:r>
          </a:p>
          <a:p>
            <a:pPr lvl="1"/>
            <a:r>
              <a:rPr lang="en-US" altLang="en-US" dirty="0"/>
              <a:t>Quality stamps</a:t>
            </a:r>
          </a:p>
          <a:p>
            <a:pPr lvl="1"/>
            <a:r>
              <a:rPr lang="en-US" altLang="en-US" dirty="0"/>
              <a:t>Application-level recovery techniques to automatically repair incorrect data</a:t>
            </a:r>
          </a:p>
          <a:p>
            <a:r>
              <a:rPr lang="en-US" altLang="en-US" dirty="0"/>
              <a:t>Intellectual property rights</a:t>
            </a:r>
          </a:p>
          <a:p>
            <a:pPr lvl="1"/>
            <a:r>
              <a:rPr lang="en-US" altLang="en-US" dirty="0"/>
              <a:t>Digital watermarking techniques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Challenges to Maintaining</a:t>
            </a:r>
            <a:br>
              <a:rPr lang="en-US" altLang="en-US" dirty="0"/>
            </a:br>
            <a:r>
              <a:rPr lang="en-US" altLang="en-US" dirty="0"/>
              <a:t>Database Security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 survivability</a:t>
            </a:r>
          </a:p>
          <a:p>
            <a:pPr lvl="1"/>
            <a:r>
              <a:rPr lang="en-US" altLang="en-US" dirty="0"/>
              <a:t>Confinement</a:t>
            </a:r>
          </a:p>
          <a:p>
            <a:pPr lvl="1"/>
            <a:r>
              <a:rPr lang="en-US" altLang="en-US" dirty="0"/>
              <a:t>Damage assessment</a:t>
            </a:r>
          </a:p>
          <a:p>
            <a:pPr lvl="1"/>
            <a:r>
              <a:rPr lang="en-US" altLang="en-US" dirty="0"/>
              <a:t>Reconfiguration</a:t>
            </a:r>
          </a:p>
          <a:p>
            <a:pPr lvl="1"/>
            <a:r>
              <a:rPr lang="en-US" altLang="en-US" dirty="0"/>
              <a:t>Repair</a:t>
            </a:r>
          </a:p>
          <a:p>
            <a:pPr lvl="1"/>
            <a:r>
              <a:rPr lang="en-US" altLang="en-US" dirty="0"/>
              <a:t>Fault treatment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4216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30.9 </a:t>
            </a:r>
            <a:r>
              <a:rPr lang="en-US" altLang="en-US" dirty="0"/>
              <a:t>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Threats to databases</a:t>
            </a:r>
          </a:p>
          <a:p>
            <a:r>
              <a:rPr lang="en-US" altLang="en-US" dirty="0"/>
              <a:t>Types of control measures</a:t>
            </a:r>
          </a:p>
          <a:p>
            <a:pPr lvl="1"/>
            <a:r>
              <a:rPr lang="en-US" altLang="en-US" dirty="0"/>
              <a:t>Access control</a:t>
            </a:r>
          </a:p>
          <a:p>
            <a:pPr lvl="1"/>
            <a:r>
              <a:rPr lang="en-US" altLang="en-US" dirty="0"/>
              <a:t>Inference control</a:t>
            </a:r>
          </a:p>
          <a:p>
            <a:pPr lvl="1"/>
            <a:r>
              <a:rPr lang="en-US" altLang="en-US" dirty="0"/>
              <a:t>Flow control</a:t>
            </a:r>
          </a:p>
          <a:p>
            <a:pPr lvl="1"/>
            <a:r>
              <a:rPr lang="en-US" altLang="en-US" dirty="0"/>
              <a:t>Encryption</a:t>
            </a:r>
          </a:p>
          <a:p>
            <a:r>
              <a:rPr lang="en-US" altLang="en-US" dirty="0"/>
              <a:t>Mandatory access control</a:t>
            </a:r>
          </a:p>
          <a:p>
            <a:r>
              <a:rPr lang="en-US" altLang="en-US" dirty="0"/>
              <a:t>SQL injection</a:t>
            </a:r>
          </a:p>
          <a:p>
            <a:r>
              <a:rPr lang="en-US" altLang="en-US" dirty="0"/>
              <a:t>Key-based infrastructures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85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Discretionary security mechanisms</a:t>
            </a:r>
          </a:p>
          <a:p>
            <a:pPr lvl="1"/>
            <a:r>
              <a:rPr lang="en-US" dirty="0"/>
              <a:t>Used to grant privileges to users</a:t>
            </a:r>
          </a:p>
          <a:p>
            <a:r>
              <a:rPr lang="en-US" altLang="en-US" dirty="0"/>
              <a:t>Mandatory security mechanisms</a:t>
            </a:r>
          </a:p>
          <a:p>
            <a:pPr lvl="1"/>
            <a:r>
              <a:rPr lang="en-US" altLang="en-US" dirty="0"/>
              <a:t>Classify data and users into various security classes</a:t>
            </a:r>
          </a:p>
          <a:p>
            <a:pPr lvl="1"/>
            <a:r>
              <a:rPr lang="en-US" altLang="en-US" dirty="0"/>
              <a:t>Implement security policy</a:t>
            </a:r>
          </a:p>
          <a:p>
            <a:r>
              <a:rPr lang="en-US" altLang="en-US" dirty="0"/>
              <a:t>Role-based security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494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measures</a:t>
            </a:r>
          </a:p>
          <a:p>
            <a:pPr lvl="1"/>
            <a:r>
              <a:rPr lang="en-US" dirty="0"/>
              <a:t>Access control</a:t>
            </a:r>
          </a:p>
          <a:p>
            <a:pPr lvl="2"/>
            <a:r>
              <a:rPr lang="en-US" dirty="0"/>
              <a:t>Handled by creating user accounts and passwords</a:t>
            </a:r>
          </a:p>
          <a:p>
            <a:pPr lvl="1"/>
            <a:r>
              <a:rPr lang="en-US" dirty="0"/>
              <a:t>Inference control</a:t>
            </a:r>
          </a:p>
          <a:p>
            <a:pPr lvl="2"/>
            <a:r>
              <a:rPr lang="en-US" dirty="0"/>
              <a:t>Must ensure information about individuals cannot be accessed</a:t>
            </a:r>
          </a:p>
          <a:p>
            <a:pPr lvl="1"/>
            <a:r>
              <a:rPr lang="en-US" dirty="0"/>
              <a:t>Flow control</a:t>
            </a:r>
          </a:p>
          <a:p>
            <a:pPr lvl="2"/>
            <a:r>
              <a:rPr lang="en-US" dirty="0"/>
              <a:t>Prevents information from flowing to unauthorized users</a:t>
            </a:r>
          </a:p>
          <a:p>
            <a:pPr lvl="1"/>
            <a:r>
              <a:rPr lang="en-US" dirty="0"/>
              <a:t>Data encryption</a:t>
            </a:r>
          </a:p>
          <a:p>
            <a:pPr lvl="2"/>
            <a:r>
              <a:rPr lang="en-US" altLang="en-US" dirty="0"/>
              <a:t>Used to protect sensitive transmitted data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402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 and the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administrator (DBA)</a:t>
            </a:r>
          </a:p>
          <a:p>
            <a:pPr lvl="1"/>
            <a:r>
              <a:rPr lang="en-US" dirty="0"/>
              <a:t>Central authority for administering database system</a:t>
            </a:r>
          </a:p>
          <a:p>
            <a:pPr lvl="1"/>
            <a:r>
              <a:rPr lang="en-US" dirty="0"/>
              <a:t>Superuser or system account</a:t>
            </a:r>
          </a:p>
          <a:p>
            <a:r>
              <a:rPr lang="en-US" dirty="0"/>
              <a:t>DBA-privileged commands</a:t>
            </a:r>
          </a:p>
          <a:p>
            <a:pPr lvl="1"/>
            <a:r>
              <a:rPr lang="en-US" dirty="0"/>
              <a:t>Account creation</a:t>
            </a:r>
          </a:p>
          <a:p>
            <a:pPr lvl="1"/>
            <a:r>
              <a:rPr lang="en-US" dirty="0"/>
              <a:t>Privilege granting</a:t>
            </a:r>
          </a:p>
          <a:p>
            <a:pPr lvl="1"/>
            <a:r>
              <a:rPr lang="en-US" dirty="0"/>
              <a:t>Privilege revocation</a:t>
            </a:r>
          </a:p>
          <a:p>
            <a:pPr lvl="1"/>
            <a:r>
              <a:rPr lang="en-US" dirty="0"/>
              <a:t>Security level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445527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Control, User Accounts, and Database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must log in using assigned username and password</a:t>
            </a:r>
          </a:p>
          <a:p>
            <a:r>
              <a:rPr lang="en-US" dirty="0"/>
              <a:t>Login session</a:t>
            </a:r>
          </a:p>
          <a:p>
            <a:pPr lvl="1"/>
            <a:r>
              <a:rPr lang="en-US" dirty="0"/>
              <a:t>Sequence of database operations by a certain user</a:t>
            </a:r>
          </a:p>
          <a:p>
            <a:pPr lvl="1"/>
            <a:r>
              <a:rPr lang="en-US" dirty="0"/>
              <a:t>Recorded in system log</a:t>
            </a:r>
          </a:p>
          <a:p>
            <a:r>
              <a:rPr lang="en-US" dirty="0"/>
              <a:t>Database audit</a:t>
            </a:r>
          </a:p>
          <a:p>
            <a:pPr lvl="1"/>
            <a:r>
              <a:rPr lang="en-US" dirty="0"/>
              <a:t>Reviewing log to examine all accesses and operations applied during a certain time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295965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of data</a:t>
            </a:r>
          </a:p>
          <a:p>
            <a:pPr lvl="1"/>
            <a:r>
              <a:rPr lang="en-US" dirty="0"/>
              <a:t>Inherently sensitive</a:t>
            </a:r>
          </a:p>
          <a:p>
            <a:pPr lvl="1"/>
            <a:r>
              <a:rPr lang="en-US" dirty="0"/>
              <a:t>From a sensitive source</a:t>
            </a:r>
          </a:p>
          <a:p>
            <a:pPr lvl="1"/>
            <a:r>
              <a:rPr lang="en-US" dirty="0"/>
              <a:t>Declared sensitive</a:t>
            </a:r>
          </a:p>
          <a:p>
            <a:pPr lvl="1"/>
            <a:r>
              <a:rPr lang="en-US" dirty="0"/>
              <a:t>A sensitive attribute or sensitive record</a:t>
            </a:r>
          </a:p>
          <a:p>
            <a:pPr lvl="1"/>
            <a:r>
              <a:rPr lang="en-US" dirty="0"/>
              <a:t>Sensitivity in relation to previously disclosed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01156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in deciding whether it is safe to reveal the data</a:t>
            </a:r>
          </a:p>
          <a:p>
            <a:pPr lvl="1"/>
            <a:r>
              <a:rPr lang="en-US" dirty="0"/>
              <a:t>Data availability</a:t>
            </a:r>
          </a:p>
          <a:p>
            <a:pPr lvl="2"/>
            <a:r>
              <a:rPr lang="en-US" dirty="0"/>
              <a:t>Not available when being updated</a:t>
            </a:r>
          </a:p>
          <a:p>
            <a:pPr lvl="1"/>
            <a:r>
              <a:rPr lang="en-US" dirty="0"/>
              <a:t>Access acceptability</a:t>
            </a:r>
          </a:p>
          <a:p>
            <a:pPr lvl="2"/>
            <a:r>
              <a:rPr lang="en-US" dirty="0"/>
              <a:t>Authorized users</a:t>
            </a:r>
          </a:p>
          <a:p>
            <a:pPr lvl="1"/>
            <a:r>
              <a:rPr lang="en-US" dirty="0"/>
              <a:t>Authenticity assurance</a:t>
            </a:r>
          </a:p>
          <a:p>
            <a:pPr lvl="2"/>
            <a:r>
              <a:rPr lang="en-US" dirty="0"/>
              <a:t>External characteristics of the user</a:t>
            </a:r>
          </a:p>
          <a:p>
            <a:pPr lvl="2"/>
            <a:r>
              <a:rPr lang="en-US" dirty="0"/>
              <a:t>Example: access only allowed during working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3706140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3324</TotalTime>
  <Words>1445</Words>
  <Application>Microsoft Office PowerPoint</Application>
  <PresentationFormat>Letter Paper (8.5x11 in)</PresentationFormat>
  <Paragraphs>268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MS PGothic</vt:lpstr>
      <vt:lpstr>Arial</vt:lpstr>
      <vt:lpstr>Tahoma</vt:lpstr>
      <vt:lpstr>Wingdings</vt:lpstr>
      <vt:lpstr>Blends</vt:lpstr>
      <vt:lpstr>PowerPoint Presentation</vt:lpstr>
      <vt:lpstr>2.1 Introduction to Database Security Issues</vt:lpstr>
      <vt:lpstr>Introduction to Database Security Issues (cont’d.)</vt:lpstr>
      <vt:lpstr>Introduction to Database Security Issues (cont’d.)</vt:lpstr>
      <vt:lpstr>Introduction to Database Security Issues (cont’d.)</vt:lpstr>
      <vt:lpstr>Database Security and the DBA</vt:lpstr>
      <vt:lpstr>Access Control, User Accounts, and Database Audits</vt:lpstr>
      <vt:lpstr>Sensitive Data and Types of Disclosures</vt:lpstr>
      <vt:lpstr>Sensitive Data and Types of Disclosures (cont’d.)</vt:lpstr>
      <vt:lpstr>Sensitive Data and Types of Disclosures (cont’d.)</vt:lpstr>
      <vt:lpstr>Relationship Between Information Security and Information Privacy</vt:lpstr>
      <vt:lpstr>2.2 Discretionary Access Control Based on Granting and Revoking Privileges</vt:lpstr>
      <vt:lpstr>Discretionary Access Control (cont’d.)</vt:lpstr>
      <vt:lpstr>Specifying Privileges Through the Use of Views</vt:lpstr>
      <vt:lpstr>Revocation and Propagation of Privileges</vt:lpstr>
      <vt:lpstr>Revocation and Propagation of Privileges (cont’d.)</vt:lpstr>
      <vt:lpstr>2.3 Mandatory Access Control and Role-Based Access Control for Multilevel Security</vt:lpstr>
      <vt:lpstr>Mandatory Access Control and Role-Based Access Control for Multilevel Security (cont’d.)</vt:lpstr>
      <vt:lpstr>PowerPoint Presentation</vt:lpstr>
      <vt:lpstr>Comparing Discretionary Access Control and Mandatory Access Control</vt:lpstr>
      <vt:lpstr>Role-Based Access Control</vt:lpstr>
      <vt:lpstr>Label-Based Security and Row-Level Access Control</vt:lpstr>
      <vt:lpstr>XML Access Control</vt:lpstr>
      <vt:lpstr>Access Control Policies for the Web and Mobile Applications</vt:lpstr>
      <vt:lpstr>2.5 Introduction to Statistical Database Security</vt:lpstr>
      <vt:lpstr>Introduction to Statistical Database Security (cont’d.)</vt:lpstr>
      <vt:lpstr>2.6 Introduction to Flow Control</vt:lpstr>
      <vt:lpstr>Introduction to Flow Control (cont’d.)</vt:lpstr>
      <vt:lpstr>2.7 Privacy Issues and Preservation</vt:lpstr>
      <vt:lpstr>2.8 Challenges to Maintaining Database Security</vt:lpstr>
      <vt:lpstr>Challenges to Maintaining Database Security (cont’d.)</vt:lpstr>
      <vt:lpstr>30.9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Junior</cp:lastModifiedBy>
  <cp:revision>315</cp:revision>
  <cp:lastPrinted>2001-11-04T00:51:13Z</cp:lastPrinted>
  <dcterms:created xsi:type="dcterms:W3CDTF">2005-02-25T19:46:41Z</dcterms:created>
  <dcterms:modified xsi:type="dcterms:W3CDTF">2020-06-07T05:51:26Z</dcterms:modified>
  <cp:category/>
</cp:coreProperties>
</file>