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320" r:id="rId2"/>
    <p:sldId id="257" r:id="rId3"/>
    <p:sldId id="258" r:id="rId4"/>
    <p:sldId id="260" r:id="rId5"/>
    <p:sldId id="259" r:id="rId6"/>
    <p:sldId id="261" r:id="rId7"/>
    <p:sldId id="277" r:id="rId8"/>
    <p:sldId id="278" r:id="rId9"/>
    <p:sldId id="279" r:id="rId10"/>
    <p:sldId id="280" r:id="rId11"/>
    <p:sldId id="281" r:id="rId12"/>
    <p:sldId id="282" r:id="rId13"/>
    <p:sldId id="283" r:id="rId14"/>
    <p:sldId id="290" r:id="rId15"/>
    <p:sldId id="291" r:id="rId16"/>
    <p:sldId id="292" r:id="rId17"/>
    <p:sldId id="294" r:id="rId18"/>
    <p:sldId id="293" r:id="rId19"/>
    <p:sldId id="301" r:id="rId20"/>
    <p:sldId id="302" r:id="rId21"/>
    <p:sldId id="295" r:id="rId22"/>
    <p:sldId id="296" r:id="rId23"/>
    <p:sldId id="297" r:id="rId24"/>
    <p:sldId id="298" r:id="rId25"/>
    <p:sldId id="299" r:id="rId26"/>
    <p:sldId id="300" r:id="rId27"/>
    <p:sldId id="314" r:id="rId28"/>
    <p:sldId id="316" r:id="rId29"/>
    <p:sldId id="317" r:id="rId30"/>
    <p:sldId id="318" r:id="rId31"/>
    <p:sldId id="284" r:id="rId32"/>
    <p:sldId id="285" r:id="rId33"/>
    <p:sldId id="286" r:id="rId34"/>
    <p:sldId id="287" r:id="rId35"/>
    <p:sldId id="288" r:id="rId36"/>
    <p:sldId id="289" r:id="rId37"/>
    <p:sldId id="262" r:id="rId38"/>
    <p:sldId id="263" r:id="rId39"/>
    <p:sldId id="264" r:id="rId40"/>
    <p:sldId id="265" r:id="rId41"/>
    <p:sldId id="266" r:id="rId42"/>
    <p:sldId id="267" r:id="rId43"/>
    <p:sldId id="268" r:id="rId44"/>
    <p:sldId id="321" r:id="rId45"/>
    <p:sldId id="322" r:id="rId46"/>
    <p:sldId id="323" r:id="rId47"/>
    <p:sldId id="325" r:id="rId48"/>
    <p:sldId id="269" r:id="rId49"/>
    <p:sldId id="270" r:id="rId50"/>
    <p:sldId id="271" r:id="rId51"/>
    <p:sldId id="272" r:id="rId52"/>
    <p:sldId id="273" r:id="rId53"/>
    <p:sldId id="274" r:id="rId54"/>
    <p:sldId id="275" r:id="rId55"/>
    <p:sldId id="276" r:id="rId56"/>
    <p:sldId id="303" r:id="rId57"/>
    <p:sldId id="304" r:id="rId58"/>
    <p:sldId id="305" r:id="rId59"/>
    <p:sldId id="306" r:id="rId60"/>
    <p:sldId id="307" r:id="rId61"/>
    <p:sldId id="308" r:id="rId62"/>
    <p:sldId id="309" r:id="rId63"/>
    <p:sldId id="319" r:id="rId64"/>
    <p:sldId id="310" r:id="rId65"/>
    <p:sldId id="311" r:id="rId66"/>
    <p:sldId id="312" r:id="rId67"/>
    <p:sldId id="313" r:id="rId68"/>
    <p:sldId id="326" r:id="rId69"/>
    <p:sldId id="327" r:id="rId70"/>
    <p:sldId id="328" r:id="rId71"/>
    <p:sldId id="330" r:id="rId72"/>
    <p:sldId id="329"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029" autoAdjust="0"/>
  </p:normalViewPr>
  <p:slideViewPr>
    <p:cSldViewPr>
      <p:cViewPr varScale="1">
        <p:scale>
          <a:sx n="84" d="100"/>
          <a:sy n="84" d="100"/>
        </p:scale>
        <p:origin x="99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D9BF59-B72B-4142-AC16-68F29D4E3DF1}" type="datetimeFigureOut">
              <a:rPr lang="en-US" smtClean="0"/>
              <a:pPr/>
              <a:t>4/3/2022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4F77-6CEF-4E3D-93E1-CAD53946714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BA4F77-6CEF-4E3D-93E1-CAD53946714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BA4F77-6CEF-4E3D-93E1-CAD53946714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72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BA4F77-6CEF-4E3D-93E1-CAD53946714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4/3/2022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4/3/2022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4/3/2022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4/3/2022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4/3/2022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4/3/2022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4/3/2022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2438399"/>
          </a:xfrm>
        </p:spPr>
        <p:txBody>
          <a:bodyPr>
            <a:normAutofit/>
          </a:bodyPr>
          <a:lstStyle/>
          <a:p>
            <a:pPr algn="ctr"/>
            <a:r>
              <a:rPr lang="en-US" b="1" dirty="0">
                <a:solidFill>
                  <a:schemeClr val="bg1"/>
                </a:solidFill>
              </a:rPr>
              <a:t>Chapter 1</a:t>
            </a:r>
            <a:br>
              <a:rPr lang="en-US" b="1" dirty="0">
                <a:solidFill>
                  <a:schemeClr val="bg1"/>
                </a:solidFill>
              </a:rPr>
            </a:br>
            <a:br>
              <a:rPr lang="en-US" b="1" dirty="0">
                <a:solidFill>
                  <a:schemeClr val="bg1"/>
                </a:solidFill>
              </a:rPr>
            </a:br>
            <a:r>
              <a:rPr lang="en-US" b="1" dirty="0">
                <a:solidFill>
                  <a:schemeClr val="bg1"/>
                </a:solidFill>
              </a:rPr>
              <a:t>Introduction to Web Pages</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World Wide Web...</a:t>
            </a:r>
            <a:endParaRPr lang="en-US" dirty="0"/>
          </a:p>
        </p:txBody>
      </p:sp>
      <p:sp>
        <p:nvSpPr>
          <p:cNvPr id="3" name="Content Placeholder 2"/>
          <p:cNvSpPr>
            <a:spLocks noGrp="1"/>
          </p:cNvSpPr>
          <p:nvPr>
            <p:ph sz="quarter" idx="1"/>
          </p:nvPr>
        </p:nvSpPr>
        <p:spPr>
          <a:xfrm>
            <a:off x="612648" y="1600200"/>
            <a:ext cx="8153400" cy="5029200"/>
          </a:xfrm>
        </p:spPr>
        <p:txBody>
          <a:bodyPr>
            <a:noAutofit/>
          </a:bodyPr>
          <a:lstStyle/>
          <a:p>
            <a:r>
              <a:rPr lang="en-GB" sz="2400" dirty="0"/>
              <a:t>The Web consists of many millions of internet-connected servers with information on them to share. </a:t>
            </a:r>
          </a:p>
          <a:p>
            <a:r>
              <a:rPr lang="en-GB" sz="2400" dirty="0"/>
              <a:t>These documents can be formed of anything from plain text to multimedia or even 3D objects. </a:t>
            </a:r>
          </a:p>
          <a:p>
            <a:endParaRPr lang="en-GB" sz="1400" dirty="0"/>
          </a:p>
          <a:p>
            <a:r>
              <a:rPr lang="en-GB" sz="2400" dirty="0"/>
              <a:t>The computers on which the information is stored are called </a:t>
            </a:r>
            <a:r>
              <a:rPr lang="en-GB" sz="2400" b="1" dirty="0">
                <a:solidFill>
                  <a:srgbClr val="0070C0"/>
                </a:solidFill>
              </a:rPr>
              <a:t>servers</a:t>
            </a:r>
          </a:p>
          <a:p>
            <a:r>
              <a:rPr lang="en-GB" sz="2400" dirty="0">
                <a:solidFill>
                  <a:srgbClr val="0070C0"/>
                </a:solidFill>
              </a:rPr>
              <a:t>Servers deliver this information over the Internet to client computers using a protocol. </a:t>
            </a:r>
          </a:p>
          <a:p>
            <a:r>
              <a:rPr lang="en-GB" sz="2400" dirty="0"/>
              <a:t>The protocol just provides a mechanism that allows a client to request a document, and a server to send that document.</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World Wide Web...</a:t>
            </a:r>
            <a:endParaRPr lang="en-US" dirty="0"/>
          </a:p>
        </p:txBody>
      </p:sp>
      <p:sp>
        <p:nvSpPr>
          <p:cNvPr id="3" name="Content Placeholder 2"/>
          <p:cNvSpPr>
            <a:spLocks noGrp="1"/>
          </p:cNvSpPr>
          <p:nvPr>
            <p:ph sz="quarter" idx="1"/>
          </p:nvPr>
        </p:nvSpPr>
        <p:spPr>
          <a:xfrm>
            <a:off x="612648" y="1600200"/>
            <a:ext cx="8153400" cy="5257800"/>
          </a:xfrm>
        </p:spPr>
        <p:txBody>
          <a:bodyPr>
            <a:noAutofit/>
          </a:bodyPr>
          <a:lstStyle/>
          <a:p>
            <a:r>
              <a:rPr lang="en-US" sz="2200" dirty="0"/>
              <a:t>The goal of a web server is to serve information to anyone who requests it. </a:t>
            </a:r>
          </a:p>
          <a:p>
            <a:r>
              <a:rPr lang="en-GB" sz="2200" dirty="0">
                <a:solidFill>
                  <a:srgbClr val="FF0000"/>
                </a:solidFill>
              </a:rPr>
              <a:t>WWW is a client/server architecture where client machines request service from server machines. </a:t>
            </a:r>
          </a:p>
          <a:p>
            <a:r>
              <a:rPr lang="en-US" sz="2200" dirty="0">
                <a:solidFill>
                  <a:srgbClr val="00B050"/>
                </a:solidFill>
              </a:rPr>
              <a:t>In a client/server architecture, some application programs act as information providers (servers), while other application programs act as information receivers (clients). </a:t>
            </a:r>
            <a:endParaRPr lang="en-GB" sz="2200" dirty="0">
              <a:solidFill>
                <a:srgbClr val="00B050"/>
              </a:solidFill>
            </a:endParaRPr>
          </a:p>
          <a:p>
            <a:r>
              <a:rPr lang="en-GB" sz="2200" dirty="0"/>
              <a:t>The backbone of the web is the network of web servers across the world. </a:t>
            </a:r>
          </a:p>
          <a:p>
            <a:r>
              <a:rPr lang="en-GB" sz="2200" dirty="0"/>
              <a:t>These are computers that have a particular type of software running on them: </a:t>
            </a:r>
            <a:r>
              <a:rPr lang="en-GB" sz="2200" dirty="0">
                <a:solidFill>
                  <a:srgbClr val="FF0000"/>
                </a:solidFill>
              </a:rPr>
              <a:t>web server</a:t>
            </a:r>
          </a:p>
          <a:p>
            <a:r>
              <a:rPr lang="en-GB" sz="2200" dirty="0"/>
              <a:t>The web server software knows how to speak the protocol and knows which information stored on the computer should be made accessible through the web.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World Wide Web...</a:t>
            </a:r>
            <a:endParaRPr lang="en-US" dirty="0"/>
          </a:p>
        </p:txBody>
      </p:sp>
      <p:sp>
        <p:nvSpPr>
          <p:cNvPr id="3" name="Content Placeholder 2"/>
          <p:cNvSpPr>
            <a:spLocks noGrp="1"/>
          </p:cNvSpPr>
          <p:nvPr>
            <p:ph sz="quarter" idx="1"/>
          </p:nvPr>
        </p:nvSpPr>
        <p:spPr/>
        <p:txBody>
          <a:bodyPr>
            <a:normAutofit/>
          </a:bodyPr>
          <a:lstStyle/>
          <a:p>
            <a:r>
              <a:rPr lang="en-US" sz="2400" dirty="0"/>
              <a:t>The web browser is also particularly clever in the way it displays what it retrieves. </a:t>
            </a:r>
          </a:p>
          <a:p>
            <a:r>
              <a:rPr lang="en-US" sz="2400" dirty="0">
                <a:solidFill>
                  <a:srgbClr val="0070C0"/>
                </a:solidFill>
              </a:rPr>
              <a:t>Web pages are written in a certain language called HTML</a:t>
            </a:r>
          </a:p>
          <a:p>
            <a:r>
              <a:rPr lang="en-US" sz="2400" dirty="0">
                <a:solidFill>
                  <a:srgbClr val="0070C0"/>
                </a:solidFill>
              </a:rPr>
              <a:t>The browser knows how to display these correctly</a:t>
            </a:r>
            <a:r>
              <a:rPr lang="en-US" sz="2400" dirty="0"/>
              <a:t>, whether you have a huge flat screen or a tiny screen on a handheld device or phone. </a:t>
            </a:r>
          </a:p>
          <a:p>
            <a:r>
              <a:rPr lang="en-US" sz="2400" dirty="0"/>
              <a:t>The language the page has been built with gives the browser hints on how to display things, and the browser decides the final layout itself.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World Wide Web...</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3" cstate="print"/>
          <a:srcRect t="6154" b="11363"/>
          <a:stretch>
            <a:fillRect/>
          </a:stretch>
        </p:blipFill>
        <p:spPr bwMode="auto">
          <a:xfrm>
            <a:off x="762000" y="1676400"/>
            <a:ext cx="7935686" cy="3086100"/>
          </a:xfrm>
          <a:prstGeom prst="rect">
            <a:avLst/>
          </a:prstGeom>
          <a:noFill/>
          <a:ln w="9525">
            <a:noFill/>
            <a:miter lim="800000"/>
            <a:headEnd/>
            <a:tailEnd/>
          </a:ln>
        </p:spPr>
      </p:pic>
      <p:sp>
        <p:nvSpPr>
          <p:cNvPr id="66561" name="Rectangle 1"/>
          <p:cNvSpPr>
            <a:spLocks noChangeArrowheads="1"/>
          </p:cNvSpPr>
          <p:nvPr/>
        </p:nvSpPr>
        <p:spPr bwMode="auto">
          <a:xfrm>
            <a:off x="685800" y="5181600"/>
            <a:ext cx="8001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Liberation Serif"/>
                <a:cs typeface="Calibri" pitchFamily="34" charset="0"/>
              </a:rPr>
              <a:t>Figure 1.2 How WWW works: retrieving a web page from server by clients</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err="1"/>
              <a:t>HyperText</a:t>
            </a:r>
            <a:r>
              <a:rPr lang="en-GB" sz="3600" b="1" dirty="0"/>
              <a:t> Transfer Protocol(</a:t>
            </a:r>
            <a:r>
              <a:rPr lang="en-US" sz="3600" b="1" dirty="0"/>
              <a:t>HTTP) </a:t>
            </a:r>
          </a:p>
        </p:txBody>
      </p:sp>
      <p:sp>
        <p:nvSpPr>
          <p:cNvPr id="3" name="Content Placeholder 2"/>
          <p:cNvSpPr>
            <a:spLocks noGrp="1"/>
          </p:cNvSpPr>
          <p:nvPr>
            <p:ph sz="quarter" idx="1"/>
          </p:nvPr>
        </p:nvSpPr>
        <p:spPr>
          <a:xfrm>
            <a:off x="612648" y="1600200"/>
            <a:ext cx="8153400" cy="5029200"/>
          </a:xfrm>
        </p:spPr>
        <p:txBody>
          <a:bodyPr>
            <a:normAutofit/>
          </a:bodyPr>
          <a:lstStyle/>
          <a:p>
            <a:r>
              <a:rPr lang="en-GB" sz="2400" dirty="0">
                <a:solidFill>
                  <a:srgbClr val="0070C0"/>
                </a:solidFill>
              </a:rPr>
              <a:t>Web clients interact with web servers with a simple application-level protocol called HTTP.</a:t>
            </a:r>
          </a:p>
          <a:p>
            <a:r>
              <a:rPr lang="en-GB" sz="2400" dirty="0"/>
              <a:t>HTTP runs on top of TCP/IP network connections. </a:t>
            </a:r>
          </a:p>
          <a:p>
            <a:r>
              <a:rPr lang="en-US" sz="2400" dirty="0"/>
              <a:t>HTTP is the standard protocol for transferring web content. </a:t>
            </a:r>
          </a:p>
          <a:p>
            <a:endParaRPr lang="en-US" sz="1600" dirty="0"/>
          </a:p>
          <a:p>
            <a:r>
              <a:rPr lang="en-US" sz="2400" dirty="0"/>
              <a:t>It is the foundation of data communication for the World Wide Web.</a:t>
            </a:r>
          </a:p>
          <a:p>
            <a:r>
              <a:rPr lang="en-US" sz="2400" dirty="0">
                <a:solidFill>
                  <a:srgbClr val="0070C0"/>
                </a:solidFill>
              </a:rPr>
              <a:t>HTTP has been in use by the World Wide Web global information initiative since 1990. </a:t>
            </a:r>
          </a:p>
          <a:p>
            <a:r>
              <a:rPr lang="en-US" sz="2400" dirty="0"/>
              <a:t>The first version of HTTP, referred to as HTTP/0.9, was a simple protocol for raw data transfer across the Internet.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pPr>
              <a:lnSpc>
                <a:spcPct val="120000"/>
              </a:lnSpc>
            </a:pPr>
            <a:r>
              <a:rPr lang="en-GB" dirty="0"/>
              <a:t>HTTP/1.0 improved the protocol by allowing messages to be in the format of Multipurpose Internet Mail Extension (MIME) like messages, containing meta-information about the data transferred and modifiers on the request/response semantics. </a:t>
            </a:r>
          </a:p>
          <a:p>
            <a:pPr>
              <a:lnSpc>
                <a:spcPct val="120000"/>
              </a:lnSpc>
            </a:pPr>
            <a:endParaRPr lang="en-GB" sz="1800" dirty="0"/>
          </a:p>
          <a:p>
            <a:pPr>
              <a:lnSpc>
                <a:spcPct val="120000"/>
              </a:lnSpc>
            </a:pPr>
            <a:r>
              <a:rPr lang="en-GB" dirty="0">
                <a:solidFill>
                  <a:srgbClr val="0070C0"/>
                </a:solidFill>
              </a:rPr>
              <a:t>However, HTTP/1.0 does not take in to consideration the need for persistent connections, or virtual hosts. </a:t>
            </a:r>
          </a:p>
          <a:p>
            <a:pPr>
              <a:lnSpc>
                <a:spcPct val="120000"/>
              </a:lnSpc>
            </a:pPr>
            <a:r>
              <a:rPr lang="en-GB" dirty="0"/>
              <a:t>This has necessitated a protocol version change. </a:t>
            </a:r>
          </a:p>
          <a:p>
            <a:pPr>
              <a:lnSpc>
                <a:spcPct val="120000"/>
              </a:lnSpc>
            </a:pPr>
            <a:r>
              <a:rPr lang="en-GB" dirty="0">
                <a:solidFill>
                  <a:srgbClr val="0070C0"/>
                </a:solidFill>
              </a:rPr>
              <a:t>This specification defines the protocol referred to as HTTP/1.1. </a:t>
            </a:r>
          </a:p>
          <a:p>
            <a:pPr>
              <a:lnSpc>
                <a:spcPct val="120000"/>
              </a:lnSpc>
            </a:pPr>
            <a:r>
              <a:rPr lang="en-GB" dirty="0"/>
              <a:t>This protocol includes more strict requirements than HTTP/1.0 in order to ensure reliable implementation of its features.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GB" dirty="0"/>
              <a:t>The HTTP protocol is a request/response protocol. </a:t>
            </a:r>
          </a:p>
          <a:p>
            <a:r>
              <a:rPr lang="en-GB" dirty="0"/>
              <a:t>A client sends a request to the server in the form of a request method, URI, and protocol version, followed by possible body content over a connection with a server. </a:t>
            </a:r>
            <a:endParaRPr lang="en-US" dirty="0"/>
          </a:p>
          <a:p>
            <a:r>
              <a:rPr lang="en-US" dirty="0">
                <a:solidFill>
                  <a:srgbClr val="0070C0"/>
                </a:solidFill>
              </a:rPr>
              <a:t>HTTP request methods indicate the desired action to be performed on the identified resource. </a:t>
            </a:r>
          </a:p>
          <a:p>
            <a:pPr>
              <a:buNone/>
            </a:pPr>
            <a:endParaRPr lang="en-US" dirty="0"/>
          </a:p>
          <a:p>
            <a:r>
              <a:rPr lang="en-US" dirty="0"/>
              <a:t>The most commonly used methods are:</a:t>
            </a:r>
          </a:p>
          <a:p>
            <a:r>
              <a:rPr lang="en-GB" b="1" dirty="0">
                <a:solidFill>
                  <a:srgbClr val="FF0000"/>
                </a:solidFill>
              </a:rPr>
              <a:t>GET</a:t>
            </a:r>
            <a:r>
              <a:rPr lang="en-GB" b="1" dirty="0"/>
              <a:t> </a:t>
            </a:r>
            <a:r>
              <a:rPr lang="en-GB" dirty="0"/>
              <a:t>- the GET method means </a:t>
            </a:r>
            <a:r>
              <a:rPr lang="en-GB" i="1" dirty="0"/>
              <a:t>retrieve </a:t>
            </a:r>
            <a:r>
              <a:rPr lang="en-GB" dirty="0"/>
              <a:t>whatever information is identified by the Request-URI. </a:t>
            </a:r>
          </a:p>
          <a:p>
            <a:r>
              <a:rPr lang="en-GB" dirty="0"/>
              <a:t>When a client issues a GET request, it is asking the </a:t>
            </a:r>
            <a:r>
              <a:rPr lang="en-US" dirty="0"/>
              <a:t>server for files.</a:t>
            </a:r>
          </a:p>
          <a:p>
            <a:r>
              <a:rPr lang="en-US" b="1" dirty="0">
                <a:solidFill>
                  <a:srgbClr val="FF0000"/>
                </a:solidFill>
              </a:rPr>
              <a:t>HEAD</a:t>
            </a:r>
            <a:r>
              <a:rPr lang="en-US" b="1" dirty="0"/>
              <a:t> </a:t>
            </a:r>
            <a:r>
              <a:rPr lang="en-US" dirty="0"/>
              <a:t>- The HEAD method is identical to GET except that the server must not return a </a:t>
            </a:r>
            <a:r>
              <a:rPr lang="en-US" i="1" dirty="0"/>
              <a:t>message-body </a:t>
            </a:r>
            <a:r>
              <a:rPr lang="en-US" dirty="0"/>
              <a:t>in the response. </a:t>
            </a:r>
          </a:p>
          <a:p>
            <a:r>
              <a:rPr lang="en-US" dirty="0"/>
              <a:t>When a client issues a HEAD request it typically is looking to receive the response </a:t>
            </a:r>
            <a:r>
              <a:rPr lang="en-US" i="1" dirty="0"/>
              <a:t>status code (</a:t>
            </a:r>
            <a:r>
              <a:rPr lang="en-US" i="1" dirty="0" err="1"/>
              <a:t>e.g</a:t>
            </a:r>
            <a:r>
              <a:rPr lang="en-US" i="1" dirty="0"/>
              <a:t> 200, etc..) </a:t>
            </a:r>
            <a:r>
              <a:rPr lang="en-US" dirty="0"/>
              <a:t>only and not the actual body content.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p>
        </p:txBody>
      </p:sp>
      <p:sp>
        <p:nvSpPr>
          <p:cNvPr id="3" name="Content Placeholder 2"/>
          <p:cNvSpPr>
            <a:spLocks noGrp="1"/>
          </p:cNvSpPr>
          <p:nvPr>
            <p:ph sz="quarter" idx="1"/>
          </p:nvPr>
        </p:nvSpPr>
        <p:spPr>
          <a:xfrm>
            <a:off x="536448" y="1524000"/>
            <a:ext cx="8226552" cy="5257800"/>
          </a:xfrm>
        </p:spPr>
        <p:txBody>
          <a:bodyPr>
            <a:noAutofit/>
          </a:bodyPr>
          <a:lstStyle/>
          <a:p>
            <a:pPr>
              <a:spcBef>
                <a:spcPts val="500"/>
              </a:spcBef>
            </a:pPr>
            <a:r>
              <a:rPr lang="en-US" sz="2400" b="1" dirty="0">
                <a:solidFill>
                  <a:srgbClr val="FF0000"/>
                </a:solidFill>
              </a:rPr>
              <a:t>POST</a:t>
            </a:r>
            <a:r>
              <a:rPr lang="en-US" sz="2400" dirty="0"/>
              <a:t> - the POST method is used to request that the origin server accept the entity enclosed in the request as a new subordinate of the resource identified by the Request-URI in the Request-Line. </a:t>
            </a:r>
          </a:p>
          <a:p>
            <a:pPr>
              <a:spcBef>
                <a:spcPts val="500"/>
              </a:spcBef>
            </a:pPr>
            <a:r>
              <a:rPr lang="en-US" sz="2400" dirty="0"/>
              <a:t>When a client issues a POST request, it is sending data to the server (e.g.. uploading a file, submitting user information, credit card data, etc).</a:t>
            </a:r>
          </a:p>
          <a:p>
            <a:pPr>
              <a:spcBef>
                <a:spcPts val="500"/>
              </a:spcBef>
            </a:pPr>
            <a:endParaRPr lang="en-US" sz="1400" dirty="0"/>
          </a:p>
          <a:p>
            <a:pPr>
              <a:spcBef>
                <a:spcPts val="500"/>
              </a:spcBef>
            </a:pPr>
            <a:r>
              <a:rPr lang="en-US" sz="2400" dirty="0">
                <a:solidFill>
                  <a:srgbClr val="00B050"/>
                </a:solidFill>
              </a:rPr>
              <a:t>The server responds with a status line, including the message’s protocol version and a success or error code, followed by a MIME like message containing server information, entity meta-information, and possible entity body content.  </a:t>
            </a:r>
          </a:p>
          <a:p>
            <a:pPr>
              <a:spcBef>
                <a:spcPts val="500"/>
              </a:spcBef>
            </a:pPr>
            <a:r>
              <a:rPr lang="en-US" sz="2400" dirty="0"/>
              <a:t>Most HTTP communication is initiated by a user agent and consists of a request to be applied to a resource on web server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p>
        </p:txBody>
      </p:sp>
      <p:sp>
        <p:nvSpPr>
          <p:cNvPr id="3" name="Content Placeholder 2"/>
          <p:cNvSpPr>
            <a:spLocks noGrp="1"/>
          </p:cNvSpPr>
          <p:nvPr>
            <p:ph sz="quarter" idx="1"/>
          </p:nvPr>
        </p:nvSpPr>
        <p:spPr/>
        <p:txBody>
          <a:bodyPr/>
          <a:lstStyle/>
          <a:p>
            <a:r>
              <a:rPr lang="en-GB" sz="2400" dirty="0"/>
              <a:t>Generally, the HTTP request line includes </a:t>
            </a:r>
          </a:p>
          <a:p>
            <a:pPr lvl="1">
              <a:buNone/>
            </a:pPr>
            <a:r>
              <a:rPr lang="en-GB" sz="2400" dirty="0">
                <a:solidFill>
                  <a:srgbClr val="0070C0"/>
                </a:solidFill>
              </a:rPr>
              <a:t>Request method, request URL, and HTTP version </a:t>
            </a:r>
          </a:p>
          <a:p>
            <a:r>
              <a:rPr lang="en-GB" sz="2400" dirty="0"/>
              <a:t>The response line include:</a:t>
            </a:r>
          </a:p>
          <a:p>
            <a:pPr lvl="1"/>
            <a:r>
              <a:rPr lang="en-GB" sz="2400" dirty="0">
                <a:solidFill>
                  <a:srgbClr val="0070C0"/>
                </a:solidFill>
              </a:rPr>
              <a:t>HTTP version, status code(a three digit number) and status description which has textual explanation for the status code. It also contains body.</a:t>
            </a:r>
            <a:endParaRPr lang="en-US" sz="2400" dirty="0">
              <a:solidFill>
                <a:srgbClr val="0070C0"/>
              </a:solidFill>
            </a:endParaRPr>
          </a:p>
          <a:p>
            <a:endParaRPr lang="en-US" dirty="0"/>
          </a:p>
        </p:txBody>
      </p:sp>
      <p:pic>
        <p:nvPicPr>
          <p:cNvPr id="4" name="Picture 3"/>
          <p:cNvPicPr/>
          <p:nvPr/>
        </p:nvPicPr>
        <p:blipFill>
          <a:blip r:embed="rId3" cstate="print"/>
          <a:srcRect/>
          <a:stretch>
            <a:fillRect/>
          </a:stretch>
        </p:blipFill>
        <p:spPr bwMode="auto">
          <a:xfrm>
            <a:off x="1143000" y="4343400"/>
            <a:ext cx="6781800" cy="1676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endParaRPr lang="en-US" dirty="0"/>
          </a:p>
        </p:txBody>
      </p:sp>
      <p:graphicFrame>
        <p:nvGraphicFramePr>
          <p:cNvPr id="4" name="Content Placeholder 3"/>
          <p:cNvGraphicFramePr>
            <a:graphicFrameLocks noGrp="1"/>
          </p:cNvGraphicFramePr>
          <p:nvPr>
            <p:ph sz="quarter" idx="1"/>
          </p:nvPr>
        </p:nvGraphicFramePr>
        <p:xfrm>
          <a:off x="457200" y="2057397"/>
          <a:ext cx="8305800" cy="3356591"/>
        </p:xfrm>
        <a:graphic>
          <a:graphicData uri="http://schemas.openxmlformats.org/drawingml/2006/table">
            <a:tbl>
              <a:tblPr/>
              <a:tblGrid>
                <a:gridCol w="37338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560791">
                <a:tc>
                  <a:txBody>
                    <a:bodyPr/>
                    <a:lstStyle/>
                    <a:p>
                      <a:pPr marL="0" marR="0" algn="just">
                        <a:lnSpc>
                          <a:spcPct val="115000"/>
                        </a:lnSpc>
                        <a:spcBef>
                          <a:spcPts val="0"/>
                        </a:spcBef>
                        <a:spcAft>
                          <a:spcPts val="0"/>
                        </a:spcAft>
                      </a:pPr>
                      <a:r>
                        <a:rPr lang="en-US" sz="2000" b="1" kern="50" dirty="0">
                          <a:solidFill>
                            <a:srgbClr val="000000"/>
                          </a:solidFill>
                          <a:latin typeface="Calibri"/>
                          <a:ea typeface="DejaVu Sans"/>
                          <a:cs typeface="Times New Roman"/>
                        </a:rPr>
                        <a:t>HTTP request line</a:t>
                      </a:r>
                      <a:endParaRPr lang="en-US" sz="2400" kern="50" dirty="0">
                        <a:latin typeface="Liberation Serif"/>
                        <a:ea typeface="DejaVu Sans"/>
                        <a:cs typeface="DejaVu Sans"/>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kern="50">
                          <a:solidFill>
                            <a:srgbClr val="000000"/>
                          </a:solidFill>
                          <a:latin typeface="Calibri"/>
                          <a:ea typeface="DejaVu Sans"/>
                          <a:cs typeface="Times New Roman"/>
                        </a:rPr>
                        <a:t>HTTP response line</a:t>
                      </a:r>
                      <a:endParaRPr lang="en-US" sz="2400" kern="50">
                        <a:latin typeface="Liberation Serif"/>
                        <a:ea typeface="DejaVu Sans"/>
                        <a:cs typeface="DejaVu Sans"/>
                      </a:endParaRPr>
                    </a:p>
                  </a:txBody>
                  <a:tcPr marL="68580" marR="6858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5026">
                <a:tc>
                  <a:txBody>
                    <a:bodyPr/>
                    <a:lstStyle/>
                    <a:p>
                      <a:pPr marL="0" marR="0" algn="just">
                        <a:lnSpc>
                          <a:spcPct val="115000"/>
                        </a:lnSpc>
                        <a:spcBef>
                          <a:spcPts val="0"/>
                        </a:spcBef>
                        <a:spcAft>
                          <a:spcPts val="0"/>
                        </a:spcAft>
                      </a:pPr>
                      <a:r>
                        <a:rPr lang="de-DE" sz="2000" kern="50">
                          <a:solidFill>
                            <a:srgbClr val="000000"/>
                          </a:solidFill>
                          <a:latin typeface="Calibri"/>
                          <a:ea typeface="DejaVu Sans"/>
                          <a:cs typeface="Times New Roman"/>
                        </a:rPr>
                        <a:t>HTTP Version (eg. HTTP/1.1, HTTP/1.0)</a:t>
                      </a:r>
                      <a:endParaRPr lang="en-US" sz="2400" kern="50">
                        <a:latin typeface="Liberation Serif"/>
                        <a:ea typeface="DejaVu Sans"/>
                        <a:cs typeface="DejaVu Sans"/>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de-DE" sz="2000" kern="50">
                          <a:solidFill>
                            <a:srgbClr val="000000"/>
                          </a:solidFill>
                          <a:latin typeface="Calibri"/>
                          <a:ea typeface="DejaVu Sans"/>
                          <a:cs typeface="Times New Roman"/>
                        </a:rPr>
                        <a:t>HTTP Version (eg. HTTP/1.1, HTTP/1.0)</a:t>
                      </a:r>
                      <a:endParaRPr lang="en-US" sz="2400" kern="50">
                        <a:latin typeface="Liberation Serif"/>
                        <a:ea typeface="DejaVu Sans"/>
                        <a:cs typeface="DejaVu Sans"/>
                      </a:endParaRPr>
                    </a:p>
                  </a:txBody>
                  <a:tcPr marL="68580" marR="6858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934651">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Request method (e.g. GET, POST, DELETE, TRACE, PATCH)</a:t>
                      </a:r>
                      <a:endParaRPr lang="en-US" sz="2400" kern="50" dirty="0">
                        <a:latin typeface="Liberation Serif"/>
                        <a:ea typeface="DejaVu Sans"/>
                        <a:cs typeface="DejaVu Sans"/>
                      </a:endParaRPr>
                    </a:p>
                  </a:txBody>
                  <a:tcPr marL="68580" marR="68580" marT="0" marB="0">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Status code (e.g. 100, 200)       </a:t>
                      </a:r>
                      <a:endParaRPr lang="en-US" sz="2400" kern="50" dirty="0">
                        <a:latin typeface="Liberation Serif"/>
                        <a:ea typeface="DejaVu Sans"/>
                        <a:cs typeface="DejaVu Sans"/>
                      </a:endParaRPr>
                    </a:p>
                  </a:txBody>
                  <a:tcPr marL="68580" marR="68580" marT="0" marB="0">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182334">
                <a:tc>
                  <a:txBody>
                    <a:bodyPr/>
                    <a:lstStyle/>
                    <a:p>
                      <a:pPr marL="0" marR="0" algn="just">
                        <a:lnSpc>
                          <a:spcPct val="115000"/>
                        </a:lnSpc>
                        <a:spcBef>
                          <a:spcPts val="0"/>
                        </a:spcBef>
                        <a:spcAft>
                          <a:spcPts val="0"/>
                        </a:spcAft>
                      </a:pPr>
                      <a:r>
                        <a:rPr lang="en-US" sz="2000" kern="50">
                          <a:solidFill>
                            <a:srgbClr val="000000"/>
                          </a:solidFill>
                          <a:latin typeface="Calibri"/>
                          <a:ea typeface="DejaVu Sans"/>
                          <a:cs typeface="Times New Roman"/>
                        </a:rPr>
                        <a:t>Request URL</a:t>
                      </a:r>
                      <a:endParaRPr lang="en-US" sz="2400" kern="50">
                        <a:latin typeface="Liberation Serif"/>
                        <a:ea typeface="DejaVu Sans"/>
                        <a:cs typeface="DejaVu Sans"/>
                      </a:endParaRPr>
                    </a:p>
                  </a:txBody>
                  <a:tcPr marL="68580" marR="68580" marT="0" marB="0">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Status Description (e.g. Ok and Success (description for status code 100 and 200 respectively)</a:t>
                      </a:r>
                      <a:endParaRPr lang="en-US" sz="2400" kern="50" dirty="0">
                        <a:latin typeface="Liberation Serif"/>
                        <a:ea typeface="DejaVu Sans"/>
                        <a:cs typeface="DejaVu Sans"/>
                      </a:endParaRPr>
                    </a:p>
                  </a:txBody>
                  <a:tcPr marL="68580" marR="68580" marT="0" marB="0">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3"/>
                  </a:ext>
                </a:extLst>
              </a:tr>
            </a:tbl>
          </a:graphicData>
        </a:graphic>
      </p:graphicFrame>
      <p:sp>
        <p:nvSpPr>
          <p:cNvPr id="2049" name="Rectangle 1"/>
          <p:cNvSpPr>
            <a:spLocks noChangeArrowheads="1"/>
          </p:cNvSpPr>
          <p:nvPr/>
        </p:nvSpPr>
        <p:spPr bwMode="auto">
          <a:xfrm>
            <a:off x="1752600" y="5715000"/>
            <a:ext cx="5638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ea typeface="Liberation Serif"/>
                <a:cs typeface="Calibri" pitchFamily="34" charset="0"/>
              </a:rPr>
              <a:t>Table Summary of the structure of HTTP</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dirty="0">
                <a:latin typeface="+mj-lt"/>
              </a:rPr>
              <a:t>The Internet</a:t>
            </a:r>
            <a:endParaRPr lang="en-US" sz="3200" dirty="0">
              <a:latin typeface="+mj-lt"/>
            </a:endParaRPr>
          </a:p>
        </p:txBody>
      </p:sp>
      <p:sp>
        <p:nvSpPr>
          <p:cNvPr id="3" name="Content Placeholder 2"/>
          <p:cNvSpPr>
            <a:spLocks noGrp="1"/>
          </p:cNvSpPr>
          <p:nvPr>
            <p:ph sz="quarter" idx="1"/>
          </p:nvPr>
        </p:nvSpPr>
        <p:spPr>
          <a:xfrm>
            <a:off x="612648" y="1600200"/>
            <a:ext cx="8153400" cy="5029200"/>
          </a:xfrm>
        </p:spPr>
        <p:txBody>
          <a:bodyPr>
            <a:normAutofit fontScale="92500"/>
          </a:bodyPr>
          <a:lstStyle/>
          <a:p>
            <a:r>
              <a:rPr lang="en-GB" sz="2600" b="1" dirty="0">
                <a:solidFill>
                  <a:srgbClr val="0070C0"/>
                </a:solidFill>
              </a:rPr>
              <a:t>Internet is a large number of computers connected together to share information. </a:t>
            </a:r>
          </a:p>
          <a:p>
            <a:r>
              <a:rPr lang="en-GB" sz="2600" dirty="0"/>
              <a:t>I</a:t>
            </a:r>
            <a:r>
              <a:rPr lang="en-US" sz="2600" dirty="0"/>
              <a:t>t is a collection of networks (a network of networks) sharing digital information via a common set of networking and software protocols. </a:t>
            </a:r>
          </a:p>
          <a:p>
            <a:r>
              <a:rPr lang="en-US" sz="2600" dirty="0">
                <a:solidFill>
                  <a:srgbClr val="0070C0"/>
                </a:solidFill>
              </a:rPr>
              <a:t>It is a network of networks that consists of millions of private, public, academic, business, and government networks, of local to global scope, that are linked together. </a:t>
            </a:r>
          </a:p>
          <a:p>
            <a:r>
              <a:rPr lang="en-US" sz="2600" dirty="0"/>
              <a:t>Nearly anyone can connect their computer to the Internet and immediately communicate with other computers and users. </a:t>
            </a:r>
          </a:p>
          <a:p>
            <a:r>
              <a:rPr lang="en-GB" sz="2600" dirty="0"/>
              <a:t>The Internet has become an industry in its own respect.</a:t>
            </a:r>
            <a:endParaRPr lang="en-US" sz="2600"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9570" name="Picture 2" descr="File:Http request telnet ubuntu.png"/>
          <p:cNvPicPr>
            <a:picLocks noChangeAspect="1" noChangeArrowheads="1"/>
          </p:cNvPicPr>
          <p:nvPr/>
        </p:nvPicPr>
        <p:blipFill>
          <a:blip r:embed="rId3" cstate="print"/>
          <a:srcRect/>
          <a:stretch>
            <a:fillRect/>
          </a:stretch>
        </p:blipFill>
        <p:spPr bwMode="auto">
          <a:xfrm>
            <a:off x="278718" y="228600"/>
            <a:ext cx="8591676" cy="6400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pPr>
              <a:buNone/>
            </a:pPr>
            <a:r>
              <a:rPr lang="en-GB" b="1" dirty="0">
                <a:solidFill>
                  <a:srgbClr val="FF0000"/>
                </a:solidFill>
              </a:rPr>
              <a:t>HTTP Status Codes</a:t>
            </a:r>
            <a:endParaRPr lang="en-US" dirty="0">
              <a:solidFill>
                <a:srgbClr val="FF0000"/>
              </a:solidFill>
            </a:endParaRPr>
          </a:p>
          <a:p>
            <a:r>
              <a:rPr lang="en-US" dirty="0"/>
              <a:t>In HTTP/1.0 and later versions, the first line of the HTTP response is called the </a:t>
            </a:r>
            <a:r>
              <a:rPr lang="en-US" dirty="0">
                <a:solidFill>
                  <a:srgbClr val="00B050"/>
                </a:solidFill>
              </a:rPr>
              <a:t>status line</a:t>
            </a:r>
            <a:r>
              <a:rPr lang="en-US" dirty="0"/>
              <a:t>. </a:t>
            </a:r>
          </a:p>
          <a:p>
            <a:r>
              <a:rPr lang="en-US" dirty="0"/>
              <a:t>It includes a numeric status code (such as 202) and a textual reason phrase (such as “OK"). </a:t>
            </a:r>
          </a:p>
          <a:p>
            <a:r>
              <a:rPr lang="en-US" dirty="0"/>
              <a:t>The way the user agent handles the response primarily depends on the code and secondarily on the response headers. </a:t>
            </a:r>
          </a:p>
          <a:p>
            <a:pPr>
              <a:buNone/>
            </a:pPr>
            <a:endParaRPr lang="en-US" dirty="0"/>
          </a:p>
          <a:p>
            <a:r>
              <a:rPr lang="en-US" dirty="0"/>
              <a:t>The first digit of the status code specifies one of five classes of response: </a:t>
            </a:r>
            <a:r>
              <a:rPr lang="en-US" b="1" dirty="0">
                <a:solidFill>
                  <a:srgbClr val="00B050"/>
                </a:solidFill>
              </a:rPr>
              <a:t>Informational, success, redirection, client error, server error. </a:t>
            </a:r>
          </a:p>
          <a:p>
            <a:r>
              <a:rPr lang="en-US" dirty="0"/>
              <a:t>It is the bare minimum that an HTTP client should recognizes these five classes. </a:t>
            </a:r>
          </a:p>
          <a:p>
            <a:r>
              <a:rPr lang="en-US" dirty="0"/>
              <a:t>The phrases used are the standard examples, but any human-readable alternative can be provided.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85000" lnSpcReduction="20000"/>
          </a:bodyPr>
          <a:lstStyle/>
          <a:p>
            <a:pPr>
              <a:buNone/>
            </a:pPr>
            <a:r>
              <a:rPr lang="en-US" b="1" dirty="0">
                <a:solidFill>
                  <a:srgbClr val="00B050"/>
                </a:solidFill>
              </a:rPr>
              <a:t>Informational 1xx</a:t>
            </a:r>
            <a:endParaRPr lang="en-US" dirty="0">
              <a:solidFill>
                <a:srgbClr val="00B050"/>
              </a:solidFill>
            </a:endParaRPr>
          </a:p>
          <a:p>
            <a:r>
              <a:rPr lang="en-US" sz="2800" dirty="0"/>
              <a:t>This class of status code indicates a provisional response, consisting only of the Status-Line and optional headers, and is terminated by an empty line. </a:t>
            </a:r>
          </a:p>
          <a:p>
            <a:r>
              <a:rPr lang="en-US" sz="2800" dirty="0"/>
              <a:t>There are no required headers for this class of status code. </a:t>
            </a:r>
          </a:p>
          <a:p>
            <a:r>
              <a:rPr lang="en-US" sz="2800" dirty="0"/>
              <a:t>Since HTTP/1.0 did not define any 1xx status codes, servers must not send a 1xx response to an HTTP/1.0 client except under experimental conditions. </a:t>
            </a:r>
          </a:p>
          <a:p>
            <a:endParaRPr lang="en-US" sz="1900" dirty="0"/>
          </a:p>
          <a:p>
            <a:r>
              <a:rPr lang="en-US" sz="2800" dirty="0"/>
              <a:t>A client MUST be prepared to accept one or more 1xx status responses prior to a regular response, even if the client does not expect a 100 (Continue) status message. </a:t>
            </a:r>
          </a:p>
          <a:p>
            <a:r>
              <a:rPr lang="en-US" sz="2800" dirty="0"/>
              <a:t>Unexpected 1xx status responses may be ignored by a user agent.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85000" lnSpcReduction="10000"/>
          </a:bodyPr>
          <a:lstStyle/>
          <a:p>
            <a:pPr>
              <a:buNone/>
            </a:pPr>
            <a:r>
              <a:rPr lang="en-US" b="1" dirty="0">
                <a:solidFill>
                  <a:srgbClr val="00B050"/>
                </a:solidFill>
              </a:rPr>
              <a:t>Successful 2xx</a:t>
            </a:r>
            <a:endParaRPr lang="en-US" dirty="0">
              <a:solidFill>
                <a:srgbClr val="00B050"/>
              </a:solidFill>
            </a:endParaRPr>
          </a:p>
          <a:p>
            <a:r>
              <a:rPr lang="en-US" dirty="0"/>
              <a:t>This class of status code indicates that the client's request was successfully received, understood, and accepted. </a:t>
            </a:r>
          </a:p>
          <a:p>
            <a:pPr>
              <a:buNone/>
            </a:pPr>
            <a:r>
              <a:rPr lang="en-GB" sz="1900" dirty="0"/>
              <a:t> </a:t>
            </a:r>
            <a:endParaRPr lang="en-US" sz="1900" dirty="0"/>
          </a:p>
          <a:p>
            <a:pPr>
              <a:lnSpc>
                <a:spcPct val="110000"/>
              </a:lnSpc>
              <a:buNone/>
            </a:pPr>
            <a:r>
              <a:rPr lang="en-US" b="1" dirty="0">
                <a:solidFill>
                  <a:srgbClr val="00B050"/>
                </a:solidFill>
              </a:rPr>
              <a:t>Redirection 3xx</a:t>
            </a:r>
            <a:endParaRPr lang="en-US" dirty="0">
              <a:solidFill>
                <a:srgbClr val="00B050"/>
              </a:solidFill>
            </a:endParaRPr>
          </a:p>
          <a:p>
            <a:pPr>
              <a:lnSpc>
                <a:spcPct val="110000"/>
              </a:lnSpc>
            </a:pPr>
            <a:r>
              <a:rPr lang="en-US" dirty="0"/>
              <a:t>This class of status code indicates that further action needs to be taken by the user agent in order to fulfill the request. </a:t>
            </a:r>
          </a:p>
          <a:p>
            <a:pPr>
              <a:lnSpc>
                <a:spcPct val="110000"/>
              </a:lnSpc>
            </a:pPr>
            <a:r>
              <a:rPr lang="en-US" dirty="0"/>
              <a:t>The action required may be carried out by the user agent without interaction with the user if and only if the method used in the second request is GET or HEAD. </a:t>
            </a:r>
          </a:p>
          <a:p>
            <a:pPr>
              <a:lnSpc>
                <a:spcPct val="110000"/>
              </a:lnSpc>
            </a:pPr>
            <a:r>
              <a:rPr lang="en-US" dirty="0"/>
              <a:t>A client should detect infinite redirection loops, since such loops generate network traffic for each redirection.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1" dirty="0">
                <a:solidFill>
                  <a:srgbClr val="00B050"/>
                </a:solidFill>
              </a:rPr>
              <a:t>Client Error 4xx</a:t>
            </a:r>
            <a:endParaRPr lang="en-US" dirty="0">
              <a:solidFill>
                <a:srgbClr val="00B050"/>
              </a:solidFill>
            </a:endParaRPr>
          </a:p>
          <a:p>
            <a:r>
              <a:rPr lang="en-US" dirty="0"/>
              <a:t>The 4xx class of status code is intended for cases in which the client seems to have erred. </a:t>
            </a:r>
          </a:p>
          <a:p>
            <a:r>
              <a:rPr lang="en-US" dirty="0"/>
              <a:t>Except when responding to a HEAD request, the server should include an entity containing an explanation of the error situation, and whether it is a temporary or permanent condition. </a:t>
            </a:r>
          </a:p>
          <a:p>
            <a:r>
              <a:rPr lang="en-US" dirty="0"/>
              <a:t>These status codes are applicable to any request method. </a:t>
            </a:r>
          </a:p>
          <a:p>
            <a:r>
              <a:rPr lang="en-US" dirty="0"/>
              <a:t>User agents should display any included entity to the user.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pPr>
              <a:buNone/>
            </a:pPr>
            <a:r>
              <a:rPr lang="en-US" b="1" dirty="0">
                <a:solidFill>
                  <a:srgbClr val="00B050"/>
                </a:solidFill>
              </a:rPr>
              <a:t>Server Error 5xx</a:t>
            </a:r>
            <a:endParaRPr lang="en-US" dirty="0">
              <a:solidFill>
                <a:srgbClr val="00B050"/>
              </a:solidFill>
            </a:endParaRPr>
          </a:p>
          <a:p>
            <a:r>
              <a:rPr lang="en-US" sz="2600" dirty="0"/>
              <a:t>Response status codes beginning with the digit "5" indicate cases in which the server is aware that it has erred or is incapable of performing the request. </a:t>
            </a:r>
          </a:p>
          <a:p>
            <a:r>
              <a:rPr lang="en-US" sz="2600" dirty="0"/>
              <a:t>Except when responding to a HEAD request, the server should include an entity containing an explanation of the error situation, and whether it is a temporary or permanent condition. </a:t>
            </a:r>
          </a:p>
          <a:p>
            <a:r>
              <a:rPr lang="en-US" sz="2600" dirty="0"/>
              <a:t>User agents should display any included entity to the user. </a:t>
            </a:r>
          </a:p>
          <a:p>
            <a:r>
              <a:rPr lang="en-US" sz="2600" dirty="0"/>
              <a:t>These response codes are applicable to any request method.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HTTP… </a:t>
            </a:r>
            <a:endParaRPr lang="en-US" dirty="0"/>
          </a:p>
        </p:txBody>
      </p:sp>
      <p:graphicFrame>
        <p:nvGraphicFramePr>
          <p:cNvPr id="4" name="Content Placeholder 3"/>
          <p:cNvGraphicFramePr>
            <a:graphicFrameLocks noGrp="1"/>
          </p:cNvGraphicFramePr>
          <p:nvPr>
            <p:ph sz="quarter" idx="1"/>
          </p:nvPr>
        </p:nvGraphicFramePr>
        <p:xfrm>
          <a:off x="228600" y="2362200"/>
          <a:ext cx="8610600" cy="3239516"/>
        </p:xfrm>
        <a:graphic>
          <a:graphicData uri="http://schemas.openxmlformats.org/drawingml/2006/table">
            <a:tbl>
              <a:tblPr/>
              <a:tblGrid>
                <a:gridCol w="685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6477000">
                  <a:extLst>
                    <a:ext uri="{9D8B030D-6E8A-4147-A177-3AD203B41FA5}">
                      <a16:colId xmlns:a16="http://schemas.microsoft.com/office/drawing/2014/main" val="20002"/>
                    </a:ext>
                  </a:extLst>
                </a:gridCol>
              </a:tblGrid>
              <a:tr h="487798">
                <a:tc>
                  <a:txBody>
                    <a:bodyPr/>
                    <a:lstStyle/>
                    <a:p>
                      <a:pPr marL="0" marR="0" algn="ctr">
                        <a:lnSpc>
                          <a:spcPct val="115000"/>
                        </a:lnSpc>
                        <a:spcBef>
                          <a:spcPts val="0"/>
                        </a:spcBef>
                        <a:spcAft>
                          <a:spcPts val="0"/>
                        </a:spcAft>
                      </a:pPr>
                      <a:r>
                        <a:rPr kumimoji="0" lang="en-US" sz="1800" kern="1200" dirty="0">
                          <a:solidFill>
                            <a:srgbClr val="000000"/>
                          </a:solidFill>
                          <a:latin typeface="Calibri"/>
                          <a:ea typeface="Times New Roman"/>
                          <a:cs typeface="Times New Roman"/>
                        </a:rPr>
                        <a:t>100</a:t>
                      </a:r>
                    </a:p>
                  </a:txBody>
                  <a:tcPr marL="61150" marR="61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kumimoji="0" lang="en-US" sz="1800" kern="1200" dirty="0">
                          <a:solidFill>
                            <a:srgbClr val="000000"/>
                          </a:solidFill>
                          <a:latin typeface="Calibri"/>
                          <a:ea typeface="Times New Roman"/>
                          <a:cs typeface="Times New Roman"/>
                        </a:rPr>
                        <a:t>Continue</a:t>
                      </a:r>
                    </a:p>
                  </a:txBody>
                  <a:tcPr marL="61150" marR="61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kumimoji="0" lang="en-US" sz="1800" kern="1200" dirty="0">
                          <a:solidFill>
                            <a:srgbClr val="000000"/>
                          </a:solidFill>
                          <a:latin typeface="Calibri"/>
                          <a:ea typeface="Times New Roman"/>
                          <a:cs typeface="Times New Roman"/>
                        </a:rPr>
                        <a:t>The client should continue with its request.</a:t>
                      </a:r>
                    </a:p>
                  </a:txBody>
                  <a:tcPr marL="61150" marR="611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1152">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Times New Roman"/>
                        </a:rPr>
                        <a:t>200</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Calibri"/>
                          <a:ea typeface="Times New Roman"/>
                          <a:cs typeface="Times New Roman"/>
                        </a:rPr>
                        <a:t>OK</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800" dirty="0">
                          <a:solidFill>
                            <a:srgbClr val="000000"/>
                          </a:solidFill>
                          <a:latin typeface="Calibri"/>
                          <a:ea typeface="Times New Roman"/>
                          <a:cs typeface="Times New Roman"/>
                        </a:rPr>
                        <a:t>The request has succeeded. The information returned with the response is dependent on the method used in the request.</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1152">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Times New Roman"/>
                        </a:rPr>
                        <a:t>301</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Calibri"/>
                          <a:ea typeface="Times New Roman"/>
                          <a:cs typeface="Times New Roman"/>
                        </a:rPr>
                        <a:t>Moved Permanently</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800" dirty="0">
                          <a:solidFill>
                            <a:srgbClr val="000000"/>
                          </a:solidFill>
                          <a:latin typeface="Calibri"/>
                          <a:ea typeface="Times New Roman"/>
                          <a:cs typeface="Times New Roman"/>
                        </a:rPr>
                        <a:t>The requested resource has been assigned a new permanent URI and any future references to this resource SHOULD use one of the returned URIs.</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8449">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Times New Roman"/>
                        </a:rPr>
                        <a:t>404</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Calibri"/>
                          <a:ea typeface="Times New Roman"/>
                          <a:cs typeface="Times New Roman"/>
                        </a:rPr>
                        <a:t>Not Found</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800" dirty="0">
                          <a:solidFill>
                            <a:srgbClr val="000000"/>
                          </a:solidFill>
                          <a:latin typeface="Calibri"/>
                          <a:ea typeface="Times New Roman"/>
                          <a:cs typeface="Times New Roman"/>
                        </a:rPr>
                        <a:t>The server has not found anything matching the Request-URI.</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3013">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Times New Roman"/>
                        </a:rPr>
                        <a:t>500</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Calibri"/>
                          <a:ea typeface="Times New Roman"/>
                          <a:cs typeface="Times New Roman"/>
                        </a:rPr>
                        <a:t>Internal Server Error</a:t>
                      </a:r>
                      <a:endParaRPr lang="en-US" sz="140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800" dirty="0">
                          <a:solidFill>
                            <a:srgbClr val="000000"/>
                          </a:solidFill>
                          <a:latin typeface="Calibri"/>
                          <a:ea typeface="Times New Roman"/>
                          <a:cs typeface="Times New Roman"/>
                        </a:rPr>
                        <a:t>The server encountered an unexpected condition which prevented it from fulfilling the request.</a:t>
                      </a:r>
                      <a:endParaRPr lang="en-US" sz="14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381000" y="1828800"/>
            <a:ext cx="2314864" cy="369332"/>
          </a:xfrm>
          <a:prstGeom prst="rect">
            <a:avLst/>
          </a:prstGeom>
          <a:noFill/>
        </p:spPr>
        <p:txBody>
          <a:bodyPr wrap="none" rtlCol="0">
            <a:spAutoFit/>
          </a:bodyPr>
          <a:lstStyle/>
          <a:p>
            <a:r>
              <a:rPr lang="en-US" b="1" dirty="0"/>
              <a:t>Example Status codes: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533400" y="685800"/>
          <a:ext cx="8001000" cy="1905000"/>
        </p:xfrm>
        <a:graphic>
          <a:graphicData uri="http://schemas.openxmlformats.org/drawingml/2006/table">
            <a:tbl>
              <a:tblPr/>
              <a:tblGrid>
                <a:gridCol w="2971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506097">
                <a:tc>
                  <a:txBody>
                    <a:bodyPr/>
                    <a:lstStyle/>
                    <a:p>
                      <a:pPr marL="91440" algn="l"/>
                      <a:r>
                        <a:rPr lang="en-US" sz="1600" b="1" dirty="0"/>
                        <a:t>Message:</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1440" algn="l"/>
                      <a:r>
                        <a:rPr lang="en-US" sz="1600" b="1" dirty="0"/>
                        <a:t>Description:</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1026468">
                <a:tc>
                  <a:txBody>
                    <a:bodyPr/>
                    <a:lstStyle/>
                    <a:p>
                      <a:pPr marL="91440" algn="l"/>
                      <a:r>
                        <a:rPr lang="en-US" sz="1600" dirty="0"/>
                        <a:t>100 Continue</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1440" algn="l"/>
                      <a:r>
                        <a:rPr lang="en-US" sz="1600" dirty="0"/>
                        <a:t>Only a part of the request has been received by the server, but as long as it has not been rejected, the client should continue with the request</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2435">
                <a:tc>
                  <a:txBody>
                    <a:bodyPr/>
                    <a:lstStyle/>
                    <a:p>
                      <a:pPr marL="91440" algn="l"/>
                      <a:r>
                        <a:rPr lang="en-US" sz="1600"/>
                        <a:t>101 Switching Protocols</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1440" algn="l"/>
                      <a:r>
                        <a:rPr lang="en-US" sz="1600" dirty="0"/>
                        <a:t>The server switches protocol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sp>
        <p:nvSpPr>
          <p:cNvPr id="8" name="Rectangle 7"/>
          <p:cNvSpPr/>
          <p:nvPr/>
        </p:nvSpPr>
        <p:spPr>
          <a:xfrm>
            <a:off x="457200" y="228600"/>
            <a:ext cx="1852367" cy="369332"/>
          </a:xfrm>
          <a:prstGeom prst="rect">
            <a:avLst/>
          </a:prstGeom>
        </p:spPr>
        <p:txBody>
          <a:bodyPr wrap="none">
            <a:spAutoFit/>
          </a:bodyPr>
          <a:lstStyle/>
          <a:p>
            <a:r>
              <a:rPr lang="en-US" b="1" dirty="0">
                <a:solidFill>
                  <a:srgbClr val="00B050"/>
                </a:solidFill>
              </a:rPr>
              <a:t>1xx:  Information</a:t>
            </a:r>
            <a:endParaRPr lang="en-US" dirty="0">
              <a:solidFill>
                <a:srgbClr val="00B050"/>
              </a:solidFill>
            </a:endParaRPr>
          </a:p>
        </p:txBody>
      </p:sp>
      <p:sp>
        <p:nvSpPr>
          <p:cNvPr id="7" name="Rectangle 1"/>
          <p:cNvSpPr>
            <a:spLocks noChangeArrowheads="1"/>
          </p:cNvSpPr>
          <p:nvPr/>
        </p:nvSpPr>
        <p:spPr bwMode="auto">
          <a:xfrm>
            <a:off x="533400" y="3059668"/>
            <a:ext cx="5562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B050"/>
                </a:solidFill>
                <a:effectLst/>
                <a:latin typeface="Courier New" pitchFamily="49" charset="0"/>
                <a:cs typeface="Courier New" pitchFamily="49" charset="0"/>
              </a:rPr>
              <a:t>2xx:</a:t>
            </a:r>
            <a:r>
              <a:rPr kumimoji="0" lang="en-US" sz="1800" b="1" i="0" u="none" strike="noStrike" cap="none" normalizeH="0" dirty="0">
                <a:ln>
                  <a:noFill/>
                </a:ln>
                <a:solidFill>
                  <a:srgbClr val="00B050"/>
                </a:solidFill>
                <a:effectLst/>
                <a:latin typeface="Courier New" pitchFamily="49" charset="0"/>
                <a:cs typeface="Courier New" pitchFamily="49" charset="0"/>
              </a:rPr>
              <a:t> </a:t>
            </a:r>
            <a:r>
              <a:rPr kumimoji="0" lang="en-US" sz="1800" b="1" i="0" u="none" strike="noStrike" cap="none" normalizeH="0" baseline="0" dirty="0">
                <a:ln>
                  <a:noFill/>
                </a:ln>
                <a:solidFill>
                  <a:srgbClr val="00B050"/>
                </a:solidFill>
                <a:effectLst/>
                <a:latin typeface="Courier New" pitchFamily="49" charset="0"/>
                <a:cs typeface="Courier New" pitchFamily="49" charset="0"/>
              </a:rPr>
              <a:t>Successful</a:t>
            </a:r>
            <a:endParaRPr kumimoji="0" lang="en-US" sz="1800" b="0" i="0" u="none" strike="noStrike" cap="none" normalizeH="0" baseline="0" dirty="0">
              <a:ln>
                <a:noFill/>
              </a:ln>
              <a:solidFill>
                <a:srgbClr val="00B050"/>
              </a:solidFill>
              <a:effectLst/>
              <a:latin typeface="Arial" pitchFamily="34" charset="0"/>
              <a:cs typeface="Arial" pitchFamily="34" charset="0"/>
            </a:endParaRPr>
          </a:p>
        </p:txBody>
      </p:sp>
      <p:graphicFrame>
        <p:nvGraphicFramePr>
          <p:cNvPr id="9" name="Content Placeholder 3"/>
          <p:cNvGraphicFramePr>
            <a:graphicFrameLocks/>
          </p:cNvGraphicFramePr>
          <p:nvPr/>
        </p:nvGraphicFramePr>
        <p:xfrm>
          <a:off x="533400" y="3581400"/>
          <a:ext cx="8153400" cy="2520756"/>
        </p:xfrm>
        <a:graphic>
          <a:graphicData uri="http://schemas.openxmlformats.org/drawingml/2006/table">
            <a:tbl>
              <a:tblPr/>
              <a:tblGrid>
                <a:gridCol w="3261360">
                  <a:extLst>
                    <a:ext uri="{9D8B030D-6E8A-4147-A177-3AD203B41FA5}">
                      <a16:colId xmlns:a16="http://schemas.microsoft.com/office/drawing/2014/main" val="20000"/>
                    </a:ext>
                  </a:extLst>
                </a:gridCol>
                <a:gridCol w="4892040">
                  <a:extLst>
                    <a:ext uri="{9D8B030D-6E8A-4147-A177-3AD203B41FA5}">
                      <a16:colId xmlns:a16="http://schemas.microsoft.com/office/drawing/2014/main" val="20001"/>
                    </a:ext>
                  </a:extLst>
                </a:gridCol>
              </a:tblGrid>
              <a:tr h="278574">
                <a:tc>
                  <a:txBody>
                    <a:bodyPr/>
                    <a:lstStyle/>
                    <a:p>
                      <a:pPr marL="91440" algn="l"/>
                      <a:r>
                        <a:rPr lang="en-US" sz="1600" dirty="0"/>
                        <a:t>Message:</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Description:</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78574">
                <a:tc>
                  <a:txBody>
                    <a:bodyPr/>
                    <a:lstStyle/>
                    <a:p>
                      <a:pPr marL="91440" algn="l"/>
                      <a:r>
                        <a:rPr lang="en-US" sz="1600"/>
                        <a:t>200 OK</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The request is OK</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8574">
                <a:tc>
                  <a:txBody>
                    <a:bodyPr/>
                    <a:lstStyle/>
                    <a:p>
                      <a:pPr marL="91440" algn="l"/>
                      <a:r>
                        <a:rPr lang="en-US" sz="1600" dirty="0"/>
                        <a:t>201 Created</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The request is complete, and a new resource is created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3176">
                <a:tc>
                  <a:txBody>
                    <a:bodyPr/>
                    <a:lstStyle/>
                    <a:p>
                      <a:pPr marL="91440" algn="l"/>
                      <a:r>
                        <a:rPr lang="en-US" sz="1600"/>
                        <a:t>202 Accepted</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The request is accepted for processing, but the processing is not complete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8574">
                <a:tc>
                  <a:txBody>
                    <a:bodyPr/>
                    <a:lstStyle/>
                    <a:p>
                      <a:pPr marL="91440" algn="l"/>
                      <a:r>
                        <a:rPr lang="en-US" sz="1600"/>
                        <a:t>203 Non-authoritative Information</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78574">
                <a:tc>
                  <a:txBody>
                    <a:bodyPr/>
                    <a:lstStyle/>
                    <a:p>
                      <a:pPr marL="91440" algn="l"/>
                      <a:r>
                        <a:rPr lang="en-US" sz="1600"/>
                        <a:t>204 No Content</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8574">
                <a:tc>
                  <a:txBody>
                    <a:bodyPr/>
                    <a:lstStyle/>
                    <a:p>
                      <a:pPr marL="91440" algn="l"/>
                      <a:r>
                        <a:rPr lang="en-US" sz="1600"/>
                        <a:t>205 Reset Content</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26136">
                <a:tc>
                  <a:txBody>
                    <a:bodyPr/>
                    <a:lstStyle/>
                    <a:p>
                      <a:pPr marL="91440" algn="l"/>
                      <a:r>
                        <a:rPr lang="en-US" sz="1600" dirty="0"/>
                        <a:t>206 Partial Content</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endParaRPr lang="en-US" sz="1600" dirty="0"/>
                    </a:p>
                  </a:txBody>
                  <a:tcPr marL="81534" marR="81534" marT="40767" marB="40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HTTP… </a:t>
            </a:r>
            <a:endParaRPr lang="en-US" dirty="0"/>
          </a:p>
        </p:txBody>
      </p:sp>
      <p:graphicFrame>
        <p:nvGraphicFramePr>
          <p:cNvPr id="4" name="Content Placeholder 3"/>
          <p:cNvGraphicFramePr>
            <a:graphicFrameLocks noGrp="1"/>
          </p:cNvGraphicFramePr>
          <p:nvPr>
            <p:ph sz="quarter" idx="1"/>
          </p:nvPr>
        </p:nvGraphicFramePr>
        <p:xfrm>
          <a:off x="381000" y="2362200"/>
          <a:ext cx="8305800" cy="3505202"/>
        </p:xfrm>
        <a:graphic>
          <a:graphicData uri="http://schemas.openxmlformats.org/drawingml/2006/table">
            <a:tbl>
              <a:tblPr/>
              <a:tblGrid>
                <a:gridCol w="3322320">
                  <a:extLst>
                    <a:ext uri="{9D8B030D-6E8A-4147-A177-3AD203B41FA5}">
                      <a16:colId xmlns:a16="http://schemas.microsoft.com/office/drawing/2014/main" val="20000"/>
                    </a:ext>
                  </a:extLst>
                </a:gridCol>
                <a:gridCol w="4983480">
                  <a:extLst>
                    <a:ext uri="{9D8B030D-6E8A-4147-A177-3AD203B41FA5}">
                      <a16:colId xmlns:a16="http://schemas.microsoft.com/office/drawing/2014/main" val="20001"/>
                    </a:ext>
                  </a:extLst>
                </a:gridCol>
              </a:tblGrid>
              <a:tr h="430968">
                <a:tc>
                  <a:txBody>
                    <a:bodyPr/>
                    <a:lstStyle/>
                    <a:p>
                      <a:pPr marL="91440" algn="l"/>
                      <a:r>
                        <a:rPr lang="en-US" sz="1600" b="1" dirty="0"/>
                        <a:t>Message</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b="1" dirty="0"/>
                        <a:t>Description</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91790">
                <a:tc>
                  <a:txBody>
                    <a:bodyPr/>
                    <a:lstStyle/>
                    <a:p>
                      <a:pPr marL="91440" algn="l"/>
                      <a:r>
                        <a:rPr lang="en-US" sz="1600" dirty="0"/>
                        <a:t>300 Multiple Choices</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A link list. The user can select a link and go to that location. Maximum five addresses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5109">
                <a:tc>
                  <a:txBody>
                    <a:bodyPr/>
                    <a:lstStyle/>
                    <a:p>
                      <a:pPr marL="91440" algn="l"/>
                      <a:r>
                        <a:rPr lang="en-US" sz="1600"/>
                        <a:t>301 Moved Permanently</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The requested page has moved to a new url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5109">
                <a:tc>
                  <a:txBody>
                    <a:bodyPr/>
                    <a:lstStyle/>
                    <a:p>
                      <a:pPr marL="91440" algn="l"/>
                      <a:r>
                        <a:rPr lang="en-US" sz="1600"/>
                        <a:t>302 Found</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The requested page has moved temporarily to a new url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5109">
                <a:tc>
                  <a:txBody>
                    <a:bodyPr/>
                    <a:lstStyle/>
                    <a:p>
                      <a:pPr marL="91440" algn="l"/>
                      <a:r>
                        <a:rPr lang="en-US" sz="1600"/>
                        <a:t>303 See Other</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The requested page can be found under a different url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15109">
                <a:tc>
                  <a:txBody>
                    <a:bodyPr/>
                    <a:lstStyle/>
                    <a:p>
                      <a:pPr marL="91440" algn="l"/>
                      <a:r>
                        <a:rPr lang="en-US" sz="1600"/>
                        <a:t>304 Not Modified</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15109">
                <a:tc>
                  <a:txBody>
                    <a:bodyPr/>
                    <a:lstStyle/>
                    <a:p>
                      <a:pPr marL="91440" algn="l"/>
                      <a:r>
                        <a:rPr lang="en-US" sz="1600"/>
                        <a:t>305 Use Proxy</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91790">
                <a:tc>
                  <a:txBody>
                    <a:bodyPr/>
                    <a:lstStyle/>
                    <a:p>
                      <a:pPr marL="91440" algn="l"/>
                      <a:r>
                        <a:rPr lang="en-US" sz="1600" dirty="0"/>
                        <a:t>306 </a:t>
                      </a:r>
                      <a:r>
                        <a:rPr lang="en-US" sz="1600" i="1" dirty="0"/>
                        <a:t>Unused</a:t>
                      </a:r>
                      <a:endParaRPr lang="en-US" sz="1600" dirty="0"/>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This code was used in a previous version. It is no longer used, but the code is reserved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15109">
                <a:tc>
                  <a:txBody>
                    <a:bodyPr/>
                    <a:lstStyle/>
                    <a:p>
                      <a:pPr marL="91440" algn="l"/>
                      <a:r>
                        <a:rPr lang="en-US" sz="1600" dirty="0"/>
                        <a:t>307 Temporary Redirect</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The requested page has moved temporarily to a new </a:t>
                      </a:r>
                      <a:r>
                        <a:rPr lang="en-US" sz="1600" dirty="0" err="1"/>
                        <a:t>url</a:t>
                      </a:r>
                      <a:r>
                        <a:rPr lang="en-US" sz="1600" dirty="0"/>
                        <a:t>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138241" name="Rectangle 1"/>
          <p:cNvSpPr>
            <a:spLocks noChangeArrowheads="1"/>
          </p:cNvSpPr>
          <p:nvPr/>
        </p:nvSpPr>
        <p:spPr bwMode="auto">
          <a:xfrm>
            <a:off x="609600" y="1752600"/>
            <a:ext cx="4724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B050"/>
                </a:solidFill>
                <a:effectLst/>
                <a:latin typeface="Courier New" pitchFamily="49" charset="0"/>
                <a:cs typeface="Courier New" pitchFamily="49" charset="0"/>
              </a:rPr>
              <a:t>3xx: Redirection</a:t>
            </a:r>
            <a:endParaRPr kumimoji="0" lang="en-US" sz="1800" b="0" i="0" u="none" strike="noStrike" cap="none" normalizeH="0" baseline="0" dirty="0">
              <a:ln>
                <a:noFill/>
              </a:ln>
              <a:solidFill>
                <a:srgbClr val="00B050"/>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533404"/>
          <a:ext cx="8610600" cy="5966834"/>
        </p:xfrm>
        <a:graphic>
          <a:graphicData uri="http://schemas.openxmlformats.org/drawingml/2006/table">
            <a:tbl>
              <a:tblPr/>
              <a:tblGrid>
                <a:gridCol w="3154378">
                  <a:extLst>
                    <a:ext uri="{9D8B030D-6E8A-4147-A177-3AD203B41FA5}">
                      <a16:colId xmlns:a16="http://schemas.microsoft.com/office/drawing/2014/main" val="20000"/>
                    </a:ext>
                  </a:extLst>
                </a:gridCol>
                <a:gridCol w="5456222">
                  <a:extLst>
                    <a:ext uri="{9D8B030D-6E8A-4147-A177-3AD203B41FA5}">
                      <a16:colId xmlns:a16="http://schemas.microsoft.com/office/drawing/2014/main" val="20001"/>
                    </a:ext>
                  </a:extLst>
                </a:gridCol>
              </a:tblGrid>
              <a:tr h="246402">
                <a:tc>
                  <a:txBody>
                    <a:bodyPr/>
                    <a:lstStyle/>
                    <a:p>
                      <a:pPr marL="91440" algn="l"/>
                      <a:r>
                        <a:rPr lang="en-US" sz="1400" b="1" dirty="0"/>
                        <a:t>Message</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b="1" dirty="0"/>
                        <a:t>Description</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6402">
                <a:tc>
                  <a:txBody>
                    <a:bodyPr/>
                    <a:lstStyle/>
                    <a:p>
                      <a:pPr marL="91440" algn="l"/>
                      <a:r>
                        <a:rPr lang="en-US" sz="1400" dirty="0"/>
                        <a:t>400 Bad Request</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The server did not understand the request</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6402">
                <a:tc>
                  <a:txBody>
                    <a:bodyPr/>
                    <a:lstStyle/>
                    <a:p>
                      <a:pPr marL="91440" algn="l"/>
                      <a:r>
                        <a:rPr lang="en-US" sz="1400"/>
                        <a:t>401 Unauthorized</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The requested page needs a username and a password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6402">
                <a:tc>
                  <a:txBody>
                    <a:bodyPr/>
                    <a:lstStyle/>
                    <a:p>
                      <a:pPr marL="91440" algn="l"/>
                      <a:r>
                        <a:rPr lang="en-US" sz="1400"/>
                        <a:t>402 Payment Required</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i="1"/>
                        <a:t>You can not use this code yet</a:t>
                      </a:r>
                      <a:r>
                        <a:rPr lang="en-US" sz="1400"/>
                        <a:t>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6402">
                <a:tc>
                  <a:txBody>
                    <a:bodyPr/>
                    <a:lstStyle/>
                    <a:p>
                      <a:pPr marL="91440" algn="l"/>
                      <a:r>
                        <a:rPr lang="en-US" sz="1400"/>
                        <a:t>403 Forbidden</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Access is forbidden to the requested page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46402">
                <a:tc>
                  <a:txBody>
                    <a:bodyPr/>
                    <a:lstStyle/>
                    <a:p>
                      <a:pPr marL="91440" algn="l"/>
                      <a:r>
                        <a:rPr lang="en-US" sz="1400"/>
                        <a:t>404 Not Found</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dirty="0"/>
                        <a:t>The server can not find the requested page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6402">
                <a:tc>
                  <a:txBody>
                    <a:bodyPr/>
                    <a:lstStyle/>
                    <a:p>
                      <a:pPr marL="91440" algn="l"/>
                      <a:r>
                        <a:rPr lang="en-US" sz="1400"/>
                        <a:t>405 Method Not Allowed</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dirty="0"/>
                        <a:t>The method specified in the request is not allowed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56382">
                <a:tc>
                  <a:txBody>
                    <a:bodyPr/>
                    <a:lstStyle/>
                    <a:p>
                      <a:pPr marL="91440" algn="l"/>
                      <a:r>
                        <a:rPr lang="en-US" sz="1400"/>
                        <a:t>406 Not Acceptable</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dirty="0"/>
                        <a:t>The server can only generate a response that is not accepted by the client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52975">
                <a:tc>
                  <a:txBody>
                    <a:bodyPr/>
                    <a:lstStyle/>
                    <a:p>
                      <a:pPr marL="91440" algn="l"/>
                      <a:r>
                        <a:rPr lang="en-US" sz="1400" dirty="0"/>
                        <a:t>407 Proxy Authentication Required</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You must authenticate with a proxy server before this request can be served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81290">
                <a:tc>
                  <a:txBody>
                    <a:bodyPr/>
                    <a:lstStyle/>
                    <a:p>
                      <a:pPr marL="91440" algn="l"/>
                      <a:r>
                        <a:rPr lang="en-US" sz="1400"/>
                        <a:t>408 Request Timeout</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dirty="0"/>
                        <a:t>The request took longer than the server was prepared to wait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77883">
                <a:tc>
                  <a:txBody>
                    <a:bodyPr/>
                    <a:lstStyle/>
                    <a:p>
                      <a:pPr marL="91440" algn="l"/>
                      <a:r>
                        <a:rPr lang="en-US" sz="1400"/>
                        <a:t>409 Conflict</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The request could not be completed because of a conflict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46402">
                <a:tc>
                  <a:txBody>
                    <a:bodyPr/>
                    <a:lstStyle/>
                    <a:p>
                      <a:pPr marL="91440" algn="l"/>
                      <a:r>
                        <a:rPr lang="en-US" sz="1400"/>
                        <a:t>410 Gone</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The requested page is no longer available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09074">
                <a:tc>
                  <a:txBody>
                    <a:bodyPr/>
                    <a:lstStyle/>
                    <a:p>
                      <a:pPr marL="91440" algn="l"/>
                      <a:r>
                        <a:rPr lang="en-US" sz="1400" dirty="0"/>
                        <a:t>411 Length Required</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dirty="0"/>
                        <a:t>The "Content-Length" is not defined. The server will not accept the request without it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50169">
                <a:tc>
                  <a:txBody>
                    <a:bodyPr/>
                    <a:lstStyle/>
                    <a:p>
                      <a:pPr marL="91440" algn="l"/>
                      <a:r>
                        <a:rPr lang="en-US" sz="1400"/>
                        <a:t>412 Precondition Failed</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The precondition given in the request evaluated to false by the server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03935">
                <a:tc>
                  <a:txBody>
                    <a:bodyPr/>
                    <a:lstStyle/>
                    <a:p>
                      <a:pPr marL="91440" algn="l"/>
                      <a:r>
                        <a:rPr lang="en-US" sz="1400"/>
                        <a:t>413 Request Entity Too Large</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The server will not accept the request, because the request entity is too large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564760">
                <a:tc>
                  <a:txBody>
                    <a:bodyPr/>
                    <a:lstStyle/>
                    <a:p>
                      <a:pPr marL="91440" algn="l"/>
                      <a:r>
                        <a:rPr lang="en-US" sz="1400"/>
                        <a:t>414 Request-url Too Long</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The server will not accept the request, because the url is too long. Occurs when you convert a "post" request to a "get" request with a long query information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384407">
                <a:tc>
                  <a:txBody>
                    <a:bodyPr/>
                    <a:lstStyle/>
                    <a:p>
                      <a:pPr marL="91440" algn="l"/>
                      <a:r>
                        <a:rPr lang="en-US" sz="1400"/>
                        <a:t>415 Unsupported Media Type</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The server will not accept the request, because the media type is not supported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246402">
                <a:tc>
                  <a:txBody>
                    <a:bodyPr/>
                    <a:lstStyle/>
                    <a:p>
                      <a:pPr marL="91440" algn="l"/>
                      <a:r>
                        <a:rPr lang="en-US" sz="1400"/>
                        <a:t>416 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a:t>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246402">
                <a:tc>
                  <a:txBody>
                    <a:bodyPr/>
                    <a:lstStyle/>
                    <a:p>
                      <a:pPr marL="91440" algn="l"/>
                      <a:r>
                        <a:rPr lang="en-US" sz="1400"/>
                        <a:t>417 Expectation Failed</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400" dirty="0"/>
                        <a:t>  </a:t>
                      </a:r>
                    </a:p>
                  </a:txBody>
                  <a:tcPr marL="0" marR="0" marT="1802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bl>
          </a:graphicData>
        </a:graphic>
      </p:graphicFrame>
      <p:sp>
        <p:nvSpPr>
          <p:cNvPr id="140289" name="Rectangle 1"/>
          <p:cNvSpPr>
            <a:spLocks noChangeArrowheads="1"/>
          </p:cNvSpPr>
          <p:nvPr/>
        </p:nvSpPr>
        <p:spPr bwMode="auto">
          <a:xfrm>
            <a:off x="457200" y="87868"/>
            <a:ext cx="4953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4xx: Client Error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Internet…</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GB" sz="2400" dirty="0"/>
              <a:t>The Internet began in the late 1960s as an experiment in the design of robust computer networks. </a:t>
            </a:r>
          </a:p>
          <a:p>
            <a:r>
              <a:rPr lang="en-GB" sz="2400" dirty="0"/>
              <a:t>The goal was to construct a network of computers that could withstand the loss of several machines without compromising the ability of the remaining ones to communicate. </a:t>
            </a:r>
          </a:p>
          <a:p>
            <a:r>
              <a:rPr lang="en-GB" sz="2400" dirty="0"/>
              <a:t>Funding came from the U.S. Department of </a:t>
            </a:r>
            <a:r>
              <a:rPr lang="en-US" sz="2400" dirty="0"/>
              <a:t>Defense</a:t>
            </a:r>
            <a:r>
              <a:rPr lang="en-GB" sz="2400" dirty="0"/>
              <a:t>, which had a vested interest in building information networks that could withstand nuclear attack. </a:t>
            </a:r>
          </a:p>
          <a:p>
            <a:r>
              <a:rPr lang="en-GB" sz="2400" dirty="0"/>
              <a:t>The result was a network called </a:t>
            </a:r>
            <a:r>
              <a:rPr lang="en-GB" sz="2400" dirty="0">
                <a:solidFill>
                  <a:srgbClr val="0070C0"/>
                </a:solidFill>
              </a:rPr>
              <a:t>ARPANET</a:t>
            </a:r>
            <a:r>
              <a:rPr lang="en-GB" sz="2400" dirty="0"/>
              <a:t> developed by </a:t>
            </a:r>
            <a:r>
              <a:rPr lang="en-US" sz="2400" dirty="0">
                <a:solidFill>
                  <a:srgbClr val="0070C0"/>
                </a:solidFill>
              </a:rPr>
              <a:t>Advanced Research Projects Agency (ARPA) </a:t>
            </a:r>
            <a:r>
              <a:rPr lang="en-US" sz="2400" dirty="0"/>
              <a:t>of the United States Department of Defense. </a:t>
            </a:r>
          </a:p>
          <a:p>
            <a:endParaRPr lang="en-US" sz="1300" dirty="0"/>
          </a:p>
          <a:p>
            <a:r>
              <a:rPr lang="en-US" sz="2400" dirty="0"/>
              <a:t>Later </a:t>
            </a:r>
            <a:r>
              <a:rPr lang="en-US" sz="2400" dirty="0">
                <a:solidFill>
                  <a:srgbClr val="0070C0"/>
                </a:solidFill>
              </a:rPr>
              <a:t>ARPANET</a:t>
            </a:r>
            <a:r>
              <a:rPr lang="en-US" sz="2400" dirty="0"/>
              <a:t> was replaced by </a:t>
            </a:r>
            <a:r>
              <a:rPr lang="en-US" sz="2400" dirty="0">
                <a:solidFill>
                  <a:srgbClr val="0070C0"/>
                </a:solidFill>
              </a:rPr>
              <a:t>National Science Foundation Network  (NSFNET) </a:t>
            </a:r>
            <a:r>
              <a:rPr lang="en-US" sz="2400" dirty="0"/>
              <a:t>accessible to research and education organization in 1990s.</a:t>
            </a:r>
          </a:p>
          <a:p>
            <a:r>
              <a:rPr lang="en-US" sz="2400" dirty="0">
                <a:solidFill>
                  <a:srgbClr val="0070C0"/>
                </a:solidFill>
              </a:rPr>
              <a:t>NSFNET was finally commercialized in 1995.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HTTP… </a:t>
            </a:r>
            <a:endParaRPr lang="en-US" dirty="0"/>
          </a:p>
        </p:txBody>
      </p:sp>
      <p:graphicFrame>
        <p:nvGraphicFramePr>
          <p:cNvPr id="4" name="Content Placeholder 3"/>
          <p:cNvGraphicFramePr>
            <a:graphicFrameLocks noGrp="1"/>
          </p:cNvGraphicFramePr>
          <p:nvPr>
            <p:ph sz="quarter" idx="1"/>
          </p:nvPr>
        </p:nvGraphicFramePr>
        <p:xfrm>
          <a:off x="457200" y="2362200"/>
          <a:ext cx="8153400" cy="3657601"/>
        </p:xfrm>
        <a:graphic>
          <a:graphicData uri="http://schemas.openxmlformats.org/drawingml/2006/table">
            <a:tbl>
              <a:tblPr/>
              <a:tblGrid>
                <a:gridCol w="3261360">
                  <a:extLst>
                    <a:ext uri="{9D8B030D-6E8A-4147-A177-3AD203B41FA5}">
                      <a16:colId xmlns:a16="http://schemas.microsoft.com/office/drawing/2014/main" val="20000"/>
                    </a:ext>
                  </a:extLst>
                </a:gridCol>
                <a:gridCol w="4892040">
                  <a:extLst>
                    <a:ext uri="{9D8B030D-6E8A-4147-A177-3AD203B41FA5}">
                      <a16:colId xmlns:a16="http://schemas.microsoft.com/office/drawing/2014/main" val="20001"/>
                    </a:ext>
                  </a:extLst>
                </a:gridCol>
              </a:tblGrid>
              <a:tr h="347939">
                <a:tc>
                  <a:txBody>
                    <a:bodyPr/>
                    <a:lstStyle/>
                    <a:p>
                      <a:pPr marL="91440" algn="l"/>
                      <a:r>
                        <a:rPr lang="en-US" sz="1600" dirty="0"/>
                        <a:t>Message:</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Description:</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53446">
                <a:tc>
                  <a:txBody>
                    <a:bodyPr/>
                    <a:lstStyle/>
                    <a:p>
                      <a:pPr marL="91440" algn="l"/>
                      <a:r>
                        <a:rPr lang="en-US" sz="1600" dirty="0"/>
                        <a:t>500 Internal Server Error</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The request was not completed. The server met an unexpected condition</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53446">
                <a:tc>
                  <a:txBody>
                    <a:bodyPr/>
                    <a:lstStyle/>
                    <a:p>
                      <a:pPr marL="91440" algn="l"/>
                      <a:r>
                        <a:rPr lang="en-US" sz="1600"/>
                        <a:t>501 Not Implemented</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The request was not completed. The server did not support the functionality required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3446">
                <a:tc>
                  <a:txBody>
                    <a:bodyPr/>
                    <a:lstStyle/>
                    <a:p>
                      <a:pPr marL="91440" algn="l"/>
                      <a:r>
                        <a:rPr lang="en-US" sz="1600" dirty="0"/>
                        <a:t>502 Bad Gateway</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The request was not completed. The server received an invalid response from the upstream server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53446">
                <a:tc>
                  <a:txBody>
                    <a:bodyPr/>
                    <a:lstStyle/>
                    <a:p>
                      <a:pPr marL="91440" algn="l"/>
                      <a:r>
                        <a:rPr lang="en-US" sz="1600" dirty="0"/>
                        <a:t>503 Service Unavailable</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The request was not completed. The server is temporarily overloading or down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7939">
                <a:tc>
                  <a:txBody>
                    <a:bodyPr/>
                    <a:lstStyle/>
                    <a:p>
                      <a:pPr marL="91440" algn="l"/>
                      <a:r>
                        <a:rPr lang="en-US" sz="1600"/>
                        <a:t>504 Gateway Timeout</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a:t>The gateway has timed out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7939">
                <a:tc>
                  <a:txBody>
                    <a:bodyPr/>
                    <a:lstStyle/>
                    <a:p>
                      <a:pPr marL="91440" algn="l"/>
                      <a:r>
                        <a:rPr lang="en-US" sz="1600"/>
                        <a:t>505 HTTP Version Not Supported</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91440" algn="l"/>
                      <a:r>
                        <a:rPr lang="en-US" sz="1600" dirty="0"/>
                        <a:t>The server does not support the "http protocol" version </a:t>
                      </a:r>
                    </a:p>
                  </a:txBody>
                  <a:tcPr marL="0" marR="0" marT="339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142337" name="Rectangle 1"/>
          <p:cNvSpPr>
            <a:spLocks noChangeArrowheads="1"/>
          </p:cNvSpPr>
          <p:nvPr/>
        </p:nvSpPr>
        <p:spPr bwMode="auto">
          <a:xfrm>
            <a:off x="457200" y="1752600"/>
            <a:ext cx="5715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B050"/>
                </a:solidFill>
                <a:effectLst/>
                <a:latin typeface="Courier New" pitchFamily="49" charset="0"/>
                <a:cs typeface="Courier New" pitchFamily="49" charset="0"/>
              </a:rPr>
              <a:t>5xx: Server Error</a:t>
            </a:r>
            <a:endParaRPr kumimoji="0" lang="en-US" sz="1800" b="0" i="0" u="none" strike="noStrike" cap="none" normalizeH="0" baseline="0" dirty="0">
              <a:ln>
                <a:noFill/>
              </a:ln>
              <a:solidFill>
                <a:srgbClr val="00B050"/>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kern="1200" dirty="0">
                <a:solidFill>
                  <a:schemeClr val="tx2"/>
                </a:solidFill>
                <a:latin typeface="+mj-lt"/>
                <a:ea typeface="+mj-ea"/>
                <a:cs typeface="+mj-cs"/>
              </a:rPr>
              <a:t>Web</a:t>
            </a:r>
            <a:r>
              <a:rPr lang="en-US" sz="4400" b="1" dirty="0"/>
              <a:t> </a:t>
            </a:r>
            <a:r>
              <a:rPr lang="en-US" sz="4400" b="1" kern="1200" dirty="0">
                <a:solidFill>
                  <a:schemeClr val="tx2"/>
                </a:solidFill>
                <a:latin typeface="+mj-lt"/>
                <a:ea typeface="+mj-ea"/>
                <a:cs typeface="+mj-cs"/>
              </a:rPr>
              <a:t>Technologies</a:t>
            </a:r>
          </a:p>
        </p:txBody>
      </p:sp>
      <p:sp>
        <p:nvSpPr>
          <p:cNvPr id="3" name="Content Placeholder 2"/>
          <p:cNvSpPr>
            <a:spLocks noGrp="1"/>
          </p:cNvSpPr>
          <p:nvPr>
            <p:ph sz="quarter" idx="1"/>
          </p:nvPr>
        </p:nvSpPr>
        <p:spPr/>
        <p:txBody>
          <a:bodyPr>
            <a:normAutofit/>
          </a:bodyPr>
          <a:lstStyle/>
          <a:p>
            <a:r>
              <a:rPr lang="en-US" sz="2400" dirty="0"/>
              <a:t>Originally, the internet was designed to serve “static” pages. </a:t>
            </a:r>
          </a:p>
          <a:p>
            <a:r>
              <a:rPr lang="en-US" sz="2400" dirty="0"/>
              <a:t>Over time, many technologies were introduced to introduce dynamicity into web pages. </a:t>
            </a:r>
          </a:p>
        </p:txBody>
      </p:sp>
      <p:pic>
        <p:nvPicPr>
          <p:cNvPr id="4" name="Picture 3"/>
          <p:cNvPicPr>
            <a:picLocks noChangeAspect="1"/>
          </p:cNvPicPr>
          <p:nvPr/>
        </p:nvPicPr>
        <p:blipFill>
          <a:blip r:embed="rId3" cstate="print"/>
          <a:srcRect/>
          <a:stretch>
            <a:fillRect/>
          </a:stretch>
        </p:blipFill>
        <p:spPr bwMode="auto">
          <a:xfrm>
            <a:off x="609600" y="3200400"/>
            <a:ext cx="7848600" cy="2228827"/>
          </a:xfrm>
          <a:prstGeom prst="rect">
            <a:avLst/>
          </a:prstGeom>
          <a:noFill/>
          <a:ln w="9525">
            <a:noFill/>
            <a:miter lim="800000"/>
            <a:headEnd/>
            <a:tailEnd/>
          </a:ln>
        </p:spPr>
      </p:pic>
      <p:sp>
        <p:nvSpPr>
          <p:cNvPr id="72705" name="Rectangle 1"/>
          <p:cNvSpPr>
            <a:spLocks noChangeArrowheads="1"/>
          </p:cNvSpPr>
          <p:nvPr/>
        </p:nvSpPr>
        <p:spPr bwMode="auto">
          <a:xfrm>
            <a:off x="2667000" y="5638800"/>
            <a:ext cx="240713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Liberation Serif"/>
                <a:cs typeface="Calibri" pitchFamily="34" charset="0"/>
              </a:rPr>
              <a:t>Fig Web technologies</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Technologies…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pPr>
              <a:buNone/>
            </a:pPr>
            <a:r>
              <a:rPr lang="en-US" b="1" dirty="0">
                <a:solidFill>
                  <a:srgbClr val="FF0000"/>
                </a:solidFill>
              </a:rPr>
              <a:t>I. Perl Technology</a:t>
            </a:r>
            <a:endParaRPr lang="en-US" dirty="0">
              <a:solidFill>
                <a:srgbClr val="FF0000"/>
              </a:solidFill>
            </a:endParaRPr>
          </a:p>
          <a:p>
            <a:r>
              <a:rPr lang="en-US" dirty="0"/>
              <a:t>Perl originated as system administrator Language.</a:t>
            </a:r>
          </a:p>
          <a:p>
            <a:r>
              <a:rPr lang="en-US" dirty="0"/>
              <a:t> It grew quickly in its feature set especially text parsing. </a:t>
            </a:r>
          </a:p>
          <a:p>
            <a:r>
              <a:rPr lang="en-US" dirty="0"/>
              <a:t>It is one of the first Web languages. </a:t>
            </a:r>
          </a:p>
          <a:p>
            <a:r>
              <a:rPr lang="en-US" dirty="0"/>
              <a:t>It is popularly synonymous with CGI (Common Gateway Interface). </a:t>
            </a:r>
          </a:p>
          <a:p>
            <a:pPr>
              <a:buNone/>
            </a:pPr>
            <a:r>
              <a:rPr lang="en-US" sz="2000" dirty="0"/>
              <a:t> </a:t>
            </a:r>
            <a:endParaRPr lang="en-US" sz="1050" dirty="0"/>
          </a:p>
          <a:p>
            <a:r>
              <a:rPr lang="en-US" dirty="0"/>
              <a:t>Perl is an open-source language optimized for writing server-side applications. </a:t>
            </a:r>
          </a:p>
          <a:p>
            <a:r>
              <a:rPr lang="en-US" dirty="0"/>
              <a:t>Together, CGI and Perl make it easy to connect to a variety of databases.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Technologies…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85000" lnSpcReduction="20000"/>
          </a:bodyPr>
          <a:lstStyle/>
          <a:p>
            <a:r>
              <a:rPr lang="en-US" sz="2800" dirty="0"/>
              <a:t>In terms of security, Perl has a special mode called </a:t>
            </a:r>
            <a:r>
              <a:rPr lang="en-US" sz="2800" i="1" dirty="0" err="1"/>
              <a:t>taintmode</a:t>
            </a:r>
            <a:r>
              <a:rPr lang="en-US" sz="2800" i="1" dirty="0"/>
              <a:t>. </a:t>
            </a:r>
          </a:p>
          <a:p>
            <a:r>
              <a:rPr lang="en-US" sz="2800" dirty="0" err="1"/>
              <a:t>Taintmode</a:t>
            </a:r>
            <a:r>
              <a:rPr lang="en-US" sz="2800" dirty="0"/>
              <a:t> puts Perl in a sort of paranoid secure watchdog mode in which user input are not trusted and used directly. </a:t>
            </a:r>
          </a:p>
          <a:p>
            <a:r>
              <a:rPr lang="en-US" sz="2800" dirty="0"/>
              <a:t>CGI is slow though (but may be fast enough for many website needs). </a:t>
            </a:r>
          </a:p>
          <a:p>
            <a:r>
              <a:rPr lang="en-US" sz="2800" dirty="0"/>
              <a:t>Perl is not multi-threaded. </a:t>
            </a:r>
          </a:p>
          <a:p>
            <a:pPr>
              <a:buNone/>
            </a:pPr>
            <a:r>
              <a:rPr lang="en-US" sz="1900" dirty="0"/>
              <a:t> </a:t>
            </a:r>
          </a:p>
          <a:p>
            <a:pPr>
              <a:buNone/>
            </a:pPr>
            <a:r>
              <a:rPr lang="en-US" b="1" dirty="0">
                <a:solidFill>
                  <a:srgbClr val="FF0000"/>
                </a:solidFill>
              </a:rPr>
              <a:t>II. </a:t>
            </a:r>
            <a:r>
              <a:rPr lang="en-US" sz="2800" b="1" dirty="0">
                <a:solidFill>
                  <a:srgbClr val="FF0000"/>
                </a:solidFill>
              </a:rPr>
              <a:t>Java Technology (Java/J2EE)</a:t>
            </a:r>
            <a:endParaRPr lang="en-US" sz="2800" dirty="0">
              <a:solidFill>
                <a:srgbClr val="FF0000"/>
              </a:solidFill>
            </a:endParaRPr>
          </a:p>
          <a:p>
            <a:r>
              <a:rPr lang="en-US" sz="2800" dirty="0"/>
              <a:t>Java provides two web technologies: JSP (Java Server Pages) and </a:t>
            </a:r>
            <a:r>
              <a:rPr lang="en-US" sz="2800" dirty="0" err="1"/>
              <a:t>Servlets</a:t>
            </a:r>
            <a:r>
              <a:rPr lang="en-US" sz="2800" dirty="0"/>
              <a:t>. </a:t>
            </a:r>
          </a:p>
          <a:p>
            <a:pPr lvl="0"/>
            <a:r>
              <a:rPr lang="en-US" sz="2800" dirty="0" err="1"/>
              <a:t>Servlets</a:t>
            </a:r>
            <a:r>
              <a:rPr lang="en-US" sz="2800" dirty="0"/>
              <a:t> – A technology allowing Java to run inside a web server dynamically</a:t>
            </a:r>
          </a:p>
          <a:p>
            <a:pPr lvl="0"/>
            <a:r>
              <a:rPr lang="en-US" sz="2800" dirty="0"/>
              <a:t>JSPs – A technology to allow Java to be embedded in HTML pages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Technologies…</a:t>
            </a:r>
            <a:endParaRPr lang="en-US" dirty="0"/>
          </a:p>
        </p:txBody>
      </p:sp>
      <p:sp>
        <p:nvSpPr>
          <p:cNvPr id="3" name="Content Placeholder 2"/>
          <p:cNvSpPr>
            <a:spLocks noGrp="1"/>
          </p:cNvSpPr>
          <p:nvPr>
            <p:ph sz="quarter" idx="1"/>
          </p:nvPr>
        </p:nvSpPr>
        <p:spPr>
          <a:xfrm>
            <a:off x="612648" y="1600200"/>
            <a:ext cx="8153400" cy="4800600"/>
          </a:xfrm>
        </p:spPr>
        <p:txBody>
          <a:bodyPr>
            <a:normAutofit/>
          </a:bodyPr>
          <a:lstStyle/>
          <a:p>
            <a:r>
              <a:rPr lang="en-US" sz="2400" dirty="0"/>
              <a:t>The pros of Java </a:t>
            </a:r>
            <a:r>
              <a:rPr lang="en-US" sz="2400" dirty="0" err="1"/>
              <a:t>Servlet</a:t>
            </a:r>
            <a:r>
              <a:rPr lang="en-US" sz="2400" dirty="0"/>
              <a:t> technology include:</a:t>
            </a:r>
          </a:p>
          <a:p>
            <a:pPr lvl="1"/>
            <a:r>
              <a:rPr lang="en-US" sz="2400" dirty="0"/>
              <a:t>The applications are cached on the web server and may run many times (unlike CGI)</a:t>
            </a:r>
          </a:p>
          <a:p>
            <a:pPr lvl="1"/>
            <a:r>
              <a:rPr lang="en-US" sz="2400" dirty="0"/>
              <a:t>The data for the application may also be cached (e.g. database connection pooling)</a:t>
            </a:r>
          </a:p>
          <a:p>
            <a:pPr lvl="1"/>
            <a:r>
              <a:rPr lang="en-US" sz="2400" dirty="0"/>
              <a:t>Intermediate Compiled language</a:t>
            </a:r>
          </a:p>
          <a:p>
            <a:pPr lvl="1"/>
            <a:r>
              <a:rPr lang="en-US" sz="2400" dirty="0"/>
              <a:t> It is cross Platform</a:t>
            </a:r>
          </a:p>
          <a:p>
            <a:pPr lvl="1"/>
            <a:r>
              <a:rPr lang="en-US" sz="2400" dirty="0"/>
              <a:t>It has built-In multithreading</a:t>
            </a:r>
          </a:p>
          <a:p>
            <a:endParaRPr lang="en-US" sz="1800" dirty="0"/>
          </a:p>
          <a:p>
            <a:r>
              <a:rPr lang="en-US" sz="2400" dirty="0"/>
              <a:t>JSPs are compiled into </a:t>
            </a:r>
            <a:r>
              <a:rPr lang="en-US" sz="2400" dirty="0" err="1"/>
              <a:t>Servlets</a:t>
            </a:r>
            <a:r>
              <a:rPr lang="en-US" sz="2400" dirty="0"/>
              <a:t> so share the same benefits.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Technologies…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dirty="0">
                <a:solidFill>
                  <a:srgbClr val="FF0000"/>
                </a:solidFill>
              </a:rPr>
              <a:t>III. PHP Technology</a:t>
            </a:r>
            <a:endParaRPr lang="en-US" dirty="0">
              <a:solidFill>
                <a:srgbClr val="FF0000"/>
              </a:solidFill>
            </a:endParaRPr>
          </a:p>
          <a:p>
            <a:r>
              <a:rPr lang="en-US" dirty="0"/>
              <a:t>PHP is designed for the Web. </a:t>
            </a:r>
          </a:p>
          <a:p>
            <a:r>
              <a:rPr lang="en-US" dirty="0"/>
              <a:t>This makes PHP very different from Java and Perl. </a:t>
            </a:r>
          </a:p>
          <a:p>
            <a:r>
              <a:rPr lang="en-US" dirty="0"/>
              <a:t>Essentially PHP is a powerful template language. </a:t>
            </a:r>
          </a:p>
          <a:p>
            <a:r>
              <a:rPr lang="en-US" dirty="0"/>
              <a:t>PHP is designed as a scripting language. </a:t>
            </a:r>
          </a:p>
          <a:p>
            <a:r>
              <a:rPr lang="en-US" dirty="0"/>
              <a:t>Hence, like Perl, this makes it easy to change a page and test changes immediately. </a:t>
            </a:r>
          </a:p>
          <a:p>
            <a:pPr>
              <a:buNone/>
            </a:pPr>
            <a:endParaRPr lang="en-US" sz="2100" dirty="0"/>
          </a:p>
          <a:p>
            <a:r>
              <a:rPr lang="en-US" dirty="0">
                <a:solidFill>
                  <a:srgbClr val="0070C0"/>
                </a:solidFill>
              </a:rPr>
              <a:t>PHP is designed to be easy. </a:t>
            </a:r>
          </a:p>
          <a:p>
            <a:r>
              <a:rPr lang="en-US" dirty="0"/>
              <a:t>One of the advantages of PHP is that the language is simple. </a:t>
            </a:r>
          </a:p>
          <a:p>
            <a:r>
              <a:rPr lang="en-US" dirty="0"/>
              <a:t>Most of what you want to do with the web is basically built-in in PHP. </a:t>
            </a:r>
          </a:p>
          <a:p>
            <a:r>
              <a:rPr lang="en-US" dirty="0"/>
              <a:t>It has all the required libraries for web programming. </a:t>
            </a:r>
          </a:p>
          <a:p>
            <a:r>
              <a:rPr lang="en-US" dirty="0"/>
              <a:t>PHP is very easy to set up for an ISP in web servers.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Technologies…</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First, the database access commands as taught to new programmers are very easy to access a specific database. </a:t>
            </a:r>
          </a:p>
          <a:p>
            <a:r>
              <a:rPr lang="en-US" sz="2400" dirty="0"/>
              <a:t>However, it is annoying to switch database. </a:t>
            </a:r>
          </a:p>
          <a:p>
            <a:r>
              <a:rPr lang="en-US" sz="2400" dirty="0"/>
              <a:t>The code is database specific and changing to another database requires changing the PHP data access code. </a:t>
            </a:r>
          </a:p>
          <a:p>
            <a:r>
              <a:rPr lang="en-US" sz="2400" dirty="0"/>
              <a:t>This is in contrast with Perl DBI or Java JDBC which are database independent as much as possible.</a:t>
            </a:r>
          </a:p>
          <a:p>
            <a:endParaRPr lang="en-US" sz="2400" dirty="0"/>
          </a:p>
          <a:p>
            <a:r>
              <a:rPr lang="en-US" sz="2400" dirty="0" err="1"/>
              <a:t>mysql</a:t>
            </a:r>
            <a:r>
              <a:rPr lang="en-US" sz="2400" dirty="0"/>
              <a:t>_   </a:t>
            </a:r>
            <a:r>
              <a:rPr lang="en-US" sz="2400" dirty="0" err="1"/>
              <a:t>mysql</a:t>
            </a:r>
            <a:r>
              <a:rPr lang="en-US" sz="2400" dirty="0"/>
              <a:t> database connections</a:t>
            </a:r>
          </a:p>
          <a:p>
            <a:r>
              <a:rPr lang="en-US" sz="2400" dirty="0"/>
              <a:t>pg_       </a:t>
            </a:r>
            <a:r>
              <a:rPr lang="en-US" sz="2400" dirty="0" err="1"/>
              <a:t>postgre</a:t>
            </a:r>
            <a:r>
              <a:rPr lang="en-US" sz="2400" dirty="0"/>
              <a:t> database connections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kern="1200" dirty="0">
                <a:solidFill>
                  <a:schemeClr val="tx2"/>
                </a:solidFill>
                <a:latin typeface="+mj-lt"/>
                <a:ea typeface="+mj-ea"/>
                <a:cs typeface="+mj-cs"/>
              </a:rPr>
              <a:t>URI, URL, and URN</a:t>
            </a:r>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lnSpc>
                <a:spcPct val="120000"/>
              </a:lnSpc>
            </a:pPr>
            <a:r>
              <a:rPr lang="en-US" sz="3200" dirty="0"/>
              <a:t>URI stands for Uniform Resource Identifier, which is used to identify resource on the web.  </a:t>
            </a:r>
          </a:p>
          <a:p>
            <a:pPr>
              <a:lnSpc>
                <a:spcPct val="120000"/>
              </a:lnSpc>
            </a:pPr>
            <a:r>
              <a:rPr lang="en-US" sz="3200" dirty="0"/>
              <a:t>A URI identifies a resource either by location, or a name, or both. </a:t>
            </a:r>
          </a:p>
          <a:p>
            <a:pPr>
              <a:lnSpc>
                <a:spcPct val="120000"/>
              </a:lnSpc>
            </a:pPr>
            <a:r>
              <a:rPr lang="en-US" sz="3200" dirty="0"/>
              <a:t>More often than not, most of us use URIs that defines a location to a resource.</a:t>
            </a:r>
          </a:p>
          <a:p>
            <a:pPr>
              <a:lnSpc>
                <a:spcPct val="120000"/>
              </a:lnSpc>
              <a:buNone/>
            </a:pPr>
            <a:r>
              <a:rPr lang="en-US" sz="2000" dirty="0"/>
              <a:t> </a:t>
            </a:r>
          </a:p>
          <a:p>
            <a:pPr>
              <a:lnSpc>
                <a:spcPct val="120000"/>
              </a:lnSpc>
            </a:pPr>
            <a:r>
              <a:rPr lang="en-US" sz="3200" dirty="0"/>
              <a:t>URIs can be classified as Uniform Resource Locators (URLs), as Uniform Resource names (URNs), or as both. </a:t>
            </a:r>
          </a:p>
          <a:p>
            <a:pPr>
              <a:lnSpc>
                <a:spcPct val="120000"/>
              </a:lnSpc>
            </a:pPr>
            <a:r>
              <a:rPr lang="en-US" sz="3200" dirty="0"/>
              <a:t>A uniform resource name (URN) functions like a person's name, while a uniform resource locator (URL) resembles that person's street address. </a:t>
            </a:r>
          </a:p>
          <a:p>
            <a:pPr>
              <a:lnSpc>
                <a:spcPct val="120000"/>
              </a:lnSpc>
            </a:pPr>
            <a:r>
              <a:rPr lang="en-US" sz="3200" dirty="0"/>
              <a:t>In other words, the URN defines an item's identity, while the URL provides a method to find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kern="1200" dirty="0">
                <a:solidFill>
                  <a:schemeClr val="tx2"/>
                </a:solidFill>
                <a:latin typeface="+mj-lt"/>
                <a:ea typeface="+mj-ea"/>
                <a:cs typeface="+mj-cs"/>
              </a:rPr>
              <a:t>URI, URL, and URN…</a:t>
            </a:r>
          </a:p>
        </p:txBody>
      </p:sp>
      <p:sp>
        <p:nvSpPr>
          <p:cNvPr id="3" name="Content Placeholder 2"/>
          <p:cNvSpPr>
            <a:spLocks noGrp="1"/>
          </p:cNvSpPr>
          <p:nvPr>
            <p:ph sz="quarter" idx="1"/>
          </p:nvPr>
        </p:nvSpPr>
        <p:spPr>
          <a:xfrm>
            <a:off x="612648" y="1600200"/>
            <a:ext cx="8153400" cy="5257800"/>
          </a:xfrm>
        </p:spPr>
        <p:txBody>
          <a:bodyPr>
            <a:normAutofit/>
          </a:bodyPr>
          <a:lstStyle/>
          <a:p>
            <a:pPr>
              <a:lnSpc>
                <a:spcPct val="120000"/>
              </a:lnSpc>
            </a:pPr>
            <a:endParaRPr lang="en-US" sz="3200" dirty="0"/>
          </a:p>
        </p:txBody>
      </p:sp>
      <p:pic>
        <p:nvPicPr>
          <p:cNvPr id="4" name="Picture 3" descr="uri_class_diagram"/>
          <p:cNvPicPr/>
          <p:nvPr/>
        </p:nvPicPr>
        <p:blipFill>
          <a:blip r:embed="rId3" cstate="print"/>
          <a:srcRect l="-2910" r="-2466" b="-3430"/>
          <a:stretch>
            <a:fillRect/>
          </a:stretch>
        </p:blipFill>
        <p:spPr bwMode="auto">
          <a:xfrm>
            <a:off x="2667000" y="2057400"/>
            <a:ext cx="4267200" cy="3200400"/>
          </a:xfrm>
          <a:prstGeom prst="rect">
            <a:avLst/>
          </a:prstGeom>
          <a:noFill/>
          <a:ln w="9525">
            <a:noFill/>
            <a:miter lim="800000"/>
            <a:headEnd/>
            <a:tailEnd/>
          </a:ln>
        </p:spPr>
      </p:pic>
      <p:sp>
        <p:nvSpPr>
          <p:cNvPr id="27649" name="Rectangle 1"/>
          <p:cNvSpPr>
            <a:spLocks noChangeArrowheads="1"/>
          </p:cNvSpPr>
          <p:nvPr/>
        </p:nvSpPr>
        <p:spPr bwMode="auto">
          <a:xfrm>
            <a:off x="2895600" y="5481935"/>
            <a:ext cx="4495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Fig Uniform Resource Identifier</a:t>
            </a:r>
            <a:endParaRPr kumimoji="0" lang="en-US" altLang="zh-CN"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kern="1200" dirty="0">
                <a:solidFill>
                  <a:schemeClr val="tx2"/>
                </a:solidFill>
                <a:latin typeface="+mj-lt"/>
                <a:ea typeface="+mj-ea"/>
                <a:cs typeface="+mj-cs"/>
              </a:rPr>
              <a:t>URI, URL, and URN…</a:t>
            </a:r>
          </a:p>
        </p:txBody>
      </p:sp>
      <p:sp>
        <p:nvSpPr>
          <p:cNvPr id="3" name="Content Placeholder 2"/>
          <p:cNvSpPr>
            <a:spLocks noGrp="1"/>
          </p:cNvSpPr>
          <p:nvPr>
            <p:ph sz="quarter" idx="1"/>
          </p:nvPr>
        </p:nvSpPr>
        <p:spPr>
          <a:xfrm>
            <a:off x="612648" y="1600200"/>
            <a:ext cx="8153400" cy="5257800"/>
          </a:xfrm>
        </p:spPr>
        <p:txBody>
          <a:bodyPr>
            <a:normAutofit/>
          </a:bodyPr>
          <a:lstStyle/>
          <a:p>
            <a:pPr>
              <a:spcBef>
                <a:spcPts val="500"/>
              </a:spcBef>
            </a:pPr>
            <a:r>
              <a:rPr lang="en-US" sz="2400" dirty="0"/>
              <a:t>The World Wide Web can be conceived as a large group of resources placed in different computers all around the world. </a:t>
            </a:r>
          </a:p>
          <a:p>
            <a:pPr>
              <a:spcBef>
                <a:spcPts val="500"/>
              </a:spcBef>
            </a:pPr>
            <a:r>
              <a:rPr lang="en-US" sz="2400" dirty="0">
                <a:solidFill>
                  <a:srgbClr val="00B050"/>
                </a:solidFill>
              </a:rPr>
              <a:t>These resources can be found and linked through URIs. </a:t>
            </a:r>
          </a:p>
          <a:p>
            <a:pPr>
              <a:spcBef>
                <a:spcPts val="500"/>
              </a:spcBef>
            </a:pPr>
            <a:r>
              <a:rPr lang="en-US" sz="2400" dirty="0"/>
              <a:t>URI identifies resources by assigning them addresses in a given network. </a:t>
            </a:r>
          </a:p>
          <a:p>
            <a:pPr>
              <a:spcBef>
                <a:spcPts val="500"/>
              </a:spcBef>
            </a:pPr>
            <a:endParaRPr lang="en-US" sz="2400" dirty="0"/>
          </a:p>
          <a:p>
            <a:pPr>
              <a:spcBef>
                <a:spcPts val="500"/>
              </a:spcBef>
            </a:pPr>
            <a:r>
              <a:rPr lang="en-US" sz="2400" dirty="0"/>
              <a:t>A URL is a type of URI that's used to describe the location of a specific document. </a:t>
            </a:r>
          </a:p>
          <a:p>
            <a:pPr>
              <a:spcBef>
                <a:spcPts val="500"/>
              </a:spcBef>
            </a:pPr>
            <a:r>
              <a:rPr lang="en-US" sz="2400" dirty="0"/>
              <a:t>A URL doesn't define the type of content to be found (texts, images, movies, etc.), it only shows where to find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Internet…</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r>
              <a:rPr lang="en-GB" dirty="0"/>
              <a:t>The Internet consists of many computers, called </a:t>
            </a:r>
            <a:r>
              <a:rPr lang="en-GB" dirty="0">
                <a:solidFill>
                  <a:srgbClr val="00B050"/>
                </a:solidFill>
              </a:rPr>
              <a:t>servers </a:t>
            </a:r>
            <a:r>
              <a:rPr lang="en-GB" dirty="0"/>
              <a:t>or</a:t>
            </a:r>
            <a:r>
              <a:rPr lang="en-GB" dirty="0">
                <a:solidFill>
                  <a:srgbClr val="00B050"/>
                </a:solidFill>
              </a:rPr>
              <a:t> hosts</a:t>
            </a:r>
            <a:r>
              <a:rPr lang="en-GB" dirty="0"/>
              <a:t>, which are linked by communication lines. </a:t>
            </a:r>
          </a:p>
          <a:p>
            <a:r>
              <a:rPr lang="en-GB" b="1" dirty="0">
                <a:solidFill>
                  <a:srgbClr val="00B050"/>
                </a:solidFill>
              </a:rPr>
              <a:t>These hosts are located in different part of the world.</a:t>
            </a:r>
          </a:p>
          <a:p>
            <a:r>
              <a:rPr lang="en-GB" dirty="0"/>
              <a:t>The administrators of these hosts may make information or software stored on them publically available</a:t>
            </a:r>
          </a:p>
          <a:p>
            <a:r>
              <a:rPr lang="en-GB" b="1" dirty="0">
                <a:solidFill>
                  <a:srgbClr val="00B050"/>
                </a:solidFill>
              </a:rPr>
              <a:t>So others can view, download or use the data. </a:t>
            </a:r>
            <a:endParaRPr lang="en-US" b="1" dirty="0">
              <a:solidFill>
                <a:srgbClr val="00B050"/>
              </a:solidFill>
            </a:endParaRPr>
          </a:p>
          <a:p>
            <a:pPr>
              <a:buNone/>
            </a:pPr>
            <a:endParaRPr lang="en-GB" sz="1800" dirty="0"/>
          </a:p>
          <a:p>
            <a:r>
              <a:rPr lang="en-GB" dirty="0"/>
              <a:t>Another important thing that has contributed for growth of Internet is ownership. </a:t>
            </a:r>
          </a:p>
          <a:p>
            <a:r>
              <a:rPr lang="en-GB" b="1" dirty="0">
                <a:solidFill>
                  <a:srgbClr val="00B050"/>
                </a:solidFill>
              </a:rPr>
              <a:t>Until now, nobody owns the Internet. </a:t>
            </a:r>
          </a:p>
          <a:p>
            <a:r>
              <a:rPr lang="en-GB" dirty="0"/>
              <a:t>Its unique design transformed it into a source for innovation that anyone in the world could use. </a:t>
            </a:r>
          </a:p>
          <a:p>
            <a:r>
              <a:rPr lang="en-GB" dirty="0"/>
              <a:t>However, its </a:t>
            </a:r>
            <a:r>
              <a:rPr lang="en-GB" b="1" dirty="0">
                <a:solidFill>
                  <a:srgbClr val="00B050"/>
                </a:solidFill>
              </a:rPr>
              <a:t>backbone: servers and Internet Service Providers (ISP) </a:t>
            </a:r>
            <a:r>
              <a:rPr lang="en-GB" dirty="0"/>
              <a:t>are owned by private as well government organizations.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kern="1200" dirty="0">
                <a:solidFill>
                  <a:schemeClr val="tx2"/>
                </a:solidFill>
                <a:latin typeface="+mj-lt"/>
                <a:ea typeface="+mj-ea"/>
                <a:cs typeface="+mj-cs"/>
              </a:rPr>
              <a:t>URI, URL, and URN…</a:t>
            </a:r>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lnSpc>
                <a:spcPct val="120000"/>
              </a:lnSpc>
            </a:pPr>
            <a:r>
              <a:rPr lang="en-US" sz="3200" dirty="0"/>
              <a:t>A common URL is composed by four parts:</a:t>
            </a:r>
          </a:p>
          <a:p>
            <a:pPr lvl="0">
              <a:lnSpc>
                <a:spcPct val="120000"/>
              </a:lnSpc>
            </a:pPr>
            <a:r>
              <a:rPr lang="en-US" sz="3200" b="1" i="1" dirty="0">
                <a:solidFill>
                  <a:srgbClr val="00B050"/>
                </a:solidFill>
              </a:rPr>
              <a:t>The protocol:</a:t>
            </a:r>
            <a:r>
              <a:rPr lang="en-US" sz="3200" dirty="0">
                <a:solidFill>
                  <a:srgbClr val="00B050"/>
                </a:solidFill>
              </a:rPr>
              <a:t> </a:t>
            </a:r>
            <a:r>
              <a:rPr lang="en-US" sz="3200" dirty="0"/>
              <a:t>this specifies which protocol is used to access the document. It is also called URL scheme.</a:t>
            </a:r>
          </a:p>
          <a:p>
            <a:pPr lvl="0">
              <a:lnSpc>
                <a:spcPct val="120000"/>
              </a:lnSpc>
            </a:pPr>
            <a:r>
              <a:rPr lang="en-US" sz="3200" b="1" i="1" dirty="0">
                <a:solidFill>
                  <a:srgbClr val="00B050"/>
                </a:solidFill>
              </a:rPr>
              <a:t>The computer name:</a:t>
            </a:r>
            <a:r>
              <a:rPr lang="en-US" sz="3200" dirty="0">
                <a:solidFill>
                  <a:srgbClr val="00B050"/>
                </a:solidFill>
              </a:rPr>
              <a:t> </a:t>
            </a:r>
            <a:r>
              <a:rPr lang="en-US" sz="3200" dirty="0"/>
              <a:t>gives the name of the computer, usually a domain name or IP address, where the content is hosted.</a:t>
            </a:r>
          </a:p>
          <a:p>
            <a:pPr lvl="0">
              <a:lnSpc>
                <a:spcPct val="120000"/>
              </a:lnSpc>
            </a:pPr>
            <a:r>
              <a:rPr lang="en-US" sz="3200" b="1" i="1" dirty="0">
                <a:solidFill>
                  <a:srgbClr val="00B050"/>
                </a:solidFill>
              </a:rPr>
              <a:t>The directories path:</a:t>
            </a:r>
            <a:r>
              <a:rPr lang="en-US" sz="3200" dirty="0">
                <a:solidFill>
                  <a:srgbClr val="00B050"/>
                </a:solidFill>
              </a:rPr>
              <a:t> </a:t>
            </a:r>
            <a:r>
              <a:rPr lang="en-US" sz="3200" dirty="0"/>
              <a:t>Sequence of directories that define the path to follow to reach the document.</a:t>
            </a:r>
          </a:p>
          <a:p>
            <a:pPr lvl="0">
              <a:lnSpc>
                <a:spcPct val="120000"/>
              </a:lnSpc>
            </a:pPr>
            <a:r>
              <a:rPr lang="en-US" sz="3200" b="1" i="1" dirty="0">
                <a:solidFill>
                  <a:srgbClr val="00B050"/>
                </a:solidFill>
              </a:rPr>
              <a:t>The file name:</a:t>
            </a:r>
            <a:r>
              <a:rPr lang="en-US" sz="3200" dirty="0">
                <a:solidFill>
                  <a:srgbClr val="00B050"/>
                </a:solidFill>
              </a:rPr>
              <a:t> </a:t>
            </a:r>
            <a:r>
              <a:rPr lang="en-US" sz="3200" dirty="0"/>
              <a:t>The name of the file containing the resource.</a:t>
            </a:r>
          </a:p>
          <a:p>
            <a:pPr>
              <a:buNone/>
            </a:pPr>
            <a:endParaRPr lang="en-US" sz="2300" dirty="0"/>
          </a:p>
          <a:p>
            <a:r>
              <a:rPr lang="en-US" sz="3200" dirty="0"/>
              <a:t>For example, </a:t>
            </a:r>
            <a:r>
              <a:rPr lang="en-US" sz="3200" i="1" dirty="0">
                <a:solidFill>
                  <a:srgbClr val="FF0000"/>
                </a:solidFill>
              </a:rPr>
              <a:t>http://www.htmlquick.com/reference/tags/span.html</a:t>
            </a:r>
            <a:endParaRPr lang="en-US" sz="3200" dirty="0">
              <a:solidFill>
                <a:srgbClr val="FF0000"/>
              </a:solidFill>
            </a:endParaRPr>
          </a:p>
          <a:p>
            <a:pPr lvl="0">
              <a:buNone/>
            </a:pPr>
            <a:r>
              <a:rPr lang="en-US" sz="3200" dirty="0"/>
              <a:t>		Protocol: </a:t>
            </a:r>
            <a:r>
              <a:rPr lang="en-US" sz="3200" i="1" dirty="0"/>
              <a:t>http://</a:t>
            </a:r>
            <a:endParaRPr lang="en-US" sz="3200" dirty="0"/>
          </a:p>
          <a:p>
            <a:pPr lvl="0">
              <a:buNone/>
            </a:pPr>
            <a:r>
              <a:rPr lang="en-US" sz="3200" dirty="0"/>
              <a:t>		Computer name (domain name): </a:t>
            </a:r>
            <a:r>
              <a:rPr lang="en-US" sz="3200" i="1" dirty="0"/>
              <a:t>www.htmlquick.com</a:t>
            </a:r>
            <a:endParaRPr lang="en-US" sz="3200" dirty="0"/>
          </a:p>
          <a:p>
            <a:pPr lvl="0">
              <a:buNone/>
            </a:pPr>
            <a:r>
              <a:rPr lang="en-US" sz="3200" dirty="0"/>
              <a:t>		Directories path: </a:t>
            </a:r>
            <a:r>
              <a:rPr lang="en-US" sz="3200" i="1" dirty="0"/>
              <a:t>/reference/tags/</a:t>
            </a:r>
            <a:endParaRPr lang="en-US" sz="3200" dirty="0"/>
          </a:p>
          <a:p>
            <a:pPr lvl="0">
              <a:buNone/>
            </a:pPr>
            <a:r>
              <a:rPr lang="en-US" sz="3200" dirty="0"/>
              <a:t>		File name: </a:t>
            </a:r>
            <a:r>
              <a:rPr lang="en-US" sz="3200" i="1" dirty="0"/>
              <a:t>span.html</a:t>
            </a:r>
            <a:endParaRPr 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kern="1200" dirty="0">
                <a:solidFill>
                  <a:schemeClr val="tx2"/>
                </a:solidFill>
                <a:latin typeface="+mj-lt"/>
                <a:ea typeface="+mj-ea"/>
                <a:cs typeface="+mj-cs"/>
              </a:rPr>
              <a:t>URI, URL, and URN…</a:t>
            </a:r>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pPr>
              <a:spcBef>
                <a:spcPts val="500"/>
              </a:spcBef>
            </a:pPr>
            <a:r>
              <a:rPr lang="en-US" sz="2400" dirty="0"/>
              <a:t>Other examples of URL are: </a:t>
            </a:r>
            <a:endParaRPr lang="en-US" sz="2400" dirty="0">
              <a:solidFill>
                <a:srgbClr val="FF0000"/>
              </a:solidFill>
            </a:endParaRPr>
          </a:p>
          <a:p>
            <a:pPr lvl="1">
              <a:spcBef>
                <a:spcPts val="500"/>
              </a:spcBef>
            </a:pPr>
            <a:r>
              <a:rPr lang="en-US" sz="2400" dirty="0">
                <a:solidFill>
                  <a:srgbClr val="FF0000"/>
                </a:solidFill>
              </a:rPr>
              <a:t>http://www.wikipedia.org</a:t>
            </a:r>
          </a:p>
          <a:p>
            <a:pPr lvl="1">
              <a:spcBef>
                <a:spcPts val="500"/>
              </a:spcBef>
            </a:pPr>
            <a:r>
              <a:rPr lang="en-US" sz="2400" dirty="0">
                <a:solidFill>
                  <a:srgbClr val="FF0000"/>
                </a:solidFill>
              </a:rPr>
              <a:t>mailto:John.Doe@example.com</a:t>
            </a:r>
          </a:p>
          <a:p>
            <a:pPr lvl="1">
              <a:spcBef>
                <a:spcPts val="500"/>
              </a:spcBef>
            </a:pPr>
            <a:r>
              <a:rPr lang="en-US" sz="2400" dirty="0">
                <a:solidFill>
                  <a:srgbClr val="FF0000"/>
                </a:solidFill>
              </a:rPr>
              <a:t>ftp://ftp.is.co.za/rfc/rfc1808.txt</a:t>
            </a:r>
          </a:p>
          <a:p>
            <a:pPr lvl="1">
              <a:spcBef>
                <a:spcPts val="500"/>
              </a:spcBef>
            </a:pPr>
            <a:r>
              <a:rPr lang="en-US" sz="2400" dirty="0" err="1">
                <a:solidFill>
                  <a:srgbClr val="FF0000"/>
                </a:solidFill>
              </a:rPr>
              <a:t>tel</a:t>
            </a:r>
            <a:r>
              <a:rPr lang="en-US" sz="2400" dirty="0">
                <a:solidFill>
                  <a:srgbClr val="FF0000"/>
                </a:solidFill>
              </a:rPr>
              <a:t>:+1-816-555-1212</a:t>
            </a:r>
          </a:p>
          <a:p>
            <a:pPr lvl="1">
              <a:spcBef>
                <a:spcPts val="500"/>
              </a:spcBef>
            </a:pPr>
            <a:r>
              <a:rPr lang="en-US" sz="2400" dirty="0">
                <a:solidFill>
                  <a:srgbClr val="FF0000"/>
                </a:solidFill>
              </a:rPr>
              <a:t>telnet://melvyl.ucop.edu/</a:t>
            </a:r>
          </a:p>
          <a:p>
            <a:pPr lvl="1">
              <a:spcBef>
                <a:spcPts val="500"/>
              </a:spcBef>
            </a:pPr>
            <a:r>
              <a:rPr lang="en-US" sz="2400" dirty="0">
                <a:solidFill>
                  <a:srgbClr val="FF0000"/>
                </a:solidFill>
              </a:rPr>
              <a:t>file:///home/username/books/</a:t>
            </a:r>
          </a:p>
          <a:p>
            <a:pPr>
              <a:spcBef>
                <a:spcPts val="500"/>
              </a:spcBef>
            </a:pPr>
            <a:endParaRPr lang="en-US" sz="2400" dirty="0"/>
          </a:p>
          <a:p>
            <a:pPr>
              <a:spcBef>
                <a:spcPts val="500"/>
              </a:spcBef>
            </a:pPr>
            <a:r>
              <a:rPr lang="en-US" sz="2400" dirty="0"/>
              <a:t>A URN identifies a resource by name in a given namespace but not define how the resource maybe obtained. </a:t>
            </a:r>
          </a:p>
          <a:p>
            <a:pPr>
              <a:spcBef>
                <a:spcPts val="500"/>
              </a:spcBef>
            </a:pPr>
            <a:r>
              <a:rPr lang="en-US" sz="2400" dirty="0"/>
              <a:t>URN functions like a person's name, while a URL resembles that person's street address. </a:t>
            </a:r>
          </a:p>
          <a:p>
            <a:pPr>
              <a:spcBef>
                <a:spcPts val="500"/>
              </a:spcBef>
            </a:pPr>
            <a:r>
              <a:rPr lang="en-US" sz="2400" dirty="0"/>
              <a:t>In other words, the URN defines an item's identity, while the URL provides a method for finding it.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kern="1200" dirty="0">
                <a:solidFill>
                  <a:schemeClr val="tx2"/>
                </a:solidFill>
                <a:latin typeface="+mj-lt"/>
                <a:ea typeface="+mj-ea"/>
                <a:cs typeface="+mj-cs"/>
              </a:rPr>
              <a:t>URI, URL, and URN…</a:t>
            </a:r>
          </a:p>
        </p:txBody>
      </p:sp>
      <p:sp>
        <p:nvSpPr>
          <p:cNvPr id="3" name="Content Placeholder 2"/>
          <p:cNvSpPr>
            <a:spLocks noGrp="1"/>
          </p:cNvSpPr>
          <p:nvPr>
            <p:ph sz="quarter" idx="1"/>
          </p:nvPr>
        </p:nvSpPr>
        <p:spPr>
          <a:xfrm>
            <a:off x="612648" y="1600200"/>
            <a:ext cx="8153400" cy="5257800"/>
          </a:xfrm>
        </p:spPr>
        <p:txBody>
          <a:bodyPr>
            <a:normAutofit/>
          </a:bodyPr>
          <a:lstStyle/>
          <a:p>
            <a:pPr>
              <a:spcBef>
                <a:spcPts val="500"/>
              </a:spcBef>
            </a:pPr>
            <a:r>
              <a:rPr lang="en-US" sz="2400" dirty="0"/>
              <a:t>The ISBN system for uniquely identifying books provides a typical example of the use of URNs. </a:t>
            </a:r>
          </a:p>
          <a:p>
            <a:pPr>
              <a:spcBef>
                <a:spcPts val="500"/>
              </a:spcBef>
            </a:pPr>
            <a:r>
              <a:rPr lang="en-US" sz="2400" dirty="0">
                <a:solidFill>
                  <a:srgbClr val="0070C0"/>
                </a:solidFill>
              </a:rPr>
              <a:t>ISBN 0-486-27557-4 (urn:isbn:0-486-27557-4) cites, unambiguously, a specific edition of Shakespeare's play </a:t>
            </a:r>
            <a:r>
              <a:rPr lang="en-US" sz="2400" i="1" dirty="0">
                <a:solidFill>
                  <a:srgbClr val="0070C0"/>
                </a:solidFill>
              </a:rPr>
              <a:t>Romeo and Juliet</a:t>
            </a:r>
            <a:r>
              <a:rPr lang="en-US" sz="2400" dirty="0">
                <a:solidFill>
                  <a:srgbClr val="0070C0"/>
                </a:solidFill>
              </a:rPr>
              <a:t>. </a:t>
            </a:r>
          </a:p>
          <a:p>
            <a:pPr>
              <a:spcBef>
                <a:spcPts val="500"/>
              </a:spcBef>
            </a:pPr>
            <a:r>
              <a:rPr lang="en-US" sz="2400" dirty="0"/>
              <a:t>To gain access to this object and read the book, one needs its location: a URL address. </a:t>
            </a:r>
          </a:p>
          <a:p>
            <a:pPr>
              <a:spcBef>
                <a:spcPts val="500"/>
              </a:spcBef>
            </a:pPr>
            <a:r>
              <a:rPr lang="en-US" sz="2400" dirty="0"/>
              <a:t>A typical URL for this book on a Unix-like operating system would be a file path such as file:///home/username/books/, identifying the electronic book library saved on a local hard disk. </a:t>
            </a:r>
          </a:p>
          <a:p>
            <a:pPr>
              <a:spcBef>
                <a:spcPts val="500"/>
              </a:spcBef>
            </a:pPr>
            <a:r>
              <a:rPr lang="en-US" sz="2400" dirty="0"/>
              <a:t>So URNs and URLs have complementary purposes.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kern="1200" dirty="0">
                <a:solidFill>
                  <a:schemeClr val="tx2"/>
                </a:solidFill>
                <a:latin typeface="+mj-lt"/>
                <a:ea typeface="+mj-ea"/>
                <a:cs typeface="+mj-cs"/>
              </a:rPr>
              <a:t>URI, URL, and URN…</a:t>
            </a:r>
          </a:p>
        </p:txBody>
      </p:sp>
      <p:sp>
        <p:nvSpPr>
          <p:cNvPr id="3" name="Content Placeholder 2"/>
          <p:cNvSpPr>
            <a:spLocks noGrp="1"/>
          </p:cNvSpPr>
          <p:nvPr>
            <p:ph sz="quarter" idx="1"/>
          </p:nvPr>
        </p:nvSpPr>
        <p:spPr>
          <a:xfrm>
            <a:off x="612648" y="1600200"/>
            <a:ext cx="8153400" cy="5257800"/>
          </a:xfrm>
        </p:spPr>
        <p:txBody>
          <a:bodyPr>
            <a:normAutofit/>
          </a:bodyPr>
          <a:lstStyle/>
          <a:p>
            <a:r>
              <a:rPr lang="en-US" sz="2400" dirty="0"/>
              <a:t>Example URN are: </a:t>
            </a:r>
          </a:p>
          <a:p>
            <a:pPr lvl="0"/>
            <a:r>
              <a:rPr lang="en-US" sz="2400" b="1" i="1" dirty="0">
                <a:solidFill>
                  <a:srgbClr val="FF0000"/>
                </a:solidFill>
              </a:rPr>
              <a:t>urn:isbn:0451450523</a:t>
            </a:r>
            <a:r>
              <a:rPr lang="en-US" sz="2400" dirty="0">
                <a:solidFill>
                  <a:srgbClr val="FF0000"/>
                </a:solidFill>
              </a:rPr>
              <a:t> </a:t>
            </a:r>
            <a:r>
              <a:rPr lang="en-US" sz="2400" dirty="0"/>
              <a:t>  - The URN for </a:t>
            </a:r>
            <a:r>
              <a:rPr lang="en-US" sz="2400" i="1" dirty="0"/>
              <a:t>The Last Unicorn</a:t>
            </a:r>
            <a:r>
              <a:rPr lang="en-US" sz="2400" dirty="0"/>
              <a:t> (1968 book), identified by its book number.</a:t>
            </a:r>
          </a:p>
          <a:p>
            <a:pPr lvl="0"/>
            <a:r>
              <a:rPr lang="en-US" sz="2400" b="1" i="1" dirty="0">
                <a:solidFill>
                  <a:srgbClr val="FF0000"/>
                </a:solidFill>
              </a:rPr>
              <a:t>urn:isan:0000-0000-9E59-0000-O-0000-0000-2</a:t>
            </a:r>
            <a:r>
              <a:rPr lang="en-US" sz="2400" dirty="0">
                <a:solidFill>
                  <a:srgbClr val="FF0000"/>
                </a:solidFill>
              </a:rPr>
              <a:t> </a:t>
            </a:r>
            <a:r>
              <a:rPr lang="en-US" sz="2400" dirty="0"/>
              <a:t> - The URN for </a:t>
            </a:r>
            <a:r>
              <a:rPr lang="en-US" sz="2400" i="1" dirty="0"/>
              <a:t>Spider-Man</a:t>
            </a:r>
            <a:r>
              <a:rPr lang="en-US" sz="2400" dirty="0"/>
              <a:t> (2002 film) identified by its audiovisual number.</a:t>
            </a:r>
          </a:p>
          <a:p>
            <a:pPr lvl="0"/>
            <a:r>
              <a:rPr lang="en-US" sz="2400" b="1" i="1" dirty="0">
                <a:solidFill>
                  <a:srgbClr val="FF0000"/>
                </a:solidFill>
              </a:rPr>
              <a:t>urn:issn:0167-6423</a:t>
            </a:r>
            <a:r>
              <a:rPr lang="en-US" sz="2400" dirty="0"/>
              <a:t>  - The URN for the </a:t>
            </a:r>
            <a:r>
              <a:rPr lang="en-US" sz="2400" i="1" dirty="0"/>
              <a:t>Science of Computer Programming</a:t>
            </a:r>
            <a:r>
              <a:rPr lang="en-US" sz="2400" dirty="0"/>
              <a:t> (scientific journal), identified by its serial number.</a:t>
            </a:r>
          </a:p>
          <a:p>
            <a:pPr lvl="0"/>
            <a:r>
              <a:rPr lang="en-US" sz="2400" b="1" i="1" dirty="0">
                <a:solidFill>
                  <a:srgbClr val="FF0000"/>
                </a:solidFill>
              </a:rPr>
              <a:t>urn:ietf:rfc:2648</a:t>
            </a:r>
            <a:r>
              <a:rPr lang="en-US" sz="2400" dirty="0"/>
              <a:t>  -  The URN for the IETF's RFC 2648.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Web Page Address</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sz="2400" dirty="0">
                <a:solidFill>
                  <a:srgbClr val="FF0000"/>
                </a:solidFill>
              </a:rPr>
              <a:t>Internet addressing is a systematic way to identify people, computer and the Internet resources.  </a:t>
            </a:r>
          </a:p>
          <a:p>
            <a:r>
              <a:rPr lang="en-US" sz="2400" dirty="0"/>
              <a:t>Address can mean many different things from an electronic mail address to a URL.</a:t>
            </a:r>
          </a:p>
          <a:p>
            <a:r>
              <a:rPr lang="en-US" sz="2400" dirty="0"/>
              <a:t>When a new site is put online it has a specific network address that looks something like 207.70.128.240. </a:t>
            </a:r>
          </a:p>
          <a:p>
            <a:r>
              <a:rPr lang="en-US" sz="2400" dirty="0"/>
              <a:t>In order to make the site easier to remember, a unique name is correlated with the number.</a:t>
            </a:r>
          </a:p>
          <a:p>
            <a:r>
              <a:rPr lang="en-US" sz="2400" dirty="0"/>
              <a:t>IP Address - An IP address is a unique number that identifies computer on the Internet; every computer directly connected to the Internet has one.  </a:t>
            </a:r>
          </a:p>
          <a:p>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Page Address…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sz="2400" dirty="0">
                <a:solidFill>
                  <a:srgbClr val="FF0000"/>
                </a:solidFill>
              </a:rPr>
              <a:t>Domain Name </a:t>
            </a:r>
            <a:r>
              <a:rPr lang="en-US" sz="2400" dirty="0"/>
              <a:t>- Most computers on the Internet have a domain name. </a:t>
            </a:r>
          </a:p>
          <a:p>
            <a:r>
              <a:rPr lang="en-US" sz="2400" dirty="0">
                <a:solidFill>
                  <a:srgbClr val="00B050"/>
                </a:solidFill>
              </a:rPr>
              <a:t>A domain name is the text name corresponding to the numeric IP address of a computer on the Internet. </a:t>
            </a:r>
          </a:p>
          <a:p>
            <a:r>
              <a:rPr lang="en-US" sz="2400" dirty="0"/>
              <a:t>A domain name must be unique. </a:t>
            </a:r>
          </a:p>
          <a:p>
            <a:r>
              <a:rPr lang="en-US" sz="2400" dirty="0"/>
              <a:t>Internet users access your website using your domain name. </a:t>
            </a:r>
          </a:p>
          <a:p>
            <a:r>
              <a:rPr lang="en-US" sz="2400" dirty="0"/>
              <a:t> A domain name always contains two or more components separated by periods, called “dots”.</a:t>
            </a:r>
          </a:p>
          <a:p>
            <a:r>
              <a:rPr lang="en-US" sz="2400" dirty="0"/>
              <a:t> Some examples of domain names are: ibm.com, nasa.gov, aau.edu.et, telecom.net.et, etc.  </a:t>
            </a:r>
          </a:p>
          <a:p>
            <a:r>
              <a:rPr lang="en-US" sz="2400" dirty="0"/>
              <a:t>Once a domain name has been established, “sub-domains” can be created within the domain.  </a:t>
            </a:r>
          </a:p>
          <a:p>
            <a:r>
              <a:rPr lang="en-US" sz="2400" dirty="0"/>
              <a:t>For example, the domain name for a large company could be “vni.com” and within this domain, sub-domains can be created for each of the company’s regional offices.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Page Address…</a:t>
            </a:r>
            <a:endParaRPr lang="en-US"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r>
              <a:rPr lang="en-US" sz="2400" dirty="0"/>
              <a:t>The portion of a domain name after the dot describes the type of organization holding that name.  </a:t>
            </a:r>
          </a:p>
          <a:p>
            <a:r>
              <a:rPr lang="en-US" sz="2400" dirty="0"/>
              <a:t>The major categories are:</a:t>
            </a:r>
          </a:p>
          <a:p>
            <a:pPr lvl="1"/>
            <a:r>
              <a:rPr lang="en-US" sz="2200" dirty="0">
                <a:solidFill>
                  <a:srgbClr val="FF0000"/>
                </a:solidFill>
              </a:rPr>
              <a:t>com: </a:t>
            </a:r>
            <a:r>
              <a:rPr lang="en-US" sz="2200" dirty="0"/>
              <a:t>commercial entities</a:t>
            </a:r>
          </a:p>
          <a:p>
            <a:pPr lvl="1"/>
            <a:r>
              <a:rPr lang="en-US" sz="2200" dirty="0" err="1">
                <a:solidFill>
                  <a:srgbClr val="FF0000"/>
                </a:solidFill>
              </a:rPr>
              <a:t>edu</a:t>
            </a:r>
            <a:r>
              <a:rPr lang="en-US" sz="2200" dirty="0">
                <a:solidFill>
                  <a:srgbClr val="FF0000"/>
                </a:solidFill>
              </a:rPr>
              <a:t>:  </a:t>
            </a:r>
            <a:r>
              <a:rPr lang="en-US" sz="2200" dirty="0"/>
              <a:t>educational institutions</a:t>
            </a:r>
          </a:p>
          <a:p>
            <a:pPr lvl="1"/>
            <a:r>
              <a:rPr lang="en-US" sz="2200" dirty="0">
                <a:solidFill>
                  <a:srgbClr val="FF0000"/>
                </a:solidFill>
              </a:rPr>
              <a:t>net:  </a:t>
            </a:r>
            <a:r>
              <a:rPr lang="en-US" sz="2200" dirty="0"/>
              <a:t>organizations directly involved in the Internet operations, such as network providers and network information centers.</a:t>
            </a:r>
          </a:p>
          <a:p>
            <a:pPr lvl="1"/>
            <a:r>
              <a:rPr lang="en-US" sz="2200" dirty="0">
                <a:solidFill>
                  <a:srgbClr val="FF0000"/>
                </a:solidFill>
              </a:rPr>
              <a:t>org: </a:t>
            </a:r>
            <a:r>
              <a:rPr lang="en-US" sz="2200" dirty="0"/>
              <a:t>miscellaneous organizations that do not fit any other category, such as non-profit groups</a:t>
            </a:r>
          </a:p>
          <a:p>
            <a:pPr lvl="1"/>
            <a:r>
              <a:rPr lang="en-US" sz="2200" dirty="0" err="1">
                <a:solidFill>
                  <a:srgbClr val="FF0000"/>
                </a:solidFill>
              </a:rPr>
              <a:t>gov</a:t>
            </a:r>
            <a:r>
              <a:rPr lang="en-US" sz="2200" dirty="0">
                <a:solidFill>
                  <a:srgbClr val="FF0000"/>
                </a:solidFill>
              </a:rPr>
              <a:t>: </a:t>
            </a:r>
            <a:r>
              <a:rPr lang="en-US" sz="2200" dirty="0"/>
              <a:t>united states federal government entities</a:t>
            </a:r>
          </a:p>
          <a:p>
            <a:pPr lvl="1"/>
            <a:r>
              <a:rPr lang="en-US" sz="2200" dirty="0">
                <a:solidFill>
                  <a:srgbClr val="FF0000"/>
                </a:solidFill>
              </a:rPr>
              <a:t>mil: </a:t>
            </a:r>
            <a:r>
              <a:rPr lang="en-US" sz="2200" dirty="0"/>
              <a:t>united states military</a:t>
            </a:r>
          </a:p>
          <a:p>
            <a:pPr lvl="1"/>
            <a:r>
              <a:rPr lang="en-US" sz="2200" dirty="0">
                <a:solidFill>
                  <a:srgbClr val="FF0000"/>
                </a:solidFill>
              </a:rPr>
              <a:t>Country codes: </a:t>
            </a:r>
            <a:r>
              <a:rPr lang="en-US" sz="2200" dirty="0"/>
              <a:t>a two-letter abbreviation for a particular country for example et for Ethiopia, </a:t>
            </a:r>
            <a:r>
              <a:rPr lang="en-US" sz="2200" dirty="0" err="1"/>
              <a:t>uk</a:t>
            </a:r>
            <a:r>
              <a:rPr lang="en-US" sz="2200" dirty="0"/>
              <a:t> for united kingdom, or </a:t>
            </a:r>
            <a:r>
              <a:rPr lang="en-US" sz="2200" dirty="0" err="1"/>
              <a:t>fr</a:t>
            </a:r>
            <a:r>
              <a:rPr lang="en-US" sz="2200" dirty="0"/>
              <a:t> for France.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Page Address…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sz="2400" dirty="0"/>
              <a:t>For example: </a:t>
            </a:r>
            <a:r>
              <a:rPr lang="en-US" sz="2400" dirty="0">
                <a:solidFill>
                  <a:srgbClr val="00B050"/>
                </a:solidFill>
              </a:rPr>
              <a:t>http://piglet.exeter.ac.uk/pallas/index.html</a:t>
            </a:r>
            <a:r>
              <a:rPr lang="en-US" sz="2400" dirty="0"/>
              <a:t>, the parts of the URL could be decomposed as follows.</a:t>
            </a:r>
          </a:p>
          <a:p>
            <a:pPr>
              <a:buNone/>
            </a:pPr>
            <a:endParaRPr lang="en-US" sz="2400" dirty="0"/>
          </a:p>
          <a:p>
            <a:r>
              <a:rPr lang="en-US" sz="2400" b="1" dirty="0"/>
              <a:t>The parts of a URL</a:t>
            </a:r>
            <a:endParaRPr lang="en-US" sz="2400" dirty="0"/>
          </a:p>
          <a:p>
            <a:pPr lvl="0"/>
            <a:r>
              <a:rPr lang="en-US" sz="2400" dirty="0">
                <a:solidFill>
                  <a:srgbClr val="FF0000"/>
                </a:solidFill>
              </a:rPr>
              <a:t>http: </a:t>
            </a:r>
            <a:r>
              <a:rPr lang="en-US" sz="2400" dirty="0"/>
              <a:t>the method of “delivery” (ftp, file, etc.). The :// is important to distinguish this from the server name that follows</a:t>
            </a:r>
          </a:p>
          <a:p>
            <a:pPr lvl="0"/>
            <a:r>
              <a:rPr lang="en-US" sz="2400" dirty="0">
                <a:solidFill>
                  <a:srgbClr val="FF0000"/>
                </a:solidFill>
              </a:rPr>
              <a:t>piglet.ex.ac.uk: </a:t>
            </a:r>
            <a:r>
              <a:rPr lang="en-US" sz="2400" dirty="0"/>
              <a:t>the server computer the document is stored on. This could also be referred to by its IP number, e.g. 144.173.116.100. </a:t>
            </a:r>
          </a:p>
          <a:p>
            <a:pPr lvl="0"/>
            <a:r>
              <a:rPr lang="en-US" sz="2400" dirty="0"/>
              <a:t>Breaking this down further: </a:t>
            </a:r>
          </a:p>
          <a:p>
            <a:pPr lvl="1"/>
            <a:r>
              <a:rPr lang="en-US" sz="2400" dirty="0"/>
              <a:t>piglet the host: the name of the individual computer/ server. These are usually decided upon by the organization concerned.</a:t>
            </a:r>
          </a:p>
          <a:p>
            <a:pPr lvl="1"/>
            <a:r>
              <a:rPr lang="en-US" sz="2400" dirty="0" err="1"/>
              <a:t>exeter</a:t>
            </a:r>
            <a:r>
              <a:rPr lang="en-US" sz="2400" dirty="0"/>
              <a:t>: the “</a:t>
            </a:r>
            <a:r>
              <a:rPr lang="en-US" sz="2400" dirty="0" err="1"/>
              <a:t>organisation</a:t>
            </a:r>
            <a:r>
              <a:rPr lang="en-US" sz="2400" dirty="0"/>
              <a:t>” :</a:t>
            </a:r>
            <a:r>
              <a:rPr lang="en-US" sz="2400" dirty="0" err="1"/>
              <a:t>exeter</a:t>
            </a:r>
            <a:r>
              <a:rPr lang="en-US" sz="2400" dirty="0"/>
              <a:t> or ex (domain name = exeter.ac.uk)</a:t>
            </a:r>
          </a:p>
          <a:p>
            <a:pPr lvl="1"/>
            <a:r>
              <a:rPr lang="en-US" sz="2400" dirty="0"/>
              <a:t>ac: the “</a:t>
            </a:r>
            <a:r>
              <a:rPr lang="en-US" sz="2400" dirty="0" err="1"/>
              <a:t>organisation</a:t>
            </a:r>
            <a:r>
              <a:rPr lang="en-US" sz="2400" dirty="0"/>
              <a:t> type”: ac or </a:t>
            </a:r>
            <a:r>
              <a:rPr lang="en-US" sz="2400" dirty="0" err="1"/>
              <a:t>edu</a:t>
            </a:r>
            <a:r>
              <a:rPr lang="en-US" sz="2400" dirty="0"/>
              <a:t> for academic sites,</a:t>
            </a:r>
          </a:p>
          <a:p>
            <a:pPr lvl="1"/>
            <a:r>
              <a:rPr lang="en-US" sz="2400" dirty="0" err="1"/>
              <a:t>uk</a:t>
            </a:r>
            <a:r>
              <a:rPr lang="en-US" sz="2400" dirty="0"/>
              <a:t>: the “country code” – </a:t>
            </a:r>
            <a:r>
              <a:rPr lang="en-US" sz="2400" dirty="0" err="1"/>
              <a:t>uk</a:t>
            </a:r>
            <a:r>
              <a:rPr lang="en-US" sz="2400" dirty="0"/>
              <a:t>, </a:t>
            </a:r>
            <a:r>
              <a:rPr lang="en-US" sz="2400" dirty="0" err="1"/>
              <a:t>fr</a:t>
            </a:r>
            <a:r>
              <a:rPr lang="en-US" sz="2400" dirty="0"/>
              <a:t>, et, etc. </a:t>
            </a:r>
          </a:p>
          <a:p>
            <a:pPr lvl="0"/>
            <a:r>
              <a:rPr lang="en-US" sz="2400" dirty="0" err="1"/>
              <a:t>pallas</a:t>
            </a:r>
            <a:r>
              <a:rPr lang="en-US" sz="2400" dirty="0"/>
              <a:t>: the directory/folder</a:t>
            </a:r>
          </a:p>
          <a:p>
            <a:pPr lvl="0"/>
            <a:r>
              <a:rPr lang="en-US" sz="2400" dirty="0"/>
              <a:t>index.html:  the file itself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Registration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a:t>A domain name is a unique name for a web site, like </a:t>
            </a:r>
            <a:r>
              <a:rPr lang="en-US" i="1" dirty="0"/>
              <a:t>http://www.w3schools.com</a:t>
            </a:r>
            <a:r>
              <a:rPr lang="en-US" dirty="0"/>
              <a:t>. </a:t>
            </a:r>
          </a:p>
          <a:p>
            <a:r>
              <a:rPr lang="en-US" dirty="0">
                <a:solidFill>
                  <a:srgbClr val="00B050"/>
                </a:solidFill>
              </a:rPr>
              <a:t>Domain names must be registered to be used for websites. </a:t>
            </a:r>
          </a:p>
          <a:p>
            <a:r>
              <a:rPr lang="en-US" dirty="0"/>
              <a:t>When domain names are registered, they are added to a large domain name register. </a:t>
            </a:r>
          </a:p>
          <a:p>
            <a:r>
              <a:rPr lang="en-US" dirty="0"/>
              <a:t>In addition, information about the web site, including the IP address, is stored on a DNS server.</a:t>
            </a:r>
          </a:p>
          <a:p>
            <a:pPr>
              <a:buNone/>
            </a:pPr>
            <a:endParaRPr lang="en-US" sz="1800" dirty="0"/>
          </a:p>
          <a:p>
            <a:pPr>
              <a:lnSpc>
                <a:spcPct val="120000"/>
              </a:lnSpc>
              <a:spcBef>
                <a:spcPts val="500"/>
              </a:spcBef>
            </a:pPr>
            <a:r>
              <a:rPr lang="en-US" dirty="0"/>
              <a:t>Getting a domain name involves registering the name you want with an organization called </a:t>
            </a:r>
            <a:r>
              <a:rPr lang="en-US" dirty="0">
                <a:solidFill>
                  <a:srgbClr val="00B050"/>
                </a:solidFill>
              </a:rPr>
              <a:t>ICANN (Internet Corporation for Assigned Names and Numbers) </a:t>
            </a:r>
            <a:r>
              <a:rPr lang="en-US" dirty="0"/>
              <a:t>through a </a:t>
            </a:r>
            <a:r>
              <a:rPr lang="en-US" dirty="0">
                <a:solidFill>
                  <a:srgbClr val="00B050"/>
                </a:solidFill>
              </a:rPr>
              <a:t>domain name registrar</a:t>
            </a:r>
            <a:r>
              <a:rPr lang="en-US" dirty="0"/>
              <a:t>. </a:t>
            </a:r>
          </a:p>
          <a:p>
            <a:pPr>
              <a:lnSpc>
                <a:spcPct val="120000"/>
              </a:lnSpc>
              <a:spcBef>
                <a:spcPts val="500"/>
              </a:spcBef>
            </a:pPr>
            <a:r>
              <a:rPr lang="en-US" dirty="0"/>
              <a:t>For example, if you choose a name like "example.com", you will have to go to a registrar, pay a registration fee and get registered. </a:t>
            </a:r>
          </a:p>
          <a:p>
            <a:pPr>
              <a:lnSpc>
                <a:spcPct val="120000"/>
              </a:lnSpc>
              <a:spcBef>
                <a:spcPts val="500"/>
              </a:spcBef>
            </a:pPr>
            <a:r>
              <a:rPr lang="en-US" dirty="0"/>
              <a:t>That will give you the right to the name for a year, and you will have to renew it annually.</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Registration...</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sz="2400" dirty="0"/>
              <a:t>Domain registration information is maintained by the </a:t>
            </a:r>
            <a:r>
              <a:rPr lang="en-US" sz="2400" dirty="0">
                <a:solidFill>
                  <a:srgbClr val="00B050"/>
                </a:solidFill>
              </a:rPr>
              <a:t>domain name registries</a:t>
            </a:r>
            <a:r>
              <a:rPr lang="en-US" sz="2400" dirty="0"/>
              <a:t>, which contract with </a:t>
            </a:r>
            <a:r>
              <a:rPr lang="en-US" sz="2400" dirty="0">
                <a:solidFill>
                  <a:srgbClr val="00B050"/>
                </a:solidFill>
              </a:rPr>
              <a:t>domain registrars </a:t>
            </a:r>
            <a:r>
              <a:rPr lang="en-US" sz="2400" dirty="0"/>
              <a:t>to provide registration services to the public. </a:t>
            </a:r>
          </a:p>
          <a:p>
            <a:r>
              <a:rPr lang="en-US" sz="2400" dirty="0"/>
              <a:t>An end user selects a registrar to provide the registration service, and that registrar becomes the designated registrar for the domain chosen by the user. </a:t>
            </a:r>
          </a:p>
          <a:p>
            <a:r>
              <a:rPr lang="en-US" sz="2400" dirty="0"/>
              <a:t>Only the designated registrar may modify or delete information about domain names in a central registry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Internet…</a:t>
            </a:r>
            <a:endParaRPr lang="en-US" dirty="0"/>
          </a:p>
        </p:txBody>
      </p:sp>
      <p:sp>
        <p:nvSpPr>
          <p:cNvPr id="3" name="Content Placeholder 2"/>
          <p:cNvSpPr>
            <a:spLocks noGrp="1"/>
          </p:cNvSpPr>
          <p:nvPr>
            <p:ph sz="quarter" idx="1"/>
          </p:nvPr>
        </p:nvSpPr>
        <p:spPr/>
        <p:txBody>
          <a:bodyPr/>
          <a:lstStyle/>
          <a:p>
            <a:endParaRPr lang="en-US" dirty="0"/>
          </a:p>
        </p:txBody>
      </p:sp>
      <p:sp>
        <p:nvSpPr>
          <p:cNvPr id="6145" name="Rectangle 1"/>
          <p:cNvSpPr>
            <a:spLocks noChangeArrowheads="1"/>
          </p:cNvSpPr>
          <p:nvPr/>
        </p:nvSpPr>
        <p:spPr bwMode="auto">
          <a:xfrm>
            <a:off x="2286000" y="6324600"/>
            <a:ext cx="5105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u="none" strike="noStrike" cap="none" normalizeH="0" baseline="0" dirty="0">
                <a:ln>
                  <a:noFill/>
                </a:ln>
                <a:solidFill>
                  <a:srgbClr val="000000"/>
                </a:solidFill>
                <a:effectLst/>
                <a:latin typeface="Calibri" pitchFamily="34" charset="0"/>
                <a:ea typeface="Times New Roman" pitchFamily="18" charset="0"/>
                <a:cs typeface="Calibri" pitchFamily="34" charset="0"/>
              </a:rPr>
              <a:t>Figure The growth of Internet</a:t>
            </a:r>
            <a:endParaRPr kumimoji="0" lang="en-GB" sz="4000" b="0" u="none" strike="noStrike" cap="none" normalizeH="0" baseline="0" dirty="0">
              <a:ln>
                <a:noFill/>
              </a:ln>
              <a:solidFill>
                <a:schemeClr val="tx1"/>
              </a:solidFill>
              <a:effectLst/>
              <a:latin typeface="Arial" pitchFamily="34" charset="0"/>
              <a:cs typeface="Arial" pitchFamily="34" charset="0"/>
            </a:endParaRPr>
          </a:p>
        </p:txBody>
      </p:sp>
      <p:pic>
        <p:nvPicPr>
          <p:cNvPr id="6" name="Picture 5">
            <a:extLst>
              <a:ext uri="{FF2B5EF4-FFF2-40B4-BE49-F238E27FC236}">
                <a16:creationId xmlns:a16="http://schemas.microsoft.com/office/drawing/2014/main" id="{2C65BE34-B04F-4297-A08D-63DBFED3310D}"/>
              </a:ext>
            </a:extLst>
          </p:cNvPr>
          <p:cNvPicPr>
            <a:picLocks noChangeAspect="1"/>
          </p:cNvPicPr>
          <p:nvPr/>
        </p:nvPicPr>
        <p:blipFill>
          <a:blip r:embed="rId3"/>
          <a:stretch>
            <a:fillRect/>
          </a:stretch>
        </p:blipFill>
        <p:spPr>
          <a:xfrm>
            <a:off x="612648" y="1600200"/>
            <a:ext cx="8153400" cy="44958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Registration...</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pPr>
              <a:spcBef>
                <a:spcPts val="500"/>
              </a:spcBef>
            </a:pPr>
            <a:r>
              <a:rPr lang="en-US" sz="2400" dirty="0"/>
              <a:t>A domain name registrar is an organization that manages the reservation of Internet domain names. </a:t>
            </a:r>
          </a:p>
          <a:p>
            <a:pPr>
              <a:spcBef>
                <a:spcPts val="500"/>
              </a:spcBef>
            </a:pPr>
            <a:r>
              <a:rPr lang="en-US" sz="2400" dirty="0"/>
              <a:t>There are numerous domain name registrars. </a:t>
            </a:r>
          </a:p>
          <a:p>
            <a:pPr>
              <a:spcBef>
                <a:spcPts val="500"/>
              </a:spcBef>
            </a:pPr>
            <a:endParaRPr lang="en-US" sz="1400" dirty="0"/>
          </a:p>
          <a:p>
            <a:pPr>
              <a:spcBef>
                <a:spcPts val="500"/>
              </a:spcBef>
            </a:pPr>
            <a:r>
              <a:rPr lang="en-US" sz="2400" dirty="0"/>
              <a:t>Some of the popular ones are:</a:t>
            </a:r>
          </a:p>
          <a:p>
            <a:pPr lvl="1"/>
            <a:r>
              <a:rPr lang="en-US" sz="2400" dirty="0">
                <a:solidFill>
                  <a:srgbClr val="7030A0"/>
                </a:solidFill>
              </a:rPr>
              <a:t>www.godaddy.com</a:t>
            </a:r>
            <a:r>
              <a:rPr lang="en-US" sz="2400" dirty="0"/>
              <a:t> — This is a very popular registrar and possibly the biggest today offers .com domain names for $9.99.</a:t>
            </a:r>
          </a:p>
          <a:p>
            <a:pPr lvl="1"/>
            <a:r>
              <a:rPr lang="en-US" sz="2400" dirty="0">
                <a:solidFill>
                  <a:srgbClr val="7030A0"/>
                </a:solidFill>
              </a:rPr>
              <a:t>www.dotster.com</a:t>
            </a:r>
            <a:r>
              <a:rPr lang="en-GB" sz="2400" dirty="0"/>
              <a:t> </a:t>
            </a:r>
            <a:r>
              <a:rPr lang="en-US" sz="2400" dirty="0"/>
              <a:t>— This fairly popular registrar provides fairly cheap domain prices ($15.75 plus 20 cents per domain).</a:t>
            </a:r>
          </a:p>
          <a:p>
            <a:pPr lvl="1"/>
            <a:r>
              <a:rPr lang="en-US" sz="2400" dirty="0">
                <a:solidFill>
                  <a:srgbClr val="7030A0"/>
                </a:solidFill>
              </a:rPr>
              <a:t>www.register.com</a:t>
            </a:r>
            <a:r>
              <a:rPr lang="en-US" sz="2400" dirty="0"/>
              <a:t> — This domain name registrar has been in business for a very long time.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Web Hosting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a:t>To make your Web site visible to the world, it has to be hosted on a Web server. </a:t>
            </a:r>
          </a:p>
          <a:p>
            <a:r>
              <a:rPr lang="en-US" dirty="0"/>
              <a:t>Hosting your web site on your own server is always an option. </a:t>
            </a:r>
          </a:p>
          <a:p>
            <a:pPr>
              <a:buNone/>
            </a:pPr>
            <a:endParaRPr lang="en-US" sz="1800" dirty="0"/>
          </a:p>
          <a:p>
            <a:r>
              <a:rPr lang="en-US" dirty="0"/>
              <a:t>Here are some points to consider:</a:t>
            </a:r>
          </a:p>
          <a:p>
            <a:pPr lvl="0"/>
            <a:r>
              <a:rPr lang="en-US" b="1" i="1" dirty="0">
                <a:solidFill>
                  <a:srgbClr val="00B050"/>
                </a:solidFill>
              </a:rPr>
              <a:t>Hardware Expenses</a:t>
            </a:r>
            <a:endParaRPr lang="en-US" dirty="0">
              <a:solidFill>
                <a:srgbClr val="00B050"/>
              </a:solidFill>
            </a:endParaRPr>
          </a:p>
          <a:p>
            <a:r>
              <a:rPr lang="en-US" dirty="0"/>
              <a:t>To run a real web site, you will have to buy some powerful server hardware. </a:t>
            </a:r>
          </a:p>
          <a:p>
            <a:r>
              <a:rPr lang="en-US" dirty="0"/>
              <a:t>Don't expect that a low cost PC will do the job. </a:t>
            </a:r>
          </a:p>
          <a:p>
            <a:r>
              <a:rPr lang="en-US" dirty="0"/>
              <a:t>You will also need a permanent (24 hours a day ) high-speed connection.</a:t>
            </a:r>
          </a:p>
          <a:p>
            <a:pPr>
              <a:buNone/>
            </a:pPr>
            <a:r>
              <a:rPr lang="en-US" sz="1800" dirty="0"/>
              <a:t> </a:t>
            </a:r>
          </a:p>
          <a:p>
            <a:pPr lvl="0"/>
            <a:r>
              <a:rPr lang="en-US" b="1" i="1" dirty="0">
                <a:solidFill>
                  <a:srgbClr val="00B050"/>
                </a:solidFill>
              </a:rPr>
              <a:t>Software Expenses</a:t>
            </a:r>
            <a:endParaRPr lang="en-US" dirty="0">
              <a:solidFill>
                <a:srgbClr val="00B050"/>
              </a:solidFill>
            </a:endParaRPr>
          </a:p>
          <a:p>
            <a:r>
              <a:rPr lang="en-US" dirty="0"/>
              <a:t>Remember that server-licenses often are higher than client-licenses. </a:t>
            </a:r>
          </a:p>
          <a:p>
            <a:r>
              <a:rPr lang="en-US" dirty="0"/>
              <a:t>Also note that server-licenses might have limits on number of users.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Web Hosting...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lvl="0">
              <a:lnSpc>
                <a:spcPct val="120000"/>
              </a:lnSpc>
              <a:spcBef>
                <a:spcPts val="500"/>
              </a:spcBef>
            </a:pPr>
            <a:r>
              <a:rPr lang="en-US" sz="3100" b="1" i="1" dirty="0">
                <a:solidFill>
                  <a:srgbClr val="00B050"/>
                </a:solidFill>
              </a:rPr>
              <a:t>Labor Expenses</a:t>
            </a:r>
            <a:endParaRPr lang="en-US" sz="3100" dirty="0">
              <a:solidFill>
                <a:srgbClr val="00B050"/>
              </a:solidFill>
            </a:endParaRPr>
          </a:p>
          <a:p>
            <a:pPr>
              <a:lnSpc>
                <a:spcPct val="120000"/>
              </a:lnSpc>
              <a:spcBef>
                <a:spcPts val="500"/>
              </a:spcBef>
            </a:pPr>
            <a:r>
              <a:rPr lang="en-US" sz="3100" dirty="0"/>
              <a:t>Don't expect low labor expenses. </a:t>
            </a:r>
          </a:p>
          <a:p>
            <a:pPr>
              <a:lnSpc>
                <a:spcPct val="120000"/>
              </a:lnSpc>
              <a:spcBef>
                <a:spcPts val="500"/>
              </a:spcBef>
            </a:pPr>
            <a:r>
              <a:rPr lang="en-US" sz="3100" dirty="0"/>
              <a:t>You have to install your own hardware and software. </a:t>
            </a:r>
          </a:p>
          <a:p>
            <a:pPr>
              <a:lnSpc>
                <a:spcPct val="120000"/>
              </a:lnSpc>
              <a:spcBef>
                <a:spcPts val="500"/>
              </a:spcBef>
            </a:pPr>
            <a:r>
              <a:rPr lang="en-US" sz="3100" dirty="0"/>
              <a:t>You also have to deal with bugs and viruses, and keep your server constantly running in an environment where everything could happen.</a:t>
            </a:r>
          </a:p>
          <a:p>
            <a:pPr>
              <a:buNone/>
            </a:pPr>
            <a:endParaRPr lang="en-US" dirty="0"/>
          </a:p>
          <a:p>
            <a:pPr>
              <a:lnSpc>
                <a:spcPct val="120000"/>
              </a:lnSpc>
              <a:spcBef>
                <a:spcPts val="500"/>
              </a:spcBef>
            </a:pPr>
            <a:r>
              <a:rPr lang="en-US" sz="3300" dirty="0"/>
              <a:t>To let others view your web pages, you must publish your web site. </a:t>
            </a:r>
          </a:p>
          <a:p>
            <a:pPr>
              <a:lnSpc>
                <a:spcPct val="120000"/>
              </a:lnSpc>
              <a:spcBef>
                <a:spcPts val="500"/>
              </a:spcBef>
            </a:pPr>
            <a:r>
              <a:rPr lang="en-US" sz="3300" dirty="0"/>
              <a:t>To publish your work, you must copy your site to a web server. </a:t>
            </a:r>
          </a:p>
          <a:p>
            <a:pPr>
              <a:lnSpc>
                <a:spcPct val="120000"/>
              </a:lnSpc>
              <a:spcBef>
                <a:spcPts val="500"/>
              </a:spcBef>
            </a:pPr>
            <a:r>
              <a:rPr lang="en-US" sz="3300" dirty="0"/>
              <a:t>Your own PC can act as a web server if it is connected to a network. </a:t>
            </a:r>
          </a:p>
          <a:p>
            <a:pPr>
              <a:lnSpc>
                <a:spcPct val="120000"/>
              </a:lnSpc>
              <a:spcBef>
                <a:spcPts val="500"/>
              </a:spcBef>
            </a:pPr>
            <a:r>
              <a:rPr lang="en-US" sz="3300" dirty="0"/>
              <a:t>The most common approach is to use web hosting providers. </a:t>
            </a:r>
          </a:p>
          <a:p>
            <a:pPr>
              <a:lnSpc>
                <a:spcPct val="120000"/>
              </a:lnSpc>
              <a:spcBef>
                <a:spcPts val="500"/>
              </a:spcBef>
            </a:pPr>
            <a:r>
              <a:rPr lang="en-US" sz="3300" dirty="0"/>
              <a:t>Web hosting means storing your web site on a public web server.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Web Hosting...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lnSpc>
                <a:spcPct val="120000"/>
              </a:lnSpc>
              <a:spcBef>
                <a:spcPts val="500"/>
              </a:spcBef>
            </a:pPr>
            <a:r>
              <a:rPr lang="en-GB" sz="3600" dirty="0"/>
              <a:t>Some of the web hosting providers are:</a:t>
            </a:r>
            <a:endParaRPr lang="en-US" sz="3600" dirty="0"/>
          </a:p>
          <a:p>
            <a:pPr lvl="0">
              <a:lnSpc>
                <a:spcPct val="120000"/>
              </a:lnSpc>
              <a:spcBef>
                <a:spcPts val="500"/>
              </a:spcBef>
              <a:buNone/>
            </a:pPr>
            <a:r>
              <a:rPr lang="en-GB" sz="3600" dirty="0">
                <a:solidFill>
                  <a:srgbClr val="FF0000"/>
                </a:solidFill>
              </a:rPr>
              <a:t>	http://www.justhost.com/</a:t>
            </a:r>
            <a:endParaRPr lang="en-US" sz="3600" dirty="0">
              <a:solidFill>
                <a:srgbClr val="FF0000"/>
              </a:solidFill>
            </a:endParaRPr>
          </a:p>
          <a:p>
            <a:pPr lvl="0">
              <a:lnSpc>
                <a:spcPct val="120000"/>
              </a:lnSpc>
              <a:spcBef>
                <a:spcPts val="500"/>
              </a:spcBef>
              <a:buNone/>
            </a:pPr>
            <a:r>
              <a:rPr lang="en-GB" sz="3600" dirty="0">
                <a:solidFill>
                  <a:srgbClr val="FF0000"/>
                </a:solidFill>
              </a:rPr>
              <a:t>	http://www.ipage.com/</a:t>
            </a:r>
            <a:endParaRPr lang="en-US" sz="3600" dirty="0">
              <a:solidFill>
                <a:srgbClr val="FF0000"/>
              </a:solidFill>
            </a:endParaRPr>
          </a:p>
          <a:p>
            <a:pPr lvl="0">
              <a:lnSpc>
                <a:spcPct val="120000"/>
              </a:lnSpc>
              <a:spcBef>
                <a:spcPts val="500"/>
              </a:spcBef>
              <a:buNone/>
            </a:pPr>
            <a:r>
              <a:rPr lang="en-GB" sz="3600" dirty="0">
                <a:solidFill>
                  <a:srgbClr val="FF0000"/>
                </a:solidFill>
              </a:rPr>
              <a:t>	http://www.fatcow.com/</a:t>
            </a:r>
            <a:endParaRPr lang="en-US" sz="3600" dirty="0">
              <a:solidFill>
                <a:srgbClr val="FF0000"/>
              </a:solidFill>
            </a:endParaRPr>
          </a:p>
          <a:p>
            <a:pPr lvl="0">
              <a:lnSpc>
                <a:spcPct val="120000"/>
              </a:lnSpc>
              <a:spcBef>
                <a:spcPts val="500"/>
              </a:spcBef>
              <a:buNone/>
            </a:pPr>
            <a:r>
              <a:rPr lang="en-GB" sz="3600" dirty="0">
                <a:solidFill>
                  <a:srgbClr val="FF0000"/>
                </a:solidFill>
              </a:rPr>
              <a:t>	http://www.webhostinghub.com/</a:t>
            </a:r>
            <a:endParaRPr lang="en-US" sz="3600" dirty="0">
              <a:solidFill>
                <a:srgbClr val="FF0000"/>
              </a:solidFill>
            </a:endParaRPr>
          </a:p>
          <a:p>
            <a:endParaRPr lang="en-US" sz="3600" dirty="0"/>
          </a:p>
          <a:p>
            <a:pPr>
              <a:lnSpc>
                <a:spcPct val="120000"/>
              </a:lnSpc>
              <a:spcBef>
                <a:spcPts val="500"/>
              </a:spcBef>
            </a:pPr>
            <a:r>
              <a:rPr lang="en-US" sz="3600" dirty="0"/>
              <a:t>Things to Consider with selecting web hosting providers:</a:t>
            </a:r>
          </a:p>
          <a:p>
            <a:pPr lvl="0">
              <a:lnSpc>
                <a:spcPct val="120000"/>
              </a:lnSpc>
              <a:spcBef>
                <a:spcPts val="500"/>
              </a:spcBef>
            </a:pPr>
            <a:r>
              <a:rPr lang="en-US" sz="3600" b="1" i="1" dirty="0">
                <a:solidFill>
                  <a:srgbClr val="00B050"/>
                </a:solidFill>
              </a:rPr>
              <a:t>24-hour support</a:t>
            </a:r>
            <a:endParaRPr lang="en-US" sz="3600" dirty="0">
              <a:solidFill>
                <a:srgbClr val="00B050"/>
              </a:solidFill>
            </a:endParaRPr>
          </a:p>
          <a:p>
            <a:pPr>
              <a:lnSpc>
                <a:spcPct val="120000"/>
              </a:lnSpc>
              <a:spcBef>
                <a:spcPts val="500"/>
              </a:spcBef>
            </a:pPr>
            <a:r>
              <a:rPr lang="en-US" sz="3600" dirty="0"/>
              <a:t>Make sure your ISP offers 24-hours support. </a:t>
            </a:r>
          </a:p>
          <a:p>
            <a:pPr>
              <a:lnSpc>
                <a:spcPct val="120000"/>
              </a:lnSpc>
              <a:spcBef>
                <a:spcPts val="500"/>
              </a:spcBef>
            </a:pPr>
            <a:r>
              <a:rPr lang="en-US" sz="3600" dirty="0"/>
              <a:t>Don't put yourself in a situation where you cannot fix critical problems without having to wait until the next working day. </a:t>
            </a:r>
          </a:p>
          <a:p>
            <a:pPr>
              <a:lnSpc>
                <a:spcPct val="120000"/>
              </a:lnSpc>
              <a:spcBef>
                <a:spcPts val="500"/>
              </a:spcBef>
            </a:pPr>
            <a:r>
              <a:rPr lang="en-US" sz="3600" dirty="0"/>
              <a:t>Toll-free phone could be vital if you don't want to pay for long distance calls.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Web Hosting...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lvl="0">
              <a:lnSpc>
                <a:spcPct val="120000"/>
              </a:lnSpc>
              <a:spcBef>
                <a:spcPts val="500"/>
              </a:spcBef>
            </a:pPr>
            <a:r>
              <a:rPr lang="en-US" sz="3600" b="1" i="1" dirty="0">
                <a:solidFill>
                  <a:srgbClr val="00B050"/>
                </a:solidFill>
              </a:rPr>
              <a:t>Daily Backup</a:t>
            </a:r>
            <a:endParaRPr lang="en-US" sz="3600" dirty="0">
              <a:solidFill>
                <a:srgbClr val="00B050"/>
              </a:solidFill>
            </a:endParaRPr>
          </a:p>
          <a:p>
            <a:pPr>
              <a:lnSpc>
                <a:spcPct val="120000"/>
              </a:lnSpc>
              <a:spcBef>
                <a:spcPts val="500"/>
              </a:spcBef>
            </a:pPr>
            <a:r>
              <a:rPr lang="en-US" sz="3600" dirty="0"/>
              <a:t>Make sure your ISP runs a daily backup routine, otherwise you may lose some valuable data.</a:t>
            </a:r>
          </a:p>
          <a:p>
            <a:pPr>
              <a:lnSpc>
                <a:spcPct val="120000"/>
              </a:lnSpc>
              <a:spcBef>
                <a:spcPts val="500"/>
              </a:spcBef>
              <a:buNone/>
            </a:pPr>
            <a:endParaRPr lang="en-US" sz="2200" dirty="0"/>
          </a:p>
          <a:p>
            <a:pPr lvl="0">
              <a:lnSpc>
                <a:spcPct val="120000"/>
              </a:lnSpc>
              <a:spcBef>
                <a:spcPts val="500"/>
              </a:spcBef>
            </a:pPr>
            <a:r>
              <a:rPr lang="en-US" sz="3600" b="1" i="1" dirty="0">
                <a:solidFill>
                  <a:srgbClr val="00B050"/>
                </a:solidFill>
              </a:rPr>
              <a:t>Traffic Volume</a:t>
            </a:r>
            <a:endParaRPr lang="en-US" sz="3600" dirty="0">
              <a:solidFill>
                <a:srgbClr val="00B050"/>
              </a:solidFill>
            </a:endParaRPr>
          </a:p>
          <a:p>
            <a:pPr>
              <a:lnSpc>
                <a:spcPct val="120000"/>
              </a:lnSpc>
              <a:spcBef>
                <a:spcPts val="500"/>
              </a:spcBef>
            </a:pPr>
            <a:r>
              <a:rPr lang="en-US" sz="3600" dirty="0"/>
              <a:t>Study the ISP's traffic volume restrictions. </a:t>
            </a:r>
          </a:p>
          <a:p>
            <a:pPr>
              <a:lnSpc>
                <a:spcPct val="120000"/>
              </a:lnSpc>
              <a:spcBef>
                <a:spcPts val="500"/>
              </a:spcBef>
            </a:pPr>
            <a:r>
              <a:rPr lang="en-US" sz="3600" dirty="0"/>
              <a:t>Make sure that you don't have to pay a fortune for unexpected high traffic if your web site becomes popular.</a:t>
            </a:r>
          </a:p>
          <a:p>
            <a:pPr>
              <a:lnSpc>
                <a:spcPct val="120000"/>
              </a:lnSpc>
              <a:spcBef>
                <a:spcPts val="500"/>
              </a:spcBef>
              <a:buNone/>
            </a:pPr>
            <a:endParaRPr lang="en-US" sz="2200" dirty="0"/>
          </a:p>
          <a:p>
            <a:pPr lvl="0">
              <a:lnSpc>
                <a:spcPct val="120000"/>
              </a:lnSpc>
              <a:spcBef>
                <a:spcPts val="500"/>
              </a:spcBef>
            </a:pPr>
            <a:r>
              <a:rPr lang="en-US" sz="3600" b="1" i="1" dirty="0">
                <a:solidFill>
                  <a:srgbClr val="00B050"/>
                </a:solidFill>
              </a:rPr>
              <a:t>Bandwidth or Content Restrictions</a:t>
            </a:r>
            <a:endParaRPr lang="en-US" sz="3600" dirty="0">
              <a:solidFill>
                <a:srgbClr val="00B050"/>
              </a:solidFill>
            </a:endParaRPr>
          </a:p>
          <a:p>
            <a:pPr>
              <a:lnSpc>
                <a:spcPct val="120000"/>
              </a:lnSpc>
              <a:spcBef>
                <a:spcPts val="500"/>
              </a:spcBef>
            </a:pPr>
            <a:r>
              <a:rPr lang="en-US" sz="3600" dirty="0"/>
              <a:t>Study the ISP's bandwidth and content restrictions. </a:t>
            </a:r>
          </a:p>
          <a:p>
            <a:pPr>
              <a:lnSpc>
                <a:spcPct val="120000"/>
              </a:lnSpc>
              <a:spcBef>
                <a:spcPts val="500"/>
              </a:spcBef>
            </a:pPr>
            <a:r>
              <a:rPr lang="en-US" sz="3600" dirty="0"/>
              <a:t>If you plan to publish pictures or broadcast video or sound, make sure that you can.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Web Hosting...</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pPr lvl="0"/>
            <a:r>
              <a:rPr lang="en-US" sz="2400" b="1" i="1" dirty="0">
                <a:solidFill>
                  <a:srgbClr val="00B050"/>
                </a:solidFill>
              </a:rPr>
              <a:t>E-mail Capabilities</a:t>
            </a:r>
            <a:endParaRPr lang="en-US" sz="2400" dirty="0">
              <a:solidFill>
                <a:srgbClr val="00B050"/>
              </a:solidFill>
            </a:endParaRPr>
          </a:p>
          <a:p>
            <a:r>
              <a:rPr lang="en-US" sz="2400" dirty="0"/>
              <a:t>Make sure your ISP supports the e-mail capabilities you need.</a:t>
            </a:r>
          </a:p>
          <a:p>
            <a:pPr>
              <a:buNone/>
            </a:pPr>
            <a:endParaRPr lang="en-US" sz="1600" dirty="0"/>
          </a:p>
          <a:p>
            <a:pPr lvl="0"/>
            <a:r>
              <a:rPr lang="en-US" sz="2400" b="1" i="1" dirty="0">
                <a:solidFill>
                  <a:srgbClr val="00B050"/>
                </a:solidFill>
              </a:rPr>
              <a:t>Database Access</a:t>
            </a:r>
            <a:endParaRPr lang="en-US" sz="2400" dirty="0">
              <a:solidFill>
                <a:srgbClr val="00B050"/>
              </a:solidFill>
            </a:endParaRPr>
          </a:p>
          <a:p>
            <a:r>
              <a:rPr lang="en-US" sz="2400" dirty="0"/>
              <a:t>If you plan to use data from databases on your web site, make sure your ISP supports the database access you need.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lnSpc>
                <a:spcPct val="120000"/>
              </a:lnSpc>
            </a:pPr>
            <a:r>
              <a:rPr lang="en-US" sz="3200" dirty="0"/>
              <a:t>DNS refers to Domain Name System. </a:t>
            </a:r>
          </a:p>
          <a:p>
            <a:pPr>
              <a:lnSpc>
                <a:spcPct val="120000"/>
              </a:lnSpc>
            </a:pPr>
            <a:r>
              <a:rPr lang="en-US" sz="3200" dirty="0"/>
              <a:t>DNS converts </a:t>
            </a:r>
            <a:r>
              <a:rPr lang="en-US" sz="3200" dirty="0">
                <a:solidFill>
                  <a:srgbClr val="0070C0"/>
                </a:solidFill>
              </a:rPr>
              <a:t>domain names</a:t>
            </a:r>
            <a:r>
              <a:rPr lang="en-US" sz="3200" dirty="0"/>
              <a:t> to </a:t>
            </a:r>
            <a:r>
              <a:rPr lang="en-US" sz="3200" dirty="0">
                <a:solidFill>
                  <a:srgbClr val="0070C0"/>
                </a:solidFill>
              </a:rPr>
              <a:t>IP addresses</a:t>
            </a:r>
            <a:r>
              <a:rPr lang="en-US" sz="3200" dirty="0"/>
              <a:t>. </a:t>
            </a:r>
          </a:p>
          <a:p>
            <a:pPr>
              <a:lnSpc>
                <a:spcPct val="120000"/>
              </a:lnSpc>
            </a:pPr>
            <a:r>
              <a:rPr lang="en-US" sz="3200" dirty="0"/>
              <a:t>Its special mission is to be a mediator between the IP addresses which is the system-side names of the websites, and their user-side alpha-numeric names.</a:t>
            </a:r>
          </a:p>
          <a:p>
            <a:pPr>
              <a:buNone/>
            </a:pPr>
            <a:endParaRPr lang="en-US" sz="1800" dirty="0"/>
          </a:p>
          <a:p>
            <a:pPr>
              <a:lnSpc>
                <a:spcPct val="120000"/>
              </a:lnSpc>
            </a:pPr>
            <a:r>
              <a:rPr lang="en-US" sz="3400" dirty="0"/>
              <a:t>While it's easy to remember the name of a website, it's quite hard to remember the exact IP address. </a:t>
            </a:r>
          </a:p>
          <a:p>
            <a:pPr>
              <a:lnSpc>
                <a:spcPct val="120000"/>
              </a:lnSpc>
            </a:pPr>
            <a:r>
              <a:rPr lang="en-US" sz="3400" dirty="0"/>
              <a:t>For example, we can easily remember </a:t>
            </a:r>
            <a:r>
              <a:rPr lang="en-US" sz="3400" dirty="0">
                <a:solidFill>
                  <a:srgbClr val="FF0000"/>
                </a:solidFill>
              </a:rPr>
              <a:t>http://www.google.com </a:t>
            </a:r>
            <a:r>
              <a:rPr lang="en-US" sz="3400" dirty="0"/>
              <a:t>, but not </a:t>
            </a:r>
            <a:r>
              <a:rPr lang="en-US" sz="3400" dirty="0">
                <a:solidFill>
                  <a:srgbClr val="FF0000"/>
                </a:solidFill>
              </a:rPr>
              <a:t>"74.125.45.100”.</a:t>
            </a:r>
            <a:endParaRPr lang="en-US" sz="3400" dirty="0"/>
          </a:p>
          <a:p>
            <a:pPr>
              <a:lnSpc>
                <a:spcPct val="120000"/>
              </a:lnSpc>
            </a:pPr>
            <a:r>
              <a:rPr lang="en-US" sz="3400" dirty="0">
                <a:solidFill>
                  <a:srgbClr val="0070C0"/>
                </a:solidFill>
              </a:rPr>
              <a:t>DNS solves this problem. </a:t>
            </a:r>
          </a:p>
          <a:p>
            <a:pPr>
              <a:lnSpc>
                <a:spcPct val="120000"/>
              </a:lnSpc>
            </a:pPr>
            <a:r>
              <a:rPr lang="en-US" sz="3400" dirty="0"/>
              <a:t>Every time a domain name is typed in a browser it is automatically passed on to a DNS server, which translates the name into its corresponding IP address.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457200" y="1600200"/>
            <a:ext cx="8308848" cy="5257800"/>
          </a:xfrm>
        </p:spPr>
        <p:txBody>
          <a:bodyPr>
            <a:noAutofit/>
          </a:bodyPr>
          <a:lstStyle/>
          <a:p>
            <a:pPr>
              <a:spcBef>
                <a:spcPts val="200"/>
              </a:spcBef>
            </a:pPr>
            <a:r>
              <a:rPr lang="en-US" sz="2400" dirty="0"/>
              <a:t>DNS began in the early days when the Internet was only a small network created by the Department of Defense for research purposes. </a:t>
            </a:r>
          </a:p>
          <a:p>
            <a:pPr>
              <a:spcBef>
                <a:spcPts val="200"/>
              </a:spcBef>
            </a:pPr>
            <a:r>
              <a:rPr lang="en-US" sz="2400" dirty="0"/>
              <a:t>Host names of computers were manually entered into a file </a:t>
            </a:r>
            <a:r>
              <a:rPr lang="en-US" sz="2400" dirty="0">
                <a:solidFill>
                  <a:srgbClr val="FF0000"/>
                </a:solidFill>
              </a:rPr>
              <a:t>(called HOSTS.TXT) </a:t>
            </a:r>
            <a:r>
              <a:rPr lang="en-US" sz="2400" dirty="0"/>
              <a:t>which was located on a central server. </a:t>
            </a:r>
          </a:p>
          <a:p>
            <a:pPr>
              <a:spcBef>
                <a:spcPts val="200"/>
              </a:spcBef>
            </a:pPr>
            <a:r>
              <a:rPr lang="en-US" sz="2400" dirty="0"/>
              <a:t>Each site/computer that needed to resolve host names had to download this file. </a:t>
            </a:r>
          </a:p>
          <a:p>
            <a:pPr>
              <a:spcBef>
                <a:spcPts val="200"/>
              </a:spcBef>
              <a:buNone/>
            </a:pPr>
            <a:endParaRPr lang="en-US" sz="1400" dirty="0"/>
          </a:p>
          <a:p>
            <a:pPr>
              <a:spcBef>
                <a:spcPts val="200"/>
              </a:spcBef>
            </a:pPr>
            <a:r>
              <a:rPr lang="en-US" sz="2400" dirty="0"/>
              <a:t>Until the mid-1980s, this approach was to convert domain names to IP addresses. </a:t>
            </a:r>
          </a:p>
          <a:p>
            <a:pPr>
              <a:spcBef>
                <a:spcPts val="200"/>
              </a:spcBef>
            </a:pPr>
            <a:r>
              <a:rPr lang="en-US" sz="2400" dirty="0"/>
              <a:t>As the numbers of Internet users started to grow faster and faster, this system reached its limits fast. </a:t>
            </a:r>
          </a:p>
          <a:p>
            <a:pPr>
              <a:spcBef>
                <a:spcPts val="200"/>
              </a:spcBef>
            </a:pPr>
            <a:r>
              <a:rPr lang="en-US" sz="2400" dirty="0"/>
              <a:t>To solve this, in </a:t>
            </a:r>
            <a:r>
              <a:rPr lang="en-GB" sz="2400" dirty="0"/>
              <a:t>1984 the Domain Name System was introduced.</a:t>
            </a:r>
            <a:endParaRPr 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486400"/>
          </a:xfrm>
        </p:spPr>
        <p:txBody>
          <a:bodyPr>
            <a:normAutofit fontScale="77500" lnSpcReduction="20000"/>
          </a:bodyPr>
          <a:lstStyle/>
          <a:p>
            <a:pPr>
              <a:lnSpc>
                <a:spcPct val="120000"/>
              </a:lnSpc>
              <a:buNone/>
            </a:pPr>
            <a:r>
              <a:rPr lang="en-US" b="1" dirty="0">
                <a:solidFill>
                  <a:srgbClr val="00B050"/>
                </a:solidFill>
              </a:rPr>
              <a:t>Hierarchy of Domain Names</a:t>
            </a:r>
            <a:endParaRPr lang="en-US" dirty="0">
              <a:solidFill>
                <a:srgbClr val="00B050"/>
              </a:solidFill>
            </a:endParaRPr>
          </a:p>
          <a:p>
            <a:pPr>
              <a:lnSpc>
                <a:spcPct val="120000"/>
              </a:lnSpc>
            </a:pPr>
            <a:r>
              <a:rPr lang="en-US" dirty="0">
                <a:solidFill>
                  <a:srgbClr val="0070C0"/>
                </a:solidFill>
              </a:rPr>
              <a:t>At the top of the DNS hierarchy are 13 root name servers, which contain name server information for all of the generic top-level domains.</a:t>
            </a:r>
          </a:p>
          <a:p>
            <a:pPr>
              <a:lnSpc>
                <a:spcPct val="120000"/>
              </a:lnSpc>
            </a:pPr>
            <a:r>
              <a:rPr lang="en-US" dirty="0"/>
              <a:t>Top level domains are </a:t>
            </a:r>
            <a:r>
              <a:rPr lang="en-US" dirty="0">
                <a:solidFill>
                  <a:srgbClr val="0070C0"/>
                </a:solidFill>
              </a:rPr>
              <a:t>.com </a:t>
            </a:r>
            <a:r>
              <a:rPr lang="en-US" dirty="0"/>
              <a:t>and </a:t>
            </a:r>
            <a:r>
              <a:rPr lang="en-US" dirty="0">
                <a:solidFill>
                  <a:srgbClr val="0070C0"/>
                </a:solidFill>
              </a:rPr>
              <a:t>.org </a:t>
            </a:r>
            <a:r>
              <a:rPr lang="en-US" dirty="0"/>
              <a:t>as well as country-specific DNS addresses such as </a:t>
            </a:r>
            <a:r>
              <a:rPr lang="en-US" dirty="0">
                <a:solidFill>
                  <a:srgbClr val="0070C0"/>
                </a:solidFill>
              </a:rPr>
              <a:t>.</a:t>
            </a:r>
            <a:r>
              <a:rPr lang="en-US" dirty="0" err="1">
                <a:solidFill>
                  <a:srgbClr val="0070C0"/>
                </a:solidFill>
              </a:rPr>
              <a:t>uk</a:t>
            </a:r>
            <a:r>
              <a:rPr lang="en-US" dirty="0">
                <a:solidFill>
                  <a:srgbClr val="0070C0"/>
                </a:solidFill>
              </a:rPr>
              <a:t> </a:t>
            </a:r>
            <a:r>
              <a:rPr lang="en-US" dirty="0"/>
              <a:t>or </a:t>
            </a:r>
            <a:r>
              <a:rPr lang="en-US" dirty="0">
                <a:solidFill>
                  <a:srgbClr val="0070C0"/>
                </a:solidFill>
              </a:rPr>
              <a:t>.</a:t>
            </a:r>
            <a:r>
              <a:rPr lang="en-US" dirty="0" err="1">
                <a:solidFill>
                  <a:srgbClr val="0070C0"/>
                </a:solidFill>
              </a:rPr>
              <a:t>nz</a:t>
            </a:r>
            <a:r>
              <a:rPr lang="en-US" dirty="0"/>
              <a:t>. </a:t>
            </a:r>
          </a:p>
          <a:p>
            <a:pPr>
              <a:lnSpc>
                <a:spcPct val="120000"/>
              </a:lnSpc>
            </a:pPr>
            <a:r>
              <a:rPr lang="en-US" dirty="0"/>
              <a:t>The name servers for each of these top-level domains contains name server information for domains within that top-level domain. </a:t>
            </a:r>
          </a:p>
          <a:p>
            <a:pPr>
              <a:lnSpc>
                <a:spcPct val="120000"/>
              </a:lnSpc>
            </a:pPr>
            <a:r>
              <a:rPr lang="en-US" dirty="0"/>
              <a:t>So the name server for </a:t>
            </a:r>
            <a:r>
              <a:rPr lang="en-US" dirty="0">
                <a:solidFill>
                  <a:srgbClr val="0070C0"/>
                </a:solidFill>
              </a:rPr>
              <a:t>.com </a:t>
            </a:r>
            <a:r>
              <a:rPr lang="en-US" dirty="0"/>
              <a:t>will contain information about </a:t>
            </a:r>
            <a:r>
              <a:rPr lang="en-US" dirty="0">
                <a:solidFill>
                  <a:srgbClr val="0070C0"/>
                </a:solidFill>
              </a:rPr>
              <a:t>microsoft.com</a:t>
            </a:r>
            <a:r>
              <a:rPr lang="en-US" dirty="0"/>
              <a:t> but will not contain information about </a:t>
            </a:r>
            <a:r>
              <a:rPr lang="en-US" dirty="0">
                <a:solidFill>
                  <a:srgbClr val="0070C0"/>
                </a:solidFill>
              </a:rPr>
              <a:t>microsoft.co.uk</a:t>
            </a:r>
            <a:r>
              <a:rPr lang="en-US" dirty="0"/>
              <a:t>. </a:t>
            </a:r>
          </a:p>
          <a:p>
            <a:pPr>
              <a:lnSpc>
                <a:spcPct val="120000"/>
              </a:lnSpc>
            </a:pPr>
            <a:r>
              <a:rPr lang="en-US" dirty="0"/>
              <a:t>Your name server will have to contact the server that contains the information for </a:t>
            </a:r>
            <a:r>
              <a:rPr lang="en-US" dirty="0">
                <a:solidFill>
                  <a:srgbClr val="0070C0"/>
                </a:solidFill>
              </a:rPr>
              <a:t>.</a:t>
            </a:r>
            <a:r>
              <a:rPr lang="en-US" dirty="0" err="1">
                <a:solidFill>
                  <a:srgbClr val="0070C0"/>
                </a:solidFill>
              </a:rPr>
              <a:t>co.uk</a:t>
            </a:r>
            <a:r>
              <a:rPr lang="en-US"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endParaRPr lang="en-US" dirty="0"/>
          </a:p>
        </p:txBody>
      </p:sp>
      <p:pic>
        <p:nvPicPr>
          <p:cNvPr id="5" name="Picture 4"/>
          <p:cNvPicPr/>
          <p:nvPr/>
        </p:nvPicPr>
        <p:blipFill>
          <a:blip r:embed="rId3" cstate="print"/>
          <a:srcRect b="3720"/>
          <a:stretch>
            <a:fillRect/>
          </a:stretch>
        </p:blipFill>
        <p:spPr bwMode="auto">
          <a:xfrm>
            <a:off x="612648" y="1531188"/>
            <a:ext cx="8153400" cy="5326812"/>
          </a:xfrm>
          <a:prstGeom prst="rect">
            <a:avLst/>
          </a:prstGeom>
          <a:noFill/>
          <a:ln w="3175">
            <a:solidFill>
              <a:schemeClr val="tx1"/>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Internet…</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r>
              <a:rPr lang="en-GB" sz="2400" dirty="0"/>
              <a:t>The Internet has, in a short space of time, become fundamental to the global economy. </a:t>
            </a:r>
          </a:p>
          <a:p>
            <a:r>
              <a:rPr lang="en-GB" sz="2400" dirty="0"/>
              <a:t>More than a billion people worldwide use it, both at work and in their social lives. </a:t>
            </a:r>
          </a:p>
          <a:p>
            <a:endParaRPr lang="en-GB" sz="1200" dirty="0"/>
          </a:p>
          <a:p>
            <a:r>
              <a:rPr lang="en-GB" sz="2400" dirty="0"/>
              <a:t>Generally, the services of internet are:</a:t>
            </a:r>
            <a:endParaRPr lang="en-US" sz="2400" dirty="0"/>
          </a:p>
          <a:p>
            <a:pPr lvl="1">
              <a:buSzPct val="100000"/>
              <a:buFont typeface="Tw Cen MT" pitchFamily="34" charset="0"/>
              <a:buChar char="–"/>
            </a:pPr>
            <a:r>
              <a:rPr lang="en-US" sz="2400" b="1" dirty="0">
                <a:solidFill>
                  <a:srgbClr val="0070C0"/>
                </a:solidFill>
              </a:rPr>
              <a:t>World Wide Web (WWW)</a:t>
            </a:r>
          </a:p>
          <a:p>
            <a:pPr lvl="1">
              <a:buSzPct val="100000"/>
              <a:buFont typeface="Tw Cen MT" pitchFamily="34" charset="0"/>
              <a:buChar char="–"/>
            </a:pPr>
            <a:r>
              <a:rPr lang="en-US" sz="2400" b="1" dirty="0">
                <a:solidFill>
                  <a:srgbClr val="0070C0"/>
                </a:solidFill>
              </a:rPr>
              <a:t>Electronic mail (email) </a:t>
            </a:r>
          </a:p>
          <a:p>
            <a:pPr lvl="1">
              <a:buSzPct val="100000"/>
              <a:buFont typeface="Tw Cen MT" pitchFamily="34" charset="0"/>
              <a:buChar char="–"/>
            </a:pPr>
            <a:r>
              <a:rPr lang="en-US" sz="2400" b="1" dirty="0">
                <a:solidFill>
                  <a:srgbClr val="0070C0"/>
                </a:solidFill>
              </a:rPr>
              <a:t>File Transfer (ftp)</a:t>
            </a:r>
          </a:p>
          <a:p>
            <a:pPr lvl="1">
              <a:buSzPct val="100000"/>
              <a:buFont typeface="Tw Cen MT" pitchFamily="34" charset="0"/>
              <a:buChar char="–"/>
            </a:pPr>
            <a:r>
              <a:rPr lang="en-US" sz="2400" b="1" dirty="0">
                <a:solidFill>
                  <a:srgbClr val="0070C0"/>
                </a:solidFill>
              </a:rPr>
              <a:t>Discussion Groups</a:t>
            </a:r>
          </a:p>
          <a:p>
            <a:pPr lvl="1">
              <a:buSzPct val="100000"/>
              <a:buFont typeface="Tw Cen MT" pitchFamily="34" charset="0"/>
              <a:buChar char="–"/>
            </a:pPr>
            <a:r>
              <a:rPr lang="en-US" sz="2400" b="1" dirty="0">
                <a:solidFill>
                  <a:srgbClr val="0070C0"/>
                </a:solidFill>
              </a:rPr>
              <a:t>Usenet (News Group)</a:t>
            </a:r>
          </a:p>
          <a:p>
            <a:pPr lvl="1">
              <a:buSzPct val="100000"/>
              <a:buFont typeface="Tw Cen MT" pitchFamily="34" charset="0"/>
              <a:buChar char="–"/>
            </a:pPr>
            <a:r>
              <a:rPr lang="en-US" sz="2400" b="1" dirty="0">
                <a:solidFill>
                  <a:srgbClr val="0070C0"/>
                </a:solidFill>
              </a:rPr>
              <a:t>Internet Chat</a:t>
            </a:r>
          </a:p>
          <a:p>
            <a:pPr lvl="1">
              <a:buSzPct val="100000"/>
              <a:buFont typeface="Tw Cen MT" pitchFamily="34" charset="0"/>
              <a:buChar char="–"/>
            </a:pPr>
            <a:r>
              <a:rPr lang="en-US" sz="2400" b="1" dirty="0">
                <a:solidFill>
                  <a:srgbClr val="0070C0"/>
                </a:solidFill>
              </a:rPr>
              <a:t>Search Services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sz="2400" dirty="0"/>
              <a:t>All DNS records actually end with the period character (.) </a:t>
            </a:r>
          </a:p>
          <a:p>
            <a:r>
              <a:rPr lang="en-US" sz="2400" dirty="0"/>
              <a:t>Period (.) represents the root of the DNS hierarchy, but it's rarely printed and is usually just assumed.</a:t>
            </a:r>
          </a:p>
          <a:p>
            <a:r>
              <a:rPr lang="en-US" sz="2400" dirty="0"/>
              <a:t>For example, if you take the domain name www.microsoft.com, here is how it is organized</a:t>
            </a:r>
          </a:p>
          <a:p>
            <a:endParaRPr lang="en-US" sz="2400" dirty="0"/>
          </a:p>
        </p:txBody>
      </p:sp>
      <p:graphicFrame>
        <p:nvGraphicFramePr>
          <p:cNvPr id="4" name="Table 3"/>
          <p:cNvGraphicFramePr>
            <a:graphicFrameLocks noGrp="1"/>
          </p:cNvGraphicFramePr>
          <p:nvPr/>
        </p:nvGraphicFramePr>
        <p:xfrm>
          <a:off x="609600" y="3886200"/>
          <a:ext cx="7848600" cy="2791968"/>
        </p:xfrm>
        <a:graphic>
          <a:graphicData uri="http://schemas.openxmlformats.org/drawingml/2006/table">
            <a:tbl>
              <a:tblPr/>
              <a:tblGrid>
                <a:gridCol w="1900187">
                  <a:extLst>
                    <a:ext uri="{9D8B030D-6E8A-4147-A177-3AD203B41FA5}">
                      <a16:colId xmlns:a16="http://schemas.microsoft.com/office/drawing/2014/main" val="20000"/>
                    </a:ext>
                  </a:extLst>
                </a:gridCol>
                <a:gridCol w="5948413">
                  <a:extLst>
                    <a:ext uri="{9D8B030D-6E8A-4147-A177-3AD203B41FA5}">
                      <a16:colId xmlns:a16="http://schemas.microsoft.com/office/drawing/2014/main" val="20001"/>
                    </a:ext>
                  </a:extLst>
                </a:gridCol>
              </a:tblGrid>
              <a:tr h="487680">
                <a:tc gridSpan="2">
                  <a:txBody>
                    <a:bodyPr/>
                    <a:lstStyle/>
                    <a:p>
                      <a:pPr marL="0" marR="0" algn="just">
                        <a:lnSpc>
                          <a:spcPct val="115000"/>
                        </a:lnSpc>
                        <a:spcBef>
                          <a:spcPts val="0"/>
                        </a:spcBef>
                        <a:spcAft>
                          <a:spcPts val="0"/>
                        </a:spcAft>
                      </a:pPr>
                      <a:r>
                        <a:rPr lang="en-US" sz="2400" dirty="0">
                          <a:solidFill>
                            <a:srgbClr val="0070C0"/>
                          </a:solidFill>
                          <a:latin typeface="Calibri"/>
                          <a:ea typeface="SimSun"/>
                          <a:cs typeface="Times New Roman"/>
                        </a:rPr>
                        <a:t>www.microsoft.com.</a:t>
                      </a:r>
                      <a:endParaRPr lang="en-US" sz="1800" dirty="0">
                        <a:solidFill>
                          <a:srgbClr val="0070C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487680">
                <a:tc>
                  <a:txBody>
                    <a:bodyPr/>
                    <a:lstStyle/>
                    <a:p>
                      <a:pPr marL="0" marR="0" algn="just">
                        <a:lnSpc>
                          <a:spcPct val="115000"/>
                        </a:lnSpc>
                        <a:spcBef>
                          <a:spcPts val="0"/>
                        </a:spcBef>
                        <a:spcAft>
                          <a:spcPts val="0"/>
                        </a:spcAft>
                      </a:pPr>
                      <a:r>
                        <a:rPr lang="en-US" sz="2400" dirty="0">
                          <a:solidFill>
                            <a:srgbClr val="000000"/>
                          </a:solidFill>
                          <a:latin typeface="Calibri"/>
                          <a:ea typeface="SimSun"/>
                          <a:cs typeface="Times New Roman"/>
                        </a:rPr>
                        <a:t>.</a:t>
                      </a:r>
                      <a:endParaRPr lang="en-US" sz="18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solidFill>
                            <a:srgbClr val="000000"/>
                          </a:solidFill>
                          <a:latin typeface="Calibri"/>
                          <a:ea typeface="SimSun"/>
                          <a:cs typeface="Times New Roman"/>
                        </a:rPr>
                        <a:t>Root domain</a:t>
                      </a:r>
                      <a:endParaRPr lang="en-US" sz="18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7680">
                <a:tc>
                  <a:txBody>
                    <a:bodyPr/>
                    <a:lstStyle/>
                    <a:p>
                      <a:pPr marL="0" marR="0" algn="just">
                        <a:lnSpc>
                          <a:spcPct val="115000"/>
                        </a:lnSpc>
                        <a:spcBef>
                          <a:spcPts val="0"/>
                        </a:spcBef>
                        <a:spcAft>
                          <a:spcPts val="0"/>
                        </a:spcAft>
                      </a:pPr>
                      <a:r>
                        <a:rPr lang="en-US" sz="2400">
                          <a:solidFill>
                            <a:srgbClr val="000000"/>
                          </a:solidFill>
                          <a:latin typeface="Calibri"/>
                          <a:ea typeface="SimSun"/>
                          <a:cs typeface="Times New Roman"/>
                        </a:rPr>
                        <a:t>com</a:t>
                      </a:r>
                      <a:endParaRPr lang="en-US" sz="180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solidFill>
                            <a:srgbClr val="000000"/>
                          </a:solidFill>
                          <a:latin typeface="Calibri"/>
                          <a:ea typeface="SimSun"/>
                          <a:cs typeface="Times New Roman"/>
                        </a:rPr>
                        <a:t>The com top-level domain</a:t>
                      </a:r>
                      <a:endParaRPr lang="en-US" sz="18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7680">
                <a:tc>
                  <a:txBody>
                    <a:bodyPr/>
                    <a:lstStyle/>
                    <a:p>
                      <a:pPr marL="0" marR="0" algn="just">
                        <a:lnSpc>
                          <a:spcPct val="115000"/>
                        </a:lnSpc>
                        <a:spcBef>
                          <a:spcPts val="0"/>
                        </a:spcBef>
                        <a:spcAft>
                          <a:spcPts val="0"/>
                        </a:spcAft>
                      </a:pPr>
                      <a:r>
                        <a:rPr lang="en-US" sz="2400" dirty="0" err="1">
                          <a:solidFill>
                            <a:srgbClr val="000000"/>
                          </a:solidFill>
                          <a:latin typeface="Calibri"/>
                          <a:ea typeface="SimSun"/>
                          <a:cs typeface="Times New Roman"/>
                        </a:rPr>
                        <a:t>microsoft</a:t>
                      </a:r>
                      <a:endParaRPr lang="en-US" sz="18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solidFill>
                            <a:srgbClr val="000000"/>
                          </a:solidFill>
                          <a:latin typeface="Calibri"/>
                          <a:ea typeface="SimSun"/>
                          <a:cs typeface="Times New Roman"/>
                        </a:rPr>
                        <a:t>The domain </a:t>
                      </a:r>
                      <a:r>
                        <a:rPr lang="en-US" sz="2400" dirty="0" err="1">
                          <a:solidFill>
                            <a:srgbClr val="000000"/>
                          </a:solidFill>
                          <a:latin typeface="Calibri"/>
                          <a:ea typeface="SimSun"/>
                          <a:cs typeface="Times New Roman"/>
                        </a:rPr>
                        <a:t>microsoft</a:t>
                      </a:r>
                      <a:r>
                        <a:rPr lang="en-US" sz="2400" dirty="0">
                          <a:solidFill>
                            <a:srgbClr val="000000"/>
                          </a:solidFill>
                          <a:latin typeface="Calibri"/>
                          <a:ea typeface="SimSun"/>
                          <a:cs typeface="Times New Roman"/>
                        </a:rPr>
                        <a:t> within .com</a:t>
                      </a:r>
                      <a:endParaRPr lang="en-US" sz="18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7680">
                <a:tc>
                  <a:txBody>
                    <a:bodyPr/>
                    <a:lstStyle/>
                    <a:p>
                      <a:pPr marL="0" marR="0" algn="just">
                        <a:lnSpc>
                          <a:spcPct val="115000"/>
                        </a:lnSpc>
                        <a:spcBef>
                          <a:spcPts val="0"/>
                        </a:spcBef>
                        <a:spcAft>
                          <a:spcPts val="0"/>
                        </a:spcAft>
                      </a:pPr>
                      <a:r>
                        <a:rPr lang="en-US" sz="2400">
                          <a:solidFill>
                            <a:srgbClr val="000000"/>
                          </a:solidFill>
                          <a:latin typeface="Calibri"/>
                          <a:ea typeface="SimSun"/>
                          <a:cs typeface="Times New Roman"/>
                        </a:rPr>
                        <a:t>www</a:t>
                      </a:r>
                      <a:endParaRPr lang="en-US" sz="180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dirty="0">
                          <a:solidFill>
                            <a:srgbClr val="000000"/>
                          </a:solidFill>
                          <a:latin typeface="Calibri"/>
                          <a:ea typeface="SimSun"/>
                          <a:cs typeface="Times New Roman"/>
                        </a:rPr>
                        <a:t>The host www within the domain microsoft.com</a:t>
                      </a:r>
                      <a:endParaRPr lang="en-US" sz="1800" dirty="0">
                        <a:solidFill>
                          <a:srgbClr val="0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endParaRPr lang="en-US" dirty="0"/>
          </a:p>
        </p:txBody>
      </p:sp>
      <p:pic>
        <p:nvPicPr>
          <p:cNvPr id="4" name="Picture 3" descr="dns-protocol-2"/>
          <p:cNvPicPr>
            <a:picLocks noChangeAspect="1"/>
          </p:cNvPicPr>
          <p:nvPr/>
        </p:nvPicPr>
        <p:blipFill>
          <a:blip r:embed="rId3" cstate="print"/>
          <a:srcRect/>
          <a:stretch>
            <a:fillRect/>
          </a:stretch>
        </p:blipFill>
        <p:spPr bwMode="auto">
          <a:xfrm>
            <a:off x="152400" y="1905000"/>
            <a:ext cx="8890122" cy="41148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20000"/>
              </a:lnSpc>
            </a:pPr>
            <a:r>
              <a:rPr lang="en-US" dirty="0">
                <a:solidFill>
                  <a:srgbClr val="0070C0"/>
                </a:solidFill>
              </a:rPr>
              <a:t>ICANN</a:t>
            </a:r>
            <a:r>
              <a:rPr lang="en-US" dirty="0"/>
              <a:t> controls the “root domain”, which includes all the top level domains. </a:t>
            </a:r>
          </a:p>
          <a:p>
            <a:pPr>
              <a:lnSpc>
                <a:spcPct val="120000"/>
              </a:lnSpc>
            </a:pPr>
            <a:r>
              <a:rPr lang="en-US" dirty="0"/>
              <a:t>The Root DNS servers know all about the authoritative DNS servers for the domains immediately below them. e.g. firewall.cx, cisco.com, microsoft.com etc. </a:t>
            </a:r>
          </a:p>
          <a:p>
            <a:pPr>
              <a:lnSpc>
                <a:spcPct val="120000"/>
              </a:lnSpc>
            </a:pPr>
            <a:r>
              <a:rPr lang="en-US" dirty="0"/>
              <a:t>These Root DNS servers can tell you which DNS server takes care of </a:t>
            </a:r>
            <a:r>
              <a:rPr lang="en-US" dirty="0">
                <a:solidFill>
                  <a:srgbClr val="0070C0"/>
                </a:solidFill>
              </a:rPr>
              <a:t>firewall.cx</a:t>
            </a:r>
            <a:r>
              <a:rPr lang="en-US" dirty="0"/>
              <a:t>, </a:t>
            </a:r>
            <a:r>
              <a:rPr lang="en-US" dirty="0">
                <a:solidFill>
                  <a:srgbClr val="0070C0"/>
                </a:solidFill>
              </a:rPr>
              <a:t>cisco.com</a:t>
            </a:r>
            <a:r>
              <a:rPr lang="en-US" dirty="0"/>
              <a:t>, </a:t>
            </a:r>
            <a:r>
              <a:rPr lang="en-US" dirty="0">
                <a:solidFill>
                  <a:srgbClr val="0070C0"/>
                </a:solidFill>
              </a:rPr>
              <a:t>microsoft.com</a:t>
            </a:r>
            <a:r>
              <a:rPr lang="en-US" dirty="0"/>
              <a:t> and the rest.</a:t>
            </a:r>
          </a:p>
          <a:p>
            <a:pPr>
              <a:lnSpc>
                <a:spcPct val="120000"/>
              </a:lnSpc>
              <a:buNone/>
            </a:pPr>
            <a:endParaRPr lang="en-US" sz="1500" dirty="0"/>
          </a:p>
          <a:p>
            <a:pPr>
              <a:lnSpc>
                <a:spcPct val="120000"/>
              </a:lnSpc>
            </a:pPr>
            <a:r>
              <a:rPr lang="en-GB" dirty="0"/>
              <a:t>To visit the Cisco website, we go to web browser and type </a:t>
            </a:r>
            <a:r>
              <a:rPr lang="en-GB" dirty="0">
                <a:solidFill>
                  <a:srgbClr val="0070C0"/>
                </a:solidFill>
              </a:rPr>
              <a:t>http://www.cisco.com </a:t>
            </a:r>
            <a:r>
              <a:rPr lang="en-GB" dirty="0"/>
              <a:t>and after a few seconds, the website is displayed. </a:t>
            </a:r>
          </a:p>
          <a:p>
            <a:pPr>
              <a:lnSpc>
                <a:spcPct val="120000"/>
              </a:lnSpc>
            </a:pPr>
            <a:r>
              <a:rPr lang="en-GB" dirty="0"/>
              <a:t>But what happens in the background after they type the address and hit enter is pretty much unknown to most users.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a:t>Common top level domains:</a:t>
            </a:r>
          </a:p>
          <a:p>
            <a:pPr lvl="1">
              <a:spcBef>
                <a:spcPts val="400"/>
              </a:spcBef>
              <a:buSzPct val="100000"/>
              <a:buFont typeface="Tw Cen MT" pitchFamily="34" charset="0"/>
              <a:buChar char="–"/>
            </a:pPr>
            <a:r>
              <a:rPr lang="en-US" b="1" dirty="0">
                <a:solidFill>
                  <a:srgbClr val="FF0000"/>
                </a:solidFill>
              </a:rPr>
              <a:t>.</a:t>
            </a:r>
            <a:r>
              <a:rPr lang="en-US" b="1" dirty="0" err="1">
                <a:solidFill>
                  <a:srgbClr val="FF0000"/>
                </a:solidFill>
              </a:rPr>
              <a:t>edu</a:t>
            </a:r>
            <a:endParaRPr lang="en-US" b="1" dirty="0">
              <a:solidFill>
                <a:srgbClr val="FF0000"/>
              </a:solidFill>
            </a:endParaRPr>
          </a:p>
          <a:p>
            <a:pPr lvl="1">
              <a:spcBef>
                <a:spcPts val="400"/>
              </a:spcBef>
              <a:buSzPct val="100000"/>
              <a:buFont typeface="Tw Cen MT" pitchFamily="34" charset="0"/>
              <a:buChar char="–"/>
            </a:pPr>
            <a:r>
              <a:rPr lang="en-US" b="1" dirty="0">
                <a:solidFill>
                  <a:srgbClr val="FF0000"/>
                </a:solidFill>
              </a:rPr>
              <a:t>.biz</a:t>
            </a:r>
          </a:p>
          <a:p>
            <a:pPr lvl="1">
              <a:spcBef>
                <a:spcPts val="400"/>
              </a:spcBef>
              <a:buSzPct val="100000"/>
              <a:buFont typeface="Tw Cen MT" pitchFamily="34" charset="0"/>
              <a:buChar char="–"/>
            </a:pPr>
            <a:r>
              <a:rPr lang="en-US" b="1" dirty="0">
                <a:solidFill>
                  <a:srgbClr val="FF0000"/>
                </a:solidFill>
              </a:rPr>
              <a:t>.</a:t>
            </a:r>
            <a:r>
              <a:rPr lang="en-US" b="1" dirty="0" err="1">
                <a:solidFill>
                  <a:srgbClr val="FF0000"/>
                </a:solidFill>
              </a:rPr>
              <a:t>gov</a:t>
            </a:r>
            <a:endParaRPr lang="en-US" b="1" dirty="0">
              <a:solidFill>
                <a:srgbClr val="FF0000"/>
              </a:solidFill>
            </a:endParaRPr>
          </a:p>
          <a:p>
            <a:pPr lvl="1">
              <a:spcBef>
                <a:spcPts val="400"/>
              </a:spcBef>
              <a:buSzPct val="100000"/>
              <a:buFont typeface="Tw Cen MT" pitchFamily="34" charset="0"/>
              <a:buChar char="–"/>
            </a:pPr>
            <a:r>
              <a:rPr lang="en-US" b="1" dirty="0">
                <a:solidFill>
                  <a:srgbClr val="FF0000"/>
                </a:solidFill>
              </a:rPr>
              <a:t>.cat</a:t>
            </a:r>
          </a:p>
          <a:p>
            <a:pPr lvl="1">
              <a:spcBef>
                <a:spcPts val="400"/>
              </a:spcBef>
              <a:buSzPct val="100000"/>
              <a:buFont typeface="Tw Cen MT" pitchFamily="34" charset="0"/>
              <a:buChar char="–"/>
            </a:pPr>
            <a:r>
              <a:rPr lang="en-US" b="1" dirty="0">
                <a:solidFill>
                  <a:srgbClr val="FF0000"/>
                </a:solidFill>
              </a:rPr>
              <a:t>.mil</a:t>
            </a:r>
          </a:p>
          <a:p>
            <a:pPr lvl="1">
              <a:spcBef>
                <a:spcPts val="400"/>
              </a:spcBef>
              <a:buSzPct val="100000"/>
              <a:buFont typeface="Tw Cen MT" pitchFamily="34" charset="0"/>
              <a:buChar char="–"/>
            </a:pPr>
            <a:r>
              <a:rPr lang="en-US" b="1" dirty="0">
                <a:solidFill>
                  <a:srgbClr val="FF0000"/>
                </a:solidFill>
              </a:rPr>
              <a:t>.</a:t>
            </a:r>
            <a:r>
              <a:rPr lang="en-US" b="1" dirty="0" err="1">
                <a:solidFill>
                  <a:srgbClr val="FF0000"/>
                </a:solidFill>
              </a:rPr>
              <a:t>int</a:t>
            </a:r>
            <a:endParaRPr lang="en-US" b="1" dirty="0">
              <a:solidFill>
                <a:srgbClr val="FF0000"/>
              </a:solidFill>
            </a:endParaRPr>
          </a:p>
          <a:p>
            <a:pPr lvl="1">
              <a:spcBef>
                <a:spcPts val="400"/>
              </a:spcBef>
              <a:buSzPct val="100000"/>
              <a:buFont typeface="Tw Cen MT" pitchFamily="34" charset="0"/>
              <a:buChar char="–"/>
            </a:pPr>
            <a:r>
              <a:rPr lang="en-US" b="1" dirty="0">
                <a:solidFill>
                  <a:srgbClr val="FF0000"/>
                </a:solidFill>
              </a:rPr>
              <a:t>.info</a:t>
            </a:r>
          </a:p>
          <a:p>
            <a:pPr>
              <a:spcBef>
                <a:spcPts val="400"/>
              </a:spcBef>
              <a:buNone/>
            </a:pPr>
            <a:endParaRPr lang="en-US" sz="2400" dirty="0"/>
          </a:p>
          <a:p>
            <a:pPr>
              <a:spcBef>
                <a:spcPts val="400"/>
              </a:spcBef>
            </a:pPr>
            <a:r>
              <a:rPr lang="en-US" dirty="0"/>
              <a:t>Common country codes:</a:t>
            </a:r>
          </a:p>
          <a:p>
            <a:pPr lvl="1">
              <a:spcBef>
                <a:spcPts val="400"/>
              </a:spcBef>
              <a:buSzPct val="100000"/>
              <a:buFont typeface="Tw Cen MT" pitchFamily="34" charset="0"/>
              <a:buChar char="–"/>
            </a:pPr>
            <a:r>
              <a:rPr lang="en-US" b="1" dirty="0">
                <a:solidFill>
                  <a:srgbClr val="FF0000"/>
                </a:solidFill>
              </a:rPr>
              <a:t>.</a:t>
            </a:r>
            <a:r>
              <a:rPr lang="en-US" b="1" dirty="0" err="1">
                <a:solidFill>
                  <a:srgbClr val="FF0000"/>
                </a:solidFill>
              </a:rPr>
              <a:t>uk</a:t>
            </a:r>
            <a:endParaRPr lang="en-US" b="1" dirty="0">
              <a:solidFill>
                <a:srgbClr val="FF0000"/>
              </a:solidFill>
            </a:endParaRPr>
          </a:p>
          <a:p>
            <a:pPr lvl="1">
              <a:spcBef>
                <a:spcPts val="400"/>
              </a:spcBef>
              <a:buSzPct val="100000"/>
              <a:buFont typeface="Tw Cen MT" pitchFamily="34" charset="0"/>
              <a:buChar char="–"/>
            </a:pPr>
            <a:r>
              <a:rPr lang="en-US" b="1" dirty="0">
                <a:solidFill>
                  <a:srgbClr val="FF0000"/>
                </a:solidFill>
              </a:rPr>
              <a:t>.us</a:t>
            </a:r>
          </a:p>
          <a:p>
            <a:pPr lvl="1">
              <a:spcBef>
                <a:spcPts val="400"/>
              </a:spcBef>
              <a:buSzPct val="100000"/>
              <a:buFont typeface="Tw Cen MT" pitchFamily="34" charset="0"/>
              <a:buChar char="–"/>
            </a:pPr>
            <a:r>
              <a:rPr lang="en-US" b="1" dirty="0">
                <a:solidFill>
                  <a:srgbClr val="FF0000"/>
                </a:solidFill>
              </a:rPr>
              <a:t>.</a:t>
            </a:r>
            <a:r>
              <a:rPr lang="en-US" b="1" dirty="0" err="1">
                <a:solidFill>
                  <a:srgbClr val="FF0000"/>
                </a:solidFill>
              </a:rPr>
              <a:t>eu</a:t>
            </a:r>
            <a:endParaRPr lang="en-US" b="1" dirty="0">
              <a:solidFill>
                <a:srgbClr val="FF0000"/>
              </a:solidFill>
            </a:endParaRPr>
          </a:p>
          <a:p>
            <a:pPr lvl="1">
              <a:spcBef>
                <a:spcPts val="400"/>
              </a:spcBef>
              <a:buSzPct val="100000"/>
              <a:buFont typeface="Tw Cen MT" pitchFamily="34" charset="0"/>
              <a:buChar char="–"/>
            </a:pPr>
            <a:r>
              <a:rPr lang="en-US" b="1" dirty="0">
                <a:solidFill>
                  <a:srgbClr val="FF0000"/>
                </a:solidFill>
              </a:rPr>
              <a:t>.et</a:t>
            </a:r>
          </a:p>
          <a:p>
            <a:pPr lvl="1">
              <a:spcBef>
                <a:spcPts val="400"/>
              </a:spcBef>
              <a:buSzPct val="100000"/>
              <a:buFont typeface="Tw Cen MT" pitchFamily="34" charset="0"/>
              <a:buChar char="–"/>
            </a:pPr>
            <a:r>
              <a:rPr lang="en-US" b="1" dirty="0">
                <a:solidFill>
                  <a:srgbClr val="FF0000"/>
                </a:solidFill>
              </a:rPr>
              <a:t>.de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buNone/>
            </a:pPr>
            <a:r>
              <a:rPr lang="en-GB" dirty="0">
                <a:solidFill>
                  <a:srgbClr val="FF0000"/>
                </a:solidFill>
              </a:rPr>
              <a:t>Here is what happens:</a:t>
            </a:r>
            <a:endParaRPr lang="en-US" dirty="0">
              <a:solidFill>
                <a:srgbClr val="FF0000"/>
              </a:solidFill>
            </a:endParaRPr>
          </a:p>
          <a:p>
            <a:r>
              <a:rPr lang="en-US" b="1" dirty="0">
                <a:solidFill>
                  <a:srgbClr val="FF0000"/>
                </a:solidFill>
              </a:rPr>
              <a:t>1.</a:t>
            </a:r>
            <a:r>
              <a:rPr lang="en-US" dirty="0">
                <a:solidFill>
                  <a:srgbClr val="FF0000"/>
                </a:solidFill>
              </a:rPr>
              <a:t> </a:t>
            </a:r>
            <a:r>
              <a:rPr lang="en-US" dirty="0"/>
              <a:t>You open your web browser and enter www.cisco.com in the address field. </a:t>
            </a:r>
          </a:p>
          <a:p>
            <a:r>
              <a:rPr lang="en-US" dirty="0"/>
              <a:t>At that point, the computer doesn't know the IP address for www.cisco.com, so it sends a DNS query to your ISP's DNS server.</a:t>
            </a:r>
          </a:p>
          <a:p>
            <a:pPr>
              <a:buNone/>
            </a:pPr>
            <a:endParaRPr lang="en-US" sz="2200" dirty="0"/>
          </a:p>
          <a:p>
            <a:r>
              <a:rPr lang="en-US" b="1" dirty="0">
                <a:solidFill>
                  <a:srgbClr val="FF0000"/>
                </a:solidFill>
              </a:rPr>
              <a:t>2.</a:t>
            </a:r>
            <a:r>
              <a:rPr lang="en-US" dirty="0">
                <a:solidFill>
                  <a:srgbClr val="FF0000"/>
                </a:solidFill>
              </a:rPr>
              <a:t> </a:t>
            </a:r>
            <a:r>
              <a:rPr lang="en-US" dirty="0"/>
              <a:t>Your ISP's DNS server doesn't know the IP for www.cisco.com, so it will ask one of the ROOT DNS servers.</a:t>
            </a:r>
          </a:p>
          <a:p>
            <a:pPr>
              <a:buNone/>
            </a:pPr>
            <a:endParaRPr lang="en-US" sz="2200" dirty="0"/>
          </a:p>
          <a:p>
            <a:r>
              <a:rPr lang="en-US" b="1" dirty="0">
                <a:solidFill>
                  <a:srgbClr val="FF0000"/>
                </a:solidFill>
              </a:rPr>
              <a:t>3. </a:t>
            </a:r>
            <a:r>
              <a:rPr lang="en-US" dirty="0"/>
              <a:t>The ROOT DNS server checks its database and finds that the Primary DNS for Cisco.com is 198.133.219.25. </a:t>
            </a:r>
          </a:p>
          <a:p>
            <a:r>
              <a:rPr lang="en-US" dirty="0"/>
              <a:t>It replies to your ISP's server with that answer.</a:t>
            </a:r>
          </a:p>
          <a:p>
            <a:pPr>
              <a:buNone/>
            </a:pPr>
            <a:endParaRPr lang="en-US" sz="2200" dirty="0"/>
          </a:p>
          <a:p>
            <a:r>
              <a:rPr lang="en-US" b="1" dirty="0">
                <a:solidFill>
                  <a:srgbClr val="FF0000"/>
                </a:solidFill>
              </a:rPr>
              <a:t>4.</a:t>
            </a:r>
            <a:r>
              <a:rPr lang="en-US" dirty="0">
                <a:solidFill>
                  <a:srgbClr val="FF0000"/>
                </a:solidFill>
              </a:rPr>
              <a:t> </a:t>
            </a:r>
            <a:r>
              <a:rPr lang="en-US" dirty="0"/>
              <a:t>Your ISP's DNS server now knows where to contact Cisco's DNS server and find out if www.cisco.com exists and its IP. </a:t>
            </a:r>
          </a:p>
          <a:p>
            <a:r>
              <a:rPr lang="en-US" dirty="0"/>
              <a:t>Your ISP's DNS server sends a recursive query to </a:t>
            </a:r>
            <a:r>
              <a:rPr lang="en-US" dirty="0" err="1"/>
              <a:t>Cisco.com's</a:t>
            </a:r>
            <a:r>
              <a:rPr lang="en-US" dirty="0"/>
              <a:t> DNS server and asks for an IP address for www.cisco.com.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Domain Name System (DNS)…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10000"/>
          </a:bodyPr>
          <a:lstStyle/>
          <a:p>
            <a:pPr>
              <a:lnSpc>
                <a:spcPct val="120000"/>
              </a:lnSpc>
            </a:pPr>
            <a:r>
              <a:rPr lang="en-US" sz="2600" b="1" dirty="0">
                <a:solidFill>
                  <a:srgbClr val="FF0000"/>
                </a:solidFill>
              </a:rPr>
              <a:t>5. </a:t>
            </a:r>
            <a:r>
              <a:rPr lang="en-US" sz="2600" dirty="0"/>
              <a:t>Cisco's DNS server checks its database and finds an entry for "www.cisco.com". </a:t>
            </a:r>
          </a:p>
          <a:p>
            <a:pPr>
              <a:lnSpc>
                <a:spcPct val="120000"/>
              </a:lnSpc>
            </a:pPr>
            <a:r>
              <a:rPr lang="en-US" sz="2600" dirty="0"/>
              <a:t>This entry has an IP address of 198.133.219.25. In other words, the </a:t>
            </a:r>
            <a:r>
              <a:rPr lang="en-US" sz="2600" dirty="0" err="1"/>
              <a:t>webserver</a:t>
            </a:r>
            <a:r>
              <a:rPr lang="en-US" sz="2600" dirty="0"/>
              <a:t> is running on the same physical server as the DNS ! If it wasn't running on the same server, then it would have a different IP. </a:t>
            </a:r>
          </a:p>
          <a:p>
            <a:pPr>
              <a:buNone/>
            </a:pPr>
            <a:r>
              <a:rPr lang="en-US" sz="1600" dirty="0"/>
              <a:t> </a:t>
            </a:r>
            <a:endParaRPr lang="en-US" sz="1400" dirty="0"/>
          </a:p>
          <a:p>
            <a:pPr>
              <a:lnSpc>
                <a:spcPct val="110000"/>
              </a:lnSpc>
            </a:pPr>
            <a:r>
              <a:rPr lang="en-US" sz="2800" dirty="0">
                <a:solidFill>
                  <a:srgbClr val="FF0000"/>
                </a:solidFill>
              </a:rPr>
              <a:t>6. </a:t>
            </a:r>
            <a:r>
              <a:rPr lang="en-US" sz="2800" dirty="0"/>
              <a:t>Your ISP's DNS server now knows the IP address for www.cisco.com and sends the result to your computer.</a:t>
            </a:r>
          </a:p>
          <a:p>
            <a:pPr>
              <a:buNone/>
            </a:pPr>
            <a:endParaRPr lang="en-US" sz="1600" dirty="0"/>
          </a:p>
          <a:p>
            <a:pPr>
              <a:lnSpc>
                <a:spcPct val="120000"/>
              </a:lnSpc>
            </a:pPr>
            <a:r>
              <a:rPr lang="en-US" sz="2800" dirty="0">
                <a:solidFill>
                  <a:srgbClr val="FF0000"/>
                </a:solidFill>
              </a:rPr>
              <a:t>7. </a:t>
            </a:r>
            <a:r>
              <a:rPr lang="en-US" sz="2800" dirty="0"/>
              <a:t>Your computer now knows who it needs to contact to get to the website. </a:t>
            </a:r>
          </a:p>
          <a:p>
            <a:pPr>
              <a:lnSpc>
                <a:spcPct val="120000"/>
              </a:lnSpc>
            </a:pPr>
            <a:r>
              <a:rPr lang="en-US" sz="2800" dirty="0"/>
              <a:t>So it sends an http request directly to Cisco's </a:t>
            </a:r>
            <a:r>
              <a:rPr lang="en-US" sz="2800" dirty="0" err="1"/>
              <a:t>webserver</a:t>
            </a:r>
            <a:r>
              <a:rPr lang="en-US" sz="2800" dirty="0"/>
              <a:t> and downloads the webpage.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dns-resolution-1"/>
          <p:cNvPicPr>
            <a:picLocks noChangeAspect="1"/>
          </p:cNvPicPr>
          <p:nvPr/>
        </p:nvPicPr>
        <p:blipFill>
          <a:blip r:embed="rId3" cstate="print"/>
          <a:srcRect/>
          <a:stretch>
            <a:fillRect/>
          </a:stretch>
        </p:blipFill>
        <p:spPr bwMode="auto">
          <a:xfrm>
            <a:off x="1066800" y="134650"/>
            <a:ext cx="6705599" cy="63423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HTML</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sz="2400" dirty="0">
                <a:solidFill>
                  <a:srgbClr val="0070C0"/>
                </a:solidFill>
              </a:rPr>
              <a:t>HTML is a standard language. </a:t>
            </a:r>
          </a:p>
          <a:p>
            <a:r>
              <a:rPr lang="en-US" sz="2400" dirty="0"/>
              <a:t>The standard is decided upon by a large body of volunteers and experts, who oversee its progress and guide its development. </a:t>
            </a:r>
          </a:p>
          <a:p>
            <a:r>
              <a:rPr lang="en-US" sz="2400" dirty="0">
                <a:solidFill>
                  <a:srgbClr val="0070C0"/>
                </a:solidFill>
              </a:rPr>
              <a:t>This body is managed by the World Wide Web Consortium (W3C, http://www.w3.org/)</a:t>
            </a:r>
          </a:p>
          <a:p>
            <a:r>
              <a:rPr lang="en-US" sz="2400" dirty="0"/>
              <a:t>Currently recommends the use of HTML 4.01, its latest standard.</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HTML…</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sz="2400" dirty="0"/>
              <a:t>The next generation of HTML is called XHTML</a:t>
            </a:r>
          </a:p>
          <a:p>
            <a:r>
              <a:rPr lang="en-US" sz="2400" dirty="0"/>
              <a:t>XHTML is defined in a cut down version of SGML called XML (</a:t>
            </a:r>
            <a:r>
              <a:rPr lang="en-US" sz="2400" dirty="0" err="1"/>
              <a:t>eXtensible</a:t>
            </a:r>
            <a:r>
              <a:rPr lang="en-US" sz="2400" dirty="0"/>
              <a:t> Markup Language). </a:t>
            </a:r>
          </a:p>
          <a:p>
            <a:r>
              <a:rPr lang="en-US" sz="2400" dirty="0"/>
              <a:t>XHTML is stricter in its definition of tags (has strict syntax rules), but it is much more flexible, in that it is much easier for computers to interpret. </a:t>
            </a:r>
          </a:p>
          <a:p>
            <a:r>
              <a:rPr lang="en-US" sz="2400" dirty="0"/>
              <a:t>When a computer reads any kind of document, it must follow a strict pattern or syntax, and the stricter this is, the easier the computer finds the interpretation, even though we as humans may find it difficult to write so accurately. </a:t>
            </a:r>
          </a:p>
          <a:p>
            <a:r>
              <a:rPr lang="en-US" sz="2400" dirty="0"/>
              <a:t>Tools such as Dreamweaver and dedicated XML editors make writing this stricter form of HTML much easier.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HTML…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dirty="0">
                <a:solidFill>
                  <a:srgbClr val="00B050"/>
                </a:solidFill>
              </a:rPr>
              <a:t>History of HTML</a:t>
            </a:r>
            <a:endParaRPr lang="en-US" dirty="0">
              <a:solidFill>
                <a:srgbClr val="00B050"/>
              </a:solidFill>
            </a:endParaRPr>
          </a:p>
          <a:p>
            <a:r>
              <a:rPr lang="en-US" dirty="0">
                <a:solidFill>
                  <a:srgbClr val="FF0000"/>
                </a:solidFill>
              </a:rPr>
              <a:t>The original HTML draft </a:t>
            </a:r>
            <a:r>
              <a:rPr lang="en-US" dirty="0"/>
              <a:t>- Tim Berners-Lee based his original markup language for hypertext documents on the syntax and elements in SGML, but added the anchor &lt;a&gt; element for adding hypertext links. </a:t>
            </a:r>
          </a:p>
          <a:p>
            <a:r>
              <a:rPr lang="en-US" b="1" dirty="0">
                <a:solidFill>
                  <a:srgbClr val="FF0000"/>
                </a:solidFill>
              </a:rPr>
              <a:t>HTML +</a:t>
            </a:r>
            <a:r>
              <a:rPr lang="en-US" dirty="0">
                <a:solidFill>
                  <a:srgbClr val="FF0000"/>
                </a:solidFill>
              </a:rPr>
              <a:t>  </a:t>
            </a:r>
            <a:r>
              <a:rPr lang="en-US" dirty="0"/>
              <a:t>-  This version of HTML, written by Dave </a:t>
            </a:r>
            <a:r>
              <a:rPr lang="en-US" dirty="0" err="1"/>
              <a:t>Raggett</a:t>
            </a:r>
            <a:r>
              <a:rPr lang="en-US" dirty="0"/>
              <a:t> in 1993 and 1994, builds upon Berners-Lee’s original version, adding elements such as figures, tables, and forms. </a:t>
            </a:r>
          </a:p>
          <a:p>
            <a:r>
              <a:rPr lang="en-US" dirty="0"/>
              <a:t>Many of the ideas developed here made it into later versions, but the specific elements (such as fig for figures) were left behind. </a:t>
            </a:r>
          </a:p>
          <a:p>
            <a:r>
              <a:rPr lang="en-US" b="1" dirty="0">
                <a:solidFill>
                  <a:srgbClr val="FF0000"/>
                </a:solidFill>
              </a:rPr>
              <a:t>HTML 2.0</a:t>
            </a:r>
            <a:r>
              <a:rPr lang="en-US" dirty="0">
                <a:solidFill>
                  <a:srgbClr val="FF0000"/>
                </a:solidFill>
              </a:rPr>
              <a:t>  </a:t>
            </a:r>
            <a:r>
              <a:rPr lang="en-US" dirty="0"/>
              <a:t>-  This was a proposed standard developed by Tim Berners-Lee and the HTML Working Group at IETF. </a:t>
            </a:r>
          </a:p>
          <a:p>
            <a:r>
              <a:rPr lang="en-US" dirty="0"/>
              <a:t>It was developed by the Internet Engineering Task Force HTML Working Group in 1995. </a:t>
            </a:r>
          </a:p>
          <a:p>
            <a:r>
              <a:rPr lang="en-US" dirty="0"/>
              <a:t>At this point, the Web was still in its infancy.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World Wide Web</a:t>
            </a:r>
            <a:endParaRPr lang="en-US" b="1" dirty="0"/>
          </a:p>
        </p:txBody>
      </p:sp>
      <p:sp>
        <p:nvSpPr>
          <p:cNvPr id="3" name="Content Placeholder 2"/>
          <p:cNvSpPr>
            <a:spLocks noGrp="1"/>
          </p:cNvSpPr>
          <p:nvPr>
            <p:ph sz="quarter" idx="1"/>
          </p:nvPr>
        </p:nvSpPr>
        <p:spPr>
          <a:xfrm>
            <a:off x="612648" y="1600200"/>
            <a:ext cx="8153400" cy="4953000"/>
          </a:xfrm>
        </p:spPr>
        <p:txBody>
          <a:bodyPr>
            <a:noAutofit/>
          </a:bodyPr>
          <a:lstStyle/>
          <a:p>
            <a:r>
              <a:rPr lang="en-GB" sz="2400" dirty="0">
                <a:solidFill>
                  <a:srgbClr val="FF0000"/>
                </a:solidFill>
              </a:rPr>
              <a:t>World Wide Web (WWW) </a:t>
            </a:r>
            <a:r>
              <a:rPr lang="en-GB" sz="2400" dirty="0"/>
              <a:t>is a collection of </a:t>
            </a:r>
            <a:r>
              <a:rPr lang="en-GB" sz="2400" dirty="0">
                <a:solidFill>
                  <a:srgbClr val="FF0000"/>
                </a:solidFill>
              </a:rPr>
              <a:t>interconnected documents</a:t>
            </a:r>
            <a:r>
              <a:rPr lang="en-GB" sz="2400" dirty="0">
                <a:solidFill>
                  <a:srgbClr val="0070C0"/>
                </a:solidFill>
              </a:rPr>
              <a:t> </a:t>
            </a:r>
            <a:r>
              <a:rPr lang="en-GB" sz="2400" dirty="0"/>
              <a:t>and other resources linked by hyperlinks. </a:t>
            </a:r>
          </a:p>
          <a:p>
            <a:r>
              <a:rPr lang="en-GB" sz="2400" dirty="0">
                <a:solidFill>
                  <a:srgbClr val="0070C0"/>
                </a:solidFill>
              </a:rPr>
              <a:t>Hyperlink is also called hypertext or simply link </a:t>
            </a:r>
          </a:p>
          <a:p>
            <a:r>
              <a:rPr lang="en-GB" sz="2400" dirty="0"/>
              <a:t>Hyperlinks are reference or navigation element in a document to another document. </a:t>
            </a:r>
          </a:p>
          <a:p>
            <a:r>
              <a:rPr lang="en-GB" sz="2400" dirty="0"/>
              <a:t>WWW is a massive storehouse of information that resides on internet. </a:t>
            </a:r>
            <a:endParaRPr lang="en-US" sz="2400" dirty="0"/>
          </a:p>
          <a:p>
            <a:r>
              <a:rPr lang="en-US" sz="2400" dirty="0"/>
              <a:t>WWW was created by </a:t>
            </a:r>
            <a:r>
              <a:rPr lang="en-US" sz="2400" dirty="0">
                <a:solidFill>
                  <a:srgbClr val="FF0000"/>
                </a:solidFill>
              </a:rPr>
              <a:t>Tim Berners-Lee </a:t>
            </a:r>
            <a:r>
              <a:rPr lang="en-US" sz="2400" dirty="0"/>
              <a:t>in 1989 at the </a:t>
            </a:r>
            <a:r>
              <a:rPr lang="en-US" sz="2400" dirty="0">
                <a:solidFill>
                  <a:srgbClr val="FF0000"/>
                </a:solidFill>
              </a:rPr>
              <a:t>European Nuclear Research Center (CERN) </a:t>
            </a:r>
            <a:r>
              <a:rPr lang="en-US" sz="2400" dirty="0"/>
              <a:t>in Switzerland.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HTML…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b="1" dirty="0">
                <a:solidFill>
                  <a:srgbClr val="FF0000"/>
                </a:solidFill>
              </a:rPr>
              <a:t>HTML 3.2</a:t>
            </a:r>
            <a:r>
              <a:rPr lang="en-US" dirty="0">
                <a:solidFill>
                  <a:srgbClr val="FF0000"/>
                </a:solidFill>
              </a:rPr>
              <a:t> </a:t>
            </a:r>
            <a:endParaRPr lang="en-US" dirty="0"/>
          </a:p>
          <a:p>
            <a:r>
              <a:rPr lang="en-US" dirty="0"/>
              <a:t>The HTML 3.0 draft was introduced to standardize HTML. </a:t>
            </a:r>
          </a:p>
          <a:p>
            <a:r>
              <a:rPr lang="en-US" dirty="0"/>
              <a:t>This draft included several new abilities and more powerful opportunities for webpage developers. </a:t>
            </a:r>
          </a:p>
          <a:p>
            <a:r>
              <a:rPr lang="en-US" dirty="0"/>
              <a:t>But many browsers could not implement them. </a:t>
            </a:r>
          </a:p>
          <a:p>
            <a:r>
              <a:rPr lang="en-US" dirty="0"/>
              <a:t>For this reason, the HTML 3.0 draft was abandoned. </a:t>
            </a:r>
          </a:p>
          <a:p>
            <a:r>
              <a:rPr lang="en-US" dirty="0">
                <a:solidFill>
                  <a:srgbClr val="00B050"/>
                </a:solidFill>
              </a:rPr>
              <a:t>HTML 3.2 is the first recommendation released by the newly-formed W3C in 1996. </a:t>
            </a:r>
          </a:p>
          <a:p>
            <a:r>
              <a:rPr lang="en-US" dirty="0"/>
              <a:t>It is a snapshot of all the HTML elements in common use at the time and includes many extensions to HTML that were the result of the notorious Browser War between Netscape and Microsoft. </a:t>
            </a:r>
          </a:p>
          <a:p>
            <a:r>
              <a:rPr lang="en-US" dirty="0"/>
              <a:t>Many of these extensions are presentational, and in hindsight, most would say they should have never been incorporated in the standard.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HTML…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10000"/>
          </a:bodyPr>
          <a:lstStyle/>
          <a:p>
            <a:r>
              <a:rPr lang="en-US" sz="2800" b="1" dirty="0">
                <a:solidFill>
                  <a:srgbClr val="FF0000"/>
                </a:solidFill>
              </a:rPr>
              <a:t>HTML 4.0 and 4.01</a:t>
            </a:r>
            <a:r>
              <a:rPr lang="en-US" sz="2800" dirty="0"/>
              <a:t>  </a:t>
            </a:r>
          </a:p>
          <a:p>
            <a:r>
              <a:rPr lang="en-US" sz="2800" dirty="0"/>
              <a:t>HTML 4.0, released as a Recommendation in 1998.</a:t>
            </a:r>
          </a:p>
          <a:p>
            <a:r>
              <a:rPr lang="en-US" sz="2800" dirty="0"/>
              <a:t> It HTML back on track by acknowledging that all matters of presentation should be handled with CSS and remain separate from document markup. </a:t>
            </a:r>
          </a:p>
          <a:p>
            <a:r>
              <a:rPr lang="en-US" sz="2800" dirty="0"/>
              <a:t>Many of the presentational elements and attributes introduced in HTML 3.2 were kept because they were in widespread use, however, they were labeled as deprecated. </a:t>
            </a:r>
          </a:p>
          <a:p>
            <a:r>
              <a:rPr lang="en-US" sz="2800" dirty="0">
                <a:solidFill>
                  <a:srgbClr val="00B050"/>
                </a:solidFill>
              </a:rPr>
              <a:t>HTML 4.0 also introduced a number of accessibility and internationalization features. </a:t>
            </a:r>
          </a:p>
          <a:p>
            <a:r>
              <a:rPr lang="en-US" sz="2800" dirty="0"/>
              <a:t>The updated HTML 4.01 Recommendation fixed some small issues and was released in 1999. </a:t>
            </a:r>
          </a:p>
          <a:p>
            <a:r>
              <a:rPr lang="en-US" sz="2800" dirty="0">
                <a:solidFill>
                  <a:srgbClr val="00B050"/>
                </a:solidFill>
              </a:rPr>
              <a:t>It also served as the basis for the XHTML 1.0 Recommendation.</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t>HTML…</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pPr>
              <a:buNone/>
            </a:pPr>
            <a:r>
              <a:rPr lang="en-US" sz="2400" b="1" dirty="0">
                <a:solidFill>
                  <a:srgbClr val="FF0000"/>
                </a:solidFill>
              </a:rPr>
              <a:t>HTML 5 </a:t>
            </a:r>
            <a:endParaRPr lang="en-US" sz="2400" b="1" dirty="0"/>
          </a:p>
          <a:p>
            <a:r>
              <a:rPr lang="en-US" sz="2400" dirty="0"/>
              <a:t>In 2008, W3C published a working draft for HTML 5. </a:t>
            </a:r>
          </a:p>
          <a:p>
            <a:r>
              <a:rPr lang="en-US" sz="2400" dirty="0"/>
              <a:t>HTML 5 improves interoperability, and reduces development costs, by making precise rules on how to handle all HTML elements, and how to recover from errors.</a:t>
            </a:r>
          </a:p>
          <a:p>
            <a:r>
              <a:rPr lang="en-US" sz="2400" b="1" dirty="0">
                <a:solidFill>
                  <a:srgbClr val="00B050"/>
                </a:solidFill>
              </a:rPr>
              <a:t>Some of the new features in HTML 5 are functions for embedding audio, video, graphics, client-side data storage, and interactive documents. </a:t>
            </a:r>
          </a:p>
          <a:p>
            <a:r>
              <a:rPr lang="en-US" sz="2400" b="1" dirty="0">
                <a:solidFill>
                  <a:srgbClr val="00B050"/>
                </a:solidFill>
              </a:rPr>
              <a:t>HTML 5 also contains new elements like &lt;</a:t>
            </a:r>
            <a:r>
              <a:rPr lang="en-US" sz="2400" b="1" dirty="0" err="1">
                <a:solidFill>
                  <a:srgbClr val="00B050"/>
                </a:solidFill>
              </a:rPr>
              <a:t>nav</a:t>
            </a:r>
            <a:r>
              <a:rPr lang="en-US" sz="2400" b="1" dirty="0">
                <a:solidFill>
                  <a:srgbClr val="00B050"/>
                </a:solidFill>
              </a:rPr>
              <a:t>&gt;, &lt;header&gt;, &lt;footer&gt;, and &lt;figure&gt;.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World Wide Web...</a:t>
            </a:r>
            <a:endParaRPr lang="en-US" b="1" dirty="0"/>
          </a:p>
        </p:txBody>
      </p:sp>
      <p:sp>
        <p:nvSpPr>
          <p:cNvPr id="3" name="Content Placeholder 2"/>
          <p:cNvSpPr>
            <a:spLocks noGrp="1"/>
          </p:cNvSpPr>
          <p:nvPr>
            <p:ph sz="quarter" idx="1"/>
          </p:nvPr>
        </p:nvSpPr>
        <p:spPr>
          <a:xfrm>
            <a:off x="612648" y="1600200"/>
            <a:ext cx="8153400" cy="4953000"/>
          </a:xfrm>
        </p:spPr>
        <p:txBody>
          <a:bodyPr>
            <a:noAutofit/>
          </a:bodyPr>
          <a:lstStyle/>
          <a:p>
            <a:r>
              <a:rPr lang="en-GB" sz="2400" dirty="0"/>
              <a:t>Berners-Lee created WWW by bringing together three technologies that were already in development at the time:</a:t>
            </a:r>
            <a:endParaRPr lang="en-US" sz="2400" dirty="0"/>
          </a:p>
          <a:p>
            <a:pPr lvl="1"/>
            <a:r>
              <a:rPr lang="en-GB" sz="2100" b="1" dirty="0">
                <a:solidFill>
                  <a:srgbClr val="0070C0"/>
                </a:solidFill>
              </a:rPr>
              <a:t>Markup Language </a:t>
            </a:r>
            <a:r>
              <a:rPr lang="en-GB" sz="2100" dirty="0"/>
              <a:t>– a system of instructions and formatting codes embedded in text.</a:t>
            </a:r>
            <a:endParaRPr lang="en-US" sz="2100" dirty="0"/>
          </a:p>
          <a:p>
            <a:pPr lvl="1"/>
            <a:r>
              <a:rPr lang="en-GB" sz="2100" b="1" dirty="0">
                <a:solidFill>
                  <a:srgbClr val="0070C0"/>
                </a:solidFill>
              </a:rPr>
              <a:t>Hypertext</a:t>
            </a:r>
            <a:r>
              <a:rPr lang="en-GB" sz="2100" dirty="0"/>
              <a:t> – a means of embedding links to other documents, images, and other elements in a document.</a:t>
            </a:r>
            <a:endParaRPr lang="en-US" sz="2100" dirty="0"/>
          </a:p>
          <a:p>
            <a:pPr lvl="1"/>
            <a:r>
              <a:rPr lang="en-GB" sz="2100" b="1" dirty="0">
                <a:solidFill>
                  <a:srgbClr val="0070C0"/>
                </a:solidFill>
              </a:rPr>
              <a:t>Internet</a:t>
            </a:r>
            <a:r>
              <a:rPr lang="en-GB" sz="2100" dirty="0"/>
              <a:t> – a global network of computers where clients request service and servers provide services</a:t>
            </a:r>
            <a:endParaRPr lang="en-US" sz="2100" dirty="0"/>
          </a:p>
          <a:p>
            <a:endParaRPr lang="en-GB" sz="1400" dirty="0"/>
          </a:p>
          <a:p>
            <a:r>
              <a:rPr lang="en-GB" sz="2400" dirty="0">
                <a:solidFill>
                  <a:srgbClr val="0070C0"/>
                </a:solidFill>
              </a:rPr>
              <a:t>WWW pages are connected to one another using hypertext that allows you to move from any page to any other page</a:t>
            </a:r>
          </a:p>
          <a:p>
            <a:r>
              <a:rPr lang="en-GB" sz="2400" dirty="0"/>
              <a:t>The page could be graphics, multimedia files, as well as any Internet resources.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World Wide Web...</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3" cstate="print"/>
          <a:srcRect/>
          <a:stretch>
            <a:fillRect/>
          </a:stretch>
        </p:blipFill>
        <p:spPr bwMode="auto">
          <a:xfrm>
            <a:off x="2133600" y="1676400"/>
            <a:ext cx="4808658" cy="4348772"/>
          </a:xfrm>
          <a:prstGeom prst="rect">
            <a:avLst/>
          </a:prstGeom>
          <a:noFill/>
          <a:ln w="3175">
            <a:solidFill>
              <a:schemeClr val="tx1"/>
            </a:solidFill>
            <a:miter lim="800000"/>
            <a:headEnd/>
            <a:tailEnd/>
          </a:ln>
        </p:spPr>
      </p:pic>
      <p:sp>
        <p:nvSpPr>
          <p:cNvPr id="4097" name="Rectangle 1"/>
          <p:cNvSpPr>
            <a:spLocks noChangeArrowheads="1"/>
          </p:cNvSpPr>
          <p:nvPr/>
        </p:nvSpPr>
        <p:spPr bwMode="auto">
          <a:xfrm>
            <a:off x="2133600" y="6324600"/>
            <a:ext cx="4648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Fig WWW pages and how they are interlinked</a:t>
            </a:r>
            <a:endParaRPr kumimoji="0" lang="en-GB" sz="3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3732</TotalTime>
  <Words>6952</Words>
  <Application>Microsoft Office PowerPoint</Application>
  <PresentationFormat>On-screen Show (4:3)</PresentationFormat>
  <Paragraphs>688</Paragraphs>
  <Slides>72</Slides>
  <Notes>72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Courier New</vt:lpstr>
      <vt:lpstr>Liberation Serif</vt:lpstr>
      <vt:lpstr>Tw Cen MT</vt:lpstr>
      <vt:lpstr>Wingdings</vt:lpstr>
      <vt:lpstr>Wingdings 2</vt:lpstr>
      <vt:lpstr>Median</vt:lpstr>
      <vt:lpstr>Chapter 1  Introduction to Web Pages</vt:lpstr>
      <vt:lpstr>The Internet</vt:lpstr>
      <vt:lpstr>The Internet…</vt:lpstr>
      <vt:lpstr>The Internet…</vt:lpstr>
      <vt:lpstr>The Internet…</vt:lpstr>
      <vt:lpstr>The Internet…</vt:lpstr>
      <vt:lpstr>World Wide Web</vt:lpstr>
      <vt:lpstr>World Wide Web...</vt:lpstr>
      <vt:lpstr>World Wide Web...</vt:lpstr>
      <vt:lpstr>World Wide Web...</vt:lpstr>
      <vt:lpstr>World Wide Web...</vt:lpstr>
      <vt:lpstr>World Wide Web...</vt:lpstr>
      <vt:lpstr>World Wide Web...</vt:lpstr>
      <vt:lpstr>HyperText Transfer Protocol(HTTP) </vt:lpstr>
      <vt:lpstr>HTTP… </vt:lpstr>
      <vt:lpstr>HTTP… </vt:lpstr>
      <vt:lpstr>HTTP… </vt:lpstr>
      <vt:lpstr>HTTP… </vt:lpstr>
      <vt:lpstr>HTTP… </vt:lpstr>
      <vt:lpstr>PowerPoint Presentation</vt:lpstr>
      <vt:lpstr>HTTP… </vt:lpstr>
      <vt:lpstr>HTTP… </vt:lpstr>
      <vt:lpstr>HTTP… </vt:lpstr>
      <vt:lpstr>HTTP… </vt:lpstr>
      <vt:lpstr>HTTP… </vt:lpstr>
      <vt:lpstr>HTTP… </vt:lpstr>
      <vt:lpstr>PowerPoint Presentation</vt:lpstr>
      <vt:lpstr>HTTP… </vt:lpstr>
      <vt:lpstr>PowerPoint Presentation</vt:lpstr>
      <vt:lpstr>HTTP… </vt:lpstr>
      <vt:lpstr>Web Technologies</vt:lpstr>
      <vt:lpstr>Web Technologies…</vt:lpstr>
      <vt:lpstr>Web Technologies…</vt:lpstr>
      <vt:lpstr>Web Technologies…</vt:lpstr>
      <vt:lpstr>Web Technologies…</vt:lpstr>
      <vt:lpstr>Web Technologies…</vt:lpstr>
      <vt:lpstr>URI, URL, and URN</vt:lpstr>
      <vt:lpstr>URI, URL, and URN…</vt:lpstr>
      <vt:lpstr>URI, URL, and URN…</vt:lpstr>
      <vt:lpstr>URI, URL, and URN…</vt:lpstr>
      <vt:lpstr>URI, URL, and URN…</vt:lpstr>
      <vt:lpstr>URI, URL, and URN…</vt:lpstr>
      <vt:lpstr>URI, URL, and URN…</vt:lpstr>
      <vt:lpstr>Web Page Address</vt:lpstr>
      <vt:lpstr>Web Page Address…</vt:lpstr>
      <vt:lpstr>Web Page Address…</vt:lpstr>
      <vt:lpstr>Web Page Address…</vt:lpstr>
      <vt:lpstr>Domain Name Registration</vt:lpstr>
      <vt:lpstr>Domain Name Registration...</vt:lpstr>
      <vt:lpstr>Domain Name Registration...</vt:lpstr>
      <vt:lpstr>Web Hosting</vt:lpstr>
      <vt:lpstr>Web Hosting...</vt:lpstr>
      <vt:lpstr>Web Hosting...</vt:lpstr>
      <vt:lpstr>Web Hosting...</vt:lpstr>
      <vt:lpstr>Web Hosting...</vt:lpstr>
      <vt:lpstr>Domain Name System (DNS)</vt:lpstr>
      <vt:lpstr>Domain Name System (DNS)…</vt:lpstr>
      <vt:lpstr>Domain Name System (DNS)…</vt:lpstr>
      <vt:lpstr>Domain Name System (DNS)…</vt:lpstr>
      <vt:lpstr>Domain Name System (DNS)…</vt:lpstr>
      <vt:lpstr>Domain Name System (DNS)…</vt:lpstr>
      <vt:lpstr>Domain Name System (DNS)…</vt:lpstr>
      <vt:lpstr>Domain Name System (DNS)…</vt:lpstr>
      <vt:lpstr>Domain Name System (DNS)…</vt:lpstr>
      <vt:lpstr>Domain Name System (DNS)…</vt:lpstr>
      <vt:lpstr>PowerPoint Presentation</vt:lpstr>
      <vt:lpstr>HTML</vt:lpstr>
      <vt:lpstr>HTML…</vt:lpstr>
      <vt:lpstr>HTML…</vt:lpstr>
      <vt:lpstr>HTML…</vt:lpstr>
      <vt:lpstr>HTML…</vt:lpstr>
      <vt:lpstr>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Web Pages</dc:title>
  <dc:creator>lattu</dc:creator>
  <cp:lastModifiedBy>Bereket Girma</cp:lastModifiedBy>
  <cp:revision>134</cp:revision>
  <dcterms:created xsi:type="dcterms:W3CDTF">2006-08-16T00:00:00Z</dcterms:created>
  <dcterms:modified xsi:type="dcterms:W3CDTF">2022-04-03T22:03:40Z</dcterms:modified>
</cp:coreProperties>
</file>