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7"/>
  </p:notesMasterIdLst>
  <p:sldIdLst>
    <p:sldId id="256" r:id="rId2"/>
    <p:sldId id="257" r:id="rId3"/>
    <p:sldId id="258" r:id="rId4"/>
    <p:sldId id="279" r:id="rId5"/>
    <p:sldId id="260" r:id="rId6"/>
    <p:sldId id="337" r:id="rId7"/>
    <p:sldId id="280" r:id="rId8"/>
    <p:sldId id="281" r:id="rId9"/>
    <p:sldId id="282" r:id="rId10"/>
    <p:sldId id="261" r:id="rId11"/>
    <p:sldId id="262" r:id="rId12"/>
    <p:sldId id="263" r:id="rId13"/>
    <p:sldId id="264" r:id="rId14"/>
    <p:sldId id="265" r:id="rId15"/>
    <p:sldId id="266" r:id="rId16"/>
    <p:sldId id="267" r:id="rId17"/>
    <p:sldId id="268" r:id="rId18"/>
    <p:sldId id="338" r:id="rId19"/>
    <p:sldId id="339" r:id="rId20"/>
    <p:sldId id="340" r:id="rId21"/>
    <p:sldId id="341" r:id="rId22"/>
    <p:sldId id="344" r:id="rId23"/>
    <p:sldId id="345" r:id="rId24"/>
    <p:sldId id="342" r:id="rId25"/>
    <p:sldId id="343" r:id="rId26"/>
    <p:sldId id="269" r:id="rId27"/>
    <p:sldId id="270" r:id="rId28"/>
    <p:sldId id="272" r:id="rId29"/>
    <p:sldId id="271" r:id="rId30"/>
    <p:sldId id="346" r:id="rId31"/>
    <p:sldId id="347" r:id="rId32"/>
    <p:sldId id="275" r:id="rId33"/>
    <p:sldId id="276" r:id="rId34"/>
    <p:sldId id="286" r:id="rId35"/>
    <p:sldId id="277" r:id="rId36"/>
    <p:sldId id="278" r:id="rId37"/>
    <p:sldId id="283" r:id="rId38"/>
    <p:sldId id="287" r:id="rId39"/>
    <p:sldId id="335" r:id="rId40"/>
    <p:sldId id="336" r:id="rId41"/>
    <p:sldId id="284" r:id="rId42"/>
    <p:sldId id="334" r:id="rId43"/>
    <p:sldId id="285" r:id="rId44"/>
    <p:sldId id="288" r:id="rId45"/>
    <p:sldId id="289" r:id="rId46"/>
    <p:sldId id="323" r:id="rId47"/>
    <p:sldId id="325" r:id="rId48"/>
    <p:sldId id="326" r:id="rId49"/>
    <p:sldId id="327" r:id="rId50"/>
    <p:sldId id="328" r:id="rId51"/>
    <p:sldId id="330" r:id="rId52"/>
    <p:sldId id="290" r:id="rId53"/>
    <p:sldId id="291" r:id="rId54"/>
    <p:sldId id="331" r:id="rId55"/>
    <p:sldId id="332" r:id="rId56"/>
    <p:sldId id="333" r:id="rId57"/>
    <p:sldId id="292" r:id="rId58"/>
    <p:sldId id="294" r:id="rId59"/>
    <p:sldId id="295" r:id="rId60"/>
    <p:sldId id="296" r:id="rId61"/>
    <p:sldId id="297" r:id="rId62"/>
    <p:sldId id="298" r:id="rId63"/>
    <p:sldId id="368" r:id="rId64"/>
    <p:sldId id="299" r:id="rId65"/>
    <p:sldId id="300" r:id="rId66"/>
    <p:sldId id="301" r:id="rId67"/>
    <p:sldId id="303" r:id="rId68"/>
    <p:sldId id="304" r:id="rId69"/>
    <p:sldId id="305" r:id="rId70"/>
    <p:sldId id="306" r:id="rId71"/>
    <p:sldId id="307" r:id="rId72"/>
    <p:sldId id="308" r:id="rId73"/>
    <p:sldId id="309" r:id="rId74"/>
    <p:sldId id="310" r:id="rId75"/>
    <p:sldId id="311" r:id="rId76"/>
    <p:sldId id="313" r:id="rId77"/>
    <p:sldId id="314" r:id="rId78"/>
    <p:sldId id="315" r:id="rId79"/>
    <p:sldId id="316" r:id="rId80"/>
    <p:sldId id="317" r:id="rId81"/>
    <p:sldId id="318" r:id="rId82"/>
    <p:sldId id="319" r:id="rId83"/>
    <p:sldId id="320" r:id="rId84"/>
    <p:sldId id="321" r:id="rId85"/>
    <p:sldId id="364" r:id="rId86"/>
    <p:sldId id="367" r:id="rId87"/>
    <p:sldId id="322" r:id="rId88"/>
    <p:sldId id="365" r:id="rId89"/>
    <p:sldId id="366" r:id="rId90"/>
    <p:sldId id="348" r:id="rId91"/>
    <p:sldId id="349" r:id="rId92"/>
    <p:sldId id="350" r:id="rId93"/>
    <p:sldId id="351" r:id="rId94"/>
    <p:sldId id="352" r:id="rId95"/>
    <p:sldId id="361" r:id="rId96"/>
    <p:sldId id="362" r:id="rId97"/>
    <p:sldId id="363" r:id="rId98"/>
    <p:sldId id="353" r:id="rId99"/>
    <p:sldId id="360" r:id="rId100"/>
    <p:sldId id="354" r:id="rId101"/>
    <p:sldId id="359" r:id="rId102"/>
    <p:sldId id="355" r:id="rId103"/>
    <p:sldId id="356" r:id="rId104"/>
    <p:sldId id="357" r:id="rId105"/>
    <p:sldId id="358"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98925" autoAdjust="0"/>
  </p:normalViewPr>
  <p:slideViewPr>
    <p:cSldViewPr>
      <p:cViewPr varScale="1">
        <p:scale>
          <a:sx n="84" d="100"/>
          <a:sy n="84" d="100"/>
        </p:scale>
        <p:origin x="8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EDD78F-819B-40E4-83CC-B146F2A9F836}" type="datetimeFigureOut">
              <a:rPr lang="en-US" smtClean="0"/>
              <a:pPr/>
              <a:t>4/17/2022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D05BD-8DDB-4526-BB7E-520C10FFC4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100</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101</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102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104</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105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CD05BD-8DDB-4526-BB7E-520C10FFC438}"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94</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96</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97</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D05BD-8DDB-4526-BB7E-520C10FFC438}" type="slidenum">
              <a:rPr lang="en-US" smtClean="0"/>
              <a:pPr/>
              <a:t>99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D64ECAD-3B48-496F-96B5-B2874BD56031}" type="datetimeFigureOut">
              <a:rPr lang="en-US" smtClean="0"/>
              <a:pPr/>
              <a:t>4/17/2022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F235853-A10D-450F-8D1E-30915A1B2F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64ECAD-3B48-496F-96B5-B2874BD56031}" type="datetimeFigureOut">
              <a:rPr lang="en-US" smtClean="0"/>
              <a:pPr/>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35853-A10D-450F-8D1E-30915A1B2F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D64ECAD-3B48-496F-96B5-B2874BD56031}" type="datetimeFigureOut">
              <a:rPr lang="en-US" smtClean="0"/>
              <a:pPr/>
              <a:t>4/17/2022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F235853-A10D-450F-8D1E-30915A1B2F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D64ECAD-3B48-496F-96B5-B2874BD56031}" type="datetimeFigureOut">
              <a:rPr lang="en-US" smtClean="0"/>
              <a:pPr/>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F235853-A10D-450F-8D1E-30915A1B2F2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5D64ECAD-3B48-496F-96B5-B2874BD56031}" type="datetimeFigureOut">
              <a:rPr lang="en-US" smtClean="0"/>
              <a:pPr/>
              <a:t>4/17/2022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F235853-A10D-450F-8D1E-30915A1B2F2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5D64ECAD-3B48-496F-96B5-B2874BD56031}" type="datetimeFigureOut">
              <a:rPr lang="en-US" smtClean="0"/>
              <a:pPr/>
              <a:t>4/17/2022</a:t>
            </a:fld>
            <a:endParaRPr lang="en-US"/>
          </a:p>
        </p:txBody>
      </p:sp>
      <p:sp>
        <p:nvSpPr>
          <p:cNvPr id="10" name="Slide Number Placeholder 9"/>
          <p:cNvSpPr>
            <a:spLocks noGrp="1"/>
          </p:cNvSpPr>
          <p:nvPr>
            <p:ph type="sldNum" sz="quarter" idx="16"/>
          </p:nvPr>
        </p:nvSpPr>
        <p:spPr/>
        <p:txBody>
          <a:bodyPr rtlCol="0"/>
          <a:lstStyle/>
          <a:p>
            <a:fld id="{6F235853-A10D-450F-8D1E-30915A1B2F2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D64ECAD-3B48-496F-96B5-B2874BD56031}" type="datetimeFigureOut">
              <a:rPr lang="en-US" smtClean="0"/>
              <a:pPr/>
              <a:t>4/17/2022</a:t>
            </a:fld>
            <a:endParaRPr lang="en-US"/>
          </a:p>
        </p:txBody>
      </p:sp>
      <p:sp>
        <p:nvSpPr>
          <p:cNvPr id="12" name="Slide Number Placeholder 11"/>
          <p:cNvSpPr>
            <a:spLocks noGrp="1"/>
          </p:cNvSpPr>
          <p:nvPr>
            <p:ph type="sldNum" sz="quarter" idx="16"/>
          </p:nvPr>
        </p:nvSpPr>
        <p:spPr/>
        <p:txBody>
          <a:bodyPr rtlCol="0"/>
          <a:lstStyle/>
          <a:p>
            <a:fld id="{6F235853-A10D-450F-8D1E-30915A1B2F2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D64ECAD-3B48-496F-96B5-B2874BD56031}" type="datetimeFigureOut">
              <a:rPr lang="en-US" smtClean="0"/>
              <a:pPr/>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F235853-A10D-450F-8D1E-30915A1B2F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4ECAD-3B48-496F-96B5-B2874BD56031}" type="datetimeFigureOut">
              <a:rPr lang="en-US" smtClean="0"/>
              <a:pPr/>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F235853-A10D-450F-8D1E-30915A1B2F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D64ECAD-3B48-496F-96B5-B2874BD56031}" type="datetimeFigureOut">
              <a:rPr lang="en-US" smtClean="0"/>
              <a:pPr/>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F235853-A10D-450F-8D1E-30915A1B2F2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D64ECAD-3B48-496F-96B5-B2874BD56031}" type="datetimeFigureOut">
              <a:rPr lang="en-US" smtClean="0"/>
              <a:pPr/>
              <a:t>4/17/2022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F235853-A10D-450F-8D1E-30915A1B2F2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D64ECAD-3B48-496F-96B5-B2874BD56031}" type="datetimeFigureOut">
              <a:rPr lang="en-US" smtClean="0"/>
              <a:pPr/>
              <a:t>4/17/2022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F235853-A10D-450F-8D1E-30915A1B2F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Subtitle 2"/>
          <p:cNvSpPr txBox="1">
            <a:spLocks/>
          </p:cNvSpPr>
          <p:nvPr/>
        </p:nvSpPr>
        <p:spPr>
          <a:xfrm>
            <a:off x="838200" y="685800"/>
            <a:ext cx="7848600" cy="44196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600" b="0" i="0" u="none" strike="noStrike" kern="1200" cap="none" spc="0" normalizeH="0" baseline="0" noProof="0" dirty="0">
                <a:ln>
                  <a:noFill/>
                </a:ln>
                <a:solidFill>
                  <a:srgbClr val="FFFFFF"/>
                </a:solidFill>
                <a:effectLst/>
                <a:uLnTx/>
                <a:uFillTx/>
                <a:latin typeface="+mn-lt"/>
                <a:ea typeface="+mn-ea"/>
                <a:cs typeface="+mn-cs"/>
              </a:rPr>
              <a:t>			</a:t>
            </a:r>
            <a:r>
              <a:rPr kumimoji="0" lang="en-US" sz="4300" b="1" u="none" strike="noStrike" kern="1200" cap="none" spc="0" normalizeH="0" baseline="0" noProof="0" dirty="0">
                <a:ln>
                  <a:noFill/>
                </a:ln>
                <a:solidFill>
                  <a:schemeClr val="bg1"/>
                </a:solidFill>
                <a:effectLst/>
                <a:uLnTx/>
                <a:uFillTx/>
                <a:latin typeface="+mn-lt"/>
                <a:ea typeface="+mn-ea"/>
                <a:cs typeface="+mn-cs"/>
              </a:rPr>
              <a:t>Chapter 3</a:t>
            </a:r>
            <a:br>
              <a:rPr kumimoji="0" lang="en-US" sz="3600" b="1" u="none" strike="noStrike" kern="1200" cap="none" spc="0" normalizeH="0" baseline="0" noProof="0" dirty="0">
                <a:ln>
                  <a:noFill/>
                </a:ln>
                <a:solidFill>
                  <a:schemeClr val="bg1"/>
                </a:solidFill>
                <a:effectLst/>
                <a:uLnTx/>
                <a:uFillTx/>
                <a:latin typeface="+mn-lt"/>
                <a:ea typeface="+mn-ea"/>
                <a:cs typeface="+mn-cs"/>
              </a:rPr>
            </a:br>
            <a:endParaRPr kumimoji="0" lang="en-US" sz="2000" b="1" u="none" strike="noStrike" kern="1200" cap="none" spc="0" normalizeH="0" baseline="0" noProof="0" dirty="0">
              <a:ln>
                <a:noFill/>
              </a:ln>
              <a:solidFill>
                <a:schemeClr val="bg1"/>
              </a:solidFill>
              <a:effectLst/>
              <a:uLnTx/>
              <a:uFillTx/>
              <a:latin typeface="+mn-lt"/>
              <a:ea typeface="+mn-ea"/>
              <a:cs typeface="+mn-cs"/>
            </a:endParaRPr>
          </a:p>
          <a:p>
            <a:pPr marL="742950" marR="0" lvl="1" indent="-285750" algn="just" defTabSz="914400" rtl="0" eaLnBrk="1" fontAlgn="auto" latinLnBrk="0" hangingPunct="1">
              <a:lnSpc>
                <a:spcPct val="115000"/>
              </a:lnSpc>
              <a:spcBef>
                <a:spcPts val="0"/>
              </a:spcBef>
              <a:spcAft>
                <a:spcPts val="0"/>
              </a:spcAft>
              <a:buClr>
                <a:schemeClr val="accent1"/>
              </a:buClr>
              <a:buSzPct val="70000"/>
              <a:tabLst/>
              <a:defRPr/>
            </a:pPr>
            <a:r>
              <a:rPr kumimoji="0" lang="en-US" sz="4000" b="1" u="none" strike="noStrike" kern="1200" cap="none" spc="0" normalizeH="0" baseline="0" noProof="0" dirty="0">
                <a:ln>
                  <a:noFill/>
                </a:ln>
                <a:solidFill>
                  <a:schemeClr val="bg1"/>
                </a:solidFill>
                <a:effectLst/>
                <a:uLnTx/>
                <a:uFillTx/>
                <a:latin typeface="Times New Roman"/>
                <a:ea typeface="Times New Roman"/>
                <a:cs typeface="+mn-cs"/>
              </a:rPr>
              <a:t>Cascading Style Sheets (CSS</a:t>
            </a:r>
            <a:r>
              <a:rPr kumimoji="0" lang="en-US" sz="4000" b="1" i="1" u="none" strike="noStrike" kern="1200" cap="none" spc="0" normalizeH="0" baseline="0" noProof="0" dirty="0">
                <a:ln>
                  <a:noFill/>
                </a:ln>
                <a:solidFill>
                  <a:schemeClr val="bg2">
                    <a:lumMod val="50000"/>
                  </a:schemeClr>
                </a:solidFill>
                <a:effectLst/>
                <a:uLnTx/>
                <a:uFillTx/>
                <a:latin typeface="Times New Roman"/>
                <a:ea typeface="Times New Roman"/>
                <a:cs typeface="+mn-cs"/>
              </a:rPr>
              <a:t>)</a:t>
            </a:r>
          </a:p>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600" b="1"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Syntax</a:t>
            </a:r>
            <a:endParaRPr lang="en-US" dirty="0"/>
          </a:p>
        </p:txBody>
      </p:sp>
      <p:sp>
        <p:nvSpPr>
          <p:cNvPr id="3" name="Content Placeholder 2"/>
          <p:cNvSpPr>
            <a:spLocks noGrp="1"/>
          </p:cNvSpPr>
          <p:nvPr>
            <p:ph sz="quarter" idx="1"/>
          </p:nvPr>
        </p:nvSpPr>
        <p:spPr/>
        <p:txBody>
          <a:bodyPr>
            <a:normAutofit fontScale="85000" lnSpcReduction="10000"/>
          </a:bodyPr>
          <a:lstStyle/>
          <a:p>
            <a:r>
              <a:rPr lang="en-US" sz="2800" dirty="0"/>
              <a:t>A CSS rule has two main parts: </a:t>
            </a:r>
          </a:p>
          <a:p>
            <a:pPr lvl="1"/>
            <a:r>
              <a:rPr lang="en-US" sz="2800" dirty="0">
                <a:solidFill>
                  <a:srgbClr val="FF0000"/>
                </a:solidFill>
              </a:rPr>
              <a:t>a selector, and </a:t>
            </a:r>
          </a:p>
          <a:p>
            <a:pPr lvl="1"/>
            <a:r>
              <a:rPr lang="en-US" sz="2800" dirty="0">
                <a:solidFill>
                  <a:srgbClr val="FF0000"/>
                </a:solidFill>
              </a:rPr>
              <a:t>one or more declarations. </a:t>
            </a:r>
            <a:endParaRPr lang="en-US" sz="2800" dirty="0"/>
          </a:p>
          <a:p>
            <a:r>
              <a:rPr lang="en-US" sz="2800" dirty="0"/>
              <a:t>The selector is normally the HTML element you want to style. </a:t>
            </a:r>
          </a:p>
          <a:p>
            <a:r>
              <a:rPr lang="en-US" sz="2800" dirty="0"/>
              <a:t>Usually, it is the HTML tags to be styled.  E.g. &lt;p&gt;, &lt;h1&gt;</a:t>
            </a:r>
          </a:p>
          <a:p>
            <a:endParaRPr lang="en-US" sz="2400" dirty="0"/>
          </a:p>
          <a:p>
            <a:r>
              <a:rPr lang="en-US" sz="2800" dirty="0"/>
              <a:t>Each declaration consists of:</a:t>
            </a:r>
          </a:p>
          <a:p>
            <a:pPr lvl="1"/>
            <a:r>
              <a:rPr lang="en-US" sz="2800" dirty="0">
                <a:solidFill>
                  <a:srgbClr val="FF0000"/>
                </a:solidFill>
              </a:rPr>
              <a:t> property and </a:t>
            </a:r>
          </a:p>
          <a:p>
            <a:pPr lvl="1"/>
            <a:r>
              <a:rPr lang="en-US" sz="2800" dirty="0">
                <a:solidFill>
                  <a:srgbClr val="FF0000"/>
                </a:solidFill>
              </a:rPr>
              <a:t>a value. </a:t>
            </a:r>
            <a:endParaRPr lang="en-US" sz="2800" dirty="0"/>
          </a:p>
          <a:p>
            <a:r>
              <a:rPr lang="en-US" sz="2800" dirty="0"/>
              <a:t>The property is the style attribute you want to change. </a:t>
            </a:r>
          </a:p>
          <a:p>
            <a:r>
              <a:rPr lang="en-US" sz="2800" dirty="0"/>
              <a:t>Each property has a value.</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52400"/>
            <a:ext cx="8153400" cy="6705600"/>
          </a:xfrm>
        </p:spPr>
        <p:txBody>
          <a:bodyPr>
            <a:normAutofit fontScale="55000" lnSpcReduction="20000"/>
          </a:bodyPr>
          <a:lstStyle/>
          <a:p>
            <a:r>
              <a:rPr lang="en-US" sz="3400" dirty="0"/>
              <a:t>The actual position of an element is specified with four offset properties:</a:t>
            </a:r>
          </a:p>
          <a:p>
            <a:pPr>
              <a:buNone/>
            </a:pPr>
            <a:r>
              <a:rPr lang="en-US" sz="3400" dirty="0"/>
              <a:t>	</a:t>
            </a:r>
            <a:r>
              <a:rPr lang="en-US" sz="3400" dirty="0">
                <a:solidFill>
                  <a:srgbClr val="FF0000"/>
                </a:solidFill>
              </a:rPr>
              <a:t>top/right/bottom/left: length | percentage | auto; </a:t>
            </a:r>
          </a:p>
          <a:p>
            <a:pPr>
              <a:buNone/>
            </a:pPr>
            <a:endParaRPr lang="en-US" sz="2100" dirty="0"/>
          </a:p>
          <a:p>
            <a:r>
              <a:rPr lang="en-US" sz="3400" dirty="0"/>
              <a:t>Example:</a:t>
            </a:r>
          </a:p>
          <a:p>
            <a:pPr>
              <a:buNone/>
            </a:pPr>
            <a:r>
              <a:rPr lang="en-US" sz="3400" dirty="0">
                <a:solidFill>
                  <a:srgbClr val="FF0000"/>
                </a:solidFill>
              </a:rPr>
              <a:t>&lt;html&gt;</a:t>
            </a:r>
          </a:p>
          <a:p>
            <a:pPr>
              <a:buNone/>
            </a:pPr>
            <a:r>
              <a:rPr lang="en-US" sz="3400" dirty="0">
                <a:solidFill>
                  <a:srgbClr val="FF0000"/>
                </a:solidFill>
              </a:rPr>
              <a:t>&lt;head&gt;</a:t>
            </a:r>
          </a:p>
          <a:p>
            <a:pPr>
              <a:buNone/>
            </a:pPr>
            <a:r>
              <a:rPr lang="en-US" sz="3400" dirty="0">
                <a:solidFill>
                  <a:srgbClr val="FF0000"/>
                </a:solidFill>
              </a:rPr>
              <a:t>&lt;style type=”text/</a:t>
            </a:r>
            <a:r>
              <a:rPr lang="en-US" sz="3400" dirty="0" err="1">
                <a:solidFill>
                  <a:srgbClr val="FF0000"/>
                </a:solidFill>
              </a:rPr>
              <a:t>css</a:t>
            </a:r>
            <a:r>
              <a:rPr lang="en-US" sz="3400" dirty="0">
                <a:solidFill>
                  <a:srgbClr val="FF0000"/>
                </a:solidFill>
              </a:rPr>
              <a:t>”&gt;</a:t>
            </a:r>
          </a:p>
          <a:p>
            <a:pPr>
              <a:buNone/>
            </a:pPr>
            <a:r>
              <a:rPr lang="en-US" sz="3400" dirty="0">
                <a:solidFill>
                  <a:srgbClr val="FF0000"/>
                </a:solidFill>
              </a:rPr>
              <a:t>span {</a:t>
            </a:r>
          </a:p>
          <a:p>
            <a:pPr>
              <a:buNone/>
            </a:pPr>
            <a:r>
              <a:rPr lang="en-US" sz="3400" dirty="0">
                <a:solidFill>
                  <a:srgbClr val="FF0000"/>
                </a:solidFill>
              </a:rPr>
              <a:t>     position: relative;</a:t>
            </a:r>
          </a:p>
          <a:p>
            <a:pPr>
              <a:buNone/>
            </a:pPr>
            <a:r>
              <a:rPr lang="en-US" sz="3400" dirty="0">
                <a:solidFill>
                  <a:srgbClr val="FF0000"/>
                </a:solidFill>
              </a:rPr>
              <a:t>     top: 30px; left: 60px;</a:t>
            </a:r>
          </a:p>
          <a:p>
            <a:pPr>
              <a:buNone/>
            </a:pPr>
            <a:r>
              <a:rPr lang="en-US" sz="3400" dirty="0">
                <a:solidFill>
                  <a:srgbClr val="FF0000"/>
                </a:solidFill>
              </a:rPr>
              <a:t>     background-color: fuchsia;</a:t>
            </a:r>
          </a:p>
          <a:p>
            <a:pPr>
              <a:buNone/>
            </a:pPr>
            <a:r>
              <a:rPr lang="en-US" sz="3400" dirty="0">
                <a:solidFill>
                  <a:srgbClr val="FF0000"/>
                </a:solidFill>
              </a:rPr>
              <a:t>}</a:t>
            </a:r>
          </a:p>
          <a:p>
            <a:pPr>
              <a:buNone/>
            </a:pPr>
            <a:r>
              <a:rPr lang="en-US" sz="3400" dirty="0">
                <a:solidFill>
                  <a:srgbClr val="FF0000"/>
                </a:solidFill>
              </a:rPr>
              <a:t>&lt;/style&gt;</a:t>
            </a:r>
          </a:p>
          <a:p>
            <a:pPr>
              <a:buNone/>
            </a:pPr>
            <a:r>
              <a:rPr lang="en-US" sz="3400" dirty="0">
                <a:solidFill>
                  <a:srgbClr val="FF0000"/>
                </a:solidFill>
              </a:rPr>
              <a:t>&lt;/head&gt;</a:t>
            </a:r>
          </a:p>
          <a:p>
            <a:pPr>
              <a:buNone/>
            </a:pPr>
            <a:r>
              <a:rPr lang="en-US" sz="3400" dirty="0">
                <a:solidFill>
                  <a:srgbClr val="FF0000"/>
                </a:solidFill>
              </a:rPr>
              <a:t>&lt;body&gt;</a:t>
            </a:r>
          </a:p>
          <a:p>
            <a:pPr marL="0" indent="0">
              <a:buNone/>
            </a:pPr>
            <a:r>
              <a:rPr lang="en-US" sz="3400" dirty="0">
                <a:solidFill>
                  <a:srgbClr val="FF0000"/>
                </a:solidFill>
              </a:rPr>
              <a:t>&lt;p&gt; Along the road he came upon a man who had &lt;span&gt;never worn any trouser &lt;/span&gt;, and who was trying to put on a pair.  So he had fastened them to tree … &lt;/p&gt; </a:t>
            </a:r>
          </a:p>
          <a:p>
            <a:pPr>
              <a:buNone/>
            </a:pPr>
            <a:r>
              <a:rPr lang="en-US" sz="3400" dirty="0">
                <a:solidFill>
                  <a:srgbClr val="FF0000"/>
                </a:solidFill>
              </a:rPr>
              <a:t>&lt;/body&gt;</a:t>
            </a:r>
          </a:p>
          <a:p>
            <a:pPr>
              <a:buNone/>
            </a:pPr>
            <a:r>
              <a:rPr lang="en-US" sz="3400" dirty="0">
                <a:solidFill>
                  <a:srgbClr val="FF0000"/>
                </a:solidFill>
              </a:rPr>
              <a:t>&lt;/html&gt;</a:t>
            </a:r>
            <a:endParaRPr lang="en-US" dirty="0">
              <a:solidFill>
                <a:srgbClr val="FF0000"/>
              </a:solidFill>
            </a:endParaRP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3" cstate="print"/>
          <a:srcRect t="4659" r="2274"/>
          <a:stretch>
            <a:fillRect/>
          </a:stretch>
        </p:blipFill>
        <p:spPr bwMode="auto">
          <a:xfrm>
            <a:off x="457200" y="2286000"/>
            <a:ext cx="8686800" cy="3162711"/>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a:xfrm>
            <a:off x="612648" y="1600200"/>
            <a:ext cx="8153400" cy="5257800"/>
          </a:xfrm>
        </p:spPr>
        <p:txBody>
          <a:bodyPr>
            <a:noAutofit/>
          </a:bodyPr>
          <a:lstStyle/>
          <a:p>
            <a:pPr>
              <a:buNone/>
            </a:pPr>
            <a:r>
              <a:rPr lang="en-US" sz="2400" b="1" dirty="0">
                <a:solidFill>
                  <a:srgbClr val="00B050"/>
                </a:solidFill>
              </a:rPr>
              <a:t>Z-index</a:t>
            </a:r>
            <a:endParaRPr lang="en-US" sz="2400" dirty="0">
              <a:solidFill>
                <a:srgbClr val="00B050"/>
              </a:solidFill>
            </a:endParaRPr>
          </a:p>
          <a:p>
            <a:r>
              <a:rPr lang="en-US" sz="2400" dirty="0"/>
              <a:t>When elements are positioned outside the normal flow, they can overlap other elements. </a:t>
            </a:r>
          </a:p>
          <a:p>
            <a:r>
              <a:rPr lang="en-US" sz="2400" dirty="0"/>
              <a:t>The z-index property specifies the stack order of an element i.e. which element should be placed in front of, or behind, the others.</a:t>
            </a:r>
          </a:p>
          <a:p>
            <a:pPr>
              <a:buNone/>
            </a:pPr>
            <a:endParaRPr lang="en-US" sz="1400" dirty="0"/>
          </a:p>
          <a:p>
            <a:r>
              <a:rPr lang="en-US" sz="2400" dirty="0"/>
              <a:t>Syntax:</a:t>
            </a:r>
          </a:p>
          <a:p>
            <a:pPr>
              <a:buNone/>
            </a:pPr>
            <a:r>
              <a:rPr lang="en-US" sz="2400" dirty="0">
                <a:solidFill>
                  <a:srgbClr val="FF0000"/>
                </a:solidFill>
              </a:rPr>
              <a:t>      z-index: value| auto;</a:t>
            </a:r>
          </a:p>
          <a:p>
            <a:r>
              <a:rPr lang="en-US" sz="2400" dirty="0"/>
              <a:t>An element can have a positive or negative stack order.</a:t>
            </a:r>
          </a:p>
          <a:p>
            <a:endParaRPr lang="en-US" sz="1200" dirty="0"/>
          </a:p>
          <a:p>
            <a:r>
              <a:rPr lang="en-US" sz="2400" dirty="0"/>
              <a:t>An element with greater stack order is always in front of an element with a lower stack order.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228600"/>
            <a:ext cx="8153400" cy="6629400"/>
          </a:xfrm>
        </p:spPr>
        <p:txBody>
          <a:bodyPr>
            <a:normAutofit fontScale="62500" lnSpcReduction="20000"/>
          </a:bodyPr>
          <a:lstStyle/>
          <a:p>
            <a:pPr>
              <a:buNone/>
            </a:pPr>
            <a:r>
              <a:rPr lang="en-US" dirty="0"/>
              <a:t>Example:</a:t>
            </a:r>
          </a:p>
          <a:p>
            <a:pPr>
              <a:buNone/>
            </a:pPr>
            <a:r>
              <a:rPr lang="en-US" dirty="0">
                <a:solidFill>
                  <a:srgbClr val="FF0000"/>
                </a:solidFill>
              </a:rPr>
              <a:t>#A {</a:t>
            </a:r>
          </a:p>
          <a:p>
            <a:pPr>
              <a:buNone/>
            </a:pPr>
            <a:r>
              <a:rPr lang="en-US" b="1" dirty="0">
                <a:solidFill>
                  <a:srgbClr val="FF0000"/>
                </a:solidFill>
              </a:rPr>
              <a:t>	z-index: 10;</a:t>
            </a:r>
            <a:endParaRPr lang="en-US" dirty="0">
              <a:solidFill>
                <a:srgbClr val="FF0000"/>
              </a:solidFill>
            </a:endParaRPr>
          </a:p>
          <a:p>
            <a:pPr>
              <a:buNone/>
            </a:pPr>
            <a:r>
              <a:rPr lang="en-US" dirty="0">
                <a:solidFill>
                  <a:srgbClr val="FF0000"/>
                </a:solidFill>
              </a:rPr>
              <a:t>	position: absolute;</a:t>
            </a:r>
          </a:p>
          <a:p>
            <a:pPr>
              <a:buNone/>
            </a:pPr>
            <a:r>
              <a:rPr lang="en-US" dirty="0">
                <a:solidFill>
                  <a:srgbClr val="FF0000"/>
                </a:solidFill>
              </a:rPr>
              <a:t>	top: 200px;  left: 200px;</a:t>
            </a:r>
          </a:p>
          <a:p>
            <a:pPr>
              <a:buNone/>
            </a:pPr>
            <a:r>
              <a:rPr lang="en-US" dirty="0">
                <a:solidFill>
                  <a:srgbClr val="FF0000"/>
                </a:solidFill>
              </a:rPr>
              <a:t>}</a:t>
            </a:r>
          </a:p>
          <a:p>
            <a:pPr>
              <a:buNone/>
            </a:pPr>
            <a:r>
              <a:rPr lang="en-US" dirty="0">
                <a:solidFill>
                  <a:srgbClr val="FF0000"/>
                </a:solidFill>
              </a:rPr>
              <a:t>#B {</a:t>
            </a:r>
          </a:p>
          <a:p>
            <a:pPr>
              <a:buNone/>
            </a:pPr>
            <a:r>
              <a:rPr lang="en-US" b="1" dirty="0">
                <a:solidFill>
                  <a:srgbClr val="FF0000"/>
                </a:solidFill>
              </a:rPr>
              <a:t>	z-index: 5;</a:t>
            </a:r>
            <a:endParaRPr lang="en-US" dirty="0">
              <a:solidFill>
                <a:srgbClr val="FF0000"/>
              </a:solidFill>
            </a:endParaRPr>
          </a:p>
          <a:p>
            <a:pPr>
              <a:buNone/>
            </a:pPr>
            <a:r>
              <a:rPr lang="en-US" dirty="0">
                <a:solidFill>
                  <a:srgbClr val="FF0000"/>
                </a:solidFill>
              </a:rPr>
              <a:t>	position: absolute;</a:t>
            </a:r>
          </a:p>
          <a:p>
            <a:pPr>
              <a:buNone/>
            </a:pPr>
            <a:r>
              <a:rPr lang="en-US" dirty="0">
                <a:solidFill>
                  <a:srgbClr val="FF0000"/>
                </a:solidFill>
              </a:rPr>
              <a:t>	top: 225px;  left: 175px;</a:t>
            </a:r>
          </a:p>
          <a:p>
            <a:pPr>
              <a:buNone/>
            </a:pPr>
            <a:r>
              <a:rPr lang="en-US" dirty="0">
                <a:solidFill>
                  <a:srgbClr val="FF0000"/>
                </a:solidFill>
              </a:rPr>
              <a:t>}</a:t>
            </a:r>
          </a:p>
          <a:p>
            <a:pPr>
              <a:buNone/>
            </a:pPr>
            <a:r>
              <a:rPr lang="en-US" dirty="0">
                <a:solidFill>
                  <a:srgbClr val="FF0000"/>
                </a:solidFill>
              </a:rPr>
              <a:t>#C {</a:t>
            </a:r>
          </a:p>
          <a:p>
            <a:pPr>
              <a:buNone/>
            </a:pPr>
            <a:r>
              <a:rPr lang="en-US" b="1" dirty="0">
                <a:solidFill>
                  <a:srgbClr val="FF0000"/>
                </a:solidFill>
              </a:rPr>
              <a:t>	z-index: 1;</a:t>
            </a:r>
            <a:endParaRPr lang="en-US" dirty="0">
              <a:solidFill>
                <a:srgbClr val="FF0000"/>
              </a:solidFill>
            </a:endParaRPr>
          </a:p>
          <a:p>
            <a:pPr>
              <a:buNone/>
            </a:pPr>
            <a:r>
              <a:rPr lang="en-US" dirty="0">
                <a:solidFill>
                  <a:srgbClr val="FF0000"/>
                </a:solidFill>
              </a:rPr>
              <a:t>	position: absolute;</a:t>
            </a:r>
          </a:p>
          <a:p>
            <a:pPr>
              <a:buNone/>
            </a:pPr>
            <a:r>
              <a:rPr lang="en-US" dirty="0">
                <a:solidFill>
                  <a:srgbClr val="FF0000"/>
                </a:solidFill>
              </a:rPr>
              <a:t>	top: 250px;  left: 225px;</a:t>
            </a:r>
          </a:p>
          <a:p>
            <a:pPr>
              <a:buNone/>
            </a:pPr>
            <a:r>
              <a:rPr lang="en-US" dirty="0">
                <a:solidFill>
                  <a:srgbClr val="FF0000"/>
                </a:solidFill>
              </a:rPr>
              <a:t>}</a:t>
            </a:r>
          </a:p>
          <a:p>
            <a:pPr>
              <a:buNone/>
            </a:pPr>
            <a:r>
              <a:rPr lang="en-US" dirty="0">
                <a:solidFill>
                  <a:srgbClr val="FF0000"/>
                </a:solidFill>
              </a:rPr>
              <a:t>&lt;body&gt;</a:t>
            </a:r>
          </a:p>
          <a:p>
            <a:pPr>
              <a:buNone/>
            </a:pPr>
            <a:r>
              <a:rPr lang="en-US" dirty="0">
                <a:solidFill>
                  <a:srgbClr val="FF0000"/>
                </a:solidFill>
              </a:rPr>
              <a:t>&lt;p id="A"&gt;&lt;</a:t>
            </a:r>
            <a:r>
              <a:rPr lang="en-US" dirty="0" err="1">
                <a:solidFill>
                  <a:srgbClr val="FF0000"/>
                </a:solidFill>
              </a:rPr>
              <a:t>img</a:t>
            </a:r>
            <a:r>
              <a:rPr lang="en-US" dirty="0">
                <a:solidFill>
                  <a:srgbClr val="FF0000"/>
                </a:solidFill>
              </a:rPr>
              <a:t> </a:t>
            </a:r>
            <a:r>
              <a:rPr lang="en-US" dirty="0" err="1">
                <a:solidFill>
                  <a:srgbClr val="FF0000"/>
                </a:solidFill>
              </a:rPr>
              <a:t>src</a:t>
            </a:r>
            <a:r>
              <a:rPr lang="en-US" dirty="0">
                <a:solidFill>
                  <a:srgbClr val="FF0000"/>
                </a:solidFill>
              </a:rPr>
              <a:t>="A.gif" alt="A" /&gt;&lt;/p&gt;</a:t>
            </a:r>
          </a:p>
          <a:p>
            <a:pPr>
              <a:buNone/>
            </a:pPr>
            <a:r>
              <a:rPr lang="en-US" dirty="0">
                <a:solidFill>
                  <a:srgbClr val="FF0000"/>
                </a:solidFill>
              </a:rPr>
              <a:t>&lt;p id="B"&gt;&lt;</a:t>
            </a:r>
            <a:r>
              <a:rPr lang="en-US" dirty="0" err="1">
                <a:solidFill>
                  <a:srgbClr val="FF0000"/>
                </a:solidFill>
              </a:rPr>
              <a:t>img</a:t>
            </a:r>
            <a:r>
              <a:rPr lang="en-US" dirty="0">
                <a:solidFill>
                  <a:srgbClr val="FF0000"/>
                </a:solidFill>
              </a:rPr>
              <a:t> </a:t>
            </a:r>
            <a:r>
              <a:rPr lang="en-US" dirty="0" err="1">
                <a:solidFill>
                  <a:srgbClr val="FF0000"/>
                </a:solidFill>
              </a:rPr>
              <a:t>src</a:t>
            </a:r>
            <a:r>
              <a:rPr lang="en-US" dirty="0">
                <a:solidFill>
                  <a:srgbClr val="FF0000"/>
                </a:solidFill>
              </a:rPr>
              <a:t>="B.gif" alt="B" /&gt;&lt;/p&gt;</a:t>
            </a:r>
          </a:p>
          <a:p>
            <a:pPr>
              <a:buNone/>
            </a:pPr>
            <a:r>
              <a:rPr lang="en-US" dirty="0">
                <a:solidFill>
                  <a:srgbClr val="FF0000"/>
                </a:solidFill>
              </a:rPr>
              <a:t>&lt;p id="C"&gt;&lt;</a:t>
            </a:r>
            <a:r>
              <a:rPr lang="en-US" dirty="0" err="1">
                <a:solidFill>
                  <a:srgbClr val="FF0000"/>
                </a:solidFill>
              </a:rPr>
              <a:t>img</a:t>
            </a:r>
            <a:r>
              <a:rPr lang="en-US" dirty="0">
                <a:solidFill>
                  <a:srgbClr val="FF0000"/>
                </a:solidFill>
              </a:rPr>
              <a:t> </a:t>
            </a:r>
            <a:r>
              <a:rPr lang="en-US" dirty="0" err="1">
                <a:solidFill>
                  <a:srgbClr val="FF0000"/>
                </a:solidFill>
              </a:rPr>
              <a:t>src</a:t>
            </a:r>
            <a:r>
              <a:rPr lang="en-US" dirty="0">
                <a:solidFill>
                  <a:srgbClr val="FF0000"/>
                </a:solidFill>
              </a:rPr>
              <a:t>="C.gif" alt="C" /&gt;&lt;/p&gt;</a:t>
            </a:r>
          </a:p>
          <a:p>
            <a:pPr>
              <a:buNone/>
            </a:pPr>
            <a:r>
              <a:rPr lang="en-US" dirty="0">
                <a:solidFill>
                  <a:srgbClr val="FF0000"/>
                </a:solidFill>
              </a:rPr>
              <a:t>&lt;/body&gt;</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3" cstate="print"/>
          <a:srcRect/>
          <a:stretch>
            <a:fillRect/>
          </a:stretch>
        </p:blipFill>
        <p:spPr bwMode="auto">
          <a:xfrm>
            <a:off x="228600" y="1981200"/>
            <a:ext cx="8915400" cy="3845602"/>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b="1" dirty="0">
                <a:solidFill>
                  <a:srgbClr val="00B050"/>
                </a:solidFill>
              </a:rPr>
              <a:t>Cursor</a:t>
            </a:r>
            <a:endParaRPr lang="en-US" dirty="0">
              <a:solidFill>
                <a:srgbClr val="00B050"/>
              </a:solidFill>
            </a:endParaRPr>
          </a:p>
          <a:p>
            <a:r>
              <a:rPr lang="en-US" dirty="0"/>
              <a:t>It is possible to set the type of cursor to be displayed on HTML elements. </a:t>
            </a:r>
          </a:p>
          <a:p>
            <a:r>
              <a:rPr lang="en-US" dirty="0"/>
              <a:t>This property specifies the type of cursor to be displayed for the pointing device.</a:t>
            </a:r>
          </a:p>
          <a:p>
            <a:pPr>
              <a:buNone/>
            </a:pPr>
            <a:endParaRPr lang="en-US" sz="1900" dirty="0"/>
          </a:p>
          <a:p>
            <a:r>
              <a:rPr lang="en-US" dirty="0"/>
              <a:t>Syntax:</a:t>
            </a:r>
          </a:p>
          <a:p>
            <a:pPr>
              <a:buNone/>
            </a:pPr>
            <a:r>
              <a:rPr lang="en-US" dirty="0"/>
              <a:t>    </a:t>
            </a:r>
            <a:r>
              <a:rPr lang="en-US" dirty="0">
                <a:solidFill>
                  <a:srgbClr val="FF0000"/>
                </a:solidFill>
              </a:rPr>
              <a:t>cursor: </a:t>
            </a:r>
            <a:r>
              <a:rPr lang="en-US" dirty="0" err="1">
                <a:solidFill>
                  <a:srgbClr val="FF0000"/>
                </a:solidFill>
              </a:rPr>
              <a:t>url</a:t>
            </a:r>
            <a:r>
              <a:rPr lang="en-US" dirty="0">
                <a:solidFill>
                  <a:srgbClr val="FF0000"/>
                </a:solidFill>
              </a:rPr>
              <a:t> | auto | crosshair | default | pointer | move | e-resize | ne-resize | </a:t>
            </a:r>
            <a:r>
              <a:rPr lang="en-US" dirty="0" err="1">
                <a:solidFill>
                  <a:srgbClr val="FF0000"/>
                </a:solidFill>
              </a:rPr>
              <a:t>nw</a:t>
            </a:r>
            <a:r>
              <a:rPr lang="en-US" dirty="0">
                <a:solidFill>
                  <a:srgbClr val="FF0000"/>
                </a:solidFill>
              </a:rPr>
              <a:t>-resize | n-resize |      se-resize | </a:t>
            </a:r>
            <a:r>
              <a:rPr lang="en-US" dirty="0" err="1">
                <a:solidFill>
                  <a:srgbClr val="FF0000"/>
                </a:solidFill>
              </a:rPr>
              <a:t>sw</a:t>
            </a:r>
            <a:r>
              <a:rPr lang="en-US" dirty="0">
                <a:solidFill>
                  <a:srgbClr val="FF0000"/>
                </a:solidFill>
              </a:rPr>
              <a:t>-resize | s-resize | w-resize | text | wait | help;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Syntax…</a:t>
            </a:r>
            <a:endParaRPr lang="en-US" dirty="0"/>
          </a:p>
        </p:txBody>
      </p:sp>
      <p:sp>
        <p:nvSpPr>
          <p:cNvPr id="3" name="Content Placeholder 2"/>
          <p:cNvSpPr>
            <a:spLocks noGrp="1"/>
          </p:cNvSpPr>
          <p:nvPr>
            <p:ph sz="quarter" idx="1"/>
          </p:nvPr>
        </p:nvSpPr>
        <p:spPr/>
        <p:txBody>
          <a:bodyPr/>
          <a:lstStyle/>
          <a:p>
            <a:endParaRPr lang="en-US" dirty="0"/>
          </a:p>
        </p:txBody>
      </p:sp>
      <p:pic>
        <p:nvPicPr>
          <p:cNvPr id="5" name="Picture 4"/>
          <p:cNvPicPr>
            <a:picLocks noChangeAspect="1"/>
          </p:cNvPicPr>
          <p:nvPr/>
        </p:nvPicPr>
        <p:blipFill>
          <a:blip r:embed="rId3" cstate="print"/>
          <a:srcRect/>
          <a:stretch>
            <a:fillRect/>
          </a:stretch>
        </p:blipFill>
        <p:spPr bwMode="auto">
          <a:xfrm>
            <a:off x="694645" y="1676400"/>
            <a:ext cx="7992155" cy="3276600"/>
          </a:xfrm>
          <a:prstGeom prst="rect">
            <a:avLst/>
          </a:prstGeom>
          <a:noFill/>
          <a:ln w="3175">
            <a:solidFill>
              <a:schemeClr val="tx1"/>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Syntax…</a:t>
            </a:r>
            <a:endParaRPr lang="en-US" dirty="0"/>
          </a:p>
        </p:txBody>
      </p:sp>
      <p:sp>
        <p:nvSpPr>
          <p:cNvPr id="3" name="Content Placeholder 2"/>
          <p:cNvSpPr>
            <a:spLocks noGrp="1"/>
          </p:cNvSpPr>
          <p:nvPr>
            <p:ph sz="quarter" idx="1"/>
          </p:nvPr>
        </p:nvSpPr>
        <p:spPr/>
        <p:txBody>
          <a:bodyPr>
            <a:normAutofit fontScale="92500" lnSpcReduction="10000"/>
          </a:bodyPr>
          <a:lstStyle/>
          <a:p>
            <a:pPr marL="225425" indent="-225425"/>
            <a:r>
              <a:rPr lang="en-US" dirty="0">
                <a:solidFill>
                  <a:srgbClr val="0070C0"/>
                </a:solidFill>
              </a:rPr>
              <a:t>CSS declarations always ends with a semicolon.</a:t>
            </a:r>
          </a:p>
          <a:p>
            <a:pPr marL="225425" indent="-225425"/>
            <a:r>
              <a:rPr lang="en-US" dirty="0"/>
              <a:t>Declaration groups are surrounded by curly brackets</a:t>
            </a:r>
          </a:p>
          <a:p>
            <a:pPr>
              <a:buNone/>
            </a:pPr>
            <a:r>
              <a:rPr lang="en-US" dirty="0">
                <a:solidFill>
                  <a:srgbClr val="FF0000"/>
                </a:solidFill>
              </a:rPr>
              <a:t>          p {color: red; text-align: center;}</a:t>
            </a:r>
          </a:p>
          <a:p>
            <a:pPr>
              <a:buNone/>
            </a:pPr>
            <a:r>
              <a:rPr lang="en-US" sz="1600" dirty="0"/>
              <a:t> </a:t>
            </a:r>
            <a:endParaRPr lang="en-US" sz="700" dirty="0"/>
          </a:p>
          <a:p>
            <a:pPr marL="225425" indent="-225425"/>
            <a:r>
              <a:rPr lang="en-US" dirty="0"/>
              <a:t>To make the CSS more readable, you can put one declaration on each line, like this:</a:t>
            </a:r>
          </a:p>
          <a:p>
            <a:pPr lvl="2">
              <a:buNone/>
            </a:pPr>
            <a:r>
              <a:rPr lang="en-US" sz="2800" dirty="0">
                <a:solidFill>
                  <a:srgbClr val="FF0000"/>
                </a:solidFill>
              </a:rPr>
              <a:t>p {</a:t>
            </a:r>
          </a:p>
          <a:p>
            <a:pPr lvl="2">
              <a:buNone/>
            </a:pPr>
            <a:r>
              <a:rPr lang="en-US" sz="2800" dirty="0">
                <a:solidFill>
                  <a:srgbClr val="FF0000"/>
                </a:solidFill>
              </a:rPr>
              <a:t>   </a:t>
            </a:r>
            <a:r>
              <a:rPr lang="en-US" sz="2800" dirty="0" err="1">
                <a:solidFill>
                  <a:srgbClr val="FF0000"/>
                </a:solidFill>
              </a:rPr>
              <a:t>color:red</a:t>
            </a:r>
            <a:r>
              <a:rPr lang="en-US" sz="2800" dirty="0">
                <a:solidFill>
                  <a:srgbClr val="FF0000"/>
                </a:solidFill>
              </a:rPr>
              <a:t>;</a:t>
            </a:r>
          </a:p>
          <a:p>
            <a:pPr lvl="2">
              <a:buNone/>
            </a:pPr>
            <a:r>
              <a:rPr lang="en-US" sz="2800" dirty="0">
                <a:solidFill>
                  <a:srgbClr val="FF0000"/>
                </a:solidFill>
              </a:rPr>
              <a:t>   text-</a:t>
            </a:r>
            <a:r>
              <a:rPr lang="en-US" sz="2800" dirty="0" err="1">
                <a:solidFill>
                  <a:srgbClr val="FF0000"/>
                </a:solidFill>
              </a:rPr>
              <a:t>align:center</a:t>
            </a:r>
            <a:r>
              <a:rPr lang="en-US" sz="2800" dirty="0">
                <a:solidFill>
                  <a:srgbClr val="FF0000"/>
                </a:solidFill>
              </a:rPr>
              <a:t>;</a:t>
            </a:r>
          </a:p>
          <a:p>
            <a:pPr lvl="2">
              <a:buNone/>
            </a:pPr>
            <a:r>
              <a:rPr lang="en-US" sz="2800" dirty="0">
                <a:solidFill>
                  <a:srgbClr val="FF0000"/>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Comments</a:t>
            </a:r>
            <a:endParaRPr lang="en-US" dirty="0"/>
          </a:p>
        </p:txBody>
      </p:sp>
      <p:sp>
        <p:nvSpPr>
          <p:cNvPr id="3" name="Content Placeholder 2"/>
          <p:cNvSpPr>
            <a:spLocks noGrp="1"/>
          </p:cNvSpPr>
          <p:nvPr>
            <p:ph sz="quarter" idx="1"/>
          </p:nvPr>
        </p:nvSpPr>
        <p:spPr/>
        <p:txBody>
          <a:bodyPr>
            <a:normAutofit fontScale="92500" lnSpcReduction="10000"/>
          </a:bodyPr>
          <a:lstStyle/>
          <a:p>
            <a:pPr marL="225425" indent="-225425"/>
            <a:r>
              <a:rPr lang="en-US" sz="2600" dirty="0"/>
              <a:t>Comments are used to explain your code, and may help you when you edit the source code at a later date. </a:t>
            </a:r>
          </a:p>
          <a:p>
            <a:pPr marL="225425" indent="-225425"/>
            <a:r>
              <a:rPr lang="en-US" sz="2600" dirty="0"/>
              <a:t>CSS comments are ignored by browsers.</a:t>
            </a:r>
          </a:p>
          <a:p>
            <a:endParaRPr lang="en-US" sz="1500" dirty="0"/>
          </a:p>
          <a:p>
            <a:r>
              <a:rPr lang="en-US" sz="2600" dirty="0"/>
              <a:t>A CSS comment begins with /* and ends with */</a:t>
            </a:r>
          </a:p>
          <a:p>
            <a:pPr lvl="1">
              <a:buNone/>
            </a:pPr>
            <a:r>
              <a:rPr lang="en-US" dirty="0">
                <a:solidFill>
                  <a:srgbClr val="FF0000"/>
                </a:solidFill>
              </a:rPr>
              <a:t>/*This is a comment*/</a:t>
            </a:r>
          </a:p>
          <a:p>
            <a:pPr lvl="1">
              <a:buNone/>
            </a:pPr>
            <a:r>
              <a:rPr lang="en-US" dirty="0">
                <a:solidFill>
                  <a:srgbClr val="FF0000"/>
                </a:solidFill>
              </a:rPr>
              <a:t>p{</a:t>
            </a:r>
          </a:p>
          <a:p>
            <a:pPr lvl="1">
              <a:buNone/>
            </a:pPr>
            <a:r>
              <a:rPr lang="en-US" dirty="0">
                <a:solidFill>
                  <a:srgbClr val="FF0000"/>
                </a:solidFill>
              </a:rPr>
              <a:t>  text-</a:t>
            </a:r>
            <a:r>
              <a:rPr lang="en-US" dirty="0" err="1">
                <a:solidFill>
                  <a:srgbClr val="FF0000"/>
                </a:solidFill>
              </a:rPr>
              <a:t>align:center</a:t>
            </a:r>
            <a:r>
              <a:rPr lang="en-US" dirty="0">
                <a:solidFill>
                  <a:srgbClr val="FF0000"/>
                </a:solidFill>
              </a:rPr>
              <a:t>;</a:t>
            </a:r>
          </a:p>
          <a:p>
            <a:pPr lvl="1">
              <a:buNone/>
            </a:pPr>
            <a:r>
              <a:rPr lang="en-US" dirty="0">
                <a:solidFill>
                  <a:srgbClr val="FF0000"/>
                </a:solidFill>
              </a:rPr>
              <a:t>  /*This is another comment*/</a:t>
            </a:r>
          </a:p>
          <a:p>
            <a:pPr lvl="1">
              <a:buNone/>
            </a:pPr>
            <a:r>
              <a:rPr lang="en-US" dirty="0">
                <a:solidFill>
                  <a:srgbClr val="FF0000"/>
                </a:solidFill>
              </a:rPr>
              <a:t>  font-</a:t>
            </a:r>
            <a:r>
              <a:rPr lang="en-US" dirty="0" err="1">
                <a:solidFill>
                  <a:srgbClr val="FF0000"/>
                </a:solidFill>
              </a:rPr>
              <a:t>family:arial</a:t>
            </a:r>
            <a:r>
              <a:rPr lang="en-US" dirty="0">
                <a:solidFill>
                  <a:srgbClr val="FF0000"/>
                </a:solidFill>
              </a:rPr>
              <a:t>;</a:t>
            </a:r>
          </a:p>
          <a:p>
            <a:pPr lvl="1">
              <a:buNone/>
            </a:pPr>
            <a:r>
              <a:rPr lang="en-US" dirty="0">
                <a:solidFill>
                  <a:srgbClr val="FF0000"/>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Linking CSS to HTML</a:t>
            </a:r>
            <a:endParaRPr lang="en-US" dirty="0"/>
          </a:p>
        </p:txBody>
      </p:sp>
      <p:sp>
        <p:nvSpPr>
          <p:cNvPr id="3" name="Content Placeholder 2"/>
          <p:cNvSpPr>
            <a:spLocks noGrp="1"/>
          </p:cNvSpPr>
          <p:nvPr>
            <p:ph sz="quarter" idx="1"/>
          </p:nvPr>
        </p:nvSpPr>
        <p:spPr>
          <a:xfrm>
            <a:off x="457200" y="1600200"/>
            <a:ext cx="8229600" cy="5029200"/>
          </a:xfrm>
        </p:spPr>
        <p:txBody>
          <a:bodyPr>
            <a:normAutofit fontScale="70000" lnSpcReduction="20000"/>
          </a:bodyPr>
          <a:lstStyle/>
          <a:p>
            <a:r>
              <a:rPr lang="en-US" b="1" dirty="0">
                <a:solidFill>
                  <a:srgbClr val="00B050"/>
                </a:solidFill>
              </a:rPr>
              <a:t>Linking CSS to HTML</a:t>
            </a:r>
          </a:p>
          <a:p>
            <a:r>
              <a:rPr lang="en-US" dirty="0"/>
              <a:t>It is possible to link CSS with your html pages in two different ways: </a:t>
            </a:r>
          </a:p>
          <a:p>
            <a:pPr lvl="1"/>
            <a:r>
              <a:rPr lang="en-US" sz="2900" dirty="0">
                <a:solidFill>
                  <a:srgbClr val="FF0000"/>
                </a:solidFill>
              </a:rPr>
              <a:t>internal style, and </a:t>
            </a:r>
          </a:p>
          <a:p>
            <a:pPr lvl="1"/>
            <a:r>
              <a:rPr lang="en-US" sz="2900" dirty="0">
                <a:solidFill>
                  <a:srgbClr val="FF0000"/>
                </a:solidFill>
              </a:rPr>
              <a:t>external style. </a:t>
            </a:r>
          </a:p>
          <a:p>
            <a:r>
              <a:rPr lang="en-US" dirty="0">
                <a:solidFill>
                  <a:srgbClr val="0070C0"/>
                </a:solidFill>
              </a:rPr>
              <a:t>Internal CSS can be either </a:t>
            </a:r>
          </a:p>
          <a:p>
            <a:pPr lvl="1"/>
            <a:r>
              <a:rPr lang="en-US" sz="2900" dirty="0">
                <a:solidFill>
                  <a:srgbClr val="0070C0"/>
                </a:solidFill>
              </a:rPr>
              <a:t>inline or </a:t>
            </a:r>
          </a:p>
          <a:p>
            <a:pPr lvl="1"/>
            <a:r>
              <a:rPr lang="en-US" sz="2900" dirty="0">
                <a:solidFill>
                  <a:srgbClr val="0070C0"/>
                </a:solidFill>
              </a:rPr>
              <a:t>embedded. </a:t>
            </a:r>
          </a:p>
          <a:p>
            <a:pPr>
              <a:buNone/>
            </a:pPr>
            <a:endParaRPr lang="en-US" sz="1700" dirty="0"/>
          </a:p>
          <a:p>
            <a:pPr>
              <a:buNone/>
            </a:pPr>
            <a:r>
              <a:rPr lang="en-US" b="1" dirty="0">
                <a:solidFill>
                  <a:srgbClr val="00B050"/>
                </a:solidFill>
              </a:rPr>
              <a:t>I. Creating an Inline Style</a:t>
            </a:r>
            <a:endParaRPr lang="en-US" dirty="0">
              <a:solidFill>
                <a:srgbClr val="00B050"/>
              </a:solidFill>
            </a:endParaRPr>
          </a:p>
          <a:p>
            <a:r>
              <a:rPr lang="en-US" dirty="0"/>
              <a:t>You can apply styles to a single element using the style</a:t>
            </a:r>
            <a:r>
              <a:rPr lang="en-US" b="1" dirty="0"/>
              <a:t> </a:t>
            </a:r>
            <a:r>
              <a:rPr lang="en-US" dirty="0"/>
              <a:t>attribute in the element itself. </a:t>
            </a:r>
          </a:p>
          <a:p>
            <a:r>
              <a:rPr lang="en-US" dirty="0"/>
              <a:t>Inline styles have the structure:</a:t>
            </a:r>
          </a:p>
          <a:p>
            <a:pPr>
              <a:buNone/>
            </a:pPr>
            <a:r>
              <a:rPr lang="en-US" dirty="0"/>
              <a:t>	</a:t>
            </a:r>
            <a:r>
              <a:rPr lang="en-US" dirty="0">
                <a:solidFill>
                  <a:srgbClr val="FF0000"/>
                </a:solidFill>
              </a:rPr>
              <a:t>&lt;tag style=”property: value”&gt;</a:t>
            </a:r>
          </a:p>
          <a:p>
            <a:pPr>
              <a:buNone/>
            </a:pPr>
            <a:r>
              <a:rPr lang="en-US" sz="1600" dirty="0"/>
              <a:t> </a:t>
            </a:r>
          </a:p>
          <a:p>
            <a:r>
              <a:rPr lang="en-US" dirty="0"/>
              <a:t>Example:</a:t>
            </a:r>
          </a:p>
          <a:p>
            <a:pPr>
              <a:buNone/>
            </a:pPr>
            <a:r>
              <a:rPr lang="en-US" dirty="0">
                <a:solidFill>
                  <a:srgbClr val="FF0000"/>
                </a:solidFill>
              </a:rPr>
              <a:t>	&lt;h1 style="color: red"&gt;Introduction&lt;/h1&gt;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Linking CSS to HTML…</a:t>
            </a:r>
            <a:endParaRPr lang="en-US" dirty="0"/>
          </a:p>
        </p:txBody>
      </p:sp>
      <p:sp>
        <p:nvSpPr>
          <p:cNvPr id="3" name="Content Placeholder 2"/>
          <p:cNvSpPr>
            <a:spLocks noGrp="1"/>
          </p:cNvSpPr>
          <p:nvPr>
            <p:ph sz="quarter" idx="1"/>
          </p:nvPr>
        </p:nvSpPr>
        <p:spPr>
          <a:xfrm>
            <a:off x="457200" y="1600200"/>
            <a:ext cx="8229600" cy="5029200"/>
          </a:xfrm>
        </p:spPr>
        <p:txBody>
          <a:bodyPr>
            <a:normAutofit fontScale="62500" lnSpcReduction="20000"/>
          </a:bodyPr>
          <a:lstStyle/>
          <a:p>
            <a:pPr>
              <a:buNone/>
            </a:pPr>
            <a:r>
              <a:rPr lang="en-US" sz="3400" b="1" dirty="0">
                <a:solidFill>
                  <a:srgbClr val="00B050"/>
                </a:solidFill>
              </a:rPr>
              <a:t>II. Creating Embedded Styles</a:t>
            </a:r>
          </a:p>
          <a:p>
            <a:r>
              <a:rPr lang="en-US" sz="3400" dirty="0"/>
              <a:t>We use the </a:t>
            </a:r>
            <a:r>
              <a:rPr lang="en-US" sz="3400" dirty="0">
                <a:solidFill>
                  <a:srgbClr val="FF0000"/>
                </a:solidFill>
              </a:rPr>
              <a:t>&lt;style</a:t>
            </a:r>
            <a:r>
              <a:rPr lang="en-US" sz="3400" i="1" dirty="0">
                <a:solidFill>
                  <a:srgbClr val="FF0000"/>
                </a:solidFill>
              </a:rPr>
              <a:t>&gt; </a:t>
            </a:r>
            <a:r>
              <a:rPr lang="en-US" sz="3400" dirty="0"/>
              <a:t>tag for this </a:t>
            </a:r>
          </a:p>
          <a:p>
            <a:r>
              <a:rPr lang="en-US" sz="3400" dirty="0"/>
              <a:t>&lt;style&gt; tag has a property called </a:t>
            </a:r>
            <a:r>
              <a:rPr lang="en-US" sz="3400" i="1" dirty="0">
                <a:solidFill>
                  <a:srgbClr val="FF0000"/>
                </a:solidFill>
              </a:rPr>
              <a:t>type</a:t>
            </a:r>
            <a:r>
              <a:rPr lang="en-US" sz="3400" dirty="0"/>
              <a:t> which should be set to </a:t>
            </a:r>
            <a:r>
              <a:rPr lang="en-US" sz="3400" i="1" dirty="0">
                <a:solidFill>
                  <a:srgbClr val="FF0000"/>
                </a:solidFill>
              </a:rPr>
              <a:t>text/</a:t>
            </a:r>
            <a:r>
              <a:rPr lang="en-US" sz="3400" i="1" dirty="0" err="1">
                <a:solidFill>
                  <a:srgbClr val="FF0000"/>
                </a:solidFill>
              </a:rPr>
              <a:t>css</a:t>
            </a:r>
            <a:r>
              <a:rPr lang="en-US" sz="3400" dirty="0"/>
              <a:t> for CSS styling.</a:t>
            </a:r>
          </a:p>
          <a:p>
            <a:endParaRPr lang="en-US" sz="1700" dirty="0"/>
          </a:p>
          <a:p>
            <a:r>
              <a:rPr lang="en-US" sz="3400" dirty="0"/>
              <a:t>The format for this is shown in the example below:</a:t>
            </a:r>
          </a:p>
          <a:p>
            <a:pPr lvl="2">
              <a:buNone/>
            </a:pPr>
            <a:r>
              <a:rPr lang="en-US" sz="3200" dirty="0"/>
              <a:t>&lt;html&gt;</a:t>
            </a:r>
          </a:p>
          <a:p>
            <a:pPr lvl="2">
              <a:buNone/>
            </a:pPr>
            <a:r>
              <a:rPr lang="en-US" sz="3200" dirty="0"/>
              <a:t>&lt;head&gt;</a:t>
            </a:r>
          </a:p>
          <a:p>
            <a:pPr lvl="2">
              <a:buNone/>
            </a:pPr>
            <a:r>
              <a:rPr lang="en-US" sz="3200" dirty="0"/>
              <a:t>&lt;title&gt;Styling with CSS&lt;title&gt;</a:t>
            </a:r>
          </a:p>
          <a:p>
            <a:pPr lvl="2">
              <a:buNone/>
            </a:pPr>
            <a:r>
              <a:rPr lang="en-US" sz="3200" dirty="0">
                <a:solidFill>
                  <a:srgbClr val="FF0000"/>
                </a:solidFill>
              </a:rPr>
              <a:t>&lt;style type="text/</a:t>
            </a:r>
            <a:r>
              <a:rPr lang="en-US" sz="3200" dirty="0" err="1">
                <a:solidFill>
                  <a:srgbClr val="FF0000"/>
                </a:solidFill>
              </a:rPr>
              <a:t>css</a:t>
            </a:r>
            <a:r>
              <a:rPr lang="en-US" sz="3200" dirty="0">
                <a:solidFill>
                  <a:srgbClr val="FF0000"/>
                </a:solidFill>
              </a:rPr>
              <a:t>"&gt;</a:t>
            </a:r>
          </a:p>
          <a:p>
            <a:pPr lvl="2">
              <a:buNone/>
            </a:pPr>
            <a:r>
              <a:rPr lang="en-US" sz="3200" i="1" dirty="0">
                <a:solidFill>
                  <a:srgbClr val="FF0000"/>
                </a:solidFill>
              </a:rPr>
              <a:t>      /*CSS Content Goes Here*/ </a:t>
            </a:r>
          </a:p>
          <a:p>
            <a:pPr lvl="2">
              <a:buNone/>
            </a:pPr>
            <a:r>
              <a:rPr lang="en-US" sz="3200" i="1" dirty="0">
                <a:solidFill>
                  <a:srgbClr val="FF0000"/>
                </a:solidFill>
              </a:rPr>
              <a:t>      p { color: red; text-align: center; }</a:t>
            </a:r>
            <a:endParaRPr lang="en-US" sz="3200" dirty="0">
              <a:solidFill>
                <a:srgbClr val="FF0000"/>
              </a:solidFill>
            </a:endParaRPr>
          </a:p>
          <a:p>
            <a:pPr lvl="2">
              <a:buNone/>
            </a:pPr>
            <a:r>
              <a:rPr lang="en-US" sz="3200" dirty="0">
                <a:solidFill>
                  <a:srgbClr val="FF0000"/>
                </a:solidFill>
              </a:rPr>
              <a:t>&lt;/style&gt; </a:t>
            </a:r>
          </a:p>
          <a:p>
            <a:pPr lvl="2">
              <a:buNone/>
            </a:pPr>
            <a:r>
              <a:rPr lang="en-US" sz="3200" dirty="0"/>
              <a:t>&lt;/head&gt;</a:t>
            </a:r>
          </a:p>
          <a:p>
            <a:pPr lvl="2">
              <a:buNone/>
            </a:pPr>
            <a:r>
              <a:rPr lang="en-US" sz="3200" dirty="0"/>
              <a:t>&lt;body&gt;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Linking CSS to HTML…</a:t>
            </a:r>
            <a:endParaRPr lang="en-US" dirty="0"/>
          </a:p>
        </p:txBody>
      </p:sp>
      <p:sp>
        <p:nvSpPr>
          <p:cNvPr id="3" name="Content Placeholder 2"/>
          <p:cNvSpPr>
            <a:spLocks noGrp="1"/>
          </p:cNvSpPr>
          <p:nvPr>
            <p:ph sz="quarter" idx="1"/>
          </p:nvPr>
        </p:nvSpPr>
        <p:spPr>
          <a:xfrm>
            <a:off x="457200" y="1524000"/>
            <a:ext cx="8229600" cy="4602163"/>
          </a:xfrm>
        </p:spPr>
        <p:txBody>
          <a:bodyPr/>
          <a:lstStyle/>
          <a:p>
            <a:pPr>
              <a:spcBef>
                <a:spcPts val="1800"/>
              </a:spcBef>
            </a:pPr>
            <a:r>
              <a:rPr lang="en-US" sz="2400" dirty="0"/>
              <a:t>In internal method each HTML file contains the CSS code needed to style the page. </a:t>
            </a:r>
          </a:p>
          <a:p>
            <a:pPr>
              <a:spcBef>
                <a:spcPts val="1800"/>
              </a:spcBef>
            </a:pPr>
            <a:r>
              <a:rPr lang="en-US" sz="2400" dirty="0"/>
              <a:t>This means any changes you want to make to one page, will have to be made to all. </a:t>
            </a:r>
          </a:p>
          <a:p>
            <a:pPr>
              <a:spcBef>
                <a:spcPts val="1800"/>
              </a:spcBef>
            </a:pPr>
            <a:r>
              <a:rPr lang="en-US" sz="2400" dirty="0"/>
              <a:t>This method can be good if </a:t>
            </a:r>
          </a:p>
          <a:p>
            <a:pPr lvl="1">
              <a:spcBef>
                <a:spcPts val="0"/>
              </a:spcBef>
            </a:pPr>
            <a:r>
              <a:rPr lang="en-US" sz="2400" dirty="0">
                <a:solidFill>
                  <a:srgbClr val="0070C0"/>
                </a:solidFill>
              </a:rPr>
              <a:t>you need to style only one page, or </a:t>
            </a:r>
          </a:p>
          <a:p>
            <a:pPr lvl="1">
              <a:spcBef>
                <a:spcPts val="0"/>
              </a:spcBef>
            </a:pPr>
            <a:r>
              <a:rPr lang="en-US" sz="2400" dirty="0">
                <a:solidFill>
                  <a:srgbClr val="0070C0"/>
                </a:solidFill>
              </a:rPr>
              <a:t>you want different pages to have varying styles.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Linking CSS to HTML…</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a:solidFill>
                  <a:srgbClr val="00B050"/>
                </a:solidFill>
              </a:rPr>
              <a:t>III. Creating an External Style Sheet</a:t>
            </a:r>
            <a:endParaRPr lang="en-US" dirty="0">
              <a:solidFill>
                <a:srgbClr val="00B050"/>
              </a:solidFill>
            </a:endParaRPr>
          </a:p>
          <a:p>
            <a:r>
              <a:rPr lang="en-US" sz="2800" dirty="0"/>
              <a:t>An external CSS file can be created with any text or HTML editors such as </a:t>
            </a:r>
            <a:r>
              <a:rPr lang="en-US" sz="2800" i="1" dirty="0"/>
              <a:t>notepad</a:t>
            </a:r>
            <a:r>
              <a:rPr lang="en-US" sz="2800" dirty="0"/>
              <a:t> or </a:t>
            </a:r>
            <a:r>
              <a:rPr lang="en-US" sz="2800" i="1" dirty="0"/>
              <a:t>Dreamweaver</a:t>
            </a:r>
            <a:r>
              <a:rPr lang="en-US" sz="2800" dirty="0"/>
              <a:t>. </a:t>
            </a:r>
          </a:p>
          <a:p>
            <a:r>
              <a:rPr lang="en-US" sz="2800" dirty="0"/>
              <a:t>A CSS file contains no HTML, only CSS. </a:t>
            </a:r>
          </a:p>
          <a:p>
            <a:endParaRPr lang="en-US" sz="1900" dirty="0"/>
          </a:p>
          <a:p>
            <a:r>
              <a:rPr lang="en-US" sz="2800" dirty="0"/>
              <a:t>You have to save the CSS file with the .</a:t>
            </a:r>
            <a:r>
              <a:rPr lang="en-US" sz="2800" dirty="0" err="1"/>
              <a:t>css</a:t>
            </a:r>
            <a:r>
              <a:rPr lang="en-US" sz="2800" dirty="0"/>
              <a:t> file extension. </a:t>
            </a:r>
          </a:p>
          <a:p>
            <a:r>
              <a:rPr lang="en-US" sz="2800" dirty="0"/>
              <a:t>You can link to the file externally by placing one of the following links in the head section of every HTML file you want to style with the CSS file.</a:t>
            </a:r>
          </a:p>
          <a:p>
            <a:pPr>
              <a:buNone/>
            </a:pPr>
            <a:endParaRPr lang="en-US" sz="1600" dirty="0"/>
          </a:p>
          <a:p>
            <a:pPr>
              <a:buNone/>
            </a:pPr>
            <a:r>
              <a:rPr lang="en-US" sz="2800" dirty="0">
                <a:solidFill>
                  <a:srgbClr val="FF0000"/>
                </a:solidFill>
              </a:rPr>
              <a:t>&lt;link </a:t>
            </a:r>
            <a:r>
              <a:rPr lang="en-US" sz="2800" dirty="0" err="1">
                <a:solidFill>
                  <a:srgbClr val="FF0000"/>
                </a:solidFill>
              </a:rPr>
              <a:t>rel</a:t>
            </a:r>
            <a:r>
              <a:rPr lang="en-US" sz="2800" dirty="0">
                <a:solidFill>
                  <a:srgbClr val="FF0000"/>
                </a:solidFill>
              </a:rPr>
              <a:t>=“</a:t>
            </a:r>
            <a:r>
              <a:rPr lang="en-US" sz="2800" dirty="0" err="1">
                <a:solidFill>
                  <a:srgbClr val="FF0000"/>
                </a:solidFill>
              </a:rPr>
              <a:t>stylesheet</a:t>
            </a:r>
            <a:r>
              <a:rPr lang="en-US" sz="2800" dirty="0">
                <a:solidFill>
                  <a:srgbClr val="FF0000"/>
                </a:solidFill>
              </a:rPr>
              <a:t>” type=“text/</a:t>
            </a:r>
            <a:r>
              <a:rPr lang="en-US" sz="2800" dirty="0" err="1">
                <a:solidFill>
                  <a:srgbClr val="FF0000"/>
                </a:solidFill>
              </a:rPr>
              <a:t>css</a:t>
            </a:r>
            <a:r>
              <a:rPr lang="en-US" sz="2800" dirty="0">
                <a:solidFill>
                  <a:srgbClr val="FF0000"/>
                </a:solidFill>
              </a:rPr>
              <a:t>” </a:t>
            </a:r>
            <a:r>
              <a:rPr lang="en-US" sz="2800" dirty="0" err="1">
                <a:solidFill>
                  <a:srgbClr val="FF0000"/>
                </a:solidFill>
              </a:rPr>
              <a:t>href</a:t>
            </a:r>
            <a:r>
              <a:rPr lang="en-US" sz="2800" dirty="0">
                <a:solidFill>
                  <a:srgbClr val="FF0000"/>
                </a:solidFill>
              </a:rPr>
              <a:t>=“filename.css”/&gt;</a:t>
            </a:r>
          </a:p>
          <a:p>
            <a:pPr>
              <a:buNone/>
            </a:pPr>
            <a:r>
              <a:rPr lang="en-US" sz="2800" dirty="0">
                <a:solidFill>
                  <a:srgbClr val="FF0000"/>
                </a:solidFill>
              </a:rPr>
              <a:t>&lt;style type=”text/</a:t>
            </a:r>
            <a:r>
              <a:rPr lang="en-US" sz="2800" dirty="0" err="1">
                <a:solidFill>
                  <a:srgbClr val="FF0000"/>
                </a:solidFill>
              </a:rPr>
              <a:t>css</a:t>
            </a:r>
            <a:r>
              <a:rPr lang="en-US" sz="2800" dirty="0">
                <a:solidFill>
                  <a:srgbClr val="FF0000"/>
                </a:solidFill>
              </a:rPr>
              <a:t>”&gt;@import </a:t>
            </a:r>
            <a:r>
              <a:rPr lang="en-US" sz="2800" dirty="0" err="1">
                <a:solidFill>
                  <a:srgbClr val="FF0000"/>
                </a:solidFill>
              </a:rPr>
              <a:t>url</a:t>
            </a:r>
            <a:r>
              <a:rPr lang="en-US" sz="2800" dirty="0">
                <a:solidFill>
                  <a:srgbClr val="FF0000"/>
                </a:solidFill>
              </a:rPr>
              <a:t>(“filename.css”)&lt;/style&gt;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a:t>
            </a:r>
            <a:endParaRPr lang="en-US" dirty="0"/>
          </a:p>
        </p:txBody>
      </p:sp>
      <p:sp>
        <p:nvSpPr>
          <p:cNvPr id="3" name="Content Placeholder 2"/>
          <p:cNvSpPr>
            <a:spLocks noGrp="1"/>
          </p:cNvSpPr>
          <p:nvPr>
            <p:ph sz="quarter" idx="1"/>
          </p:nvPr>
        </p:nvSpPr>
        <p:spPr>
          <a:xfrm>
            <a:off x="612648" y="1600200"/>
            <a:ext cx="8153400" cy="5029200"/>
          </a:xfrm>
        </p:spPr>
        <p:txBody>
          <a:bodyPr>
            <a:normAutofit/>
          </a:bodyPr>
          <a:lstStyle/>
          <a:p>
            <a:r>
              <a:rPr lang="en-US" sz="2400" dirty="0">
                <a:solidFill>
                  <a:srgbClr val="0070C0"/>
                </a:solidFill>
              </a:rPr>
              <a:t>An element that is directly contained within another element, is said to be the child of that element. </a:t>
            </a:r>
          </a:p>
          <a:p>
            <a:r>
              <a:rPr lang="en-US" sz="2400" dirty="0">
                <a:solidFill>
                  <a:srgbClr val="0070C0"/>
                </a:solidFill>
              </a:rPr>
              <a:t>Conversely, the containing element is the parent. </a:t>
            </a:r>
          </a:p>
          <a:p>
            <a:r>
              <a:rPr lang="en-US" sz="2400" dirty="0"/>
              <a:t>For example, the </a:t>
            </a:r>
            <a:r>
              <a:rPr lang="en-US" sz="2400" b="1" dirty="0" err="1"/>
              <a:t>em</a:t>
            </a:r>
            <a:r>
              <a:rPr lang="en-US" sz="2400" b="1" dirty="0"/>
              <a:t> </a:t>
            </a:r>
            <a:r>
              <a:rPr lang="en-US" sz="2400" dirty="0"/>
              <a:t>element is the child of the </a:t>
            </a:r>
            <a:r>
              <a:rPr lang="en-US" sz="2400" b="1" dirty="0"/>
              <a:t>p </a:t>
            </a:r>
            <a:r>
              <a:rPr lang="en-US" sz="2400" dirty="0"/>
              <a:t>element, and the </a:t>
            </a:r>
            <a:r>
              <a:rPr lang="en-US" sz="2400" b="1" dirty="0"/>
              <a:t>p </a:t>
            </a:r>
            <a:r>
              <a:rPr lang="en-US" sz="2400" dirty="0"/>
              <a:t>element is its parent.</a:t>
            </a:r>
          </a:p>
          <a:p>
            <a:pPr>
              <a:buNone/>
            </a:pPr>
            <a:endParaRPr lang="en-US" sz="2400" dirty="0"/>
          </a:p>
          <a:p>
            <a:r>
              <a:rPr lang="en-US" sz="2400" dirty="0"/>
              <a:t>All of the elements higher than a particular element in the hierarchy are its ancestors. </a:t>
            </a:r>
          </a:p>
          <a:p>
            <a:r>
              <a:rPr lang="en-US" sz="2400" dirty="0">
                <a:solidFill>
                  <a:srgbClr val="0070C0"/>
                </a:solidFill>
              </a:rPr>
              <a:t>Two elements with the same parent are siblings.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a:bodyPr>
          <a:lstStyle/>
          <a:p>
            <a:r>
              <a:rPr lang="en-US" sz="2400" dirty="0"/>
              <a:t>Some style sheet properties are inherited and others do not. </a:t>
            </a:r>
          </a:p>
          <a:p>
            <a:r>
              <a:rPr lang="en-US" sz="2400" dirty="0">
                <a:solidFill>
                  <a:srgbClr val="0070C0"/>
                </a:solidFill>
              </a:rPr>
              <a:t>In general, properties related to the styling of text — font size, color, style, etc — are passed down. </a:t>
            </a:r>
          </a:p>
          <a:p>
            <a:r>
              <a:rPr lang="en-US" sz="2400" dirty="0">
                <a:solidFill>
                  <a:srgbClr val="0070C0"/>
                </a:solidFill>
              </a:rPr>
              <a:t>Properties such as borders, margins, backgrounds, and so on that affect the boxed area around the element are not passed down. </a:t>
            </a:r>
          </a:p>
          <a:p>
            <a:pPr>
              <a:buNone/>
            </a:pPr>
            <a:r>
              <a:rPr lang="en-US" sz="1600" dirty="0"/>
              <a:t> </a:t>
            </a:r>
          </a:p>
          <a:p>
            <a:r>
              <a:rPr lang="en-US" sz="2400" dirty="0"/>
              <a:t>You can use inheritance to your advantage when writing style sheets. </a:t>
            </a:r>
          </a:p>
          <a:p>
            <a:r>
              <a:rPr lang="en-US" sz="2400" dirty="0"/>
              <a:t>For example, if you want all text elements to be rendered in the Verdana font face, you could write separate style rules for every element in the document and set the </a:t>
            </a:r>
            <a:r>
              <a:rPr lang="en-US" sz="2400" b="1" dirty="0"/>
              <a:t>font-face </a:t>
            </a:r>
            <a:r>
              <a:rPr lang="en-US" sz="2400" dirty="0"/>
              <a:t>to Verdana. </a:t>
            </a:r>
          </a:p>
          <a:p>
            <a:r>
              <a:rPr lang="en-US" sz="2400" dirty="0"/>
              <a:t>A better way would be to write a style for </a:t>
            </a:r>
            <a:r>
              <a:rPr lang="en-US" sz="2400" b="1" dirty="0"/>
              <a:t>body </a:t>
            </a:r>
            <a:r>
              <a:rPr lang="en-US" sz="2400" dirty="0"/>
              <a:t>element, and let all the text elements contained in the </a:t>
            </a:r>
            <a:r>
              <a:rPr lang="en-US" sz="2400" b="1" dirty="0"/>
              <a:t>body </a:t>
            </a:r>
            <a:r>
              <a:rPr lang="en-US" sz="2400" dirty="0"/>
              <a:t>inherit that style.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to CSS</a:t>
            </a:r>
            <a:endParaRPr lang="en-US" dirty="0"/>
          </a:p>
        </p:txBody>
      </p:sp>
      <p:sp>
        <p:nvSpPr>
          <p:cNvPr id="3" name="Content Placeholder 2"/>
          <p:cNvSpPr>
            <a:spLocks noGrp="1"/>
          </p:cNvSpPr>
          <p:nvPr>
            <p:ph sz="quarter" idx="1"/>
          </p:nvPr>
        </p:nvSpPr>
        <p:spPr>
          <a:xfrm>
            <a:off x="457200" y="1524000"/>
            <a:ext cx="8229600" cy="5029200"/>
          </a:xfrm>
        </p:spPr>
        <p:txBody>
          <a:bodyPr>
            <a:normAutofit fontScale="77500" lnSpcReduction="20000"/>
          </a:bodyPr>
          <a:lstStyle/>
          <a:p>
            <a:r>
              <a:rPr lang="en-US" dirty="0"/>
              <a:t>CSS stands for Cascading Style Sheet. </a:t>
            </a:r>
          </a:p>
          <a:p>
            <a:r>
              <a:rPr lang="en-US" dirty="0">
                <a:solidFill>
                  <a:srgbClr val="0070C0"/>
                </a:solidFill>
              </a:rPr>
              <a:t>A CSS allows you to separate web sites HTML content from its style. </a:t>
            </a:r>
          </a:p>
          <a:p>
            <a:r>
              <a:rPr lang="en-US" dirty="0">
                <a:solidFill>
                  <a:srgbClr val="0070C0"/>
                </a:solidFill>
              </a:rPr>
              <a:t>We use HTML file to arrange the content.</a:t>
            </a:r>
          </a:p>
          <a:p>
            <a:r>
              <a:rPr lang="en-US" dirty="0">
                <a:solidFill>
                  <a:srgbClr val="0070C0"/>
                </a:solidFill>
              </a:rPr>
              <a:t> All of the presentation/formatting like fonts, colors, background, borders, text formatting, link effects, etc. are accomplished within a CSS.</a:t>
            </a:r>
          </a:p>
          <a:p>
            <a:pPr>
              <a:buNone/>
            </a:pPr>
            <a:endParaRPr lang="en-US" sz="2100" dirty="0"/>
          </a:p>
          <a:p>
            <a:r>
              <a:rPr lang="en-US" dirty="0"/>
              <a:t>CSS is a web page layout method that has been added to HTML to give web developers more control over their design and content layout. </a:t>
            </a:r>
          </a:p>
          <a:p>
            <a:r>
              <a:rPr lang="en-US" dirty="0"/>
              <a:t>Using CSS allows a designer to create a standard set of commands that controls the style of all subsequent pages.</a:t>
            </a:r>
          </a:p>
          <a:p>
            <a:r>
              <a:rPr lang="en-US" dirty="0"/>
              <a:t>These commands are embedded inside the web page or from an external file/page.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buNone/>
            </a:pPr>
            <a:r>
              <a:rPr lang="en-US" sz="2600" dirty="0"/>
              <a:t>Example: All texts in the following page is displayed as red because of inheritance</a:t>
            </a:r>
          </a:p>
          <a:p>
            <a:pPr>
              <a:buNone/>
            </a:pPr>
            <a:r>
              <a:rPr lang="en-US" dirty="0">
                <a:solidFill>
                  <a:srgbClr val="FF0000"/>
                </a:solidFill>
              </a:rPr>
              <a:t>&lt;html&gt;</a:t>
            </a:r>
          </a:p>
          <a:p>
            <a:pPr>
              <a:buNone/>
            </a:pPr>
            <a:r>
              <a:rPr lang="en-US" dirty="0">
                <a:solidFill>
                  <a:srgbClr val="FF0000"/>
                </a:solidFill>
              </a:rPr>
              <a:t>&lt;head&gt;</a:t>
            </a:r>
          </a:p>
          <a:p>
            <a:pPr>
              <a:buNone/>
            </a:pPr>
            <a:r>
              <a:rPr lang="en-US" dirty="0">
                <a:solidFill>
                  <a:srgbClr val="FF0000"/>
                </a:solidFill>
              </a:rPr>
              <a:t>&lt;title&gt; CSS &lt;/title&gt;</a:t>
            </a:r>
          </a:p>
          <a:p>
            <a:pPr>
              <a:buNone/>
            </a:pPr>
            <a:r>
              <a:rPr lang="en-US" dirty="0">
                <a:solidFill>
                  <a:srgbClr val="FF0000"/>
                </a:solidFill>
              </a:rPr>
              <a:t>&lt;style type=”text/</a:t>
            </a:r>
            <a:r>
              <a:rPr lang="en-US" dirty="0" err="1">
                <a:solidFill>
                  <a:srgbClr val="FF0000"/>
                </a:solidFill>
              </a:rPr>
              <a:t>css</a:t>
            </a:r>
            <a:r>
              <a:rPr lang="en-US" dirty="0">
                <a:solidFill>
                  <a:srgbClr val="FF0000"/>
                </a:solidFill>
              </a:rPr>
              <a:t>”&gt;</a:t>
            </a:r>
          </a:p>
          <a:p>
            <a:pPr>
              <a:buNone/>
            </a:pPr>
            <a:r>
              <a:rPr lang="en-US" dirty="0">
                <a:solidFill>
                  <a:srgbClr val="FF0000"/>
                </a:solidFill>
              </a:rPr>
              <a:t>	body { color: red; }</a:t>
            </a:r>
          </a:p>
          <a:p>
            <a:pPr>
              <a:buNone/>
            </a:pPr>
            <a:r>
              <a:rPr lang="en-US" dirty="0">
                <a:solidFill>
                  <a:srgbClr val="FF0000"/>
                </a:solidFill>
              </a:rPr>
              <a:t>&lt;/style&gt;</a:t>
            </a:r>
          </a:p>
          <a:p>
            <a:pPr>
              <a:buNone/>
            </a:pPr>
            <a:r>
              <a:rPr lang="en-US" dirty="0">
                <a:solidFill>
                  <a:srgbClr val="FF0000"/>
                </a:solidFill>
              </a:rPr>
              <a:t>&lt;/head&gt;</a:t>
            </a:r>
          </a:p>
          <a:p>
            <a:pPr>
              <a:buNone/>
            </a:pPr>
            <a:r>
              <a:rPr lang="en-US" dirty="0">
                <a:solidFill>
                  <a:srgbClr val="FF0000"/>
                </a:solidFill>
              </a:rPr>
              <a:t>&lt;body&gt;</a:t>
            </a:r>
          </a:p>
          <a:p>
            <a:pPr>
              <a:buNone/>
            </a:pPr>
            <a:r>
              <a:rPr lang="en-US" dirty="0">
                <a:solidFill>
                  <a:srgbClr val="FF0000"/>
                </a:solidFill>
              </a:rPr>
              <a:t>	&lt;h2&gt; Well Known Novels &lt;/h2&gt;</a:t>
            </a:r>
          </a:p>
          <a:p>
            <a:pPr>
              <a:buNone/>
            </a:pPr>
            <a:r>
              <a:rPr lang="en-US" dirty="0">
                <a:solidFill>
                  <a:srgbClr val="FF0000"/>
                </a:solidFill>
              </a:rPr>
              <a:t>	&lt;p&gt; Romeo and Juliet &lt;/p&gt;</a:t>
            </a:r>
          </a:p>
          <a:p>
            <a:pPr>
              <a:buNone/>
            </a:pPr>
            <a:r>
              <a:rPr lang="en-US" dirty="0">
                <a:solidFill>
                  <a:srgbClr val="FF0000"/>
                </a:solidFill>
              </a:rPr>
              <a:t>	&lt;p&gt; Things Fall Apart&lt;/p&gt;</a:t>
            </a:r>
          </a:p>
          <a:p>
            <a:pPr>
              <a:buNone/>
            </a:pPr>
            <a:r>
              <a:rPr lang="en-US" dirty="0">
                <a:solidFill>
                  <a:srgbClr val="FF0000"/>
                </a:solidFill>
              </a:rPr>
              <a:t>&lt;p&gt;Kingdom of God is Among You&lt;/p&gt;</a:t>
            </a:r>
          </a:p>
          <a:p>
            <a:pPr>
              <a:buNone/>
            </a:pPr>
            <a:r>
              <a:rPr lang="en-US" dirty="0">
                <a:solidFill>
                  <a:srgbClr val="FF0000"/>
                </a:solidFill>
              </a:rPr>
              <a:t>&lt;/body&gt;</a:t>
            </a:r>
          </a:p>
          <a:p>
            <a:pPr>
              <a:buNone/>
            </a:pPr>
            <a:r>
              <a:rPr lang="en-US" dirty="0">
                <a:solidFill>
                  <a:srgbClr val="FF0000"/>
                </a:solidFill>
              </a:rPr>
              <a:t>&lt;/html&gt;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Conflicting styles: the Cascade</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nSpc>
                <a:spcPct val="120000"/>
              </a:lnSpc>
            </a:pPr>
            <a:r>
              <a:rPr lang="en-US" dirty="0"/>
              <a:t>Ever wonder why they are called “cascading” style sheets? </a:t>
            </a:r>
          </a:p>
          <a:p>
            <a:pPr>
              <a:lnSpc>
                <a:spcPct val="120000"/>
              </a:lnSpc>
            </a:pPr>
            <a:r>
              <a:rPr lang="en-US" dirty="0">
                <a:solidFill>
                  <a:srgbClr val="0070C0"/>
                </a:solidFill>
              </a:rPr>
              <a:t>CSS allows you to apply several style sheets to the same document, which means there are bound to be conflicts. </a:t>
            </a:r>
          </a:p>
          <a:p>
            <a:pPr>
              <a:lnSpc>
                <a:spcPct val="120000"/>
              </a:lnSpc>
            </a:pPr>
            <a:r>
              <a:rPr lang="en-US" dirty="0"/>
              <a:t>For example, what should the browser do if a document’s imported style sheet says that </a:t>
            </a:r>
            <a:r>
              <a:rPr lang="en-US" b="1" dirty="0"/>
              <a:t>h1 </a:t>
            </a:r>
            <a:r>
              <a:rPr lang="en-US" dirty="0"/>
              <a:t>elements should be red, but its embedded style says </a:t>
            </a:r>
            <a:r>
              <a:rPr lang="en-US" b="1" dirty="0"/>
              <a:t>h1</a:t>
            </a:r>
            <a:r>
              <a:rPr lang="en-US" dirty="0"/>
              <a:t>s should be purple?</a:t>
            </a:r>
          </a:p>
          <a:p>
            <a:pPr>
              <a:lnSpc>
                <a:spcPct val="120000"/>
              </a:lnSpc>
              <a:buNone/>
            </a:pPr>
            <a:endParaRPr lang="en-US" sz="2100" dirty="0"/>
          </a:p>
          <a:p>
            <a:pPr>
              <a:lnSpc>
                <a:spcPct val="120000"/>
              </a:lnSpc>
            </a:pPr>
            <a:r>
              <a:rPr lang="en-US" dirty="0">
                <a:solidFill>
                  <a:srgbClr val="0070C0"/>
                </a:solidFill>
              </a:rPr>
              <a:t>The style sheet specification has a hierarchical system that assigns different weights to the various sources of style information. </a:t>
            </a:r>
          </a:p>
          <a:p>
            <a:pPr>
              <a:lnSpc>
                <a:spcPct val="120000"/>
              </a:lnSpc>
            </a:pPr>
            <a:r>
              <a:rPr lang="en-US" dirty="0"/>
              <a:t>The cascade refers to what happens when several sources of style information vie for control of the elements on a page</a:t>
            </a:r>
          </a:p>
          <a:p>
            <a:pPr>
              <a:lnSpc>
                <a:spcPct val="120000"/>
              </a:lnSpc>
            </a:pPr>
            <a:r>
              <a:rPr lang="en-US" dirty="0"/>
              <a:t>Style information is passed down until it is overridden by a style command with more weight.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Conflicting styles: the Cascade…</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a:bodyPr>
          <a:lstStyle/>
          <a:p>
            <a:pPr>
              <a:lnSpc>
                <a:spcPct val="110000"/>
              </a:lnSpc>
            </a:pPr>
            <a:r>
              <a:rPr lang="en-US" sz="2600" dirty="0">
                <a:solidFill>
                  <a:srgbClr val="0070C0"/>
                </a:solidFill>
              </a:rPr>
              <a:t>Generally speaking, the closer the style sheet is to the content, the more weight it is given. </a:t>
            </a:r>
          </a:p>
          <a:p>
            <a:pPr lvl="1">
              <a:lnSpc>
                <a:spcPct val="110000"/>
              </a:lnSpc>
            </a:pPr>
            <a:r>
              <a:rPr lang="en-US" sz="2500" dirty="0">
                <a:solidFill>
                  <a:srgbClr val="00B050"/>
                </a:solidFill>
              </a:rPr>
              <a:t>Embedded style sheets have more weight than external style sheets. </a:t>
            </a:r>
          </a:p>
          <a:p>
            <a:pPr lvl="1">
              <a:lnSpc>
                <a:spcPct val="110000"/>
              </a:lnSpc>
            </a:pPr>
            <a:r>
              <a:rPr lang="en-US" sz="2500" dirty="0">
                <a:solidFill>
                  <a:srgbClr val="00B050"/>
                </a:solidFill>
              </a:rPr>
              <a:t>Inline styles have more weight than embedded style sheets. </a:t>
            </a:r>
          </a:p>
          <a:p>
            <a:pPr>
              <a:lnSpc>
                <a:spcPct val="110000"/>
              </a:lnSpc>
            </a:pPr>
            <a:r>
              <a:rPr lang="en-US" sz="2600" dirty="0"/>
              <a:t>To prevent a specific rule from being overridden, you can assign it “importance” with the </a:t>
            </a:r>
            <a:r>
              <a:rPr lang="en-US" sz="2600" b="1" dirty="0">
                <a:solidFill>
                  <a:srgbClr val="0070C0"/>
                </a:solidFill>
              </a:rPr>
              <a:t>!important </a:t>
            </a:r>
            <a:r>
              <a:rPr lang="en-US" sz="2600" dirty="0"/>
              <a:t>indicator.</a:t>
            </a:r>
          </a:p>
          <a:p>
            <a:pPr>
              <a:lnSpc>
                <a:spcPct val="110000"/>
              </a:lnSpc>
              <a:buNone/>
            </a:pPr>
            <a:endParaRPr lang="en-US" sz="1600" dirty="0"/>
          </a:p>
          <a:p>
            <a:pPr>
              <a:lnSpc>
                <a:spcPct val="110000"/>
              </a:lnSpc>
            </a:pPr>
            <a:r>
              <a:rPr lang="en-US" sz="2600" dirty="0"/>
              <a:t>If you want a rule not to be overridden by a subsequent conflicting rule, include the </a:t>
            </a:r>
            <a:r>
              <a:rPr lang="en-US" sz="2600" b="1" dirty="0"/>
              <a:t>!important </a:t>
            </a:r>
            <a:r>
              <a:rPr lang="en-US" sz="2600" dirty="0"/>
              <a:t>indicator just after the property value and before the semicolon for that rule. </a:t>
            </a:r>
          </a:p>
          <a:p>
            <a:pPr>
              <a:lnSpc>
                <a:spcPct val="110000"/>
              </a:lnSpc>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Conflicting styles: the Cascade…</a:t>
            </a:r>
            <a:endParaRPr lang="en-US" dirty="0"/>
          </a:p>
        </p:txBody>
      </p:sp>
      <p:sp>
        <p:nvSpPr>
          <p:cNvPr id="3" name="Content Placeholder 2"/>
          <p:cNvSpPr>
            <a:spLocks noGrp="1"/>
          </p:cNvSpPr>
          <p:nvPr>
            <p:ph sz="quarter" idx="1"/>
          </p:nvPr>
        </p:nvSpPr>
        <p:spPr>
          <a:xfrm>
            <a:off x="612648" y="1600200"/>
            <a:ext cx="8153400" cy="5029200"/>
          </a:xfrm>
        </p:spPr>
        <p:txBody>
          <a:bodyPr>
            <a:normAutofit/>
          </a:bodyPr>
          <a:lstStyle/>
          <a:p>
            <a:pPr>
              <a:lnSpc>
                <a:spcPct val="120000"/>
              </a:lnSpc>
              <a:spcBef>
                <a:spcPts val="400"/>
              </a:spcBef>
            </a:pPr>
            <a:r>
              <a:rPr lang="en-US" sz="2400" dirty="0"/>
              <a:t>For example, to make paragraph text blue always, use the following rule:</a:t>
            </a:r>
          </a:p>
          <a:p>
            <a:pPr>
              <a:lnSpc>
                <a:spcPct val="120000"/>
              </a:lnSpc>
              <a:spcBef>
                <a:spcPts val="400"/>
              </a:spcBef>
              <a:buNone/>
            </a:pPr>
            <a:r>
              <a:rPr lang="en-US" sz="2400" dirty="0">
                <a:solidFill>
                  <a:srgbClr val="FF0000"/>
                </a:solidFill>
              </a:rPr>
              <a:t>	p {color: blue </a:t>
            </a:r>
            <a:r>
              <a:rPr lang="en-US" sz="2400" b="1" dirty="0">
                <a:solidFill>
                  <a:srgbClr val="FF0000"/>
                </a:solidFill>
              </a:rPr>
              <a:t>!important</a:t>
            </a:r>
            <a:r>
              <a:rPr lang="en-US" sz="2400" dirty="0">
                <a:solidFill>
                  <a:srgbClr val="FF0000"/>
                </a:solidFill>
              </a:rPr>
              <a:t>;}</a:t>
            </a:r>
          </a:p>
          <a:p>
            <a:pPr>
              <a:spcBef>
                <a:spcPts val="400"/>
              </a:spcBef>
              <a:buNone/>
            </a:pPr>
            <a:endParaRPr lang="en-US" sz="1600" dirty="0"/>
          </a:p>
          <a:p>
            <a:pPr>
              <a:lnSpc>
                <a:spcPct val="120000"/>
              </a:lnSpc>
              <a:spcBef>
                <a:spcPts val="400"/>
              </a:spcBef>
            </a:pPr>
            <a:r>
              <a:rPr lang="en-US" sz="2400" dirty="0"/>
              <a:t>Even if the browser encounters an inline style later in the document, like this one:</a:t>
            </a:r>
          </a:p>
          <a:p>
            <a:pPr>
              <a:lnSpc>
                <a:spcPct val="120000"/>
              </a:lnSpc>
              <a:spcBef>
                <a:spcPts val="400"/>
              </a:spcBef>
              <a:buNone/>
            </a:pPr>
            <a:r>
              <a:rPr lang="en-US" sz="2400" dirty="0"/>
              <a:t>	</a:t>
            </a:r>
            <a:r>
              <a:rPr lang="en-US" sz="2400" dirty="0">
                <a:solidFill>
                  <a:srgbClr val="FF0000"/>
                </a:solidFill>
              </a:rPr>
              <a:t>&lt;p style="color: red"&gt;</a:t>
            </a:r>
          </a:p>
          <a:p>
            <a:pPr>
              <a:lnSpc>
                <a:spcPct val="120000"/>
              </a:lnSpc>
              <a:spcBef>
                <a:spcPts val="400"/>
              </a:spcBef>
            </a:pPr>
            <a:r>
              <a:rPr lang="en-US" sz="2400" dirty="0"/>
              <a:t>That paragraph will still be blue, because the rule with the </a:t>
            </a:r>
            <a:r>
              <a:rPr lang="en-US" sz="2400" b="1" dirty="0"/>
              <a:t>!important </a:t>
            </a:r>
            <a:r>
              <a:rPr lang="en-US" sz="2400" dirty="0"/>
              <a:t>indicator cannot be overridden.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Grouped Selectors</a:t>
            </a:r>
            <a:endParaRPr lang="en-US" dirty="0"/>
          </a:p>
        </p:txBody>
      </p:sp>
      <p:sp>
        <p:nvSpPr>
          <p:cNvPr id="3" name="Content Placeholder 2"/>
          <p:cNvSpPr>
            <a:spLocks noGrp="1"/>
          </p:cNvSpPr>
          <p:nvPr>
            <p:ph sz="quarter" idx="1"/>
          </p:nvPr>
        </p:nvSpPr>
        <p:spPr/>
        <p:txBody>
          <a:bodyPr>
            <a:normAutofit/>
          </a:bodyPr>
          <a:lstStyle/>
          <a:p>
            <a:r>
              <a:rPr lang="en-US" sz="2400" dirty="0"/>
              <a:t>If you ever need to apply the same style property to a number of elements, you can group the selectors into one rule. </a:t>
            </a:r>
          </a:p>
          <a:p>
            <a:r>
              <a:rPr lang="en-US" sz="2400" dirty="0"/>
              <a:t>This one rule has the same effect as the five rules listed separately. </a:t>
            </a:r>
          </a:p>
          <a:p>
            <a:pPr>
              <a:buNone/>
            </a:pPr>
            <a:r>
              <a:rPr lang="en-US" sz="2400" dirty="0">
                <a:solidFill>
                  <a:srgbClr val="FF0000"/>
                </a:solidFill>
              </a:rPr>
              <a:t>    h1, h2, p, div, </a:t>
            </a:r>
            <a:r>
              <a:rPr lang="en-US" sz="2400" dirty="0" err="1">
                <a:solidFill>
                  <a:srgbClr val="FF0000"/>
                </a:solidFill>
              </a:rPr>
              <a:t>img</a:t>
            </a:r>
            <a:r>
              <a:rPr lang="en-US" sz="2400" dirty="0">
                <a:solidFill>
                  <a:srgbClr val="FF0000"/>
                </a:solidFill>
              </a:rPr>
              <a:t> { border: 1px solid blue; }</a:t>
            </a:r>
          </a:p>
          <a:p>
            <a:pPr>
              <a:buNone/>
            </a:pPr>
            <a:r>
              <a:rPr lang="en-US" sz="1400" dirty="0"/>
              <a:t> </a:t>
            </a:r>
          </a:p>
          <a:p>
            <a:r>
              <a:rPr lang="en-US" sz="2400" dirty="0"/>
              <a:t>Grouping them makes future edits more efficient and results in a smaller file size.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Rule order</a:t>
            </a: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r>
              <a:rPr lang="en-US" sz="2400" dirty="0"/>
              <a:t>If there are conflicts within style rules of identical weight, whichever one comes last in the list wins. </a:t>
            </a:r>
          </a:p>
          <a:p>
            <a:r>
              <a:rPr lang="en-US" sz="2400" dirty="0"/>
              <a:t>Take these three rules, for example:</a:t>
            </a:r>
          </a:p>
          <a:p>
            <a:pPr lvl="1">
              <a:buNone/>
            </a:pPr>
            <a:r>
              <a:rPr lang="en-US" sz="2400" dirty="0">
                <a:solidFill>
                  <a:srgbClr val="FF0000"/>
                </a:solidFill>
              </a:rPr>
              <a:t>&lt;style type="text/</a:t>
            </a:r>
            <a:r>
              <a:rPr lang="en-US" sz="2400" dirty="0" err="1">
                <a:solidFill>
                  <a:srgbClr val="FF0000"/>
                </a:solidFill>
              </a:rPr>
              <a:t>css</a:t>
            </a:r>
            <a:r>
              <a:rPr lang="en-US" sz="2400" dirty="0">
                <a:solidFill>
                  <a:srgbClr val="FF0000"/>
                </a:solidFill>
              </a:rPr>
              <a:t>"&gt;</a:t>
            </a:r>
          </a:p>
          <a:p>
            <a:pPr lvl="1">
              <a:buNone/>
            </a:pPr>
            <a:r>
              <a:rPr lang="en-US" sz="2400" dirty="0">
                <a:solidFill>
                  <a:srgbClr val="FF0000"/>
                </a:solidFill>
              </a:rPr>
              <a:t>   p { color: red; }</a:t>
            </a:r>
          </a:p>
          <a:p>
            <a:pPr lvl="1">
              <a:buNone/>
            </a:pPr>
            <a:r>
              <a:rPr lang="en-US" sz="2400" dirty="0">
                <a:solidFill>
                  <a:srgbClr val="FF0000"/>
                </a:solidFill>
              </a:rPr>
              <a:t>   p { color: blue; }</a:t>
            </a:r>
          </a:p>
          <a:p>
            <a:pPr lvl="1">
              <a:buNone/>
            </a:pPr>
            <a:r>
              <a:rPr lang="en-US" sz="2400" dirty="0">
                <a:solidFill>
                  <a:srgbClr val="FF0000"/>
                </a:solidFill>
              </a:rPr>
              <a:t>   p { color: green; }</a:t>
            </a:r>
          </a:p>
          <a:p>
            <a:pPr lvl="1">
              <a:buNone/>
            </a:pPr>
            <a:r>
              <a:rPr lang="en-US" sz="2400" dirty="0">
                <a:solidFill>
                  <a:srgbClr val="FF0000"/>
                </a:solidFill>
              </a:rPr>
              <a:t>&lt;/style&gt;</a:t>
            </a:r>
          </a:p>
          <a:p>
            <a:r>
              <a:rPr lang="en-US" sz="2400" dirty="0"/>
              <a:t>In this scenario, paragraph text will be green because the last rule in the style sheet overrides the earlier ones.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Styling HTML with CSS </a:t>
            </a:r>
            <a:endParaRPr lang="en-US" dirty="0"/>
          </a:p>
        </p:txBody>
      </p:sp>
      <p:sp>
        <p:nvSpPr>
          <p:cNvPr id="3" name="Content Placeholder 2"/>
          <p:cNvSpPr>
            <a:spLocks noGrp="1"/>
          </p:cNvSpPr>
          <p:nvPr>
            <p:ph sz="quarter" idx="1"/>
          </p:nvPr>
        </p:nvSpPr>
        <p:spPr>
          <a:xfrm>
            <a:off x="612648" y="1676400"/>
            <a:ext cx="8153400" cy="4495800"/>
          </a:xfrm>
        </p:spPr>
        <p:txBody>
          <a:bodyPr/>
          <a:lstStyle/>
          <a:p>
            <a:r>
              <a:rPr lang="en-US" b="1" dirty="0"/>
              <a:t>Styling Backgrounds</a:t>
            </a:r>
          </a:p>
          <a:p>
            <a:r>
              <a:rPr lang="en-US" b="1" dirty="0"/>
              <a:t>Styling Text</a:t>
            </a:r>
          </a:p>
          <a:p>
            <a:r>
              <a:rPr lang="en-US" b="1" dirty="0"/>
              <a:t>Styling Fonts</a:t>
            </a:r>
          </a:p>
          <a:p>
            <a:r>
              <a:rPr lang="en-US" b="1" dirty="0"/>
              <a:t>Styling Links</a:t>
            </a:r>
          </a:p>
          <a:p>
            <a:r>
              <a:rPr lang="en-US" b="1" dirty="0"/>
              <a:t>Styling Lists</a:t>
            </a:r>
          </a:p>
          <a:p>
            <a:r>
              <a:rPr lang="en-US" b="1" dirty="0"/>
              <a:t>Styling Tables</a:t>
            </a:r>
          </a:p>
          <a:p>
            <a:r>
              <a:rPr lang="en-US" b="1" dirty="0"/>
              <a:t>CSS Class and ID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Styling Backgrounds</a:t>
            </a:r>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a:t>You can style the background of an element in one declaration with the background property.</a:t>
            </a:r>
          </a:p>
          <a:p>
            <a:endParaRPr lang="en-US" sz="1500" dirty="0"/>
          </a:p>
          <a:p>
            <a:pPr>
              <a:buNone/>
            </a:pPr>
            <a:r>
              <a:rPr lang="en-US" dirty="0"/>
              <a:t>	</a:t>
            </a:r>
            <a:r>
              <a:rPr lang="en-US" dirty="0">
                <a:solidFill>
                  <a:srgbClr val="FF0000"/>
                </a:solidFill>
              </a:rPr>
              <a:t>background: #</a:t>
            </a:r>
            <a:r>
              <a:rPr lang="en-US" dirty="0" err="1">
                <a:solidFill>
                  <a:srgbClr val="FF0000"/>
                </a:solidFill>
              </a:rPr>
              <a:t>ffffff</a:t>
            </a:r>
            <a:r>
              <a:rPr lang="en-US" dirty="0">
                <a:solidFill>
                  <a:srgbClr val="FF0000"/>
                </a:solidFill>
              </a:rPr>
              <a:t> </a:t>
            </a:r>
            <a:r>
              <a:rPr lang="en-US" dirty="0" err="1">
                <a:solidFill>
                  <a:srgbClr val="FF0000"/>
                </a:solidFill>
              </a:rPr>
              <a:t>url</a:t>
            </a:r>
            <a:r>
              <a:rPr lang="en-US" dirty="0">
                <a:solidFill>
                  <a:srgbClr val="FF0000"/>
                </a:solidFill>
              </a:rPr>
              <a:t>(</a:t>
            </a:r>
            <a:r>
              <a:rPr lang="en-US" dirty="0" err="1">
                <a:solidFill>
                  <a:srgbClr val="FF0000"/>
                </a:solidFill>
              </a:rPr>
              <a:t>path_to_image</a:t>
            </a:r>
            <a:r>
              <a:rPr lang="en-US" dirty="0">
                <a:solidFill>
                  <a:srgbClr val="FF0000"/>
                </a:solidFill>
              </a:rPr>
              <a:t>) top left no-repeat fixed;</a:t>
            </a:r>
          </a:p>
          <a:p>
            <a:pPr>
              <a:buNone/>
            </a:pPr>
            <a:r>
              <a:rPr lang="en-US" sz="1500" dirty="0"/>
              <a:t> </a:t>
            </a:r>
            <a:endParaRPr lang="en-US" sz="1200" dirty="0"/>
          </a:p>
          <a:p>
            <a:r>
              <a:rPr lang="en-US" dirty="0"/>
              <a:t>Values:</a:t>
            </a:r>
          </a:p>
          <a:p>
            <a:pPr lvl="1"/>
            <a:r>
              <a:rPr lang="en-US" dirty="0">
                <a:solidFill>
                  <a:srgbClr val="0070C0"/>
                </a:solidFill>
              </a:rPr>
              <a:t>background color</a:t>
            </a:r>
          </a:p>
          <a:p>
            <a:pPr lvl="1"/>
            <a:r>
              <a:rPr lang="en-US" dirty="0">
                <a:solidFill>
                  <a:srgbClr val="0070C0"/>
                </a:solidFill>
              </a:rPr>
              <a:t>image</a:t>
            </a:r>
          </a:p>
          <a:p>
            <a:pPr lvl="1"/>
            <a:r>
              <a:rPr lang="en-US" dirty="0">
                <a:solidFill>
                  <a:srgbClr val="0070C0"/>
                </a:solidFill>
              </a:rPr>
              <a:t>position</a:t>
            </a:r>
          </a:p>
          <a:p>
            <a:pPr lvl="1"/>
            <a:r>
              <a:rPr lang="en-US" dirty="0">
                <a:solidFill>
                  <a:srgbClr val="0070C0"/>
                </a:solidFill>
              </a:rPr>
              <a:t>repeat</a:t>
            </a:r>
          </a:p>
          <a:p>
            <a:pPr lvl="1"/>
            <a:r>
              <a:rPr lang="en-US" dirty="0">
                <a:solidFill>
                  <a:srgbClr val="0070C0"/>
                </a:solidFill>
              </a:rPr>
              <a:t>attachment</a:t>
            </a:r>
            <a:br>
              <a:rPr lang="en-US" dirty="0"/>
            </a:br>
            <a:r>
              <a:rPr lang="en-US" dirty="0"/>
              <a:t> </a:t>
            </a:r>
          </a:p>
          <a:p>
            <a:pPr>
              <a:buNone/>
            </a:pPr>
            <a:r>
              <a:rPr lang="en-US" dirty="0"/>
              <a:t>	Or you can set each property individually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Styling Backgrounds…</a:t>
            </a:r>
          </a:p>
        </p:txBody>
      </p:sp>
      <p:sp>
        <p:nvSpPr>
          <p:cNvPr id="3" name="Content Placeholder 2"/>
          <p:cNvSpPr>
            <a:spLocks noGrp="1"/>
          </p:cNvSpPr>
          <p:nvPr>
            <p:ph sz="quarter" idx="1"/>
          </p:nvPr>
        </p:nvSpPr>
        <p:spPr>
          <a:xfrm>
            <a:off x="457200" y="1447800"/>
            <a:ext cx="8229600" cy="5257800"/>
          </a:xfrm>
        </p:spPr>
        <p:txBody>
          <a:bodyPr>
            <a:noAutofit/>
          </a:bodyPr>
          <a:lstStyle/>
          <a:p>
            <a:pPr>
              <a:spcBef>
                <a:spcPts val="0"/>
              </a:spcBef>
              <a:buNone/>
            </a:pPr>
            <a:r>
              <a:rPr lang="en-US" sz="2000" b="1" i="1" dirty="0">
                <a:solidFill>
                  <a:srgbClr val="00B050"/>
                </a:solidFill>
              </a:rPr>
              <a:t>Background Color</a:t>
            </a:r>
            <a:endParaRPr lang="en-US" sz="2000" dirty="0">
              <a:solidFill>
                <a:srgbClr val="00B050"/>
              </a:solidFill>
            </a:endParaRPr>
          </a:p>
          <a:p>
            <a:pPr>
              <a:spcBef>
                <a:spcPts val="0"/>
              </a:spcBef>
            </a:pPr>
            <a:r>
              <a:rPr lang="en-US" sz="2000" dirty="0"/>
              <a:t>You can specifically declare a color for the background of an element.</a:t>
            </a:r>
          </a:p>
          <a:p>
            <a:pPr>
              <a:spcBef>
                <a:spcPts val="0"/>
              </a:spcBef>
              <a:buNone/>
            </a:pPr>
            <a:r>
              <a:rPr lang="en-US" sz="2000" dirty="0"/>
              <a:t>		</a:t>
            </a:r>
            <a:r>
              <a:rPr lang="en-US" sz="2000" dirty="0">
                <a:solidFill>
                  <a:srgbClr val="FF0000"/>
                </a:solidFill>
              </a:rPr>
              <a:t>background-color: value;</a:t>
            </a:r>
            <a:endParaRPr lang="en-US" sz="1600" dirty="0"/>
          </a:p>
          <a:p>
            <a:pPr>
              <a:spcBef>
                <a:spcPts val="0"/>
              </a:spcBef>
            </a:pPr>
            <a:r>
              <a:rPr lang="en-US" sz="2000" dirty="0"/>
              <a:t>Values:</a:t>
            </a:r>
          </a:p>
          <a:p>
            <a:pPr lvl="1">
              <a:spcBef>
                <a:spcPts val="0"/>
              </a:spcBef>
            </a:pPr>
            <a:r>
              <a:rPr lang="en-US" sz="1800" dirty="0">
                <a:solidFill>
                  <a:srgbClr val="0070C0"/>
                </a:solidFill>
              </a:rPr>
              <a:t>color name </a:t>
            </a:r>
            <a:r>
              <a:rPr lang="en-US" sz="1800" dirty="0"/>
              <a:t>(e.g. red,  green, blue, etc.)</a:t>
            </a:r>
          </a:p>
          <a:p>
            <a:pPr lvl="1">
              <a:spcBef>
                <a:spcPts val="0"/>
              </a:spcBef>
            </a:pPr>
            <a:r>
              <a:rPr lang="en-US" sz="1800" dirty="0">
                <a:solidFill>
                  <a:srgbClr val="0070C0"/>
                </a:solidFill>
              </a:rPr>
              <a:t>hexadecimal number</a:t>
            </a:r>
            <a:r>
              <a:rPr lang="en-US" sz="1800" dirty="0"/>
              <a:t>(e.g. #ff0000, #00ff00,  #0000ff, etc)</a:t>
            </a:r>
          </a:p>
          <a:p>
            <a:pPr lvl="1">
              <a:spcBef>
                <a:spcPts val="0"/>
              </a:spcBef>
            </a:pPr>
            <a:r>
              <a:rPr lang="en-US" sz="1800" dirty="0">
                <a:solidFill>
                  <a:srgbClr val="0070C0"/>
                </a:solidFill>
              </a:rPr>
              <a:t>RGB color code </a:t>
            </a:r>
            <a:r>
              <a:rPr lang="en-US" sz="1800" dirty="0"/>
              <a:t>(e.g. </a:t>
            </a:r>
            <a:r>
              <a:rPr lang="en-US" sz="1800" dirty="0" err="1"/>
              <a:t>rgb</a:t>
            </a:r>
            <a:r>
              <a:rPr lang="en-US" sz="1800" dirty="0"/>
              <a:t>(255,0,0), </a:t>
            </a:r>
            <a:r>
              <a:rPr lang="en-US" sz="1800" dirty="0" err="1"/>
              <a:t>rgb</a:t>
            </a:r>
            <a:r>
              <a:rPr lang="en-US" sz="1800" dirty="0"/>
              <a:t>(0, 255, 0), </a:t>
            </a:r>
            <a:r>
              <a:rPr lang="en-US" sz="1800" dirty="0" err="1"/>
              <a:t>rgb</a:t>
            </a:r>
            <a:r>
              <a:rPr lang="en-US" sz="1800" dirty="0"/>
              <a:t>(0,0,255), etc)</a:t>
            </a:r>
          </a:p>
          <a:p>
            <a:pPr lvl="1">
              <a:spcBef>
                <a:spcPts val="0"/>
              </a:spcBef>
            </a:pPr>
            <a:r>
              <a:rPr lang="en-US" sz="1800" dirty="0">
                <a:solidFill>
                  <a:srgbClr val="0070C0"/>
                </a:solidFill>
              </a:rPr>
              <a:t>Transparent</a:t>
            </a:r>
          </a:p>
          <a:p>
            <a:pPr>
              <a:spcBef>
                <a:spcPts val="300"/>
              </a:spcBef>
              <a:buNone/>
            </a:pPr>
            <a:endParaRPr lang="en-US" sz="1100" dirty="0"/>
          </a:p>
          <a:p>
            <a:pPr>
              <a:spcBef>
                <a:spcPts val="300"/>
              </a:spcBef>
            </a:pPr>
            <a:r>
              <a:rPr lang="en-US" sz="2000" dirty="0"/>
              <a:t>Example:  </a:t>
            </a:r>
          </a:p>
          <a:p>
            <a:pPr lvl="1">
              <a:spcBef>
                <a:spcPts val="300"/>
              </a:spcBef>
              <a:buNone/>
            </a:pPr>
            <a:r>
              <a:rPr lang="en-US" sz="1800" dirty="0">
                <a:solidFill>
                  <a:srgbClr val="FF0000"/>
                </a:solidFill>
              </a:rPr>
              <a:t>&lt;style type=”text/</a:t>
            </a:r>
            <a:r>
              <a:rPr lang="en-US" sz="1800" dirty="0" err="1">
                <a:solidFill>
                  <a:srgbClr val="FF0000"/>
                </a:solidFill>
              </a:rPr>
              <a:t>css</a:t>
            </a:r>
            <a:r>
              <a:rPr lang="en-US" sz="1800" dirty="0">
                <a:solidFill>
                  <a:srgbClr val="FF0000"/>
                </a:solidFill>
              </a:rPr>
              <a:t>”&gt;</a:t>
            </a:r>
          </a:p>
          <a:p>
            <a:pPr lvl="1">
              <a:spcBef>
                <a:spcPts val="300"/>
              </a:spcBef>
              <a:buNone/>
            </a:pPr>
            <a:r>
              <a:rPr lang="en-US" sz="1800" dirty="0">
                <a:solidFill>
                  <a:srgbClr val="FF0000"/>
                </a:solidFill>
              </a:rPr>
              <a:t>   h1 {   background-color: </a:t>
            </a:r>
            <a:r>
              <a:rPr lang="en-US" sz="1800" dirty="0" err="1">
                <a:solidFill>
                  <a:srgbClr val="FF0000"/>
                </a:solidFill>
              </a:rPr>
              <a:t>rgb</a:t>
            </a:r>
            <a:r>
              <a:rPr lang="en-US" sz="1800" dirty="0">
                <a:solidFill>
                  <a:srgbClr val="FF0000"/>
                </a:solidFill>
              </a:rPr>
              <a:t>(255, 255, 0);  }</a:t>
            </a:r>
          </a:p>
          <a:p>
            <a:pPr lvl="1">
              <a:spcBef>
                <a:spcPts val="300"/>
              </a:spcBef>
              <a:buNone/>
            </a:pPr>
            <a:r>
              <a:rPr lang="en-US" sz="1800" dirty="0">
                <a:solidFill>
                  <a:srgbClr val="FF0000"/>
                </a:solidFill>
              </a:rPr>
              <a:t>   p  {    background-color: #0000FF; }</a:t>
            </a:r>
          </a:p>
          <a:p>
            <a:pPr lvl="1">
              <a:spcBef>
                <a:spcPts val="300"/>
              </a:spcBef>
              <a:buNone/>
            </a:pPr>
            <a:r>
              <a:rPr lang="en-US" sz="1800" dirty="0">
                <a:solidFill>
                  <a:srgbClr val="FF0000"/>
                </a:solidFill>
              </a:rPr>
              <a:t>&lt;/style&gt;</a:t>
            </a:r>
          </a:p>
          <a:p>
            <a:pPr>
              <a:spcBef>
                <a:spcPts val="0"/>
              </a:spcBef>
              <a:buNone/>
            </a:pPr>
            <a:endParaRPr lang="en-US" sz="1200" dirty="0"/>
          </a:p>
          <a:p>
            <a:pPr>
              <a:spcBef>
                <a:spcPts val="0"/>
              </a:spcBef>
              <a:buNone/>
            </a:pPr>
            <a:endParaRPr lang="en-US" sz="900" dirty="0"/>
          </a:p>
          <a:p>
            <a:pPr>
              <a:spcBef>
                <a:spcPts val="0"/>
              </a:spcBef>
              <a:buNone/>
            </a:pPr>
            <a:r>
              <a:rPr lang="en-US" sz="2000" b="1" i="1" dirty="0">
                <a:solidFill>
                  <a:srgbClr val="00B050"/>
                </a:solidFill>
              </a:rPr>
              <a:t>Background Image</a:t>
            </a:r>
            <a:endParaRPr lang="en-US" sz="2000" dirty="0">
              <a:solidFill>
                <a:srgbClr val="00B050"/>
              </a:solidFill>
            </a:endParaRPr>
          </a:p>
          <a:p>
            <a:pPr>
              <a:spcBef>
                <a:spcPts val="0"/>
              </a:spcBef>
            </a:pPr>
            <a:r>
              <a:rPr lang="en-US" sz="2000" dirty="0"/>
              <a:t>You can set an image for the background of an element .</a:t>
            </a:r>
          </a:p>
          <a:p>
            <a:pPr>
              <a:spcBef>
                <a:spcPts val="0"/>
              </a:spcBef>
              <a:buNone/>
            </a:pPr>
            <a:r>
              <a:rPr lang="en-US" sz="2000" dirty="0"/>
              <a:t>		</a:t>
            </a:r>
            <a:r>
              <a:rPr lang="en-US" sz="2000" dirty="0">
                <a:solidFill>
                  <a:srgbClr val="FF0000"/>
                </a:solidFill>
              </a:rPr>
              <a:t>background-image: </a:t>
            </a:r>
            <a:r>
              <a:rPr lang="en-US" sz="2000" dirty="0" err="1">
                <a:solidFill>
                  <a:srgbClr val="FF0000"/>
                </a:solidFill>
              </a:rPr>
              <a:t>url</a:t>
            </a:r>
            <a:r>
              <a:rPr lang="en-US" sz="2000" dirty="0">
                <a:solidFill>
                  <a:srgbClr val="FF0000"/>
                </a:solidFill>
              </a:rPr>
              <a:t>(</a:t>
            </a:r>
            <a:r>
              <a:rPr lang="en-US" sz="2000" dirty="0" err="1">
                <a:solidFill>
                  <a:srgbClr val="FF0000"/>
                </a:solidFill>
              </a:rPr>
              <a:t>path_to_image</a:t>
            </a:r>
            <a:r>
              <a:rPr lang="en-US" sz="2000" dirty="0">
                <a:solidFill>
                  <a:srgbClr val="FF0000"/>
                </a:solidFill>
              </a:rPr>
              <a:t>);</a:t>
            </a:r>
            <a:endParaRPr lang="en-US" sz="1800" dirty="0"/>
          </a:p>
          <a:p>
            <a:pPr>
              <a:spcBef>
                <a:spcPts val="0"/>
              </a:spcBef>
              <a:buNone/>
            </a:pP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Styling Backgrounds…</a:t>
            </a:r>
            <a:endParaRPr lang="en-US" dirty="0"/>
          </a:p>
        </p:txBody>
      </p:sp>
      <p:sp>
        <p:nvSpPr>
          <p:cNvPr id="3" name="Content Placeholder 2"/>
          <p:cNvSpPr>
            <a:spLocks noGrp="1"/>
          </p:cNvSpPr>
          <p:nvPr>
            <p:ph sz="quarter" idx="1"/>
          </p:nvPr>
        </p:nvSpPr>
        <p:spPr>
          <a:xfrm>
            <a:off x="457200" y="1524000"/>
            <a:ext cx="8229600" cy="5334000"/>
          </a:xfrm>
        </p:spPr>
        <p:txBody>
          <a:bodyPr>
            <a:normAutofit fontScale="77500" lnSpcReduction="20000"/>
          </a:bodyPr>
          <a:lstStyle/>
          <a:p>
            <a:pPr>
              <a:buNone/>
            </a:pPr>
            <a:r>
              <a:rPr lang="en-US" b="1" i="1" dirty="0">
                <a:solidFill>
                  <a:srgbClr val="00B050"/>
                </a:solidFill>
              </a:rPr>
              <a:t>Background Attachment</a:t>
            </a:r>
            <a:endParaRPr lang="en-US" dirty="0">
              <a:solidFill>
                <a:srgbClr val="00B050"/>
              </a:solidFill>
            </a:endParaRPr>
          </a:p>
          <a:p>
            <a:r>
              <a:rPr lang="en-US" dirty="0">
                <a:solidFill>
                  <a:srgbClr val="0070C0"/>
                </a:solidFill>
              </a:rPr>
              <a:t>Are you using an image as a background? </a:t>
            </a:r>
          </a:p>
          <a:p>
            <a:r>
              <a:rPr lang="en-US" dirty="0"/>
              <a:t>You can set whether the background scrolls with the page or is fixed when the user scrolls down the page. </a:t>
            </a:r>
          </a:p>
          <a:p>
            <a:r>
              <a:rPr lang="en-US" dirty="0"/>
              <a:t>This is done with the background-attachment property</a:t>
            </a:r>
          </a:p>
          <a:p>
            <a:endParaRPr lang="en-US" sz="1300" dirty="0"/>
          </a:p>
          <a:p>
            <a:pPr>
              <a:buNone/>
            </a:pPr>
            <a:r>
              <a:rPr lang="en-US" dirty="0"/>
              <a:t>	</a:t>
            </a:r>
            <a:r>
              <a:rPr lang="en-US" dirty="0">
                <a:solidFill>
                  <a:srgbClr val="FF0000"/>
                </a:solidFill>
              </a:rPr>
              <a:t>background-attachment: value;</a:t>
            </a:r>
            <a:endParaRPr lang="en-US" sz="1100" dirty="0"/>
          </a:p>
          <a:p>
            <a:r>
              <a:rPr lang="en-US" dirty="0"/>
              <a:t>Values:</a:t>
            </a:r>
          </a:p>
          <a:p>
            <a:pPr lvl="1"/>
            <a:r>
              <a:rPr lang="en-US" dirty="0">
                <a:solidFill>
                  <a:srgbClr val="0070C0"/>
                </a:solidFill>
              </a:rPr>
              <a:t>fixed</a:t>
            </a:r>
          </a:p>
          <a:p>
            <a:pPr lvl="1"/>
            <a:r>
              <a:rPr lang="en-US" dirty="0">
                <a:solidFill>
                  <a:srgbClr val="0070C0"/>
                </a:solidFill>
              </a:rPr>
              <a:t>Scroll</a:t>
            </a:r>
          </a:p>
          <a:p>
            <a:pPr>
              <a:buNone/>
            </a:pPr>
            <a:endParaRPr lang="en-US" b="1" i="1" dirty="0"/>
          </a:p>
          <a:p>
            <a:pPr>
              <a:buNone/>
            </a:pPr>
            <a:r>
              <a:rPr lang="en-US" b="1" i="1" dirty="0">
                <a:solidFill>
                  <a:srgbClr val="00B050"/>
                </a:solidFill>
              </a:rPr>
              <a:t>Background Repeat</a:t>
            </a:r>
            <a:endParaRPr lang="en-US" dirty="0">
              <a:solidFill>
                <a:srgbClr val="00B050"/>
              </a:solidFill>
            </a:endParaRPr>
          </a:p>
          <a:p>
            <a:r>
              <a:rPr lang="en-US" dirty="0"/>
              <a:t>You can set if an image set as a background of an element is to repeat (across=x and/or down=y) the screen.</a:t>
            </a:r>
          </a:p>
          <a:p>
            <a:pPr>
              <a:buNone/>
            </a:pPr>
            <a:r>
              <a:rPr lang="en-US" dirty="0"/>
              <a:t>	</a:t>
            </a:r>
            <a:r>
              <a:rPr lang="en-US" dirty="0">
                <a:solidFill>
                  <a:srgbClr val="FF0000"/>
                </a:solidFill>
              </a:rPr>
              <a:t>background-repeat: no-repeat | repeat | repeat-x | repeat-y;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CSS…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With CSS you can add style (fonts, colors, spacing, and size) to web documents.</a:t>
            </a:r>
          </a:p>
          <a:p>
            <a:r>
              <a:rPr lang="en-US" dirty="0"/>
              <a:t> More advanced techniques control the layout of the page without the use of tables or other cumbersome HTML. </a:t>
            </a:r>
          </a:p>
          <a:p>
            <a:endParaRPr lang="en-US" sz="1300" dirty="0"/>
          </a:p>
          <a:p>
            <a:r>
              <a:rPr lang="en-US" dirty="0">
                <a:solidFill>
                  <a:srgbClr val="0070C0"/>
                </a:solidFill>
              </a:rPr>
              <a:t>CSS separates the layout and the styles of a web page. </a:t>
            </a:r>
          </a:p>
          <a:p>
            <a:r>
              <a:rPr lang="en-US" dirty="0"/>
              <a:t>Styles such as fonts, font sizes, margins, can be specified in one place, and then the Web pages feed off this one master list, with the styles cascading throughout the page or an entire site.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Styling Backgrounds…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r>
              <a:rPr lang="en-US" sz="2400" dirty="0"/>
              <a:t>Example  </a:t>
            </a:r>
          </a:p>
          <a:p>
            <a:pPr>
              <a:buNone/>
            </a:pPr>
            <a:r>
              <a:rPr lang="en-US" sz="2400" dirty="0">
                <a:solidFill>
                  <a:srgbClr val="FF0000"/>
                </a:solidFill>
              </a:rPr>
              <a:t>&lt;style type=“text/</a:t>
            </a:r>
            <a:r>
              <a:rPr lang="en-US" sz="2400" dirty="0" err="1">
                <a:solidFill>
                  <a:srgbClr val="FF0000"/>
                </a:solidFill>
              </a:rPr>
              <a:t>css</a:t>
            </a:r>
            <a:r>
              <a:rPr lang="en-US" sz="2400" dirty="0">
                <a:solidFill>
                  <a:srgbClr val="FF0000"/>
                </a:solidFill>
              </a:rPr>
              <a:t>”&gt;</a:t>
            </a:r>
          </a:p>
          <a:p>
            <a:pPr>
              <a:buNone/>
            </a:pPr>
            <a:r>
              <a:rPr lang="en-US" sz="2400" dirty="0">
                <a:solidFill>
                  <a:srgbClr val="FF0000"/>
                </a:solidFill>
              </a:rPr>
              <a:t>body { </a:t>
            </a:r>
          </a:p>
          <a:p>
            <a:pPr>
              <a:buNone/>
            </a:pPr>
            <a:r>
              <a:rPr lang="en-US" sz="2400" dirty="0">
                <a:solidFill>
                  <a:srgbClr val="FF0000"/>
                </a:solidFill>
              </a:rPr>
              <a:t>      background-image: </a:t>
            </a:r>
            <a:r>
              <a:rPr lang="en-US" sz="2400" dirty="0" err="1">
                <a:solidFill>
                  <a:srgbClr val="FF0000"/>
                </a:solidFill>
              </a:rPr>
              <a:t>url</a:t>
            </a:r>
            <a:r>
              <a:rPr lang="en-US" sz="2400" dirty="0">
                <a:solidFill>
                  <a:srgbClr val="FF0000"/>
                </a:solidFill>
              </a:rPr>
              <a:t>("tulips.jpg");  </a:t>
            </a:r>
          </a:p>
          <a:p>
            <a:pPr>
              <a:buNone/>
            </a:pPr>
            <a:r>
              <a:rPr lang="en-US" sz="2400" dirty="0">
                <a:solidFill>
                  <a:srgbClr val="FF0000"/>
                </a:solidFill>
              </a:rPr>
              <a:t>      background-position: top right; </a:t>
            </a:r>
          </a:p>
          <a:p>
            <a:pPr>
              <a:buNone/>
            </a:pPr>
            <a:r>
              <a:rPr lang="en-US" sz="2400" dirty="0">
                <a:solidFill>
                  <a:srgbClr val="FF0000"/>
                </a:solidFill>
              </a:rPr>
              <a:t>      background-repeat: repeat; </a:t>
            </a:r>
          </a:p>
          <a:p>
            <a:pPr>
              <a:buNone/>
            </a:pPr>
            <a:r>
              <a:rPr lang="en-US" sz="2400" dirty="0">
                <a:solidFill>
                  <a:srgbClr val="FF0000"/>
                </a:solidFill>
              </a:rPr>
              <a:t> }</a:t>
            </a:r>
          </a:p>
          <a:p>
            <a:pPr>
              <a:buNone/>
            </a:pPr>
            <a:r>
              <a:rPr lang="en-US" sz="2400" dirty="0">
                <a:solidFill>
                  <a:srgbClr val="FF0000"/>
                </a:solidFill>
              </a:rPr>
              <a:t>&lt;/style&gt;</a:t>
            </a:r>
          </a:p>
          <a:p>
            <a:pPr>
              <a:buNone/>
            </a:pPr>
            <a:endParaRPr lang="en-US" sz="1500" dirty="0">
              <a:solidFill>
                <a:srgbClr val="FF0000"/>
              </a:solidFill>
            </a:endParaRPr>
          </a:p>
          <a:p>
            <a:pPr>
              <a:buNone/>
            </a:pPr>
            <a:r>
              <a:rPr lang="en-US" sz="2400" b="1" i="1" dirty="0">
                <a:solidFill>
                  <a:srgbClr val="00B050"/>
                </a:solidFill>
              </a:rPr>
              <a:t>Background Position</a:t>
            </a:r>
            <a:endParaRPr lang="en-US" sz="2400" dirty="0">
              <a:solidFill>
                <a:srgbClr val="00B050"/>
              </a:solidFill>
            </a:endParaRPr>
          </a:p>
          <a:p>
            <a:r>
              <a:rPr lang="en-US" sz="2400" dirty="0"/>
              <a:t>You can position an image used for the background of an element using the background-position property.</a:t>
            </a:r>
          </a:p>
          <a:p>
            <a:pPr>
              <a:buNone/>
            </a:pPr>
            <a:r>
              <a:rPr lang="en-US" sz="2400" dirty="0">
                <a:solidFill>
                  <a:srgbClr val="FF0000"/>
                </a:solidFill>
              </a:rPr>
              <a:t>		background-position: value;</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Styling Backgrounds…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sz="2400" dirty="0"/>
              <a:t>Values:</a:t>
            </a:r>
          </a:p>
          <a:p>
            <a:pPr lvl="1"/>
            <a:r>
              <a:rPr lang="en-US" sz="2100" dirty="0">
                <a:solidFill>
                  <a:srgbClr val="0070C0"/>
                </a:solidFill>
              </a:rPr>
              <a:t>top left</a:t>
            </a:r>
          </a:p>
          <a:p>
            <a:pPr lvl="1"/>
            <a:r>
              <a:rPr lang="en-US" sz="2100" dirty="0">
                <a:solidFill>
                  <a:srgbClr val="0070C0"/>
                </a:solidFill>
              </a:rPr>
              <a:t>top center</a:t>
            </a:r>
          </a:p>
          <a:p>
            <a:pPr lvl="1"/>
            <a:r>
              <a:rPr lang="en-US" sz="2100" dirty="0">
                <a:solidFill>
                  <a:srgbClr val="0070C0"/>
                </a:solidFill>
              </a:rPr>
              <a:t>top right</a:t>
            </a:r>
          </a:p>
          <a:p>
            <a:pPr lvl="1"/>
            <a:r>
              <a:rPr lang="en-US" sz="2100" dirty="0">
                <a:solidFill>
                  <a:srgbClr val="0070C0"/>
                </a:solidFill>
              </a:rPr>
              <a:t>center left</a:t>
            </a:r>
          </a:p>
          <a:p>
            <a:pPr lvl="1"/>
            <a:r>
              <a:rPr lang="en-US" sz="2100" dirty="0">
                <a:solidFill>
                  <a:srgbClr val="0070C0"/>
                </a:solidFill>
              </a:rPr>
              <a:t>center </a:t>
            </a:r>
            <a:r>
              <a:rPr lang="en-US" sz="2100" dirty="0" err="1">
                <a:solidFill>
                  <a:srgbClr val="0070C0"/>
                </a:solidFill>
              </a:rPr>
              <a:t>center</a:t>
            </a:r>
            <a:endParaRPr lang="en-US" sz="2100" dirty="0">
              <a:solidFill>
                <a:srgbClr val="0070C0"/>
              </a:solidFill>
            </a:endParaRPr>
          </a:p>
          <a:p>
            <a:pPr lvl="1"/>
            <a:r>
              <a:rPr lang="en-US" sz="2100" dirty="0">
                <a:solidFill>
                  <a:srgbClr val="0070C0"/>
                </a:solidFill>
              </a:rPr>
              <a:t>center right</a:t>
            </a:r>
          </a:p>
          <a:p>
            <a:pPr lvl="1"/>
            <a:r>
              <a:rPr lang="en-US" sz="2100" dirty="0">
                <a:solidFill>
                  <a:srgbClr val="0070C0"/>
                </a:solidFill>
              </a:rPr>
              <a:t>bottom left</a:t>
            </a:r>
          </a:p>
          <a:p>
            <a:pPr lvl="1"/>
            <a:r>
              <a:rPr lang="en-US" sz="2100" dirty="0">
                <a:solidFill>
                  <a:srgbClr val="0070C0"/>
                </a:solidFill>
              </a:rPr>
              <a:t>bottom center</a:t>
            </a:r>
          </a:p>
          <a:p>
            <a:pPr lvl="1"/>
            <a:r>
              <a:rPr lang="en-US" sz="2100" dirty="0">
                <a:solidFill>
                  <a:srgbClr val="0070C0"/>
                </a:solidFill>
              </a:rPr>
              <a:t>bottom right</a:t>
            </a:r>
          </a:p>
          <a:p>
            <a:pPr lvl="1"/>
            <a:r>
              <a:rPr lang="en-US" sz="2100" dirty="0">
                <a:solidFill>
                  <a:srgbClr val="0070C0"/>
                </a:solidFill>
              </a:rPr>
              <a:t>x-% y-%</a:t>
            </a:r>
          </a:p>
          <a:p>
            <a:pPr lvl="1"/>
            <a:r>
              <a:rPr lang="en-US" sz="2100" dirty="0">
                <a:solidFill>
                  <a:srgbClr val="0070C0"/>
                </a:solidFill>
              </a:rPr>
              <a:t>x-pos y-pos</a:t>
            </a:r>
          </a:p>
          <a:p>
            <a:endParaRPr lang="en-US" sz="2400" dirty="0"/>
          </a:p>
          <a:p>
            <a:r>
              <a:rPr lang="en-US" sz="2400" dirty="0"/>
              <a:t>Example  </a:t>
            </a:r>
          </a:p>
          <a:p>
            <a:pPr>
              <a:buNone/>
            </a:pPr>
            <a:r>
              <a:rPr lang="en-US" sz="2400" dirty="0">
                <a:solidFill>
                  <a:srgbClr val="FF0000"/>
                </a:solidFill>
              </a:rPr>
              <a:t>p {  background-image: </a:t>
            </a:r>
            <a:r>
              <a:rPr lang="en-US" sz="2400" dirty="0" err="1">
                <a:solidFill>
                  <a:srgbClr val="FF0000"/>
                </a:solidFill>
              </a:rPr>
              <a:t>url</a:t>
            </a:r>
            <a:r>
              <a:rPr lang="en-US" sz="2400" dirty="0">
                <a:solidFill>
                  <a:srgbClr val="FF0000"/>
                </a:solidFill>
              </a:rPr>
              <a:t>("tulips.jpg");  </a:t>
            </a:r>
          </a:p>
          <a:p>
            <a:pPr>
              <a:buNone/>
            </a:pPr>
            <a:r>
              <a:rPr lang="en-US" sz="2400" dirty="0">
                <a:solidFill>
                  <a:srgbClr val="FF0000"/>
                </a:solidFill>
              </a:rPr>
              <a:t>      background-position: top right;  </a:t>
            </a:r>
          </a:p>
          <a:p>
            <a:pPr>
              <a:buNone/>
            </a:pPr>
            <a:r>
              <a:rPr lang="en-US" sz="2400" dirty="0">
                <a:solidFill>
                  <a:srgbClr val="FF0000"/>
                </a:solid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 Styling Text</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sz="2800" b="1" i="1" dirty="0">
                <a:solidFill>
                  <a:srgbClr val="00B050"/>
                </a:solidFill>
              </a:rPr>
              <a:t>Color</a:t>
            </a:r>
            <a:endParaRPr lang="en-US" sz="2800" dirty="0">
              <a:solidFill>
                <a:srgbClr val="00B050"/>
              </a:solidFill>
            </a:endParaRPr>
          </a:p>
          <a:p>
            <a:r>
              <a:rPr lang="en-US" sz="2600" dirty="0"/>
              <a:t>You can set the color of text with the following:</a:t>
            </a:r>
          </a:p>
          <a:p>
            <a:pPr>
              <a:buNone/>
            </a:pPr>
            <a:r>
              <a:rPr lang="en-US" sz="2800" dirty="0"/>
              <a:t>		</a:t>
            </a:r>
            <a:r>
              <a:rPr lang="en-US" sz="2600" dirty="0">
                <a:solidFill>
                  <a:srgbClr val="FF0000"/>
                </a:solidFill>
              </a:rPr>
              <a:t>color: value;</a:t>
            </a:r>
            <a:endParaRPr lang="en-US" sz="2800" dirty="0">
              <a:solidFill>
                <a:srgbClr val="FF0000"/>
              </a:solidFill>
            </a:endParaRPr>
          </a:p>
          <a:p>
            <a:endParaRPr lang="en-US" sz="900" dirty="0"/>
          </a:p>
          <a:p>
            <a:r>
              <a:rPr lang="en-US" sz="2600" dirty="0"/>
              <a:t>Possible values are:</a:t>
            </a:r>
          </a:p>
          <a:p>
            <a:pPr lvl="1"/>
            <a:r>
              <a:rPr lang="en-US" sz="2400" dirty="0">
                <a:solidFill>
                  <a:srgbClr val="0070C0"/>
                </a:solidFill>
              </a:rPr>
              <a:t>color name </a:t>
            </a:r>
            <a:r>
              <a:rPr lang="en-US" sz="2400" dirty="0"/>
              <a:t>– example: red, black…</a:t>
            </a:r>
          </a:p>
          <a:p>
            <a:pPr lvl="1"/>
            <a:r>
              <a:rPr lang="en-US" sz="2400" dirty="0">
                <a:solidFill>
                  <a:srgbClr val="0070C0"/>
                </a:solidFill>
              </a:rPr>
              <a:t>hexadecimal number </a:t>
            </a:r>
            <a:r>
              <a:rPr lang="en-US" sz="2400" dirty="0"/>
              <a:t>– example: #ff0000, #000000</a:t>
            </a:r>
          </a:p>
          <a:p>
            <a:pPr lvl="1"/>
            <a:r>
              <a:rPr lang="en-US" sz="2400" dirty="0">
                <a:solidFill>
                  <a:srgbClr val="0070C0"/>
                </a:solidFill>
              </a:rPr>
              <a:t>RGB color code </a:t>
            </a:r>
            <a:r>
              <a:rPr lang="en-US" sz="2400" dirty="0"/>
              <a:t>– example: </a:t>
            </a:r>
            <a:r>
              <a:rPr lang="en-US" sz="2400" dirty="0" err="1"/>
              <a:t>rgb</a:t>
            </a:r>
            <a:r>
              <a:rPr lang="en-US" sz="2400" dirty="0"/>
              <a:t>(255, 0, 0), </a:t>
            </a:r>
            <a:r>
              <a:rPr lang="en-US" sz="2400" dirty="0" err="1"/>
              <a:t>rgb</a:t>
            </a:r>
            <a:r>
              <a:rPr lang="en-US" sz="2400" dirty="0"/>
              <a:t>(0, 0, 0)</a:t>
            </a:r>
          </a:p>
          <a:p>
            <a:pPr>
              <a:buNone/>
            </a:pPr>
            <a:endParaRPr lang="en-US" sz="2200" dirty="0"/>
          </a:p>
          <a:p>
            <a:r>
              <a:rPr lang="en-US" sz="2600" dirty="0"/>
              <a:t>Example: </a:t>
            </a:r>
          </a:p>
          <a:p>
            <a:pPr>
              <a:buNone/>
            </a:pPr>
            <a:r>
              <a:rPr lang="en-US" sz="2700" dirty="0"/>
              <a:t>	</a:t>
            </a:r>
            <a:r>
              <a:rPr lang="en-US" sz="2700" dirty="0">
                <a:solidFill>
                  <a:srgbClr val="FF0000"/>
                </a:solidFill>
              </a:rPr>
              <a:t>p {  color: blue;  }</a:t>
            </a:r>
          </a:p>
          <a:p>
            <a:pPr>
              <a:buNone/>
            </a:pPr>
            <a:endParaRPr lang="en-US" sz="2700"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Styling Text…</a:t>
            </a:r>
            <a:endParaRPr lang="en-US" dirty="0"/>
          </a:p>
        </p:txBody>
      </p:sp>
      <p:sp>
        <p:nvSpPr>
          <p:cNvPr id="3" name="Content Placeholder 2"/>
          <p:cNvSpPr>
            <a:spLocks noGrp="1"/>
          </p:cNvSpPr>
          <p:nvPr>
            <p:ph sz="quarter" idx="1"/>
          </p:nvPr>
        </p:nvSpPr>
        <p:spPr>
          <a:xfrm>
            <a:off x="612648" y="1600200"/>
            <a:ext cx="8153400" cy="5029200"/>
          </a:xfrm>
        </p:spPr>
        <p:txBody>
          <a:bodyPr>
            <a:normAutofit/>
          </a:bodyPr>
          <a:lstStyle/>
          <a:p>
            <a:pPr>
              <a:spcBef>
                <a:spcPts val="300"/>
              </a:spcBef>
              <a:buNone/>
            </a:pPr>
            <a:r>
              <a:rPr lang="en-US" sz="2200" b="1" i="1" dirty="0">
                <a:solidFill>
                  <a:srgbClr val="00B050"/>
                </a:solidFill>
              </a:rPr>
              <a:t>Letter Spacing</a:t>
            </a:r>
            <a:endParaRPr lang="en-US" sz="2200" dirty="0">
              <a:solidFill>
                <a:srgbClr val="00B050"/>
              </a:solidFill>
            </a:endParaRPr>
          </a:p>
          <a:p>
            <a:pPr>
              <a:spcBef>
                <a:spcPts val="300"/>
              </a:spcBef>
            </a:pPr>
            <a:r>
              <a:rPr lang="en-US" sz="2200" dirty="0"/>
              <a:t>You can adjust the space between letters in the following manner. </a:t>
            </a:r>
          </a:p>
          <a:p>
            <a:pPr>
              <a:spcBef>
                <a:spcPts val="300"/>
              </a:spcBef>
            </a:pPr>
            <a:r>
              <a:rPr lang="en-US" sz="2200" dirty="0"/>
              <a:t>Setting the value to 0 prevents the text from justifying. </a:t>
            </a:r>
          </a:p>
          <a:p>
            <a:pPr>
              <a:spcBef>
                <a:spcPts val="300"/>
              </a:spcBef>
            </a:pPr>
            <a:r>
              <a:rPr lang="en-US" sz="2200" dirty="0"/>
              <a:t>You can use negative values.</a:t>
            </a:r>
          </a:p>
          <a:p>
            <a:pPr>
              <a:spcBef>
                <a:spcPts val="300"/>
              </a:spcBef>
            </a:pPr>
            <a:r>
              <a:rPr lang="en-US" sz="2200" dirty="0"/>
              <a:t>Negative values make the text overlap each other.</a:t>
            </a:r>
          </a:p>
          <a:p>
            <a:pPr>
              <a:spcBef>
                <a:spcPts val="300"/>
              </a:spcBef>
              <a:buNone/>
            </a:pPr>
            <a:r>
              <a:rPr lang="en-US" sz="2200" dirty="0"/>
              <a:t>		</a:t>
            </a:r>
            <a:r>
              <a:rPr lang="en-US" sz="2200" dirty="0">
                <a:solidFill>
                  <a:srgbClr val="FF0000"/>
                </a:solidFill>
              </a:rPr>
              <a:t>letter-spacing: value;</a:t>
            </a:r>
          </a:p>
          <a:p>
            <a:pPr>
              <a:buNone/>
            </a:pPr>
            <a:r>
              <a:rPr lang="en-US" sz="1100" dirty="0"/>
              <a:t> </a:t>
            </a:r>
            <a:endParaRPr lang="en-US" sz="500" dirty="0"/>
          </a:p>
          <a:p>
            <a:pPr>
              <a:spcBef>
                <a:spcPts val="300"/>
              </a:spcBef>
            </a:pPr>
            <a:r>
              <a:rPr lang="en-US" sz="2200" dirty="0"/>
              <a:t>Possible values are</a:t>
            </a:r>
          </a:p>
          <a:p>
            <a:pPr lvl="1">
              <a:spcBef>
                <a:spcPts val="300"/>
              </a:spcBef>
            </a:pPr>
            <a:r>
              <a:rPr lang="en-US" sz="2200" dirty="0">
                <a:solidFill>
                  <a:srgbClr val="0070C0"/>
                </a:solidFill>
              </a:rPr>
              <a:t>normal</a:t>
            </a:r>
          </a:p>
          <a:p>
            <a:pPr lvl="1">
              <a:spcBef>
                <a:spcPts val="300"/>
              </a:spcBef>
            </a:pPr>
            <a:r>
              <a:rPr lang="en-US" sz="2200" dirty="0">
                <a:solidFill>
                  <a:srgbClr val="0070C0"/>
                </a:solidFill>
              </a:rPr>
              <a:t>Length</a:t>
            </a:r>
          </a:p>
          <a:p>
            <a:endParaRPr lang="en-US" sz="1400" dirty="0"/>
          </a:p>
          <a:p>
            <a:r>
              <a:rPr lang="en-US" sz="2200" dirty="0"/>
              <a:t>Example:</a:t>
            </a:r>
            <a:r>
              <a:rPr lang="en-US" sz="2200" dirty="0">
                <a:solidFill>
                  <a:srgbClr val="FF0000"/>
                </a:solidFill>
              </a:rPr>
              <a:t> h2 { letter-spacing: 6; }</a:t>
            </a:r>
          </a:p>
          <a:p>
            <a:pPr>
              <a:buNone/>
            </a:pPr>
            <a:endParaRPr lang="en-US" dirty="0"/>
          </a:p>
        </p:txBody>
      </p:sp>
      <p:pic>
        <p:nvPicPr>
          <p:cNvPr id="4" name="Picture 3"/>
          <p:cNvPicPr>
            <a:picLocks noChangeAspect="1"/>
          </p:cNvPicPr>
          <p:nvPr/>
        </p:nvPicPr>
        <p:blipFill>
          <a:blip r:embed="rId3" cstate="print">
            <a:grayscl/>
          </a:blip>
          <a:srcRect/>
          <a:stretch>
            <a:fillRect/>
          </a:stretch>
        </p:blipFill>
        <p:spPr bwMode="auto">
          <a:xfrm>
            <a:off x="1143000" y="6096000"/>
            <a:ext cx="4834618" cy="4191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Styling Text…</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buNone/>
            </a:pPr>
            <a:r>
              <a:rPr lang="en-US" b="1" i="1" dirty="0">
                <a:solidFill>
                  <a:srgbClr val="00B050"/>
                </a:solidFill>
              </a:rPr>
              <a:t>Word Spacing</a:t>
            </a:r>
            <a:endParaRPr lang="en-US" dirty="0">
              <a:solidFill>
                <a:srgbClr val="00B050"/>
              </a:solidFill>
            </a:endParaRPr>
          </a:p>
          <a:p>
            <a:r>
              <a:rPr lang="en-US" dirty="0"/>
              <a:t>You can adjust the space between words in the following manner. </a:t>
            </a:r>
          </a:p>
          <a:p>
            <a:r>
              <a:rPr lang="en-US" dirty="0"/>
              <a:t>You can use negative values to make them overlap.</a:t>
            </a:r>
          </a:p>
          <a:p>
            <a:pPr>
              <a:buNone/>
            </a:pPr>
            <a:r>
              <a:rPr lang="en-US" dirty="0"/>
              <a:t>		</a:t>
            </a:r>
            <a:r>
              <a:rPr lang="en-US" dirty="0">
                <a:solidFill>
                  <a:srgbClr val="FF0000"/>
                </a:solidFill>
              </a:rPr>
              <a:t>word-spacing: value;</a:t>
            </a:r>
            <a:endParaRPr lang="en-US" dirty="0"/>
          </a:p>
          <a:p>
            <a:r>
              <a:rPr lang="en-US" dirty="0"/>
              <a:t>Possible values are</a:t>
            </a:r>
          </a:p>
          <a:p>
            <a:pPr lvl="1"/>
            <a:r>
              <a:rPr lang="en-US" dirty="0">
                <a:solidFill>
                  <a:srgbClr val="0070C0"/>
                </a:solidFill>
              </a:rPr>
              <a:t>normal</a:t>
            </a:r>
          </a:p>
          <a:p>
            <a:pPr lvl="1"/>
            <a:r>
              <a:rPr lang="en-US" dirty="0">
                <a:solidFill>
                  <a:srgbClr val="0070C0"/>
                </a:solidFill>
              </a:rPr>
              <a:t>length</a:t>
            </a:r>
          </a:p>
          <a:p>
            <a:pPr>
              <a:buNone/>
            </a:pPr>
            <a:r>
              <a:rPr lang="en-US" b="1" i="1" dirty="0"/>
              <a:t> </a:t>
            </a:r>
            <a:endParaRPr lang="en-US" dirty="0"/>
          </a:p>
          <a:p>
            <a:pPr>
              <a:buNone/>
            </a:pPr>
            <a:r>
              <a:rPr lang="en-US" b="1" i="1" dirty="0">
                <a:solidFill>
                  <a:srgbClr val="00B050"/>
                </a:solidFill>
              </a:rPr>
              <a:t>Line height</a:t>
            </a:r>
            <a:endParaRPr lang="en-US" dirty="0">
              <a:solidFill>
                <a:srgbClr val="00B050"/>
              </a:solidFill>
            </a:endParaRPr>
          </a:p>
          <a:p>
            <a:r>
              <a:rPr lang="en-US" dirty="0"/>
              <a:t>You can set the distance between lines in the following way:</a:t>
            </a:r>
          </a:p>
          <a:p>
            <a:pPr>
              <a:buNone/>
            </a:pPr>
            <a:r>
              <a:rPr lang="en-US" dirty="0">
                <a:solidFill>
                  <a:srgbClr val="FF0000"/>
                </a:solidFill>
              </a:rPr>
              <a:t>		line-height: value;</a:t>
            </a:r>
            <a:endParaRPr lang="en-US" dirty="0"/>
          </a:p>
          <a:p>
            <a:r>
              <a:rPr lang="en-US" dirty="0"/>
              <a:t>Possible values are</a:t>
            </a:r>
          </a:p>
          <a:p>
            <a:pPr lvl="1"/>
            <a:r>
              <a:rPr lang="en-US" dirty="0">
                <a:solidFill>
                  <a:srgbClr val="0070C0"/>
                </a:solidFill>
              </a:rPr>
              <a:t>normal</a:t>
            </a:r>
          </a:p>
          <a:p>
            <a:pPr lvl="1"/>
            <a:r>
              <a:rPr lang="en-US" dirty="0">
                <a:solidFill>
                  <a:srgbClr val="0070C0"/>
                </a:solidFill>
              </a:rPr>
              <a:t>number</a:t>
            </a:r>
          </a:p>
          <a:p>
            <a:pPr lvl="1"/>
            <a:r>
              <a:rPr lang="en-US" dirty="0">
                <a:solidFill>
                  <a:srgbClr val="0070C0"/>
                </a:solidFill>
              </a:rPr>
              <a:t>length</a:t>
            </a:r>
          </a:p>
          <a:p>
            <a:pPr lvl="1"/>
            <a:r>
              <a:rPr lang="en-US" dirty="0">
                <a:solidFill>
                  <a:srgbClr val="0070C0"/>
                </a:solidFill>
              </a:rPr>
              <a:t>Percentage(%)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Styling Text…</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i="1" dirty="0">
                <a:solidFill>
                  <a:srgbClr val="00B050"/>
                </a:solidFill>
              </a:rPr>
              <a:t>Text Align</a:t>
            </a:r>
            <a:endParaRPr lang="en-US" dirty="0">
              <a:solidFill>
                <a:srgbClr val="00B050"/>
              </a:solidFill>
            </a:endParaRPr>
          </a:p>
          <a:p>
            <a:r>
              <a:rPr lang="en-US" dirty="0"/>
              <a:t>You can align text with the following:</a:t>
            </a:r>
          </a:p>
          <a:p>
            <a:pPr>
              <a:buNone/>
            </a:pPr>
            <a:r>
              <a:rPr lang="en-US" dirty="0"/>
              <a:t>		</a:t>
            </a:r>
            <a:r>
              <a:rPr lang="en-US" dirty="0">
                <a:solidFill>
                  <a:srgbClr val="FF0000"/>
                </a:solidFill>
              </a:rPr>
              <a:t>text-align: value;</a:t>
            </a:r>
          </a:p>
          <a:p>
            <a:pPr>
              <a:buNone/>
            </a:pPr>
            <a:endParaRPr lang="en-US" sz="1700" dirty="0"/>
          </a:p>
          <a:p>
            <a:r>
              <a:rPr lang="en-US" dirty="0"/>
              <a:t>Possible values are</a:t>
            </a:r>
          </a:p>
          <a:p>
            <a:pPr lvl="1"/>
            <a:r>
              <a:rPr lang="en-US" dirty="0">
                <a:solidFill>
                  <a:srgbClr val="0070C0"/>
                </a:solidFill>
              </a:rPr>
              <a:t>left</a:t>
            </a:r>
          </a:p>
          <a:p>
            <a:pPr lvl="1"/>
            <a:r>
              <a:rPr lang="en-US" dirty="0">
                <a:solidFill>
                  <a:srgbClr val="0070C0"/>
                </a:solidFill>
              </a:rPr>
              <a:t>right</a:t>
            </a:r>
          </a:p>
          <a:p>
            <a:pPr lvl="1"/>
            <a:r>
              <a:rPr lang="en-US" dirty="0">
                <a:solidFill>
                  <a:srgbClr val="0070C0"/>
                </a:solidFill>
              </a:rPr>
              <a:t>center</a:t>
            </a:r>
          </a:p>
          <a:p>
            <a:pPr lvl="1"/>
            <a:r>
              <a:rPr lang="en-US" dirty="0">
                <a:solidFill>
                  <a:srgbClr val="0070C0"/>
                </a:solidFill>
              </a:rPr>
              <a:t>Justify</a:t>
            </a:r>
          </a:p>
          <a:p>
            <a:endParaRPr lang="en-US" sz="1700" dirty="0"/>
          </a:p>
          <a:p>
            <a:r>
              <a:rPr lang="en-US" dirty="0"/>
              <a:t>Examples:</a:t>
            </a:r>
          </a:p>
          <a:p>
            <a:pPr>
              <a:buNone/>
            </a:pPr>
            <a:r>
              <a:rPr lang="en-US" dirty="0">
                <a:solidFill>
                  <a:srgbClr val="FF0000"/>
                </a:solidFill>
              </a:rPr>
              <a:t>This text is aligned left.</a:t>
            </a:r>
          </a:p>
          <a:p>
            <a:pPr algn="ctr">
              <a:buNone/>
            </a:pPr>
            <a:r>
              <a:rPr lang="en-US" dirty="0">
                <a:solidFill>
                  <a:srgbClr val="FF0000"/>
                </a:solidFill>
              </a:rPr>
              <a:t>This text is aligned center.</a:t>
            </a:r>
          </a:p>
          <a:p>
            <a:pPr algn="r">
              <a:buNone/>
            </a:pPr>
            <a:r>
              <a:rPr lang="en-US" dirty="0">
                <a:solidFill>
                  <a:srgbClr val="FF0000"/>
                </a:solidFill>
              </a:rPr>
              <a:t>This text is aligned right.</a:t>
            </a:r>
          </a:p>
          <a:p>
            <a:endParaRPr lang="en-U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Styling Text…</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b="1" i="1" dirty="0">
                <a:solidFill>
                  <a:srgbClr val="00B050"/>
                </a:solidFill>
              </a:rPr>
              <a:t>Text Decoration</a:t>
            </a:r>
            <a:endParaRPr lang="en-US" dirty="0">
              <a:solidFill>
                <a:srgbClr val="00B050"/>
              </a:solidFill>
            </a:endParaRPr>
          </a:p>
          <a:p>
            <a:r>
              <a:rPr lang="en-US" dirty="0"/>
              <a:t>You can decorate text with the following:</a:t>
            </a:r>
          </a:p>
          <a:p>
            <a:pPr>
              <a:buNone/>
            </a:pPr>
            <a:r>
              <a:rPr lang="en-US" dirty="0"/>
              <a:t>		</a:t>
            </a:r>
            <a:r>
              <a:rPr lang="en-US" dirty="0">
                <a:solidFill>
                  <a:srgbClr val="FF0000"/>
                </a:solidFill>
              </a:rPr>
              <a:t>text-decoration: value;</a:t>
            </a:r>
          </a:p>
          <a:p>
            <a:endParaRPr lang="en-US" sz="1800" dirty="0"/>
          </a:p>
          <a:p>
            <a:r>
              <a:rPr lang="en-US" dirty="0"/>
              <a:t>Possible values are </a:t>
            </a:r>
          </a:p>
          <a:p>
            <a:pPr lvl="1"/>
            <a:r>
              <a:rPr lang="en-US" dirty="0">
                <a:solidFill>
                  <a:srgbClr val="0070C0"/>
                </a:solidFill>
              </a:rPr>
              <a:t>none</a:t>
            </a:r>
          </a:p>
          <a:p>
            <a:pPr lvl="1"/>
            <a:r>
              <a:rPr lang="en-US" dirty="0">
                <a:solidFill>
                  <a:srgbClr val="0070C0"/>
                </a:solidFill>
              </a:rPr>
              <a:t>underline</a:t>
            </a:r>
          </a:p>
          <a:p>
            <a:pPr lvl="1"/>
            <a:r>
              <a:rPr lang="en-US" dirty="0" err="1">
                <a:solidFill>
                  <a:srgbClr val="0070C0"/>
                </a:solidFill>
              </a:rPr>
              <a:t>overline</a:t>
            </a:r>
            <a:endParaRPr lang="en-US" dirty="0">
              <a:solidFill>
                <a:srgbClr val="0070C0"/>
              </a:solidFill>
            </a:endParaRPr>
          </a:p>
          <a:p>
            <a:pPr lvl="1"/>
            <a:r>
              <a:rPr lang="en-US" dirty="0">
                <a:solidFill>
                  <a:srgbClr val="0070C0"/>
                </a:solidFill>
              </a:rPr>
              <a:t>Line-through</a:t>
            </a:r>
          </a:p>
          <a:p>
            <a:pPr lvl="1"/>
            <a:r>
              <a:rPr lang="en-US" dirty="0">
                <a:solidFill>
                  <a:srgbClr val="0070C0"/>
                </a:solidFill>
              </a:rPr>
              <a:t>Blink</a:t>
            </a:r>
          </a:p>
          <a:p>
            <a:endParaRPr lang="en-US" sz="2200" dirty="0"/>
          </a:p>
          <a:p>
            <a:r>
              <a:rPr lang="en-US" dirty="0"/>
              <a:t>Examples:</a:t>
            </a:r>
          </a:p>
          <a:p>
            <a:pPr lvl="1">
              <a:buNone/>
            </a:pPr>
            <a:r>
              <a:rPr lang="en-US" sz="2900" u="sng" dirty="0">
                <a:solidFill>
                  <a:srgbClr val="FF0000"/>
                </a:solidFill>
              </a:rPr>
              <a:t>This text is underlined.</a:t>
            </a:r>
            <a:endParaRPr lang="en-US" sz="2900" dirty="0">
              <a:solidFill>
                <a:srgbClr val="FF0000"/>
              </a:solidFill>
            </a:endParaRPr>
          </a:p>
          <a:p>
            <a:pPr lvl="1">
              <a:buNone/>
            </a:pPr>
            <a:r>
              <a:rPr lang="en-US" sz="2900" strike="sngStrike" dirty="0">
                <a:solidFill>
                  <a:srgbClr val="FF0000"/>
                </a:solidFill>
              </a:rPr>
              <a:t>This text has a line through it.</a:t>
            </a:r>
            <a:endParaRPr lang="en-US" sz="2900" dirty="0">
              <a:solidFill>
                <a:srgbClr val="FF0000"/>
              </a:solidFill>
            </a:endParaRPr>
          </a:p>
          <a:p>
            <a:pPr lvl="1">
              <a:buNone/>
            </a:pPr>
            <a:r>
              <a:rPr lang="en-US" sz="2900" dirty="0">
                <a:solidFill>
                  <a:srgbClr val="FF0000"/>
                </a:solidFill>
              </a:rPr>
              <a:t>This text is </a:t>
            </a:r>
            <a:r>
              <a:rPr lang="en-US" sz="2900" dirty="0" err="1">
                <a:solidFill>
                  <a:srgbClr val="FF0000"/>
                </a:solidFill>
              </a:rPr>
              <a:t>overlined</a:t>
            </a:r>
            <a:r>
              <a:rPr lang="en-US" sz="2900" dirty="0">
                <a:solidFill>
                  <a:srgbClr val="FF0000"/>
                </a:solidFill>
              </a:rPr>
              <a:t>.</a:t>
            </a:r>
          </a:p>
          <a:p>
            <a:endParaRPr lang="en-US" dirty="0"/>
          </a:p>
        </p:txBody>
      </p:sp>
      <p:cxnSp>
        <p:nvCxnSpPr>
          <p:cNvPr id="5" name="Straight Connector 4"/>
          <p:cNvCxnSpPr/>
          <p:nvPr/>
        </p:nvCxnSpPr>
        <p:spPr>
          <a:xfrm>
            <a:off x="1066800" y="5562600"/>
            <a:ext cx="2133600" cy="1588"/>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Styling Text…</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i="1" dirty="0">
                <a:solidFill>
                  <a:srgbClr val="00B050"/>
                </a:solidFill>
              </a:rPr>
              <a:t>Text Transform</a:t>
            </a:r>
            <a:endParaRPr lang="en-US" dirty="0">
              <a:solidFill>
                <a:srgbClr val="00B050"/>
              </a:solidFill>
            </a:endParaRPr>
          </a:p>
          <a:p>
            <a:r>
              <a:rPr lang="en-US" dirty="0"/>
              <a:t>You can control the case of letters in an (X)HTML element with the following:</a:t>
            </a:r>
          </a:p>
          <a:p>
            <a:pPr>
              <a:buNone/>
            </a:pPr>
            <a:r>
              <a:rPr lang="en-US" dirty="0"/>
              <a:t>		</a:t>
            </a:r>
            <a:r>
              <a:rPr lang="en-US" dirty="0">
                <a:solidFill>
                  <a:srgbClr val="FF0000"/>
                </a:solidFill>
              </a:rPr>
              <a:t>text-transform: value;</a:t>
            </a:r>
          </a:p>
          <a:p>
            <a:pPr>
              <a:buNone/>
            </a:pPr>
            <a:r>
              <a:rPr lang="en-US" sz="1400" dirty="0"/>
              <a:t> </a:t>
            </a:r>
            <a:endParaRPr lang="en-US" sz="700" dirty="0"/>
          </a:p>
          <a:p>
            <a:r>
              <a:rPr lang="en-US" dirty="0"/>
              <a:t>Possible values are</a:t>
            </a:r>
          </a:p>
          <a:p>
            <a:pPr lvl="1"/>
            <a:r>
              <a:rPr lang="en-US" dirty="0">
                <a:solidFill>
                  <a:srgbClr val="0070C0"/>
                </a:solidFill>
              </a:rPr>
              <a:t>none</a:t>
            </a:r>
          </a:p>
          <a:p>
            <a:pPr lvl="1"/>
            <a:r>
              <a:rPr lang="en-US" dirty="0">
                <a:solidFill>
                  <a:srgbClr val="0070C0"/>
                </a:solidFill>
              </a:rPr>
              <a:t>capitalize</a:t>
            </a:r>
          </a:p>
          <a:p>
            <a:pPr lvl="1"/>
            <a:r>
              <a:rPr lang="en-US" dirty="0">
                <a:solidFill>
                  <a:srgbClr val="0070C0"/>
                </a:solidFill>
              </a:rPr>
              <a:t>lowercase</a:t>
            </a:r>
          </a:p>
          <a:p>
            <a:pPr lvl="1"/>
            <a:r>
              <a:rPr lang="en-US" dirty="0">
                <a:solidFill>
                  <a:srgbClr val="0070C0"/>
                </a:solidFill>
              </a:rPr>
              <a:t>Uppercase</a:t>
            </a:r>
          </a:p>
          <a:p>
            <a:endParaRPr lang="en-US" sz="1400" dirty="0"/>
          </a:p>
          <a:p>
            <a:r>
              <a:rPr lang="en-US" dirty="0"/>
              <a:t>Example:</a:t>
            </a:r>
          </a:p>
          <a:p>
            <a:pPr>
              <a:buNone/>
            </a:pPr>
            <a:r>
              <a:rPr lang="en-US" dirty="0">
                <a:solidFill>
                  <a:srgbClr val="FF0000"/>
                </a:solidFill>
              </a:rPr>
              <a:t>h3 { text-transform: uppercase;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Styling Text…</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70000" lnSpcReduction="20000"/>
          </a:bodyPr>
          <a:lstStyle/>
          <a:p>
            <a:pPr>
              <a:buNone/>
            </a:pPr>
            <a:r>
              <a:rPr lang="en-US" b="1" i="1" dirty="0">
                <a:solidFill>
                  <a:srgbClr val="00B050"/>
                </a:solidFill>
              </a:rPr>
              <a:t>Text Indent</a:t>
            </a:r>
            <a:endParaRPr lang="en-US" dirty="0">
              <a:solidFill>
                <a:srgbClr val="00B050"/>
              </a:solidFill>
            </a:endParaRPr>
          </a:p>
          <a:p>
            <a:r>
              <a:rPr lang="en-US" dirty="0"/>
              <a:t>You can indent the first line of text in an HTML element with the following:</a:t>
            </a:r>
          </a:p>
          <a:p>
            <a:pPr>
              <a:buNone/>
            </a:pPr>
            <a:r>
              <a:rPr lang="en-US" dirty="0"/>
              <a:t> 		</a:t>
            </a:r>
            <a:r>
              <a:rPr lang="en-US" dirty="0">
                <a:solidFill>
                  <a:srgbClr val="FF0000"/>
                </a:solidFill>
              </a:rPr>
              <a:t>text-indent: value;</a:t>
            </a:r>
          </a:p>
          <a:p>
            <a:pPr>
              <a:buNone/>
            </a:pPr>
            <a:r>
              <a:rPr lang="en-US" sz="1600" dirty="0"/>
              <a:t> </a:t>
            </a:r>
            <a:endParaRPr lang="en-US" sz="900" dirty="0"/>
          </a:p>
          <a:p>
            <a:r>
              <a:rPr lang="en-US" dirty="0"/>
              <a:t>Possible values are</a:t>
            </a:r>
          </a:p>
          <a:p>
            <a:pPr lvl="1"/>
            <a:r>
              <a:rPr lang="en-US" dirty="0">
                <a:solidFill>
                  <a:srgbClr val="0070C0"/>
                </a:solidFill>
              </a:rPr>
              <a:t>length</a:t>
            </a:r>
          </a:p>
          <a:p>
            <a:pPr lvl="1"/>
            <a:r>
              <a:rPr lang="en-US" dirty="0">
                <a:solidFill>
                  <a:srgbClr val="0070C0"/>
                </a:solidFill>
              </a:rPr>
              <a:t>percentage(%)</a:t>
            </a:r>
          </a:p>
          <a:p>
            <a:pPr>
              <a:buNone/>
            </a:pPr>
            <a:r>
              <a:rPr lang="en-US" sz="2000" dirty="0"/>
              <a:t> </a:t>
            </a:r>
            <a:endParaRPr lang="en-US" sz="1300" dirty="0"/>
          </a:p>
          <a:p>
            <a:pPr>
              <a:buNone/>
            </a:pPr>
            <a:r>
              <a:rPr lang="en-US" b="1" i="1" dirty="0">
                <a:solidFill>
                  <a:srgbClr val="00B050"/>
                </a:solidFill>
              </a:rPr>
              <a:t>Text Direction</a:t>
            </a:r>
            <a:endParaRPr lang="en-US" dirty="0">
              <a:solidFill>
                <a:srgbClr val="00B050"/>
              </a:solidFill>
            </a:endParaRPr>
          </a:p>
          <a:p>
            <a:r>
              <a:rPr lang="en-US" dirty="0"/>
              <a:t>You can sets the text direction</a:t>
            </a:r>
          </a:p>
          <a:p>
            <a:pPr>
              <a:buNone/>
            </a:pPr>
            <a:r>
              <a:rPr lang="en-US" dirty="0"/>
              <a:t>		</a:t>
            </a:r>
            <a:r>
              <a:rPr lang="en-US" dirty="0">
                <a:solidFill>
                  <a:srgbClr val="FF0000"/>
                </a:solidFill>
              </a:rPr>
              <a:t>direction: value;</a:t>
            </a:r>
          </a:p>
          <a:p>
            <a:pPr>
              <a:buNone/>
            </a:pPr>
            <a:r>
              <a:rPr lang="en-US" sz="1800" dirty="0"/>
              <a:t> </a:t>
            </a:r>
          </a:p>
          <a:p>
            <a:r>
              <a:rPr lang="en-US" dirty="0"/>
              <a:t>Possible values are</a:t>
            </a:r>
          </a:p>
          <a:p>
            <a:pPr lvl="1"/>
            <a:r>
              <a:rPr lang="en-US" dirty="0" err="1">
                <a:solidFill>
                  <a:srgbClr val="0070C0"/>
                </a:solidFill>
              </a:rPr>
              <a:t>ltr</a:t>
            </a:r>
            <a:r>
              <a:rPr lang="en-US" dirty="0">
                <a:solidFill>
                  <a:srgbClr val="0070C0"/>
                </a:solidFill>
              </a:rPr>
              <a:t> (left to right)</a:t>
            </a:r>
          </a:p>
          <a:p>
            <a:pPr lvl="1"/>
            <a:r>
              <a:rPr lang="en-US" dirty="0" err="1">
                <a:solidFill>
                  <a:srgbClr val="0070C0"/>
                </a:solidFill>
              </a:rPr>
              <a:t>rtl</a:t>
            </a:r>
            <a:r>
              <a:rPr lang="en-US" dirty="0">
                <a:solidFill>
                  <a:srgbClr val="0070C0"/>
                </a:solidFill>
              </a:rPr>
              <a:t> (right to left)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Styling Text…</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0000" lnSpcReduction="20000"/>
          </a:bodyPr>
          <a:lstStyle/>
          <a:p>
            <a:pPr>
              <a:buNone/>
            </a:pPr>
            <a:r>
              <a:rPr lang="en-US" sz="3200" b="1" i="1" dirty="0" err="1">
                <a:solidFill>
                  <a:srgbClr val="00B050"/>
                </a:solidFill>
              </a:rPr>
              <a:t>unicode-bidi</a:t>
            </a:r>
            <a:endParaRPr lang="en-US" dirty="0">
              <a:solidFill>
                <a:srgbClr val="00B050"/>
              </a:solidFill>
            </a:endParaRPr>
          </a:p>
          <a:p>
            <a:r>
              <a:rPr lang="en-US" dirty="0"/>
              <a:t>Possible value: </a:t>
            </a:r>
          </a:p>
          <a:p>
            <a:pPr lvl="1"/>
            <a:r>
              <a:rPr lang="en-US" dirty="0">
                <a:solidFill>
                  <a:srgbClr val="0070C0"/>
                </a:solidFill>
              </a:rPr>
              <a:t>normal </a:t>
            </a:r>
          </a:p>
          <a:p>
            <a:pPr lvl="1"/>
            <a:r>
              <a:rPr lang="en-US" dirty="0">
                <a:solidFill>
                  <a:srgbClr val="0070C0"/>
                </a:solidFill>
              </a:rPr>
              <a:t>embed</a:t>
            </a:r>
          </a:p>
          <a:p>
            <a:pPr lvl="1"/>
            <a:r>
              <a:rPr lang="en-US" dirty="0" err="1">
                <a:solidFill>
                  <a:srgbClr val="0070C0"/>
                </a:solidFill>
              </a:rPr>
              <a:t>bidi</a:t>
            </a:r>
            <a:r>
              <a:rPr lang="en-US" dirty="0">
                <a:solidFill>
                  <a:srgbClr val="0070C0"/>
                </a:solidFill>
              </a:rPr>
              <a:t>-override</a:t>
            </a:r>
          </a:p>
          <a:p>
            <a:pPr>
              <a:buNone/>
            </a:pPr>
            <a:endParaRPr lang="en-US" sz="1800" dirty="0"/>
          </a:p>
          <a:p>
            <a:r>
              <a:rPr lang="en-US" dirty="0"/>
              <a:t>The meanings of the values are:</a:t>
            </a:r>
          </a:p>
          <a:p>
            <a:pPr lvl="1"/>
            <a:r>
              <a:rPr lang="en-US" b="1" i="1" dirty="0">
                <a:solidFill>
                  <a:srgbClr val="0070C0"/>
                </a:solidFill>
              </a:rPr>
              <a:t>normal:</a:t>
            </a:r>
            <a:r>
              <a:rPr lang="en-US" i="1" dirty="0">
                <a:solidFill>
                  <a:srgbClr val="0070C0"/>
                </a:solidFill>
              </a:rPr>
              <a:t> </a:t>
            </a:r>
            <a:r>
              <a:rPr lang="en-US" dirty="0"/>
              <a:t>the element does not open an additional level of embedding with respect to the bidirectional algorithm. For inline elements, implicit reordering works across element boundaries.</a:t>
            </a:r>
          </a:p>
          <a:p>
            <a:pPr lvl="1"/>
            <a:r>
              <a:rPr lang="en-US" b="1" i="1" dirty="0">
                <a:solidFill>
                  <a:srgbClr val="0070C0"/>
                </a:solidFill>
              </a:rPr>
              <a:t>embed:</a:t>
            </a:r>
            <a:r>
              <a:rPr lang="en-US" dirty="0">
                <a:solidFill>
                  <a:srgbClr val="0070C0"/>
                </a:solidFill>
              </a:rPr>
              <a:t> </a:t>
            </a:r>
            <a:r>
              <a:rPr lang="en-US" dirty="0"/>
              <a:t>if the element is inline, this value opens an additional level of embedding with respect to the bidirectional algorithm. Inside the element, reordering is done implicitly. </a:t>
            </a:r>
          </a:p>
          <a:p>
            <a:pPr lvl="1"/>
            <a:r>
              <a:rPr lang="en-US" b="1" i="1" dirty="0" err="1">
                <a:solidFill>
                  <a:srgbClr val="0070C0"/>
                </a:solidFill>
              </a:rPr>
              <a:t>bidi</a:t>
            </a:r>
            <a:r>
              <a:rPr lang="en-US" b="1" i="1" dirty="0">
                <a:solidFill>
                  <a:srgbClr val="0070C0"/>
                </a:solidFill>
              </a:rPr>
              <a:t>-override:</a:t>
            </a:r>
            <a:r>
              <a:rPr lang="en-US" dirty="0">
                <a:solidFill>
                  <a:srgbClr val="0070C0"/>
                </a:solidFill>
              </a:rPr>
              <a:t> </a:t>
            </a:r>
            <a:r>
              <a:rPr lang="en-US" dirty="0"/>
              <a:t>for inline elements this creates an override. For block container elements, this creates an override for inline-level descendants not within another block container element. This means that inside the element, reordering is strictly in sequence according to the ’direction’ property; the implicit part of the bidirectional algorithm is ignored.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CSS…</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0000" lnSpcReduction="20000"/>
          </a:bodyPr>
          <a:lstStyle/>
          <a:p>
            <a:pPr>
              <a:buNone/>
            </a:pPr>
            <a:r>
              <a:rPr lang="en-US" b="1" dirty="0">
                <a:solidFill>
                  <a:srgbClr val="00B050"/>
                </a:solidFill>
              </a:rPr>
              <a:t>Styles Solved a Big Problem</a:t>
            </a:r>
          </a:p>
          <a:p>
            <a:r>
              <a:rPr lang="en-US" dirty="0">
                <a:solidFill>
                  <a:srgbClr val="0070C0"/>
                </a:solidFill>
              </a:rPr>
              <a:t>HTML was never intended to contain tags for formatting a document.</a:t>
            </a:r>
          </a:p>
          <a:p>
            <a:r>
              <a:rPr lang="en-US" dirty="0">
                <a:solidFill>
                  <a:srgbClr val="0070C0"/>
                </a:solidFill>
              </a:rPr>
              <a:t>HTML was intended to define the content of a document, like:</a:t>
            </a:r>
          </a:p>
          <a:p>
            <a:pPr>
              <a:buNone/>
            </a:pPr>
            <a:r>
              <a:rPr lang="en-US" dirty="0">
                <a:solidFill>
                  <a:srgbClr val="0070C0"/>
                </a:solidFill>
              </a:rPr>
              <a:t>		&lt;h1&gt;This is a heading&lt;/h1&gt;</a:t>
            </a:r>
          </a:p>
          <a:p>
            <a:pPr>
              <a:buNone/>
            </a:pPr>
            <a:r>
              <a:rPr lang="en-US" dirty="0">
                <a:solidFill>
                  <a:srgbClr val="0070C0"/>
                </a:solidFill>
              </a:rPr>
              <a:t>		&lt;p&gt;This is a paragraph.&lt;/p&gt;</a:t>
            </a:r>
          </a:p>
          <a:p>
            <a:r>
              <a:rPr lang="en-US" dirty="0"/>
              <a:t>The layout of the document was supposed to be taken care of by the browser, without using any formatting tags.</a:t>
            </a:r>
          </a:p>
          <a:p>
            <a:pPr>
              <a:buNone/>
            </a:pPr>
            <a:endParaRPr lang="en-US" sz="1900" dirty="0"/>
          </a:p>
          <a:p>
            <a:r>
              <a:rPr lang="en-US" dirty="0"/>
              <a:t>When tags like &lt;font&gt;, and color attributes were added to the HTML 3.2 specification, it started a nightmare for web developers. </a:t>
            </a:r>
          </a:p>
          <a:p>
            <a:r>
              <a:rPr lang="en-US" dirty="0">
                <a:solidFill>
                  <a:srgbClr val="0070C0"/>
                </a:solidFill>
              </a:rPr>
              <a:t>Development of large web sites, where fonts and color information were added to every single page, became a long and expensive process.</a:t>
            </a:r>
          </a:p>
          <a:p>
            <a:r>
              <a:rPr lang="en-US" dirty="0"/>
              <a:t>To solve this problem, W3C created CSS.</a:t>
            </a:r>
          </a:p>
          <a:p>
            <a:pPr>
              <a:buNone/>
            </a:pPr>
            <a:endParaRPr lang="en-US" sz="1900" dirty="0"/>
          </a:p>
          <a:p>
            <a:r>
              <a:rPr lang="en-US" dirty="0"/>
              <a:t>In HTML 4.0, all formatting could be removed from the HTML document, and stored in a separate CSS file.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Styling Text…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600" dirty="0"/>
              <a:t>For the direction property to affect reordering in inline elements, the </a:t>
            </a:r>
            <a:r>
              <a:rPr lang="en-US" sz="2600" dirty="0" err="1"/>
              <a:t>unicode-bidi</a:t>
            </a:r>
            <a:r>
              <a:rPr lang="en-US" sz="2600" dirty="0"/>
              <a:t> property’s value must be embed or override.</a:t>
            </a:r>
          </a:p>
          <a:p>
            <a:pPr>
              <a:buNone/>
            </a:pPr>
            <a:endParaRPr lang="en-US" sz="1700" dirty="0"/>
          </a:p>
          <a:p>
            <a:r>
              <a:rPr lang="en-US" sz="2600" dirty="0"/>
              <a:t>Example:</a:t>
            </a:r>
          </a:p>
          <a:p>
            <a:pPr>
              <a:buNone/>
            </a:pPr>
            <a:r>
              <a:rPr lang="en-US" sz="2200" dirty="0">
                <a:solidFill>
                  <a:srgbClr val="FF0000"/>
                </a:solidFill>
              </a:rPr>
              <a:t>div {</a:t>
            </a:r>
          </a:p>
          <a:p>
            <a:pPr>
              <a:buNone/>
            </a:pPr>
            <a:r>
              <a:rPr lang="en-US" sz="2200" dirty="0">
                <a:solidFill>
                  <a:srgbClr val="FF0000"/>
                </a:solidFill>
              </a:rPr>
              <a:t>	direction: </a:t>
            </a:r>
            <a:r>
              <a:rPr lang="en-US" sz="2200" dirty="0" err="1">
                <a:solidFill>
                  <a:srgbClr val="FF0000"/>
                </a:solidFill>
              </a:rPr>
              <a:t>rtl</a:t>
            </a:r>
            <a:r>
              <a:rPr lang="en-US" sz="2200" dirty="0">
                <a:solidFill>
                  <a:srgbClr val="FF0000"/>
                </a:solidFill>
              </a:rPr>
              <a:t>;</a:t>
            </a:r>
          </a:p>
          <a:p>
            <a:pPr>
              <a:buNone/>
            </a:pPr>
            <a:r>
              <a:rPr lang="en-US" sz="2200" dirty="0">
                <a:solidFill>
                  <a:srgbClr val="FF0000"/>
                </a:solidFill>
              </a:rPr>
              <a:t>	</a:t>
            </a:r>
            <a:r>
              <a:rPr lang="en-US" sz="2200" dirty="0" err="1">
                <a:solidFill>
                  <a:srgbClr val="FF0000"/>
                </a:solidFill>
              </a:rPr>
              <a:t>unicode-bidi</a:t>
            </a:r>
            <a:r>
              <a:rPr lang="en-US" sz="2200" dirty="0">
                <a:solidFill>
                  <a:srgbClr val="FF0000"/>
                </a:solidFill>
              </a:rPr>
              <a:t>: </a:t>
            </a:r>
            <a:r>
              <a:rPr lang="en-US" sz="2200" dirty="0" err="1">
                <a:solidFill>
                  <a:srgbClr val="FF0000"/>
                </a:solidFill>
              </a:rPr>
              <a:t>bidi</a:t>
            </a:r>
            <a:r>
              <a:rPr lang="en-US" sz="2200" dirty="0">
                <a:solidFill>
                  <a:srgbClr val="FF0000"/>
                </a:solidFill>
              </a:rPr>
              <a:t>-override;</a:t>
            </a:r>
          </a:p>
          <a:p>
            <a:pPr>
              <a:buNone/>
            </a:pPr>
            <a:r>
              <a:rPr lang="en-US" sz="2200" dirty="0">
                <a:solidFill>
                  <a:srgbClr val="FF0000"/>
                </a:solidFill>
              </a:rPr>
              <a:t>}</a:t>
            </a:r>
          </a:p>
          <a:p>
            <a:pPr>
              <a:buNone/>
            </a:pPr>
            <a:r>
              <a:rPr lang="en-US" sz="2200" dirty="0">
                <a:solidFill>
                  <a:srgbClr val="FF0000"/>
                </a:solidFill>
              </a:rPr>
              <a:t>…</a:t>
            </a:r>
          </a:p>
          <a:p>
            <a:pPr>
              <a:buNone/>
            </a:pPr>
            <a:r>
              <a:rPr lang="en-US" sz="2200" dirty="0">
                <a:solidFill>
                  <a:srgbClr val="FF0000"/>
                </a:solidFill>
              </a:rPr>
              <a:t>&lt;div&gt; Hebrew and Arabic are written from right to left. &lt;/div&gt;</a:t>
            </a:r>
          </a:p>
          <a:p>
            <a:pPr>
              <a:buNone/>
            </a:pPr>
            <a:endParaRPr lang="en-US" sz="1050" dirty="0"/>
          </a:p>
          <a:p>
            <a:r>
              <a:rPr lang="en-US" sz="2400" dirty="0"/>
              <a:t>This is displayed as: </a:t>
            </a:r>
          </a:p>
          <a:p>
            <a:endParaRPr lang="en-US" sz="2800" b="1" dirty="0"/>
          </a:p>
        </p:txBody>
      </p:sp>
      <p:pic>
        <p:nvPicPr>
          <p:cNvPr id="92162" name="Picture 2"/>
          <p:cNvPicPr>
            <a:picLocks noChangeAspect="1" noChangeArrowheads="1"/>
          </p:cNvPicPr>
          <p:nvPr/>
        </p:nvPicPr>
        <p:blipFill>
          <a:blip r:embed="rId3" cstate="print">
            <a:lum contrast="-20000"/>
          </a:blip>
          <a:srcRect/>
          <a:stretch>
            <a:fillRect/>
          </a:stretch>
        </p:blipFill>
        <p:spPr bwMode="auto">
          <a:xfrm>
            <a:off x="3500327" y="5915025"/>
            <a:ext cx="5491273" cy="6381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Styling Text…</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i="1" dirty="0">
                <a:solidFill>
                  <a:srgbClr val="00B050"/>
                </a:solidFill>
              </a:rPr>
              <a:t>White Space</a:t>
            </a:r>
            <a:endParaRPr lang="en-US" dirty="0">
              <a:solidFill>
                <a:srgbClr val="00B050"/>
              </a:solidFill>
            </a:endParaRPr>
          </a:p>
          <a:p>
            <a:r>
              <a:rPr lang="en-US" dirty="0"/>
              <a:t>You can control the whitespace in an HTML element with the following:</a:t>
            </a:r>
          </a:p>
          <a:p>
            <a:pPr>
              <a:buNone/>
            </a:pPr>
            <a:r>
              <a:rPr lang="en-US" dirty="0"/>
              <a:t>		</a:t>
            </a:r>
            <a:r>
              <a:rPr lang="en-US" dirty="0">
                <a:solidFill>
                  <a:srgbClr val="FF0000"/>
                </a:solidFill>
              </a:rPr>
              <a:t>white-space: value;</a:t>
            </a:r>
          </a:p>
          <a:p>
            <a:pPr>
              <a:buNone/>
            </a:pPr>
            <a:r>
              <a:rPr lang="en-US" sz="1300" dirty="0"/>
              <a:t> </a:t>
            </a:r>
          </a:p>
          <a:p>
            <a:r>
              <a:rPr lang="en-US" dirty="0"/>
              <a:t>Possible values are</a:t>
            </a:r>
          </a:p>
          <a:p>
            <a:pPr lvl="1"/>
            <a:r>
              <a:rPr lang="en-US" dirty="0">
                <a:solidFill>
                  <a:srgbClr val="0070C0"/>
                </a:solidFill>
              </a:rPr>
              <a:t>normal</a:t>
            </a:r>
          </a:p>
          <a:p>
            <a:pPr lvl="1"/>
            <a:r>
              <a:rPr lang="en-US" dirty="0">
                <a:solidFill>
                  <a:srgbClr val="0070C0"/>
                </a:solidFill>
              </a:rPr>
              <a:t>pre</a:t>
            </a:r>
          </a:p>
          <a:p>
            <a:pPr lvl="1"/>
            <a:r>
              <a:rPr lang="en-US" dirty="0" err="1">
                <a:solidFill>
                  <a:srgbClr val="0070C0"/>
                </a:solidFill>
              </a:rPr>
              <a:t>nowrap</a:t>
            </a:r>
            <a:endParaRPr lang="en-US" dirty="0">
              <a:solidFill>
                <a:srgbClr val="0070C0"/>
              </a:solidFill>
            </a:endParaRPr>
          </a:p>
          <a:p>
            <a:pPr lvl="1"/>
            <a:r>
              <a:rPr lang="en-US" dirty="0">
                <a:solidFill>
                  <a:srgbClr val="0070C0"/>
                </a:solidFill>
              </a:rPr>
              <a:t>pre-wrap</a:t>
            </a:r>
          </a:p>
          <a:p>
            <a:pPr lvl="1"/>
            <a:r>
              <a:rPr lang="en-US" dirty="0">
                <a:solidFill>
                  <a:srgbClr val="0070C0"/>
                </a:solidFill>
              </a:rPr>
              <a:t>pre-line</a:t>
            </a:r>
          </a:p>
          <a:p>
            <a:pPr lvl="1">
              <a:buNone/>
            </a:pPr>
            <a:endParaRPr lang="en-US" dirty="0"/>
          </a:p>
          <a:p>
            <a:r>
              <a:rPr lang="en-US" dirty="0"/>
              <a:t>This property declares how white space(tab, space, etc) and line break(carriage return, line feed, etc.) inside the element is handled.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Styling Text…</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85000" lnSpcReduction="10000"/>
          </a:bodyPr>
          <a:lstStyle/>
          <a:p>
            <a:pPr>
              <a:lnSpc>
                <a:spcPct val="110000"/>
              </a:lnSpc>
            </a:pPr>
            <a:r>
              <a:rPr lang="en-US" dirty="0"/>
              <a:t>Values have the following meanings:</a:t>
            </a:r>
          </a:p>
          <a:p>
            <a:pPr lvl="1">
              <a:lnSpc>
                <a:spcPct val="110000"/>
              </a:lnSpc>
            </a:pPr>
            <a:r>
              <a:rPr lang="en-US" b="1" i="1" dirty="0">
                <a:solidFill>
                  <a:srgbClr val="0070C0"/>
                </a:solidFill>
              </a:rPr>
              <a:t>normal:</a:t>
            </a:r>
            <a:r>
              <a:rPr lang="en-US" dirty="0">
                <a:solidFill>
                  <a:srgbClr val="0070C0"/>
                </a:solidFill>
              </a:rPr>
              <a:t> </a:t>
            </a:r>
            <a:r>
              <a:rPr lang="en-US" dirty="0"/>
              <a:t>makes user agents to collapse sequences of white space, and break lines as necessary to fill line boxes.</a:t>
            </a:r>
          </a:p>
          <a:p>
            <a:pPr lvl="1">
              <a:lnSpc>
                <a:spcPct val="110000"/>
              </a:lnSpc>
            </a:pPr>
            <a:r>
              <a:rPr lang="en-US" b="1" i="1" dirty="0">
                <a:solidFill>
                  <a:srgbClr val="0070C0"/>
                </a:solidFill>
              </a:rPr>
              <a:t>pre:</a:t>
            </a:r>
            <a:r>
              <a:rPr lang="en-US" dirty="0">
                <a:solidFill>
                  <a:srgbClr val="0070C0"/>
                </a:solidFill>
              </a:rPr>
              <a:t> </a:t>
            </a:r>
            <a:r>
              <a:rPr lang="en-US" dirty="0"/>
              <a:t>prevents user agents from collapsing sequences of white space. Lines are only broken at preserved newline characters.</a:t>
            </a:r>
          </a:p>
          <a:p>
            <a:pPr lvl="1">
              <a:lnSpc>
                <a:spcPct val="110000"/>
              </a:lnSpc>
            </a:pPr>
            <a:r>
              <a:rPr lang="en-US" b="1" i="1" dirty="0" err="1">
                <a:solidFill>
                  <a:srgbClr val="0070C0"/>
                </a:solidFill>
              </a:rPr>
              <a:t>nowrap</a:t>
            </a:r>
            <a:r>
              <a:rPr lang="en-US" b="1" i="1" dirty="0">
                <a:solidFill>
                  <a:srgbClr val="0070C0"/>
                </a:solidFill>
              </a:rPr>
              <a:t>:</a:t>
            </a:r>
            <a:r>
              <a:rPr lang="en-US" dirty="0">
                <a:solidFill>
                  <a:srgbClr val="0070C0"/>
                </a:solidFill>
              </a:rPr>
              <a:t> </a:t>
            </a:r>
            <a:r>
              <a:rPr lang="en-US" dirty="0"/>
              <a:t>This value collapses white space as for ’normal’, but suppresses line breaks within text.</a:t>
            </a:r>
          </a:p>
          <a:p>
            <a:pPr lvl="1">
              <a:lnSpc>
                <a:spcPct val="110000"/>
              </a:lnSpc>
            </a:pPr>
            <a:r>
              <a:rPr lang="en-US" b="1" i="1" dirty="0">
                <a:solidFill>
                  <a:srgbClr val="0070C0"/>
                </a:solidFill>
              </a:rPr>
              <a:t>pre-wrap:</a:t>
            </a:r>
            <a:r>
              <a:rPr lang="en-US" dirty="0">
                <a:solidFill>
                  <a:srgbClr val="0070C0"/>
                </a:solidFill>
              </a:rPr>
              <a:t> </a:t>
            </a:r>
            <a:r>
              <a:rPr lang="en-US" dirty="0"/>
              <a:t>This value prevents user agents from collapsing sequences of white space. Lines are broken at preserved newline characters, and as necessary to fill line boxes.</a:t>
            </a:r>
          </a:p>
          <a:p>
            <a:pPr lvl="1">
              <a:lnSpc>
                <a:spcPct val="110000"/>
              </a:lnSpc>
            </a:pPr>
            <a:r>
              <a:rPr lang="en-US" b="1" i="1" dirty="0">
                <a:solidFill>
                  <a:srgbClr val="0070C0"/>
                </a:solidFill>
              </a:rPr>
              <a:t>pre-line:</a:t>
            </a:r>
            <a:r>
              <a:rPr lang="en-US" dirty="0">
                <a:solidFill>
                  <a:srgbClr val="0070C0"/>
                </a:solidFill>
              </a:rPr>
              <a:t> </a:t>
            </a:r>
            <a:r>
              <a:rPr lang="en-US" dirty="0"/>
              <a:t>This value directs user agents to collapse sequences of white space. Lines are broken at preserved newline characters, and as necessary to fill line boxes.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Styling Fonts</a:t>
            </a:r>
            <a:endParaRPr lang="en-US" dirty="0"/>
          </a:p>
        </p:txBody>
      </p:sp>
      <p:sp>
        <p:nvSpPr>
          <p:cNvPr id="3" name="Content Placeholder 2"/>
          <p:cNvSpPr>
            <a:spLocks noGrp="1"/>
          </p:cNvSpPr>
          <p:nvPr>
            <p:ph sz="quarter" idx="1"/>
          </p:nvPr>
        </p:nvSpPr>
        <p:spPr/>
        <p:txBody>
          <a:bodyPr>
            <a:normAutofit/>
          </a:bodyPr>
          <a:lstStyle/>
          <a:p>
            <a:pPr>
              <a:buNone/>
            </a:pPr>
            <a:r>
              <a:rPr lang="en-US" sz="2400" b="1" i="1" dirty="0">
                <a:solidFill>
                  <a:srgbClr val="00B050"/>
                </a:solidFill>
              </a:rPr>
              <a:t>Font</a:t>
            </a:r>
            <a:endParaRPr lang="en-US" sz="2400" dirty="0">
              <a:solidFill>
                <a:srgbClr val="00B050"/>
              </a:solidFill>
            </a:endParaRPr>
          </a:p>
          <a:p>
            <a:r>
              <a:rPr lang="en-US" sz="2400" dirty="0"/>
              <a:t>The font property can set the style, weight, variant, size, line height and font-type:</a:t>
            </a:r>
          </a:p>
          <a:p>
            <a:pPr>
              <a:buNone/>
            </a:pPr>
            <a:r>
              <a:rPr lang="en-US" sz="2000" dirty="0">
                <a:solidFill>
                  <a:srgbClr val="FF0000"/>
                </a:solidFill>
              </a:rPr>
              <a:t>	font: [ font-style || font-variant || font-weight] || font-size [ /line-height] || font-family ]; </a:t>
            </a:r>
          </a:p>
          <a:p>
            <a:pPr>
              <a:buNone/>
            </a:pPr>
            <a:r>
              <a:rPr lang="en-US" sz="1200" dirty="0"/>
              <a:t> </a:t>
            </a:r>
          </a:p>
          <a:p>
            <a:r>
              <a:rPr lang="en-US" sz="2000" dirty="0"/>
              <a:t>Example:</a:t>
            </a:r>
          </a:p>
          <a:p>
            <a:pPr>
              <a:buNone/>
            </a:pPr>
            <a:r>
              <a:rPr lang="en-US" sz="2000" dirty="0">
                <a:solidFill>
                  <a:srgbClr val="FF0000"/>
                </a:solidFill>
              </a:rPr>
              <a:t>		font: italic bold normal small/1.4em Verdana, sans-serif;</a:t>
            </a:r>
          </a:p>
          <a:p>
            <a:pPr>
              <a:buNone/>
            </a:pPr>
            <a:r>
              <a:rPr lang="en-US" sz="1100" dirty="0"/>
              <a:t> </a:t>
            </a:r>
          </a:p>
          <a:p>
            <a:r>
              <a:rPr lang="en-US" sz="2400" dirty="0"/>
              <a:t>The above would set the text of an element to an italic style a bold weight a normal variant a relative size a line height of 1.4em and the font to Verdana or another sans-serif typeface.</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sz="2800" b="1" i="1" dirty="0">
                <a:solidFill>
                  <a:srgbClr val="00B050"/>
                </a:solidFill>
              </a:rPr>
              <a:t>Font-Family</a:t>
            </a:r>
            <a:endParaRPr lang="en-US" sz="2800" dirty="0">
              <a:solidFill>
                <a:srgbClr val="00B050"/>
              </a:solidFill>
            </a:endParaRPr>
          </a:p>
          <a:p>
            <a:r>
              <a:rPr lang="en-US" sz="2800" dirty="0"/>
              <a:t>You can set what font will be displayed in an element with the font-family property. </a:t>
            </a:r>
          </a:p>
          <a:p>
            <a:r>
              <a:rPr lang="en-US" sz="2800" dirty="0"/>
              <a:t>There are 2 choices for values:</a:t>
            </a:r>
          </a:p>
          <a:p>
            <a:pPr lvl="1"/>
            <a:r>
              <a:rPr lang="en-US" dirty="0">
                <a:solidFill>
                  <a:srgbClr val="0070C0"/>
                </a:solidFill>
              </a:rPr>
              <a:t>family-name</a:t>
            </a:r>
          </a:p>
          <a:p>
            <a:pPr lvl="1"/>
            <a:r>
              <a:rPr lang="en-US" dirty="0">
                <a:solidFill>
                  <a:srgbClr val="0070C0"/>
                </a:solidFill>
              </a:rPr>
              <a:t>generic family</a:t>
            </a:r>
          </a:p>
          <a:p>
            <a:pPr>
              <a:buNone/>
            </a:pPr>
            <a:r>
              <a:rPr lang="en-US" sz="1400" dirty="0"/>
              <a:t> </a:t>
            </a:r>
          </a:p>
          <a:p>
            <a:r>
              <a:rPr lang="en-US" sz="2800" dirty="0"/>
              <a:t>If you set a family name it is best to also add the generic family at the end as this is a prioritized list. </a:t>
            </a:r>
          </a:p>
          <a:p>
            <a:r>
              <a:rPr lang="en-US" sz="2800" dirty="0"/>
              <a:t>So if the user does not have the specified font name, it will use the same generic family.</a:t>
            </a:r>
          </a:p>
          <a:p>
            <a:pPr>
              <a:buNone/>
            </a:pPr>
            <a:r>
              <a:rPr lang="en-US" dirty="0"/>
              <a:t>		</a:t>
            </a:r>
            <a:r>
              <a:rPr lang="en-US" sz="2800" dirty="0">
                <a:solidFill>
                  <a:srgbClr val="FF0000"/>
                </a:solidFill>
              </a:rPr>
              <a:t>font-family: Verdana, sans-serif;</a:t>
            </a:r>
            <a:endParaRPr lang="en-US" dirty="0">
              <a:solidFill>
                <a:srgbClr val="FF0000"/>
              </a:solidFill>
            </a:endParaRPr>
          </a:p>
          <a:p>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buNone/>
            </a:pPr>
            <a:r>
              <a:rPr lang="en-US" b="1" i="1" dirty="0">
                <a:solidFill>
                  <a:srgbClr val="00B050"/>
                </a:solidFill>
              </a:rPr>
              <a:t>Font Size</a:t>
            </a:r>
            <a:endParaRPr lang="en-US" dirty="0">
              <a:solidFill>
                <a:srgbClr val="00B050"/>
              </a:solidFill>
            </a:endParaRPr>
          </a:p>
          <a:p>
            <a:r>
              <a:rPr lang="en-US" dirty="0"/>
              <a:t>You can set the size of the text used in an element by using the font-size property.</a:t>
            </a:r>
          </a:p>
          <a:p>
            <a:pPr>
              <a:buNone/>
            </a:pPr>
            <a:r>
              <a:rPr lang="en-US" dirty="0">
                <a:solidFill>
                  <a:srgbClr val="FF0000"/>
                </a:solidFill>
              </a:rPr>
              <a:t>		font-size: value;</a:t>
            </a:r>
          </a:p>
          <a:p>
            <a:pPr>
              <a:buNone/>
            </a:pPr>
            <a:r>
              <a:rPr lang="en-US" sz="1600" dirty="0"/>
              <a:t> </a:t>
            </a:r>
          </a:p>
          <a:p>
            <a:r>
              <a:rPr lang="en-US" dirty="0"/>
              <a:t>The value can be:</a:t>
            </a:r>
          </a:p>
          <a:p>
            <a:pPr lvl="1"/>
            <a:r>
              <a:rPr lang="en-US" dirty="0">
                <a:solidFill>
                  <a:srgbClr val="0070C0"/>
                </a:solidFill>
              </a:rPr>
              <a:t>absolute size </a:t>
            </a:r>
          </a:p>
          <a:p>
            <a:pPr lvl="1"/>
            <a:r>
              <a:rPr lang="en-US" dirty="0">
                <a:solidFill>
                  <a:srgbClr val="0070C0"/>
                </a:solidFill>
              </a:rPr>
              <a:t>relative size </a:t>
            </a:r>
          </a:p>
          <a:p>
            <a:pPr lvl="1"/>
            <a:r>
              <a:rPr lang="en-US" dirty="0">
                <a:solidFill>
                  <a:srgbClr val="0070C0"/>
                </a:solidFill>
              </a:rPr>
              <a:t>length </a:t>
            </a:r>
          </a:p>
          <a:p>
            <a:pPr lvl="1"/>
            <a:r>
              <a:rPr lang="en-US" dirty="0">
                <a:solidFill>
                  <a:srgbClr val="0070C0"/>
                </a:solidFill>
              </a:rPr>
              <a:t>percentage(%)</a:t>
            </a:r>
          </a:p>
          <a:p>
            <a:pPr>
              <a:buNone/>
            </a:pPr>
            <a:r>
              <a:rPr lang="en-US" sz="1900" dirty="0"/>
              <a:t> </a:t>
            </a:r>
            <a:endParaRPr lang="en-US" sz="1100" dirty="0"/>
          </a:p>
          <a:p>
            <a:r>
              <a:rPr lang="en-US" dirty="0"/>
              <a:t>Absolute sizes are:</a:t>
            </a:r>
          </a:p>
          <a:p>
            <a:pPr lvl="1"/>
            <a:r>
              <a:rPr lang="en-US" dirty="0">
                <a:solidFill>
                  <a:srgbClr val="0070C0"/>
                </a:solidFill>
              </a:rPr>
              <a:t>xx-small</a:t>
            </a:r>
          </a:p>
          <a:p>
            <a:pPr lvl="1"/>
            <a:r>
              <a:rPr lang="en-US" dirty="0">
                <a:solidFill>
                  <a:srgbClr val="0070C0"/>
                </a:solidFill>
              </a:rPr>
              <a:t>x-small</a:t>
            </a:r>
          </a:p>
          <a:p>
            <a:pPr lvl="1"/>
            <a:r>
              <a:rPr lang="en-US" dirty="0">
                <a:solidFill>
                  <a:srgbClr val="0070C0"/>
                </a:solidFill>
              </a:rPr>
              <a:t>small</a:t>
            </a:r>
          </a:p>
          <a:p>
            <a:pPr lvl="1"/>
            <a:r>
              <a:rPr lang="en-US" dirty="0">
                <a:solidFill>
                  <a:srgbClr val="0070C0"/>
                </a:solidFill>
              </a:rPr>
              <a:t>medium</a:t>
            </a:r>
          </a:p>
          <a:p>
            <a:pPr lvl="1"/>
            <a:r>
              <a:rPr lang="en-US" dirty="0">
                <a:solidFill>
                  <a:srgbClr val="0070C0"/>
                </a:solidFill>
              </a:rPr>
              <a:t>large</a:t>
            </a:r>
          </a:p>
          <a:p>
            <a:pPr lvl="1"/>
            <a:r>
              <a:rPr lang="en-US" dirty="0">
                <a:solidFill>
                  <a:srgbClr val="0070C0"/>
                </a:solidFill>
              </a:rPr>
              <a:t>x-large</a:t>
            </a:r>
          </a:p>
          <a:p>
            <a:pPr lvl="1"/>
            <a:r>
              <a:rPr lang="en-US" dirty="0">
                <a:solidFill>
                  <a:srgbClr val="0070C0"/>
                </a:solidFill>
              </a:rPr>
              <a:t>xx-large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a:bodyPr>
          <a:lstStyle/>
          <a:p>
            <a:r>
              <a:rPr lang="en-US" sz="2400" dirty="0"/>
              <a:t>Absolute-size mapping to HTML heading and absolute font-sizes</a:t>
            </a:r>
          </a:p>
          <a:p>
            <a:endParaRPr lang="en-US" sz="2200" dirty="0"/>
          </a:p>
          <a:p>
            <a:endParaRPr lang="en-US" dirty="0"/>
          </a:p>
          <a:p>
            <a:pPr>
              <a:buNone/>
            </a:pPr>
            <a:endParaRPr lang="en-US" dirty="0"/>
          </a:p>
          <a:p>
            <a:r>
              <a:rPr lang="en-US" sz="2200" dirty="0"/>
              <a:t>Relative sizes are:</a:t>
            </a:r>
          </a:p>
          <a:p>
            <a:pPr lvl="1"/>
            <a:r>
              <a:rPr lang="en-US" sz="2200" dirty="0">
                <a:solidFill>
                  <a:srgbClr val="0070C0"/>
                </a:solidFill>
              </a:rPr>
              <a:t>larger</a:t>
            </a:r>
          </a:p>
          <a:p>
            <a:pPr lvl="1"/>
            <a:r>
              <a:rPr lang="en-US" sz="2200" dirty="0">
                <a:solidFill>
                  <a:srgbClr val="0070C0"/>
                </a:solidFill>
              </a:rPr>
              <a:t>smaller</a:t>
            </a:r>
          </a:p>
          <a:p>
            <a:r>
              <a:rPr lang="en-US" sz="2200" dirty="0">
                <a:solidFill>
                  <a:srgbClr val="0070C0"/>
                </a:solidFill>
              </a:rPr>
              <a:t>A relative-size is interpreted relative to the table of font sizes and the font size of the parent element. </a:t>
            </a:r>
          </a:p>
          <a:p>
            <a:r>
              <a:rPr lang="en-US" sz="2200" dirty="0"/>
              <a:t>For example, if the parent element has a font size of </a:t>
            </a:r>
            <a:r>
              <a:rPr lang="en-US" sz="2200" i="1" dirty="0"/>
              <a:t>medium</a:t>
            </a:r>
            <a:r>
              <a:rPr lang="en-US" sz="2200" dirty="0"/>
              <a:t>, a value of </a:t>
            </a:r>
            <a:r>
              <a:rPr lang="en-US" sz="2200" i="1" dirty="0"/>
              <a:t>larger</a:t>
            </a:r>
            <a:r>
              <a:rPr lang="en-US" sz="2200" dirty="0"/>
              <a:t> will make the font size of the current element be </a:t>
            </a:r>
            <a:r>
              <a:rPr lang="en-US" sz="2200" i="1" dirty="0"/>
              <a:t>large</a:t>
            </a:r>
            <a:r>
              <a:rPr lang="en-US" sz="2200" dirty="0"/>
              <a:t>. </a:t>
            </a:r>
          </a:p>
          <a:p>
            <a:r>
              <a:rPr lang="en-US" sz="2200" dirty="0"/>
              <a:t>If the parent element’s size is not close to a table entry, the user agent is free to interpolate between table entries or round off to the closest one. </a:t>
            </a:r>
          </a:p>
          <a:p>
            <a:endParaRPr lang="en-US" sz="2400" dirty="0"/>
          </a:p>
        </p:txBody>
      </p:sp>
      <p:graphicFrame>
        <p:nvGraphicFramePr>
          <p:cNvPr id="4" name="Table 3"/>
          <p:cNvGraphicFramePr>
            <a:graphicFrameLocks noGrp="1"/>
          </p:cNvGraphicFramePr>
          <p:nvPr/>
        </p:nvGraphicFramePr>
        <p:xfrm>
          <a:off x="533400" y="2209800"/>
          <a:ext cx="8382000" cy="1066800"/>
        </p:xfrm>
        <a:graphic>
          <a:graphicData uri="http://schemas.openxmlformats.org/drawingml/2006/table">
            <a:tbl>
              <a:tblPr/>
              <a:tblGrid>
                <a:gridCol w="1670099">
                  <a:extLst>
                    <a:ext uri="{9D8B030D-6E8A-4147-A177-3AD203B41FA5}">
                      <a16:colId xmlns:a16="http://schemas.microsoft.com/office/drawing/2014/main" val="20000"/>
                    </a:ext>
                  </a:extLst>
                </a:gridCol>
                <a:gridCol w="945339">
                  <a:extLst>
                    <a:ext uri="{9D8B030D-6E8A-4147-A177-3AD203B41FA5}">
                      <a16:colId xmlns:a16="http://schemas.microsoft.com/office/drawing/2014/main" val="20001"/>
                    </a:ext>
                  </a:extLst>
                </a:gridCol>
                <a:gridCol w="866559">
                  <a:extLst>
                    <a:ext uri="{9D8B030D-6E8A-4147-A177-3AD203B41FA5}">
                      <a16:colId xmlns:a16="http://schemas.microsoft.com/office/drawing/2014/main" val="20002"/>
                    </a:ext>
                  </a:extLst>
                </a:gridCol>
                <a:gridCol w="866559">
                  <a:extLst>
                    <a:ext uri="{9D8B030D-6E8A-4147-A177-3AD203B41FA5}">
                      <a16:colId xmlns:a16="http://schemas.microsoft.com/office/drawing/2014/main" val="20003"/>
                    </a:ext>
                  </a:extLst>
                </a:gridCol>
                <a:gridCol w="945339">
                  <a:extLst>
                    <a:ext uri="{9D8B030D-6E8A-4147-A177-3AD203B41FA5}">
                      <a16:colId xmlns:a16="http://schemas.microsoft.com/office/drawing/2014/main" val="20004"/>
                    </a:ext>
                  </a:extLst>
                </a:gridCol>
                <a:gridCol w="709003">
                  <a:extLst>
                    <a:ext uri="{9D8B030D-6E8A-4147-A177-3AD203B41FA5}">
                      <a16:colId xmlns:a16="http://schemas.microsoft.com/office/drawing/2014/main" val="20005"/>
                    </a:ext>
                  </a:extLst>
                </a:gridCol>
                <a:gridCol w="866559">
                  <a:extLst>
                    <a:ext uri="{9D8B030D-6E8A-4147-A177-3AD203B41FA5}">
                      <a16:colId xmlns:a16="http://schemas.microsoft.com/office/drawing/2014/main" val="20006"/>
                    </a:ext>
                  </a:extLst>
                </a:gridCol>
                <a:gridCol w="945339">
                  <a:extLst>
                    <a:ext uri="{9D8B030D-6E8A-4147-A177-3AD203B41FA5}">
                      <a16:colId xmlns:a16="http://schemas.microsoft.com/office/drawing/2014/main" val="20007"/>
                    </a:ext>
                  </a:extLst>
                </a:gridCol>
                <a:gridCol w="567204">
                  <a:extLst>
                    <a:ext uri="{9D8B030D-6E8A-4147-A177-3AD203B41FA5}">
                      <a16:colId xmlns:a16="http://schemas.microsoft.com/office/drawing/2014/main" val="20008"/>
                    </a:ext>
                  </a:extLst>
                </a:gridCol>
              </a:tblGrid>
              <a:tr h="677333">
                <a:tc>
                  <a:txBody>
                    <a:bodyPr/>
                    <a:lstStyle/>
                    <a:p>
                      <a:pPr marL="0" marR="0">
                        <a:spcBef>
                          <a:spcPts val="0"/>
                        </a:spcBef>
                        <a:spcAft>
                          <a:spcPts val="0"/>
                        </a:spcAft>
                      </a:pPr>
                      <a:r>
                        <a:rPr lang="en-US" sz="1800" kern="0" dirty="0">
                          <a:latin typeface="Calibri"/>
                          <a:ea typeface="Calibri"/>
                          <a:cs typeface="DejaVu Sans"/>
                        </a:rPr>
                        <a:t>CSS absolute-size values</a:t>
                      </a:r>
                      <a:endParaRPr lang="en-US" sz="2000" kern="50" dirty="0">
                        <a:latin typeface="Liberation Serif"/>
                        <a:ea typeface="DejaVu Sans"/>
                        <a:cs typeface="DejaVu San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just">
                        <a:lnSpc>
                          <a:spcPct val="115000"/>
                        </a:lnSpc>
                        <a:spcBef>
                          <a:spcPts val="0"/>
                        </a:spcBef>
                        <a:spcAft>
                          <a:spcPts val="0"/>
                        </a:spcAft>
                      </a:pPr>
                      <a:r>
                        <a:rPr lang="en-US" sz="1800" dirty="0">
                          <a:latin typeface="Calibri"/>
                          <a:ea typeface="Calibri"/>
                          <a:cs typeface="Calibri"/>
                        </a:rPr>
                        <a:t>xx-small </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just">
                        <a:lnSpc>
                          <a:spcPct val="115000"/>
                        </a:lnSpc>
                        <a:spcBef>
                          <a:spcPts val="0"/>
                        </a:spcBef>
                        <a:spcAft>
                          <a:spcPts val="0"/>
                        </a:spcAft>
                      </a:pPr>
                      <a:r>
                        <a:rPr lang="en-US" sz="1800" dirty="0">
                          <a:latin typeface="Calibri"/>
                          <a:ea typeface="Calibri"/>
                          <a:cs typeface="Calibri"/>
                        </a:rPr>
                        <a:t>x-small </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just">
                        <a:lnSpc>
                          <a:spcPct val="115000"/>
                        </a:lnSpc>
                        <a:spcBef>
                          <a:spcPts val="0"/>
                        </a:spcBef>
                        <a:spcAft>
                          <a:spcPts val="0"/>
                        </a:spcAft>
                      </a:pPr>
                      <a:r>
                        <a:rPr lang="en-US" sz="1800" dirty="0">
                          <a:latin typeface="Calibri"/>
                          <a:ea typeface="Calibri"/>
                          <a:cs typeface="Calibri"/>
                        </a:rPr>
                        <a:t>small </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just">
                        <a:lnSpc>
                          <a:spcPct val="115000"/>
                        </a:lnSpc>
                        <a:spcBef>
                          <a:spcPts val="0"/>
                        </a:spcBef>
                        <a:spcAft>
                          <a:spcPts val="0"/>
                        </a:spcAft>
                      </a:pPr>
                      <a:r>
                        <a:rPr lang="en-US" sz="1800" dirty="0">
                          <a:latin typeface="Calibri"/>
                          <a:ea typeface="Calibri"/>
                          <a:cs typeface="Calibri"/>
                        </a:rPr>
                        <a:t>medium </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just">
                        <a:lnSpc>
                          <a:spcPct val="115000"/>
                        </a:lnSpc>
                        <a:spcBef>
                          <a:spcPts val="0"/>
                        </a:spcBef>
                        <a:spcAft>
                          <a:spcPts val="0"/>
                        </a:spcAft>
                      </a:pPr>
                      <a:r>
                        <a:rPr lang="en-US" sz="1800">
                          <a:latin typeface="Calibri"/>
                          <a:ea typeface="Calibri"/>
                          <a:cs typeface="Calibri"/>
                        </a:rPr>
                        <a:t>large </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just">
                        <a:lnSpc>
                          <a:spcPct val="115000"/>
                        </a:lnSpc>
                        <a:spcBef>
                          <a:spcPts val="0"/>
                        </a:spcBef>
                        <a:spcAft>
                          <a:spcPts val="0"/>
                        </a:spcAft>
                      </a:pPr>
                      <a:r>
                        <a:rPr lang="en-US" sz="1800">
                          <a:latin typeface="Calibri"/>
                          <a:ea typeface="Calibri"/>
                          <a:cs typeface="Calibri"/>
                        </a:rPr>
                        <a:t>x-large</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just">
                        <a:lnSpc>
                          <a:spcPct val="115000"/>
                        </a:lnSpc>
                        <a:spcBef>
                          <a:spcPts val="0"/>
                        </a:spcBef>
                        <a:spcAft>
                          <a:spcPts val="0"/>
                        </a:spcAft>
                      </a:pPr>
                      <a:r>
                        <a:rPr lang="en-US" sz="1800">
                          <a:latin typeface="Calibri"/>
                          <a:ea typeface="Calibri"/>
                          <a:cs typeface="Calibri"/>
                        </a:rPr>
                        <a:t>xx-large</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just">
                        <a:lnSpc>
                          <a:spcPct val="115000"/>
                        </a:lnSpc>
                        <a:spcBef>
                          <a:spcPts val="0"/>
                        </a:spcBef>
                        <a:spcAft>
                          <a:spcPts val="0"/>
                        </a:spcAft>
                      </a:pPr>
                      <a:endParaRPr lang="en-US" sz="1800" dirty="0">
                        <a:latin typeface="Calibri"/>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89467">
                <a:tc>
                  <a:txBody>
                    <a:bodyPr/>
                    <a:lstStyle/>
                    <a:p>
                      <a:pPr marL="0" marR="0">
                        <a:spcBef>
                          <a:spcPts val="0"/>
                        </a:spcBef>
                        <a:spcAft>
                          <a:spcPts val="0"/>
                        </a:spcAft>
                      </a:pPr>
                      <a:r>
                        <a:rPr lang="en-US" sz="1800" kern="0" dirty="0">
                          <a:latin typeface="Calibri"/>
                          <a:ea typeface="Calibri"/>
                          <a:cs typeface="DejaVu Sans"/>
                        </a:rPr>
                        <a:t>HTML font sizes</a:t>
                      </a:r>
                      <a:endParaRPr lang="en-US" sz="2000" kern="50" dirty="0">
                        <a:latin typeface="Liberation Serif"/>
                        <a:ea typeface="DejaVu Sans"/>
                        <a:cs typeface="DejaVu San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15000"/>
                        </a:lnSpc>
                        <a:spcBef>
                          <a:spcPts val="0"/>
                        </a:spcBef>
                        <a:spcAft>
                          <a:spcPts val="0"/>
                        </a:spcAft>
                      </a:pPr>
                      <a:r>
                        <a:rPr lang="en-US" sz="1800">
                          <a:latin typeface="Calibri"/>
                          <a:ea typeface="Calibri"/>
                          <a:cs typeface="Calibri"/>
                        </a:rPr>
                        <a:t>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15000"/>
                        </a:lnSpc>
                        <a:spcBef>
                          <a:spcPts val="0"/>
                        </a:spcBef>
                        <a:spcAft>
                          <a:spcPts val="0"/>
                        </a:spcAft>
                      </a:pPr>
                      <a:endParaRPr lang="en-US" sz="1800">
                        <a:latin typeface="Calibri"/>
                        <a:ea typeface="Calibri"/>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15000"/>
                        </a:lnSpc>
                        <a:spcBef>
                          <a:spcPts val="0"/>
                        </a:spcBef>
                        <a:spcAft>
                          <a:spcPts val="0"/>
                        </a:spcAft>
                      </a:pPr>
                      <a:r>
                        <a:rPr lang="en-US" sz="1800">
                          <a:latin typeface="Calibri"/>
                          <a:ea typeface="Calibri"/>
                          <a:cs typeface="Calibri"/>
                        </a:rPr>
                        <a:t>2</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15000"/>
                        </a:lnSpc>
                        <a:spcBef>
                          <a:spcPts val="0"/>
                        </a:spcBef>
                        <a:spcAft>
                          <a:spcPts val="0"/>
                        </a:spcAft>
                      </a:pPr>
                      <a:r>
                        <a:rPr lang="en-US" sz="1800">
                          <a:latin typeface="Calibri"/>
                          <a:ea typeface="Calibri"/>
                          <a:cs typeface="Calibri"/>
                        </a:rPr>
                        <a:t>3</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15000"/>
                        </a:lnSpc>
                        <a:spcBef>
                          <a:spcPts val="0"/>
                        </a:spcBef>
                        <a:spcAft>
                          <a:spcPts val="0"/>
                        </a:spcAft>
                      </a:pPr>
                      <a:r>
                        <a:rPr lang="en-US" sz="1800">
                          <a:latin typeface="Calibri"/>
                          <a:ea typeface="Calibri"/>
                          <a:cs typeface="Calibri"/>
                        </a:rPr>
                        <a:t>4</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15000"/>
                        </a:lnSpc>
                        <a:spcBef>
                          <a:spcPts val="0"/>
                        </a:spcBef>
                        <a:spcAft>
                          <a:spcPts val="0"/>
                        </a:spcAft>
                      </a:pPr>
                      <a:r>
                        <a:rPr lang="en-US" sz="1800">
                          <a:latin typeface="Calibri"/>
                          <a:ea typeface="Calibri"/>
                          <a:cs typeface="Calibri"/>
                        </a:rPr>
                        <a:t>5</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15000"/>
                        </a:lnSpc>
                        <a:spcBef>
                          <a:spcPts val="0"/>
                        </a:spcBef>
                        <a:spcAft>
                          <a:spcPts val="0"/>
                        </a:spcAft>
                      </a:pPr>
                      <a:r>
                        <a:rPr lang="en-US" sz="1800">
                          <a:latin typeface="Calibri"/>
                          <a:ea typeface="Calibri"/>
                          <a:cs typeface="Calibri"/>
                        </a:rPr>
                        <a:t>6</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15000"/>
                        </a:lnSpc>
                        <a:spcBef>
                          <a:spcPts val="0"/>
                        </a:spcBef>
                        <a:spcAft>
                          <a:spcPts val="0"/>
                        </a:spcAft>
                      </a:pPr>
                      <a:r>
                        <a:rPr lang="en-US" sz="1800" dirty="0">
                          <a:latin typeface="Calibri"/>
                          <a:ea typeface="Calibri"/>
                          <a:cs typeface="Calibri"/>
                        </a:rPr>
                        <a:t>7</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0000" lnSpcReduction="20000"/>
          </a:bodyPr>
          <a:lstStyle/>
          <a:p>
            <a:pPr>
              <a:buNone/>
            </a:pPr>
            <a:r>
              <a:rPr lang="en-US" b="1" i="1" dirty="0">
                <a:solidFill>
                  <a:srgbClr val="00B050"/>
                </a:solidFill>
              </a:rPr>
              <a:t>Length Units in CSS</a:t>
            </a:r>
            <a:endParaRPr lang="en-US" dirty="0">
              <a:solidFill>
                <a:srgbClr val="00B050"/>
              </a:solidFill>
            </a:endParaRPr>
          </a:p>
          <a:p>
            <a:r>
              <a:rPr lang="en-US" dirty="0"/>
              <a:t>There are two types of length units:</a:t>
            </a:r>
          </a:p>
          <a:p>
            <a:pPr lvl="1"/>
            <a:r>
              <a:rPr lang="en-US" dirty="0">
                <a:solidFill>
                  <a:srgbClr val="0070C0"/>
                </a:solidFill>
              </a:rPr>
              <a:t>relative and </a:t>
            </a:r>
          </a:p>
          <a:p>
            <a:pPr lvl="1"/>
            <a:r>
              <a:rPr lang="en-US" dirty="0">
                <a:solidFill>
                  <a:srgbClr val="0070C0"/>
                </a:solidFill>
              </a:rPr>
              <a:t>absolute. </a:t>
            </a:r>
          </a:p>
          <a:p>
            <a:pPr>
              <a:buNone/>
            </a:pPr>
            <a:endParaRPr lang="en-US" sz="1000" dirty="0"/>
          </a:p>
          <a:p>
            <a:r>
              <a:rPr lang="en-US" dirty="0">
                <a:solidFill>
                  <a:srgbClr val="0070C0"/>
                </a:solidFill>
              </a:rPr>
              <a:t>Relative length units specify a length relative to another length property. </a:t>
            </a:r>
          </a:p>
          <a:p>
            <a:r>
              <a:rPr lang="en-US" dirty="0"/>
              <a:t>Style sheets that use relative units can more easily scale from one output environment to another.</a:t>
            </a:r>
          </a:p>
          <a:p>
            <a:pPr>
              <a:buNone/>
            </a:pPr>
            <a:r>
              <a:rPr lang="en-US" sz="1400" dirty="0"/>
              <a:t> </a:t>
            </a:r>
          </a:p>
          <a:p>
            <a:r>
              <a:rPr lang="en-US" dirty="0"/>
              <a:t>The absolute units consist of the physical units (in, cm, mm, pt, pc) and the </a:t>
            </a:r>
            <a:r>
              <a:rPr lang="en-US" dirty="0" err="1"/>
              <a:t>px</a:t>
            </a:r>
            <a:r>
              <a:rPr lang="en-US" dirty="0"/>
              <a:t> unit:</a:t>
            </a:r>
          </a:p>
          <a:p>
            <a:pPr lvl="1"/>
            <a:r>
              <a:rPr lang="en-US" b="1" dirty="0">
                <a:solidFill>
                  <a:srgbClr val="0070C0"/>
                </a:solidFill>
              </a:rPr>
              <a:t>in</a:t>
            </a:r>
            <a:r>
              <a:rPr lang="en-US" dirty="0">
                <a:solidFill>
                  <a:srgbClr val="0070C0"/>
                </a:solidFill>
              </a:rPr>
              <a:t>: inches — 1in is equal to 2.54cm.</a:t>
            </a:r>
          </a:p>
          <a:p>
            <a:pPr lvl="1"/>
            <a:r>
              <a:rPr lang="en-US" b="1" dirty="0">
                <a:solidFill>
                  <a:srgbClr val="0070C0"/>
                </a:solidFill>
              </a:rPr>
              <a:t>cm</a:t>
            </a:r>
            <a:r>
              <a:rPr lang="en-US" dirty="0">
                <a:solidFill>
                  <a:srgbClr val="0070C0"/>
                </a:solidFill>
              </a:rPr>
              <a:t>: centimeters</a:t>
            </a:r>
          </a:p>
          <a:p>
            <a:pPr lvl="1"/>
            <a:r>
              <a:rPr lang="en-US" b="1" dirty="0">
                <a:solidFill>
                  <a:srgbClr val="0070C0"/>
                </a:solidFill>
              </a:rPr>
              <a:t>mm</a:t>
            </a:r>
            <a:r>
              <a:rPr lang="en-US" dirty="0">
                <a:solidFill>
                  <a:srgbClr val="0070C0"/>
                </a:solidFill>
              </a:rPr>
              <a:t>: millimeters</a:t>
            </a:r>
          </a:p>
          <a:p>
            <a:pPr lvl="1"/>
            <a:r>
              <a:rPr lang="en-US" b="1" dirty="0">
                <a:solidFill>
                  <a:srgbClr val="0070C0"/>
                </a:solidFill>
              </a:rPr>
              <a:t>pt</a:t>
            </a:r>
            <a:r>
              <a:rPr lang="en-US" dirty="0">
                <a:solidFill>
                  <a:srgbClr val="0070C0"/>
                </a:solidFill>
              </a:rPr>
              <a:t>: points — the points used by CSS are equal to 1/72nd of 1in.</a:t>
            </a:r>
          </a:p>
          <a:p>
            <a:pPr lvl="1"/>
            <a:r>
              <a:rPr lang="en-US" b="1" dirty="0">
                <a:solidFill>
                  <a:srgbClr val="0070C0"/>
                </a:solidFill>
              </a:rPr>
              <a:t>pc</a:t>
            </a:r>
            <a:r>
              <a:rPr lang="en-US" dirty="0">
                <a:solidFill>
                  <a:srgbClr val="0070C0"/>
                </a:solidFill>
              </a:rPr>
              <a:t>: pica — 1pc is equal to 12pt.</a:t>
            </a:r>
          </a:p>
          <a:p>
            <a:pPr lvl="1"/>
            <a:r>
              <a:rPr lang="en-US" b="1" dirty="0" err="1">
                <a:solidFill>
                  <a:srgbClr val="0070C0"/>
                </a:solidFill>
              </a:rPr>
              <a:t>px</a:t>
            </a:r>
            <a:r>
              <a:rPr lang="en-US" dirty="0">
                <a:solidFill>
                  <a:srgbClr val="0070C0"/>
                </a:solidFill>
              </a:rPr>
              <a:t>: pixel units — 1px is equal to 0.75pt.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2600" dirty="0"/>
              <a:t>Example: all the following are possible</a:t>
            </a:r>
          </a:p>
          <a:p>
            <a:pPr>
              <a:buNone/>
            </a:pPr>
            <a:r>
              <a:rPr lang="en-US" sz="2600" dirty="0">
                <a:solidFill>
                  <a:srgbClr val="FF0000"/>
                </a:solidFill>
              </a:rPr>
              <a:t>		h1 { margin: 0.5in } 	  /* inches */</a:t>
            </a:r>
          </a:p>
          <a:p>
            <a:pPr>
              <a:buNone/>
            </a:pPr>
            <a:r>
              <a:rPr lang="en-US" sz="2600" dirty="0">
                <a:solidFill>
                  <a:srgbClr val="FF0000"/>
                </a:solidFill>
              </a:rPr>
              <a:t>		h2 { line-height: 3cm } 	  /* centimeters */</a:t>
            </a:r>
          </a:p>
          <a:p>
            <a:pPr>
              <a:buNone/>
            </a:pPr>
            <a:r>
              <a:rPr lang="en-US" sz="2600" dirty="0">
                <a:solidFill>
                  <a:srgbClr val="FF0000"/>
                </a:solidFill>
              </a:rPr>
              <a:t>		h3 { word-spacing: 4mm }   /* millimeters */</a:t>
            </a:r>
          </a:p>
          <a:p>
            <a:pPr>
              <a:buNone/>
            </a:pPr>
            <a:r>
              <a:rPr lang="en-US" sz="2600" dirty="0">
                <a:solidFill>
                  <a:srgbClr val="FF0000"/>
                </a:solidFill>
              </a:rPr>
              <a:t>		h4 { font-size: 12pt } 	 /* points */</a:t>
            </a:r>
          </a:p>
          <a:p>
            <a:pPr>
              <a:buNone/>
            </a:pPr>
            <a:r>
              <a:rPr lang="en-US" sz="2600" dirty="0">
                <a:solidFill>
                  <a:srgbClr val="FF0000"/>
                </a:solidFill>
              </a:rPr>
              <a:t>		h4 { font-size: 1pc } 	 /* picas */</a:t>
            </a:r>
          </a:p>
          <a:p>
            <a:pPr>
              <a:buNone/>
            </a:pPr>
            <a:r>
              <a:rPr lang="en-US" sz="2600" dirty="0">
                <a:solidFill>
                  <a:srgbClr val="FF0000"/>
                </a:solidFill>
              </a:rPr>
              <a:t>		p { font-size: 12px } 	 /* </a:t>
            </a:r>
            <a:r>
              <a:rPr lang="en-US" sz="2600" dirty="0" err="1">
                <a:solidFill>
                  <a:srgbClr val="FF0000"/>
                </a:solidFill>
              </a:rPr>
              <a:t>px</a:t>
            </a:r>
            <a:r>
              <a:rPr lang="en-US" sz="2600" dirty="0">
                <a:solidFill>
                  <a:srgbClr val="FF0000"/>
                </a:solidFill>
              </a:rPr>
              <a:t> */</a:t>
            </a:r>
          </a:p>
          <a:p>
            <a:pPr>
              <a:buNone/>
            </a:pPr>
            <a:r>
              <a:rPr lang="en-US" sz="1200" dirty="0"/>
              <a:t> </a:t>
            </a:r>
            <a:endParaRPr lang="en-US" sz="1000" dirty="0"/>
          </a:p>
          <a:p>
            <a:r>
              <a:rPr lang="en-US" sz="2600" dirty="0"/>
              <a:t>Relative units are:</a:t>
            </a:r>
          </a:p>
          <a:p>
            <a:pPr lvl="1"/>
            <a:r>
              <a:rPr lang="en-US" b="1" dirty="0" err="1">
                <a:solidFill>
                  <a:srgbClr val="0070C0"/>
                </a:solidFill>
              </a:rPr>
              <a:t>em</a:t>
            </a:r>
            <a:r>
              <a:rPr lang="en-US" dirty="0">
                <a:solidFill>
                  <a:srgbClr val="0070C0"/>
                </a:solidFill>
              </a:rPr>
              <a:t>: the current font-size of the relevant font</a:t>
            </a:r>
          </a:p>
          <a:p>
            <a:pPr lvl="1"/>
            <a:r>
              <a:rPr lang="en-US" b="1" dirty="0">
                <a:solidFill>
                  <a:srgbClr val="0070C0"/>
                </a:solidFill>
              </a:rPr>
              <a:t>ex</a:t>
            </a:r>
            <a:r>
              <a:rPr lang="en-US" dirty="0">
                <a:solidFill>
                  <a:srgbClr val="0070C0"/>
                </a:solidFill>
              </a:rPr>
              <a:t>: the x-height of the relevant font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0000" lnSpcReduction="20000"/>
          </a:bodyPr>
          <a:lstStyle/>
          <a:p>
            <a:r>
              <a:rPr lang="en-US" dirty="0"/>
              <a:t>Relative units are:</a:t>
            </a:r>
          </a:p>
          <a:p>
            <a:pPr lvl="1"/>
            <a:r>
              <a:rPr lang="en-US" sz="2900" b="1" dirty="0" err="1">
                <a:solidFill>
                  <a:srgbClr val="0070C0"/>
                </a:solidFill>
              </a:rPr>
              <a:t>em</a:t>
            </a:r>
            <a:r>
              <a:rPr lang="en-US" sz="2900" dirty="0">
                <a:solidFill>
                  <a:srgbClr val="0070C0"/>
                </a:solidFill>
              </a:rPr>
              <a:t>: the current font-size of the relevant font</a:t>
            </a:r>
          </a:p>
          <a:p>
            <a:pPr lvl="1"/>
            <a:r>
              <a:rPr lang="en-US" sz="2900" b="1" dirty="0">
                <a:solidFill>
                  <a:srgbClr val="0070C0"/>
                </a:solidFill>
              </a:rPr>
              <a:t>ex</a:t>
            </a:r>
            <a:r>
              <a:rPr lang="en-US" sz="2900" dirty="0">
                <a:solidFill>
                  <a:srgbClr val="0070C0"/>
                </a:solidFill>
              </a:rPr>
              <a:t>: the x-height of the relevant font</a:t>
            </a:r>
          </a:p>
          <a:p>
            <a:pPr>
              <a:buNone/>
            </a:pPr>
            <a:r>
              <a:rPr lang="en-US" sz="1400" dirty="0"/>
              <a:t> </a:t>
            </a:r>
          </a:p>
          <a:p>
            <a:r>
              <a:rPr lang="en-US" dirty="0"/>
              <a:t>The </a:t>
            </a:r>
            <a:r>
              <a:rPr lang="en-US" i="1" dirty="0" err="1"/>
              <a:t>em</a:t>
            </a:r>
            <a:r>
              <a:rPr lang="en-US" dirty="0"/>
              <a:t> unit is equal to value of the </a:t>
            </a:r>
            <a:r>
              <a:rPr lang="en-US" i="1" dirty="0"/>
              <a:t>font-size</a:t>
            </a:r>
            <a:r>
              <a:rPr lang="en-US" dirty="0"/>
              <a:t> property of the element on which it is used. </a:t>
            </a:r>
          </a:p>
          <a:p>
            <a:r>
              <a:rPr lang="en-US" dirty="0"/>
              <a:t>The exception is when </a:t>
            </a:r>
            <a:r>
              <a:rPr lang="en-US" i="1" dirty="0" err="1"/>
              <a:t>em</a:t>
            </a:r>
            <a:r>
              <a:rPr lang="en-US" dirty="0"/>
              <a:t> occurs in the value of the </a:t>
            </a:r>
            <a:r>
              <a:rPr lang="en-US" i="1" dirty="0"/>
              <a:t>font-size</a:t>
            </a:r>
            <a:r>
              <a:rPr lang="en-US" dirty="0"/>
              <a:t> property itself, in which case it refers to the font size of the parent element.</a:t>
            </a:r>
          </a:p>
          <a:p>
            <a:pPr>
              <a:buNone/>
            </a:pPr>
            <a:r>
              <a:rPr lang="en-US" sz="1400" dirty="0"/>
              <a:t> </a:t>
            </a:r>
          </a:p>
          <a:p>
            <a:r>
              <a:rPr lang="en-US" dirty="0"/>
              <a:t>Example:</a:t>
            </a:r>
          </a:p>
          <a:p>
            <a:pPr>
              <a:buNone/>
            </a:pPr>
            <a:r>
              <a:rPr lang="en-US" dirty="0">
                <a:solidFill>
                  <a:srgbClr val="FF0000"/>
                </a:solidFill>
              </a:rPr>
              <a:t>	body </a:t>
            </a:r>
          </a:p>
          <a:p>
            <a:pPr>
              <a:buNone/>
            </a:pPr>
            <a:r>
              <a:rPr lang="en-US" dirty="0">
                <a:solidFill>
                  <a:srgbClr val="FF0000"/>
                </a:solidFill>
              </a:rPr>
              <a:t>	{</a:t>
            </a:r>
          </a:p>
          <a:p>
            <a:pPr>
              <a:buNone/>
            </a:pPr>
            <a:r>
              <a:rPr lang="en-US" dirty="0">
                <a:solidFill>
                  <a:srgbClr val="FF0000"/>
                </a:solidFill>
              </a:rPr>
              <a:t>		font-size: 12px;</a:t>
            </a:r>
          </a:p>
          <a:p>
            <a:pPr>
              <a:buNone/>
            </a:pPr>
            <a:r>
              <a:rPr lang="en-US" dirty="0">
                <a:solidFill>
                  <a:srgbClr val="FF0000"/>
                </a:solidFill>
              </a:rPr>
              <a:t>		text-indent: 3em; /* i.e. 36px  - based on font-size*/</a:t>
            </a:r>
          </a:p>
          <a:p>
            <a:pPr>
              <a:buNone/>
            </a:pPr>
            <a:r>
              <a:rPr lang="en-US" dirty="0">
                <a:solidFill>
                  <a:srgbClr val="FF0000"/>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CSS…</a:t>
            </a:r>
            <a:endParaRPr lang="en-US" dirty="0"/>
          </a:p>
        </p:txBody>
      </p:sp>
      <p:sp>
        <p:nvSpPr>
          <p:cNvPr id="3" name="Content Placeholder 2"/>
          <p:cNvSpPr>
            <a:spLocks noGrp="1"/>
          </p:cNvSpPr>
          <p:nvPr>
            <p:ph sz="quarter" idx="1"/>
          </p:nvPr>
        </p:nvSpPr>
        <p:spPr>
          <a:xfrm>
            <a:off x="612648" y="1600200"/>
            <a:ext cx="8153400" cy="5029200"/>
          </a:xfrm>
        </p:spPr>
        <p:txBody>
          <a:bodyPr>
            <a:noAutofit/>
          </a:bodyPr>
          <a:lstStyle/>
          <a:p>
            <a:pPr>
              <a:spcBef>
                <a:spcPts val="600"/>
              </a:spcBef>
            </a:pPr>
            <a:r>
              <a:rPr lang="en-US" sz="2400" dirty="0">
                <a:solidFill>
                  <a:srgbClr val="0070C0"/>
                </a:solidFill>
              </a:rPr>
              <a:t>CSS is a breakthrough in web design because it allows developers to control the style and layout of multiple web pages all at once.</a:t>
            </a:r>
          </a:p>
          <a:p>
            <a:pPr>
              <a:spcBef>
                <a:spcPts val="600"/>
              </a:spcBef>
            </a:pPr>
            <a:r>
              <a:rPr lang="en-US" sz="2400" dirty="0"/>
              <a:t> As a web developer you can define a style for each HTML element and apply it to as many web pages as you want. </a:t>
            </a:r>
          </a:p>
          <a:p>
            <a:pPr>
              <a:spcBef>
                <a:spcPts val="600"/>
              </a:spcBef>
            </a:pPr>
            <a:r>
              <a:rPr lang="en-US" sz="2400" dirty="0"/>
              <a:t>To make a global change, simply change the style, and all elements in the Web are updated automatically.</a:t>
            </a:r>
          </a:p>
          <a:p>
            <a:pPr>
              <a:spcBef>
                <a:spcPts val="600"/>
              </a:spcBef>
              <a:buNone/>
            </a:pPr>
            <a:endParaRPr lang="en-US" sz="1200" dirty="0"/>
          </a:p>
          <a:p>
            <a:pPr>
              <a:buNone/>
            </a:pPr>
            <a:r>
              <a:rPr lang="en-US" sz="2400" b="1" dirty="0">
                <a:solidFill>
                  <a:srgbClr val="00B050"/>
                </a:solidFill>
              </a:rPr>
              <a:t>Benefits of CSS</a:t>
            </a:r>
            <a:endParaRPr lang="en-US" sz="2400" dirty="0">
              <a:solidFill>
                <a:srgbClr val="00B050"/>
              </a:solidFill>
            </a:endParaRPr>
          </a:p>
          <a:p>
            <a:r>
              <a:rPr lang="en-US" sz="2400" dirty="0"/>
              <a:t>The benefits of using style sheets are: </a:t>
            </a:r>
          </a:p>
          <a:p>
            <a:pPr lvl="0"/>
            <a:r>
              <a:rPr lang="en-US" sz="2400" b="1" dirty="0">
                <a:solidFill>
                  <a:srgbClr val="0070C0"/>
                </a:solidFill>
              </a:rPr>
              <a:t>Better type and layout controls</a:t>
            </a:r>
            <a:r>
              <a:rPr lang="en-US" sz="2400" dirty="0">
                <a:solidFill>
                  <a:srgbClr val="0070C0"/>
                </a:solidFill>
              </a:rPr>
              <a:t> </a:t>
            </a:r>
            <a:r>
              <a:rPr lang="en-US" sz="2400" dirty="0"/>
              <a:t>- Presentational HTML never gets close to offering the kind of control over type, backgrounds, and layout that is possible with CSS.</a:t>
            </a:r>
          </a:p>
          <a:p>
            <a:pPr>
              <a:spcBef>
                <a:spcPts val="2400"/>
              </a:spcBef>
            </a:pP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sz="2400" dirty="0">
                <a:solidFill>
                  <a:srgbClr val="0070C0"/>
                </a:solidFill>
              </a:rPr>
              <a:t>The ex means the x-height. </a:t>
            </a:r>
          </a:p>
          <a:p>
            <a:r>
              <a:rPr lang="en-US" sz="2400" dirty="0"/>
              <a:t>The </a:t>
            </a:r>
            <a:r>
              <a:rPr lang="en-US" sz="2400" i="1" dirty="0"/>
              <a:t>x-height</a:t>
            </a:r>
            <a:r>
              <a:rPr lang="en-US" sz="2400" dirty="0"/>
              <a:t> is so called because it is often equal to the height of the lowercase </a:t>
            </a:r>
            <a:r>
              <a:rPr lang="en-US" sz="2400" i="1" dirty="0"/>
              <a:t>‘x’</a:t>
            </a:r>
            <a:r>
              <a:rPr lang="en-US" sz="2400" dirty="0"/>
              <a:t>. </a:t>
            </a:r>
          </a:p>
          <a:p>
            <a:r>
              <a:rPr lang="en-US" sz="2400" dirty="0"/>
              <a:t>However, an</a:t>
            </a:r>
            <a:r>
              <a:rPr lang="en-US" sz="2400" i="1" dirty="0"/>
              <a:t> ex</a:t>
            </a:r>
            <a:r>
              <a:rPr lang="en-US" sz="2400" dirty="0"/>
              <a:t> is defined even for fonts that do not contain an </a:t>
            </a:r>
            <a:r>
              <a:rPr lang="en-US" sz="2400" i="1" dirty="0"/>
              <a:t>‘x’</a:t>
            </a:r>
            <a:r>
              <a:rPr lang="en-US" sz="2400" dirty="0"/>
              <a:t>.</a:t>
            </a:r>
          </a:p>
          <a:p>
            <a:endParaRPr lang="en-US" sz="2800" dirty="0"/>
          </a:p>
          <a:p>
            <a:endParaRPr lang="en-US" sz="2800" dirty="0"/>
          </a:p>
          <a:p>
            <a:endParaRPr lang="en-US" sz="2800" dirty="0"/>
          </a:p>
          <a:p>
            <a:endParaRPr lang="en-US" sz="2800" dirty="0"/>
          </a:p>
          <a:p>
            <a:endParaRPr lang="en-US" sz="2800" dirty="0"/>
          </a:p>
          <a:p>
            <a:endParaRPr lang="en-US" sz="2400" dirty="0"/>
          </a:p>
          <a:p>
            <a:r>
              <a:rPr lang="en-US" sz="2400" dirty="0"/>
              <a:t>Example:</a:t>
            </a:r>
          </a:p>
          <a:p>
            <a:pPr>
              <a:buNone/>
            </a:pPr>
            <a:r>
              <a:rPr lang="en-US" sz="2400" dirty="0">
                <a:solidFill>
                  <a:srgbClr val="FF0000"/>
                </a:solidFill>
              </a:rPr>
              <a:t>		h1 { margin: 0.5em;   }  /* </a:t>
            </a:r>
            <a:r>
              <a:rPr lang="en-US" sz="2400" dirty="0" err="1">
                <a:solidFill>
                  <a:srgbClr val="FF0000"/>
                </a:solidFill>
              </a:rPr>
              <a:t>em</a:t>
            </a:r>
            <a:r>
              <a:rPr lang="en-US" sz="2400" dirty="0">
                <a:solidFill>
                  <a:srgbClr val="FF0000"/>
                </a:solidFill>
              </a:rPr>
              <a:t> */</a:t>
            </a:r>
          </a:p>
          <a:p>
            <a:pPr>
              <a:buNone/>
            </a:pPr>
            <a:r>
              <a:rPr lang="en-US" sz="2400" dirty="0">
                <a:solidFill>
                  <a:srgbClr val="FF0000"/>
                </a:solidFill>
              </a:rPr>
              <a:t>		h1 { margin: 1ex;      }  /* ex */</a:t>
            </a:r>
            <a:endParaRPr lang="en-US" sz="2400" dirty="0"/>
          </a:p>
          <a:p>
            <a:endParaRPr lang="en-US" sz="2800" dirty="0"/>
          </a:p>
        </p:txBody>
      </p:sp>
      <p:pic>
        <p:nvPicPr>
          <p:cNvPr id="82946" name="Picture 2" descr="410px-Typography_Line_Terms"/>
          <p:cNvPicPr>
            <a:picLocks noChangeAspect="1" noChangeArrowheads="1"/>
          </p:cNvPicPr>
          <p:nvPr/>
        </p:nvPicPr>
        <p:blipFill>
          <a:blip r:embed="rId3" cstate="print"/>
          <a:srcRect/>
          <a:stretch>
            <a:fillRect/>
          </a:stretch>
        </p:blipFill>
        <p:spPr bwMode="auto">
          <a:xfrm>
            <a:off x="1295400" y="3143250"/>
            <a:ext cx="6177395" cy="165735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a:xfrm>
            <a:off x="612648" y="1600200"/>
            <a:ext cx="8153400" cy="5257800"/>
          </a:xfrm>
        </p:spPr>
        <p:txBody>
          <a:bodyPr>
            <a:normAutofit lnSpcReduction="10000"/>
          </a:bodyPr>
          <a:lstStyle/>
          <a:p>
            <a:r>
              <a:rPr lang="en-US" sz="2400" dirty="0"/>
              <a:t>Example:</a:t>
            </a:r>
          </a:p>
          <a:p>
            <a:pPr>
              <a:buNone/>
            </a:pPr>
            <a:r>
              <a:rPr lang="en-US" sz="2400" dirty="0"/>
              <a:t>		</a:t>
            </a:r>
            <a:r>
              <a:rPr lang="en-US" sz="2400" dirty="0">
                <a:solidFill>
                  <a:srgbClr val="FF0000"/>
                </a:solidFill>
              </a:rPr>
              <a:t>h1 { line-height: 1.2em; }</a:t>
            </a:r>
          </a:p>
          <a:p>
            <a:r>
              <a:rPr lang="en-US" sz="2400" dirty="0"/>
              <a:t>This means the line height of ‘h1’ elements will be 20% greater than the font size of the h1 elements. </a:t>
            </a:r>
          </a:p>
          <a:p>
            <a:pPr>
              <a:buNone/>
            </a:pPr>
            <a:endParaRPr lang="en-US" sz="1700" dirty="0"/>
          </a:p>
          <a:p>
            <a:r>
              <a:rPr lang="en-US" sz="2400" dirty="0"/>
              <a:t>On the other hand:</a:t>
            </a:r>
          </a:p>
          <a:p>
            <a:pPr>
              <a:buNone/>
            </a:pPr>
            <a:r>
              <a:rPr lang="en-US" sz="2400" dirty="0">
                <a:solidFill>
                  <a:srgbClr val="FF0000"/>
                </a:solidFill>
              </a:rPr>
              <a:t>		h1 { font-size: 1.2em; }</a:t>
            </a:r>
          </a:p>
          <a:p>
            <a:r>
              <a:rPr lang="en-US" sz="2400" dirty="0"/>
              <a:t>This means that the font-size of h1 elements will be 20% greater than the font size inherited by h1 elements.</a:t>
            </a:r>
          </a:p>
          <a:p>
            <a:endParaRPr lang="en-US" sz="1200" dirty="0"/>
          </a:p>
          <a:p>
            <a:r>
              <a:rPr lang="en-US" sz="2400" dirty="0"/>
              <a:t>What is the font size of H1?</a:t>
            </a:r>
          </a:p>
          <a:p>
            <a:pPr lvl="1">
              <a:buNone/>
            </a:pPr>
            <a:r>
              <a:rPr lang="en-US" sz="2400" dirty="0">
                <a:solidFill>
                  <a:srgbClr val="FF0000"/>
                </a:solidFill>
              </a:rPr>
              <a:t>body { font-size: 20pt;  }</a:t>
            </a:r>
          </a:p>
          <a:p>
            <a:pPr lvl="1">
              <a:buNone/>
            </a:pPr>
            <a:r>
              <a:rPr lang="en-US" sz="2400" dirty="0">
                <a:solidFill>
                  <a:srgbClr val="FF0000"/>
                </a:solidFill>
              </a:rPr>
              <a:t>H1 { font-size: 1.2em;   }  /* The font size of H1 is 24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0000" lnSpcReduction="20000"/>
          </a:bodyPr>
          <a:lstStyle/>
          <a:p>
            <a:pPr>
              <a:buNone/>
            </a:pPr>
            <a:r>
              <a:rPr lang="en-US" b="1" i="1" dirty="0">
                <a:solidFill>
                  <a:srgbClr val="00B050"/>
                </a:solidFill>
              </a:rPr>
              <a:t>Font Style</a:t>
            </a:r>
            <a:endParaRPr lang="en-US" dirty="0">
              <a:solidFill>
                <a:srgbClr val="00B050"/>
              </a:solidFill>
            </a:endParaRPr>
          </a:p>
          <a:p>
            <a:r>
              <a:rPr lang="en-US" dirty="0"/>
              <a:t>You can set the style of text in a element with the font-style property: </a:t>
            </a:r>
          </a:p>
          <a:p>
            <a:pPr>
              <a:buNone/>
            </a:pPr>
            <a:r>
              <a:rPr lang="en-US" dirty="0"/>
              <a:t>		</a:t>
            </a:r>
            <a:r>
              <a:rPr lang="en-US" dirty="0">
                <a:solidFill>
                  <a:srgbClr val="FF0000"/>
                </a:solidFill>
              </a:rPr>
              <a:t>font-style: value;</a:t>
            </a:r>
          </a:p>
          <a:p>
            <a:pPr>
              <a:buNone/>
            </a:pPr>
            <a:r>
              <a:rPr lang="en-US" sz="1400" dirty="0"/>
              <a:t> </a:t>
            </a:r>
            <a:endParaRPr lang="en-US" sz="1000" dirty="0"/>
          </a:p>
          <a:p>
            <a:r>
              <a:rPr lang="en-US" dirty="0"/>
              <a:t>Possible values are</a:t>
            </a:r>
          </a:p>
          <a:p>
            <a:pPr lvl="1"/>
            <a:r>
              <a:rPr lang="en-US" dirty="0">
                <a:solidFill>
                  <a:srgbClr val="0070C0"/>
                </a:solidFill>
              </a:rPr>
              <a:t>normal</a:t>
            </a:r>
          </a:p>
          <a:p>
            <a:pPr lvl="1"/>
            <a:r>
              <a:rPr lang="en-US" dirty="0" err="1">
                <a:solidFill>
                  <a:srgbClr val="0070C0"/>
                </a:solidFill>
              </a:rPr>
              <a:t>itailc</a:t>
            </a:r>
            <a:endParaRPr lang="en-US" dirty="0">
              <a:solidFill>
                <a:srgbClr val="0070C0"/>
              </a:solidFill>
            </a:endParaRPr>
          </a:p>
          <a:p>
            <a:pPr lvl="1"/>
            <a:r>
              <a:rPr lang="en-US" dirty="0">
                <a:solidFill>
                  <a:srgbClr val="0070C0"/>
                </a:solidFill>
              </a:rPr>
              <a:t>Oblique</a:t>
            </a:r>
          </a:p>
          <a:p>
            <a:pPr>
              <a:buNone/>
            </a:pPr>
            <a:endParaRPr lang="en-US" sz="1600" dirty="0"/>
          </a:p>
          <a:p>
            <a:r>
              <a:rPr lang="en-US" b="1" i="1" dirty="0">
                <a:solidFill>
                  <a:srgbClr val="00B050"/>
                </a:solidFill>
              </a:rPr>
              <a:t>Font Variant</a:t>
            </a:r>
            <a:endParaRPr lang="en-US" dirty="0">
              <a:solidFill>
                <a:srgbClr val="00B050"/>
              </a:solidFill>
            </a:endParaRPr>
          </a:p>
          <a:p>
            <a:r>
              <a:rPr lang="en-US" dirty="0"/>
              <a:t>You can set the variant of text within an element with the font-variant property:</a:t>
            </a:r>
          </a:p>
          <a:p>
            <a:pPr>
              <a:buNone/>
            </a:pPr>
            <a:r>
              <a:rPr lang="en-US" dirty="0"/>
              <a:t>		</a:t>
            </a:r>
            <a:r>
              <a:rPr lang="en-US" dirty="0">
                <a:solidFill>
                  <a:srgbClr val="FF0000"/>
                </a:solidFill>
              </a:rPr>
              <a:t>font-variant: value;</a:t>
            </a:r>
          </a:p>
          <a:p>
            <a:pPr>
              <a:buNone/>
            </a:pPr>
            <a:r>
              <a:rPr lang="en-US" sz="1600" dirty="0"/>
              <a:t> </a:t>
            </a:r>
          </a:p>
          <a:p>
            <a:r>
              <a:rPr lang="en-US" dirty="0"/>
              <a:t>Possible values are</a:t>
            </a:r>
          </a:p>
          <a:p>
            <a:pPr lvl="1"/>
            <a:r>
              <a:rPr lang="en-US" dirty="0">
                <a:solidFill>
                  <a:srgbClr val="0070C0"/>
                </a:solidFill>
              </a:rPr>
              <a:t>normal</a:t>
            </a:r>
          </a:p>
          <a:p>
            <a:pPr lvl="1"/>
            <a:r>
              <a:rPr lang="en-US" dirty="0">
                <a:solidFill>
                  <a:srgbClr val="0070C0"/>
                </a:solidFill>
              </a:rPr>
              <a:t>small-caps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lnSpc>
                <a:spcPct val="120000"/>
              </a:lnSpc>
              <a:spcBef>
                <a:spcPts val="0"/>
              </a:spcBef>
              <a:buNone/>
            </a:pPr>
            <a:r>
              <a:rPr lang="en-US" b="1" i="1" dirty="0">
                <a:solidFill>
                  <a:srgbClr val="00B050"/>
                </a:solidFill>
              </a:rPr>
              <a:t>Font Weight</a:t>
            </a:r>
            <a:endParaRPr lang="en-US" dirty="0">
              <a:solidFill>
                <a:srgbClr val="00B050"/>
              </a:solidFill>
            </a:endParaRPr>
          </a:p>
          <a:p>
            <a:pPr>
              <a:lnSpc>
                <a:spcPct val="120000"/>
              </a:lnSpc>
              <a:spcBef>
                <a:spcPts val="0"/>
              </a:spcBef>
            </a:pPr>
            <a:r>
              <a:rPr lang="en-US" dirty="0"/>
              <a:t>You can control the weight of text in an element with the font-weight property:</a:t>
            </a:r>
          </a:p>
          <a:p>
            <a:pPr>
              <a:lnSpc>
                <a:spcPct val="120000"/>
              </a:lnSpc>
              <a:spcBef>
                <a:spcPts val="0"/>
              </a:spcBef>
              <a:buNone/>
            </a:pPr>
            <a:r>
              <a:rPr lang="en-US" dirty="0">
                <a:solidFill>
                  <a:srgbClr val="FF0000"/>
                </a:solidFill>
              </a:rPr>
              <a:t>		font-weight: value;</a:t>
            </a:r>
          </a:p>
          <a:p>
            <a:pPr>
              <a:lnSpc>
                <a:spcPct val="120000"/>
              </a:lnSpc>
              <a:spcBef>
                <a:spcPts val="0"/>
              </a:spcBef>
              <a:buNone/>
            </a:pPr>
            <a:r>
              <a:rPr lang="en-US" sz="1500" dirty="0"/>
              <a:t> </a:t>
            </a:r>
          </a:p>
          <a:p>
            <a:pPr>
              <a:lnSpc>
                <a:spcPct val="120000"/>
              </a:lnSpc>
              <a:spcBef>
                <a:spcPts val="0"/>
              </a:spcBef>
            </a:pPr>
            <a:r>
              <a:rPr lang="en-US" dirty="0"/>
              <a:t>Absolute values are</a:t>
            </a:r>
          </a:p>
          <a:p>
            <a:pPr lvl="1">
              <a:lnSpc>
                <a:spcPct val="120000"/>
              </a:lnSpc>
              <a:spcBef>
                <a:spcPts val="0"/>
              </a:spcBef>
            </a:pPr>
            <a:r>
              <a:rPr lang="en-US" dirty="0">
                <a:solidFill>
                  <a:srgbClr val="0070C0"/>
                </a:solidFill>
              </a:rPr>
              <a:t>normal</a:t>
            </a:r>
          </a:p>
          <a:p>
            <a:pPr lvl="1">
              <a:lnSpc>
                <a:spcPct val="120000"/>
              </a:lnSpc>
              <a:spcBef>
                <a:spcPts val="0"/>
              </a:spcBef>
            </a:pPr>
            <a:r>
              <a:rPr lang="en-US" dirty="0">
                <a:solidFill>
                  <a:srgbClr val="0070C0"/>
                </a:solidFill>
              </a:rPr>
              <a:t>100</a:t>
            </a:r>
          </a:p>
          <a:p>
            <a:pPr lvl="1">
              <a:lnSpc>
                <a:spcPct val="120000"/>
              </a:lnSpc>
              <a:spcBef>
                <a:spcPts val="0"/>
              </a:spcBef>
            </a:pPr>
            <a:r>
              <a:rPr lang="en-US" dirty="0">
                <a:solidFill>
                  <a:srgbClr val="0070C0"/>
                </a:solidFill>
              </a:rPr>
              <a:t>200</a:t>
            </a:r>
          </a:p>
          <a:p>
            <a:pPr lvl="1">
              <a:lnSpc>
                <a:spcPct val="120000"/>
              </a:lnSpc>
              <a:spcBef>
                <a:spcPts val="0"/>
              </a:spcBef>
            </a:pPr>
            <a:r>
              <a:rPr lang="en-US" dirty="0">
                <a:solidFill>
                  <a:srgbClr val="0070C0"/>
                </a:solidFill>
              </a:rPr>
              <a:t>300</a:t>
            </a:r>
          </a:p>
          <a:p>
            <a:pPr lvl="1">
              <a:lnSpc>
                <a:spcPct val="120000"/>
              </a:lnSpc>
              <a:spcBef>
                <a:spcPts val="0"/>
              </a:spcBef>
            </a:pPr>
            <a:r>
              <a:rPr lang="en-US" dirty="0">
                <a:solidFill>
                  <a:srgbClr val="0070C0"/>
                </a:solidFill>
              </a:rPr>
              <a:t>400</a:t>
            </a:r>
          </a:p>
          <a:p>
            <a:pPr lvl="1">
              <a:lnSpc>
                <a:spcPct val="120000"/>
              </a:lnSpc>
              <a:spcBef>
                <a:spcPts val="0"/>
              </a:spcBef>
            </a:pPr>
            <a:r>
              <a:rPr lang="en-US" dirty="0">
                <a:solidFill>
                  <a:srgbClr val="0070C0"/>
                </a:solidFill>
              </a:rPr>
              <a:t>500</a:t>
            </a:r>
          </a:p>
          <a:p>
            <a:pPr lvl="1">
              <a:lnSpc>
                <a:spcPct val="120000"/>
              </a:lnSpc>
              <a:spcBef>
                <a:spcPts val="0"/>
              </a:spcBef>
            </a:pPr>
            <a:r>
              <a:rPr lang="en-US" dirty="0">
                <a:solidFill>
                  <a:srgbClr val="0070C0"/>
                </a:solidFill>
              </a:rPr>
              <a:t>600</a:t>
            </a:r>
          </a:p>
          <a:p>
            <a:pPr lvl="1">
              <a:lnSpc>
                <a:spcPct val="120000"/>
              </a:lnSpc>
              <a:spcBef>
                <a:spcPts val="0"/>
              </a:spcBef>
            </a:pPr>
            <a:r>
              <a:rPr lang="en-US" dirty="0">
                <a:solidFill>
                  <a:srgbClr val="0070C0"/>
                </a:solidFill>
              </a:rPr>
              <a:t>700</a:t>
            </a:r>
          </a:p>
          <a:p>
            <a:pPr lvl="1">
              <a:lnSpc>
                <a:spcPct val="120000"/>
              </a:lnSpc>
              <a:spcBef>
                <a:spcPts val="0"/>
              </a:spcBef>
            </a:pPr>
            <a:r>
              <a:rPr lang="en-US" dirty="0">
                <a:solidFill>
                  <a:srgbClr val="0070C0"/>
                </a:solidFill>
              </a:rPr>
              <a:t>800</a:t>
            </a:r>
          </a:p>
          <a:p>
            <a:pPr lvl="1">
              <a:lnSpc>
                <a:spcPct val="120000"/>
              </a:lnSpc>
              <a:spcBef>
                <a:spcPts val="0"/>
              </a:spcBef>
            </a:pPr>
            <a:r>
              <a:rPr lang="en-US" dirty="0">
                <a:solidFill>
                  <a:srgbClr val="0070C0"/>
                </a:solidFill>
              </a:rPr>
              <a:t>900</a:t>
            </a:r>
          </a:p>
          <a:p>
            <a:pPr lvl="1">
              <a:lnSpc>
                <a:spcPct val="120000"/>
              </a:lnSpc>
              <a:spcBef>
                <a:spcPts val="0"/>
              </a:spcBef>
            </a:pPr>
            <a:r>
              <a:rPr lang="en-US" dirty="0">
                <a:solidFill>
                  <a:srgbClr val="0070C0"/>
                </a:solidFill>
              </a:rPr>
              <a:t>Bold</a:t>
            </a:r>
          </a:p>
          <a:p>
            <a:pPr>
              <a:lnSpc>
                <a:spcPct val="120000"/>
              </a:lnSpc>
              <a:spcBef>
                <a:spcPts val="0"/>
              </a:spcBef>
              <a:buNone/>
            </a:pPr>
            <a:endParaRPr lang="en-US" sz="1600" dirty="0"/>
          </a:p>
          <a:p>
            <a:pPr>
              <a:lnSpc>
                <a:spcPct val="120000"/>
              </a:lnSpc>
              <a:spcBef>
                <a:spcPts val="0"/>
              </a:spcBef>
              <a:buNone/>
            </a:pPr>
            <a:r>
              <a:rPr lang="en-US" dirty="0"/>
              <a:t>Relative Values are:</a:t>
            </a:r>
          </a:p>
          <a:p>
            <a:pPr lvl="1">
              <a:lnSpc>
                <a:spcPct val="120000"/>
              </a:lnSpc>
              <a:spcBef>
                <a:spcPts val="0"/>
              </a:spcBef>
            </a:pPr>
            <a:r>
              <a:rPr lang="en-US" dirty="0">
                <a:solidFill>
                  <a:srgbClr val="0070C0"/>
                </a:solidFill>
              </a:rPr>
              <a:t>lighter</a:t>
            </a:r>
          </a:p>
          <a:p>
            <a:pPr lvl="1">
              <a:lnSpc>
                <a:spcPct val="120000"/>
              </a:lnSpc>
              <a:spcBef>
                <a:spcPts val="0"/>
              </a:spcBef>
            </a:pPr>
            <a:r>
              <a:rPr lang="en-US" dirty="0">
                <a:solidFill>
                  <a:srgbClr val="0070C0"/>
                </a:solidFill>
              </a:rPr>
              <a:t>bolder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sp>
        <p:nvSpPr>
          <p:cNvPr id="3" name="Content Placeholder 2"/>
          <p:cNvSpPr>
            <a:spLocks noGrp="1"/>
          </p:cNvSpPr>
          <p:nvPr>
            <p:ph sz="quarter" idx="1"/>
          </p:nvPr>
        </p:nvSpPr>
        <p:spPr/>
        <p:txBody>
          <a:bodyPr>
            <a:normAutofit/>
          </a:bodyPr>
          <a:lstStyle/>
          <a:p>
            <a:r>
              <a:rPr lang="en-US" sz="2400" dirty="0">
                <a:solidFill>
                  <a:srgbClr val="0070C0"/>
                </a:solidFill>
              </a:rPr>
              <a:t>The font-weight property selects the weight of the font. </a:t>
            </a:r>
          </a:p>
          <a:p>
            <a:r>
              <a:rPr lang="en-US" sz="2400" dirty="0"/>
              <a:t>The values 100 to 900 form an ordered sequence, where each number indicates a weight that is at least as dark as its predecessor. </a:t>
            </a:r>
          </a:p>
          <a:p>
            <a:r>
              <a:rPr lang="en-US" sz="2400" dirty="0">
                <a:solidFill>
                  <a:srgbClr val="0070C0"/>
                </a:solidFill>
              </a:rPr>
              <a:t>The keyword normal is synonymous with 400, and bold is synonymous with 700. </a:t>
            </a:r>
          </a:p>
          <a:p>
            <a:r>
              <a:rPr lang="en-US" sz="2400" dirty="0"/>
              <a:t>Keywords other than normal and bold have been shown to be often confused with font names and a numerical scale was therefore chosen for the 9-value 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Styling Fonts…</a:t>
            </a:r>
            <a:endParaRPr lang="en-US" dirty="0"/>
          </a:p>
        </p:txBody>
      </p:sp>
      <p:graphicFrame>
        <p:nvGraphicFramePr>
          <p:cNvPr id="4" name="Content Placeholder 3"/>
          <p:cNvGraphicFramePr>
            <a:graphicFrameLocks noGrp="1"/>
          </p:cNvGraphicFramePr>
          <p:nvPr>
            <p:ph sz="quarter" idx="1"/>
          </p:nvPr>
        </p:nvGraphicFramePr>
        <p:xfrm>
          <a:off x="914400" y="1600200"/>
          <a:ext cx="6781799" cy="3657599"/>
        </p:xfrm>
        <a:graphic>
          <a:graphicData uri="http://schemas.openxmlformats.org/drawingml/2006/table">
            <a:tbl>
              <a:tblPr/>
              <a:tblGrid>
                <a:gridCol w="2570878">
                  <a:extLst>
                    <a:ext uri="{9D8B030D-6E8A-4147-A177-3AD203B41FA5}">
                      <a16:colId xmlns:a16="http://schemas.microsoft.com/office/drawing/2014/main" val="20000"/>
                    </a:ext>
                  </a:extLst>
                </a:gridCol>
                <a:gridCol w="1662206">
                  <a:extLst>
                    <a:ext uri="{9D8B030D-6E8A-4147-A177-3AD203B41FA5}">
                      <a16:colId xmlns:a16="http://schemas.microsoft.com/office/drawing/2014/main" val="20001"/>
                    </a:ext>
                  </a:extLst>
                </a:gridCol>
                <a:gridCol w="2548715">
                  <a:extLst>
                    <a:ext uri="{9D8B030D-6E8A-4147-A177-3AD203B41FA5}">
                      <a16:colId xmlns:a16="http://schemas.microsoft.com/office/drawing/2014/main" val="20002"/>
                    </a:ext>
                  </a:extLst>
                </a:gridCol>
              </a:tblGrid>
              <a:tr h="294658">
                <a:tc>
                  <a:txBody>
                    <a:bodyPr/>
                    <a:lstStyle/>
                    <a:p>
                      <a:pPr marL="0" marR="0" algn="ctr">
                        <a:lnSpc>
                          <a:spcPct val="115000"/>
                        </a:lnSpc>
                        <a:spcBef>
                          <a:spcPts val="0"/>
                        </a:spcBef>
                        <a:spcAft>
                          <a:spcPts val="0"/>
                        </a:spcAft>
                      </a:pPr>
                      <a:r>
                        <a:rPr lang="en-US" sz="1600" b="1" dirty="0">
                          <a:solidFill>
                            <a:srgbClr val="000000"/>
                          </a:solidFill>
                          <a:latin typeface="Calibri"/>
                          <a:ea typeface="Calibri"/>
                          <a:cs typeface="Times New Roman"/>
                        </a:rPr>
                        <a:t>inherited value</a:t>
                      </a:r>
                      <a:endParaRPr lang="en-US" sz="16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Calibri"/>
                          <a:ea typeface="Calibri"/>
                          <a:cs typeface="Times New Roman"/>
                        </a:rPr>
                        <a:t>Bolder</a:t>
                      </a:r>
                      <a:endParaRPr lang="en-US"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Calibri"/>
                          <a:ea typeface="Calibri"/>
                          <a:cs typeface="Times New Roman"/>
                        </a:rPr>
                        <a:t>Lighter</a:t>
                      </a:r>
                      <a:endParaRPr lang="en-US"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5903">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100</a:t>
                      </a:r>
                      <a:endParaRPr lang="en-US" sz="16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400</a:t>
                      </a:r>
                      <a:endParaRPr lang="en-US" sz="16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100</a:t>
                      </a:r>
                      <a:endParaRPr lang="en-US"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400350">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200</a:t>
                      </a:r>
                      <a:endParaRPr lang="en-US" sz="1600" dirty="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400</a:t>
                      </a:r>
                      <a:endParaRPr lang="en-US" sz="16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100</a:t>
                      </a:r>
                      <a:endParaRPr lang="en-US" sz="16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400350">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300</a:t>
                      </a:r>
                      <a:endParaRPr lang="en-US" sz="1600" dirty="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400</a:t>
                      </a:r>
                      <a:endParaRPr lang="en-US" sz="1600" dirty="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100</a:t>
                      </a:r>
                      <a:endParaRPr lang="en-US" sz="1600">
                        <a:latin typeface="Calibri"/>
                        <a:ea typeface="Calibri"/>
                        <a:cs typeface="Times New Roman"/>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3"/>
                  </a:ext>
                </a:extLst>
              </a:tr>
              <a:tr h="400350">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400</a:t>
                      </a:r>
                      <a:endParaRPr lang="en-US" sz="1600" dirty="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700</a:t>
                      </a:r>
                      <a:endParaRPr lang="en-US" sz="16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100</a:t>
                      </a:r>
                      <a:endParaRPr lang="en-US" sz="16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400350">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500</a:t>
                      </a:r>
                      <a:endParaRPr lang="en-US" sz="1600" dirty="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700</a:t>
                      </a:r>
                      <a:endParaRPr lang="en-US" sz="1600" dirty="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100</a:t>
                      </a:r>
                      <a:endParaRPr lang="en-US" sz="1600">
                        <a:latin typeface="Calibri"/>
                        <a:ea typeface="Calibri"/>
                        <a:cs typeface="Times New Roman"/>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5"/>
                  </a:ext>
                </a:extLst>
              </a:tr>
              <a:tr h="400350">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600</a:t>
                      </a:r>
                      <a:endParaRPr lang="en-US" sz="1600" dirty="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900</a:t>
                      </a:r>
                      <a:endParaRPr lang="en-US" sz="1600" dirty="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400</a:t>
                      </a:r>
                      <a:endParaRPr lang="en-US" sz="16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400350">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700</a:t>
                      </a:r>
                      <a:endParaRPr lang="en-US" sz="1600" dirty="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900</a:t>
                      </a:r>
                      <a:endParaRPr lang="en-US" sz="1600" dirty="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400</a:t>
                      </a:r>
                      <a:endParaRPr lang="en-US" sz="1600" dirty="0">
                        <a:latin typeface="Calibri"/>
                        <a:ea typeface="Calibri"/>
                        <a:cs typeface="Times New Roman"/>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7"/>
                  </a:ext>
                </a:extLst>
              </a:tr>
              <a:tr h="320280">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800</a:t>
                      </a:r>
                      <a:endParaRPr lang="en-US" sz="16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900</a:t>
                      </a:r>
                      <a:endParaRPr lang="en-US" sz="16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700</a:t>
                      </a:r>
                      <a:endParaRPr lang="en-US" sz="1600" dirty="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294658">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900</a:t>
                      </a:r>
                      <a:endParaRPr lang="en-US" sz="16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600">
                          <a:solidFill>
                            <a:srgbClr val="000000"/>
                          </a:solidFill>
                          <a:latin typeface="Calibri"/>
                          <a:ea typeface="Calibri"/>
                          <a:cs typeface="Times New Roman"/>
                        </a:rPr>
                        <a:t>900</a:t>
                      </a:r>
                      <a:endParaRPr lang="en-US" sz="16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lnSpc>
                          <a:spcPct val="115000"/>
                        </a:lnSpc>
                        <a:spcBef>
                          <a:spcPts val="0"/>
                        </a:spcBef>
                        <a:spcAft>
                          <a:spcPts val="0"/>
                        </a:spcAft>
                      </a:pPr>
                      <a:r>
                        <a:rPr lang="en-US" sz="1600" dirty="0">
                          <a:solidFill>
                            <a:srgbClr val="000000"/>
                          </a:solidFill>
                          <a:latin typeface="Calibri"/>
                          <a:ea typeface="Calibri"/>
                          <a:cs typeface="Times New Roman"/>
                        </a:rPr>
                        <a:t>700</a:t>
                      </a:r>
                      <a:endParaRPr lang="en-US" sz="16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9"/>
                  </a:ext>
                </a:extLst>
              </a:tr>
            </a:tbl>
          </a:graphicData>
        </a:graphic>
      </p:graphicFrame>
      <p:sp>
        <p:nvSpPr>
          <p:cNvPr id="5" name="Rectangle 4"/>
          <p:cNvSpPr/>
          <p:nvPr/>
        </p:nvSpPr>
        <p:spPr>
          <a:xfrm>
            <a:off x="609600" y="5257800"/>
            <a:ext cx="7696200" cy="1427763"/>
          </a:xfrm>
          <a:prstGeom prst="rect">
            <a:avLst/>
          </a:prstGeom>
        </p:spPr>
        <p:txBody>
          <a:bodyPr wrap="square">
            <a:spAutoFit/>
          </a:bodyPr>
          <a:lstStyle/>
          <a:p>
            <a:pPr>
              <a:lnSpc>
                <a:spcPct val="150000"/>
              </a:lnSpc>
            </a:pPr>
            <a:r>
              <a:rPr lang="en-US" sz="2000" dirty="0"/>
              <a:t>Example:</a:t>
            </a:r>
          </a:p>
          <a:p>
            <a:pPr>
              <a:lnSpc>
                <a:spcPct val="150000"/>
              </a:lnSpc>
            </a:pPr>
            <a:r>
              <a:rPr lang="en-US" sz="2000" dirty="0">
                <a:solidFill>
                  <a:srgbClr val="FF0000"/>
                </a:solidFill>
              </a:rPr>
              <a:t>body { font-weight: 600;}</a:t>
            </a:r>
          </a:p>
          <a:p>
            <a:pPr>
              <a:lnSpc>
                <a:spcPct val="150000"/>
              </a:lnSpc>
            </a:pPr>
            <a:r>
              <a:rPr lang="en-US" sz="2000" dirty="0">
                <a:solidFill>
                  <a:srgbClr val="FF0000"/>
                </a:solidFill>
              </a:rPr>
              <a:t>p { font-weight: bolder } /* this is based on 600 and it changes to 900*/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Styling Links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pPr>
              <a:lnSpc>
                <a:spcPct val="120000"/>
              </a:lnSpc>
            </a:pPr>
            <a:r>
              <a:rPr lang="en-US" dirty="0">
                <a:solidFill>
                  <a:srgbClr val="0070C0"/>
                </a:solidFill>
              </a:rPr>
              <a:t>User agents commonly display unvisited links differently from previously visited ones. </a:t>
            </a:r>
          </a:p>
          <a:p>
            <a:pPr>
              <a:lnSpc>
                <a:spcPct val="120000"/>
              </a:lnSpc>
            </a:pPr>
            <a:r>
              <a:rPr lang="en-US" dirty="0"/>
              <a:t>CSS provides the pseudo-classes ’</a:t>
            </a:r>
            <a:r>
              <a:rPr lang="en-US" dirty="0">
                <a:solidFill>
                  <a:srgbClr val="0070C0"/>
                </a:solidFill>
              </a:rPr>
              <a:t>a:link</a:t>
            </a:r>
            <a:r>
              <a:rPr lang="en-US" dirty="0"/>
              <a:t>’ and ’</a:t>
            </a:r>
            <a:r>
              <a:rPr lang="en-US" dirty="0">
                <a:solidFill>
                  <a:srgbClr val="0070C0"/>
                </a:solidFill>
              </a:rPr>
              <a:t>a:visited</a:t>
            </a:r>
            <a:r>
              <a:rPr lang="en-US" dirty="0"/>
              <a:t>’ to distinguish them:</a:t>
            </a:r>
          </a:p>
          <a:p>
            <a:pPr lvl="1">
              <a:lnSpc>
                <a:spcPct val="120000"/>
              </a:lnSpc>
            </a:pPr>
            <a:r>
              <a:rPr lang="en-US" b="1" i="1" dirty="0">
                <a:solidFill>
                  <a:srgbClr val="0070C0"/>
                </a:solidFill>
              </a:rPr>
              <a:t>a:link</a:t>
            </a:r>
            <a:r>
              <a:rPr lang="en-US" dirty="0"/>
              <a:t> </a:t>
            </a:r>
            <a:r>
              <a:rPr lang="en-US" dirty="0">
                <a:latin typeface="Tw Cen MT"/>
              </a:rPr>
              <a:t>– </a:t>
            </a:r>
            <a:r>
              <a:rPr lang="en-US" dirty="0"/>
              <a:t>pseudo-class applies for links that have not yet been visited.</a:t>
            </a:r>
          </a:p>
          <a:p>
            <a:pPr lvl="1">
              <a:lnSpc>
                <a:spcPct val="120000"/>
              </a:lnSpc>
            </a:pPr>
            <a:r>
              <a:rPr lang="en-US" b="1" i="1" dirty="0">
                <a:solidFill>
                  <a:srgbClr val="0070C0"/>
                </a:solidFill>
              </a:rPr>
              <a:t>a:visited</a:t>
            </a:r>
            <a:r>
              <a:rPr lang="en-US" dirty="0">
                <a:solidFill>
                  <a:srgbClr val="0070C0"/>
                </a:solidFill>
              </a:rPr>
              <a:t> </a:t>
            </a:r>
            <a:r>
              <a:rPr lang="en-US" dirty="0"/>
              <a:t>– pseudo-class applies once the link has been visited by the user.</a:t>
            </a:r>
          </a:p>
          <a:p>
            <a:pPr lvl="1">
              <a:lnSpc>
                <a:spcPct val="120000"/>
              </a:lnSpc>
            </a:pPr>
            <a:r>
              <a:rPr lang="en-US" b="1" i="1" dirty="0">
                <a:solidFill>
                  <a:srgbClr val="0070C0"/>
                </a:solidFill>
              </a:rPr>
              <a:t>a:hover</a:t>
            </a:r>
            <a:r>
              <a:rPr lang="en-US" dirty="0"/>
              <a:t> – pseudo-class applies while the user designates an element with some pointing device, but does not activate it. </a:t>
            </a:r>
          </a:p>
          <a:p>
            <a:pPr lvl="1">
              <a:lnSpc>
                <a:spcPct val="120000"/>
              </a:lnSpc>
            </a:pPr>
            <a:r>
              <a:rPr lang="en-US" b="1" i="1" dirty="0">
                <a:solidFill>
                  <a:srgbClr val="0070C0"/>
                </a:solidFill>
              </a:rPr>
              <a:t>a:active</a:t>
            </a:r>
            <a:r>
              <a:rPr lang="en-US" dirty="0"/>
              <a:t> – pseudo-class applies while an element is being activated by the user. For example, between the times the user presses the mouse button and releases it.</a:t>
            </a:r>
          </a:p>
          <a:p>
            <a:pPr lvl="1">
              <a:lnSpc>
                <a:spcPct val="120000"/>
              </a:lnSpc>
            </a:pPr>
            <a:r>
              <a:rPr lang="en-US" b="1" i="1" dirty="0">
                <a:solidFill>
                  <a:srgbClr val="0070C0"/>
                </a:solidFill>
              </a:rPr>
              <a:t>a:focus</a:t>
            </a:r>
            <a:r>
              <a:rPr lang="en-US" dirty="0"/>
              <a:t> – pseudo-class applies while an element has the focus (accepts keyboard events or other forms of text input).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Styling Links…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r>
              <a:rPr lang="en-US" sz="2400" dirty="0"/>
              <a:t>Below are the various ways you can use CSS to style links.</a:t>
            </a:r>
          </a:p>
          <a:p>
            <a:pPr>
              <a:buNone/>
            </a:pPr>
            <a:r>
              <a:rPr lang="en-US" sz="2400" dirty="0">
                <a:solidFill>
                  <a:srgbClr val="FF0000"/>
                </a:solidFill>
              </a:rPr>
              <a:t>		a:link {</a:t>
            </a:r>
          </a:p>
          <a:p>
            <a:pPr>
              <a:buNone/>
            </a:pPr>
            <a:r>
              <a:rPr lang="en-US" sz="2400" dirty="0">
                <a:solidFill>
                  <a:srgbClr val="FF0000"/>
                </a:solidFill>
              </a:rPr>
              <a:t>			color: #009900;</a:t>
            </a:r>
          </a:p>
          <a:p>
            <a:pPr>
              <a:buNone/>
            </a:pPr>
            <a:r>
              <a:rPr lang="en-US" sz="2400" dirty="0">
                <a:solidFill>
                  <a:srgbClr val="FF0000"/>
                </a:solidFill>
              </a:rPr>
              <a:t>			text-decoration: </a:t>
            </a:r>
            <a:r>
              <a:rPr lang="en-US" sz="2400" dirty="0" err="1">
                <a:solidFill>
                  <a:srgbClr val="FF0000"/>
                </a:solidFill>
              </a:rPr>
              <a:t>overline</a:t>
            </a:r>
            <a:r>
              <a:rPr lang="en-US" sz="2400" dirty="0">
                <a:solidFill>
                  <a:srgbClr val="FF0000"/>
                </a:solidFill>
              </a:rPr>
              <a:t>;</a:t>
            </a:r>
          </a:p>
          <a:p>
            <a:pPr>
              <a:buNone/>
            </a:pPr>
            <a:r>
              <a:rPr lang="en-US" sz="2400" dirty="0">
                <a:solidFill>
                  <a:srgbClr val="FF0000"/>
                </a:solidFill>
              </a:rPr>
              <a:t>		}</a:t>
            </a:r>
          </a:p>
          <a:p>
            <a:pPr>
              <a:buNone/>
            </a:pPr>
            <a:r>
              <a:rPr lang="en-US" sz="2400" dirty="0">
                <a:solidFill>
                  <a:srgbClr val="FF0000"/>
                </a:solidFill>
              </a:rPr>
              <a:t>		a:visited {color: #999999;}</a:t>
            </a:r>
          </a:p>
          <a:p>
            <a:pPr>
              <a:buNone/>
            </a:pPr>
            <a:r>
              <a:rPr lang="en-US" sz="2400" dirty="0">
                <a:solidFill>
                  <a:srgbClr val="FF0000"/>
                </a:solidFill>
              </a:rPr>
              <a:t>		a:hover {color: #333333;}</a:t>
            </a:r>
          </a:p>
          <a:p>
            <a:pPr>
              <a:buNone/>
            </a:pPr>
            <a:r>
              <a:rPr lang="en-US" sz="2400" dirty="0">
                <a:solidFill>
                  <a:srgbClr val="FF0000"/>
                </a:solidFill>
              </a:rPr>
              <a:t>		a:focus {color: #333333;}</a:t>
            </a:r>
          </a:p>
          <a:p>
            <a:pPr>
              <a:buNone/>
            </a:pPr>
            <a:r>
              <a:rPr lang="en-US" sz="2400" dirty="0">
                <a:solidFill>
                  <a:srgbClr val="FF0000"/>
                </a:solidFill>
              </a:rPr>
              <a:t>		a:active {color: #009900;}</a:t>
            </a:r>
          </a:p>
          <a:p>
            <a:r>
              <a:rPr lang="en-US" sz="2400" b="1" dirty="0"/>
              <a:t>Remark:</a:t>
            </a:r>
            <a:r>
              <a:rPr lang="en-US" sz="2400" dirty="0"/>
              <a:t> </a:t>
            </a:r>
          </a:p>
          <a:p>
            <a:r>
              <a:rPr lang="en-US" sz="2400" dirty="0"/>
              <a:t>You must declare the</a:t>
            </a:r>
            <a:r>
              <a:rPr lang="en-US" sz="2400" dirty="0">
                <a:effectLst>
                  <a:outerShdw blurRad="38100" dist="38100" dir="2700000" algn="tl">
                    <a:srgbClr val="000000">
                      <a:alpha val="43137"/>
                    </a:srgbClr>
                  </a:outerShdw>
                </a:effectLst>
              </a:rPr>
              <a:t> </a:t>
            </a:r>
            <a:r>
              <a:rPr lang="en-US" sz="2400" i="1" dirty="0">
                <a:solidFill>
                  <a:srgbClr val="0070C0"/>
                </a:solidFill>
              </a:rPr>
              <a:t>a:link</a:t>
            </a:r>
            <a:r>
              <a:rPr lang="en-US" sz="2400" dirty="0">
                <a:effectLst>
                  <a:outerShdw blurRad="38100" dist="38100" dir="2700000" algn="tl">
                    <a:srgbClr val="000000">
                      <a:alpha val="43137"/>
                    </a:srgbClr>
                  </a:outerShdw>
                </a:effectLst>
              </a:rPr>
              <a:t> </a:t>
            </a:r>
            <a:r>
              <a:rPr lang="en-US" sz="2400" dirty="0"/>
              <a:t>and </a:t>
            </a:r>
            <a:r>
              <a:rPr lang="en-US" sz="2400" i="1" dirty="0">
                <a:solidFill>
                  <a:srgbClr val="0070C0"/>
                </a:solidFill>
              </a:rPr>
              <a:t>a:visited</a:t>
            </a:r>
            <a:r>
              <a:rPr lang="en-US" sz="2400" dirty="0"/>
              <a:t> before you declare </a:t>
            </a:r>
            <a:r>
              <a:rPr lang="en-US" sz="2400" dirty="0">
                <a:solidFill>
                  <a:srgbClr val="0070C0"/>
                </a:solidFill>
              </a:rPr>
              <a:t>a:hover</a:t>
            </a:r>
            <a:r>
              <a:rPr lang="en-US" sz="2400" dirty="0"/>
              <a:t>. </a:t>
            </a:r>
          </a:p>
          <a:p>
            <a:r>
              <a:rPr lang="en-US" sz="2400" dirty="0"/>
              <a:t>Furthermore, you must declare </a:t>
            </a:r>
            <a:r>
              <a:rPr lang="en-US" sz="2400" i="1" dirty="0">
                <a:solidFill>
                  <a:srgbClr val="0070C0"/>
                </a:solidFill>
              </a:rPr>
              <a:t>a:hover</a:t>
            </a:r>
            <a:r>
              <a:rPr lang="en-US" sz="2400" dirty="0"/>
              <a:t> before you can declare </a:t>
            </a:r>
            <a:r>
              <a:rPr lang="en-US" sz="2400" i="1" dirty="0">
                <a:solidFill>
                  <a:srgbClr val="0070C0"/>
                </a:solidFill>
              </a:rPr>
              <a:t>a:active</a:t>
            </a:r>
            <a:r>
              <a:rPr lang="en-US" sz="24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5. Styling Lists</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sz="2600" b="1" i="1" dirty="0">
                <a:solidFill>
                  <a:srgbClr val="00B050"/>
                </a:solidFill>
              </a:rPr>
              <a:t>List Style</a:t>
            </a:r>
            <a:endParaRPr lang="en-US" sz="2600" dirty="0">
              <a:solidFill>
                <a:srgbClr val="00B050"/>
              </a:solidFill>
            </a:endParaRPr>
          </a:p>
          <a:p>
            <a:r>
              <a:rPr lang="en-US" sz="2600" dirty="0"/>
              <a:t>You can control the appearance of ordered and unordered lists in one declaration with the list-style property</a:t>
            </a:r>
          </a:p>
          <a:p>
            <a:pPr>
              <a:buNone/>
            </a:pPr>
            <a:r>
              <a:rPr lang="en-US" sz="2600" dirty="0"/>
              <a:t>		</a:t>
            </a:r>
            <a:r>
              <a:rPr lang="en-US" sz="2600" dirty="0">
                <a:solidFill>
                  <a:srgbClr val="FF0000"/>
                </a:solidFill>
              </a:rPr>
              <a:t>list-style: image position type;</a:t>
            </a:r>
          </a:p>
          <a:p>
            <a:pPr>
              <a:buNone/>
            </a:pPr>
            <a:r>
              <a:rPr lang="en-US" sz="1400" dirty="0"/>
              <a:t> </a:t>
            </a:r>
          </a:p>
          <a:p>
            <a:r>
              <a:rPr lang="en-US" sz="2600" dirty="0"/>
              <a:t>Values:</a:t>
            </a:r>
          </a:p>
          <a:p>
            <a:pPr lvl="1"/>
            <a:r>
              <a:rPr lang="en-US" dirty="0">
                <a:solidFill>
                  <a:srgbClr val="0070C0"/>
                </a:solidFill>
              </a:rPr>
              <a:t>image</a:t>
            </a:r>
          </a:p>
          <a:p>
            <a:pPr lvl="1"/>
            <a:r>
              <a:rPr lang="en-US" dirty="0">
                <a:solidFill>
                  <a:srgbClr val="0070C0"/>
                </a:solidFill>
              </a:rPr>
              <a:t>position</a:t>
            </a:r>
          </a:p>
          <a:p>
            <a:pPr lvl="1"/>
            <a:r>
              <a:rPr lang="en-US" dirty="0">
                <a:solidFill>
                  <a:srgbClr val="0070C0"/>
                </a:solidFill>
              </a:rPr>
              <a:t>type</a:t>
            </a:r>
          </a:p>
          <a:p>
            <a:pPr>
              <a:buNone/>
            </a:pPr>
            <a:endParaRPr lang="en-US" sz="1400" dirty="0"/>
          </a:p>
          <a:p>
            <a:r>
              <a:rPr lang="en-US" sz="2600" dirty="0"/>
              <a:t>Or you can control them individually</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Styling Lists…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b="1" i="1" dirty="0">
                <a:solidFill>
                  <a:srgbClr val="00B050"/>
                </a:solidFill>
              </a:rPr>
              <a:t>List Style Image</a:t>
            </a:r>
            <a:endParaRPr lang="en-US" dirty="0">
              <a:solidFill>
                <a:srgbClr val="00B050"/>
              </a:solidFill>
            </a:endParaRPr>
          </a:p>
          <a:p>
            <a:r>
              <a:rPr lang="en-US" dirty="0"/>
              <a:t>You can use an image for the bullet of unordered lists with the list-style property</a:t>
            </a:r>
          </a:p>
          <a:p>
            <a:pPr>
              <a:buNone/>
            </a:pPr>
            <a:r>
              <a:rPr lang="en-US" dirty="0"/>
              <a:t>		</a:t>
            </a:r>
            <a:r>
              <a:rPr lang="en-US" dirty="0">
                <a:solidFill>
                  <a:srgbClr val="FF0000"/>
                </a:solidFill>
              </a:rPr>
              <a:t>list-style-image: </a:t>
            </a:r>
            <a:r>
              <a:rPr lang="en-US" dirty="0" err="1">
                <a:solidFill>
                  <a:srgbClr val="FF0000"/>
                </a:solidFill>
              </a:rPr>
              <a:t>url</a:t>
            </a:r>
            <a:r>
              <a:rPr lang="en-US" dirty="0">
                <a:solidFill>
                  <a:srgbClr val="FF0000"/>
                </a:solidFill>
              </a:rPr>
              <a:t>(“path to image file”);</a:t>
            </a:r>
          </a:p>
          <a:p>
            <a:pPr>
              <a:buNone/>
            </a:pPr>
            <a:r>
              <a:rPr lang="en-US" sz="1900" dirty="0"/>
              <a:t> </a:t>
            </a:r>
          </a:p>
          <a:p>
            <a:r>
              <a:rPr lang="en-US" dirty="0"/>
              <a:t>If you use an image, it is a good idea to declare the list-style-type also in case the user has images turned off.</a:t>
            </a:r>
          </a:p>
          <a:p>
            <a:pPr>
              <a:buNone/>
            </a:pPr>
            <a:r>
              <a:rPr lang="en-US" sz="1900" dirty="0"/>
              <a:t> </a:t>
            </a:r>
          </a:p>
          <a:p>
            <a:pPr>
              <a:buNone/>
            </a:pPr>
            <a:r>
              <a:rPr lang="en-US" b="1" i="1" dirty="0">
                <a:solidFill>
                  <a:srgbClr val="00B050"/>
                </a:solidFill>
              </a:rPr>
              <a:t>List Style Position</a:t>
            </a:r>
            <a:endParaRPr lang="en-US" dirty="0">
              <a:solidFill>
                <a:srgbClr val="00B050"/>
              </a:solidFill>
            </a:endParaRPr>
          </a:p>
          <a:p>
            <a:r>
              <a:rPr lang="en-US" dirty="0"/>
              <a:t>You can control the position of ordered and unordered lists with the list-style-position property</a:t>
            </a:r>
          </a:p>
          <a:p>
            <a:pPr>
              <a:buNone/>
            </a:pPr>
            <a:r>
              <a:rPr lang="en-US" dirty="0"/>
              <a:t>		</a:t>
            </a:r>
            <a:r>
              <a:rPr lang="en-US" dirty="0">
                <a:solidFill>
                  <a:srgbClr val="FF0000"/>
                </a:solidFill>
              </a:rPr>
              <a:t>list-style-position: value;</a:t>
            </a:r>
          </a:p>
          <a:p>
            <a:pPr>
              <a:buNone/>
            </a:pPr>
            <a:r>
              <a:rPr lang="en-US" sz="1800" dirty="0"/>
              <a:t> </a:t>
            </a:r>
          </a:p>
          <a:p>
            <a:r>
              <a:rPr lang="en-US" dirty="0"/>
              <a:t>Values</a:t>
            </a:r>
          </a:p>
          <a:p>
            <a:pPr lvl="1"/>
            <a:r>
              <a:rPr lang="en-US" dirty="0">
                <a:solidFill>
                  <a:srgbClr val="0070C0"/>
                </a:solidFill>
              </a:rPr>
              <a:t>inside</a:t>
            </a:r>
          </a:p>
          <a:p>
            <a:pPr lvl="1"/>
            <a:r>
              <a:rPr lang="en-US" dirty="0">
                <a:solidFill>
                  <a:srgbClr val="0070C0"/>
                </a:solidFill>
              </a:rPr>
              <a:t>outside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CSS…</a:t>
            </a:r>
            <a:endParaRPr lang="en-US" dirty="0"/>
          </a:p>
        </p:txBody>
      </p:sp>
      <p:sp>
        <p:nvSpPr>
          <p:cNvPr id="3" name="Content Placeholder 2"/>
          <p:cNvSpPr>
            <a:spLocks noGrp="1"/>
          </p:cNvSpPr>
          <p:nvPr>
            <p:ph sz="quarter" idx="1"/>
          </p:nvPr>
        </p:nvSpPr>
        <p:spPr>
          <a:xfrm>
            <a:off x="612648" y="1600200"/>
            <a:ext cx="8153400" cy="4876800"/>
          </a:xfrm>
        </p:spPr>
        <p:txBody>
          <a:bodyPr>
            <a:noAutofit/>
          </a:bodyPr>
          <a:lstStyle/>
          <a:p>
            <a:pPr lvl="0"/>
            <a:r>
              <a:rPr lang="en-US" sz="2000" b="1" dirty="0">
                <a:solidFill>
                  <a:srgbClr val="0070C0"/>
                </a:solidFill>
              </a:rPr>
              <a:t>Less work</a:t>
            </a:r>
            <a:r>
              <a:rPr lang="en-US" sz="2000" dirty="0">
                <a:solidFill>
                  <a:srgbClr val="0070C0"/>
                </a:solidFill>
              </a:rPr>
              <a:t> </a:t>
            </a:r>
            <a:r>
              <a:rPr lang="en-US" sz="2000" dirty="0"/>
              <a:t>- You can change the appearance of an entire site by editing one style sheet. </a:t>
            </a:r>
          </a:p>
          <a:p>
            <a:pPr lvl="0"/>
            <a:r>
              <a:rPr lang="en-US" sz="2000" dirty="0"/>
              <a:t>Making small tweaks and even entire site redesigns with style sheets is much easier than when presentation instructions are mixed in with the markup.</a:t>
            </a:r>
          </a:p>
          <a:p>
            <a:pPr lvl="0"/>
            <a:r>
              <a:rPr lang="en-US" sz="2000" b="1" dirty="0">
                <a:solidFill>
                  <a:srgbClr val="0070C0"/>
                </a:solidFill>
              </a:rPr>
              <a:t>Potentially smaller documents and faster downloads</a:t>
            </a:r>
            <a:r>
              <a:rPr lang="en-US" sz="2000" dirty="0">
                <a:solidFill>
                  <a:srgbClr val="0070C0"/>
                </a:solidFill>
              </a:rPr>
              <a:t> </a:t>
            </a:r>
            <a:r>
              <a:rPr lang="en-US" sz="2000" dirty="0"/>
              <a:t>- Old school practices of using redundant </a:t>
            </a:r>
            <a:r>
              <a:rPr lang="en-US" sz="2000" b="1" dirty="0"/>
              <a:t>font </a:t>
            </a:r>
            <a:r>
              <a:rPr lang="en-US" sz="2000" dirty="0"/>
              <a:t>elements and nested tables make for bloated documents. </a:t>
            </a:r>
          </a:p>
          <a:p>
            <a:pPr lvl="0"/>
            <a:r>
              <a:rPr lang="en-US" sz="2000" dirty="0"/>
              <a:t>Not only that, you can apply a single style sheet document to all the pages in a site for further byte savings.</a:t>
            </a:r>
          </a:p>
          <a:p>
            <a:pPr lvl="0"/>
            <a:r>
              <a:rPr lang="en-US" sz="2000" b="1" dirty="0">
                <a:solidFill>
                  <a:srgbClr val="0070C0"/>
                </a:solidFill>
              </a:rPr>
              <a:t>More accessible sites </a:t>
            </a:r>
            <a:r>
              <a:rPr lang="en-US" sz="2000" dirty="0"/>
              <a:t>- When all matters of presentation are handled by CSS, you can mark up your content meaningfully, making it more accessible for non-visual or mobile devices.</a:t>
            </a:r>
          </a:p>
          <a:p>
            <a:pPr lvl="0"/>
            <a:r>
              <a:rPr lang="en-US" sz="2000" b="1" dirty="0">
                <a:solidFill>
                  <a:srgbClr val="0070C0"/>
                </a:solidFill>
              </a:rPr>
              <a:t>Reliable browser support</a:t>
            </a:r>
            <a:r>
              <a:rPr lang="en-US" sz="2000" dirty="0">
                <a:solidFill>
                  <a:srgbClr val="0070C0"/>
                </a:solidFill>
              </a:rPr>
              <a:t> </a:t>
            </a:r>
            <a:r>
              <a:rPr lang="en-US" sz="2000" dirty="0"/>
              <a:t>- Nearly every browser in current use supports all of CSS Level 1 and the majority of CSS Level 2. </a:t>
            </a:r>
          </a:p>
          <a:p>
            <a:pPr>
              <a:spcBef>
                <a:spcPts val="2400"/>
              </a:spcBef>
            </a:pPr>
            <a:endParaRPr 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Styling Lists…</a:t>
            </a:r>
            <a:endParaRPr lang="en-US" dirty="0"/>
          </a:p>
        </p:txBody>
      </p:sp>
      <p:sp>
        <p:nvSpPr>
          <p:cNvPr id="3" name="Content Placeholder 2"/>
          <p:cNvSpPr>
            <a:spLocks noGrp="1"/>
          </p:cNvSpPr>
          <p:nvPr>
            <p:ph sz="quarter" idx="1"/>
          </p:nvPr>
        </p:nvSpPr>
        <p:spPr>
          <a:xfrm>
            <a:off x="609600" y="1600200"/>
            <a:ext cx="8153400" cy="5181600"/>
          </a:xfrm>
        </p:spPr>
        <p:txBody>
          <a:bodyPr>
            <a:noAutofit/>
          </a:bodyPr>
          <a:lstStyle/>
          <a:p>
            <a:pPr>
              <a:spcBef>
                <a:spcPts val="0"/>
              </a:spcBef>
              <a:buNone/>
            </a:pPr>
            <a:r>
              <a:rPr lang="en-US" sz="1800" b="1" i="1" dirty="0">
                <a:solidFill>
                  <a:srgbClr val="00B050"/>
                </a:solidFill>
              </a:rPr>
              <a:t>List Style Type</a:t>
            </a:r>
            <a:endParaRPr lang="en-US" sz="1800" dirty="0">
              <a:solidFill>
                <a:srgbClr val="00B050"/>
              </a:solidFill>
            </a:endParaRPr>
          </a:p>
          <a:p>
            <a:pPr>
              <a:spcBef>
                <a:spcPts val="0"/>
              </a:spcBef>
            </a:pPr>
            <a:r>
              <a:rPr lang="en-US" sz="1800" dirty="0"/>
              <a:t>You can control the type of bullet ordered and unordered lists use with the list-style-type property</a:t>
            </a:r>
          </a:p>
          <a:p>
            <a:pPr>
              <a:spcBef>
                <a:spcPts val="0"/>
              </a:spcBef>
              <a:buNone/>
            </a:pPr>
            <a:r>
              <a:rPr lang="en-US" sz="1800" dirty="0"/>
              <a:t>		</a:t>
            </a:r>
            <a:r>
              <a:rPr lang="en-US" sz="1800" dirty="0">
                <a:solidFill>
                  <a:srgbClr val="FF0000"/>
                </a:solidFill>
              </a:rPr>
              <a:t>list-style-type: value;</a:t>
            </a:r>
          </a:p>
          <a:p>
            <a:pPr>
              <a:spcBef>
                <a:spcPts val="0"/>
              </a:spcBef>
              <a:buNone/>
            </a:pPr>
            <a:r>
              <a:rPr lang="en-US" sz="1100" dirty="0"/>
              <a:t> </a:t>
            </a:r>
          </a:p>
          <a:p>
            <a:pPr>
              <a:spcBef>
                <a:spcPts val="0"/>
              </a:spcBef>
            </a:pPr>
            <a:r>
              <a:rPr lang="en-US" sz="1800" dirty="0"/>
              <a:t>Values</a:t>
            </a:r>
          </a:p>
          <a:p>
            <a:pPr lvl="1">
              <a:spcBef>
                <a:spcPts val="0"/>
              </a:spcBef>
            </a:pPr>
            <a:r>
              <a:rPr lang="en-US" sz="1600" dirty="0">
                <a:solidFill>
                  <a:srgbClr val="0070C0"/>
                </a:solidFill>
              </a:rPr>
              <a:t>none</a:t>
            </a:r>
          </a:p>
          <a:p>
            <a:pPr lvl="1">
              <a:spcBef>
                <a:spcPts val="0"/>
              </a:spcBef>
            </a:pPr>
            <a:r>
              <a:rPr lang="en-US" sz="1600" dirty="0">
                <a:solidFill>
                  <a:srgbClr val="0070C0"/>
                </a:solidFill>
              </a:rPr>
              <a:t>disc</a:t>
            </a:r>
          </a:p>
          <a:p>
            <a:pPr lvl="1">
              <a:spcBef>
                <a:spcPts val="0"/>
              </a:spcBef>
            </a:pPr>
            <a:r>
              <a:rPr lang="en-US" sz="1600" dirty="0">
                <a:solidFill>
                  <a:srgbClr val="0070C0"/>
                </a:solidFill>
              </a:rPr>
              <a:t>circle</a:t>
            </a:r>
          </a:p>
          <a:p>
            <a:pPr lvl="1">
              <a:spcBef>
                <a:spcPts val="0"/>
              </a:spcBef>
            </a:pPr>
            <a:r>
              <a:rPr lang="en-US" sz="1600" dirty="0">
                <a:solidFill>
                  <a:srgbClr val="0070C0"/>
                </a:solidFill>
              </a:rPr>
              <a:t>square</a:t>
            </a:r>
          </a:p>
          <a:p>
            <a:pPr lvl="1">
              <a:spcBef>
                <a:spcPts val="0"/>
              </a:spcBef>
            </a:pPr>
            <a:r>
              <a:rPr lang="en-US" sz="1600" dirty="0">
                <a:solidFill>
                  <a:srgbClr val="0070C0"/>
                </a:solidFill>
              </a:rPr>
              <a:t>decimal </a:t>
            </a:r>
          </a:p>
          <a:p>
            <a:pPr lvl="1">
              <a:spcBef>
                <a:spcPts val="0"/>
              </a:spcBef>
            </a:pPr>
            <a:r>
              <a:rPr lang="en-US" sz="1600" dirty="0">
                <a:solidFill>
                  <a:srgbClr val="0070C0"/>
                </a:solidFill>
              </a:rPr>
              <a:t>decimal-leading-zero</a:t>
            </a:r>
          </a:p>
          <a:p>
            <a:pPr lvl="1">
              <a:spcBef>
                <a:spcPts val="0"/>
              </a:spcBef>
            </a:pPr>
            <a:r>
              <a:rPr lang="en-US" sz="1600" dirty="0">
                <a:solidFill>
                  <a:srgbClr val="0070C0"/>
                </a:solidFill>
              </a:rPr>
              <a:t>lower-roman</a:t>
            </a:r>
          </a:p>
          <a:p>
            <a:pPr lvl="1">
              <a:spcBef>
                <a:spcPts val="0"/>
              </a:spcBef>
            </a:pPr>
            <a:r>
              <a:rPr lang="en-US" sz="1600" dirty="0">
                <a:solidFill>
                  <a:srgbClr val="0070C0"/>
                </a:solidFill>
              </a:rPr>
              <a:t>upper-roman</a:t>
            </a:r>
          </a:p>
          <a:p>
            <a:pPr lvl="1">
              <a:spcBef>
                <a:spcPts val="0"/>
              </a:spcBef>
            </a:pPr>
            <a:r>
              <a:rPr lang="en-US" sz="1600" dirty="0">
                <a:solidFill>
                  <a:srgbClr val="0070C0"/>
                </a:solidFill>
              </a:rPr>
              <a:t>lower-alpha</a:t>
            </a:r>
          </a:p>
          <a:p>
            <a:pPr lvl="1">
              <a:spcBef>
                <a:spcPts val="0"/>
              </a:spcBef>
            </a:pPr>
            <a:r>
              <a:rPr lang="en-US" sz="1600" dirty="0">
                <a:solidFill>
                  <a:srgbClr val="0070C0"/>
                </a:solidFill>
              </a:rPr>
              <a:t>upper-alpha</a:t>
            </a:r>
          </a:p>
          <a:p>
            <a:pPr lvl="1">
              <a:spcBef>
                <a:spcPts val="0"/>
              </a:spcBef>
            </a:pPr>
            <a:r>
              <a:rPr lang="en-US" sz="1600" dirty="0">
                <a:solidFill>
                  <a:srgbClr val="0070C0"/>
                </a:solidFill>
              </a:rPr>
              <a:t>lower-</a:t>
            </a:r>
            <a:r>
              <a:rPr lang="en-US" sz="1600" dirty="0" err="1">
                <a:solidFill>
                  <a:srgbClr val="0070C0"/>
                </a:solidFill>
              </a:rPr>
              <a:t>greek</a:t>
            </a:r>
            <a:endParaRPr lang="en-US" sz="1600" dirty="0">
              <a:solidFill>
                <a:srgbClr val="0070C0"/>
              </a:solidFill>
            </a:endParaRPr>
          </a:p>
          <a:p>
            <a:pPr lvl="1">
              <a:spcBef>
                <a:spcPts val="0"/>
              </a:spcBef>
            </a:pPr>
            <a:r>
              <a:rPr lang="en-US" sz="1600" dirty="0">
                <a:solidFill>
                  <a:srgbClr val="0070C0"/>
                </a:solidFill>
              </a:rPr>
              <a:t>lower-</a:t>
            </a:r>
            <a:r>
              <a:rPr lang="en-US" sz="1600" dirty="0" err="1">
                <a:solidFill>
                  <a:srgbClr val="0070C0"/>
                </a:solidFill>
              </a:rPr>
              <a:t>latin</a:t>
            </a:r>
            <a:endParaRPr lang="en-US" sz="1600" dirty="0">
              <a:solidFill>
                <a:srgbClr val="0070C0"/>
              </a:solidFill>
            </a:endParaRPr>
          </a:p>
          <a:p>
            <a:pPr lvl="1">
              <a:spcBef>
                <a:spcPts val="0"/>
              </a:spcBef>
            </a:pPr>
            <a:r>
              <a:rPr lang="en-US" sz="1600" dirty="0">
                <a:solidFill>
                  <a:srgbClr val="0070C0"/>
                </a:solidFill>
              </a:rPr>
              <a:t>upper-</a:t>
            </a:r>
            <a:r>
              <a:rPr lang="en-US" sz="1600" dirty="0" err="1">
                <a:solidFill>
                  <a:srgbClr val="0070C0"/>
                </a:solidFill>
              </a:rPr>
              <a:t>latin</a:t>
            </a:r>
            <a:endParaRPr lang="en-US" sz="1600" dirty="0">
              <a:solidFill>
                <a:srgbClr val="0070C0"/>
              </a:solidFill>
            </a:endParaRPr>
          </a:p>
          <a:p>
            <a:pPr lvl="1">
              <a:spcBef>
                <a:spcPts val="0"/>
              </a:spcBef>
            </a:pPr>
            <a:r>
              <a:rPr lang="en-US" sz="1600" dirty="0" err="1">
                <a:solidFill>
                  <a:srgbClr val="0070C0"/>
                </a:solidFill>
              </a:rPr>
              <a:t>armenian</a:t>
            </a:r>
            <a:endParaRPr lang="en-US" sz="1600" dirty="0">
              <a:solidFill>
                <a:srgbClr val="0070C0"/>
              </a:solidFill>
            </a:endParaRPr>
          </a:p>
          <a:p>
            <a:pPr lvl="1">
              <a:spcBef>
                <a:spcPts val="0"/>
              </a:spcBef>
            </a:pPr>
            <a:r>
              <a:rPr lang="en-US" sz="1600" dirty="0" err="1">
                <a:solidFill>
                  <a:srgbClr val="0070C0"/>
                </a:solidFill>
              </a:rPr>
              <a:t>georgian</a:t>
            </a:r>
            <a:endParaRPr lang="en-US" sz="1600" dirty="0">
              <a:solidFill>
                <a:srgbClr val="0070C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6. Styling Tables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spcBef>
                <a:spcPts val="600"/>
              </a:spcBef>
              <a:buNone/>
            </a:pPr>
            <a:r>
              <a:rPr lang="en-US" sz="3200" b="1" i="1" dirty="0">
                <a:solidFill>
                  <a:srgbClr val="00B050"/>
                </a:solidFill>
              </a:rPr>
              <a:t>Table Borders</a:t>
            </a:r>
            <a:endParaRPr lang="en-US" sz="3200" dirty="0">
              <a:solidFill>
                <a:srgbClr val="00B050"/>
              </a:solidFill>
            </a:endParaRPr>
          </a:p>
          <a:p>
            <a:pPr>
              <a:spcBef>
                <a:spcPts val="600"/>
              </a:spcBef>
            </a:pPr>
            <a:r>
              <a:rPr lang="en-US" sz="3200" dirty="0"/>
              <a:t>To specify table borders in CSS, use the border property. </a:t>
            </a:r>
          </a:p>
          <a:p>
            <a:pPr>
              <a:spcBef>
                <a:spcPts val="600"/>
              </a:spcBef>
            </a:pPr>
            <a:r>
              <a:rPr lang="en-US" sz="3200" dirty="0"/>
              <a:t>The example below specifies a black border for table, </a:t>
            </a:r>
            <a:r>
              <a:rPr lang="en-US" sz="3200" dirty="0" err="1"/>
              <a:t>th</a:t>
            </a:r>
            <a:r>
              <a:rPr lang="en-US" sz="3200" dirty="0"/>
              <a:t>, and td elements:</a:t>
            </a:r>
          </a:p>
          <a:p>
            <a:pPr lvl="1">
              <a:spcBef>
                <a:spcPts val="600"/>
              </a:spcBef>
              <a:buNone/>
            </a:pPr>
            <a:r>
              <a:rPr lang="en-US" sz="3200" dirty="0"/>
              <a:t>	</a:t>
            </a:r>
            <a:r>
              <a:rPr lang="en-US" sz="3200" dirty="0">
                <a:solidFill>
                  <a:srgbClr val="FF0000"/>
                </a:solidFill>
              </a:rPr>
              <a:t>table, </a:t>
            </a:r>
            <a:r>
              <a:rPr lang="en-US" sz="3200" dirty="0" err="1">
                <a:solidFill>
                  <a:srgbClr val="FF0000"/>
                </a:solidFill>
              </a:rPr>
              <a:t>th</a:t>
            </a:r>
            <a:r>
              <a:rPr lang="en-US" sz="3200" dirty="0">
                <a:solidFill>
                  <a:srgbClr val="FF0000"/>
                </a:solidFill>
              </a:rPr>
              <a:t>, td{</a:t>
            </a:r>
          </a:p>
          <a:p>
            <a:pPr lvl="1">
              <a:spcBef>
                <a:spcPts val="600"/>
              </a:spcBef>
              <a:buNone/>
            </a:pPr>
            <a:r>
              <a:rPr lang="en-US" sz="3200" dirty="0">
                <a:solidFill>
                  <a:srgbClr val="FF0000"/>
                </a:solidFill>
              </a:rPr>
              <a:t>		border: 1px solid black;</a:t>
            </a:r>
          </a:p>
          <a:p>
            <a:pPr lvl="1">
              <a:spcBef>
                <a:spcPts val="600"/>
              </a:spcBef>
              <a:buNone/>
            </a:pPr>
            <a:r>
              <a:rPr lang="en-US" sz="3200" dirty="0">
                <a:solidFill>
                  <a:srgbClr val="FF0000"/>
                </a:solidFill>
              </a:rPr>
              <a:t>	}</a:t>
            </a:r>
            <a:endParaRPr lang="en-US" sz="3200" dirty="0"/>
          </a:p>
          <a:p>
            <a:pPr>
              <a:spcBef>
                <a:spcPts val="600"/>
              </a:spcBef>
            </a:pPr>
            <a:r>
              <a:rPr lang="en-US" sz="3200" dirty="0"/>
              <a:t>Notice that the table in the example above has double borders because both the table, </a:t>
            </a:r>
            <a:r>
              <a:rPr lang="en-US" sz="3200" dirty="0" err="1"/>
              <a:t>th</a:t>
            </a:r>
            <a:r>
              <a:rPr lang="en-US" sz="3200" dirty="0"/>
              <a:t>, and td elements have separate borders.</a:t>
            </a:r>
          </a:p>
          <a:p>
            <a:pPr>
              <a:buNone/>
            </a:pPr>
            <a:endParaRPr lang="en-US" b="1" i="1" dirty="0"/>
          </a:p>
          <a:p>
            <a:pPr>
              <a:buNone/>
            </a:pPr>
            <a:r>
              <a:rPr lang="en-US" sz="3200" b="1" i="1" dirty="0">
                <a:solidFill>
                  <a:srgbClr val="00B050"/>
                </a:solidFill>
              </a:rPr>
              <a:t>Empty Cells</a:t>
            </a:r>
            <a:endParaRPr lang="en-US" sz="3200" dirty="0">
              <a:solidFill>
                <a:srgbClr val="00B050"/>
              </a:solidFill>
            </a:endParaRPr>
          </a:p>
          <a:p>
            <a:r>
              <a:rPr lang="en-US" sz="3200" dirty="0"/>
              <a:t>In the separated borders model, this property controls the rendering of borders and backgrounds around cells that have no visible content. </a:t>
            </a:r>
          </a:p>
          <a:p>
            <a:r>
              <a:rPr lang="en-US" sz="3200" dirty="0"/>
              <a:t>Empty cells and cells with the ’visibility’ property set to ’hidden’ are considered to have no visible content.</a:t>
            </a:r>
          </a:p>
          <a:p>
            <a:r>
              <a:rPr lang="en-US" sz="3200" dirty="0"/>
              <a:t>Syntax:</a:t>
            </a:r>
          </a:p>
          <a:p>
            <a:pPr>
              <a:buNone/>
            </a:pPr>
            <a:r>
              <a:rPr lang="en-US" sz="3200" dirty="0">
                <a:solidFill>
                  <a:srgbClr val="FF0000"/>
                </a:solidFill>
              </a:rPr>
              <a:t>		empty-cells: </a:t>
            </a:r>
            <a:r>
              <a:rPr lang="en-US" sz="3200" b="1" dirty="0">
                <a:solidFill>
                  <a:srgbClr val="FF0000"/>
                </a:solidFill>
              </a:rPr>
              <a:t>show</a:t>
            </a:r>
            <a:r>
              <a:rPr lang="en-US" sz="3200" dirty="0">
                <a:solidFill>
                  <a:srgbClr val="FF0000"/>
                </a:solidFill>
              </a:rPr>
              <a:t> | </a:t>
            </a:r>
            <a:r>
              <a:rPr lang="en-US" sz="3200" b="1" dirty="0">
                <a:solidFill>
                  <a:srgbClr val="FF0000"/>
                </a:solidFill>
              </a:rPr>
              <a:t>hide</a:t>
            </a:r>
            <a:r>
              <a:rPr lang="en-US" sz="3200" dirty="0">
                <a:solidFill>
                  <a:srgbClr val="FF0000"/>
                </a:solidFill>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Styling Tables…</a:t>
            </a:r>
            <a:endParaRPr lang="en-US" dirty="0"/>
          </a:p>
        </p:txBody>
      </p:sp>
      <p:sp>
        <p:nvSpPr>
          <p:cNvPr id="3" name="Content Placeholder 2"/>
          <p:cNvSpPr>
            <a:spLocks noGrp="1"/>
          </p:cNvSpPr>
          <p:nvPr>
            <p:ph sz="quarter" idx="1"/>
          </p:nvPr>
        </p:nvSpPr>
        <p:spPr>
          <a:xfrm>
            <a:off x="612648" y="1600200"/>
            <a:ext cx="8153400" cy="5105400"/>
          </a:xfrm>
        </p:spPr>
        <p:txBody>
          <a:bodyPr>
            <a:normAutofit/>
          </a:bodyPr>
          <a:lstStyle/>
          <a:p>
            <a:pPr>
              <a:buNone/>
            </a:pPr>
            <a:r>
              <a:rPr lang="en-US" sz="2400" b="1" i="1" dirty="0">
                <a:solidFill>
                  <a:srgbClr val="00B050"/>
                </a:solidFill>
              </a:rPr>
              <a:t>Collapse Borders</a:t>
            </a:r>
            <a:endParaRPr lang="en-US" sz="2400" dirty="0">
              <a:solidFill>
                <a:srgbClr val="00B050"/>
              </a:solidFill>
            </a:endParaRPr>
          </a:p>
          <a:p>
            <a:r>
              <a:rPr lang="en-US" sz="2400" dirty="0"/>
              <a:t>The border-collapse property sets whether the table borders are collapsed into a single border or separated.</a:t>
            </a:r>
          </a:p>
          <a:p>
            <a:pPr>
              <a:buNone/>
            </a:pPr>
            <a:r>
              <a:rPr lang="en-US" sz="2400" dirty="0"/>
              <a:t>		</a:t>
            </a:r>
            <a:r>
              <a:rPr lang="en-US" sz="2400" dirty="0">
                <a:solidFill>
                  <a:srgbClr val="0070C0"/>
                </a:solidFill>
              </a:rPr>
              <a:t>border-collapse: </a:t>
            </a:r>
            <a:r>
              <a:rPr lang="en-US" sz="2400" b="1" dirty="0">
                <a:solidFill>
                  <a:srgbClr val="0070C0"/>
                </a:solidFill>
              </a:rPr>
              <a:t>collapse</a:t>
            </a:r>
            <a:r>
              <a:rPr lang="en-US" sz="2400" dirty="0">
                <a:solidFill>
                  <a:srgbClr val="0070C0"/>
                </a:solidFill>
              </a:rPr>
              <a:t> | </a:t>
            </a:r>
            <a:r>
              <a:rPr lang="en-US" sz="2400" b="1" dirty="0">
                <a:solidFill>
                  <a:srgbClr val="0070C0"/>
                </a:solidFill>
              </a:rPr>
              <a:t>separate</a:t>
            </a:r>
            <a:r>
              <a:rPr lang="en-US" sz="2400" dirty="0">
                <a:solidFill>
                  <a:srgbClr val="0070C0"/>
                </a:solidFill>
              </a:rPr>
              <a:t>;</a:t>
            </a:r>
          </a:p>
          <a:p>
            <a:endParaRPr lang="en-US" sz="1600" dirty="0"/>
          </a:p>
          <a:p>
            <a:r>
              <a:rPr lang="en-US" sz="2400" dirty="0"/>
              <a:t>Example: </a:t>
            </a:r>
          </a:p>
          <a:p>
            <a:pPr lvl="2">
              <a:buNone/>
            </a:pPr>
            <a:r>
              <a:rPr lang="en-US" sz="2400" dirty="0">
                <a:solidFill>
                  <a:srgbClr val="FF0000"/>
                </a:solidFill>
              </a:rPr>
              <a:t>table{</a:t>
            </a:r>
          </a:p>
          <a:p>
            <a:pPr lvl="2">
              <a:buNone/>
            </a:pPr>
            <a:r>
              <a:rPr lang="en-US" sz="2400" dirty="0">
                <a:solidFill>
                  <a:srgbClr val="FF0000"/>
                </a:solidFill>
              </a:rPr>
              <a:t>	border-collapse: collapse;</a:t>
            </a:r>
          </a:p>
          <a:p>
            <a:pPr lvl="2">
              <a:buNone/>
            </a:pPr>
            <a:r>
              <a:rPr lang="en-US" sz="2400" dirty="0">
                <a:solidFill>
                  <a:srgbClr val="FF0000"/>
                </a:solidFill>
              </a:rPr>
              <a:t>}</a:t>
            </a:r>
          </a:p>
          <a:p>
            <a:pPr lvl="2">
              <a:buNone/>
            </a:pPr>
            <a:r>
              <a:rPr lang="en-US" sz="2400" dirty="0">
                <a:solidFill>
                  <a:srgbClr val="FF0000"/>
                </a:solidFill>
              </a:rPr>
              <a:t>table, </a:t>
            </a:r>
            <a:r>
              <a:rPr lang="en-US" sz="2400" dirty="0" err="1">
                <a:solidFill>
                  <a:srgbClr val="FF0000"/>
                </a:solidFill>
              </a:rPr>
              <a:t>th</a:t>
            </a:r>
            <a:r>
              <a:rPr lang="en-US" sz="2400" dirty="0">
                <a:solidFill>
                  <a:srgbClr val="FF0000"/>
                </a:solidFill>
              </a:rPr>
              <a:t>, td{</a:t>
            </a:r>
          </a:p>
          <a:p>
            <a:pPr lvl="2">
              <a:buNone/>
            </a:pPr>
            <a:r>
              <a:rPr lang="en-US" sz="2400" dirty="0">
                <a:solidFill>
                  <a:srgbClr val="FF0000"/>
                </a:solidFill>
              </a:rPr>
              <a:t>	border: 1px solid black;</a:t>
            </a:r>
          </a:p>
          <a:p>
            <a:pPr lvl="2">
              <a:buNone/>
            </a:pPr>
            <a:r>
              <a:rPr lang="en-US" sz="2400" dirty="0">
                <a:solidFill>
                  <a:srgbClr val="FF0000"/>
                </a:solidFill>
              </a:rPr>
              <a:t>}</a:t>
            </a:r>
          </a:p>
          <a:p>
            <a:endParaRPr lang="en-US" sz="1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Styling Tables…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pPr>
              <a:lnSpc>
                <a:spcPct val="110000"/>
              </a:lnSpc>
              <a:spcBef>
                <a:spcPts val="300"/>
              </a:spcBef>
              <a:buNone/>
            </a:pPr>
            <a:r>
              <a:rPr lang="en-US" sz="1900" b="1" i="1" dirty="0">
                <a:solidFill>
                  <a:srgbClr val="00B050"/>
                </a:solidFill>
              </a:rPr>
              <a:t>Border Spacing</a:t>
            </a:r>
            <a:endParaRPr lang="en-US" sz="1900" dirty="0">
              <a:solidFill>
                <a:srgbClr val="00B050"/>
              </a:solidFill>
            </a:endParaRPr>
          </a:p>
          <a:p>
            <a:pPr>
              <a:lnSpc>
                <a:spcPct val="110000"/>
              </a:lnSpc>
              <a:spcBef>
                <a:spcPts val="300"/>
              </a:spcBef>
            </a:pPr>
            <a:r>
              <a:rPr lang="en-US" sz="1900" dirty="0"/>
              <a:t>The lengths specify the distance that separates adjoining cell borders. </a:t>
            </a:r>
          </a:p>
          <a:p>
            <a:pPr>
              <a:lnSpc>
                <a:spcPct val="110000"/>
              </a:lnSpc>
              <a:spcBef>
                <a:spcPts val="300"/>
              </a:spcBef>
              <a:buNone/>
            </a:pPr>
            <a:r>
              <a:rPr lang="en-US" sz="1900" dirty="0">
                <a:solidFill>
                  <a:srgbClr val="0070C0"/>
                </a:solidFill>
              </a:rPr>
              <a:t>		border-spacing: </a:t>
            </a:r>
            <a:r>
              <a:rPr lang="en-US" sz="1900" i="1" dirty="0">
                <a:solidFill>
                  <a:srgbClr val="0070C0"/>
                </a:solidFill>
              </a:rPr>
              <a:t>length</a:t>
            </a:r>
            <a:r>
              <a:rPr lang="en-US" sz="1900" dirty="0">
                <a:solidFill>
                  <a:srgbClr val="0070C0"/>
                </a:solidFill>
              </a:rPr>
              <a:t>;</a:t>
            </a:r>
          </a:p>
          <a:p>
            <a:pPr>
              <a:lnSpc>
                <a:spcPct val="110000"/>
              </a:lnSpc>
              <a:spcBef>
                <a:spcPts val="300"/>
              </a:spcBef>
            </a:pPr>
            <a:r>
              <a:rPr lang="en-US" sz="1900" dirty="0"/>
              <a:t>If one length is specified, it gives both the horizontal and vertical spacing. </a:t>
            </a:r>
          </a:p>
          <a:p>
            <a:pPr>
              <a:lnSpc>
                <a:spcPct val="110000"/>
              </a:lnSpc>
              <a:spcBef>
                <a:spcPts val="300"/>
              </a:spcBef>
            </a:pPr>
            <a:r>
              <a:rPr lang="en-US" sz="1900" dirty="0"/>
              <a:t>If two are specified, the first gives the horizontal spacing and the second the vertical spacing.</a:t>
            </a:r>
          </a:p>
          <a:p>
            <a:pPr>
              <a:lnSpc>
                <a:spcPct val="110000"/>
              </a:lnSpc>
              <a:spcBef>
                <a:spcPts val="300"/>
              </a:spcBef>
            </a:pPr>
            <a:r>
              <a:rPr lang="en-US" sz="1900" dirty="0"/>
              <a:t>The default is 0, causing the borders to double up on the inside grid of the table.</a:t>
            </a:r>
          </a:p>
          <a:p>
            <a:pPr>
              <a:lnSpc>
                <a:spcPct val="110000"/>
              </a:lnSpc>
              <a:spcBef>
                <a:spcPts val="300"/>
              </a:spcBef>
              <a:buNone/>
            </a:pPr>
            <a:endParaRPr lang="en-US" sz="1200" dirty="0"/>
          </a:p>
          <a:p>
            <a:pPr>
              <a:lnSpc>
                <a:spcPct val="110000"/>
              </a:lnSpc>
              <a:spcBef>
                <a:spcPts val="300"/>
              </a:spcBef>
            </a:pPr>
            <a:r>
              <a:rPr lang="en-US" sz="1900" dirty="0"/>
              <a:t>These are the style rules used to create the custom border spacing.</a:t>
            </a:r>
          </a:p>
          <a:p>
            <a:pPr>
              <a:lnSpc>
                <a:spcPct val="110000"/>
              </a:lnSpc>
              <a:spcBef>
                <a:spcPts val="300"/>
              </a:spcBef>
              <a:buNone/>
            </a:pPr>
            <a:r>
              <a:rPr lang="en-US" sz="1900" dirty="0">
                <a:solidFill>
                  <a:srgbClr val="FF0000"/>
                </a:solidFill>
              </a:rPr>
              <a:t>table {</a:t>
            </a:r>
          </a:p>
          <a:p>
            <a:pPr>
              <a:lnSpc>
                <a:spcPct val="110000"/>
              </a:lnSpc>
              <a:spcBef>
                <a:spcPts val="300"/>
              </a:spcBef>
              <a:buNone/>
            </a:pPr>
            <a:r>
              <a:rPr lang="en-US" sz="1900" dirty="0">
                <a:solidFill>
                  <a:srgbClr val="FF0000"/>
                </a:solidFill>
              </a:rPr>
              <a:t>               border-collapse: separate;</a:t>
            </a:r>
          </a:p>
          <a:p>
            <a:pPr>
              <a:lnSpc>
                <a:spcPct val="110000"/>
              </a:lnSpc>
              <a:spcBef>
                <a:spcPts val="300"/>
              </a:spcBef>
              <a:buNone/>
            </a:pPr>
            <a:r>
              <a:rPr lang="en-US" sz="1900" dirty="0">
                <a:solidFill>
                  <a:srgbClr val="FF0000"/>
                </a:solidFill>
              </a:rPr>
              <a:t>               border-spacing: 15px 3px;</a:t>
            </a:r>
          </a:p>
          <a:p>
            <a:pPr>
              <a:lnSpc>
                <a:spcPct val="110000"/>
              </a:lnSpc>
              <a:spcBef>
                <a:spcPts val="300"/>
              </a:spcBef>
              <a:buNone/>
            </a:pPr>
            <a:r>
              <a:rPr lang="en-US" sz="1900" dirty="0">
                <a:solidFill>
                  <a:srgbClr val="FF0000"/>
                </a:solidFill>
              </a:rPr>
              <a:t>               border: none;  /* no border around the table itself */</a:t>
            </a:r>
          </a:p>
          <a:p>
            <a:pPr>
              <a:lnSpc>
                <a:spcPct val="110000"/>
              </a:lnSpc>
              <a:spcBef>
                <a:spcPts val="300"/>
              </a:spcBef>
              <a:buNone/>
            </a:pPr>
            <a:r>
              <a:rPr lang="en-US" sz="1900" dirty="0">
                <a:solidFill>
                  <a:srgbClr val="FF0000"/>
                </a:solidFill>
              </a:rPr>
              <a:t>}</a:t>
            </a:r>
          </a:p>
          <a:p>
            <a:pPr>
              <a:lnSpc>
                <a:spcPct val="110000"/>
              </a:lnSpc>
              <a:spcBef>
                <a:spcPts val="300"/>
              </a:spcBef>
              <a:buNone/>
            </a:pPr>
            <a:r>
              <a:rPr lang="en-US" sz="1900" dirty="0">
                <a:solidFill>
                  <a:srgbClr val="FF0000"/>
                </a:solidFill>
              </a:rPr>
              <a:t>td {</a:t>
            </a:r>
          </a:p>
          <a:p>
            <a:pPr>
              <a:lnSpc>
                <a:spcPct val="110000"/>
              </a:lnSpc>
              <a:spcBef>
                <a:spcPts val="300"/>
              </a:spcBef>
              <a:buNone/>
            </a:pPr>
            <a:r>
              <a:rPr lang="en-US" sz="1900" dirty="0">
                <a:solidFill>
                  <a:srgbClr val="FF0000"/>
                </a:solidFill>
              </a:rPr>
              <a:t>		border: 2px solid purple; /* borders around the cells */</a:t>
            </a:r>
          </a:p>
          <a:p>
            <a:pPr>
              <a:lnSpc>
                <a:spcPct val="110000"/>
              </a:lnSpc>
              <a:spcBef>
                <a:spcPts val="300"/>
              </a:spcBef>
              <a:buNone/>
            </a:pPr>
            <a:r>
              <a:rPr lang="en-US" sz="1900" dirty="0">
                <a:solidFill>
                  <a:srgbClr val="FF0000"/>
                </a:solidFill>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Styling Tables…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b="1" i="1" dirty="0">
                <a:solidFill>
                  <a:srgbClr val="00B050"/>
                </a:solidFill>
              </a:rPr>
              <a:t>Table Text Alignment</a:t>
            </a:r>
            <a:endParaRPr lang="en-US" dirty="0">
              <a:solidFill>
                <a:srgbClr val="00B050"/>
              </a:solidFill>
            </a:endParaRPr>
          </a:p>
          <a:p>
            <a:r>
              <a:rPr lang="en-US" dirty="0"/>
              <a:t>The text in a table is aligned with the text-align and vertical-align properties. </a:t>
            </a:r>
          </a:p>
          <a:p>
            <a:r>
              <a:rPr lang="en-US" dirty="0"/>
              <a:t>The text-align property sets the horizontal alignment, like left, right, or center:</a:t>
            </a:r>
          </a:p>
          <a:p>
            <a:pPr>
              <a:buNone/>
            </a:pPr>
            <a:r>
              <a:rPr lang="en-US" dirty="0"/>
              <a:t>		</a:t>
            </a:r>
            <a:r>
              <a:rPr lang="en-US" dirty="0">
                <a:solidFill>
                  <a:srgbClr val="FF0000"/>
                </a:solidFill>
              </a:rPr>
              <a:t>td{</a:t>
            </a:r>
          </a:p>
          <a:p>
            <a:pPr>
              <a:buNone/>
            </a:pPr>
            <a:r>
              <a:rPr lang="en-US" dirty="0">
                <a:solidFill>
                  <a:srgbClr val="FF0000"/>
                </a:solidFill>
              </a:rPr>
              <a:t>			text-align: right;</a:t>
            </a:r>
          </a:p>
          <a:p>
            <a:pPr>
              <a:buNone/>
            </a:pPr>
            <a:r>
              <a:rPr lang="en-US" dirty="0">
                <a:solidFill>
                  <a:srgbClr val="FF0000"/>
                </a:solidFill>
              </a:rPr>
              <a:t>		}</a:t>
            </a:r>
          </a:p>
          <a:p>
            <a:pPr>
              <a:buNone/>
            </a:pPr>
            <a:r>
              <a:rPr lang="en-US" sz="1700" dirty="0"/>
              <a:t> </a:t>
            </a:r>
          </a:p>
          <a:p>
            <a:r>
              <a:rPr lang="en-US" dirty="0"/>
              <a:t>The vertical-align property sets the vertical alignment, like top, bottom, or middle:</a:t>
            </a:r>
          </a:p>
          <a:p>
            <a:pPr>
              <a:buNone/>
            </a:pPr>
            <a:r>
              <a:rPr lang="en-US" dirty="0"/>
              <a:t>		</a:t>
            </a:r>
            <a:r>
              <a:rPr lang="en-US" dirty="0">
                <a:solidFill>
                  <a:srgbClr val="FF0000"/>
                </a:solidFill>
              </a:rPr>
              <a:t>td {</a:t>
            </a:r>
          </a:p>
          <a:p>
            <a:pPr>
              <a:buNone/>
            </a:pPr>
            <a:r>
              <a:rPr lang="en-US" dirty="0">
                <a:solidFill>
                  <a:srgbClr val="FF0000"/>
                </a:solidFill>
              </a:rPr>
              <a:t>			height: 50px;</a:t>
            </a:r>
          </a:p>
          <a:p>
            <a:pPr>
              <a:buNone/>
            </a:pPr>
            <a:r>
              <a:rPr lang="en-US" dirty="0">
                <a:solidFill>
                  <a:srgbClr val="FF0000"/>
                </a:solidFill>
              </a:rPr>
              <a:t>			vertical-align: bottom;</a:t>
            </a:r>
          </a:p>
          <a:p>
            <a:pPr>
              <a:buNone/>
            </a:pPr>
            <a:r>
              <a:rPr lang="en-US" dirty="0">
                <a:solidFill>
                  <a:srgbClr val="FF0000"/>
                </a:solidFill>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Styling Tables…</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pPr>
              <a:buNone/>
            </a:pPr>
            <a:r>
              <a:rPr lang="en-US" sz="2000" b="1" i="1" dirty="0">
                <a:solidFill>
                  <a:srgbClr val="00B050"/>
                </a:solidFill>
              </a:rPr>
              <a:t>Table Width and Height</a:t>
            </a:r>
            <a:endParaRPr lang="en-US" sz="2000" dirty="0">
              <a:solidFill>
                <a:srgbClr val="00B050"/>
              </a:solidFill>
            </a:endParaRPr>
          </a:p>
          <a:p>
            <a:r>
              <a:rPr lang="en-US" sz="2000" dirty="0"/>
              <a:t>Width and height of a table is defined by the width and height properties. </a:t>
            </a:r>
          </a:p>
          <a:p>
            <a:r>
              <a:rPr lang="en-US" sz="2000" dirty="0"/>
              <a:t>The example below sets the width of the table to 100%, and the height of the </a:t>
            </a:r>
            <a:r>
              <a:rPr lang="en-US" sz="2000" dirty="0" err="1"/>
              <a:t>th</a:t>
            </a:r>
            <a:r>
              <a:rPr lang="en-US" sz="2000" dirty="0"/>
              <a:t> elements to 50px:</a:t>
            </a:r>
          </a:p>
          <a:p>
            <a:pPr lvl="2">
              <a:buNone/>
            </a:pPr>
            <a:r>
              <a:rPr lang="en-US" sz="2000" dirty="0">
                <a:solidFill>
                  <a:srgbClr val="FF0000"/>
                </a:solidFill>
              </a:rPr>
              <a:t>table{</a:t>
            </a:r>
          </a:p>
          <a:p>
            <a:pPr lvl="2">
              <a:buNone/>
            </a:pPr>
            <a:r>
              <a:rPr lang="en-US" sz="2000" dirty="0">
                <a:solidFill>
                  <a:srgbClr val="FF0000"/>
                </a:solidFill>
              </a:rPr>
              <a:t>        width:100%;</a:t>
            </a:r>
          </a:p>
          <a:p>
            <a:pPr lvl="2">
              <a:buNone/>
            </a:pPr>
            <a:r>
              <a:rPr lang="en-US" sz="2000" dirty="0">
                <a:solidFill>
                  <a:srgbClr val="FF0000"/>
                </a:solidFill>
              </a:rPr>
              <a:t>}</a:t>
            </a:r>
          </a:p>
          <a:p>
            <a:pPr lvl="2">
              <a:buNone/>
            </a:pPr>
            <a:r>
              <a:rPr lang="en-US" sz="2000" dirty="0" err="1">
                <a:solidFill>
                  <a:srgbClr val="FF0000"/>
                </a:solidFill>
              </a:rPr>
              <a:t>th</a:t>
            </a:r>
            <a:r>
              <a:rPr lang="en-US" sz="2000" dirty="0">
                <a:solidFill>
                  <a:srgbClr val="FF0000"/>
                </a:solidFill>
              </a:rPr>
              <a:t>{</a:t>
            </a:r>
          </a:p>
          <a:p>
            <a:pPr lvl="2">
              <a:buNone/>
            </a:pPr>
            <a:r>
              <a:rPr lang="en-US" sz="2000" dirty="0">
                <a:solidFill>
                  <a:srgbClr val="FF0000"/>
                </a:solidFill>
              </a:rPr>
              <a:t>	     height:50px;</a:t>
            </a:r>
          </a:p>
          <a:p>
            <a:pPr lvl="2">
              <a:buNone/>
            </a:pPr>
            <a:r>
              <a:rPr lang="en-US" sz="2000" dirty="0">
                <a:solidFill>
                  <a:srgbClr val="FF0000"/>
                </a:solidFill>
              </a:rPr>
              <a:t>}</a:t>
            </a:r>
          </a:p>
          <a:p>
            <a:endParaRPr lang="en-US" sz="2000" dirty="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Styling Tables…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buNone/>
            </a:pPr>
            <a:r>
              <a:rPr lang="en-US" b="1" i="1" dirty="0">
                <a:solidFill>
                  <a:srgbClr val="00B050"/>
                </a:solidFill>
              </a:rPr>
              <a:t>Table Padding</a:t>
            </a:r>
            <a:endParaRPr lang="en-US" dirty="0">
              <a:solidFill>
                <a:srgbClr val="00B050"/>
              </a:solidFill>
            </a:endParaRPr>
          </a:p>
          <a:p>
            <a:r>
              <a:rPr lang="en-US" dirty="0"/>
              <a:t>To control the space between the border and content in a table, use the padding property on td and </a:t>
            </a:r>
            <a:r>
              <a:rPr lang="en-US" dirty="0" err="1"/>
              <a:t>th</a:t>
            </a:r>
            <a:r>
              <a:rPr lang="en-US" dirty="0"/>
              <a:t> elements:</a:t>
            </a:r>
          </a:p>
          <a:p>
            <a:pPr lvl="2">
              <a:buNone/>
            </a:pPr>
            <a:r>
              <a:rPr lang="en-US" sz="3300" dirty="0">
                <a:solidFill>
                  <a:srgbClr val="FF0000"/>
                </a:solidFill>
              </a:rPr>
              <a:t>td{</a:t>
            </a:r>
          </a:p>
          <a:p>
            <a:pPr lvl="3">
              <a:buNone/>
            </a:pPr>
            <a:r>
              <a:rPr lang="en-US" sz="2900" dirty="0">
                <a:solidFill>
                  <a:srgbClr val="FF0000"/>
                </a:solidFill>
              </a:rPr>
              <a:t>padding:15px;</a:t>
            </a:r>
          </a:p>
          <a:p>
            <a:pPr lvl="2">
              <a:buNone/>
            </a:pPr>
            <a:r>
              <a:rPr lang="en-US" sz="3300" dirty="0">
                <a:solidFill>
                  <a:srgbClr val="FF0000"/>
                </a:solidFill>
              </a:rPr>
              <a:t>}</a:t>
            </a:r>
          </a:p>
          <a:p>
            <a:pPr>
              <a:buNone/>
            </a:pPr>
            <a:r>
              <a:rPr lang="en-US" sz="2200" dirty="0"/>
              <a:t> </a:t>
            </a:r>
          </a:p>
          <a:p>
            <a:pPr>
              <a:buNone/>
            </a:pPr>
            <a:r>
              <a:rPr lang="en-US" b="1" i="1" dirty="0">
                <a:solidFill>
                  <a:srgbClr val="00B050"/>
                </a:solidFill>
              </a:rPr>
              <a:t>Table Color</a:t>
            </a:r>
            <a:endParaRPr lang="en-US" dirty="0">
              <a:solidFill>
                <a:srgbClr val="00B050"/>
              </a:solidFill>
            </a:endParaRPr>
          </a:p>
          <a:p>
            <a:r>
              <a:rPr lang="en-US" dirty="0"/>
              <a:t>The color of the borders, and the text and background color of </a:t>
            </a:r>
            <a:r>
              <a:rPr lang="en-US" dirty="0" err="1"/>
              <a:t>th</a:t>
            </a:r>
            <a:r>
              <a:rPr lang="en-US" dirty="0"/>
              <a:t> elements can be specified:</a:t>
            </a:r>
          </a:p>
          <a:p>
            <a:pPr lvl="2">
              <a:buNone/>
            </a:pPr>
            <a:r>
              <a:rPr lang="en-US" sz="2900" dirty="0">
                <a:solidFill>
                  <a:srgbClr val="FF0000"/>
                </a:solidFill>
              </a:rPr>
              <a:t>table, td, </a:t>
            </a:r>
            <a:r>
              <a:rPr lang="en-US" sz="2900" dirty="0" err="1">
                <a:solidFill>
                  <a:srgbClr val="FF0000"/>
                </a:solidFill>
              </a:rPr>
              <a:t>th</a:t>
            </a:r>
            <a:r>
              <a:rPr lang="en-US" sz="2900" dirty="0">
                <a:solidFill>
                  <a:srgbClr val="FF0000"/>
                </a:solidFill>
              </a:rPr>
              <a:t>{</a:t>
            </a:r>
          </a:p>
          <a:p>
            <a:pPr lvl="2">
              <a:buNone/>
            </a:pPr>
            <a:r>
              <a:rPr lang="en-US" sz="2900" dirty="0">
                <a:solidFill>
                  <a:srgbClr val="FF0000"/>
                </a:solidFill>
              </a:rPr>
              <a:t>	border:1px solid green;</a:t>
            </a:r>
          </a:p>
          <a:p>
            <a:pPr lvl="2">
              <a:buNone/>
            </a:pPr>
            <a:r>
              <a:rPr lang="en-US" sz="2900" dirty="0">
                <a:solidFill>
                  <a:srgbClr val="FF0000"/>
                </a:solidFill>
              </a:rPr>
              <a:t>}</a:t>
            </a:r>
          </a:p>
          <a:p>
            <a:pPr lvl="2">
              <a:buNone/>
            </a:pPr>
            <a:r>
              <a:rPr lang="en-US" sz="2900" dirty="0" err="1">
                <a:solidFill>
                  <a:srgbClr val="FF0000"/>
                </a:solidFill>
              </a:rPr>
              <a:t>th</a:t>
            </a:r>
            <a:r>
              <a:rPr lang="en-US" sz="2900" dirty="0">
                <a:solidFill>
                  <a:srgbClr val="FF0000"/>
                </a:solidFill>
              </a:rPr>
              <a:t>{</a:t>
            </a:r>
          </a:p>
          <a:p>
            <a:pPr lvl="2">
              <a:buNone/>
            </a:pPr>
            <a:r>
              <a:rPr lang="en-US" sz="2900" dirty="0">
                <a:solidFill>
                  <a:srgbClr val="FF0000"/>
                </a:solidFill>
              </a:rPr>
              <a:t>	background-</a:t>
            </a:r>
            <a:r>
              <a:rPr lang="en-US" sz="2900" dirty="0" err="1">
                <a:solidFill>
                  <a:srgbClr val="FF0000"/>
                </a:solidFill>
              </a:rPr>
              <a:t>color:green</a:t>
            </a:r>
            <a:r>
              <a:rPr lang="en-US" sz="2900" dirty="0">
                <a:solidFill>
                  <a:srgbClr val="FF0000"/>
                </a:solidFill>
              </a:rPr>
              <a:t>;</a:t>
            </a:r>
          </a:p>
          <a:p>
            <a:pPr lvl="2">
              <a:buNone/>
            </a:pPr>
            <a:r>
              <a:rPr lang="en-US" sz="2900" dirty="0">
                <a:solidFill>
                  <a:srgbClr val="FF0000"/>
                </a:solidFill>
              </a:rPr>
              <a:t>	</a:t>
            </a:r>
            <a:r>
              <a:rPr lang="en-US" sz="2900" dirty="0" err="1">
                <a:solidFill>
                  <a:srgbClr val="FF0000"/>
                </a:solidFill>
              </a:rPr>
              <a:t>color:white</a:t>
            </a:r>
            <a:r>
              <a:rPr lang="en-US" sz="2900" dirty="0">
                <a:solidFill>
                  <a:srgbClr val="FF0000"/>
                </a:solidFill>
              </a:rPr>
              <a:t>;</a:t>
            </a:r>
          </a:p>
          <a:p>
            <a:pPr lvl="2">
              <a:buNone/>
            </a:pPr>
            <a:r>
              <a:rPr lang="en-US" sz="2900" dirty="0">
                <a:solidFill>
                  <a:srgbClr val="FF0000"/>
                </a:solidFill>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6. CSS Class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sz="2400" dirty="0"/>
              <a:t>It's excellent to be able to change every paragraph, table cell or image with one line of CSS code</a:t>
            </a:r>
          </a:p>
          <a:p>
            <a:r>
              <a:rPr lang="en-US" sz="2400" dirty="0"/>
              <a:t>But sometimes you'll want to change only few paragraphs or images, not all of them. </a:t>
            </a:r>
          </a:p>
          <a:p>
            <a:r>
              <a:rPr lang="en-US" sz="2400" dirty="0"/>
              <a:t>You can add CSS code through the style attribute of each element, but for more elements that method gets too complicated.</a:t>
            </a:r>
          </a:p>
          <a:p>
            <a:r>
              <a:rPr lang="en-US" sz="2400" dirty="0"/>
              <a:t>For example, paragraph can be defined in CSS file as follows:</a:t>
            </a:r>
          </a:p>
          <a:p>
            <a:pPr>
              <a:buNone/>
            </a:pPr>
            <a:r>
              <a:rPr lang="en-US" sz="2400" dirty="0"/>
              <a:t>		</a:t>
            </a:r>
            <a:r>
              <a:rPr lang="en-US" sz="2400" dirty="0">
                <a:solidFill>
                  <a:srgbClr val="FF0000"/>
                </a:solidFill>
              </a:rPr>
              <a:t>p {</a:t>
            </a:r>
          </a:p>
          <a:p>
            <a:pPr>
              <a:buNone/>
            </a:pPr>
            <a:r>
              <a:rPr lang="en-US" sz="2400" dirty="0">
                <a:solidFill>
                  <a:srgbClr val="FF0000"/>
                </a:solidFill>
              </a:rPr>
              <a:t>              	font-size: small;</a:t>
            </a:r>
          </a:p>
          <a:p>
            <a:pPr>
              <a:buNone/>
            </a:pPr>
            <a:r>
              <a:rPr lang="en-US" sz="2400" dirty="0">
                <a:solidFill>
                  <a:srgbClr val="FF0000"/>
                </a:solidFill>
              </a:rPr>
              <a:t>         		color: #333333</a:t>
            </a:r>
          </a:p>
          <a:p>
            <a:pPr>
              <a:buNone/>
            </a:pPr>
            <a:r>
              <a:rPr lang="en-US" sz="2400" dirty="0">
                <a:solidFill>
                  <a:srgbClr val="FF0000"/>
                </a:solidFill>
              </a:rPr>
              <a:t>		}</a:t>
            </a:r>
          </a:p>
          <a:p>
            <a:pPr>
              <a:buNone/>
            </a:pPr>
            <a:endParaRPr lang="en-US" sz="1600" dirty="0"/>
          </a:p>
          <a:p>
            <a:r>
              <a:rPr lang="en-US" sz="2400" dirty="0"/>
              <a:t>However, let’s say you want to change the word </a:t>
            </a:r>
            <a:r>
              <a:rPr lang="en-US" sz="2400" i="1" dirty="0"/>
              <a:t>"sentence"</a:t>
            </a:r>
            <a:r>
              <a:rPr lang="en-US" sz="2400" dirty="0"/>
              <a:t> in the paragraph formatted by the above CSS to green bold text, while leaving the rest of the sentence untouched. </a:t>
            </a:r>
          </a:p>
          <a:p>
            <a:r>
              <a:rPr lang="en-US" sz="2400" dirty="0"/>
              <a:t>This can be done by using class.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6. CSS Class…</a:t>
            </a:r>
            <a:endParaRPr lang="en-US" dirty="0"/>
          </a:p>
        </p:txBody>
      </p:sp>
      <p:sp>
        <p:nvSpPr>
          <p:cNvPr id="3" name="Content Placeholder 2"/>
          <p:cNvSpPr>
            <a:spLocks noGrp="1"/>
          </p:cNvSpPr>
          <p:nvPr>
            <p:ph sz="quarter" idx="1"/>
          </p:nvPr>
        </p:nvSpPr>
        <p:spPr>
          <a:xfrm>
            <a:off x="612648" y="1600200"/>
            <a:ext cx="8153400" cy="5257800"/>
          </a:xfrm>
        </p:spPr>
        <p:txBody>
          <a:bodyPr>
            <a:noAutofit/>
          </a:bodyPr>
          <a:lstStyle/>
          <a:p>
            <a:pPr>
              <a:spcBef>
                <a:spcPts val="300"/>
              </a:spcBef>
            </a:pPr>
            <a:r>
              <a:rPr lang="en-US" sz="2400" dirty="0"/>
              <a:t>There are two types of classes:</a:t>
            </a:r>
          </a:p>
          <a:p>
            <a:pPr lvl="1">
              <a:spcBef>
                <a:spcPts val="300"/>
              </a:spcBef>
            </a:pPr>
            <a:r>
              <a:rPr lang="en-US" sz="2400" dirty="0"/>
              <a:t>generic classes that can be applied to any element, and </a:t>
            </a:r>
          </a:p>
          <a:p>
            <a:pPr lvl="1">
              <a:spcBef>
                <a:spcPts val="300"/>
              </a:spcBef>
            </a:pPr>
            <a:r>
              <a:rPr lang="en-US" sz="2400" dirty="0"/>
              <a:t>classes that can be applied only to a certain type of HTML element.</a:t>
            </a:r>
          </a:p>
          <a:p>
            <a:pPr>
              <a:spcBef>
                <a:spcPts val="300"/>
              </a:spcBef>
              <a:buNone/>
            </a:pPr>
            <a:r>
              <a:rPr lang="en-US" sz="1400" dirty="0"/>
              <a:t> </a:t>
            </a:r>
          </a:p>
          <a:p>
            <a:pPr>
              <a:spcBef>
                <a:spcPts val="300"/>
              </a:spcBef>
              <a:buNone/>
            </a:pPr>
            <a:r>
              <a:rPr lang="en-US" sz="2400" b="1" dirty="0">
                <a:solidFill>
                  <a:srgbClr val="00B050"/>
                </a:solidFill>
              </a:rPr>
              <a:t>I. Generic Classes</a:t>
            </a:r>
            <a:r>
              <a:rPr lang="en-US" sz="2400" dirty="0">
                <a:solidFill>
                  <a:srgbClr val="00B050"/>
                </a:solidFill>
              </a:rPr>
              <a:t> </a:t>
            </a:r>
          </a:p>
          <a:p>
            <a:pPr>
              <a:spcBef>
                <a:spcPts val="300"/>
              </a:spcBef>
            </a:pPr>
            <a:r>
              <a:rPr lang="en-US" sz="2400" dirty="0"/>
              <a:t>Their selector starts with a dot (.), which states that it is a class. </a:t>
            </a:r>
          </a:p>
          <a:p>
            <a:pPr>
              <a:spcBef>
                <a:spcPts val="300"/>
              </a:spcBef>
            </a:pPr>
            <a:r>
              <a:rPr lang="en-US" sz="2400" dirty="0"/>
              <a:t>You can name it anything you like:</a:t>
            </a:r>
          </a:p>
          <a:p>
            <a:pPr lvl="2">
              <a:spcBef>
                <a:spcPts val="300"/>
              </a:spcBef>
              <a:buNone/>
            </a:pPr>
            <a:r>
              <a:rPr lang="en-US" sz="2400" dirty="0">
                <a:solidFill>
                  <a:srgbClr val="FF0000"/>
                </a:solidFill>
              </a:rPr>
              <a:t>.important { background-color: #FFFFDE; }</a:t>
            </a:r>
          </a:p>
          <a:p>
            <a:pPr lvl="2">
              <a:spcBef>
                <a:spcPts val="300"/>
              </a:spcBef>
              <a:buNone/>
            </a:pPr>
            <a:r>
              <a:rPr lang="en-US" sz="2400" dirty="0">
                <a:solidFill>
                  <a:srgbClr val="FF0000"/>
                </a:solidFill>
              </a:rPr>
              <a:t>.emphasis { font-family: Verdana; }</a:t>
            </a:r>
          </a:p>
          <a:p>
            <a:pPr lvl="2">
              <a:spcBef>
                <a:spcPts val="300"/>
              </a:spcBef>
              <a:buNone/>
            </a:pPr>
            <a:r>
              <a:rPr lang="en-US" sz="2400" dirty="0">
                <a:solidFill>
                  <a:srgbClr val="FF0000"/>
                </a:solidFill>
              </a:rPr>
              <a:t>.</a:t>
            </a:r>
            <a:r>
              <a:rPr lang="en-US" sz="2400" dirty="0" err="1">
                <a:solidFill>
                  <a:srgbClr val="FF0000"/>
                </a:solidFill>
              </a:rPr>
              <a:t>boooring</a:t>
            </a:r>
            <a:r>
              <a:rPr lang="en-US" sz="2400" dirty="0">
                <a:solidFill>
                  <a:srgbClr val="FF0000"/>
                </a:solidFill>
              </a:rPr>
              <a:t> { color: Gray; }</a:t>
            </a:r>
          </a:p>
          <a:p>
            <a:pPr>
              <a:spcBef>
                <a:spcPts val="300"/>
              </a:spcBef>
              <a:buNone/>
            </a:pPr>
            <a:r>
              <a:rPr lang="en-US" sz="1400" dirty="0">
                <a:solidFill>
                  <a:srgbClr val="FF0000"/>
                </a:solidFill>
              </a:rPr>
              <a:t> </a:t>
            </a:r>
          </a:p>
          <a:p>
            <a:pPr>
              <a:spcBef>
                <a:spcPts val="300"/>
              </a:spcBef>
            </a:pPr>
            <a:r>
              <a:rPr lang="en-US" sz="2400" dirty="0"/>
              <a:t>To apply a class to a certain HTML element, use its class attribute where you state the class name without the dot.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6. CSS Class…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lnSpc>
                <a:spcPct val="120000"/>
              </a:lnSpc>
              <a:buNone/>
            </a:pPr>
            <a:r>
              <a:rPr lang="en-US" dirty="0"/>
              <a:t>		</a:t>
            </a:r>
            <a:r>
              <a:rPr lang="en-US" dirty="0">
                <a:solidFill>
                  <a:srgbClr val="FF0000"/>
                </a:solidFill>
              </a:rPr>
              <a:t>&lt;div class="emphasis"&gt;The big match today …&lt;/div&gt;</a:t>
            </a:r>
          </a:p>
          <a:p>
            <a:pPr>
              <a:lnSpc>
                <a:spcPct val="120000"/>
              </a:lnSpc>
              <a:buNone/>
            </a:pPr>
            <a:r>
              <a:rPr lang="en-US" dirty="0">
                <a:solidFill>
                  <a:srgbClr val="FF0000"/>
                </a:solidFill>
              </a:rPr>
              <a:t>		&lt;</a:t>
            </a:r>
            <a:r>
              <a:rPr lang="en-US" dirty="0" err="1">
                <a:solidFill>
                  <a:srgbClr val="FF0000"/>
                </a:solidFill>
              </a:rPr>
              <a:t>i</a:t>
            </a:r>
            <a:r>
              <a:rPr lang="en-US" dirty="0">
                <a:solidFill>
                  <a:srgbClr val="FF0000"/>
                </a:solidFill>
              </a:rPr>
              <a:t> class="</a:t>
            </a:r>
            <a:r>
              <a:rPr lang="en-US" dirty="0" err="1">
                <a:solidFill>
                  <a:srgbClr val="FF0000"/>
                </a:solidFill>
              </a:rPr>
              <a:t>boooring</a:t>
            </a:r>
            <a:r>
              <a:rPr lang="en-US" dirty="0">
                <a:solidFill>
                  <a:srgbClr val="FF0000"/>
                </a:solidFill>
              </a:rPr>
              <a:t>"&gt;This sentence looks boring&lt;/</a:t>
            </a:r>
            <a:r>
              <a:rPr lang="en-US" dirty="0" err="1">
                <a:solidFill>
                  <a:srgbClr val="FF0000"/>
                </a:solidFill>
              </a:rPr>
              <a:t>i</a:t>
            </a:r>
            <a:r>
              <a:rPr lang="en-US" dirty="0">
                <a:solidFill>
                  <a:srgbClr val="FF0000"/>
                </a:solidFill>
              </a:rPr>
              <a:t>&gt;</a:t>
            </a:r>
          </a:p>
          <a:p>
            <a:pPr>
              <a:lnSpc>
                <a:spcPct val="120000"/>
              </a:lnSpc>
              <a:buNone/>
            </a:pPr>
            <a:r>
              <a:rPr lang="en-US" sz="1500" dirty="0">
                <a:solidFill>
                  <a:srgbClr val="FF0000"/>
                </a:solidFill>
              </a:rPr>
              <a:t> </a:t>
            </a:r>
            <a:endParaRPr lang="en-US" sz="1400" dirty="0">
              <a:solidFill>
                <a:srgbClr val="FF0000"/>
              </a:solidFill>
            </a:endParaRPr>
          </a:p>
          <a:p>
            <a:pPr>
              <a:lnSpc>
                <a:spcPct val="120000"/>
              </a:lnSpc>
              <a:buNone/>
            </a:pPr>
            <a:r>
              <a:rPr lang="en-US" b="1" dirty="0">
                <a:solidFill>
                  <a:srgbClr val="00B050"/>
                </a:solidFill>
              </a:rPr>
              <a:t>II. Specific Classes</a:t>
            </a:r>
          </a:p>
          <a:p>
            <a:pPr>
              <a:lnSpc>
                <a:spcPct val="120000"/>
              </a:lnSpc>
            </a:pPr>
            <a:r>
              <a:rPr lang="en-US" dirty="0"/>
              <a:t>You can also use classes which can be applied only to certain HTML elements. </a:t>
            </a:r>
          </a:p>
          <a:p>
            <a:pPr>
              <a:lnSpc>
                <a:spcPct val="120000"/>
              </a:lnSpc>
            </a:pPr>
            <a:r>
              <a:rPr lang="en-US" dirty="0"/>
              <a:t>Selectors of these classes start with the HTML element name, followed with the dot and the class name:</a:t>
            </a:r>
          </a:p>
          <a:p>
            <a:pPr>
              <a:lnSpc>
                <a:spcPct val="120000"/>
              </a:lnSpc>
              <a:buNone/>
            </a:pPr>
            <a:r>
              <a:rPr lang="en-US" dirty="0"/>
              <a:t>		</a:t>
            </a:r>
            <a:r>
              <a:rPr lang="en-US" dirty="0" err="1">
                <a:solidFill>
                  <a:srgbClr val="FF0000"/>
                </a:solidFill>
              </a:rPr>
              <a:t>div.big</a:t>
            </a:r>
            <a:r>
              <a:rPr lang="en-US" dirty="0">
                <a:solidFill>
                  <a:srgbClr val="FF0000"/>
                </a:solidFill>
              </a:rPr>
              <a:t> { font-weight: bold; font-size: 16pt; }</a:t>
            </a:r>
          </a:p>
          <a:p>
            <a:pPr>
              <a:lnSpc>
                <a:spcPct val="120000"/>
              </a:lnSpc>
              <a:buNone/>
            </a:pPr>
            <a:r>
              <a:rPr lang="en-US" sz="1500" dirty="0"/>
              <a:t> </a:t>
            </a:r>
          </a:p>
          <a:p>
            <a:pPr>
              <a:lnSpc>
                <a:spcPct val="120000"/>
              </a:lnSpc>
            </a:pPr>
            <a:r>
              <a:rPr lang="en-US" dirty="0"/>
              <a:t>These classes can be applied only to a specified HTML element, in this case a DIV element.</a:t>
            </a:r>
          </a:p>
          <a:p>
            <a:pPr>
              <a:lnSpc>
                <a:spcPct val="120000"/>
              </a:lnSpc>
              <a:buNone/>
            </a:pPr>
            <a:r>
              <a:rPr lang="en-US" dirty="0"/>
              <a:t>		</a:t>
            </a:r>
            <a:r>
              <a:rPr lang="en-US" dirty="0">
                <a:solidFill>
                  <a:srgbClr val="FF0000"/>
                </a:solidFill>
              </a:rPr>
              <a:t>&lt;div class="big"&gt;Big bold text.&lt;/div&gt;</a:t>
            </a:r>
          </a:p>
          <a:p>
            <a:pPr>
              <a:lnSpc>
                <a:spcPct val="120000"/>
              </a:lnSpc>
              <a:buNone/>
            </a:pPr>
            <a:r>
              <a:rPr lang="en-US" dirty="0">
                <a:solidFill>
                  <a:srgbClr val="FF0000"/>
                </a:solidFill>
              </a:rPr>
              <a:t>		&lt;span class="big"&gt;Normal text - class not applied.&lt;/span&gt;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Revisions/Levels</a:t>
            </a:r>
          </a:p>
        </p:txBody>
      </p:sp>
      <p:sp>
        <p:nvSpPr>
          <p:cNvPr id="3" name="Content Placeholder 2"/>
          <p:cNvSpPr>
            <a:spLocks noGrp="1"/>
          </p:cNvSpPr>
          <p:nvPr>
            <p:ph sz="quarter" idx="1"/>
          </p:nvPr>
        </p:nvSpPr>
        <p:spPr>
          <a:xfrm>
            <a:off x="612648" y="1600200"/>
            <a:ext cx="8153400" cy="5029200"/>
          </a:xfrm>
        </p:spPr>
        <p:txBody>
          <a:bodyPr>
            <a:normAutofit fontScale="70000" lnSpcReduction="20000"/>
          </a:bodyPr>
          <a:lstStyle/>
          <a:p>
            <a:r>
              <a:rPr lang="en-US" dirty="0">
                <a:solidFill>
                  <a:srgbClr val="0070C0"/>
                </a:solidFill>
              </a:rPr>
              <a:t>There are three levels/versions of CSS: </a:t>
            </a:r>
          </a:p>
          <a:p>
            <a:pPr lvl="1"/>
            <a:r>
              <a:rPr lang="en-US" dirty="0">
                <a:solidFill>
                  <a:srgbClr val="0070C0"/>
                </a:solidFill>
              </a:rPr>
              <a:t>CSS1,</a:t>
            </a:r>
          </a:p>
          <a:p>
            <a:pPr lvl="1"/>
            <a:r>
              <a:rPr lang="en-US" dirty="0">
                <a:solidFill>
                  <a:srgbClr val="0070C0"/>
                </a:solidFill>
              </a:rPr>
              <a:t> CSS2, and </a:t>
            </a:r>
          </a:p>
          <a:p>
            <a:pPr lvl="1"/>
            <a:r>
              <a:rPr lang="en-US" dirty="0">
                <a:solidFill>
                  <a:srgbClr val="0070C0"/>
                </a:solidFill>
              </a:rPr>
              <a:t>CSS3</a:t>
            </a:r>
          </a:p>
          <a:p>
            <a:pPr>
              <a:buNone/>
            </a:pPr>
            <a:r>
              <a:rPr lang="en-US" sz="1700" b="1" dirty="0"/>
              <a:t> </a:t>
            </a:r>
          </a:p>
          <a:p>
            <a:pPr>
              <a:buNone/>
            </a:pPr>
            <a:r>
              <a:rPr lang="en-US" b="1" dirty="0">
                <a:solidFill>
                  <a:srgbClr val="00B050"/>
                </a:solidFill>
              </a:rPr>
              <a:t>CSS 1</a:t>
            </a:r>
          </a:p>
          <a:p>
            <a:r>
              <a:rPr lang="en-US" dirty="0"/>
              <a:t>The first CSS specification to become an official W3C Recommendation is CSS level1</a:t>
            </a:r>
          </a:p>
          <a:p>
            <a:r>
              <a:rPr lang="en-US" dirty="0"/>
              <a:t>It was published in December 1996.</a:t>
            </a:r>
            <a:r>
              <a:rPr lang="en-US" baseline="30000" dirty="0"/>
              <a:t> </a:t>
            </a:r>
          </a:p>
          <a:p>
            <a:r>
              <a:rPr lang="en-US" dirty="0"/>
              <a:t>Among its capabilities are support for</a:t>
            </a:r>
          </a:p>
          <a:p>
            <a:pPr lvl="1"/>
            <a:r>
              <a:rPr lang="en-US" dirty="0"/>
              <a:t>Font properties such as typeface and emphasis</a:t>
            </a:r>
          </a:p>
          <a:p>
            <a:pPr lvl="1"/>
            <a:r>
              <a:rPr lang="en-US" dirty="0"/>
              <a:t>Color of text, backgrounds, and other elements</a:t>
            </a:r>
          </a:p>
          <a:p>
            <a:pPr lvl="1"/>
            <a:r>
              <a:rPr lang="en-US" dirty="0"/>
              <a:t>Text attributes such as spacing between words, letters, and lines of text</a:t>
            </a:r>
          </a:p>
          <a:p>
            <a:pPr lvl="1"/>
            <a:r>
              <a:rPr lang="en-US" dirty="0"/>
              <a:t>Alignment of text, images, tables and other elements</a:t>
            </a:r>
          </a:p>
          <a:p>
            <a:pPr lvl="1"/>
            <a:r>
              <a:rPr lang="en-US" dirty="0"/>
              <a:t>Margin, border, padding, and positioning for most elements</a:t>
            </a:r>
          </a:p>
          <a:p>
            <a:pPr lvl="1"/>
            <a:r>
              <a:rPr lang="en-US" dirty="0"/>
              <a:t>Unique identification and generic classification of groups of attributes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6. CSS Class…</a:t>
            </a:r>
            <a:endParaRPr lang="en-US" dirty="0"/>
          </a:p>
        </p:txBody>
      </p:sp>
      <p:sp>
        <p:nvSpPr>
          <p:cNvPr id="3" name="Content Placeholder 2"/>
          <p:cNvSpPr>
            <a:spLocks noGrp="1"/>
          </p:cNvSpPr>
          <p:nvPr>
            <p:ph sz="quarter" idx="1"/>
          </p:nvPr>
        </p:nvSpPr>
        <p:spPr/>
        <p:txBody>
          <a:bodyPr>
            <a:normAutofit/>
          </a:bodyPr>
          <a:lstStyle/>
          <a:p>
            <a:r>
              <a:rPr lang="en-US" sz="2400" dirty="0"/>
              <a:t>Example: in your paragraph, you put this:</a:t>
            </a:r>
          </a:p>
          <a:p>
            <a:pPr>
              <a:buNone/>
            </a:pPr>
            <a:r>
              <a:rPr lang="en-US" sz="2400" dirty="0"/>
              <a:t>		</a:t>
            </a:r>
            <a:r>
              <a:rPr lang="en-US" sz="2400" dirty="0">
                <a:solidFill>
                  <a:srgbClr val="FF0000"/>
                </a:solidFill>
              </a:rPr>
              <a:t>&lt;span class="</a:t>
            </a:r>
            <a:r>
              <a:rPr lang="en-US" sz="2400" dirty="0" err="1">
                <a:solidFill>
                  <a:srgbClr val="FF0000"/>
                </a:solidFill>
              </a:rPr>
              <a:t>greenboldtext</a:t>
            </a:r>
            <a:r>
              <a:rPr lang="en-US" sz="2400" dirty="0">
                <a:solidFill>
                  <a:srgbClr val="FF0000"/>
                </a:solidFill>
              </a:rPr>
              <a:t>"&gt;sentence&lt;/span&gt;</a:t>
            </a:r>
            <a:r>
              <a:rPr lang="en-US" sz="2400" dirty="0"/>
              <a:t> </a:t>
            </a:r>
          </a:p>
          <a:p>
            <a:pPr>
              <a:buNone/>
            </a:pPr>
            <a:r>
              <a:rPr lang="en-US" sz="1000" dirty="0"/>
              <a:t> </a:t>
            </a:r>
          </a:p>
          <a:p>
            <a:r>
              <a:rPr lang="en-US" sz="2400" dirty="0"/>
              <a:t>Then in the CSS file, add this style selector:</a:t>
            </a:r>
          </a:p>
          <a:p>
            <a:pPr>
              <a:buNone/>
            </a:pPr>
            <a:r>
              <a:rPr lang="en-US" sz="2400" dirty="0"/>
              <a:t>		</a:t>
            </a:r>
            <a:r>
              <a:rPr lang="en-US" sz="2400" dirty="0">
                <a:solidFill>
                  <a:srgbClr val="FF0000"/>
                </a:solidFill>
              </a:rPr>
              <a:t>.</a:t>
            </a:r>
            <a:r>
              <a:rPr lang="en-US" sz="2400" dirty="0" err="1">
                <a:solidFill>
                  <a:srgbClr val="FF0000"/>
                </a:solidFill>
              </a:rPr>
              <a:t>greenboldtext</a:t>
            </a:r>
            <a:r>
              <a:rPr lang="en-US" sz="2400" dirty="0">
                <a:solidFill>
                  <a:srgbClr val="FF0000"/>
                </a:solidFill>
              </a:rPr>
              <a:t> {</a:t>
            </a:r>
          </a:p>
          <a:p>
            <a:pPr>
              <a:buNone/>
            </a:pPr>
            <a:r>
              <a:rPr lang="en-US" sz="2400" dirty="0">
                <a:solidFill>
                  <a:srgbClr val="FF0000"/>
                </a:solidFill>
              </a:rPr>
              <a:t>			font-size: small;</a:t>
            </a:r>
          </a:p>
          <a:p>
            <a:pPr>
              <a:buNone/>
            </a:pPr>
            <a:r>
              <a:rPr lang="en-US" sz="2400" dirty="0">
                <a:solidFill>
                  <a:srgbClr val="FF0000"/>
                </a:solidFill>
              </a:rPr>
              <a:t>			color: #008080;</a:t>
            </a:r>
          </a:p>
          <a:p>
            <a:pPr>
              <a:buNone/>
            </a:pPr>
            <a:r>
              <a:rPr lang="en-US" sz="2400" dirty="0">
                <a:solidFill>
                  <a:srgbClr val="FF0000"/>
                </a:solidFill>
              </a:rPr>
              <a:t>			font-weight: bold;</a:t>
            </a:r>
          </a:p>
          <a:p>
            <a:pPr>
              <a:buNone/>
            </a:pPr>
            <a:r>
              <a:rPr lang="en-US" sz="2400" dirty="0">
                <a:solidFill>
                  <a:srgbClr val="FF0000"/>
                </a:solidFill>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Pseudo Classes</a:t>
            </a:r>
            <a:endParaRPr lang="en-US" dirty="0"/>
          </a:p>
        </p:txBody>
      </p:sp>
      <p:sp>
        <p:nvSpPr>
          <p:cNvPr id="3" name="Content Placeholder 2"/>
          <p:cNvSpPr>
            <a:spLocks noGrp="1"/>
          </p:cNvSpPr>
          <p:nvPr>
            <p:ph sz="quarter" idx="1"/>
          </p:nvPr>
        </p:nvSpPr>
        <p:spPr/>
        <p:txBody>
          <a:bodyPr>
            <a:normAutofit/>
          </a:bodyPr>
          <a:lstStyle/>
          <a:p>
            <a:r>
              <a:rPr lang="en-US" sz="2400" dirty="0">
                <a:solidFill>
                  <a:srgbClr val="0070C0"/>
                </a:solidFill>
              </a:rPr>
              <a:t>Pseudo-classes are classes that define tag states. </a:t>
            </a:r>
          </a:p>
          <a:p>
            <a:r>
              <a:rPr lang="en-US" sz="2400" dirty="0"/>
              <a:t>Most commonly, these are used to make link styles change when the mouse pointer hovers over a hyperlink, hyperlink is clicked, etc.</a:t>
            </a:r>
          </a:p>
        </p:txBody>
      </p:sp>
      <p:graphicFrame>
        <p:nvGraphicFramePr>
          <p:cNvPr id="4" name="Table 3"/>
          <p:cNvGraphicFramePr>
            <a:graphicFrameLocks noGrp="1"/>
          </p:cNvGraphicFramePr>
          <p:nvPr/>
        </p:nvGraphicFramePr>
        <p:xfrm>
          <a:off x="914400" y="3505200"/>
          <a:ext cx="7162800" cy="2286000"/>
        </p:xfrm>
        <a:graphic>
          <a:graphicData uri="http://schemas.openxmlformats.org/drawingml/2006/table">
            <a:tbl>
              <a:tblPr/>
              <a:tblGrid>
                <a:gridCol w="2726624">
                  <a:extLst>
                    <a:ext uri="{9D8B030D-6E8A-4147-A177-3AD203B41FA5}">
                      <a16:colId xmlns:a16="http://schemas.microsoft.com/office/drawing/2014/main" val="20000"/>
                    </a:ext>
                  </a:extLst>
                </a:gridCol>
                <a:gridCol w="4436176">
                  <a:extLst>
                    <a:ext uri="{9D8B030D-6E8A-4147-A177-3AD203B41FA5}">
                      <a16:colId xmlns:a16="http://schemas.microsoft.com/office/drawing/2014/main" val="20001"/>
                    </a:ext>
                  </a:extLst>
                </a:gridCol>
              </a:tblGrid>
              <a:tr h="457200">
                <a:tc>
                  <a:txBody>
                    <a:bodyPr/>
                    <a:lstStyle/>
                    <a:p>
                      <a:pPr marL="0" marR="0" algn="just">
                        <a:lnSpc>
                          <a:spcPct val="115000"/>
                        </a:lnSpc>
                        <a:spcBef>
                          <a:spcPts val="0"/>
                        </a:spcBef>
                        <a:spcAft>
                          <a:spcPts val="0"/>
                        </a:spcAft>
                      </a:pPr>
                      <a:r>
                        <a:rPr lang="en-US" sz="2000" b="1" dirty="0">
                          <a:solidFill>
                            <a:srgbClr val="000000"/>
                          </a:solidFill>
                          <a:latin typeface="Calibri"/>
                          <a:ea typeface="Calibri"/>
                          <a:cs typeface="Times New Roman"/>
                        </a:rPr>
                        <a:t>Pseudo class </a:t>
                      </a:r>
                      <a:endParaRPr lang="en-US" sz="20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solidFill>
                            <a:srgbClr val="000000"/>
                          </a:solidFill>
                          <a:latin typeface="Calibri"/>
                          <a:ea typeface="Calibri"/>
                          <a:cs typeface="Times New Roman"/>
                        </a:rPr>
                        <a:t>Link state</a:t>
                      </a:r>
                      <a:endParaRPr lang="en-US" sz="20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marL="0" marR="0" algn="just">
                        <a:lnSpc>
                          <a:spcPct val="115000"/>
                        </a:lnSpc>
                        <a:spcBef>
                          <a:spcPts val="0"/>
                        </a:spcBef>
                        <a:spcAft>
                          <a:spcPts val="0"/>
                        </a:spcAft>
                      </a:pPr>
                      <a:r>
                        <a:rPr lang="en-US" sz="2000">
                          <a:solidFill>
                            <a:srgbClr val="000000"/>
                          </a:solidFill>
                          <a:latin typeface="Calibri"/>
                          <a:ea typeface="Calibri"/>
                          <a:cs typeface="Times New Roman"/>
                        </a:rPr>
                        <a:t>a:link </a:t>
                      </a:r>
                      <a:endParaRPr lang="en-US" sz="20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2000" dirty="0">
                          <a:solidFill>
                            <a:srgbClr val="000000"/>
                          </a:solidFill>
                          <a:latin typeface="Calibri"/>
                          <a:ea typeface="Calibri"/>
                          <a:cs typeface="Times New Roman"/>
                        </a:rPr>
                        <a:t>Normal link</a:t>
                      </a:r>
                      <a:endParaRPr lang="en-US" sz="20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457200">
                <a:tc>
                  <a:txBody>
                    <a:bodyPr/>
                    <a:lstStyle/>
                    <a:p>
                      <a:pPr marL="0" marR="0" algn="just">
                        <a:lnSpc>
                          <a:spcPct val="115000"/>
                        </a:lnSpc>
                        <a:spcBef>
                          <a:spcPts val="0"/>
                        </a:spcBef>
                        <a:spcAft>
                          <a:spcPts val="0"/>
                        </a:spcAft>
                      </a:pPr>
                      <a:r>
                        <a:rPr lang="en-US" sz="2000" dirty="0">
                          <a:solidFill>
                            <a:srgbClr val="000000"/>
                          </a:solidFill>
                          <a:latin typeface="Calibri"/>
                          <a:ea typeface="Calibri"/>
                          <a:cs typeface="Times New Roman"/>
                        </a:rPr>
                        <a:t>a:visited </a:t>
                      </a:r>
                      <a:endParaRPr lang="en-US" sz="2000" dirty="0">
                        <a:latin typeface="Calibri"/>
                        <a:ea typeface="Calibri"/>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solidFill>
                            <a:srgbClr val="000000"/>
                          </a:solidFill>
                          <a:latin typeface="Calibri"/>
                          <a:ea typeface="Calibri"/>
                          <a:cs typeface="Times New Roman"/>
                        </a:rPr>
                        <a:t>Already visited link</a:t>
                      </a:r>
                      <a:endParaRPr lang="en-US" sz="2000" dirty="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457200">
                <a:tc>
                  <a:txBody>
                    <a:bodyPr/>
                    <a:lstStyle/>
                    <a:p>
                      <a:pPr marL="0" marR="0" algn="just">
                        <a:lnSpc>
                          <a:spcPct val="115000"/>
                        </a:lnSpc>
                        <a:spcBef>
                          <a:spcPts val="0"/>
                        </a:spcBef>
                        <a:spcAft>
                          <a:spcPts val="0"/>
                        </a:spcAft>
                      </a:pPr>
                      <a:r>
                        <a:rPr lang="en-US" sz="2000">
                          <a:solidFill>
                            <a:srgbClr val="000000"/>
                          </a:solidFill>
                          <a:latin typeface="Calibri"/>
                          <a:ea typeface="Calibri"/>
                          <a:cs typeface="Times New Roman"/>
                        </a:rPr>
                        <a:t>a:hover </a:t>
                      </a:r>
                      <a:endParaRPr lang="en-US" sz="200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Calibri"/>
                          <a:ea typeface="Calibri"/>
                          <a:cs typeface="Times New Roman"/>
                        </a:rPr>
                        <a:t>Mouse hovers the link</a:t>
                      </a:r>
                      <a:endParaRPr lang="en-US" sz="2000">
                        <a:latin typeface="Calibri"/>
                        <a:ea typeface="Calibri"/>
                        <a:cs typeface="Times New Roman"/>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3"/>
                  </a:ext>
                </a:extLst>
              </a:tr>
              <a:tr h="457200">
                <a:tc>
                  <a:txBody>
                    <a:bodyPr/>
                    <a:lstStyle/>
                    <a:p>
                      <a:pPr marL="0" marR="0" algn="just">
                        <a:lnSpc>
                          <a:spcPct val="115000"/>
                        </a:lnSpc>
                        <a:spcBef>
                          <a:spcPts val="0"/>
                        </a:spcBef>
                        <a:spcAft>
                          <a:spcPts val="0"/>
                        </a:spcAft>
                      </a:pPr>
                      <a:r>
                        <a:rPr lang="en-US" sz="2000" dirty="0">
                          <a:solidFill>
                            <a:srgbClr val="000000"/>
                          </a:solidFill>
                          <a:latin typeface="Calibri"/>
                          <a:ea typeface="Calibri"/>
                          <a:cs typeface="Times New Roman"/>
                        </a:rPr>
                        <a:t>a:active </a:t>
                      </a:r>
                      <a:endParaRPr lang="en-US" sz="20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0000"/>
                          </a:solidFill>
                          <a:latin typeface="Calibri"/>
                          <a:ea typeface="Calibri"/>
                          <a:cs typeface="Times New Roman"/>
                        </a:rPr>
                        <a:t>User is clicking on the link</a:t>
                      </a:r>
                      <a:endParaRPr lang="en-US" sz="20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Pseudo Classes…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2800" dirty="0"/>
              <a:t>Example:</a:t>
            </a:r>
          </a:p>
          <a:p>
            <a:pPr>
              <a:buNone/>
            </a:pPr>
            <a:r>
              <a:rPr lang="en-US" sz="2800" dirty="0">
                <a:solidFill>
                  <a:srgbClr val="FF0000"/>
                </a:solidFill>
              </a:rPr>
              <a:t>a:link {</a:t>
            </a:r>
          </a:p>
          <a:p>
            <a:pPr>
              <a:buNone/>
            </a:pPr>
            <a:r>
              <a:rPr lang="en-US" sz="2800" dirty="0">
                <a:solidFill>
                  <a:srgbClr val="FF0000"/>
                </a:solidFill>
              </a:rPr>
              <a:t>		text-decoration: underline;</a:t>
            </a:r>
          </a:p>
          <a:p>
            <a:pPr>
              <a:buNone/>
            </a:pPr>
            <a:r>
              <a:rPr lang="en-US" sz="2800" dirty="0">
                <a:solidFill>
                  <a:srgbClr val="FF0000"/>
                </a:solidFill>
              </a:rPr>
              <a:t>		font-weight: normal;</a:t>
            </a:r>
          </a:p>
          <a:p>
            <a:pPr>
              <a:buNone/>
            </a:pPr>
            <a:r>
              <a:rPr lang="en-US" sz="2800" dirty="0">
                <a:solidFill>
                  <a:srgbClr val="FF0000"/>
                </a:solidFill>
              </a:rPr>
              <a:t>		color: #003300;</a:t>
            </a:r>
          </a:p>
          <a:p>
            <a:pPr>
              <a:buNone/>
            </a:pPr>
            <a:r>
              <a:rPr lang="en-US" sz="2800" dirty="0">
                <a:solidFill>
                  <a:srgbClr val="FF0000"/>
                </a:solidFill>
              </a:rPr>
              <a:t>}</a:t>
            </a:r>
          </a:p>
          <a:p>
            <a:pPr>
              <a:buNone/>
            </a:pPr>
            <a:r>
              <a:rPr lang="en-US" sz="2800" dirty="0">
                <a:solidFill>
                  <a:srgbClr val="FF0000"/>
                </a:solidFill>
              </a:rPr>
              <a:t>a:visited {</a:t>
            </a:r>
          </a:p>
          <a:p>
            <a:pPr>
              <a:buNone/>
            </a:pPr>
            <a:r>
              <a:rPr lang="en-US" sz="2800" dirty="0">
                <a:solidFill>
                  <a:srgbClr val="FF0000"/>
                </a:solidFill>
              </a:rPr>
              <a:t>		text-decoration: underline;</a:t>
            </a:r>
          </a:p>
          <a:p>
            <a:pPr>
              <a:buNone/>
            </a:pPr>
            <a:r>
              <a:rPr lang="en-US" sz="2800" dirty="0">
                <a:solidFill>
                  <a:srgbClr val="FF0000"/>
                </a:solidFill>
              </a:rPr>
              <a:t>		font-weight: normal;</a:t>
            </a:r>
          </a:p>
          <a:p>
            <a:pPr>
              <a:buNone/>
            </a:pPr>
            <a:r>
              <a:rPr lang="en-US" sz="2800" dirty="0">
                <a:solidFill>
                  <a:srgbClr val="FF0000"/>
                </a:solidFill>
              </a:rPr>
              <a:t>		color: #999999;</a:t>
            </a:r>
          </a:p>
          <a:p>
            <a:pPr>
              <a:buNone/>
            </a:pPr>
            <a:r>
              <a:rPr lang="en-US" sz="2800" dirty="0">
                <a:solidFill>
                  <a:srgbClr val="FF0000"/>
                </a:solidFill>
              </a:rPr>
              <a:t>}</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CSS ID</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lnSpc>
                <a:spcPct val="120000"/>
              </a:lnSpc>
              <a:spcBef>
                <a:spcPts val="400"/>
              </a:spcBef>
            </a:pPr>
            <a:r>
              <a:rPr lang="en-US" dirty="0"/>
              <a:t>IDs are similar to classes, except once a specific ID has been declared it cannot be used again within the same (X)HTML file. </a:t>
            </a:r>
          </a:p>
          <a:p>
            <a:pPr>
              <a:lnSpc>
                <a:spcPct val="120000"/>
              </a:lnSpc>
              <a:spcBef>
                <a:spcPts val="400"/>
              </a:spcBef>
            </a:pPr>
            <a:r>
              <a:rPr lang="en-US" dirty="0"/>
              <a:t>The syntax of ID selectors is very similar to classes, but instead of a dot you must use a hash sign (#).</a:t>
            </a:r>
          </a:p>
          <a:p>
            <a:pPr>
              <a:lnSpc>
                <a:spcPct val="120000"/>
              </a:lnSpc>
              <a:spcBef>
                <a:spcPts val="400"/>
              </a:spcBef>
              <a:buNone/>
            </a:pPr>
            <a:r>
              <a:rPr lang="en-US" sz="2200" dirty="0"/>
              <a:t> </a:t>
            </a:r>
          </a:p>
          <a:p>
            <a:pPr>
              <a:lnSpc>
                <a:spcPct val="120000"/>
              </a:lnSpc>
              <a:spcBef>
                <a:spcPts val="400"/>
              </a:spcBef>
            </a:pPr>
            <a:r>
              <a:rPr lang="en-US" dirty="0"/>
              <a:t>The HTML content is:</a:t>
            </a:r>
          </a:p>
          <a:p>
            <a:pPr>
              <a:lnSpc>
                <a:spcPct val="120000"/>
              </a:lnSpc>
              <a:spcBef>
                <a:spcPts val="400"/>
              </a:spcBef>
              <a:buNone/>
            </a:pPr>
            <a:r>
              <a:rPr lang="en-US" dirty="0"/>
              <a:t>	</a:t>
            </a:r>
            <a:r>
              <a:rPr lang="en-US" dirty="0">
                <a:solidFill>
                  <a:srgbClr val="FF0000"/>
                </a:solidFill>
              </a:rPr>
              <a:t>&lt;div id="container"&gt; I was asleep, but my heart was awake. &lt;/div&gt;</a:t>
            </a:r>
          </a:p>
          <a:p>
            <a:pPr>
              <a:lnSpc>
                <a:spcPct val="120000"/>
              </a:lnSpc>
              <a:spcBef>
                <a:spcPts val="400"/>
              </a:spcBef>
              <a:buNone/>
            </a:pPr>
            <a:r>
              <a:rPr lang="en-US" sz="2200" dirty="0"/>
              <a:t> </a:t>
            </a:r>
          </a:p>
          <a:p>
            <a:pPr>
              <a:lnSpc>
                <a:spcPct val="120000"/>
              </a:lnSpc>
              <a:spcBef>
                <a:spcPts val="400"/>
              </a:spcBef>
            </a:pPr>
            <a:r>
              <a:rPr lang="en-US" dirty="0"/>
              <a:t>The CSS that formats the HTML content:</a:t>
            </a:r>
          </a:p>
          <a:p>
            <a:pPr>
              <a:lnSpc>
                <a:spcPct val="120000"/>
              </a:lnSpc>
              <a:spcBef>
                <a:spcPts val="400"/>
              </a:spcBef>
              <a:buNone/>
            </a:pPr>
            <a:r>
              <a:rPr lang="en-US" dirty="0"/>
              <a:t>	</a:t>
            </a:r>
            <a:r>
              <a:rPr lang="en-US" dirty="0">
                <a:solidFill>
                  <a:srgbClr val="FF0000"/>
                </a:solidFill>
              </a:rPr>
              <a:t>#container{</a:t>
            </a:r>
          </a:p>
          <a:p>
            <a:pPr>
              <a:lnSpc>
                <a:spcPct val="120000"/>
              </a:lnSpc>
              <a:spcBef>
                <a:spcPts val="400"/>
              </a:spcBef>
              <a:buNone/>
            </a:pPr>
            <a:r>
              <a:rPr lang="en-US" dirty="0">
                <a:solidFill>
                  <a:srgbClr val="FF0000"/>
                </a:solidFill>
              </a:rPr>
              <a:t>		width: 80%;</a:t>
            </a:r>
          </a:p>
          <a:p>
            <a:pPr>
              <a:lnSpc>
                <a:spcPct val="120000"/>
              </a:lnSpc>
              <a:spcBef>
                <a:spcPts val="400"/>
              </a:spcBef>
              <a:buNone/>
            </a:pPr>
            <a:r>
              <a:rPr lang="en-US" dirty="0">
                <a:solidFill>
                  <a:srgbClr val="FF0000"/>
                </a:solidFill>
              </a:rPr>
              <a:t>		padding: 20px;</a:t>
            </a:r>
          </a:p>
          <a:p>
            <a:pPr>
              <a:lnSpc>
                <a:spcPct val="120000"/>
              </a:lnSpc>
              <a:spcBef>
                <a:spcPts val="400"/>
              </a:spcBef>
              <a:buNone/>
            </a:pPr>
            <a:r>
              <a:rPr lang="en-US" dirty="0">
                <a:solidFill>
                  <a:srgbClr val="FF0000"/>
                </a:solidFill>
              </a:rPr>
              <a:t>		margin: auto;</a:t>
            </a:r>
          </a:p>
          <a:p>
            <a:pPr>
              <a:lnSpc>
                <a:spcPct val="120000"/>
              </a:lnSpc>
              <a:spcBef>
                <a:spcPts val="400"/>
              </a:spcBef>
              <a:buNone/>
            </a:pPr>
            <a:r>
              <a:rPr lang="en-US" dirty="0">
                <a:solidFill>
                  <a:srgbClr val="FF0000"/>
                </a:solidFill>
              </a:rPr>
              <a:t>		border: 1px solid blue;</a:t>
            </a:r>
          </a:p>
          <a:p>
            <a:pPr>
              <a:lnSpc>
                <a:spcPct val="120000"/>
              </a:lnSpc>
              <a:spcBef>
                <a:spcPts val="400"/>
              </a:spcBef>
              <a:buNone/>
            </a:pPr>
            <a:r>
              <a:rPr lang="en-US" dirty="0">
                <a:solidFill>
                  <a:srgbClr val="FF0000"/>
                </a:solidFill>
              </a:rPr>
              <a:t>		background: red;</a:t>
            </a:r>
          </a:p>
          <a:p>
            <a:pPr>
              <a:lnSpc>
                <a:spcPct val="120000"/>
              </a:lnSpc>
              <a:spcBef>
                <a:spcPts val="400"/>
              </a:spcBef>
              <a:buNone/>
            </a:pPr>
            <a:r>
              <a:rPr lang="en-US" dirty="0">
                <a:solidFill>
                  <a:srgbClr val="FF0000"/>
                </a:solidFill>
              </a:rPr>
              <a:t>}</a:t>
            </a:r>
          </a:p>
          <a:p>
            <a:pPr>
              <a:lnSpc>
                <a:spcPct val="120000"/>
              </a:lnSpc>
              <a:spcBef>
                <a:spcPts val="400"/>
              </a:spcBef>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 CSS Box Model</a:t>
            </a:r>
            <a:endParaRPr lang="en-US" dirty="0"/>
          </a:p>
        </p:txBody>
      </p:sp>
      <p:sp>
        <p:nvSpPr>
          <p:cNvPr id="3" name="Content Placeholder 2"/>
          <p:cNvSpPr>
            <a:spLocks noGrp="1"/>
          </p:cNvSpPr>
          <p:nvPr>
            <p:ph sz="quarter" idx="1"/>
          </p:nvPr>
        </p:nvSpPr>
        <p:spPr>
          <a:xfrm>
            <a:off x="612648" y="1600200"/>
            <a:ext cx="8153400" cy="4724400"/>
          </a:xfrm>
        </p:spPr>
        <p:txBody>
          <a:bodyPr>
            <a:normAutofit lnSpcReduction="10000"/>
          </a:bodyPr>
          <a:lstStyle/>
          <a:p>
            <a:r>
              <a:rPr lang="en-US" sz="2400" dirty="0">
                <a:solidFill>
                  <a:srgbClr val="0070C0"/>
                </a:solidFill>
              </a:rPr>
              <a:t>In CSS, the term </a:t>
            </a:r>
            <a:r>
              <a:rPr lang="en-US" sz="2400" i="1" dirty="0">
                <a:solidFill>
                  <a:srgbClr val="0070C0"/>
                </a:solidFill>
              </a:rPr>
              <a:t>box model</a:t>
            </a:r>
            <a:r>
              <a:rPr lang="en-US" sz="2400" dirty="0">
                <a:solidFill>
                  <a:srgbClr val="0070C0"/>
                </a:solidFill>
              </a:rPr>
              <a:t> is used when talking about design and layout. </a:t>
            </a:r>
          </a:p>
          <a:p>
            <a:r>
              <a:rPr lang="en-US" sz="2400" dirty="0"/>
              <a:t>The CSS box model is essentially a box that wraps around HTML elements, and it consists of: </a:t>
            </a:r>
          </a:p>
          <a:p>
            <a:pPr lvl="1"/>
            <a:r>
              <a:rPr lang="en-US" sz="2200" dirty="0">
                <a:solidFill>
                  <a:srgbClr val="0070C0"/>
                </a:solidFill>
              </a:rPr>
              <a:t>margins, </a:t>
            </a:r>
          </a:p>
          <a:p>
            <a:pPr lvl="1"/>
            <a:r>
              <a:rPr lang="en-US" sz="2200" dirty="0">
                <a:solidFill>
                  <a:srgbClr val="0070C0"/>
                </a:solidFill>
              </a:rPr>
              <a:t>borders, </a:t>
            </a:r>
          </a:p>
          <a:p>
            <a:pPr lvl="1"/>
            <a:r>
              <a:rPr lang="en-US" sz="2200" dirty="0">
                <a:solidFill>
                  <a:srgbClr val="0070C0"/>
                </a:solidFill>
              </a:rPr>
              <a:t>padding, and </a:t>
            </a:r>
          </a:p>
          <a:p>
            <a:pPr lvl="1"/>
            <a:r>
              <a:rPr lang="en-US" sz="2200" dirty="0">
                <a:solidFill>
                  <a:srgbClr val="0070C0"/>
                </a:solidFill>
              </a:rPr>
              <a:t>the actual content.</a:t>
            </a:r>
          </a:p>
          <a:p>
            <a:pPr>
              <a:buNone/>
            </a:pPr>
            <a:r>
              <a:rPr lang="en-US" sz="1200" dirty="0"/>
              <a:t> </a:t>
            </a:r>
          </a:p>
          <a:p>
            <a:r>
              <a:rPr lang="en-US" sz="2400" dirty="0"/>
              <a:t>The box model allows us to place a border around elements and space elements in relation to other elements. </a:t>
            </a:r>
          </a:p>
          <a:p>
            <a:r>
              <a:rPr lang="en-US" sz="2400" dirty="0"/>
              <a:t>The image below illustrates the box model.</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r>
              <a:rPr lang="en-US" b="1" dirty="0"/>
              <a:t>Explanation of the different parts:</a:t>
            </a:r>
          </a:p>
          <a:p>
            <a:pPr lvl="0"/>
            <a:r>
              <a:rPr lang="en-US" b="1" dirty="0">
                <a:solidFill>
                  <a:srgbClr val="0070C0"/>
                </a:solidFill>
              </a:rPr>
              <a:t>Margin</a:t>
            </a:r>
            <a:r>
              <a:rPr lang="en-US" dirty="0"/>
              <a:t> - Clears an area around the border. </a:t>
            </a:r>
          </a:p>
          <a:p>
            <a:pPr lvl="0"/>
            <a:r>
              <a:rPr lang="en-US" dirty="0"/>
              <a:t>The margin does not have a background color, and it is completely transparent</a:t>
            </a:r>
          </a:p>
          <a:p>
            <a:pPr lvl="0"/>
            <a:endParaRPr lang="en-US" sz="1800" dirty="0"/>
          </a:p>
          <a:p>
            <a:pPr lvl="0"/>
            <a:r>
              <a:rPr lang="en-US" b="1" dirty="0">
                <a:solidFill>
                  <a:srgbClr val="0070C0"/>
                </a:solidFill>
              </a:rPr>
              <a:t>Border</a:t>
            </a:r>
            <a:r>
              <a:rPr lang="en-US" dirty="0"/>
              <a:t> - A border that lies around the padding and content. </a:t>
            </a:r>
          </a:p>
          <a:p>
            <a:pPr lvl="0"/>
            <a:r>
              <a:rPr lang="en-US" dirty="0"/>
              <a:t>The border is affected by the background color of the box</a:t>
            </a:r>
          </a:p>
          <a:p>
            <a:r>
              <a:rPr lang="en-US" sz="3200" b="1" dirty="0">
                <a:solidFill>
                  <a:srgbClr val="0070C0"/>
                </a:solidFill>
              </a:rPr>
              <a:t>Content</a:t>
            </a:r>
            <a:r>
              <a:rPr lang="en-US" sz="3200" dirty="0"/>
              <a:t> - the content of the box, where text and images appear</a:t>
            </a:r>
          </a:p>
        </p:txBody>
      </p:sp>
      <p:pic>
        <p:nvPicPr>
          <p:cNvPr id="66562" name="Picture 3"/>
          <p:cNvPicPr>
            <a:picLocks noChangeAspect="1" noChangeArrowheads="1"/>
          </p:cNvPicPr>
          <p:nvPr/>
        </p:nvPicPr>
        <p:blipFill>
          <a:blip r:embed="rId3" cstate="print"/>
          <a:srcRect/>
          <a:stretch>
            <a:fillRect/>
          </a:stretch>
        </p:blipFill>
        <p:spPr bwMode="auto">
          <a:xfrm>
            <a:off x="1828799" y="1676400"/>
            <a:ext cx="4809587" cy="25908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a:t>
            </a:r>
            <a:endParaRPr lang="en-US" dirty="0"/>
          </a:p>
        </p:txBody>
      </p:sp>
      <p:sp>
        <p:nvSpPr>
          <p:cNvPr id="3" name="Content Placeholder 2"/>
          <p:cNvSpPr>
            <a:spLocks noGrp="1"/>
          </p:cNvSpPr>
          <p:nvPr>
            <p:ph sz="quarter" idx="1"/>
          </p:nvPr>
        </p:nvSpPr>
        <p:spPr>
          <a:xfrm>
            <a:off x="612648" y="1600200"/>
            <a:ext cx="8153400" cy="5257800"/>
          </a:xfrm>
        </p:spPr>
        <p:txBody>
          <a:bodyPr>
            <a:noAutofit/>
          </a:bodyPr>
          <a:lstStyle/>
          <a:p>
            <a:pPr>
              <a:buNone/>
            </a:pPr>
            <a:r>
              <a:rPr lang="en-US" sz="2000" b="1" i="1" dirty="0">
                <a:solidFill>
                  <a:srgbClr val="00B050"/>
                </a:solidFill>
              </a:rPr>
              <a:t>Border</a:t>
            </a:r>
            <a:endParaRPr lang="en-US" sz="2000" dirty="0">
              <a:solidFill>
                <a:srgbClr val="00B050"/>
              </a:solidFill>
            </a:endParaRPr>
          </a:p>
          <a:p>
            <a:r>
              <a:rPr lang="en-US" sz="2000" dirty="0"/>
              <a:t>You can set the color, style and width of the borders around an element in one declaration by using the shorthand border property.</a:t>
            </a:r>
          </a:p>
          <a:p>
            <a:pPr>
              <a:buNone/>
            </a:pPr>
            <a:r>
              <a:rPr lang="en-US" sz="2000" dirty="0"/>
              <a:t>		</a:t>
            </a:r>
            <a:r>
              <a:rPr lang="en-US" sz="2000" dirty="0">
                <a:solidFill>
                  <a:srgbClr val="FF0000"/>
                </a:solidFill>
              </a:rPr>
              <a:t>border: 1px solid #333333;</a:t>
            </a:r>
          </a:p>
          <a:p>
            <a:pPr>
              <a:buNone/>
            </a:pPr>
            <a:r>
              <a:rPr lang="en-US" sz="1100" dirty="0"/>
              <a:t> </a:t>
            </a:r>
          </a:p>
          <a:p>
            <a:pPr>
              <a:spcBef>
                <a:spcPts val="600"/>
              </a:spcBef>
            </a:pPr>
            <a:r>
              <a:rPr lang="en-US" sz="2000" dirty="0"/>
              <a:t>Values:</a:t>
            </a:r>
          </a:p>
          <a:p>
            <a:pPr lvl="1">
              <a:spcBef>
                <a:spcPts val="600"/>
              </a:spcBef>
            </a:pPr>
            <a:r>
              <a:rPr lang="en-US" sz="1800" dirty="0">
                <a:solidFill>
                  <a:srgbClr val="0070C0"/>
                </a:solidFill>
              </a:rPr>
              <a:t>width</a:t>
            </a:r>
          </a:p>
          <a:p>
            <a:pPr lvl="1">
              <a:spcBef>
                <a:spcPts val="600"/>
              </a:spcBef>
            </a:pPr>
            <a:r>
              <a:rPr lang="en-US" sz="1800" dirty="0">
                <a:solidFill>
                  <a:srgbClr val="0070C0"/>
                </a:solidFill>
              </a:rPr>
              <a:t>style</a:t>
            </a:r>
          </a:p>
          <a:p>
            <a:pPr lvl="1">
              <a:spcBef>
                <a:spcPts val="600"/>
              </a:spcBef>
            </a:pPr>
            <a:r>
              <a:rPr lang="en-US" sz="1800" dirty="0">
                <a:solidFill>
                  <a:srgbClr val="0070C0"/>
                </a:solidFill>
              </a:rPr>
              <a:t>color</a:t>
            </a:r>
          </a:p>
          <a:p>
            <a:pPr>
              <a:buNone/>
            </a:pPr>
            <a:endParaRPr lang="en-US" sz="1050" dirty="0"/>
          </a:p>
          <a:p>
            <a:r>
              <a:rPr lang="en-US" sz="2000" dirty="0"/>
              <a:t>Example: </a:t>
            </a:r>
          </a:p>
          <a:p>
            <a:pPr>
              <a:buNone/>
            </a:pPr>
            <a:r>
              <a:rPr lang="en-US" sz="2000" dirty="0"/>
              <a:t>		</a:t>
            </a:r>
            <a:r>
              <a:rPr lang="en-US" sz="2000" dirty="0">
                <a:solidFill>
                  <a:srgbClr val="FF0000"/>
                </a:solidFill>
              </a:rPr>
              <a:t>P { border: 1px solid red; } </a:t>
            </a:r>
          </a:p>
          <a:p>
            <a:r>
              <a:rPr lang="en-US" sz="2000" dirty="0"/>
              <a:t>Or you can set each property individually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a:t>
            </a:r>
            <a:endParaRPr lang="en-US" dirty="0"/>
          </a:p>
        </p:txBody>
      </p:sp>
      <p:sp>
        <p:nvSpPr>
          <p:cNvPr id="3" name="Content Placeholder 2"/>
          <p:cNvSpPr>
            <a:spLocks noGrp="1"/>
          </p:cNvSpPr>
          <p:nvPr>
            <p:ph sz="quarter" idx="1"/>
          </p:nvPr>
        </p:nvSpPr>
        <p:spPr/>
        <p:txBody>
          <a:bodyPr>
            <a:noAutofit/>
          </a:bodyPr>
          <a:lstStyle/>
          <a:p>
            <a:pPr>
              <a:buNone/>
            </a:pPr>
            <a:r>
              <a:rPr lang="en-US" sz="2000" b="1" i="1" dirty="0">
                <a:solidFill>
                  <a:srgbClr val="00B050"/>
                </a:solidFill>
              </a:rPr>
              <a:t>Border Color</a:t>
            </a:r>
            <a:endParaRPr lang="en-US" sz="2000" dirty="0">
              <a:solidFill>
                <a:srgbClr val="00B050"/>
              </a:solidFill>
            </a:endParaRPr>
          </a:p>
          <a:p>
            <a:r>
              <a:rPr lang="en-US" sz="2000" dirty="0"/>
              <a:t>You can set the color of a border independently with the border-color property.</a:t>
            </a:r>
          </a:p>
          <a:p>
            <a:pPr>
              <a:buNone/>
            </a:pPr>
            <a:r>
              <a:rPr lang="en-US" sz="2000" dirty="0"/>
              <a:t>		</a:t>
            </a:r>
            <a:r>
              <a:rPr lang="en-US" sz="2000" dirty="0">
                <a:solidFill>
                  <a:srgbClr val="FF0000"/>
                </a:solidFill>
              </a:rPr>
              <a:t>border-color: value;</a:t>
            </a:r>
          </a:p>
          <a:p>
            <a:pPr>
              <a:buNone/>
            </a:pPr>
            <a:r>
              <a:rPr lang="en-US" sz="1050" dirty="0"/>
              <a:t> </a:t>
            </a:r>
            <a:endParaRPr lang="en-US" sz="900" dirty="0"/>
          </a:p>
          <a:p>
            <a:r>
              <a:rPr lang="en-US" sz="2000" dirty="0"/>
              <a:t>Values:</a:t>
            </a:r>
          </a:p>
          <a:p>
            <a:pPr lvl="1"/>
            <a:r>
              <a:rPr lang="en-US" sz="2000" dirty="0">
                <a:solidFill>
                  <a:srgbClr val="0070C0"/>
                </a:solidFill>
              </a:rPr>
              <a:t>color name</a:t>
            </a:r>
          </a:p>
          <a:p>
            <a:pPr lvl="1"/>
            <a:r>
              <a:rPr lang="en-US" sz="2000" dirty="0">
                <a:solidFill>
                  <a:srgbClr val="0070C0"/>
                </a:solidFill>
              </a:rPr>
              <a:t>hexadecimal number</a:t>
            </a:r>
          </a:p>
          <a:p>
            <a:pPr lvl="1"/>
            <a:r>
              <a:rPr lang="en-US" sz="2000" dirty="0">
                <a:solidFill>
                  <a:srgbClr val="0070C0"/>
                </a:solidFill>
              </a:rPr>
              <a:t>RGB color code</a:t>
            </a:r>
          </a:p>
          <a:p>
            <a:pPr lvl="1"/>
            <a:r>
              <a:rPr lang="en-US" sz="2000" dirty="0">
                <a:solidFill>
                  <a:srgbClr val="0070C0"/>
                </a:solidFill>
              </a:rPr>
              <a:t>transparent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70000" lnSpcReduction="20000"/>
          </a:bodyPr>
          <a:lstStyle/>
          <a:p>
            <a:pPr>
              <a:buNone/>
            </a:pPr>
            <a:r>
              <a:rPr lang="en-US" b="1" i="1" dirty="0">
                <a:solidFill>
                  <a:srgbClr val="00B050"/>
                </a:solidFill>
              </a:rPr>
              <a:t>Border Style</a:t>
            </a:r>
            <a:endParaRPr lang="en-US" dirty="0">
              <a:solidFill>
                <a:srgbClr val="00B050"/>
              </a:solidFill>
            </a:endParaRPr>
          </a:p>
          <a:p>
            <a:r>
              <a:rPr lang="en-US" dirty="0"/>
              <a:t>You can set the style of a border independently with the border-style property.</a:t>
            </a:r>
          </a:p>
          <a:p>
            <a:pPr>
              <a:buNone/>
            </a:pPr>
            <a:r>
              <a:rPr lang="en-US" dirty="0"/>
              <a:t>		</a:t>
            </a:r>
            <a:r>
              <a:rPr lang="en-US" dirty="0">
                <a:solidFill>
                  <a:srgbClr val="FF0000"/>
                </a:solidFill>
              </a:rPr>
              <a:t>border-style: value;</a:t>
            </a:r>
          </a:p>
          <a:p>
            <a:pPr>
              <a:buNone/>
            </a:pPr>
            <a:r>
              <a:rPr lang="en-US" sz="1900" dirty="0"/>
              <a:t> </a:t>
            </a:r>
          </a:p>
          <a:p>
            <a:r>
              <a:rPr lang="en-US" dirty="0"/>
              <a:t>Values:</a:t>
            </a:r>
          </a:p>
          <a:p>
            <a:pPr lvl="1"/>
            <a:r>
              <a:rPr lang="en-US" dirty="0">
                <a:solidFill>
                  <a:srgbClr val="0070C0"/>
                </a:solidFill>
              </a:rPr>
              <a:t>dashed</a:t>
            </a:r>
          </a:p>
          <a:p>
            <a:pPr lvl="1"/>
            <a:r>
              <a:rPr lang="en-US" dirty="0">
                <a:solidFill>
                  <a:srgbClr val="0070C0"/>
                </a:solidFill>
              </a:rPr>
              <a:t>dotted</a:t>
            </a:r>
          </a:p>
          <a:p>
            <a:pPr lvl="1"/>
            <a:r>
              <a:rPr lang="en-US" dirty="0">
                <a:solidFill>
                  <a:srgbClr val="0070C0"/>
                </a:solidFill>
              </a:rPr>
              <a:t>double</a:t>
            </a:r>
          </a:p>
          <a:p>
            <a:pPr lvl="1"/>
            <a:r>
              <a:rPr lang="en-US" dirty="0">
                <a:solidFill>
                  <a:srgbClr val="0070C0"/>
                </a:solidFill>
              </a:rPr>
              <a:t>groove</a:t>
            </a:r>
          </a:p>
          <a:p>
            <a:pPr lvl="1"/>
            <a:r>
              <a:rPr lang="en-US" dirty="0">
                <a:solidFill>
                  <a:srgbClr val="0070C0"/>
                </a:solidFill>
              </a:rPr>
              <a:t>hidden</a:t>
            </a:r>
          </a:p>
          <a:p>
            <a:pPr lvl="1"/>
            <a:r>
              <a:rPr lang="en-US" dirty="0">
                <a:solidFill>
                  <a:srgbClr val="0070C0"/>
                </a:solidFill>
              </a:rPr>
              <a:t>inset</a:t>
            </a:r>
          </a:p>
          <a:p>
            <a:pPr lvl="1"/>
            <a:r>
              <a:rPr lang="en-US" dirty="0">
                <a:solidFill>
                  <a:srgbClr val="0070C0"/>
                </a:solidFill>
              </a:rPr>
              <a:t>none</a:t>
            </a:r>
          </a:p>
          <a:p>
            <a:pPr lvl="1"/>
            <a:r>
              <a:rPr lang="en-US" dirty="0">
                <a:solidFill>
                  <a:srgbClr val="0070C0"/>
                </a:solidFill>
              </a:rPr>
              <a:t>outset</a:t>
            </a:r>
          </a:p>
          <a:p>
            <a:pPr lvl="1"/>
            <a:r>
              <a:rPr lang="en-US" dirty="0">
                <a:solidFill>
                  <a:srgbClr val="0070C0"/>
                </a:solidFill>
              </a:rPr>
              <a:t>ridge</a:t>
            </a:r>
          </a:p>
          <a:p>
            <a:pPr lvl="1"/>
            <a:r>
              <a:rPr lang="en-US" dirty="0">
                <a:solidFill>
                  <a:srgbClr val="0070C0"/>
                </a:solidFill>
              </a:rPr>
              <a:t>solid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a:t>
            </a:r>
            <a:endParaRPr lang="en-US" dirty="0"/>
          </a:p>
        </p:txBody>
      </p:sp>
      <p:sp>
        <p:nvSpPr>
          <p:cNvPr id="3" name="Content Placeholder 2"/>
          <p:cNvSpPr>
            <a:spLocks noGrp="1"/>
          </p:cNvSpPr>
          <p:nvPr>
            <p:ph sz="quarter" idx="1"/>
          </p:nvPr>
        </p:nvSpPr>
        <p:spPr/>
        <p:txBody>
          <a:bodyPr/>
          <a:lstStyle/>
          <a:p>
            <a:endParaRPr lang="en-US"/>
          </a:p>
        </p:txBody>
      </p:sp>
      <p:pic>
        <p:nvPicPr>
          <p:cNvPr id="67586" name="Picture 9"/>
          <p:cNvPicPr>
            <a:picLocks noChangeAspect="1" noChangeArrowheads="1"/>
          </p:cNvPicPr>
          <p:nvPr/>
        </p:nvPicPr>
        <p:blipFill>
          <a:blip r:embed="rId3" cstate="print"/>
          <a:srcRect/>
          <a:stretch>
            <a:fillRect/>
          </a:stretch>
        </p:blipFill>
        <p:spPr bwMode="auto">
          <a:xfrm>
            <a:off x="804862" y="1752600"/>
            <a:ext cx="7805738" cy="4191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Revisions/Levels…</a:t>
            </a:r>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pPr>
              <a:lnSpc>
                <a:spcPct val="120000"/>
              </a:lnSpc>
              <a:buNone/>
            </a:pPr>
            <a:r>
              <a:rPr lang="en-US" b="1" dirty="0">
                <a:solidFill>
                  <a:srgbClr val="00B050"/>
                </a:solidFill>
              </a:rPr>
              <a:t>CSS 2</a:t>
            </a:r>
          </a:p>
          <a:p>
            <a:pPr>
              <a:lnSpc>
                <a:spcPct val="120000"/>
              </a:lnSpc>
            </a:pPr>
            <a:r>
              <a:rPr lang="en-US" dirty="0"/>
              <a:t>CSS level 2 specification was developed by the W3C and published as a Recommendation in May 1998. </a:t>
            </a:r>
          </a:p>
          <a:p>
            <a:pPr>
              <a:lnSpc>
                <a:spcPct val="120000"/>
              </a:lnSpc>
            </a:pPr>
            <a:r>
              <a:rPr lang="en-US" dirty="0"/>
              <a:t>It is a superset of CSS 1.</a:t>
            </a:r>
          </a:p>
          <a:p>
            <a:pPr>
              <a:lnSpc>
                <a:spcPct val="120000"/>
              </a:lnSpc>
            </a:pPr>
            <a:r>
              <a:rPr lang="en-US" dirty="0"/>
              <a:t>CSS 2 includes a number of new capabilities like absolute, relative, and fixed positioning of elements and z-index, the concept of media types, support for aural style sheets and bidirectional text, and new font properties such as shadows. </a:t>
            </a:r>
          </a:p>
          <a:p>
            <a:pPr>
              <a:lnSpc>
                <a:spcPct val="120000"/>
              </a:lnSpc>
            </a:pPr>
            <a:r>
              <a:rPr lang="en-US" dirty="0"/>
              <a:t>CSS level 2 revision 1 or CSS 2.1 fixes errors in CSS 2</a:t>
            </a:r>
          </a:p>
          <a:p>
            <a:pPr>
              <a:lnSpc>
                <a:spcPct val="120000"/>
              </a:lnSpc>
            </a:pPr>
            <a:r>
              <a:rPr lang="en-US" dirty="0"/>
              <a:t>It removes poorly-supported or not fully interoperable features and adds already-implemented browser extensions to the specification. </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pPr>
              <a:buNone/>
            </a:pPr>
            <a:r>
              <a:rPr lang="en-US" sz="2400" b="1" i="1" dirty="0">
                <a:solidFill>
                  <a:srgbClr val="00B050"/>
                </a:solidFill>
              </a:rPr>
              <a:t>Border Width</a:t>
            </a:r>
            <a:endParaRPr lang="en-US" sz="2400" dirty="0">
              <a:solidFill>
                <a:srgbClr val="00B050"/>
              </a:solidFill>
            </a:endParaRPr>
          </a:p>
          <a:p>
            <a:r>
              <a:rPr lang="en-US" sz="2400" dirty="0"/>
              <a:t>You can set the width of a border independently with the border-width property.</a:t>
            </a:r>
          </a:p>
          <a:p>
            <a:pPr>
              <a:buNone/>
            </a:pPr>
            <a:r>
              <a:rPr lang="en-US" sz="2400" dirty="0"/>
              <a:t>		</a:t>
            </a:r>
            <a:r>
              <a:rPr lang="en-US" sz="2400" dirty="0">
                <a:solidFill>
                  <a:srgbClr val="FF0000"/>
                </a:solidFill>
              </a:rPr>
              <a:t>border-width: value;</a:t>
            </a:r>
          </a:p>
          <a:p>
            <a:pPr>
              <a:buNone/>
            </a:pPr>
            <a:r>
              <a:rPr lang="en-US" sz="1200" dirty="0"/>
              <a:t> </a:t>
            </a:r>
          </a:p>
          <a:p>
            <a:r>
              <a:rPr lang="en-US" sz="2400" dirty="0"/>
              <a:t>Values:</a:t>
            </a:r>
          </a:p>
          <a:p>
            <a:pPr lvl="1"/>
            <a:r>
              <a:rPr lang="en-US" sz="2000" dirty="0">
                <a:solidFill>
                  <a:srgbClr val="0070C0"/>
                </a:solidFill>
              </a:rPr>
              <a:t>Length</a:t>
            </a:r>
          </a:p>
          <a:p>
            <a:pPr lvl="1"/>
            <a:r>
              <a:rPr lang="en-US" sz="2000" dirty="0">
                <a:solidFill>
                  <a:srgbClr val="0070C0"/>
                </a:solidFill>
              </a:rPr>
              <a:t>Thin</a:t>
            </a:r>
          </a:p>
          <a:p>
            <a:pPr lvl="1"/>
            <a:r>
              <a:rPr lang="en-US" sz="2000" dirty="0">
                <a:solidFill>
                  <a:srgbClr val="0070C0"/>
                </a:solidFill>
              </a:rPr>
              <a:t>Medium</a:t>
            </a:r>
          </a:p>
          <a:p>
            <a:pPr lvl="1"/>
            <a:r>
              <a:rPr lang="en-US" sz="2000" dirty="0">
                <a:solidFill>
                  <a:srgbClr val="0070C0"/>
                </a:solidFill>
              </a:rPr>
              <a:t>Thick</a:t>
            </a:r>
          </a:p>
          <a:p>
            <a:pPr lvl="0">
              <a:buNone/>
            </a:pPr>
            <a:endParaRPr lang="en-US" sz="1600" dirty="0"/>
          </a:p>
          <a:p>
            <a:r>
              <a:rPr lang="en-US" sz="2400" dirty="0"/>
              <a:t>Or you can set the elements for each borders side individually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lnSpc>
                <a:spcPct val="120000"/>
              </a:lnSpc>
              <a:spcBef>
                <a:spcPts val="0"/>
              </a:spcBef>
              <a:buNone/>
            </a:pPr>
            <a:r>
              <a:rPr lang="en-US" b="1" i="1" dirty="0">
                <a:solidFill>
                  <a:srgbClr val="00B050"/>
                </a:solidFill>
              </a:rPr>
              <a:t>Border Bottom</a:t>
            </a:r>
            <a:endParaRPr lang="en-US" dirty="0">
              <a:solidFill>
                <a:srgbClr val="00B050"/>
              </a:solidFill>
            </a:endParaRPr>
          </a:p>
          <a:p>
            <a:pPr>
              <a:lnSpc>
                <a:spcPct val="120000"/>
              </a:lnSpc>
              <a:spcBef>
                <a:spcPts val="0"/>
              </a:spcBef>
            </a:pPr>
            <a:r>
              <a:rPr lang="en-US" dirty="0"/>
              <a:t>You can set the color, style and width of the bottom border around an element in one declaration with the border-bottom property.</a:t>
            </a:r>
          </a:p>
          <a:p>
            <a:pPr>
              <a:lnSpc>
                <a:spcPct val="120000"/>
              </a:lnSpc>
              <a:spcBef>
                <a:spcPts val="0"/>
              </a:spcBef>
              <a:buNone/>
            </a:pPr>
            <a:r>
              <a:rPr lang="en-US" dirty="0"/>
              <a:t>		</a:t>
            </a:r>
            <a:r>
              <a:rPr lang="en-US" dirty="0">
                <a:solidFill>
                  <a:srgbClr val="FF0000"/>
                </a:solidFill>
              </a:rPr>
              <a:t>border-bottom: 1px solid #333333;</a:t>
            </a:r>
          </a:p>
          <a:p>
            <a:pPr>
              <a:lnSpc>
                <a:spcPct val="120000"/>
              </a:lnSpc>
              <a:spcBef>
                <a:spcPts val="0"/>
              </a:spcBef>
              <a:buNone/>
            </a:pPr>
            <a:r>
              <a:rPr lang="en-US" sz="1500" dirty="0"/>
              <a:t> </a:t>
            </a:r>
          </a:p>
          <a:p>
            <a:pPr>
              <a:lnSpc>
                <a:spcPct val="120000"/>
              </a:lnSpc>
              <a:spcBef>
                <a:spcPts val="0"/>
              </a:spcBef>
            </a:pPr>
            <a:r>
              <a:rPr lang="en-US" dirty="0"/>
              <a:t>Values:</a:t>
            </a:r>
          </a:p>
          <a:p>
            <a:pPr lvl="1">
              <a:lnSpc>
                <a:spcPct val="120000"/>
              </a:lnSpc>
              <a:spcBef>
                <a:spcPts val="0"/>
              </a:spcBef>
            </a:pPr>
            <a:r>
              <a:rPr lang="en-US" dirty="0">
                <a:solidFill>
                  <a:srgbClr val="0070C0"/>
                </a:solidFill>
              </a:rPr>
              <a:t>Width</a:t>
            </a:r>
          </a:p>
          <a:p>
            <a:pPr lvl="1">
              <a:lnSpc>
                <a:spcPct val="120000"/>
              </a:lnSpc>
              <a:spcBef>
                <a:spcPts val="0"/>
              </a:spcBef>
            </a:pPr>
            <a:r>
              <a:rPr lang="en-US" dirty="0">
                <a:solidFill>
                  <a:srgbClr val="0070C0"/>
                </a:solidFill>
              </a:rPr>
              <a:t>style</a:t>
            </a:r>
          </a:p>
          <a:p>
            <a:pPr lvl="1">
              <a:lnSpc>
                <a:spcPct val="120000"/>
              </a:lnSpc>
              <a:spcBef>
                <a:spcPts val="0"/>
              </a:spcBef>
            </a:pPr>
            <a:r>
              <a:rPr lang="en-US" dirty="0">
                <a:solidFill>
                  <a:srgbClr val="0070C0"/>
                </a:solidFill>
              </a:rPr>
              <a:t>color</a:t>
            </a:r>
          </a:p>
          <a:p>
            <a:pPr>
              <a:lnSpc>
                <a:spcPct val="120000"/>
              </a:lnSpc>
              <a:spcBef>
                <a:spcPts val="0"/>
              </a:spcBef>
            </a:pPr>
            <a:r>
              <a:rPr lang="en-US" dirty="0"/>
              <a:t>Or you can set each value individually</a:t>
            </a:r>
          </a:p>
          <a:p>
            <a:pPr>
              <a:lnSpc>
                <a:spcPct val="120000"/>
              </a:lnSpc>
              <a:spcBef>
                <a:spcPts val="0"/>
              </a:spcBef>
              <a:buNone/>
            </a:pPr>
            <a:r>
              <a:rPr lang="en-US" sz="1800" dirty="0"/>
              <a:t> </a:t>
            </a:r>
          </a:p>
          <a:p>
            <a:pPr>
              <a:lnSpc>
                <a:spcPct val="120000"/>
              </a:lnSpc>
              <a:spcBef>
                <a:spcPts val="0"/>
              </a:spcBef>
              <a:buNone/>
            </a:pPr>
            <a:r>
              <a:rPr lang="en-US" b="1" i="1" dirty="0">
                <a:solidFill>
                  <a:srgbClr val="00B050"/>
                </a:solidFill>
              </a:rPr>
              <a:t>Border Bottom Color</a:t>
            </a:r>
            <a:endParaRPr lang="en-US" dirty="0">
              <a:solidFill>
                <a:srgbClr val="00B050"/>
              </a:solidFill>
            </a:endParaRPr>
          </a:p>
          <a:p>
            <a:pPr>
              <a:lnSpc>
                <a:spcPct val="120000"/>
              </a:lnSpc>
              <a:spcBef>
                <a:spcPts val="0"/>
              </a:spcBef>
            </a:pPr>
            <a:r>
              <a:rPr lang="en-US" dirty="0"/>
              <a:t>You can set the color of the bottom border around an element with:</a:t>
            </a:r>
          </a:p>
          <a:p>
            <a:pPr>
              <a:lnSpc>
                <a:spcPct val="120000"/>
              </a:lnSpc>
              <a:spcBef>
                <a:spcPts val="0"/>
              </a:spcBef>
              <a:buNone/>
            </a:pPr>
            <a:r>
              <a:rPr lang="en-US" dirty="0"/>
              <a:t>		</a:t>
            </a:r>
            <a:r>
              <a:rPr lang="en-US" dirty="0">
                <a:solidFill>
                  <a:srgbClr val="FF0000"/>
                </a:solidFill>
              </a:rPr>
              <a:t>border-bottom-color: value;</a:t>
            </a:r>
          </a:p>
          <a:p>
            <a:pPr>
              <a:lnSpc>
                <a:spcPct val="120000"/>
              </a:lnSpc>
              <a:spcBef>
                <a:spcPts val="0"/>
              </a:spcBef>
              <a:buNone/>
            </a:pPr>
            <a:endParaRPr lang="en-US" sz="1500" dirty="0"/>
          </a:p>
          <a:p>
            <a:pPr>
              <a:lnSpc>
                <a:spcPct val="120000"/>
              </a:lnSpc>
              <a:spcBef>
                <a:spcPts val="0"/>
              </a:spcBef>
            </a:pPr>
            <a:r>
              <a:rPr lang="en-US" dirty="0"/>
              <a:t>You can set the style of the bottom border around an element with:</a:t>
            </a:r>
          </a:p>
          <a:p>
            <a:pPr>
              <a:lnSpc>
                <a:spcPct val="120000"/>
              </a:lnSpc>
              <a:spcBef>
                <a:spcPts val="0"/>
              </a:spcBef>
              <a:buNone/>
            </a:pPr>
            <a:r>
              <a:rPr lang="en-US" dirty="0"/>
              <a:t>		</a:t>
            </a:r>
            <a:r>
              <a:rPr lang="en-US" dirty="0">
                <a:solidFill>
                  <a:srgbClr val="FF0000"/>
                </a:solidFill>
              </a:rPr>
              <a:t>border-bottom-style: value;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b="1" i="1" dirty="0">
                <a:solidFill>
                  <a:srgbClr val="00B050"/>
                </a:solidFill>
              </a:rPr>
              <a:t>Border Bottom Width</a:t>
            </a:r>
            <a:endParaRPr lang="en-US" dirty="0">
              <a:solidFill>
                <a:srgbClr val="00B050"/>
              </a:solidFill>
            </a:endParaRPr>
          </a:p>
          <a:p>
            <a:r>
              <a:rPr lang="en-US" dirty="0"/>
              <a:t>You can set the width of the bottom border around an element with the border-bottom-width property.</a:t>
            </a:r>
          </a:p>
          <a:p>
            <a:pPr>
              <a:buNone/>
            </a:pPr>
            <a:r>
              <a:rPr lang="en-US" dirty="0"/>
              <a:t>		</a:t>
            </a:r>
            <a:r>
              <a:rPr lang="en-US" dirty="0">
                <a:solidFill>
                  <a:srgbClr val="FF0000"/>
                </a:solidFill>
              </a:rPr>
              <a:t>border-bottom-width: value;</a:t>
            </a:r>
          </a:p>
          <a:p>
            <a:pPr>
              <a:buNone/>
            </a:pPr>
            <a:r>
              <a:rPr lang="en-US" sz="1800" dirty="0"/>
              <a:t> </a:t>
            </a:r>
            <a:endParaRPr lang="en-US" sz="1400" dirty="0"/>
          </a:p>
          <a:p>
            <a:pPr>
              <a:buNone/>
            </a:pPr>
            <a:r>
              <a:rPr lang="en-US" b="1" i="1" dirty="0">
                <a:solidFill>
                  <a:srgbClr val="00B050"/>
                </a:solidFill>
              </a:rPr>
              <a:t>Border Left</a:t>
            </a:r>
            <a:endParaRPr lang="en-US" dirty="0">
              <a:solidFill>
                <a:srgbClr val="00B050"/>
              </a:solidFill>
            </a:endParaRPr>
          </a:p>
          <a:p>
            <a:r>
              <a:rPr lang="en-US" dirty="0"/>
              <a:t>You can set the color, style and width of the left border around an element with the border-left property.</a:t>
            </a:r>
          </a:p>
          <a:p>
            <a:pPr>
              <a:buNone/>
            </a:pPr>
            <a:r>
              <a:rPr lang="en-US" dirty="0"/>
              <a:t>		</a:t>
            </a:r>
            <a:r>
              <a:rPr lang="en-US" dirty="0">
                <a:solidFill>
                  <a:srgbClr val="FF0000"/>
                </a:solidFill>
              </a:rPr>
              <a:t>border-left: 1px solid #333333;</a:t>
            </a:r>
          </a:p>
          <a:p>
            <a:pPr>
              <a:buNone/>
            </a:pPr>
            <a:r>
              <a:rPr lang="en-US" sz="1600" dirty="0"/>
              <a:t> </a:t>
            </a:r>
          </a:p>
          <a:p>
            <a:r>
              <a:rPr lang="en-US" dirty="0"/>
              <a:t>Values:</a:t>
            </a:r>
          </a:p>
          <a:p>
            <a:pPr lvl="1"/>
            <a:r>
              <a:rPr lang="en-US" dirty="0">
                <a:solidFill>
                  <a:srgbClr val="0070C0"/>
                </a:solidFill>
              </a:rPr>
              <a:t>style</a:t>
            </a:r>
          </a:p>
          <a:p>
            <a:pPr lvl="1"/>
            <a:r>
              <a:rPr lang="en-US" dirty="0">
                <a:solidFill>
                  <a:srgbClr val="0070C0"/>
                </a:solidFill>
              </a:rPr>
              <a:t>Width</a:t>
            </a:r>
          </a:p>
          <a:p>
            <a:pPr lvl="1"/>
            <a:r>
              <a:rPr lang="en-US" dirty="0">
                <a:solidFill>
                  <a:srgbClr val="0070C0"/>
                </a:solidFill>
              </a:rPr>
              <a:t>color</a:t>
            </a:r>
          </a:p>
          <a:p>
            <a:pPr>
              <a:buNone/>
            </a:pPr>
            <a:endParaRPr lang="en-US" sz="1300" dirty="0"/>
          </a:p>
          <a:p>
            <a:r>
              <a:rPr lang="en-US" dirty="0"/>
              <a:t>Or you can set each value individually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a:t>
            </a:r>
            <a:endParaRPr lang="en-US" dirty="0"/>
          </a:p>
        </p:txBody>
      </p:sp>
      <p:sp>
        <p:nvSpPr>
          <p:cNvPr id="3" name="Content Placeholder 2"/>
          <p:cNvSpPr>
            <a:spLocks noGrp="1"/>
          </p:cNvSpPr>
          <p:nvPr>
            <p:ph sz="quarter" idx="1"/>
          </p:nvPr>
        </p:nvSpPr>
        <p:spPr>
          <a:xfrm>
            <a:off x="612648" y="1600200"/>
            <a:ext cx="8153400" cy="5105400"/>
          </a:xfrm>
        </p:spPr>
        <p:txBody>
          <a:bodyPr>
            <a:noAutofit/>
          </a:bodyPr>
          <a:lstStyle/>
          <a:p>
            <a:pPr>
              <a:spcBef>
                <a:spcPts val="600"/>
              </a:spcBef>
            </a:pPr>
            <a:r>
              <a:rPr lang="en-US" sz="2000" b="1" i="1" dirty="0"/>
              <a:t>Border Left Color</a:t>
            </a:r>
            <a:endParaRPr lang="en-US" sz="2000" dirty="0"/>
          </a:p>
          <a:p>
            <a:pPr>
              <a:spcBef>
                <a:spcPts val="600"/>
              </a:spcBef>
              <a:buNone/>
            </a:pPr>
            <a:r>
              <a:rPr lang="en-US" sz="2000" dirty="0"/>
              <a:t>		</a:t>
            </a:r>
            <a:r>
              <a:rPr lang="en-US" sz="2000" dirty="0">
                <a:solidFill>
                  <a:srgbClr val="FF0000"/>
                </a:solidFill>
              </a:rPr>
              <a:t>border-left-color: value;</a:t>
            </a:r>
            <a:r>
              <a:rPr lang="en-US" sz="2000" dirty="0"/>
              <a:t> </a:t>
            </a:r>
          </a:p>
          <a:p>
            <a:pPr>
              <a:spcBef>
                <a:spcPts val="600"/>
              </a:spcBef>
            </a:pPr>
            <a:r>
              <a:rPr lang="en-US" sz="2000" b="1" i="1" dirty="0"/>
              <a:t>Border Left Style</a:t>
            </a:r>
            <a:endParaRPr lang="en-US" sz="2000" dirty="0"/>
          </a:p>
          <a:p>
            <a:pPr>
              <a:spcBef>
                <a:spcPts val="600"/>
              </a:spcBef>
              <a:buNone/>
            </a:pPr>
            <a:r>
              <a:rPr lang="en-US" sz="2000" dirty="0"/>
              <a:t>		</a:t>
            </a:r>
            <a:r>
              <a:rPr lang="en-US" sz="2000" dirty="0">
                <a:solidFill>
                  <a:srgbClr val="FF0000"/>
                </a:solidFill>
              </a:rPr>
              <a:t>border-left-style: value;</a:t>
            </a:r>
          </a:p>
          <a:p>
            <a:pPr>
              <a:spcBef>
                <a:spcPts val="600"/>
              </a:spcBef>
            </a:pPr>
            <a:r>
              <a:rPr lang="en-US" sz="2000" b="1" i="1" dirty="0"/>
              <a:t>Border Left Width</a:t>
            </a:r>
            <a:endParaRPr lang="en-US" sz="2000" dirty="0"/>
          </a:p>
          <a:p>
            <a:pPr>
              <a:spcBef>
                <a:spcPts val="600"/>
              </a:spcBef>
              <a:buNone/>
            </a:pPr>
            <a:r>
              <a:rPr lang="en-US" sz="2000" dirty="0"/>
              <a:t>		</a:t>
            </a:r>
            <a:r>
              <a:rPr lang="en-US" sz="2000" dirty="0">
                <a:solidFill>
                  <a:srgbClr val="FF0000"/>
                </a:solidFill>
              </a:rPr>
              <a:t>border-left-width: value;</a:t>
            </a:r>
          </a:p>
          <a:p>
            <a:pPr>
              <a:spcBef>
                <a:spcPts val="600"/>
              </a:spcBef>
              <a:buNone/>
            </a:pPr>
            <a:endParaRPr lang="en-US" sz="2000" b="1" i="1" dirty="0"/>
          </a:p>
          <a:p>
            <a:pPr>
              <a:spcBef>
                <a:spcPts val="600"/>
              </a:spcBef>
              <a:buNone/>
            </a:pPr>
            <a:r>
              <a:rPr lang="en-US" sz="2000" b="1" i="1" dirty="0"/>
              <a:t>Border Right</a:t>
            </a:r>
            <a:endParaRPr lang="en-US" sz="2000" dirty="0"/>
          </a:p>
          <a:p>
            <a:pPr>
              <a:spcBef>
                <a:spcPts val="600"/>
              </a:spcBef>
              <a:buNone/>
            </a:pPr>
            <a:r>
              <a:rPr lang="en-US" sz="2000" dirty="0"/>
              <a:t>		</a:t>
            </a:r>
            <a:r>
              <a:rPr lang="en-US" sz="2000" dirty="0">
                <a:solidFill>
                  <a:srgbClr val="FF0000"/>
                </a:solidFill>
              </a:rPr>
              <a:t>border-right: 1px solid #333333;</a:t>
            </a:r>
            <a:endParaRPr lang="en-US" sz="2000" dirty="0"/>
          </a:p>
          <a:p>
            <a:pPr>
              <a:spcBef>
                <a:spcPts val="600"/>
              </a:spcBef>
            </a:pPr>
            <a:r>
              <a:rPr lang="en-US" sz="2000" dirty="0"/>
              <a:t>Values:</a:t>
            </a:r>
          </a:p>
          <a:p>
            <a:pPr lvl="1">
              <a:spcBef>
                <a:spcPts val="600"/>
              </a:spcBef>
            </a:pPr>
            <a:r>
              <a:rPr lang="en-US" sz="2000" dirty="0">
                <a:solidFill>
                  <a:srgbClr val="0070C0"/>
                </a:solidFill>
              </a:rPr>
              <a:t>color</a:t>
            </a:r>
          </a:p>
          <a:p>
            <a:pPr lvl="1">
              <a:spcBef>
                <a:spcPts val="600"/>
              </a:spcBef>
            </a:pPr>
            <a:r>
              <a:rPr lang="en-US" sz="2000" dirty="0">
                <a:solidFill>
                  <a:srgbClr val="0070C0"/>
                </a:solidFill>
              </a:rPr>
              <a:t>style</a:t>
            </a:r>
          </a:p>
          <a:p>
            <a:pPr lvl="1">
              <a:spcBef>
                <a:spcPts val="600"/>
              </a:spcBef>
            </a:pPr>
            <a:r>
              <a:rPr lang="en-US" sz="2000" dirty="0">
                <a:solidFill>
                  <a:srgbClr val="0070C0"/>
                </a:solidFill>
              </a:rPr>
              <a:t>width</a:t>
            </a:r>
          </a:p>
          <a:p>
            <a:pPr>
              <a:spcBef>
                <a:spcPts val="600"/>
              </a:spcBef>
            </a:pPr>
            <a:r>
              <a:rPr lang="en-US" sz="2000" dirty="0"/>
              <a:t>Or you can set each value individually</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 </a:t>
            </a:r>
            <a:r>
              <a:rPr lang="en-US" dirty="0"/>
              <a:t>CSS Margin</a:t>
            </a:r>
          </a:p>
        </p:txBody>
      </p:sp>
      <p:sp>
        <p:nvSpPr>
          <p:cNvPr id="5" name="Content Placeholder 4"/>
          <p:cNvSpPr>
            <a:spLocks noGrp="1"/>
          </p:cNvSpPr>
          <p:nvPr>
            <p:ph sz="quarter" idx="1"/>
          </p:nvPr>
        </p:nvSpPr>
        <p:spPr/>
        <p:txBody>
          <a:bodyPr>
            <a:normAutofit/>
          </a:bodyPr>
          <a:lstStyle/>
          <a:p>
            <a:r>
              <a:rPr lang="en-US" sz="2400" dirty="0"/>
              <a:t>The margin clears an area around an element outside the border. </a:t>
            </a:r>
          </a:p>
          <a:p>
            <a:r>
              <a:rPr lang="en-US" sz="2400" dirty="0"/>
              <a:t>The margin does not have a background color, and is completely transparent.</a:t>
            </a:r>
          </a:p>
        </p:txBody>
      </p:sp>
      <p:graphicFrame>
        <p:nvGraphicFramePr>
          <p:cNvPr id="6" name="Content Placeholder 3"/>
          <p:cNvGraphicFramePr>
            <a:graphicFrameLocks/>
          </p:cNvGraphicFramePr>
          <p:nvPr/>
        </p:nvGraphicFramePr>
        <p:xfrm>
          <a:off x="762000" y="3352800"/>
          <a:ext cx="7696199" cy="3355623"/>
        </p:xfrm>
        <a:graphic>
          <a:graphicData uri="http://schemas.openxmlformats.org/drawingml/2006/table">
            <a:tbl>
              <a:tblPr/>
              <a:tblGrid>
                <a:gridCol w="1905000">
                  <a:extLst>
                    <a:ext uri="{9D8B030D-6E8A-4147-A177-3AD203B41FA5}">
                      <a16:colId xmlns:a16="http://schemas.microsoft.com/office/drawing/2014/main" val="20000"/>
                    </a:ext>
                  </a:extLst>
                </a:gridCol>
                <a:gridCol w="3733049">
                  <a:extLst>
                    <a:ext uri="{9D8B030D-6E8A-4147-A177-3AD203B41FA5}">
                      <a16:colId xmlns:a16="http://schemas.microsoft.com/office/drawing/2014/main" val="20001"/>
                    </a:ext>
                  </a:extLst>
                </a:gridCol>
                <a:gridCol w="2058150">
                  <a:extLst>
                    <a:ext uri="{9D8B030D-6E8A-4147-A177-3AD203B41FA5}">
                      <a16:colId xmlns:a16="http://schemas.microsoft.com/office/drawing/2014/main" val="20002"/>
                    </a:ext>
                  </a:extLst>
                </a:gridCol>
              </a:tblGrid>
              <a:tr h="348501">
                <a:tc>
                  <a:txBody>
                    <a:bodyPr/>
                    <a:lstStyle/>
                    <a:p>
                      <a:pPr marL="0" marR="0" algn="just">
                        <a:lnSpc>
                          <a:spcPct val="115000"/>
                        </a:lnSpc>
                        <a:spcBef>
                          <a:spcPts val="0"/>
                        </a:spcBef>
                        <a:spcAft>
                          <a:spcPts val="0"/>
                        </a:spcAft>
                      </a:pPr>
                      <a:r>
                        <a:rPr lang="en-US" sz="1800" b="1" kern="50" dirty="0">
                          <a:solidFill>
                            <a:srgbClr val="000000"/>
                          </a:solidFill>
                          <a:latin typeface="Calibri"/>
                          <a:ea typeface="DejaVu Sans"/>
                          <a:cs typeface="Times New Roman"/>
                        </a:rPr>
                        <a:t>Property</a:t>
                      </a:r>
                      <a:endParaRPr lang="en-US" sz="2000" b="1"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kern="50">
                          <a:solidFill>
                            <a:srgbClr val="000000"/>
                          </a:solidFill>
                          <a:latin typeface="Calibri"/>
                          <a:ea typeface="DejaVu Sans"/>
                          <a:cs typeface="Times New Roman"/>
                        </a:rPr>
                        <a:t>Description</a:t>
                      </a:r>
                      <a:endParaRPr lang="en-US" sz="2000" b="1"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kern="50">
                          <a:solidFill>
                            <a:srgbClr val="000000"/>
                          </a:solidFill>
                          <a:latin typeface="Calibri"/>
                          <a:ea typeface="DejaVu Sans"/>
                          <a:cs typeface="Times New Roman"/>
                        </a:rPr>
                        <a:t>Values</a:t>
                      </a:r>
                      <a:endParaRPr lang="en-US" sz="2000" b="1"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5499">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Margin</a:t>
                      </a:r>
                      <a:endParaRPr lang="en-US" sz="20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A shorthand property for setting the margin properties in one declaration</a:t>
                      </a:r>
                      <a:endParaRPr lang="en-US" sz="20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133350" marR="0" algn="l">
                        <a:lnSpc>
                          <a:spcPct val="115000"/>
                        </a:lnSpc>
                        <a:spcBef>
                          <a:spcPts val="0"/>
                        </a:spcBef>
                        <a:spcAft>
                          <a:spcPts val="0"/>
                        </a:spcAft>
                      </a:pPr>
                      <a:r>
                        <a:rPr lang="en-US" sz="1800" i="1" kern="50" dirty="0">
                          <a:solidFill>
                            <a:srgbClr val="000000"/>
                          </a:solidFill>
                          <a:latin typeface="Calibri"/>
                          <a:ea typeface="DejaVu Sans"/>
                          <a:cs typeface="Times New Roman"/>
                        </a:rPr>
                        <a:t>margin-top</a:t>
                      </a:r>
                      <a:br>
                        <a:rPr lang="en-US" sz="1800" i="1" kern="50" dirty="0">
                          <a:solidFill>
                            <a:srgbClr val="000000"/>
                          </a:solidFill>
                          <a:latin typeface="Calibri"/>
                          <a:ea typeface="DejaVu Sans"/>
                          <a:cs typeface="Times New Roman"/>
                        </a:rPr>
                      </a:br>
                      <a:r>
                        <a:rPr lang="en-US" sz="1800" i="1" kern="50" dirty="0">
                          <a:solidFill>
                            <a:srgbClr val="000000"/>
                          </a:solidFill>
                          <a:latin typeface="Calibri"/>
                          <a:ea typeface="DejaVu Sans"/>
                          <a:cs typeface="Times New Roman"/>
                        </a:rPr>
                        <a:t>margin-right</a:t>
                      </a:r>
                      <a:br>
                        <a:rPr lang="en-US" sz="1800" i="1" kern="50" dirty="0">
                          <a:solidFill>
                            <a:srgbClr val="000000"/>
                          </a:solidFill>
                          <a:latin typeface="Calibri"/>
                          <a:ea typeface="DejaVu Sans"/>
                          <a:cs typeface="Times New Roman"/>
                        </a:rPr>
                      </a:br>
                      <a:r>
                        <a:rPr lang="en-US" sz="1800" i="1" kern="50" dirty="0">
                          <a:solidFill>
                            <a:srgbClr val="000000"/>
                          </a:solidFill>
                          <a:latin typeface="Calibri"/>
                          <a:ea typeface="DejaVu Sans"/>
                          <a:cs typeface="Times New Roman"/>
                        </a:rPr>
                        <a:t>margin-bottom</a:t>
                      </a:r>
                      <a:br>
                        <a:rPr lang="en-US" sz="1800" i="1" kern="50" dirty="0">
                          <a:solidFill>
                            <a:srgbClr val="000000"/>
                          </a:solidFill>
                          <a:latin typeface="Calibri"/>
                          <a:ea typeface="DejaVu Sans"/>
                          <a:cs typeface="Times New Roman"/>
                        </a:rPr>
                      </a:br>
                      <a:r>
                        <a:rPr lang="en-US" sz="1800" i="1" kern="50" dirty="0">
                          <a:solidFill>
                            <a:srgbClr val="000000"/>
                          </a:solidFill>
                          <a:latin typeface="Calibri"/>
                          <a:ea typeface="DejaVu Sans"/>
                          <a:cs typeface="Times New Roman"/>
                        </a:rPr>
                        <a:t>margin-left</a:t>
                      </a:r>
                      <a:endParaRPr lang="en-US" sz="20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467347">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margin-bottom</a:t>
                      </a:r>
                      <a:endParaRPr lang="en-US" sz="20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Sets the bottom margin of an element</a:t>
                      </a:r>
                      <a:endParaRPr lang="en-US" sz="2000" kern="50">
                        <a:latin typeface="Liberation Serif"/>
                        <a:ea typeface="DejaVu Sans"/>
                        <a:cs typeface="DejaVu Sans"/>
                      </a:endParaRPr>
                    </a:p>
                  </a:txBody>
                  <a:tcPr marL="68580" marR="68580" marT="0" marB="0">
                    <a:lnL>
                      <a:noFill/>
                    </a:lnL>
                    <a:lnR>
                      <a:noFill/>
                    </a:lnR>
                    <a:lnT>
                      <a:noFill/>
                    </a:lnT>
                    <a:lnB>
                      <a:noFill/>
                    </a:lnB>
                  </a:tcPr>
                </a:tc>
                <a:tc>
                  <a:txBody>
                    <a:bodyPr/>
                    <a:lstStyle/>
                    <a:p>
                      <a:pPr marL="133350" marR="0" algn="l">
                        <a:lnSpc>
                          <a:spcPct val="115000"/>
                        </a:lnSpc>
                        <a:spcBef>
                          <a:spcPts val="0"/>
                        </a:spcBef>
                        <a:spcAft>
                          <a:spcPts val="0"/>
                        </a:spcAft>
                      </a:pPr>
                      <a:r>
                        <a:rPr lang="en-US" sz="1800" i="0" kern="50" dirty="0">
                          <a:solidFill>
                            <a:srgbClr val="000000"/>
                          </a:solidFill>
                          <a:latin typeface="Calibri"/>
                          <a:ea typeface="DejaVu Sans"/>
                          <a:cs typeface="Times New Roman"/>
                        </a:rPr>
                        <a:t>auto| length</a:t>
                      </a:r>
                      <a:r>
                        <a:rPr lang="en-US" sz="1800" i="0" kern="50" baseline="0" dirty="0">
                          <a:solidFill>
                            <a:srgbClr val="000000"/>
                          </a:solidFill>
                          <a:latin typeface="Calibri"/>
                          <a:ea typeface="DejaVu Sans"/>
                          <a:cs typeface="Times New Roman"/>
                        </a:rPr>
                        <a:t> | </a:t>
                      </a:r>
                      <a:r>
                        <a:rPr lang="en-US" sz="1800" i="0" kern="50" dirty="0">
                          <a:solidFill>
                            <a:srgbClr val="000000"/>
                          </a:solidFill>
                          <a:latin typeface="Calibri"/>
                          <a:ea typeface="DejaVu Sans"/>
                          <a:cs typeface="Times New Roman"/>
                        </a:rPr>
                        <a:t>%</a:t>
                      </a:r>
                      <a:endParaRPr lang="en-US" sz="2000" i="0" kern="50" dirty="0">
                        <a:latin typeface="Liberation Serif"/>
                        <a:ea typeface="DejaVu Sans"/>
                        <a:cs typeface="DejaVu Sans"/>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401320">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margin-left</a:t>
                      </a:r>
                      <a:endParaRPr lang="en-US" sz="2000" kern="5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Sets the left margin of an element</a:t>
                      </a:r>
                      <a:endParaRPr lang="en-US" sz="20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133350" marR="0" algn="l">
                        <a:lnSpc>
                          <a:spcPct val="115000"/>
                        </a:lnSpc>
                        <a:spcBef>
                          <a:spcPts val="0"/>
                        </a:spcBef>
                        <a:spcAft>
                          <a:spcPts val="0"/>
                        </a:spcAft>
                      </a:pPr>
                      <a:r>
                        <a:rPr lang="en-US" sz="1800" i="0" kern="50" dirty="0">
                          <a:solidFill>
                            <a:srgbClr val="000000"/>
                          </a:solidFill>
                          <a:latin typeface="Calibri"/>
                          <a:ea typeface="DejaVu Sans"/>
                          <a:cs typeface="Times New Roman"/>
                        </a:rPr>
                        <a:t>auto| length</a:t>
                      </a:r>
                      <a:r>
                        <a:rPr lang="en-US" sz="1800" i="0" kern="50" baseline="0" dirty="0">
                          <a:solidFill>
                            <a:srgbClr val="000000"/>
                          </a:solidFill>
                          <a:latin typeface="Calibri"/>
                          <a:ea typeface="DejaVu Sans"/>
                          <a:cs typeface="Times New Roman"/>
                        </a:rPr>
                        <a:t> | </a:t>
                      </a:r>
                      <a:r>
                        <a:rPr lang="en-US" sz="1800" i="0" kern="50" dirty="0">
                          <a:solidFill>
                            <a:srgbClr val="000000"/>
                          </a:solidFill>
                          <a:latin typeface="Calibri"/>
                          <a:ea typeface="DejaVu Sans"/>
                          <a:cs typeface="Times New Roman"/>
                        </a:rPr>
                        <a:t>%</a:t>
                      </a:r>
                      <a:endParaRPr lang="en-US" sz="2000" i="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3"/>
                  </a:ext>
                </a:extLst>
              </a:tr>
              <a:tr h="460449">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margin-right</a:t>
                      </a:r>
                      <a:endParaRPr lang="en-US" sz="2000" kern="5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Sets the right margin of an element</a:t>
                      </a:r>
                      <a:endParaRPr lang="en-US" sz="20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133350" marR="0" algn="l">
                        <a:lnSpc>
                          <a:spcPct val="115000"/>
                        </a:lnSpc>
                        <a:spcBef>
                          <a:spcPts val="0"/>
                        </a:spcBef>
                        <a:spcAft>
                          <a:spcPts val="0"/>
                        </a:spcAft>
                      </a:pPr>
                      <a:r>
                        <a:rPr lang="en-US" sz="1800" i="0" kern="50" dirty="0">
                          <a:solidFill>
                            <a:srgbClr val="000000"/>
                          </a:solidFill>
                          <a:latin typeface="Calibri"/>
                          <a:ea typeface="DejaVu Sans"/>
                          <a:cs typeface="Times New Roman"/>
                        </a:rPr>
                        <a:t>auto| length</a:t>
                      </a:r>
                      <a:r>
                        <a:rPr lang="en-US" sz="1800" i="0" kern="50" baseline="0" dirty="0">
                          <a:solidFill>
                            <a:srgbClr val="000000"/>
                          </a:solidFill>
                          <a:latin typeface="Calibri"/>
                          <a:ea typeface="DejaVu Sans"/>
                          <a:cs typeface="Times New Roman"/>
                        </a:rPr>
                        <a:t> | </a:t>
                      </a:r>
                      <a:r>
                        <a:rPr lang="en-US" sz="1800" i="0" kern="50" dirty="0">
                          <a:solidFill>
                            <a:srgbClr val="000000"/>
                          </a:solidFill>
                          <a:latin typeface="Calibri"/>
                          <a:ea typeface="DejaVu Sans"/>
                          <a:cs typeface="Times New Roman"/>
                        </a:rPr>
                        <a:t>%</a:t>
                      </a:r>
                      <a:endParaRPr lang="en-US" sz="2000" i="0" kern="50" dirty="0">
                        <a:latin typeface="Liberation Serif"/>
                        <a:ea typeface="DejaVu Sans"/>
                        <a:cs typeface="DejaVu Sans"/>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416134">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margin-top</a:t>
                      </a:r>
                      <a:endParaRPr lang="en-US" sz="2000" kern="5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Sets the top margin of an element</a:t>
                      </a:r>
                      <a:endParaRPr lang="en-US" sz="2000" kern="5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133350" marR="0" algn="l">
                        <a:lnSpc>
                          <a:spcPct val="115000"/>
                        </a:lnSpc>
                        <a:spcBef>
                          <a:spcPts val="0"/>
                        </a:spcBef>
                        <a:spcAft>
                          <a:spcPts val="0"/>
                        </a:spcAft>
                      </a:pPr>
                      <a:r>
                        <a:rPr lang="en-US" sz="1800" i="0" kern="50" dirty="0">
                          <a:solidFill>
                            <a:srgbClr val="000000"/>
                          </a:solidFill>
                          <a:latin typeface="Calibri"/>
                          <a:ea typeface="DejaVu Sans"/>
                          <a:cs typeface="Times New Roman"/>
                        </a:rPr>
                        <a:t>auto| length</a:t>
                      </a:r>
                      <a:r>
                        <a:rPr lang="en-US" sz="1800" i="0" kern="50" baseline="0" dirty="0">
                          <a:solidFill>
                            <a:srgbClr val="000000"/>
                          </a:solidFill>
                          <a:latin typeface="Calibri"/>
                          <a:ea typeface="DejaVu Sans"/>
                          <a:cs typeface="Times New Roman"/>
                        </a:rPr>
                        <a:t> | </a:t>
                      </a:r>
                      <a:r>
                        <a:rPr lang="en-US" sz="1800" i="0" kern="50" dirty="0">
                          <a:solidFill>
                            <a:srgbClr val="000000"/>
                          </a:solidFill>
                          <a:latin typeface="Calibri"/>
                          <a:ea typeface="DejaVu Sans"/>
                          <a:cs typeface="Times New Roman"/>
                        </a:rPr>
                        <a:t>%</a:t>
                      </a:r>
                      <a:endParaRPr lang="en-US" sz="2000" i="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304800"/>
            <a:ext cx="8153400" cy="6553200"/>
          </a:xfrm>
        </p:spPr>
        <p:txBody>
          <a:bodyPr>
            <a:normAutofit fontScale="70000" lnSpcReduction="20000"/>
          </a:bodyPr>
          <a:lstStyle/>
          <a:p>
            <a:r>
              <a:rPr lang="en-US" dirty="0"/>
              <a:t>Example:</a:t>
            </a:r>
          </a:p>
          <a:p>
            <a:pPr>
              <a:buNone/>
            </a:pPr>
            <a:r>
              <a:rPr lang="en-US" dirty="0">
                <a:solidFill>
                  <a:srgbClr val="FF0000"/>
                </a:solidFill>
              </a:rPr>
              <a:t>#A {</a:t>
            </a:r>
          </a:p>
          <a:p>
            <a:pPr lvl="1">
              <a:buNone/>
            </a:pPr>
            <a:r>
              <a:rPr lang="en-US" sz="2900" dirty="0">
                <a:solidFill>
                  <a:srgbClr val="FF0000"/>
                </a:solidFill>
              </a:rPr>
              <a:t>margin: 4em;</a:t>
            </a:r>
          </a:p>
          <a:p>
            <a:pPr lvl="1">
              <a:buNone/>
            </a:pPr>
            <a:r>
              <a:rPr lang="en-US" sz="2900" dirty="0">
                <a:solidFill>
                  <a:srgbClr val="FF0000"/>
                </a:solidFill>
              </a:rPr>
              <a:t>border: 1px solid red;</a:t>
            </a:r>
          </a:p>
          <a:p>
            <a:pPr lvl="1">
              <a:buNone/>
            </a:pPr>
            <a:r>
              <a:rPr lang="en-US" sz="2900" dirty="0">
                <a:solidFill>
                  <a:srgbClr val="FF0000"/>
                </a:solidFill>
              </a:rPr>
              <a:t>background: #FCF2BE;</a:t>
            </a:r>
          </a:p>
          <a:p>
            <a:pPr>
              <a:buNone/>
            </a:pPr>
            <a:r>
              <a:rPr lang="en-US" dirty="0">
                <a:solidFill>
                  <a:srgbClr val="FF0000"/>
                </a:solidFill>
              </a:rPr>
              <a:t>}</a:t>
            </a:r>
          </a:p>
          <a:p>
            <a:pPr>
              <a:buNone/>
            </a:pPr>
            <a:r>
              <a:rPr lang="en-US" dirty="0">
                <a:solidFill>
                  <a:srgbClr val="FF0000"/>
                </a:solidFill>
              </a:rPr>
              <a:t>#B {</a:t>
            </a:r>
          </a:p>
          <a:p>
            <a:pPr lvl="1">
              <a:buNone/>
            </a:pPr>
            <a:r>
              <a:rPr lang="en-US" sz="2900" dirty="0">
                <a:solidFill>
                  <a:srgbClr val="FF0000"/>
                </a:solidFill>
              </a:rPr>
              <a:t>margin-top: 2em;</a:t>
            </a:r>
          </a:p>
          <a:p>
            <a:pPr lvl="1">
              <a:buNone/>
            </a:pPr>
            <a:r>
              <a:rPr lang="en-US" sz="2900" dirty="0">
                <a:solidFill>
                  <a:srgbClr val="FF0000"/>
                </a:solidFill>
              </a:rPr>
              <a:t>margin-right: 250px;</a:t>
            </a:r>
          </a:p>
          <a:p>
            <a:pPr lvl="1">
              <a:buNone/>
            </a:pPr>
            <a:r>
              <a:rPr lang="en-US" sz="2900" dirty="0">
                <a:solidFill>
                  <a:srgbClr val="FF0000"/>
                </a:solidFill>
              </a:rPr>
              <a:t>margin-bottom: 1em;</a:t>
            </a:r>
          </a:p>
          <a:p>
            <a:pPr lvl="1">
              <a:buNone/>
            </a:pPr>
            <a:r>
              <a:rPr lang="en-US" sz="2900" dirty="0">
                <a:solidFill>
                  <a:srgbClr val="FF0000"/>
                </a:solidFill>
              </a:rPr>
              <a:t>margin-left: 4em;</a:t>
            </a:r>
          </a:p>
          <a:p>
            <a:pPr lvl="1">
              <a:buNone/>
            </a:pPr>
            <a:r>
              <a:rPr lang="en-US" sz="2900" dirty="0">
                <a:solidFill>
                  <a:srgbClr val="FF0000"/>
                </a:solidFill>
              </a:rPr>
              <a:t>border: 1px solid red;</a:t>
            </a:r>
          </a:p>
          <a:p>
            <a:pPr lvl="1">
              <a:buNone/>
            </a:pPr>
            <a:r>
              <a:rPr lang="en-US" sz="2900" dirty="0">
                <a:solidFill>
                  <a:srgbClr val="FF0000"/>
                </a:solidFill>
              </a:rPr>
              <a:t>background: #FCF2BE;</a:t>
            </a:r>
          </a:p>
          <a:p>
            <a:pPr>
              <a:buNone/>
            </a:pPr>
            <a:r>
              <a:rPr lang="en-US" dirty="0">
                <a:solidFill>
                  <a:srgbClr val="FF0000"/>
                </a:solidFill>
              </a:rPr>
              <a:t>}</a:t>
            </a:r>
          </a:p>
          <a:p>
            <a:pPr>
              <a:buNone/>
            </a:pPr>
            <a:r>
              <a:rPr lang="en-US" dirty="0">
                <a:solidFill>
                  <a:srgbClr val="FF0000"/>
                </a:solidFill>
              </a:rPr>
              <a:t>body {</a:t>
            </a:r>
          </a:p>
          <a:p>
            <a:pPr lvl="1">
              <a:buNone/>
            </a:pPr>
            <a:r>
              <a:rPr lang="en-US" sz="2900" dirty="0">
                <a:solidFill>
                  <a:srgbClr val="FF0000"/>
                </a:solidFill>
              </a:rPr>
              <a:t>margin: 0 10%;</a:t>
            </a:r>
          </a:p>
          <a:p>
            <a:pPr lvl="1">
              <a:buNone/>
            </a:pPr>
            <a:r>
              <a:rPr lang="en-US" sz="2900" dirty="0">
                <a:solidFill>
                  <a:srgbClr val="FF0000"/>
                </a:solidFill>
              </a:rPr>
              <a:t>border: 1px solid red;</a:t>
            </a:r>
          </a:p>
          <a:p>
            <a:pPr lvl="1">
              <a:buNone/>
            </a:pPr>
            <a:r>
              <a:rPr lang="en-US" sz="2900" dirty="0">
                <a:solidFill>
                  <a:srgbClr val="FF0000"/>
                </a:solidFill>
              </a:rPr>
              <a:t>background-color: #BBE09F;</a:t>
            </a:r>
          </a:p>
          <a:p>
            <a:pPr>
              <a:buNone/>
            </a:pPr>
            <a:r>
              <a:rPr lang="en-US" dirty="0">
                <a:solidFill>
                  <a:srgbClr val="FF0000"/>
                </a:solidFill>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 </a:t>
            </a:r>
            <a:r>
              <a:rPr lang="en-US" dirty="0"/>
              <a:t>CSS Padding</a:t>
            </a:r>
          </a:p>
        </p:txBody>
      </p:sp>
      <p:sp>
        <p:nvSpPr>
          <p:cNvPr id="3" name="Content Placeholder 2"/>
          <p:cNvSpPr>
            <a:spLocks noGrp="1"/>
          </p:cNvSpPr>
          <p:nvPr>
            <p:ph sz="quarter" idx="1"/>
          </p:nvPr>
        </p:nvSpPr>
        <p:spPr/>
        <p:txBody>
          <a:bodyPr>
            <a:noAutofit/>
          </a:bodyPr>
          <a:lstStyle/>
          <a:p>
            <a:r>
              <a:rPr lang="en-US" sz="2200" dirty="0">
                <a:solidFill>
                  <a:srgbClr val="0070C0"/>
                </a:solidFill>
              </a:rPr>
              <a:t>The padding clears an area around the content inside the border. </a:t>
            </a:r>
          </a:p>
          <a:p>
            <a:r>
              <a:rPr lang="en-US" sz="2200" dirty="0"/>
              <a:t>The padding is affected by the background color of the element.</a:t>
            </a:r>
          </a:p>
          <a:p>
            <a:r>
              <a:rPr lang="en-US" sz="2200" dirty="0"/>
              <a:t>The top, right, bottom, and left padding can be changed independently using separate properties. </a:t>
            </a:r>
          </a:p>
          <a:p>
            <a:r>
              <a:rPr lang="en-US" sz="2200" dirty="0"/>
              <a:t>A shorthand padding property can also be used, to change all padding at once.</a:t>
            </a:r>
          </a:p>
          <a:p>
            <a:pPr>
              <a:buNone/>
            </a:pPr>
            <a:endParaRPr lang="en-US" sz="1400" dirty="0"/>
          </a:p>
          <a:p>
            <a:r>
              <a:rPr lang="en-US" sz="2200" dirty="0"/>
              <a:t>Syntax:</a:t>
            </a:r>
          </a:p>
          <a:p>
            <a:pPr>
              <a:buNone/>
            </a:pPr>
            <a:r>
              <a:rPr lang="en-US" sz="2200" dirty="0"/>
              <a:t>    </a:t>
            </a:r>
            <a:r>
              <a:rPr lang="en-US" sz="2200" dirty="0">
                <a:solidFill>
                  <a:srgbClr val="FF0000"/>
                </a:solidFill>
              </a:rPr>
              <a:t>padding: length | percentage | </a:t>
            </a:r>
            <a:r>
              <a:rPr lang="en-US" sz="2200" b="1" dirty="0">
                <a:solidFill>
                  <a:srgbClr val="FF0000"/>
                </a:solidFill>
              </a:rPr>
              <a:t>auto </a:t>
            </a:r>
            <a:r>
              <a:rPr lang="en-US" sz="2200" dirty="0">
                <a:solidFill>
                  <a:srgbClr val="FF0000"/>
                </a:solidFill>
              </a:rPr>
              <a:t>| </a:t>
            </a:r>
            <a:r>
              <a:rPr lang="en-US" sz="2200" b="1" dirty="0">
                <a:solidFill>
                  <a:srgbClr val="FF0000"/>
                </a:solidFill>
              </a:rPr>
              <a:t>inherit</a:t>
            </a:r>
          </a:p>
          <a:p>
            <a:pPr>
              <a:buNone/>
            </a:pPr>
            <a:r>
              <a:rPr lang="en-US" sz="2200" b="1" dirty="0"/>
              <a:t>Examples:</a:t>
            </a:r>
            <a:endParaRPr lang="en-US" sz="2200" dirty="0"/>
          </a:p>
          <a:p>
            <a:pPr>
              <a:buNone/>
            </a:pPr>
            <a:r>
              <a:rPr lang="en-US" sz="2200" dirty="0">
                <a:solidFill>
                  <a:srgbClr val="FF0000"/>
                </a:solidFill>
              </a:rPr>
              <a:t>padding: 10px;          /* Applied to all sides. */</a:t>
            </a:r>
          </a:p>
          <a:p>
            <a:pPr>
              <a:buNone/>
            </a:pPr>
            <a:r>
              <a:rPr lang="en-US" sz="2200" dirty="0">
                <a:solidFill>
                  <a:srgbClr val="FF0000"/>
                </a:solidFill>
              </a:rPr>
              <a:t>padding: 10px 6px;  /* First is top &amp; bottom, second is left &amp; right. */</a:t>
            </a:r>
          </a:p>
          <a:p>
            <a:pPr>
              <a:buNone/>
            </a:pPr>
            <a:endParaRPr lang="en-US" sz="2400" dirty="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 </a:t>
            </a:r>
            <a:r>
              <a:rPr lang="en-US" dirty="0"/>
              <a:t>CSS Padding…</a:t>
            </a:r>
          </a:p>
        </p:txBody>
      </p:sp>
      <p:sp>
        <p:nvSpPr>
          <p:cNvPr id="5" name="Content Placeholder 4"/>
          <p:cNvSpPr>
            <a:spLocks noGrp="1"/>
          </p:cNvSpPr>
          <p:nvPr>
            <p:ph sz="quarter" idx="1"/>
          </p:nvPr>
        </p:nvSpPr>
        <p:spPr/>
        <p:txBody>
          <a:bodyPr/>
          <a:lstStyle/>
          <a:p>
            <a:endParaRPr lang="en-US" dirty="0"/>
          </a:p>
        </p:txBody>
      </p:sp>
      <p:graphicFrame>
        <p:nvGraphicFramePr>
          <p:cNvPr id="6" name="Content Placeholder 3"/>
          <p:cNvGraphicFramePr>
            <a:graphicFrameLocks/>
          </p:cNvGraphicFramePr>
          <p:nvPr/>
        </p:nvGraphicFramePr>
        <p:xfrm>
          <a:off x="609600" y="1752600"/>
          <a:ext cx="8077200" cy="4572001"/>
        </p:xfrm>
        <a:graphic>
          <a:graphicData uri="http://schemas.openxmlformats.org/drawingml/2006/table">
            <a:tbl>
              <a:tblPr/>
              <a:tblGrid>
                <a:gridCol w="2372452">
                  <a:extLst>
                    <a:ext uri="{9D8B030D-6E8A-4147-A177-3AD203B41FA5}">
                      <a16:colId xmlns:a16="http://schemas.microsoft.com/office/drawing/2014/main" val="20000"/>
                    </a:ext>
                  </a:extLst>
                </a:gridCol>
                <a:gridCol w="3440961">
                  <a:extLst>
                    <a:ext uri="{9D8B030D-6E8A-4147-A177-3AD203B41FA5}">
                      <a16:colId xmlns:a16="http://schemas.microsoft.com/office/drawing/2014/main" val="20001"/>
                    </a:ext>
                  </a:extLst>
                </a:gridCol>
                <a:gridCol w="2263787">
                  <a:extLst>
                    <a:ext uri="{9D8B030D-6E8A-4147-A177-3AD203B41FA5}">
                      <a16:colId xmlns:a16="http://schemas.microsoft.com/office/drawing/2014/main" val="20002"/>
                    </a:ext>
                  </a:extLst>
                </a:gridCol>
              </a:tblGrid>
              <a:tr h="343047">
                <a:tc>
                  <a:txBody>
                    <a:bodyPr/>
                    <a:lstStyle/>
                    <a:p>
                      <a:pPr marL="0" marR="0" algn="just">
                        <a:lnSpc>
                          <a:spcPct val="115000"/>
                        </a:lnSpc>
                        <a:spcBef>
                          <a:spcPts val="0"/>
                        </a:spcBef>
                        <a:spcAft>
                          <a:spcPts val="0"/>
                        </a:spcAft>
                      </a:pPr>
                      <a:r>
                        <a:rPr lang="en-US" sz="1600" b="1" kern="50" dirty="0">
                          <a:solidFill>
                            <a:srgbClr val="000000"/>
                          </a:solidFill>
                          <a:latin typeface="Calibri"/>
                          <a:ea typeface="DejaVu Sans"/>
                          <a:cs typeface="Times New Roman"/>
                        </a:rPr>
                        <a:t>Property</a:t>
                      </a:r>
                      <a:endParaRPr lang="en-US" sz="1800" b="1"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kern="50">
                          <a:solidFill>
                            <a:srgbClr val="000000"/>
                          </a:solidFill>
                          <a:latin typeface="Calibri"/>
                          <a:ea typeface="DejaVu Sans"/>
                          <a:cs typeface="Times New Roman"/>
                        </a:rPr>
                        <a:t>Description</a:t>
                      </a:r>
                      <a:endParaRPr lang="en-US" sz="1800" b="1"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kern="50">
                          <a:solidFill>
                            <a:srgbClr val="000000"/>
                          </a:solidFill>
                          <a:latin typeface="Calibri"/>
                          <a:ea typeface="DejaVu Sans"/>
                          <a:cs typeface="Times New Roman"/>
                        </a:rPr>
                        <a:t>Values</a:t>
                      </a:r>
                      <a:endParaRPr lang="en-US" sz="1800" b="1"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24383">
                <a:tc>
                  <a:txBody>
                    <a:bodyPr/>
                    <a:lstStyle/>
                    <a:p>
                      <a:pPr marL="0" marR="0" algn="just">
                        <a:lnSpc>
                          <a:spcPct val="115000"/>
                        </a:lnSpc>
                        <a:spcBef>
                          <a:spcPts val="0"/>
                        </a:spcBef>
                        <a:spcAft>
                          <a:spcPts val="0"/>
                        </a:spcAft>
                      </a:pPr>
                      <a:r>
                        <a:rPr lang="en-US" sz="1600" kern="50" dirty="0">
                          <a:solidFill>
                            <a:srgbClr val="000000"/>
                          </a:solidFill>
                          <a:latin typeface="Calibri"/>
                          <a:ea typeface="DejaVu Sans"/>
                          <a:cs typeface="Times New Roman"/>
                        </a:rPr>
                        <a:t>Padding</a:t>
                      </a:r>
                      <a:endParaRPr lang="en-US" sz="18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600" kern="50" dirty="0">
                          <a:solidFill>
                            <a:srgbClr val="000000"/>
                          </a:solidFill>
                          <a:latin typeface="Calibri"/>
                          <a:ea typeface="DejaVu Sans"/>
                          <a:cs typeface="Times New Roman"/>
                        </a:rPr>
                        <a:t>A shorthand property for setting all the padding properties in one declaration</a:t>
                      </a:r>
                      <a:endParaRPr lang="en-US" sz="18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102870" marR="0" algn="l">
                        <a:lnSpc>
                          <a:spcPct val="115000"/>
                        </a:lnSpc>
                        <a:spcBef>
                          <a:spcPts val="0"/>
                        </a:spcBef>
                        <a:spcAft>
                          <a:spcPts val="0"/>
                        </a:spcAft>
                      </a:pPr>
                      <a:r>
                        <a:rPr lang="en-US" sz="1600" i="1" kern="50" dirty="0">
                          <a:solidFill>
                            <a:srgbClr val="000000"/>
                          </a:solidFill>
                          <a:latin typeface="Calibri"/>
                          <a:ea typeface="DejaVu Sans"/>
                          <a:cs typeface="Times New Roman"/>
                        </a:rPr>
                        <a:t>padding-top</a:t>
                      </a:r>
                      <a:br>
                        <a:rPr lang="en-US" sz="1600" i="1" kern="50" dirty="0">
                          <a:solidFill>
                            <a:srgbClr val="000000"/>
                          </a:solidFill>
                          <a:latin typeface="Calibri"/>
                          <a:ea typeface="DejaVu Sans"/>
                          <a:cs typeface="Times New Roman"/>
                        </a:rPr>
                      </a:br>
                      <a:r>
                        <a:rPr lang="en-US" sz="1600" i="1" kern="50" dirty="0">
                          <a:solidFill>
                            <a:srgbClr val="000000"/>
                          </a:solidFill>
                          <a:latin typeface="Calibri"/>
                          <a:ea typeface="DejaVu Sans"/>
                          <a:cs typeface="Times New Roman"/>
                        </a:rPr>
                        <a:t>padding-right</a:t>
                      </a:r>
                      <a:br>
                        <a:rPr lang="en-US" sz="1600" i="1" kern="50" dirty="0">
                          <a:solidFill>
                            <a:srgbClr val="000000"/>
                          </a:solidFill>
                          <a:latin typeface="Calibri"/>
                          <a:ea typeface="DejaVu Sans"/>
                          <a:cs typeface="Times New Roman"/>
                        </a:rPr>
                      </a:br>
                      <a:r>
                        <a:rPr lang="en-US" sz="1600" i="1" kern="50" dirty="0">
                          <a:solidFill>
                            <a:srgbClr val="000000"/>
                          </a:solidFill>
                          <a:latin typeface="Calibri"/>
                          <a:ea typeface="DejaVu Sans"/>
                          <a:cs typeface="Times New Roman"/>
                        </a:rPr>
                        <a:t>padding-bottom</a:t>
                      </a:r>
                      <a:br>
                        <a:rPr lang="en-US" sz="1600" i="1" kern="50" dirty="0">
                          <a:solidFill>
                            <a:srgbClr val="000000"/>
                          </a:solidFill>
                          <a:latin typeface="Calibri"/>
                          <a:ea typeface="DejaVu Sans"/>
                          <a:cs typeface="Times New Roman"/>
                        </a:rPr>
                      </a:br>
                      <a:r>
                        <a:rPr lang="en-US" sz="1600" i="1" kern="50" dirty="0">
                          <a:solidFill>
                            <a:srgbClr val="000000"/>
                          </a:solidFill>
                          <a:latin typeface="Calibri"/>
                          <a:ea typeface="DejaVu Sans"/>
                          <a:cs typeface="Times New Roman"/>
                        </a:rPr>
                        <a:t>padding-left</a:t>
                      </a:r>
                      <a:endParaRPr lang="en-US" sz="18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703032">
                <a:tc>
                  <a:txBody>
                    <a:bodyPr/>
                    <a:lstStyle/>
                    <a:p>
                      <a:pPr marL="0" marR="0" algn="just">
                        <a:lnSpc>
                          <a:spcPct val="115000"/>
                        </a:lnSpc>
                        <a:spcBef>
                          <a:spcPts val="0"/>
                        </a:spcBef>
                        <a:spcAft>
                          <a:spcPts val="0"/>
                        </a:spcAft>
                      </a:pPr>
                      <a:r>
                        <a:rPr lang="en-US" sz="1600" kern="50" dirty="0">
                          <a:solidFill>
                            <a:srgbClr val="000000"/>
                          </a:solidFill>
                          <a:latin typeface="Calibri"/>
                          <a:ea typeface="DejaVu Sans"/>
                          <a:cs typeface="Times New Roman"/>
                        </a:rPr>
                        <a:t>padding-bottom</a:t>
                      </a:r>
                      <a:endParaRPr lang="en-US" sz="18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600" kern="50" dirty="0">
                          <a:solidFill>
                            <a:srgbClr val="000000"/>
                          </a:solidFill>
                          <a:latin typeface="Calibri"/>
                          <a:ea typeface="DejaVu Sans"/>
                          <a:cs typeface="Times New Roman"/>
                        </a:rPr>
                        <a:t>Sets the bottom padding of an element</a:t>
                      </a:r>
                      <a:endParaRPr lang="en-US" sz="18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102870" marR="0" algn="l">
                        <a:lnSpc>
                          <a:spcPct val="115000"/>
                        </a:lnSpc>
                        <a:spcBef>
                          <a:spcPts val="0"/>
                        </a:spcBef>
                        <a:spcAft>
                          <a:spcPts val="0"/>
                        </a:spcAft>
                      </a:pPr>
                      <a:r>
                        <a:rPr lang="en-US" sz="1600" i="1" kern="50" dirty="0">
                          <a:solidFill>
                            <a:srgbClr val="000000"/>
                          </a:solidFill>
                          <a:latin typeface="Calibri"/>
                          <a:ea typeface="DejaVu Sans"/>
                          <a:cs typeface="Times New Roman"/>
                        </a:rPr>
                        <a:t>length</a:t>
                      </a:r>
                      <a:br>
                        <a:rPr lang="en-US" sz="1600" i="1" kern="50" dirty="0">
                          <a:solidFill>
                            <a:srgbClr val="000000"/>
                          </a:solidFill>
                          <a:latin typeface="Calibri"/>
                          <a:ea typeface="DejaVu Sans"/>
                          <a:cs typeface="Times New Roman"/>
                        </a:rPr>
                      </a:br>
                      <a:r>
                        <a:rPr lang="en-US" sz="1600" i="1" kern="50" dirty="0">
                          <a:solidFill>
                            <a:srgbClr val="000000"/>
                          </a:solidFill>
                          <a:latin typeface="Calibri"/>
                          <a:ea typeface="DejaVu Sans"/>
                          <a:cs typeface="Times New Roman"/>
                        </a:rPr>
                        <a:t>%</a:t>
                      </a:r>
                      <a:endParaRPr lang="en-US" sz="1800" kern="50" dirty="0">
                        <a:latin typeface="Liberation Serif"/>
                        <a:ea typeface="DejaVu Sans"/>
                        <a:cs typeface="DejaVu Sans"/>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700513">
                <a:tc>
                  <a:txBody>
                    <a:bodyPr/>
                    <a:lstStyle/>
                    <a:p>
                      <a:pPr marL="0" marR="0" algn="just">
                        <a:lnSpc>
                          <a:spcPct val="115000"/>
                        </a:lnSpc>
                        <a:spcBef>
                          <a:spcPts val="0"/>
                        </a:spcBef>
                        <a:spcAft>
                          <a:spcPts val="0"/>
                        </a:spcAft>
                      </a:pPr>
                      <a:r>
                        <a:rPr lang="en-US" sz="1600" kern="50" dirty="0">
                          <a:solidFill>
                            <a:srgbClr val="000000"/>
                          </a:solidFill>
                          <a:latin typeface="Calibri"/>
                          <a:ea typeface="DejaVu Sans"/>
                          <a:cs typeface="Times New Roman"/>
                        </a:rPr>
                        <a:t>padding-left</a:t>
                      </a:r>
                      <a:endParaRPr lang="en-US" sz="18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600" kern="50" dirty="0">
                          <a:solidFill>
                            <a:srgbClr val="000000"/>
                          </a:solidFill>
                          <a:latin typeface="Calibri"/>
                          <a:ea typeface="DejaVu Sans"/>
                          <a:cs typeface="Times New Roman"/>
                        </a:rPr>
                        <a:t>Sets the left padding of an element</a:t>
                      </a:r>
                      <a:endParaRPr lang="en-US" sz="18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102870" marR="0" algn="l">
                        <a:lnSpc>
                          <a:spcPct val="115000"/>
                        </a:lnSpc>
                        <a:spcBef>
                          <a:spcPts val="0"/>
                        </a:spcBef>
                        <a:spcAft>
                          <a:spcPts val="0"/>
                        </a:spcAft>
                      </a:pPr>
                      <a:r>
                        <a:rPr lang="en-US" sz="1600" i="1" kern="50" dirty="0">
                          <a:solidFill>
                            <a:srgbClr val="000000"/>
                          </a:solidFill>
                          <a:latin typeface="Calibri"/>
                          <a:ea typeface="DejaVu Sans"/>
                          <a:cs typeface="Times New Roman"/>
                        </a:rPr>
                        <a:t>length</a:t>
                      </a:r>
                      <a:br>
                        <a:rPr lang="en-US" sz="1600" i="1" kern="50" dirty="0">
                          <a:solidFill>
                            <a:srgbClr val="000000"/>
                          </a:solidFill>
                          <a:latin typeface="Calibri"/>
                          <a:ea typeface="DejaVu Sans"/>
                          <a:cs typeface="Times New Roman"/>
                        </a:rPr>
                      </a:br>
                      <a:r>
                        <a:rPr lang="en-US" sz="1600" i="1" kern="50" dirty="0">
                          <a:solidFill>
                            <a:srgbClr val="000000"/>
                          </a:solidFill>
                          <a:latin typeface="Calibri"/>
                          <a:ea typeface="DejaVu Sans"/>
                          <a:cs typeface="Times New Roman"/>
                        </a:rPr>
                        <a:t>%</a:t>
                      </a:r>
                      <a:endParaRPr lang="en-US" sz="18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extLst>
                  <a:ext uri="{0D108BD9-81ED-4DB2-BD59-A6C34878D82A}">
                    <a16:rowId xmlns:a16="http://schemas.microsoft.com/office/drawing/2014/main" val="10003"/>
                  </a:ext>
                </a:extLst>
              </a:tr>
              <a:tr h="700513">
                <a:tc>
                  <a:txBody>
                    <a:bodyPr/>
                    <a:lstStyle/>
                    <a:p>
                      <a:pPr marL="0" marR="0" algn="just">
                        <a:lnSpc>
                          <a:spcPct val="115000"/>
                        </a:lnSpc>
                        <a:spcBef>
                          <a:spcPts val="0"/>
                        </a:spcBef>
                        <a:spcAft>
                          <a:spcPts val="0"/>
                        </a:spcAft>
                      </a:pPr>
                      <a:r>
                        <a:rPr lang="en-US" sz="1600" kern="50">
                          <a:solidFill>
                            <a:srgbClr val="000000"/>
                          </a:solidFill>
                          <a:latin typeface="Calibri"/>
                          <a:ea typeface="DejaVu Sans"/>
                          <a:cs typeface="Times New Roman"/>
                        </a:rPr>
                        <a:t>padding-right</a:t>
                      </a:r>
                      <a:endParaRPr lang="en-US" sz="1800" kern="5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600" kern="50" dirty="0">
                          <a:solidFill>
                            <a:srgbClr val="000000"/>
                          </a:solidFill>
                          <a:latin typeface="Calibri"/>
                          <a:ea typeface="DejaVu Sans"/>
                          <a:cs typeface="Times New Roman"/>
                        </a:rPr>
                        <a:t>Sets the right padding of an element</a:t>
                      </a:r>
                      <a:endParaRPr lang="en-US" sz="18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102870" marR="0" algn="l">
                        <a:lnSpc>
                          <a:spcPct val="115000"/>
                        </a:lnSpc>
                        <a:spcBef>
                          <a:spcPts val="0"/>
                        </a:spcBef>
                        <a:spcAft>
                          <a:spcPts val="0"/>
                        </a:spcAft>
                      </a:pPr>
                      <a:r>
                        <a:rPr lang="en-US" sz="1600" i="1" kern="50" dirty="0">
                          <a:solidFill>
                            <a:srgbClr val="000000"/>
                          </a:solidFill>
                          <a:latin typeface="Calibri"/>
                          <a:ea typeface="DejaVu Sans"/>
                          <a:cs typeface="Times New Roman"/>
                        </a:rPr>
                        <a:t>length</a:t>
                      </a:r>
                      <a:br>
                        <a:rPr lang="en-US" sz="1600" i="1" kern="50" dirty="0">
                          <a:solidFill>
                            <a:srgbClr val="000000"/>
                          </a:solidFill>
                          <a:latin typeface="Calibri"/>
                          <a:ea typeface="DejaVu Sans"/>
                          <a:cs typeface="Times New Roman"/>
                        </a:rPr>
                      </a:br>
                      <a:r>
                        <a:rPr lang="en-US" sz="1600" i="1" kern="50" dirty="0">
                          <a:solidFill>
                            <a:srgbClr val="000000"/>
                          </a:solidFill>
                          <a:latin typeface="Calibri"/>
                          <a:ea typeface="DejaVu Sans"/>
                          <a:cs typeface="Times New Roman"/>
                        </a:rPr>
                        <a:t>%</a:t>
                      </a:r>
                      <a:endParaRPr lang="en-US" sz="1800" kern="50" dirty="0">
                        <a:latin typeface="Liberation Serif"/>
                        <a:ea typeface="DejaVu Sans"/>
                        <a:cs typeface="DejaVu Sans"/>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700513">
                <a:tc>
                  <a:txBody>
                    <a:bodyPr/>
                    <a:lstStyle/>
                    <a:p>
                      <a:pPr marL="0" marR="0" algn="just">
                        <a:lnSpc>
                          <a:spcPct val="115000"/>
                        </a:lnSpc>
                        <a:spcBef>
                          <a:spcPts val="0"/>
                        </a:spcBef>
                        <a:spcAft>
                          <a:spcPts val="0"/>
                        </a:spcAft>
                      </a:pPr>
                      <a:r>
                        <a:rPr lang="en-US" sz="1600" kern="50">
                          <a:solidFill>
                            <a:srgbClr val="000000"/>
                          </a:solidFill>
                          <a:latin typeface="Calibri"/>
                          <a:ea typeface="DejaVu Sans"/>
                          <a:cs typeface="Times New Roman"/>
                        </a:rPr>
                        <a:t>padding-top</a:t>
                      </a:r>
                      <a:endParaRPr lang="en-US" sz="1800" kern="5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just">
                        <a:lnSpc>
                          <a:spcPct val="115000"/>
                        </a:lnSpc>
                        <a:spcBef>
                          <a:spcPts val="0"/>
                        </a:spcBef>
                        <a:spcAft>
                          <a:spcPts val="0"/>
                        </a:spcAft>
                      </a:pPr>
                      <a:r>
                        <a:rPr lang="en-US" sz="1600" kern="50">
                          <a:solidFill>
                            <a:srgbClr val="000000"/>
                          </a:solidFill>
                          <a:latin typeface="Calibri"/>
                          <a:ea typeface="DejaVu Sans"/>
                          <a:cs typeface="Times New Roman"/>
                        </a:rPr>
                        <a:t>Sets the top padding of an element</a:t>
                      </a:r>
                      <a:endParaRPr lang="en-US" sz="1800" kern="5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l">
                        <a:lnSpc>
                          <a:spcPct val="115000"/>
                        </a:lnSpc>
                        <a:spcBef>
                          <a:spcPts val="0"/>
                        </a:spcBef>
                        <a:spcAft>
                          <a:spcPts val="0"/>
                        </a:spcAft>
                      </a:pPr>
                      <a:r>
                        <a:rPr lang="en-US" sz="1600" i="1" kern="50" dirty="0">
                          <a:solidFill>
                            <a:srgbClr val="000000"/>
                          </a:solidFill>
                          <a:latin typeface="Calibri"/>
                          <a:ea typeface="DejaVu Sans"/>
                          <a:cs typeface="Times New Roman"/>
                        </a:rPr>
                        <a:t>  length </a:t>
                      </a:r>
                      <a:br>
                        <a:rPr lang="en-US" sz="1600" i="1" kern="50" dirty="0">
                          <a:solidFill>
                            <a:srgbClr val="000000"/>
                          </a:solidFill>
                          <a:latin typeface="Calibri"/>
                          <a:ea typeface="DejaVu Sans"/>
                          <a:cs typeface="Times New Roman"/>
                        </a:rPr>
                      </a:br>
                      <a:r>
                        <a:rPr lang="en-US" sz="1600" i="1" kern="50" dirty="0">
                          <a:solidFill>
                            <a:srgbClr val="000000"/>
                          </a:solidFill>
                          <a:latin typeface="Calibri"/>
                          <a:ea typeface="DejaVu Sans"/>
                          <a:cs typeface="Times New Roman"/>
                        </a:rPr>
                        <a:t>  %</a:t>
                      </a:r>
                      <a:endParaRPr lang="en-US" sz="18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 </a:t>
            </a:r>
            <a:r>
              <a:rPr lang="en-US" dirty="0"/>
              <a:t>CSS Padding…</a:t>
            </a:r>
          </a:p>
        </p:txBody>
      </p:sp>
      <p:sp>
        <p:nvSpPr>
          <p:cNvPr id="3" name="Content Placeholder 2"/>
          <p:cNvSpPr>
            <a:spLocks noGrp="1"/>
          </p:cNvSpPr>
          <p:nvPr>
            <p:ph sz="quarter" idx="1"/>
          </p:nvPr>
        </p:nvSpPr>
        <p:spPr/>
        <p:txBody>
          <a:bodyPr>
            <a:normAutofit fontScale="70000" lnSpcReduction="20000"/>
          </a:bodyPr>
          <a:lstStyle/>
          <a:p>
            <a:r>
              <a:rPr lang="en-US" dirty="0"/>
              <a:t>Example:</a:t>
            </a:r>
          </a:p>
          <a:p>
            <a:pPr>
              <a:buNone/>
            </a:pPr>
            <a:r>
              <a:rPr lang="en-US" dirty="0" err="1">
                <a:solidFill>
                  <a:srgbClr val="FF0000"/>
                </a:solidFill>
              </a:rPr>
              <a:t>blockquote</a:t>
            </a:r>
            <a:r>
              <a:rPr lang="en-US" dirty="0">
                <a:solidFill>
                  <a:srgbClr val="FF0000"/>
                </a:solidFill>
              </a:rPr>
              <a:t> {</a:t>
            </a:r>
          </a:p>
          <a:p>
            <a:pPr>
              <a:buNone/>
            </a:pPr>
            <a:r>
              <a:rPr lang="en-US" dirty="0">
                <a:solidFill>
                  <a:srgbClr val="FF0000"/>
                </a:solidFill>
              </a:rPr>
              <a:t>	padding-top: 1em;</a:t>
            </a:r>
          </a:p>
          <a:p>
            <a:pPr>
              <a:buNone/>
            </a:pPr>
            <a:r>
              <a:rPr lang="en-US" dirty="0">
                <a:solidFill>
                  <a:srgbClr val="FF0000"/>
                </a:solidFill>
              </a:rPr>
              <a:t>	padding-right: 3em;	</a:t>
            </a:r>
          </a:p>
          <a:p>
            <a:pPr>
              <a:buNone/>
            </a:pPr>
            <a:r>
              <a:rPr lang="en-US" dirty="0">
                <a:solidFill>
                  <a:srgbClr val="FF0000"/>
                </a:solidFill>
              </a:rPr>
              <a:t>	padding-bottom: 1em;</a:t>
            </a:r>
          </a:p>
          <a:p>
            <a:pPr>
              <a:buNone/>
            </a:pPr>
            <a:r>
              <a:rPr lang="en-US" dirty="0">
                <a:solidFill>
                  <a:srgbClr val="FF0000"/>
                </a:solidFill>
              </a:rPr>
              <a:t>	padding-left: 3em;</a:t>
            </a:r>
          </a:p>
          <a:p>
            <a:pPr>
              <a:buNone/>
            </a:pPr>
            <a:r>
              <a:rPr lang="en-US" dirty="0">
                <a:solidFill>
                  <a:srgbClr val="FF0000"/>
                </a:solidFill>
              </a:rPr>
              <a:t>	background-color: #D098D4;</a:t>
            </a:r>
          </a:p>
          <a:p>
            <a:pPr>
              <a:buNone/>
            </a:pPr>
            <a:r>
              <a:rPr lang="en-US" dirty="0">
                <a:solidFill>
                  <a:srgbClr val="FF0000"/>
                </a:solidFill>
              </a:rPr>
              <a:t>}</a:t>
            </a:r>
          </a:p>
          <a:p>
            <a:pPr>
              <a:buNone/>
            </a:pPr>
            <a:r>
              <a:rPr lang="en-US" dirty="0">
                <a:solidFill>
                  <a:srgbClr val="FF0000"/>
                </a:solidFill>
              </a:rPr>
              <a:t>&lt;body&gt;</a:t>
            </a:r>
          </a:p>
          <a:p>
            <a:pPr>
              <a:buNone/>
            </a:pPr>
            <a:r>
              <a:rPr lang="en-US" dirty="0">
                <a:solidFill>
                  <a:srgbClr val="FF0000"/>
                </a:solidFill>
              </a:rPr>
              <a:t>&lt;</a:t>
            </a:r>
            <a:r>
              <a:rPr lang="en-US" dirty="0" err="1">
                <a:solidFill>
                  <a:srgbClr val="FF0000"/>
                </a:solidFill>
              </a:rPr>
              <a:t>blockquote</a:t>
            </a:r>
            <a:r>
              <a:rPr lang="en-US" dirty="0">
                <a:solidFill>
                  <a:srgbClr val="FF0000"/>
                </a:solidFill>
              </a:rPr>
              <a:t>&gt;</a:t>
            </a:r>
          </a:p>
          <a:p>
            <a:pPr>
              <a:buNone/>
            </a:pPr>
            <a:r>
              <a:rPr lang="en-US" dirty="0">
                <a:solidFill>
                  <a:srgbClr val="FF0000"/>
                </a:solidFill>
              </a:rPr>
              <a:t>Applying masks to the glasses is the most labor intensive part of the process. ….</a:t>
            </a:r>
          </a:p>
          <a:p>
            <a:pPr>
              <a:buNone/>
            </a:pPr>
            <a:r>
              <a:rPr lang="en-US" dirty="0">
                <a:solidFill>
                  <a:srgbClr val="FF0000"/>
                </a:solidFill>
              </a:rPr>
              <a:t>&lt;/</a:t>
            </a:r>
            <a:r>
              <a:rPr lang="en-US" dirty="0" err="1">
                <a:solidFill>
                  <a:srgbClr val="FF0000"/>
                </a:solidFill>
              </a:rPr>
              <a:t>blockquote</a:t>
            </a:r>
            <a:r>
              <a:rPr lang="en-US" dirty="0">
                <a:solidFill>
                  <a:srgbClr val="FF0000"/>
                </a:solidFill>
              </a:rPr>
              <a:t>&gt;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CSS Box Model: </a:t>
            </a:r>
            <a:r>
              <a:rPr lang="en-US" dirty="0"/>
              <a:t>CSS Padding…</a:t>
            </a:r>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3" cstate="print"/>
          <a:srcRect/>
          <a:stretch>
            <a:fillRect/>
          </a:stretch>
        </p:blipFill>
        <p:spPr bwMode="auto">
          <a:xfrm>
            <a:off x="228600" y="2286000"/>
            <a:ext cx="8686800" cy="244409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CSS Revisions/Levels..</a:t>
            </a:r>
          </a:p>
        </p:txBody>
      </p:sp>
      <p:sp>
        <p:nvSpPr>
          <p:cNvPr id="3" name="Content Placeholder 2"/>
          <p:cNvSpPr>
            <a:spLocks noGrp="1"/>
          </p:cNvSpPr>
          <p:nvPr>
            <p:ph sz="quarter" idx="1"/>
          </p:nvPr>
        </p:nvSpPr>
        <p:spPr/>
        <p:txBody>
          <a:bodyPr>
            <a:noAutofit/>
          </a:bodyPr>
          <a:lstStyle/>
          <a:p>
            <a:pPr>
              <a:buNone/>
            </a:pPr>
            <a:r>
              <a:rPr lang="en-US" sz="2400" b="1" dirty="0">
                <a:solidFill>
                  <a:srgbClr val="00B050"/>
                </a:solidFill>
              </a:rPr>
              <a:t>CSS3</a:t>
            </a:r>
          </a:p>
          <a:p>
            <a:r>
              <a:rPr lang="en-US" sz="2400" dirty="0"/>
              <a:t>CSS Level 3 builds on CSS Level 2 module by module, using the CSS2.1 specification as its core. </a:t>
            </a:r>
          </a:p>
          <a:p>
            <a:r>
              <a:rPr lang="en-US" sz="2400" dirty="0"/>
              <a:t>Each module adds functionality and/or replaces part of the CSS2.1 specification. </a:t>
            </a:r>
          </a:p>
          <a:p>
            <a:r>
              <a:rPr lang="en-US" sz="2400" dirty="0"/>
              <a:t>The CSS Working Group intends that the new CSS modules will not contradict the CSS2.1 specification: only that they will add functionality and refine definitions.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Display and Visibility</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a:t>The display property specifies if/how an element is displayed. </a:t>
            </a:r>
          </a:p>
          <a:p>
            <a:r>
              <a:rPr lang="en-US" dirty="0"/>
              <a:t>The syntax is as follows:</a:t>
            </a:r>
          </a:p>
          <a:p>
            <a:pPr>
              <a:buNone/>
            </a:pPr>
            <a:r>
              <a:rPr lang="en-US" dirty="0"/>
              <a:t>	</a:t>
            </a:r>
            <a:r>
              <a:rPr lang="en-US" dirty="0">
                <a:solidFill>
                  <a:srgbClr val="FF0000"/>
                </a:solidFill>
              </a:rPr>
              <a:t>display: none | block | inline;</a:t>
            </a:r>
          </a:p>
          <a:p>
            <a:pPr>
              <a:buNone/>
            </a:pPr>
            <a:endParaRPr lang="en-US" dirty="0"/>
          </a:p>
          <a:p>
            <a:r>
              <a:rPr lang="en-US" dirty="0">
                <a:solidFill>
                  <a:srgbClr val="0070C0"/>
                </a:solidFill>
              </a:rPr>
              <a:t>A  value none hides an element, and it will not take up any space. </a:t>
            </a:r>
          </a:p>
          <a:p>
            <a:r>
              <a:rPr lang="en-US" dirty="0"/>
              <a:t>The element will be hidden, and the page will be displayed as if the element is not there.</a:t>
            </a:r>
          </a:p>
          <a:p>
            <a:pPr>
              <a:buNone/>
            </a:pPr>
            <a:r>
              <a:rPr lang="en-US" dirty="0"/>
              <a:t> </a:t>
            </a:r>
          </a:p>
          <a:p>
            <a:r>
              <a:rPr lang="en-US" dirty="0"/>
              <a:t>A block element is an element that takes up the full width available, and has a line break before and after it. </a:t>
            </a:r>
          </a:p>
          <a:p>
            <a:r>
              <a:rPr lang="en-US" dirty="0"/>
              <a:t>Examples of block elements:</a:t>
            </a:r>
          </a:p>
          <a:p>
            <a:pPr lvl="0">
              <a:buNone/>
            </a:pPr>
            <a:r>
              <a:rPr lang="en-US" dirty="0">
                <a:solidFill>
                  <a:srgbClr val="FF0000"/>
                </a:solidFill>
              </a:rPr>
              <a:t>	&lt;h1&gt;</a:t>
            </a:r>
          </a:p>
          <a:p>
            <a:pPr lvl="0">
              <a:buNone/>
            </a:pPr>
            <a:r>
              <a:rPr lang="en-US" dirty="0">
                <a:solidFill>
                  <a:srgbClr val="FF0000"/>
                </a:solidFill>
              </a:rPr>
              <a:t>	&lt;p&gt;</a:t>
            </a:r>
          </a:p>
          <a:p>
            <a:pPr lvl="0">
              <a:buNone/>
            </a:pPr>
            <a:r>
              <a:rPr lang="en-US" dirty="0">
                <a:solidFill>
                  <a:srgbClr val="FF0000"/>
                </a:solidFill>
              </a:rPr>
              <a:t>	&lt;div&gt; </a:t>
            </a:r>
            <a:endParaRPr lang="en-US" sz="2200" dirty="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a:xfrm>
            <a:off x="612648" y="1600200"/>
            <a:ext cx="8153400" cy="5105400"/>
          </a:xfrm>
        </p:spPr>
        <p:txBody>
          <a:bodyPr>
            <a:normAutofit/>
          </a:bodyPr>
          <a:lstStyle/>
          <a:p>
            <a:r>
              <a:rPr lang="en-US" sz="2400" dirty="0">
                <a:solidFill>
                  <a:srgbClr val="0070C0"/>
                </a:solidFill>
              </a:rPr>
              <a:t>An inline element only takes up as much width as necessary, and does not force line breaks. </a:t>
            </a:r>
          </a:p>
          <a:p>
            <a:r>
              <a:rPr lang="en-US" sz="2400" dirty="0"/>
              <a:t>Examples of inline elements:</a:t>
            </a:r>
          </a:p>
          <a:p>
            <a:pPr lvl="0">
              <a:buNone/>
            </a:pPr>
            <a:r>
              <a:rPr lang="en-US" sz="2400" dirty="0">
                <a:solidFill>
                  <a:srgbClr val="FF0000"/>
                </a:solidFill>
              </a:rPr>
              <a:t>	&lt;span&gt;</a:t>
            </a:r>
          </a:p>
          <a:p>
            <a:pPr lvl="0">
              <a:buNone/>
            </a:pPr>
            <a:r>
              <a:rPr lang="en-US" sz="2400" dirty="0">
                <a:solidFill>
                  <a:srgbClr val="FF0000"/>
                </a:solidFill>
              </a:rPr>
              <a:t>	&lt;a&gt;</a:t>
            </a:r>
          </a:p>
          <a:p>
            <a:pPr>
              <a:buNone/>
            </a:pPr>
            <a:endParaRPr lang="en-US" sz="1400" dirty="0"/>
          </a:p>
          <a:p>
            <a:r>
              <a:rPr lang="en-US" sz="2400" dirty="0"/>
              <a:t>Changing an inline element to a block element, or vice versa, can be useful for making the page look a specific way, and still follow web standards.</a:t>
            </a:r>
          </a:p>
          <a:p>
            <a:pPr>
              <a:buNone/>
            </a:pPr>
            <a:endParaRPr lang="en-US" sz="1400" dirty="0"/>
          </a:p>
          <a:p>
            <a:r>
              <a:rPr lang="en-US" sz="2400" dirty="0"/>
              <a:t>Example:</a:t>
            </a:r>
          </a:p>
          <a:p>
            <a:pPr>
              <a:buNone/>
            </a:pPr>
            <a:r>
              <a:rPr lang="en-US" sz="2400" dirty="0">
                <a:solidFill>
                  <a:srgbClr val="FF0000"/>
                </a:solidFill>
              </a:rPr>
              <a:t>	</a:t>
            </a:r>
            <a:r>
              <a:rPr lang="en-US" sz="2400" dirty="0" err="1">
                <a:solidFill>
                  <a:srgbClr val="FF0000"/>
                </a:solidFill>
              </a:rPr>
              <a:t>li</a:t>
            </a:r>
            <a:r>
              <a:rPr lang="en-US" sz="2400" dirty="0">
                <a:solidFill>
                  <a:srgbClr val="FF0000"/>
                </a:solidFill>
              </a:rPr>
              <a:t> { display: inline;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304800"/>
            <a:ext cx="8153400" cy="6553200"/>
          </a:xfrm>
        </p:spPr>
        <p:txBody>
          <a:bodyPr>
            <a:normAutofit fontScale="70000" lnSpcReduction="20000"/>
          </a:bodyPr>
          <a:lstStyle/>
          <a:p>
            <a:pPr>
              <a:buNone/>
            </a:pPr>
            <a:r>
              <a:rPr lang="en-US" dirty="0">
                <a:solidFill>
                  <a:srgbClr val="FF0000"/>
                </a:solidFill>
              </a:rPr>
              <a:t>&lt;html&gt;</a:t>
            </a:r>
          </a:p>
          <a:p>
            <a:pPr>
              <a:buNone/>
            </a:pPr>
            <a:r>
              <a:rPr lang="en-US" dirty="0">
                <a:solidFill>
                  <a:srgbClr val="FF0000"/>
                </a:solidFill>
              </a:rPr>
              <a:t>&lt;head&gt;</a:t>
            </a:r>
          </a:p>
          <a:p>
            <a:pPr>
              <a:buNone/>
            </a:pPr>
            <a:r>
              <a:rPr lang="en-US" dirty="0">
                <a:solidFill>
                  <a:srgbClr val="FF0000"/>
                </a:solidFill>
              </a:rPr>
              <a:t>&lt;title&gt;Display and Visibility&lt;/title&gt;</a:t>
            </a:r>
          </a:p>
          <a:p>
            <a:pPr>
              <a:buNone/>
            </a:pPr>
            <a:r>
              <a:rPr lang="en-US" dirty="0">
                <a:solidFill>
                  <a:srgbClr val="FF0000"/>
                </a:solidFill>
              </a:rPr>
              <a:t>&lt;style type="text/</a:t>
            </a:r>
            <a:r>
              <a:rPr lang="en-US" dirty="0" err="1">
                <a:solidFill>
                  <a:srgbClr val="FF0000"/>
                </a:solidFill>
              </a:rPr>
              <a:t>css</a:t>
            </a:r>
            <a:r>
              <a:rPr lang="en-US" dirty="0">
                <a:solidFill>
                  <a:srgbClr val="FF0000"/>
                </a:solidFill>
              </a:rPr>
              <a:t>"&gt;</a:t>
            </a:r>
          </a:p>
          <a:p>
            <a:pPr>
              <a:buNone/>
            </a:pPr>
            <a:r>
              <a:rPr lang="en-US" dirty="0">
                <a:solidFill>
                  <a:srgbClr val="FF0000"/>
                </a:solidFill>
              </a:rPr>
              <a:t>		</a:t>
            </a:r>
            <a:r>
              <a:rPr lang="en-US" dirty="0" err="1">
                <a:solidFill>
                  <a:srgbClr val="FF0000"/>
                </a:solidFill>
              </a:rPr>
              <a:t>li</a:t>
            </a:r>
            <a:r>
              <a:rPr lang="en-US" dirty="0">
                <a:solidFill>
                  <a:srgbClr val="FF0000"/>
                </a:solidFill>
              </a:rPr>
              <a:t> { display: inline;} </a:t>
            </a:r>
          </a:p>
          <a:p>
            <a:pPr>
              <a:buNone/>
            </a:pPr>
            <a:r>
              <a:rPr lang="en-US" dirty="0">
                <a:solidFill>
                  <a:srgbClr val="FF0000"/>
                </a:solidFill>
              </a:rPr>
              <a:t>		a { display: block; }</a:t>
            </a:r>
          </a:p>
          <a:p>
            <a:pPr>
              <a:buNone/>
            </a:pPr>
            <a:r>
              <a:rPr lang="en-US" dirty="0">
                <a:solidFill>
                  <a:srgbClr val="FF0000"/>
                </a:solidFill>
              </a:rPr>
              <a:t>&lt;/style&gt;</a:t>
            </a:r>
          </a:p>
          <a:p>
            <a:pPr>
              <a:buNone/>
            </a:pPr>
            <a:r>
              <a:rPr lang="en-US" dirty="0">
                <a:solidFill>
                  <a:srgbClr val="FF0000"/>
                </a:solidFill>
              </a:rPr>
              <a:t>&lt;/head&gt;</a:t>
            </a:r>
          </a:p>
          <a:p>
            <a:pPr>
              <a:buNone/>
            </a:pPr>
            <a:r>
              <a:rPr lang="en-US" dirty="0">
                <a:solidFill>
                  <a:srgbClr val="FF0000"/>
                </a:solidFill>
              </a:rPr>
              <a:t>&lt;body&gt;</a:t>
            </a:r>
          </a:p>
          <a:p>
            <a:pPr>
              <a:buNone/>
            </a:pPr>
            <a:r>
              <a:rPr lang="en-US" dirty="0">
                <a:solidFill>
                  <a:srgbClr val="FF0000"/>
                </a:solidFill>
              </a:rPr>
              <a:t>There are different types of mini computers:</a:t>
            </a:r>
          </a:p>
          <a:p>
            <a:pPr>
              <a:buNone/>
            </a:pPr>
            <a:r>
              <a:rPr lang="en-US" dirty="0">
                <a:solidFill>
                  <a:srgbClr val="FF0000"/>
                </a:solidFill>
              </a:rPr>
              <a:t>&lt;</a:t>
            </a:r>
            <a:r>
              <a:rPr lang="en-US" dirty="0" err="1">
                <a:solidFill>
                  <a:srgbClr val="FF0000"/>
                </a:solidFill>
              </a:rPr>
              <a:t>ol</a:t>
            </a:r>
            <a:r>
              <a:rPr lang="en-US" dirty="0">
                <a:solidFill>
                  <a:srgbClr val="FF0000"/>
                </a:solidFill>
              </a:rPr>
              <a:t>&gt;</a:t>
            </a:r>
          </a:p>
          <a:p>
            <a:pPr>
              <a:buNone/>
            </a:pPr>
            <a:r>
              <a:rPr lang="en-US" dirty="0">
                <a:solidFill>
                  <a:srgbClr val="FF0000"/>
                </a:solidFill>
              </a:rPr>
              <a:t>	&lt;</a:t>
            </a:r>
            <a:r>
              <a:rPr lang="en-US" dirty="0" err="1">
                <a:solidFill>
                  <a:srgbClr val="FF0000"/>
                </a:solidFill>
              </a:rPr>
              <a:t>li</a:t>
            </a:r>
            <a:r>
              <a:rPr lang="en-US" dirty="0">
                <a:solidFill>
                  <a:srgbClr val="FF0000"/>
                </a:solidFill>
              </a:rPr>
              <a:t>&gt;Desktop&lt;/</a:t>
            </a:r>
            <a:r>
              <a:rPr lang="en-US" dirty="0" err="1">
                <a:solidFill>
                  <a:srgbClr val="FF0000"/>
                </a:solidFill>
              </a:rPr>
              <a:t>li</a:t>
            </a:r>
            <a:r>
              <a:rPr lang="en-US" dirty="0">
                <a:solidFill>
                  <a:srgbClr val="FF0000"/>
                </a:solidFill>
              </a:rPr>
              <a:t>&gt;</a:t>
            </a:r>
          </a:p>
          <a:p>
            <a:pPr>
              <a:buNone/>
            </a:pPr>
            <a:r>
              <a:rPr lang="en-US" dirty="0">
                <a:solidFill>
                  <a:srgbClr val="FF0000"/>
                </a:solidFill>
              </a:rPr>
              <a:t>	&lt;</a:t>
            </a:r>
            <a:r>
              <a:rPr lang="en-US" dirty="0" err="1">
                <a:solidFill>
                  <a:srgbClr val="FF0000"/>
                </a:solidFill>
              </a:rPr>
              <a:t>li</a:t>
            </a:r>
            <a:r>
              <a:rPr lang="en-US" dirty="0">
                <a:solidFill>
                  <a:srgbClr val="FF0000"/>
                </a:solidFill>
              </a:rPr>
              <a:t>&gt;Laptop&lt;/</a:t>
            </a:r>
            <a:r>
              <a:rPr lang="en-US" dirty="0" err="1">
                <a:solidFill>
                  <a:srgbClr val="FF0000"/>
                </a:solidFill>
              </a:rPr>
              <a:t>li</a:t>
            </a:r>
            <a:r>
              <a:rPr lang="en-US" dirty="0">
                <a:solidFill>
                  <a:srgbClr val="FF0000"/>
                </a:solidFill>
              </a:rPr>
              <a:t>&gt;</a:t>
            </a:r>
          </a:p>
          <a:p>
            <a:pPr>
              <a:buNone/>
            </a:pPr>
            <a:r>
              <a:rPr lang="en-US" dirty="0">
                <a:solidFill>
                  <a:srgbClr val="FF0000"/>
                </a:solidFill>
              </a:rPr>
              <a:t>	&lt;</a:t>
            </a:r>
            <a:r>
              <a:rPr lang="en-US" dirty="0" err="1">
                <a:solidFill>
                  <a:srgbClr val="FF0000"/>
                </a:solidFill>
              </a:rPr>
              <a:t>li</a:t>
            </a:r>
            <a:r>
              <a:rPr lang="en-US" dirty="0">
                <a:solidFill>
                  <a:srgbClr val="FF0000"/>
                </a:solidFill>
              </a:rPr>
              <a:t>&gt;Palmtop&lt;/</a:t>
            </a:r>
            <a:r>
              <a:rPr lang="en-US" dirty="0" err="1">
                <a:solidFill>
                  <a:srgbClr val="FF0000"/>
                </a:solidFill>
              </a:rPr>
              <a:t>li</a:t>
            </a:r>
            <a:r>
              <a:rPr lang="en-US" dirty="0">
                <a:solidFill>
                  <a:srgbClr val="FF0000"/>
                </a:solidFill>
              </a:rPr>
              <a:t>&gt;</a:t>
            </a:r>
          </a:p>
          <a:p>
            <a:pPr>
              <a:buNone/>
            </a:pPr>
            <a:r>
              <a:rPr lang="en-US" dirty="0">
                <a:solidFill>
                  <a:srgbClr val="FF0000"/>
                </a:solidFill>
              </a:rPr>
              <a:t>&lt;/</a:t>
            </a:r>
            <a:r>
              <a:rPr lang="en-US" dirty="0" err="1">
                <a:solidFill>
                  <a:srgbClr val="FF0000"/>
                </a:solidFill>
              </a:rPr>
              <a:t>ol</a:t>
            </a:r>
            <a:r>
              <a:rPr lang="en-US" dirty="0">
                <a:solidFill>
                  <a:srgbClr val="FF0000"/>
                </a:solidFill>
              </a:rPr>
              <a:t>&gt;</a:t>
            </a:r>
          </a:p>
          <a:p>
            <a:pPr>
              <a:buNone/>
            </a:pPr>
            <a:r>
              <a:rPr lang="en-US" dirty="0">
                <a:solidFill>
                  <a:srgbClr val="FF0000"/>
                </a:solidFill>
              </a:rPr>
              <a:t>&lt;a </a:t>
            </a:r>
            <a:r>
              <a:rPr lang="en-US" dirty="0" err="1">
                <a:solidFill>
                  <a:srgbClr val="FF0000"/>
                </a:solidFill>
              </a:rPr>
              <a:t>href</a:t>
            </a:r>
            <a:r>
              <a:rPr lang="en-US" dirty="0">
                <a:solidFill>
                  <a:srgbClr val="FF0000"/>
                </a:solidFill>
              </a:rPr>
              <a:t>="here.html"&gt; first link &lt;/a&gt;</a:t>
            </a:r>
          </a:p>
          <a:p>
            <a:pPr>
              <a:buNone/>
            </a:pPr>
            <a:r>
              <a:rPr lang="en-US" dirty="0">
                <a:solidFill>
                  <a:srgbClr val="FF0000"/>
                </a:solidFill>
              </a:rPr>
              <a:t>&lt;a </a:t>
            </a:r>
            <a:r>
              <a:rPr lang="en-US" dirty="0" err="1">
                <a:solidFill>
                  <a:srgbClr val="FF0000"/>
                </a:solidFill>
              </a:rPr>
              <a:t>href</a:t>
            </a:r>
            <a:r>
              <a:rPr lang="en-US" dirty="0">
                <a:solidFill>
                  <a:srgbClr val="FF0000"/>
                </a:solidFill>
              </a:rPr>
              <a:t>="there.html"&gt; second link &lt;/a&gt;</a:t>
            </a:r>
          </a:p>
          <a:p>
            <a:pPr>
              <a:buNone/>
            </a:pPr>
            <a:r>
              <a:rPr lang="en-US" dirty="0">
                <a:solidFill>
                  <a:srgbClr val="FF0000"/>
                </a:solidFill>
              </a:rPr>
              <a:t>&lt;/body&gt;</a:t>
            </a:r>
          </a:p>
          <a:p>
            <a:pPr>
              <a:buNone/>
            </a:pPr>
            <a:r>
              <a:rPr lang="en-US" dirty="0">
                <a:solidFill>
                  <a:srgbClr val="FF0000"/>
                </a:solidFill>
              </a:rPr>
              <a:t>&lt;/html&gt;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3" cstate="print"/>
          <a:srcRect/>
          <a:stretch>
            <a:fillRect/>
          </a:stretch>
        </p:blipFill>
        <p:spPr bwMode="auto">
          <a:xfrm>
            <a:off x="4343400" y="1676400"/>
            <a:ext cx="4350697" cy="2761890"/>
          </a:xfrm>
          <a:prstGeom prst="rect">
            <a:avLst/>
          </a:prstGeom>
          <a:noFill/>
          <a:ln w="9525">
            <a:noFill/>
            <a:miter lim="800000"/>
            <a:headEnd/>
            <a:tailEnd/>
          </a:ln>
        </p:spPr>
      </p:pic>
      <p:pic>
        <p:nvPicPr>
          <p:cNvPr id="5" name="Picture 4"/>
          <p:cNvPicPr/>
          <p:nvPr/>
        </p:nvPicPr>
        <p:blipFill>
          <a:blip r:embed="rId4" cstate="print"/>
          <a:srcRect l="1412" r="-595"/>
          <a:stretch>
            <a:fillRect/>
          </a:stretch>
        </p:blipFill>
        <p:spPr bwMode="auto">
          <a:xfrm>
            <a:off x="533400" y="1676400"/>
            <a:ext cx="3733800" cy="28956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p:txBody>
          <a:bodyPr>
            <a:normAutofit/>
          </a:bodyPr>
          <a:lstStyle/>
          <a:p>
            <a:r>
              <a:rPr lang="en-US" sz="2400" dirty="0"/>
              <a:t>The visibility property specifies if an element should be visible or hidden.</a:t>
            </a:r>
          </a:p>
          <a:p>
            <a:pPr>
              <a:buNone/>
            </a:pPr>
            <a:r>
              <a:rPr lang="en-US" sz="2400" dirty="0"/>
              <a:t>	</a:t>
            </a:r>
            <a:r>
              <a:rPr lang="en-US" sz="2400" dirty="0">
                <a:solidFill>
                  <a:srgbClr val="FF0000"/>
                </a:solidFill>
              </a:rPr>
              <a:t>visibility: hidden | visible;</a:t>
            </a:r>
          </a:p>
          <a:p>
            <a:pPr>
              <a:buNone/>
            </a:pPr>
            <a:endParaRPr lang="en-US" sz="1800" dirty="0"/>
          </a:p>
          <a:p>
            <a:r>
              <a:rPr lang="en-US" sz="2400" dirty="0"/>
              <a:t>hidden hides an element, but it will still take up the same space as before. </a:t>
            </a:r>
          </a:p>
          <a:p>
            <a:r>
              <a:rPr lang="en-US" sz="2400" dirty="0"/>
              <a:t>The element will be hidden, but still affect the layout.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7500" lnSpcReduction="20000"/>
          </a:bodyPr>
          <a:lstStyle/>
          <a:p>
            <a:pPr>
              <a:buNone/>
            </a:pPr>
            <a:r>
              <a:rPr lang="en-US" b="1" dirty="0">
                <a:solidFill>
                  <a:srgbClr val="00B050"/>
                </a:solidFill>
              </a:rPr>
              <a:t>Float</a:t>
            </a:r>
            <a:endParaRPr lang="en-US" dirty="0">
              <a:solidFill>
                <a:srgbClr val="00B050"/>
              </a:solidFill>
            </a:endParaRPr>
          </a:p>
          <a:p>
            <a:r>
              <a:rPr lang="en-US" dirty="0"/>
              <a:t>With float property, an element can be pushed to the left or right, allowing other elements to wrap around it. </a:t>
            </a:r>
          </a:p>
          <a:p>
            <a:r>
              <a:rPr lang="en-US" dirty="0"/>
              <a:t>Float is very often used for images, but it is also useful when working with layouts.</a:t>
            </a:r>
          </a:p>
          <a:p>
            <a:r>
              <a:rPr lang="en-US" dirty="0"/>
              <a:t>The syntax is:</a:t>
            </a:r>
          </a:p>
          <a:p>
            <a:pPr>
              <a:buNone/>
            </a:pPr>
            <a:r>
              <a:rPr lang="en-US" dirty="0"/>
              <a:t>	</a:t>
            </a:r>
            <a:r>
              <a:rPr lang="en-US" dirty="0">
                <a:solidFill>
                  <a:srgbClr val="FF0000"/>
                </a:solidFill>
              </a:rPr>
              <a:t>float: left | right | none;</a:t>
            </a:r>
          </a:p>
          <a:p>
            <a:pPr>
              <a:buNone/>
            </a:pPr>
            <a:r>
              <a:rPr lang="en-US" sz="2100" dirty="0"/>
              <a:t> </a:t>
            </a:r>
          </a:p>
          <a:p>
            <a:r>
              <a:rPr lang="en-US" dirty="0"/>
              <a:t>The values are:</a:t>
            </a:r>
          </a:p>
          <a:p>
            <a:r>
              <a:rPr lang="en-US" dirty="0">
                <a:solidFill>
                  <a:srgbClr val="0070C0"/>
                </a:solidFill>
              </a:rPr>
              <a:t>left: </a:t>
            </a:r>
            <a:r>
              <a:rPr lang="en-US" dirty="0"/>
              <a:t>the element generates a block box that is floated to the left. Content flows on the right side of the box, starting at the top (subject to the ’clear’ property). </a:t>
            </a:r>
          </a:p>
          <a:p>
            <a:r>
              <a:rPr lang="en-US" dirty="0">
                <a:solidFill>
                  <a:srgbClr val="0070C0"/>
                </a:solidFill>
              </a:rPr>
              <a:t>right: </a:t>
            </a:r>
            <a:r>
              <a:rPr lang="en-US" dirty="0"/>
              <a:t>Similar to ’left’, except the box is floated to the right, and content flows on the left side of the box, starting at the top. </a:t>
            </a:r>
          </a:p>
          <a:p>
            <a:r>
              <a:rPr lang="en-US" dirty="0">
                <a:solidFill>
                  <a:srgbClr val="0070C0"/>
                </a:solidFill>
              </a:rPr>
              <a:t>none: </a:t>
            </a:r>
            <a:r>
              <a:rPr lang="en-US" dirty="0"/>
              <a:t>The box is not floated.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55000" lnSpcReduction="20000"/>
          </a:bodyPr>
          <a:lstStyle/>
          <a:p>
            <a:pPr>
              <a:buNone/>
            </a:pPr>
            <a:r>
              <a:rPr lang="en-US" dirty="0">
                <a:solidFill>
                  <a:srgbClr val="FF0000"/>
                </a:solidFill>
              </a:rPr>
              <a:t>&lt;html&gt;</a:t>
            </a:r>
          </a:p>
          <a:p>
            <a:pPr>
              <a:buNone/>
            </a:pPr>
            <a:r>
              <a:rPr lang="en-US" dirty="0">
                <a:solidFill>
                  <a:srgbClr val="FF0000"/>
                </a:solidFill>
              </a:rPr>
              <a:t>&lt;head&gt;</a:t>
            </a:r>
          </a:p>
          <a:p>
            <a:pPr>
              <a:buNone/>
            </a:pPr>
            <a:r>
              <a:rPr lang="en-US" dirty="0">
                <a:solidFill>
                  <a:srgbClr val="FF0000"/>
                </a:solidFill>
              </a:rPr>
              <a:t>&lt;title&gt;Display and Visibility&lt;/title&gt;</a:t>
            </a:r>
          </a:p>
          <a:p>
            <a:pPr>
              <a:buNone/>
            </a:pPr>
            <a:r>
              <a:rPr lang="en-US" dirty="0">
                <a:solidFill>
                  <a:srgbClr val="FF0000"/>
                </a:solidFill>
              </a:rPr>
              <a:t>&lt;style type="text/</a:t>
            </a:r>
            <a:r>
              <a:rPr lang="en-US" dirty="0" err="1">
                <a:solidFill>
                  <a:srgbClr val="FF0000"/>
                </a:solidFill>
              </a:rPr>
              <a:t>css</a:t>
            </a:r>
            <a:r>
              <a:rPr lang="en-US" dirty="0">
                <a:solidFill>
                  <a:srgbClr val="FF0000"/>
                </a:solidFill>
              </a:rPr>
              <a:t>"&gt;</a:t>
            </a:r>
          </a:p>
          <a:p>
            <a:pPr>
              <a:buNone/>
            </a:pPr>
            <a:r>
              <a:rPr lang="en-US" dirty="0">
                <a:solidFill>
                  <a:srgbClr val="FF0000"/>
                </a:solidFill>
              </a:rPr>
              <a:t>	p { </a:t>
            </a:r>
          </a:p>
          <a:p>
            <a:pPr>
              <a:buNone/>
            </a:pPr>
            <a:r>
              <a:rPr lang="en-US" dirty="0">
                <a:solidFill>
                  <a:srgbClr val="FF0000"/>
                </a:solidFill>
              </a:rPr>
              <a:t>		font-size: 24; </a:t>
            </a:r>
          </a:p>
          <a:p>
            <a:pPr>
              <a:buNone/>
            </a:pPr>
            <a:r>
              <a:rPr lang="en-US" dirty="0">
                <a:solidFill>
                  <a:srgbClr val="FF0000"/>
                </a:solidFill>
              </a:rPr>
              <a:t>		color: </a:t>
            </a:r>
            <a:r>
              <a:rPr lang="en-US" dirty="0" err="1">
                <a:solidFill>
                  <a:srgbClr val="FF0000"/>
                </a:solidFill>
              </a:rPr>
              <a:t>rgb</a:t>
            </a:r>
            <a:r>
              <a:rPr lang="en-US" dirty="0">
                <a:solidFill>
                  <a:srgbClr val="FF0000"/>
                </a:solidFill>
              </a:rPr>
              <a:t>(0,0,0); </a:t>
            </a:r>
          </a:p>
          <a:p>
            <a:pPr>
              <a:buNone/>
            </a:pPr>
            <a:r>
              <a:rPr lang="en-US" dirty="0">
                <a:solidFill>
                  <a:srgbClr val="FF0000"/>
                </a:solidFill>
              </a:rPr>
              <a:t>	}</a:t>
            </a:r>
          </a:p>
          <a:p>
            <a:pPr>
              <a:buNone/>
            </a:pPr>
            <a:r>
              <a:rPr lang="en-US" dirty="0">
                <a:solidFill>
                  <a:srgbClr val="FF0000"/>
                </a:solidFill>
              </a:rPr>
              <a:t>	.</a:t>
            </a:r>
            <a:r>
              <a:rPr lang="en-US" dirty="0" err="1">
                <a:solidFill>
                  <a:srgbClr val="FF0000"/>
                </a:solidFill>
              </a:rPr>
              <a:t>dide</a:t>
            </a:r>
            <a:r>
              <a:rPr lang="en-US" dirty="0">
                <a:solidFill>
                  <a:srgbClr val="FF0000"/>
                </a:solidFill>
              </a:rPr>
              <a:t> { float: left; }</a:t>
            </a:r>
          </a:p>
          <a:p>
            <a:pPr>
              <a:buNone/>
            </a:pPr>
            <a:r>
              <a:rPr lang="en-US" dirty="0">
                <a:solidFill>
                  <a:srgbClr val="FF0000"/>
                </a:solidFill>
              </a:rPr>
              <a:t>&lt;/style&gt;</a:t>
            </a:r>
          </a:p>
          <a:p>
            <a:pPr>
              <a:buNone/>
            </a:pPr>
            <a:r>
              <a:rPr lang="en-US" dirty="0">
                <a:solidFill>
                  <a:srgbClr val="FF0000"/>
                </a:solidFill>
              </a:rPr>
              <a:t>&lt;/head&gt;</a:t>
            </a:r>
          </a:p>
          <a:p>
            <a:pPr>
              <a:buNone/>
            </a:pPr>
            <a:r>
              <a:rPr lang="en-US" dirty="0">
                <a:solidFill>
                  <a:srgbClr val="FF0000"/>
                </a:solidFill>
              </a:rPr>
              <a:t>&lt;body&gt;</a:t>
            </a:r>
          </a:p>
          <a:p>
            <a:pPr>
              <a:buNone/>
            </a:pPr>
            <a:r>
              <a:rPr lang="en-US" dirty="0">
                <a:solidFill>
                  <a:srgbClr val="FF0000"/>
                </a:solidFill>
              </a:rPr>
              <a:t>&lt;</a:t>
            </a:r>
            <a:r>
              <a:rPr lang="en-US" dirty="0" err="1">
                <a:solidFill>
                  <a:srgbClr val="FF0000"/>
                </a:solidFill>
              </a:rPr>
              <a:t>img</a:t>
            </a:r>
            <a:r>
              <a:rPr lang="en-US" dirty="0">
                <a:solidFill>
                  <a:srgbClr val="FF0000"/>
                </a:solidFill>
              </a:rPr>
              <a:t> class="</a:t>
            </a:r>
            <a:r>
              <a:rPr lang="en-US" dirty="0" err="1">
                <a:solidFill>
                  <a:srgbClr val="FF0000"/>
                </a:solidFill>
              </a:rPr>
              <a:t>dide</a:t>
            </a:r>
            <a:r>
              <a:rPr lang="en-US" dirty="0">
                <a:solidFill>
                  <a:srgbClr val="FF0000"/>
                </a:solidFill>
              </a:rPr>
              <a:t>" </a:t>
            </a:r>
            <a:r>
              <a:rPr lang="en-US" dirty="0" err="1">
                <a:solidFill>
                  <a:srgbClr val="FF0000"/>
                </a:solidFill>
              </a:rPr>
              <a:t>src</a:t>
            </a:r>
            <a:r>
              <a:rPr lang="en-US" dirty="0">
                <a:solidFill>
                  <a:srgbClr val="FF0000"/>
                </a:solidFill>
              </a:rPr>
              <a:t>="didessa.png"&gt;</a:t>
            </a:r>
          </a:p>
          <a:p>
            <a:pPr>
              <a:buNone/>
            </a:pPr>
            <a:r>
              <a:rPr lang="en-US" dirty="0">
                <a:solidFill>
                  <a:srgbClr val="FF0000"/>
                </a:solidFill>
              </a:rPr>
              <a:t>&lt;p&gt; </a:t>
            </a:r>
            <a:r>
              <a:rPr lang="en-US" dirty="0" err="1">
                <a:solidFill>
                  <a:srgbClr val="FF0000"/>
                </a:solidFill>
              </a:rPr>
              <a:t>Deddessa</a:t>
            </a:r>
            <a:r>
              <a:rPr lang="en-US" dirty="0">
                <a:solidFill>
                  <a:srgbClr val="FF0000"/>
                </a:solidFill>
              </a:rPr>
              <a:t> is one of the tributaries of Blue Nile that starts from around </a:t>
            </a:r>
            <a:r>
              <a:rPr lang="en-US" dirty="0" err="1">
                <a:solidFill>
                  <a:srgbClr val="FF0000"/>
                </a:solidFill>
              </a:rPr>
              <a:t>Wolega</a:t>
            </a:r>
            <a:r>
              <a:rPr lang="en-US" dirty="0">
                <a:solidFill>
                  <a:srgbClr val="FF0000"/>
                </a:solidFill>
              </a:rPr>
              <a:t> and flows west to join </a:t>
            </a:r>
            <a:r>
              <a:rPr lang="en-US" dirty="0" err="1">
                <a:solidFill>
                  <a:srgbClr val="FF0000"/>
                </a:solidFill>
              </a:rPr>
              <a:t>Abay</a:t>
            </a:r>
            <a:r>
              <a:rPr lang="en-US" dirty="0">
                <a:solidFill>
                  <a:srgbClr val="FF0000"/>
                </a:solidFill>
              </a:rPr>
              <a:t>. It starts from highlands of </a:t>
            </a:r>
            <a:r>
              <a:rPr lang="en-US" dirty="0" err="1">
                <a:solidFill>
                  <a:srgbClr val="FF0000"/>
                </a:solidFill>
              </a:rPr>
              <a:t>Wolega</a:t>
            </a:r>
            <a:r>
              <a:rPr lang="en-US" dirty="0">
                <a:solidFill>
                  <a:srgbClr val="FF0000"/>
                </a:solidFill>
              </a:rPr>
              <a:t> and it is joined by many streams to form a big river before finally emptying into Blue Nile. &lt;/p&gt;</a:t>
            </a:r>
          </a:p>
          <a:p>
            <a:pPr>
              <a:buNone/>
            </a:pPr>
            <a:r>
              <a:rPr lang="en-US" dirty="0">
                <a:solidFill>
                  <a:srgbClr val="FF0000"/>
                </a:solidFill>
              </a:rPr>
              <a:t>&lt;/body&gt;</a:t>
            </a:r>
          </a:p>
          <a:p>
            <a:pPr>
              <a:buNone/>
            </a:pPr>
            <a:r>
              <a:rPr lang="en-US" dirty="0">
                <a:solidFill>
                  <a:srgbClr val="FF0000"/>
                </a:solidFill>
              </a:rPr>
              <a:t>&lt;/html&gt;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0" y="990600"/>
            <a:ext cx="9153525" cy="4410075"/>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pPr>
              <a:buNone/>
            </a:pPr>
            <a:r>
              <a:rPr lang="en-US" b="1" dirty="0">
                <a:solidFill>
                  <a:srgbClr val="00B050"/>
                </a:solidFill>
              </a:rPr>
              <a:t>Positioning Basics</a:t>
            </a:r>
            <a:endParaRPr lang="en-US" dirty="0">
              <a:solidFill>
                <a:srgbClr val="00B050"/>
              </a:solidFill>
            </a:endParaRPr>
          </a:p>
          <a:p>
            <a:r>
              <a:rPr lang="en-US" dirty="0"/>
              <a:t>CSS provides several methods for positioning elements on the page. </a:t>
            </a:r>
            <a:endParaRPr lang="en-US" sz="2000" dirty="0"/>
          </a:p>
          <a:p>
            <a:r>
              <a:rPr lang="en-US" dirty="0"/>
              <a:t>Syntax:</a:t>
            </a:r>
          </a:p>
          <a:p>
            <a:pPr>
              <a:buNone/>
            </a:pPr>
            <a:r>
              <a:rPr lang="en-US" dirty="0">
                <a:solidFill>
                  <a:srgbClr val="FF0000"/>
                </a:solidFill>
              </a:rPr>
              <a:t>	position: static | relative | absolute | fixed; </a:t>
            </a:r>
          </a:p>
          <a:p>
            <a:pPr>
              <a:buNone/>
            </a:pPr>
            <a:r>
              <a:rPr lang="en-US" sz="2300" dirty="0"/>
              <a:t> </a:t>
            </a:r>
          </a:p>
          <a:p>
            <a:r>
              <a:rPr lang="en-US" dirty="0"/>
              <a:t>The values are:</a:t>
            </a:r>
          </a:p>
          <a:p>
            <a:r>
              <a:rPr lang="en-US" b="1" dirty="0">
                <a:solidFill>
                  <a:srgbClr val="0070C0"/>
                </a:solidFill>
              </a:rPr>
              <a:t>static: </a:t>
            </a:r>
            <a:r>
              <a:rPr lang="en-US" dirty="0"/>
              <a:t>This is the normal positioning scheme in which elements are positioned as they occur in the normal document flow. </a:t>
            </a:r>
          </a:p>
          <a:p>
            <a:r>
              <a:rPr lang="en-GB" dirty="0"/>
              <a:t>Static positioned elements are not affected by the top, bottom, left, and right properties.</a:t>
            </a:r>
            <a:endParaRPr lang="en-US" dirty="0"/>
          </a:p>
          <a:p>
            <a:pPr>
              <a:buNone/>
            </a:pPr>
            <a:endParaRPr lang="en-US" sz="2300" dirty="0"/>
          </a:p>
          <a:p>
            <a:r>
              <a:rPr lang="en-US" b="1" dirty="0">
                <a:solidFill>
                  <a:srgbClr val="0070C0"/>
                </a:solidFill>
              </a:rPr>
              <a:t>relative: </a:t>
            </a:r>
            <a:r>
              <a:rPr lang="en-US" dirty="0"/>
              <a:t>Relative positioning moves the box relative to its original position in the</a:t>
            </a:r>
            <a:r>
              <a:rPr lang="en-US" b="1" dirty="0"/>
              <a:t> </a:t>
            </a:r>
            <a:r>
              <a:rPr lang="en-US" dirty="0"/>
              <a:t>flow. </a:t>
            </a:r>
          </a:p>
          <a:p>
            <a:r>
              <a:rPr lang="en-US" dirty="0"/>
              <a:t>The distinctive behavior of relative positioning is that the space the element would have occupied in the normal flow is preserved.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Display and Visibility…</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62500" lnSpcReduction="20000"/>
          </a:bodyPr>
          <a:lstStyle/>
          <a:p>
            <a:r>
              <a:rPr lang="en-US" b="1" dirty="0">
                <a:solidFill>
                  <a:srgbClr val="0070C0"/>
                </a:solidFill>
              </a:rPr>
              <a:t>absolute: </a:t>
            </a:r>
            <a:r>
              <a:rPr lang="en-US" dirty="0"/>
              <a:t>Absolutely positioned elements are removed from the document flow</a:t>
            </a:r>
            <a:r>
              <a:rPr lang="en-US" b="1" dirty="0"/>
              <a:t> </a:t>
            </a:r>
            <a:r>
              <a:rPr lang="en-US" sz="3200" dirty="0"/>
              <a:t>entirely and positioned relative to a containing element. </a:t>
            </a:r>
          </a:p>
          <a:p>
            <a:r>
              <a:rPr lang="en-US" sz="3200" dirty="0"/>
              <a:t>Unlike relatively positioned elements, the space they would have occupied is closed up and hence they have no influence on the layout of surrounding elements.</a:t>
            </a:r>
          </a:p>
          <a:p>
            <a:pPr>
              <a:buNone/>
            </a:pPr>
            <a:r>
              <a:rPr lang="en-US" sz="2200" dirty="0"/>
              <a:t> </a:t>
            </a:r>
          </a:p>
          <a:p>
            <a:r>
              <a:rPr lang="en-US" sz="3200" dirty="0"/>
              <a:t>An absolute position element is positioned relative to the first parent element that has a position other than static. </a:t>
            </a:r>
          </a:p>
          <a:p>
            <a:r>
              <a:rPr lang="en-US" sz="3200" dirty="0"/>
              <a:t>If no such element is found, the containing block is &lt;html&gt;.</a:t>
            </a:r>
          </a:p>
          <a:p>
            <a:pPr>
              <a:buNone/>
            </a:pPr>
            <a:r>
              <a:rPr lang="en-US" sz="2200" dirty="0"/>
              <a:t> </a:t>
            </a:r>
          </a:p>
          <a:p>
            <a:r>
              <a:rPr lang="en-US" sz="3200" b="1" dirty="0">
                <a:solidFill>
                  <a:srgbClr val="0070C0"/>
                </a:solidFill>
              </a:rPr>
              <a:t>fixed: </a:t>
            </a:r>
            <a:r>
              <a:rPr lang="en-US" sz="3200" dirty="0"/>
              <a:t>The distinguishing characteristic of fixed positioning is that the element stays in one position in the window even when the document scrolls. </a:t>
            </a:r>
          </a:p>
          <a:p>
            <a:r>
              <a:rPr lang="en-US" sz="3200" dirty="0"/>
              <a:t>Fixed elements are removed from the document flow and positioned relative to the browser window rather than another element in the document.</a:t>
            </a:r>
          </a:p>
          <a:p>
            <a:r>
              <a:rPr lang="en-US" sz="3200" dirty="0"/>
              <a:t>Fixed positioned elements are removed from the normal flow. </a:t>
            </a:r>
          </a:p>
          <a:p>
            <a:r>
              <a:rPr lang="en-US" sz="3200" dirty="0"/>
              <a:t>Fixed positioned elements can overlap other elements.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11487</TotalTime>
  <Words>8923</Words>
  <Application>Microsoft Office PowerPoint</Application>
  <PresentationFormat>On-screen Show (4:3)</PresentationFormat>
  <Paragraphs>1371</Paragraphs>
  <Slides>105</Slides>
  <Notes>105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105</vt:i4>
      </vt:variant>
    </vt:vector>
  </HeadingPairs>
  <TitlesOfParts>
    <vt:vector size="112" baseType="lpstr">
      <vt:lpstr>Calibri</vt:lpstr>
      <vt:lpstr>Liberation Serif</vt:lpstr>
      <vt:lpstr>Times New Roman</vt:lpstr>
      <vt:lpstr>Tw Cen MT</vt:lpstr>
      <vt:lpstr>Wingdings</vt:lpstr>
      <vt:lpstr>Wingdings 2</vt:lpstr>
      <vt:lpstr>Median</vt:lpstr>
      <vt:lpstr>PowerPoint Presentation</vt:lpstr>
      <vt:lpstr>Introduction to CSS</vt:lpstr>
      <vt:lpstr>Introduction to CSS…</vt:lpstr>
      <vt:lpstr>Introduction to CSS…</vt:lpstr>
      <vt:lpstr>Introduction to CSS…</vt:lpstr>
      <vt:lpstr>Introduction to CSS…</vt:lpstr>
      <vt:lpstr>CSS Revisions/Levels</vt:lpstr>
      <vt:lpstr>CSS Revisions/Levels…</vt:lpstr>
      <vt:lpstr>CSS Revisions/Levels..</vt:lpstr>
      <vt:lpstr>CSS Syntax</vt:lpstr>
      <vt:lpstr>CSS Syntax…</vt:lpstr>
      <vt:lpstr>CSS Syntax…</vt:lpstr>
      <vt:lpstr>CSS Comments</vt:lpstr>
      <vt:lpstr>Linking CSS to HTML</vt:lpstr>
      <vt:lpstr>Linking CSS to HTML…</vt:lpstr>
      <vt:lpstr>Linking CSS to HTML…</vt:lpstr>
      <vt:lpstr>Linking CSS to HTML…</vt:lpstr>
      <vt:lpstr>Inheritance</vt:lpstr>
      <vt:lpstr>Inheritance…</vt:lpstr>
      <vt:lpstr>Inheritance…</vt:lpstr>
      <vt:lpstr>Conflicting styles: the Cascade</vt:lpstr>
      <vt:lpstr>Conflicting styles: the Cascade…</vt:lpstr>
      <vt:lpstr>Conflicting styles: the Cascade…</vt:lpstr>
      <vt:lpstr>Grouped Selectors</vt:lpstr>
      <vt:lpstr>Rule order</vt:lpstr>
      <vt:lpstr>Styling HTML with CSS </vt:lpstr>
      <vt:lpstr>1. Styling Backgrounds</vt:lpstr>
      <vt:lpstr>1. Styling Backgrounds…</vt:lpstr>
      <vt:lpstr>1. Styling Backgrounds…</vt:lpstr>
      <vt:lpstr>1. Styling Backgrounds…</vt:lpstr>
      <vt:lpstr>1. Styling Backgrounds…</vt:lpstr>
      <vt:lpstr>2. Styling Text</vt:lpstr>
      <vt:lpstr>2. Styling Text…</vt:lpstr>
      <vt:lpstr>2. Styling Text…</vt:lpstr>
      <vt:lpstr>2. Styling Text…</vt:lpstr>
      <vt:lpstr>2. Styling Text…</vt:lpstr>
      <vt:lpstr>2. Styling Text…</vt:lpstr>
      <vt:lpstr>2. Styling Text…</vt:lpstr>
      <vt:lpstr>2. Styling Text…</vt:lpstr>
      <vt:lpstr>2. Styling Text…</vt:lpstr>
      <vt:lpstr>2. Styling Text…</vt:lpstr>
      <vt:lpstr>2. Styling Text…</vt:lpstr>
      <vt:lpstr>3. Styling Fonts</vt:lpstr>
      <vt:lpstr>3. Styling Fonts…</vt:lpstr>
      <vt:lpstr>3. Styling Fonts…</vt:lpstr>
      <vt:lpstr>3. Styling Fonts…</vt:lpstr>
      <vt:lpstr>3. Styling Fonts…</vt:lpstr>
      <vt:lpstr>3. Styling Fonts…</vt:lpstr>
      <vt:lpstr>3. Styling Fonts…</vt:lpstr>
      <vt:lpstr>3. Styling Fonts…</vt:lpstr>
      <vt:lpstr>3. Styling Fonts…</vt:lpstr>
      <vt:lpstr>3. Styling Fonts…</vt:lpstr>
      <vt:lpstr>3. Styling Fonts…</vt:lpstr>
      <vt:lpstr>3. Styling Fonts…</vt:lpstr>
      <vt:lpstr>3. Styling Fonts…</vt:lpstr>
      <vt:lpstr>4. Styling Links</vt:lpstr>
      <vt:lpstr>4. Styling Links…</vt:lpstr>
      <vt:lpstr>5. Styling Lists</vt:lpstr>
      <vt:lpstr>5. Styling Lists…</vt:lpstr>
      <vt:lpstr>5. Styling Lists…</vt:lpstr>
      <vt:lpstr>6. Styling Tables</vt:lpstr>
      <vt:lpstr>6. Styling Tables…</vt:lpstr>
      <vt:lpstr>6. Styling Tables…</vt:lpstr>
      <vt:lpstr>6. Styling Tables…</vt:lpstr>
      <vt:lpstr>6. Styling Tables…</vt:lpstr>
      <vt:lpstr>6. Styling Tables…</vt:lpstr>
      <vt:lpstr>6. CSS Class</vt:lpstr>
      <vt:lpstr>6. CSS Class…</vt:lpstr>
      <vt:lpstr>6. CSS Class…</vt:lpstr>
      <vt:lpstr>6. CSS Class…</vt:lpstr>
      <vt:lpstr>Pseudo Classes</vt:lpstr>
      <vt:lpstr>Pseudo Classes…</vt:lpstr>
      <vt:lpstr>CSS ID</vt:lpstr>
      <vt:lpstr>7. CSS Box Model</vt:lpstr>
      <vt:lpstr>7. CSS Box Model…</vt:lpstr>
      <vt:lpstr>7. CSS Box Model…</vt:lpstr>
      <vt:lpstr>7. CSS Box Model…</vt:lpstr>
      <vt:lpstr>7. CSS Box Model…</vt:lpstr>
      <vt:lpstr>7. CSS Box Model…</vt:lpstr>
      <vt:lpstr>7. CSS Box Model…</vt:lpstr>
      <vt:lpstr>7. CSS Box Model…</vt:lpstr>
      <vt:lpstr>7. CSS Box Model…</vt:lpstr>
      <vt:lpstr>7. CSS Box Model…</vt:lpstr>
      <vt:lpstr>7. CSS Box Model: CSS Margin</vt:lpstr>
      <vt:lpstr>PowerPoint Presentation</vt:lpstr>
      <vt:lpstr>7. CSS Box Model: CSS Padding</vt:lpstr>
      <vt:lpstr>7. CSS Box Model: CSS Padding…</vt:lpstr>
      <vt:lpstr>7. CSS Box Model: CSS Padding…</vt:lpstr>
      <vt:lpstr>7. CSS Box Model: CSS Padding…</vt:lpstr>
      <vt:lpstr>CSS Display and Visibility</vt:lpstr>
      <vt:lpstr>CSS Display and Visibility…</vt:lpstr>
      <vt:lpstr>PowerPoint Presentation</vt:lpstr>
      <vt:lpstr>CSS Display and Visibility…</vt:lpstr>
      <vt:lpstr>CSS Display and Visibility…</vt:lpstr>
      <vt:lpstr>CSS Display and Visibility…</vt:lpstr>
      <vt:lpstr>CSS Display and Visibility…</vt:lpstr>
      <vt:lpstr>PowerPoint Presentation</vt:lpstr>
      <vt:lpstr>CSS Display and Visibility…</vt:lpstr>
      <vt:lpstr>CSS Display and Visibility…</vt:lpstr>
      <vt:lpstr>PowerPoint Presentation</vt:lpstr>
      <vt:lpstr>CSS Display and Visibility…</vt:lpstr>
      <vt:lpstr>CSS Display and Visibility…</vt:lpstr>
      <vt:lpstr>PowerPoint Presentation</vt:lpstr>
      <vt:lpstr>CSS Display and Visibility…</vt:lpstr>
      <vt:lpstr>CSS Display and Visibility…</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Cascading Style Sheet</dc:title>
  <dc:creator>User</dc:creator>
  <cp:lastModifiedBy>Bereket Girma</cp:lastModifiedBy>
  <cp:revision>522</cp:revision>
  <dcterms:created xsi:type="dcterms:W3CDTF">2011-10-01T11:56:11Z</dcterms:created>
  <dcterms:modified xsi:type="dcterms:W3CDTF">2022-04-17T22:12:03Z</dcterms:modified>
</cp:coreProperties>
</file>