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311" r:id="rId31"/>
    <p:sldId id="312" r:id="rId32"/>
    <p:sldId id="313" r:id="rId33"/>
    <p:sldId id="314" r:id="rId34"/>
    <p:sldId id="315" r:id="rId35"/>
    <p:sldId id="316" r:id="rId36"/>
    <p:sldId id="310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24" r:id="rId70"/>
    <p:sldId id="325" r:id="rId71"/>
    <p:sldId id="326" r:id="rId72"/>
    <p:sldId id="327" r:id="rId73"/>
    <p:sldId id="328" r:id="rId74"/>
    <p:sldId id="329" r:id="rId75"/>
    <p:sldId id="384" r:id="rId76"/>
    <p:sldId id="364" r:id="rId77"/>
    <p:sldId id="365" r:id="rId78"/>
    <p:sldId id="386" r:id="rId79"/>
    <p:sldId id="387" r:id="rId80"/>
    <p:sldId id="388" r:id="rId81"/>
    <p:sldId id="389" r:id="rId82"/>
    <p:sldId id="330" r:id="rId83"/>
    <p:sldId id="331" r:id="rId84"/>
    <p:sldId id="332" r:id="rId85"/>
    <p:sldId id="333" r:id="rId86"/>
    <p:sldId id="394" r:id="rId87"/>
    <p:sldId id="334" r:id="rId88"/>
    <p:sldId id="335" r:id="rId89"/>
    <p:sldId id="336" r:id="rId90"/>
    <p:sldId id="395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405" r:id="rId103"/>
    <p:sldId id="406" r:id="rId104"/>
    <p:sldId id="407" r:id="rId105"/>
    <p:sldId id="408" r:id="rId106"/>
    <p:sldId id="409" r:id="rId107"/>
    <p:sldId id="410" r:id="rId108"/>
    <p:sldId id="390" r:id="rId109"/>
    <p:sldId id="391" r:id="rId110"/>
    <p:sldId id="392" r:id="rId111"/>
    <p:sldId id="351" r:id="rId112"/>
    <p:sldId id="393" r:id="rId113"/>
    <p:sldId id="396" r:id="rId114"/>
    <p:sldId id="397" r:id="rId115"/>
    <p:sldId id="398" r:id="rId116"/>
    <p:sldId id="399" r:id="rId117"/>
    <p:sldId id="400" r:id="rId118"/>
    <p:sldId id="401" r:id="rId119"/>
    <p:sldId id="404" r:id="rId120"/>
    <p:sldId id="402" r:id="rId121"/>
    <p:sldId id="403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670" autoAdjust="0"/>
  </p:normalViewPr>
  <p:slideViewPr>
    <p:cSldViewPr>
      <p:cViewPr>
        <p:scale>
          <a:sx n="90" d="100"/>
          <a:sy n="90" d="100"/>
        </p:scale>
        <p:origin x="-58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5" Type="http://schemas.openxmlformats.org/officeDocument/2006/relationships/tableStyles" Target="tableStyles.xml"/><Relationship Id="rId124" Type="http://schemas.openxmlformats.org/officeDocument/2006/relationships/viewProps" Target="viewProps.xml"/><Relationship Id="rId123" Type="http://schemas.openxmlformats.org/officeDocument/2006/relationships/presProps" Target="presProps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948FA-9909-4AD9-9E4B-0873EF4843F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B0467-2C60-48BA-8782-EFA5B246B3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  <p:transition spd="med"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hecker dir="vert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352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Client Side Scripting in JavaScript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&lt;html&gt;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&lt;head&gt;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&lt;script language="</a:t>
            </a:r>
            <a:r>
              <a:rPr lang="en-US" sz="3200" dirty="0" err="1" smtClean="0">
                <a:solidFill>
                  <a:srgbClr val="FF0000"/>
                </a:solidFill>
              </a:rPr>
              <a:t>javascript</a:t>
            </a:r>
            <a:r>
              <a:rPr lang="en-US" sz="3200" dirty="0" smtClean="0">
                <a:solidFill>
                  <a:srgbClr val="FF0000"/>
                </a:solidFill>
              </a:rPr>
              <a:t>"&gt;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function message()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{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alert("This alert box was called with the </a:t>
            </a:r>
            <a:r>
              <a:rPr lang="en-US" sz="3200" dirty="0" err="1" smtClean="0">
                <a:solidFill>
                  <a:srgbClr val="FF0000"/>
                </a:solidFill>
              </a:rPr>
              <a:t>onload</a:t>
            </a:r>
            <a:r>
              <a:rPr lang="en-US" sz="3200" dirty="0" smtClean="0">
                <a:solidFill>
                  <a:srgbClr val="FF0000"/>
                </a:solidFill>
              </a:rPr>
              <a:t> event");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&lt;/script&gt;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&lt;/head&gt;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&lt;body </a:t>
            </a:r>
            <a:r>
              <a:rPr lang="en-US" sz="3200" dirty="0" err="1" smtClean="0">
                <a:solidFill>
                  <a:srgbClr val="FF0000"/>
                </a:solidFill>
              </a:rPr>
              <a:t>onload</a:t>
            </a:r>
            <a:r>
              <a:rPr lang="en-US" sz="3200" dirty="0" smtClean="0">
                <a:solidFill>
                  <a:srgbClr val="FF0000"/>
                </a:solidFill>
              </a:rPr>
              <a:t>="message()"&gt;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&lt;/body&gt;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3.2.7 Window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At the very top of the document object hierarchy is the window object.</a:t>
            </a:r>
            <a:endParaRPr lang="en-US" dirty="0" smtClean="0"/>
          </a:p>
          <a:p>
            <a:r>
              <a:rPr lang="en-US" dirty="0" smtClean="0"/>
              <a:t>It is the master container for all content you view in the Web browser.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Methods:</a:t>
            </a:r>
            <a:endParaRPr lang="en-US" dirty="0" smtClean="0"/>
          </a:p>
          <a:p>
            <a:r>
              <a:rPr lang="en-US" dirty="0" err="1" smtClean="0"/>
              <a:t>window.open</a:t>
            </a:r>
            <a:r>
              <a:rPr lang="en-US" dirty="0" smtClean="0"/>
              <a:t>()  - this method opens a new window. The syntax is: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window.open</a:t>
            </a:r>
            <a:r>
              <a:rPr lang="en-US" dirty="0" smtClean="0">
                <a:solidFill>
                  <a:srgbClr val="FF0000"/>
                </a:solidFill>
              </a:rPr>
              <a:t>(“URL”, “name” [, “</a:t>
            </a:r>
            <a:r>
              <a:rPr lang="en-US" dirty="0" err="1" smtClean="0">
                <a:solidFill>
                  <a:srgbClr val="FF0000"/>
                </a:solidFill>
              </a:rPr>
              <a:t>windowfeatures</a:t>
            </a:r>
            <a:r>
              <a:rPr lang="en-US" dirty="0" smtClean="0">
                <a:solidFill>
                  <a:srgbClr val="FF0000"/>
                </a:solidFill>
              </a:rPr>
              <a:t>”]);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Parameters:</a:t>
            </a:r>
            <a:endParaRPr lang="en-US" dirty="0" smtClean="0"/>
          </a:p>
          <a:p>
            <a:pPr lvl="1"/>
            <a:r>
              <a:rPr lang="en-US" i="1" dirty="0" smtClean="0"/>
              <a:t>URL</a:t>
            </a:r>
            <a:r>
              <a:rPr lang="en-US" dirty="0" smtClean="0"/>
              <a:t> is a string that points to the window you want to open.</a:t>
            </a:r>
            <a:endParaRPr lang="en-US" dirty="0" smtClean="0"/>
          </a:p>
          <a:p>
            <a:pPr lvl="1"/>
            <a:r>
              <a:rPr lang="en-US" i="1" dirty="0" smtClean="0"/>
              <a:t>name</a:t>
            </a:r>
            <a:r>
              <a:rPr lang="en-US" dirty="0" smtClean="0"/>
              <a:t> is a string that names the new window.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i="1" dirty="0" smtClean="0"/>
              <a:t>name</a:t>
            </a:r>
            <a:r>
              <a:rPr lang="en-US" dirty="0" smtClean="0"/>
              <a:t> is a string that names the new window.</a:t>
            </a:r>
            <a:endParaRPr lang="en-US" dirty="0" smtClean="0"/>
          </a:p>
          <a:p>
            <a:pPr lvl="1"/>
            <a:r>
              <a:rPr lang="en-US" i="1" dirty="0" err="1" smtClean="0"/>
              <a:t>windowfeatures</a:t>
            </a:r>
            <a:r>
              <a:rPr lang="en-US" dirty="0" smtClean="0"/>
              <a:t> is one or more of the following in a comma-separated list:</a:t>
            </a:r>
            <a:endParaRPr lang="en-US" dirty="0" smtClean="0"/>
          </a:p>
          <a:p>
            <a:pPr lvl="2"/>
            <a:r>
              <a:rPr lang="en-US" dirty="0" smtClean="0"/>
              <a:t>toolbar - toolbar is present.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location – Location bar is present.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directories</a:t>
            </a:r>
            <a:endParaRPr lang="en-US" dirty="0" smtClean="0"/>
          </a:p>
          <a:p>
            <a:pPr lvl="2"/>
            <a:r>
              <a:rPr lang="en-US" dirty="0" smtClean="0"/>
              <a:t>status – </a:t>
            </a:r>
            <a:r>
              <a:rPr lang="en-US" dirty="0" err="1" smtClean="0"/>
              <a:t>statusbar</a:t>
            </a:r>
            <a:r>
              <a:rPr lang="en-US" dirty="0" smtClean="0"/>
              <a:t> is present.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err="1" smtClean="0"/>
              <a:t>menubar</a:t>
            </a:r>
            <a:r>
              <a:rPr lang="en-US" dirty="0" smtClean="0"/>
              <a:t> – </a:t>
            </a:r>
            <a:r>
              <a:rPr lang="en-US" dirty="0" err="1" smtClean="0"/>
              <a:t>menubar</a:t>
            </a:r>
            <a:r>
              <a:rPr lang="en-US" dirty="0" smtClean="0"/>
              <a:t> is present.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scrollbars – scrollbars are present.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resizable – window is resizable. The value is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err="1" smtClean="0"/>
              <a:t>copyhistory</a:t>
            </a:r>
            <a:endParaRPr lang="en-US" dirty="0" smtClean="0"/>
          </a:p>
          <a:p>
            <a:pPr lvl="2"/>
            <a:r>
              <a:rPr lang="en-US" dirty="0" smtClean="0"/>
              <a:t>width – width of the window</a:t>
            </a:r>
            <a:endParaRPr lang="en-US" dirty="0" smtClean="0"/>
          </a:p>
          <a:p>
            <a:pPr lvl="2"/>
            <a:r>
              <a:rPr lang="en-US" dirty="0" smtClean="0"/>
              <a:t>height – height of the window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window.open</a:t>
            </a:r>
            <a:r>
              <a:rPr lang="en-US" sz="2600" dirty="0" smtClean="0">
                <a:solidFill>
                  <a:srgbClr val="FF0000"/>
                </a:solidFill>
              </a:rPr>
              <a:t>(“btest2.html”, “testing ”, “toolbar=</a:t>
            </a:r>
            <a:r>
              <a:rPr lang="en-US" sz="2600" dirty="0" err="1" smtClean="0">
                <a:solidFill>
                  <a:srgbClr val="FF0000"/>
                </a:solidFill>
              </a:rPr>
              <a:t>yes,status</a:t>
            </a:r>
            <a:r>
              <a:rPr lang="en-US" sz="2600" dirty="0" smtClean="0">
                <a:solidFill>
                  <a:srgbClr val="FF0000"/>
                </a:solidFill>
              </a:rPr>
              <a:t>=yes”);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a more controlled way using </a:t>
            </a:r>
            <a:r>
              <a:rPr lang="en-US" sz="2400" dirty="0" err="1" smtClean="0"/>
              <a:t>windowfeatures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err="1" smtClean="0">
                <a:solidFill>
                  <a:srgbClr val="FF0000"/>
                </a:solidFill>
              </a:rPr>
              <a:t>window.open</a:t>
            </a:r>
            <a:r>
              <a:rPr lang="en-US" sz="2400" dirty="0" smtClean="0">
                <a:solidFill>
                  <a:srgbClr val="FF0000"/>
                </a:solidFill>
              </a:rPr>
              <a:t>("", "New", "height=250, width=250,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               toolbar=no, scrollbars=yes, </a:t>
            </a:r>
            <a:r>
              <a:rPr lang="en-US" sz="2400" dirty="0" err="1" smtClean="0">
                <a:solidFill>
                  <a:srgbClr val="FF0000"/>
                </a:solidFill>
              </a:rPr>
              <a:t>menubar</a:t>
            </a:r>
            <a:r>
              <a:rPr lang="en-US" sz="2400" dirty="0" smtClean="0">
                <a:solidFill>
                  <a:srgbClr val="FF0000"/>
                </a:solidFill>
              </a:rPr>
              <a:t>=no");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("&lt;TITLE&gt;Title Goes Here&lt;/TITLE&gt;");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("&lt;BODY BGCOLOR=pink&gt;");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("&lt;h1&gt;Hello!&lt;/h1&gt;");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("This text will appear in the window!");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("&lt;/BODY&gt;");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newWin.document.write</a:t>
            </a:r>
            <a:r>
              <a:rPr lang="en-US" sz="2400" dirty="0" smtClean="0">
                <a:solidFill>
                  <a:srgbClr val="FF0000"/>
                </a:solidFill>
              </a:rPr>
              <a:t>("&lt;/HTML&gt;");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newWin.document.close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0"/>
          <a:ext cx="7620000" cy="69431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87072"/>
                <a:gridCol w="4432928"/>
              </a:tblGrid>
              <a:tr h="2205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Method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Description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11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window.alert(message)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Displays an alert dialog.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07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window.back()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Moves back one in the window history.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61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window.blur()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Sets focus away from the window.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938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window.captureEvents((Event.eventType)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Registers the window to capture all specified events.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98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window.clearInterval(intervalID)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 Clears a delay that’s been set for a specific function.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5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window.clearTimeout(timeoutID)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Clears the delay set by window.setTimeout().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3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window.close()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Closes the current window.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510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window.confirm(message)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Displays a dialog with a message that the user needs to respond to.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984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window.dump</a:t>
                      </a:r>
                      <a:r>
                        <a:rPr lang="en-US" sz="1200" dirty="0"/>
                        <a:t>(message)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Writes a message to the console.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94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window.escape</a:t>
                      </a:r>
                      <a:r>
                        <a:rPr lang="en-US" sz="1200" dirty="0"/>
                        <a:t>(text)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Encodes a string.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938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window.focus</a:t>
                      </a:r>
                      <a:r>
                        <a:rPr lang="en-US" sz="1200" dirty="0"/>
                        <a:t>()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Sets focus on the current window.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025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window.forward()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Moves the window one document forward in the history.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16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window.getAttention</a:t>
                      </a:r>
                      <a:r>
                        <a:rPr lang="en-US" sz="1200" dirty="0"/>
                        <a:t>()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 Flashes the application icon to get user attention.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417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window.getSelection()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Returns the selection object representing the selected item(s).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window.home</a:t>
                      </a:r>
                      <a:r>
                        <a:rPr lang="en-US" sz="1200" dirty="0"/>
                        <a:t>()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browser to the home page.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window.moveBy(pixelX, pixelY)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Moves the current window by a specified amount.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6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window.moveTo</a:t>
                      </a:r>
                      <a:r>
                        <a:rPr lang="en-US" sz="1200" dirty="0"/>
                        <a:t>(x, y)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 Moves the window to the specified coordinates.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92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window.open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URL,name</a:t>
                      </a:r>
                      <a:r>
                        <a:rPr lang="en-US" sz="1200" dirty="0"/>
                        <a:t>[,features])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Opens a new window.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window.print</a:t>
                      </a:r>
                      <a:r>
                        <a:rPr lang="en-US" sz="1200" dirty="0"/>
                        <a:t>() 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Prints the current document.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6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window.prompt(message[,default])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Returns the text entered by the user in a prompt dialog.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46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window.releaseEvents(Event.eventType)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Releases the window from trapping events of a specific type.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window.resizeBy(pixelX, pixelY)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Resizes the current window by a certain amount.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30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window.resizeTo(iWidth, iHeight)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Dynamically resizes window.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69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window.scroll(x-coord, y-coord)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Scrolls the window to a particular place in the document.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61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window.scrollBy(pixelX, pixelY)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Scrolls the document in the window by the given amount.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window.scrollByLines(lines)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Scrolls the document by the given number of lines.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56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window.scrollByPages(pages)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Scrolls the current document by the specified number of pages.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07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window.scrollTo(x-coord, y-coord)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Scrolls to a particular set of coordinates in the document.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846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window.setCursor(cursortype)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Changes the cursor.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230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window.setInterval(“funcName”, delay)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Set a delay for a specific function.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  <a:tr h="1794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window.setTimeout(“funcName”, delay) </a:t>
                      </a:r>
                      <a:endParaRPr lang="en-US" sz="120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Sets a delay for executing a function.</a:t>
                      </a:r>
                      <a:endParaRPr lang="en-US" sz="1200" dirty="0">
                        <a:latin typeface="Calibri" panose="020F05020202040302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7558" marR="37558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of the properties of Window object are:</a:t>
            </a:r>
            <a:endParaRPr lang="en-US" dirty="0" smtClean="0"/>
          </a:p>
          <a:p>
            <a:pPr lvl="0"/>
            <a:r>
              <a:rPr lang="en-US" b="1" i="1" dirty="0" smtClean="0"/>
              <a:t>window.name</a:t>
            </a:r>
            <a:r>
              <a:rPr lang="en-US" dirty="0" smtClean="0"/>
              <a:t> - Gets/sets the name of the window.</a:t>
            </a:r>
            <a:endParaRPr lang="en-US" dirty="0" smtClean="0"/>
          </a:p>
          <a:p>
            <a:pPr lvl="0"/>
            <a:r>
              <a:rPr lang="en-US" b="1" i="1" dirty="0" err="1" smtClean="0"/>
              <a:t>window.location</a:t>
            </a:r>
            <a:r>
              <a:rPr lang="en-US" dirty="0" smtClean="0"/>
              <a:t> - Gets/sets the location, or current URL, of the window object.</a:t>
            </a:r>
            <a:endParaRPr lang="en-US" dirty="0" smtClean="0"/>
          </a:p>
          <a:p>
            <a:pPr lvl="0"/>
            <a:r>
              <a:rPr lang="en-US" b="1" i="1" dirty="0" err="1" smtClean="0"/>
              <a:t>window.status</a:t>
            </a:r>
            <a:r>
              <a:rPr lang="en-US" dirty="0" smtClean="0"/>
              <a:t> - Gets/sets the text in the </a:t>
            </a:r>
            <a:r>
              <a:rPr lang="en-US" dirty="0" err="1" smtClean="0"/>
              <a:t>statusbar</a:t>
            </a:r>
            <a:r>
              <a:rPr lang="en-US" dirty="0" smtClean="0"/>
              <a:t> at the bottom of the browser.</a:t>
            </a:r>
            <a:endParaRPr lang="en-US" dirty="0" smtClean="0"/>
          </a:p>
          <a:p>
            <a:pPr lvl="0"/>
            <a:r>
              <a:rPr lang="en-US" b="1" i="1" dirty="0" err="1" smtClean="0"/>
              <a:t>window.statusbar</a:t>
            </a:r>
            <a:r>
              <a:rPr lang="en-US" dirty="0" smtClean="0"/>
              <a:t> - Returns the </a:t>
            </a:r>
            <a:r>
              <a:rPr lang="en-US" dirty="0" err="1" smtClean="0"/>
              <a:t>statusbar</a:t>
            </a:r>
            <a:r>
              <a:rPr lang="en-US" dirty="0" smtClean="0"/>
              <a:t> object, whose visibility can be toggled in the window.</a:t>
            </a:r>
            <a:endParaRPr lang="en-US" dirty="0" smtClean="0"/>
          </a:p>
          <a:p>
            <a:pPr lvl="0"/>
            <a:r>
              <a:rPr lang="en-US" b="1" i="1" dirty="0" err="1" smtClean="0"/>
              <a:t>window.toolbar</a:t>
            </a:r>
            <a:r>
              <a:rPr lang="en-US" dirty="0" smtClean="0"/>
              <a:t> - Returns the toolbar object, whose visibility can be toggled in the window.</a:t>
            </a:r>
            <a:endParaRPr lang="en-US" dirty="0" smtClean="0"/>
          </a:p>
          <a:p>
            <a:pPr lvl="0"/>
            <a:r>
              <a:rPr lang="en-US" b="1" i="1" dirty="0" err="1" smtClean="0"/>
              <a:t>window.menubar</a:t>
            </a:r>
            <a:r>
              <a:rPr lang="en-US" dirty="0" smtClean="0"/>
              <a:t> - Returns the </a:t>
            </a:r>
            <a:r>
              <a:rPr lang="en-US" dirty="0" err="1" smtClean="0"/>
              <a:t>menubar</a:t>
            </a:r>
            <a:r>
              <a:rPr lang="en-US" dirty="0" smtClean="0"/>
              <a:t> object, whose visibility can be toggled in the window.</a:t>
            </a:r>
            <a:endParaRPr lang="en-US" dirty="0" smtClean="0"/>
          </a:p>
          <a:p>
            <a:pPr lvl="0"/>
            <a:r>
              <a:rPr lang="en-US" b="1" i="1" dirty="0" err="1" smtClean="0"/>
              <a:t>window.length</a:t>
            </a:r>
            <a:r>
              <a:rPr lang="en-US" dirty="0" smtClean="0"/>
              <a:t> - Returns the number of frames in the window.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0"/>
            <a:ext cx="8153400" cy="6705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&lt;html&gt;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&lt;head&gt;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&lt;title&gt;Show Title&lt;/title&gt;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&lt;script language="JavaScript"&gt;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t = </a:t>
            </a:r>
            <a:r>
              <a:rPr lang="en-US" sz="1800" dirty="0" err="1" smtClean="0">
                <a:solidFill>
                  <a:srgbClr val="FF0000"/>
                </a:solidFill>
              </a:rPr>
              <a:t>setInterval</a:t>
            </a:r>
            <a:r>
              <a:rPr lang="en-US" sz="1800" dirty="0" smtClean="0">
                <a:solidFill>
                  <a:srgbClr val="FF0000"/>
                </a:solidFill>
              </a:rPr>
              <a:t>("</a:t>
            </a:r>
            <a:r>
              <a:rPr lang="en-US" sz="1800" dirty="0" err="1" smtClean="0">
                <a:solidFill>
                  <a:srgbClr val="FF0000"/>
                </a:solidFill>
              </a:rPr>
              <a:t>showTime</a:t>
            </a:r>
            <a:r>
              <a:rPr lang="en-US" sz="1800" dirty="0" smtClean="0">
                <a:solidFill>
                  <a:srgbClr val="FF0000"/>
                </a:solidFill>
              </a:rPr>
              <a:t>()",100);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</a:rPr>
              <a:t>showTime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dt</a:t>
            </a:r>
            <a:r>
              <a:rPr lang="en-US" sz="1800" dirty="0" smtClean="0">
                <a:solidFill>
                  <a:srgbClr val="FF0000"/>
                </a:solidFill>
              </a:rPr>
              <a:t> = new Date();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hr = </a:t>
            </a:r>
            <a:r>
              <a:rPr lang="en-US" sz="1800" dirty="0" err="1" smtClean="0">
                <a:solidFill>
                  <a:srgbClr val="FF0000"/>
                </a:solidFill>
              </a:rPr>
              <a:t>dt.getHours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min = </a:t>
            </a:r>
            <a:r>
              <a:rPr lang="en-US" sz="1800" dirty="0" err="1" smtClean="0">
                <a:solidFill>
                  <a:srgbClr val="FF0000"/>
                </a:solidFill>
              </a:rPr>
              <a:t>dt.getMinutes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sec = </a:t>
            </a:r>
            <a:r>
              <a:rPr lang="en-US" sz="1800" dirty="0" err="1" smtClean="0">
                <a:solidFill>
                  <a:srgbClr val="FF0000"/>
                </a:solidFill>
              </a:rPr>
              <a:t>dt.getSeconds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if(min &lt; 10)  //append 0 if minutes &lt; 10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    min = "0" + min;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if(sec &lt; 10)  //append 0 if seconds &lt; 10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    sec = "0" + sec;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document.display.time.value</a:t>
            </a:r>
            <a:r>
              <a:rPr lang="en-US" sz="1800" dirty="0" smtClean="0">
                <a:solidFill>
                  <a:srgbClr val="FF0000"/>
                </a:solidFill>
              </a:rPr>
              <a:t> = hr + ":" + min + ":" + sec;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&lt;/script&gt;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&lt;/head&gt;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&lt;body&gt;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&lt;form name="display"&gt;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&lt;input type="text" name="time"&gt;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&lt;/form&gt;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&lt;/body&gt;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&lt;/html&gt;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3.2.7 Image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Image object reflects the attributes of an image on the current page. </a:t>
            </a:r>
            <a:endParaRPr lang="en-US" dirty="0" smtClean="0"/>
          </a:p>
          <a:p>
            <a:r>
              <a:rPr lang="en-US" dirty="0" smtClean="0"/>
              <a:t>An image on the page can be referred to either via the images[] array or by the image name, as shown here:</a:t>
            </a:r>
            <a:endParaRPr lang="en-US" dirty="0" smtClean="0"/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document.images</a:t>
            </a:r>
            <a:r>
              <a:rPr lang="en-US" dirty="0" smtClean="0">
                <a:solidFill>
                  <a:srgbClr val="FF0000"/>
                </a:solidFill>
              </a:rPr>
              <a:t>[2].</a:t>
            </a:r>
            <a:r>
              <a:rPr lang="en-US" i="1" dirty="0" err="1" smtClean="0">
                <a:solidFill>
                  <a:srgbClr val="FF0000"/>
                </a:solidFill>
              </a:rPr>
              <a:t>propertyName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document.images.</a:t>
            </a:r>
            <a:r>
              <a:rPr lang="en-US" i="1" dirty="0" err="1" smtClean="0">
                <a:solidFill>
                  <a:srgbClr val="FF0000"/>
                </a:solidFill>
              </a:rPr>
              <a:t>imagename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i="1" dirty="0" err="1" smtClean="0">
                <a:solidFill>
                  <a:srgbClr val="FF0000"/>
                </a:solidFill>
              </a:rPr>
              <a:t>propertyName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300" dirty="0" smtClean="0"/>
          </a:p>
          <a:p>
            <a:r>
              <a:rPr lang="en-US" b="1" dirty="0" smtClean="0"/>
              <a:t>Properties</a:t>
            </a:r>
            <a:endParaRPr lang="en-US" dirty="0" smtClean="0"/>
          </a:p>
          <a:p>
            <a:pPr lvl="1"/>
            <a:r>
              <a:rPr lang="en-US" sz="2900" b="1" dirty="0" smtClean="0"/>
              <a:t>border</a:t>
            </a:r>
            <a:r>
              <a:rPr lang="en-US" sz="2900" dirty="0" smtClean="0"/>
              <a:t> - Reflects the BORDER attribute</a:t>
            </a:r>
            <a:endParaRPr lang="en-US" sz="2900" dirty="0" smtClean="0"/>
          </a:p>
          <a:p>
            <a:pPr lvl="1"/>
            <a:r>
              <a:rPr lang="en-US" sz="2900" b="1" dirty="0" smtClean="0"/>
              <a:t>complete</a:t>
            </a:r>
            <a:r>
              <a:rPr lang="en-US" sz="2900" dirty="0" smtClean="0"/>
              <a:t> - Boolean value indicating whether Navigator has completed its attempt to load the image</a:t>
            </a:r>
            <a:endParaRPr lang="en-US" sz="2900" dirty="0" smtClean="0"/>
          </a:p>
          <a:p>
            <a:pPr lvl="1"/>
            <a:r>
              <a:rPr lang="en-US" sz="2900" b="1" dirty="0" smtClean="0"/>
              <a:t>height</a:t>
            </a:r>
            <a:r>
              <a:rPr lang="en-US" sz="2900" dirty="0" smtClean="0"/>
              <a:t> - Reflects the HEIGHT attribute.</a:t>
            </a:r>
            <a:endParaRPr lang="en-US" sz="2900" dirty="0" smtClean="0"/>
          </a:p>
          <a:p>
            <a:pPr lvl="1"/>
            <a:r>
              <a:rPr lang="en-US" sz="2900" b="1" dirty="0" err="1" smtClean="0"/>
              <a:t>hspace</a:t>
            </a:r>
            <a:r>
              <a:rPr lang="en-US" sz="2900" dirty="0" smtClean="0"/>
              <a:t> - Reflects the HSPACE attribute.</a:t>
            </a:r>
            <a:endParaRPr lang="en-US" sz="2900" dirty="0" smtClean="0"/>
          </a:p>
          <a:p>
            <a:pPr lvl="1"/>
            <a:r>
              <a:rPr lang="en-US" sz="2900" b="1" dirty="0" err="1" smtClean="0"/>
              <a:t>lowsrc</a:t>
            </a:r>
            <a:r>
              <a:rPr lang="en-US" sz="2900" dirty="0" smtClean="0"/>
              <a:t> - Reflects the LOWSRC attribute.</a:t>
            </a:r>
            <a:endParaRPr lang="en-US" sz="2900" dirty="0" smtClean="0"/>
          </a:p>
          <a:p>
            <a:pPr lvl="1"/>
            <a:r>
              <a:rPr lang="en-US" sz="2900" b="1" dirty="0" smtClean="0"/>
              <a:t>name</a:t>
            </a:r>
            <a:r>
              <a:rPr lang="en-US" sz="2900" dirty="0" smtClean="0"/>
              <a:t> - Reflects the NAME attribute.</a:t>
            </a:r>
            <a:endParaRPr lang="en-US" sz="29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Properties…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Prototype</a:t>
            </a:r>
            <a:r>
              <a:rPr lang="en-US" sz="2400" dirty="0" smtClean="0"/>
              <a:t> - Lets you add properties to an Image object.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src</a:t>
            </a:r>
            <a:r>
              <a:rPr lang="en-US" sz="2400" dirty="0" smtClean="0"/>
              <a:t> - Reflects the SRC attribute (can dynamically change the image on a page).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vspace</a:t>
            </a:r>
            <a:r>
              <a:rPr lang="en-US" sz="2400" dirty="0" smtClean="0"/>
              <a:t> - Reflects the VSPACE attribute.</a:t>
            </a:r>
            <a:endParaRPr lang="en-US" sz="2400" dirty="0" smtClean="0"/>
          </a:p>
          <a:p>
            <a:pPr lvl="1"/>
            <a:r>
              <a:rPr lang="en-US" sz="2400" b="1" dirty="0" smtClean="0"/>
              <a:t>width</a:t>
            </a:r>
            <a:r>
              <a:rPr lang="en-US" sz="2400" dirty="0" smtClean="0"/>
              <a:t> - Reflects the WIDTH attribute.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The images[] array also contains this property:</a:t>
            </a:r>
            <a:endParaRPr lang="en-US" sz="2400" dirty="0" smtClean="0"/>
          </a:p>
          <a:p>
            <a:pPr lvl="1"/>
            <a:r>
              <a:rPr lang="en-US" sz="2400" b="1" dirty="0" smtClean="0"/>
              <a:t>length</a:t>
            </a:r>
            <a:r>
              <a:rPr lang="en-US" sz="2400" dirty="0" smtClean="0"/>
              <a:t> -</a:t>
            </a:r>
            <a:r>
              <a:rPr lang="en-US" sz="2400" b="1" dirty="0" smtClean="0"/>
              <a:t> </a:t>
            </a:r>
            <a:r>
              <a:rPr lang="en-US" sz="2400" dirty="0" smtClean="0"/>
              <a:t>Reflects how many images are in the page (e.g. </a:t>
            </a:r>
            <a:r>
              <a:rPr lang="en-US" sz="2400" i="1" dirty="0" err="1" smtClean="0"/>
              <a:t>document.images.length</a:t>
            </a:r>
            <a:r>
              <a:rPr lang="en-US" sz="2400" dirty="0" smtClean="0"/>
              <a:t>).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0"/>
            <a:ext cx="8153400" cy="6858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Example: image slide show using JavaScript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language="JavaScript"&gt;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photonames</a:t>
            </a:r>
            <a:r>
              <a:rPr lang="en-US" dirty="0" smtClean="0">
                <a:solidFill>
                  <a:srgbClr val="FF0000"/>
                </a:solidFill>
              </a:rPr>
              <a:t> = new Array('coffee.png', 'didessa.png', 'Ethiopia_regions.png',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‘suura.jpg', 'desert.jpg');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setInterval</a:t>
            </a:r>
            <a:r>
              <a:rPr lang="en-US" dirty="0" smtClean="0">
                <a:solidFill>
                  <a:srgbClr val="FF0000"/>
                </a:solidFill>
              </a:rPr>
              <a:t>("slideshow()", 2000);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currentphoto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slideshow()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	</a:t>
            </a:r>
            <a:r>
              <a:rPr lang="en-US" dirty="0" err="1" smtClean="0">
                <a:solidFill>
                  <a:srgbClr val="FF0000"/>
                </a:solidFill>
              </a:rPr>
              <a:t>currentphoto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if(</a:t>
            </a:r>
            <a:r>
              <a:rPr lang="en-US" dirty="0" err="1" smtClean="0">
                <a:solidFill>
                  <a:srgbClr val="FF0000"/>
                </a:solidFill>
              </a:rPr>
              <a:t>currentphoto</a:t>
            </a:r>
            <a:r>
              <a:rPr lang="en-US" dirty="0" smtClean="0">
                <a:solidFill>
                  <a:srgbClr val="FF0000"/>
                </a:solidFill>
              </a:rPr>
              <a:t> &gt; </a:t>
            </a:r>
            <a:r>
              <a:rPr lang="en-US" dirty="0" err="1" smtClean="0">
                <a:solidFill>
                  <a:srgbClr val="FF0000"/>
                </a:solidFill>
              </a:rPr>
              <a:t>photonames.length</a:t>
            </a:r>
            <a:r>
              <a:rPr lang="en-US" dirty="0" smtClean="0">
                <a:solidFill>
                  <a:srgbClr val="FF0000"/>
                </a:solidFill>
              </a:rPr>
              <a:t> - 1)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currentphoto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document.images.photo.src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photonames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currentphoto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="coffee.png" id="photo" height="80%"&gt;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Form Processing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 smtClean="0"/>
              <a:t>It is possible to access form and form elements from JavaScript. </a:t>
            </a: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You can set attributes for NAME, TARGET, ACTION, METHOD, and ENCTYPE for form. </a:t>
            </a: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Each of these is a property of a FORM object, accessed by all lowercase versions of those words, as in:</a:t>
            </a:r>
            <a:endParaRPr lang="en-US" sz="2400" dirty="0" smtClean="0"/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document.forms</a:t>
            </a:r>
            <a:r>
              <a:rPr lang="en-US" sz="2400" dirty="0" smtClean="0">
                <a:solidFill>
                  <a:srgbClr val="FF0000"/>
                </a:solidFill>
              </a:rPr>
              <a:t>[0].action    //forms array of the document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document.</a:t>
            </a:r>
            <a:r>
              <a:rPr lang="en-US" sz="2400" i="1" dirty="0" err="1" smtClean="0">
                <a:solidFill>
                  <a:srgbClr val="FF0000"/>
                </a:solidFill>
              </a:rPr>
              <a:t>formName</a:t>
            </a:r>
            <a:r>
              <a:rPr lang="en-US" sz="2400" dirty="0" err="1" smtClean="0">
                <a:solidFill>
                  <a:srgbClr val="FF0000"/>
                </a:solidFill>
              </a:rPr>
              <a:t>.action</a:t>
            </a:r>
            <a:r>
              <a:rPr lang="en-US" sz="2400" dirty="0" smtClean="0">
                <a:solidFill>
                  <a:srgbClr val="FF0000"/>
                </a:solidFill>
              </a:rPr>
              <a:t>   //references exact form by name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To change any of these properties, simply assign new values to them:</a:t>
            </a:r>
            <a:endParaRPr lang="en-US" sz="2400" dirty="0" smtClean="0"/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200" dirty="0" err="1" smtClean="0">
                <a:solidFill>
                  <a:srgbClr val="FF0000"/>
                </a:solidFill>
              </a:rPr>
              <a:t>document.registration.action</a:t>
            </a:r>
            <a:r>
              <a:rPr lang="en-US" sz="2200" dirty="0" smtClean="0">
                <a:solidFill>
                  <a:srgbClr val="FF0000"/>
                </a:solidFill>
              </a:rPr>
              <a:t> = “http://www.abc.com/cgi/login.pl”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III. Scripts in &lt;body&gt;</a:t>
            </a:r>
            <a:endParaRPr lang="en-US" sz="2600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/>
              <a:t>If you don't want your script to be placed inside a function, or if your script should write page content, it should be placed in the body section.</a:t>
            </a:r>
            <a:endParaRPr lang="en-US" sz="2600" dirty="0" smtClean="0"/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  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language="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("This message is written by JavaScript");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Forms support different events: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/>
              <a:t>onFocus</a:t>
            </a:r>
            <a:r>
              <a:rPr lang="en-US" dirty="0" smtClean="0"/>
              <a:t> -- an event is triggered with a form object gets input focus.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/>
              <a:t>onBlur</a:t>
            </a:r>
            <a:r>
              <a:rPr lang="en-US" dirty="0" smtClean="0"/>
              <a:t> – this event is triggered when a form object loses input focus.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/>
              <a:t>onChange</a:t>
            </a:r>
            <a:r>
              <a:rPr lang="en-US" dirty="0" smtClean="0"/>
              <a:t> – an event is triggered when a new item is selected in a list box.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dirty="0" smtClean="0"/>
              <a:t>This event is also trigged with a text or text area box loses focus and the contents of the box has changed.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/>
              <a:t>onSelect</a:t>
            </a:r>
            <a:r>
              <a:rPr lang="en-US" dirty="0" smtClean="0"/>
              <a:t> – an event is triggered when text in a text or text area box is selected.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/>
              <a:t>onSubmit</a:t>
            </a:r>
            <a:r>
              <a:rPr lang="en-US" dirty="0" smtClean="0"/>
              <a:t> – an event is triggered when the form is submitted to the server.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Text boxes and Text areas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Text fields have a value property.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value</a:t>
            </a:r>
            <a:r>
              <a:rPr lang="en-US" dirty="0" smtClean="0"/>
              <a:t> property of the input text box, is both readable and writable. </a:t>
            </a:r>
            <a:endParaRPr lang="en-US" dirty="0" smtClean="0"/>
          </a:p>
          <a:p>
            <a:r>
              <a:rPr lang="en-US" dirty="0" smtClean="0"/>
              <a:t>To access text input fields, you can use the syntax: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value = </a:t>
            </a:r>
            <a:r>
              <a:rPr lang="en-US" dirty="0" err="1" smtClean="0">
                <a:solidFill>
                  <a:srgbClr val="FF0000"/>
                </a:solidFill>
              </a:rPr>
              <a:t>document.</a:t>
            </a:r>
            <a:r>
              <a:rPr lang="en-US" i="1" dirty="0" err="1" smtClean="0">
                <a:solidFill>
                  <a:srgbClr val="FF0000"/>
                </a:solidFill>
              </a:rPr>
              <a:t>formName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i="1" dirty="0" err="1" smtClean="0">
                <a:solidFill>
                  <a:srgbClr val="FF0000"/>
                </a:solidFill>
              </a:rPr>
              <a:t>textName</a:t>
            </a:r>
            <a:r>
              <a:rPr lang="en-US" dirty="0" err="1" smtClean="0">
                <a:solidFill>
                  <a:srgbClr val="FF0000"/>
                </a:solidFill>
              </a:rPr>
              <a:t>.value</a:t>
            </a:r>
            <a:r>
              <a:rPr lang="en-US" dirty="0" smtClean="0">
                <a:solidFill>
                  <a:srgbClr val="FF0000"/>
                </a:solidFill>
              </a:rPr>
              <a:t>; //read content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document.</a:t>
            </a:r>
            <a:r>
              <a:rPr lang="en-US" i="1" dirty="0" err="1" smtClean="0">
                <a:solidFill>
                  <a:srgbClr val="FF0000"/>
                </a:solidFill>
              </a:rPr>
              <a:t>formName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i="1" dirty="0" err="1" smtClean="0">
                <a:solidFill>
                  <a:srgbClr val="FF0000"/>
                </a:solidFill>
              </a:rPr>
              <a:t>textName</a:t>
            </a:r>
            <a:r>
              <a:rPr lang="en-US" dirty="0" err="1" smtClean="0">
                <a:solidFill>
                  <a:srgbClr val="FF0000"/>
                </a:solidFill>
              </a:rPr>
              <a:t>.value</a:t>
            </a:r>
            <a:r>
              <a:rPr lang="en-US" dirty="0" smtClean="0">
                <a:solidFill>
                  <a:srgbClr val="FF0000"/>
                </a:solidFill>
              </a:rPr>
              <a:t> =</a:t>
            </a:r>
            <a:r>
              <a:rPr lang="en-US" i="1" dirty="0" smtClean="0">
                <a:solidFill>
                  <a:srgbClr val="FF0000"/>
                </a:solidFill>
              </a:rPr>
              <a:t> value</a:t>
            </a:r>
            <a:r>
              <a:rPr lang="en-US" dirty="0" smtClean="0">
                <a:solidFill>
                  <a:srgbClr val="FF0000"/>
                </a:solidFill>
              </a:rPr>
              <a:t>; //set content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Text box and </a:t>
            </a:r>
            <a:r>
              <a:rPr lang="en-US" b="1" dirty="0" err="1" smtClean="0"/>
              <a:t>textarea</a:t>
            </a:r>
            <a:r>
              <a:rPr lang="en-US" b="1" dirty="0" smtClean="0"/>
              <a:t> properties: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b="1" dirty="0" smtClean="0"/>
              <a:t>name</a:t>
            </a:r>
            <a:r>
              <a:rPr lang="en-US" dirty="0" smtClean="0"/>
              <a:t> - String value of the NAME attribute.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b="1" dirty="0" smtClean="0"/>
              <a:t>value</a:t>
            </a:r>
            <a:r>
              <a:rPr lang="en-US" dirty="0" smtClean="0"/>
              <a:t> - String value of the contents of the field.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b="1" dirty="0" err="1" smtClean="0"/>
              <a:t>defaultValue</a:t>
            </a:r>
            <a:r>
              <a:rPr lang="en-US" dirty="0" smtClean="0"/>
              <a:t> - String value of the initial contents of the field.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b="1" dirty="0" smtClean="0"/>
              <a:t>type</a:t>
            </a:r>
            <a:r>
              <a:rPr lang="en-US" dirty="0" smtClean="0"/>
              <a:t> - Specifies what type of object this form field is (e.g. “text” or “</a:t>
            </a:r>
            <a:r>
              <a:rPr lang="en-US" dirty="0" err="1" smtClean="0"/>
              <a:t>Textarea</a:t>
            </a:r>
            <a:r>
              <a:rPr lang="en-US" dirty="0" smtClean="0"/>
              <a:t>”).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Methods</a:t>
            </a:r>
            <a:endParaRPr lang="en-US" dirty="0" smtClean="0"/>
          </a:p>
          <a:p>
            <a:pPr lvl="0"/>
            <a:r>
              <a:rPr lang="en-US" b="1" dirty="0" smtClean="0"/>
              <a:t>focus( )</a:t>
            </a:r>
            <a:r>
              <a:rPr lang="en-US" dirty="0" smtClean="0"/>
              <a:t> - Sets input focus to the object.</a:t>
            </a:r>
            <a:endParaRPr lang="en-US" dirty="0" smtClean="0"/>
          </a:p>
          <a:p>
            <a:pPr lvl="0"/>
            <a:r>
              <a:rPr lang="en-US" b="1" dirty="0" smtClean="0"/>
              <a:t>blur( )</a:t>
            </a:r>
            <a:r>
              <a:rPr lang="en-US" dirty="0" smtClean="0"/>
              <a:t> - Removes input focus from the object.</a:t>
            </a:r>
            <a:endParaRPr lang="en-US" dirty="0" smtClean="0"/>
          </a:p>
          <a:p>
            <a:pPr lvl="0"/>
            <a:r>
              <a:rPr lang="en-US" b="1" dirty="0" smtClean="0"/>
              <a:t>select( )</a:t>
            </a:r>
            <a:r>
              <a:rPr lang="en-US" dirty="0" smtClean="0"/>
              <a:t> - Selects the object's input field.</a:t>
            </a:r>
            <a:endParaRPr lang="en-US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b="1" dirty="0" smtClean="0"/>
              <a:t>Event Handlers</a:t>
            </a:r>
            <a:endParaRPr lang="en-US" dirty="0" smtClean="0"/>
          </a:p>
          <a:p>
            <a:pPr lvl="0"/>
            <a:r>
              <a:rPr lang="en-US" b="1" dirty="0" err="1" smtClean="0"/>
              <a:t>onFocus</a:t>
            </a:r>
            <a:r>
              <a:rPr lang="en-US" dirty="0" smtClean="0"/>
              <a:t> - executed when input focus enters field (by tabbing in or by clicking but not selecting in the field).</a:t>
            </a:r>
            <a:endParaRPr lang="en-US" dirty="0" smtClean="0"/>
          </a:p>
          <a:p>
            <a:pPr lvl="0"/>
            <a:r>
              <a:rPr lang="en-US" b="1" dirty="0" err="1" smtClean="0"/>
              <a:t>onBlur</a:t>
            </a:r>
            <a:r>
              <a:rPr lang="en-US" dirty="0" smtClean="0"/>
              <a:t> - executed when input focus leaves the field.</a:t>
            </a:r>
            <a:endParaRPr lang="en-US" dirty="0" smtClean="0"/>
          </a:p>
          <a:p>
            <a:pPr lvl="0"/>
            <a:r>
              <a:rPr lang="en-US" b="1" dirty="0" err="1" smtClean="0"/>
              <a:t>onSelect</a:t>
            </a:r>
            <a:r>
              <a:rPr lang="en-US" dirty="0" smtClean="0"/>
              <a:t> - executed when the field is input-focused by selecting some of its text.</a:t>
            </a:r>
            <a:endParaRPr lang="en-US" dirty="0" smtClean="0"/>
          </a:p>
          <a:p>
            <a:pPr lvl="0"/>
            <a:r>
              <a:rPr lang="en-US" b="1" dirty="0" err="1" smtClean="0"/>
              <a:t>onChange</a:t>
            </a:r>
            <a:r>
              <a:rPr lang="en-US" dirty="0" smtClean="0"/>
              <a:t> - executed when input focus exits the field and the value of the field has changed from when </a:t>
            </a:r>
            <a:r>
              <a:rPr lang="en-US" dirty="0" err="1" smtClean="0"/>
              <a:t>onFocus</a:t>
            </a:r>
            <a:r>
              <a:rPr lang="en-US" dirty="0" smtClean="0"/>
              <a:t> occurred.</a:t>
            </a:r>
            <a:endParaRPr lang="en-US" dirty="0" smtClean="0"/>
          </a:p>
          <a:p>
            <a:pPr lvl="0">
              <a:buNone/>
            </a:pPr>
            <a:endParaRPr lang="en-US" sz="2000" dirty="0" smtClean="0"/>
          </a:p>
          <a:p>
            <a:r>
              <a:rPr lang="en-US" dirty="0" smtClean="0"/>
              <a:t>Text area has the same property as text field: the </a:t>
            </a:r>
            <a:r>
              <a:rPr lang="en-US" i="1" dirty="0" smtClean="0"/>
              <a:t>value</a:t>
            </a:r>
            <a:r>
              <a:rPr lang="en-US" dirty="0" smtClean="0"/>
              <a:t> property. Using this property, you can set or read the content of text area.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0"/>
            <a:ext cx="81534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&lt;TITLE&gt;JavaScript Form Input&lt;/TITLE&gt;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LANGUAGE="JavaScript"&gt;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add()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op1 = </a:t>
            </a:r>
            <a:r>
              <a:rPr lang="en-US" dirty="0" err="1" smtClean="0">
                <a:solidFill>
                  <a:srgbClr val="FF0000"/>
                </a:solidFill>
              </a:rPr>
              <a:t>document.test.fnum.value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op2 = </a:t>
            </a:r>
            <a:r>
              <a:rPr lang="en-US" dirty="0" err="1" smtClean="0">
                <a:solidFill>
                  <a:srgbClr val="FF0000"/>
                </a:solidFill>
              </a:rPr>
              <a:t>document.test.snum.value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sum = op1 + op2;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document.test.result.value</a:t>
            </a:r>
            <a:r>
              <a:rPr lang="en-US" dirty="0" smtClean="0">
                <a:solidFill>
                  <a:srgbClr val="FF0000"/>
                </a:solidFill>
              </a:rPr>
              <a:t> = sum;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 NAME="test" ACTION="" METHOD="GET"&gt;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First number: &lt;INPUT TYPE="text" NAME="</a:t>
            </a:r>
            <a:r>
              <a:rPr lang="en-US" dirty="0" err="1" smtClean="0">
                <a:solidFill>
                  <a:srgbClr val="FF0000"/>
                </a:solidFill>
              </a:rPr>
              <a:t>fnum</a:t>
            </a:r>
            <a:r>
              <a:rPr lang="en-US" dirty="0" smtClean="0">
                <a:solidFill>
                  <a:srgbClr val="FF0000"/>
                </a:solidFill>
              </a:rPr>
              <a:t>"&gt;&lt;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Second number: &lt;INPUT TYPE="text" NAME="</a:t>
            </a:r>
            <a:r>
              <a:rPr lang="en-US" dirty="0" err="1" smtClean="0">
                <a:solidFill>
                  <a:srgbClr val="FF0000"/>
                </a:solidFill>
              </a:rPr>
              <a:t>snum</a:t>
            </a:r>
            <a:r>
              <a:rPr lang="en-US" dirty="0" smtClean="0">
                <a:solidFill>
                  <a:srgbClr val="FF0000"/>
                </a:solidFill>
              </a:rPr>
              <a:t>"&gt;&lt;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Result: &lt;INPUT TYPE="text" NAME="result"&gt;&lt;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TYPE="button" NAME="adder" Value="Add"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="add()"&gt;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Checkboxes and Radio Buttons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To define radio buttons for JavaScript, provide each object with the same name. </a:t>
            </a:r>
            <a:endParaRPr lang="en-US" dirty="0" smtClean="0"/>
          </a:p>
          <a:p>
            <a:r>
              <a:rPr lang="en-US" dirty="0" smtClean="0"/>
              <a:t>JavaScript will create an array using the name you've provided; you then reference the buttons using the array indexes. 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i="1" dirty="0" smtClean="0"/>
              <a:t>checked</a:t>
            </a:r>
            <a:r>
              <a:rPr lang="en-US" dirty="0" smtClean="0"/>
              <a:t> property to know the state of the individual radio buttons.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r>
              <a:rPr lang="en-US" dirty="0" smtClean="0"/>
              <a:t>Radio button has the following properties:</a:t>
            </a:r>
            <a:endParaRPr lang="en-US" dirty="0" smtClean="0"/>
          </a:p>
          <a:p>
            <a:pPr lvl="0"/>
            <a:r>
              <a:rPr lang="en-US" b="1" dirty="0" smtClean="0"/>
              <a:t>name</a:t>
            </a:r>
            <a:r>
              <a:rPr lang="en-US" dirty="0" smtClean="0"/>
              <a:t> - String value of the NAME attribute.</a:t>
            </a:r>
            <a:endParaRPr lang="en-US" dirty="0" smtClean="0"/>
          </a:p>
          <a:p>
            <a:pPr lvl="0"/>
            <a:r>
              <a:rPr lang="en-US" b="1" dirty="0" smtClean="0"/>
              <a:t>length</a:t>
            </a:r>
            <a:r>
              <a:rPr lang="en-US" dirty="0" smtClean="0"/>
              <a:t> - The number of radio buttons in the radio object.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b="1" dirty="0" smtClean="0"/>
              <a:t>Value</a:t>
            </a:r>
            <a:r>
              <a:rPr lang="en-US" dirty="0" smtClean="0"/>
              <a:t> - String value of the VALUE attribute.</a:t>
            </a:r>
            <a:endParaRPr lang="en-US" dirty="0" smtClean="0"/>
          </a:p>
          <a:p>
            <a:pPr lvl="0"/>
            <a:r>
              <a:rPr lang="en-US" b="1" dirty="0" smtClean="0"/>
              <a:t>Checked</a:t>
            </a:r>
            <a:r>
              <a:rPr lang="en-US" dirty="0" smtClean="0"/>
              <a:t> - Boolean value which is true if pressed and false if not pressed.</a:t>
            </a:r>
            <a:endParaRPr lang="en-US" dirty="0" smtClean="0"/>
          </a:p>
          <a:p>
            <a:pPr lvl="0"/>
            <a:r>
              <a:rPr lang="en-US" b="1" dirty="0" err="1" smtClean="0"/>
              <a:t>defaultChecked</a:t>
            </a:r>
            <a:r>
              <a:rPr lang="en-US" dirty="0" smtClean="0"/>
              <a:t> - Boolean property that reflects the value of the CHECKED attribute.</a:t>
            </a:r>
            <a:endParaRPr lang="en-US" dirty="0" smtClean="0"/>
          </a:p>
          <a:p>
            <a:pPr lvl="0"/>
            <a:r>
              <a:rPr lang="en-US" b="1" dirty="0" smtClean="0"/>
              <a:t>Type</a:t>
            </a:r>
            <a:r>
              <a:rPr lang="en-US" dirty="0" smtClean="0"/>
              <a:t> - Specifies what type of object this form field is (e.g. “radio”).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&lt;TITLE&gt;Test Input&lt;/TITLE&gt;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LANGUAGE="JavaScript"&gt;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hello () 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urname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document.test.name.value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sex;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if(</a:t>
            </a:r>
            <a:r>
              <a:rPr lang="en-US" dirty="0" err="1" smtClean="0">
                <a:solidFill>
                  <a:srgbClr val="FF0000"/>
                </a:solidFill>
              </a:rPr>
              <a:t>document.test.sex</a:t>
            </a:r>
            <a:r>
              <a:rPr lang="en-US" dirty="0" smtClean="0">
                <a:solidFill>
                  <a:srgbClr val="FF0000"/>
                </a:solidFill>
              </a:rPr>
              <a:t>[0].checked)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    sex = </a:t>
            </a:r>
            <a:r>
              <a:rPr lang="en-US" dirty="0" err="1" smtClean="0">
                <a:solidFill>
                  <a:srgbClr val="FF0000"/>
                </a:solidFill>
              </a:rPr>
              <a:t>document.test.sex</a:t>
            </a:r>
            <a:r>
              <a:rPr lang="en-US" dirty="0" smtClean="0">
                <a:solidFill>
                  <a:srgbClr val="FF0000"/>
                </a:solidFill>
              </a:rPr>
              <a:t>[0].value;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else if(</a:t>
            </a:r>
            <a:r>
              <a:rPr lang="en-US" dirty="0" err="1" smtClean="0">
                <a:solidFill>
                  <a:srgbClr val="FF0000"/>
                </a:solidFill>
              </a:rPr>
              <a:t>document.test.sex</a:t>
            </a:r>
            <a:r>
              <a:rPr lang="en-US" dirty="0" smtClean="0">
                <a:solidFill>
                  <a:srgbClr val="FF0000"/>
                </a:solidFill>
              </a:rPr>
              <a:t>[1].checked)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    sex = </a:t>
            </a:r>
            <a:r>
              <a:rPr lang="en-US" dirty="0" err="1" smtClean="0">
                <a:solidFill>
                  <a:srgbClr val="FF0000"/>
                </a:solidFill>
              </a:rPr>
              <a:t>document.test.sex</a:t>
            </a:r>
            <a:r>
              <a:rPr lang="en-US" dirty="0" smtClean="0">
                <a:solidFill>
                  <a:srgbClr val="FF0000"/>
                </a:solidFill>
              </a:rPr>
              <a:t>[1].value;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alert ("Hello, " + </a:t>
            </a:r>
            <a:r>
              <a:rPr lang="en-US" dirty="0" err="1" smtClean="0">
                <a:solidFill>
                  <a:srgbClr val="FF0000"/>
                </a:solidFill>
              </a:rPr>
              <a:t>urname</a:t>
            </a:r>
            <a:r>
              <a:rPr lang="en-US" dirty="0" smtClean="0">
                <a:solidFill>
                  <a:srgbClr val="FF0000"/>
                </a:solidFill>
              </a:rPr>
              <a:t> + "! Your are "+sex);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 NAME="test" ACTION="" METHOD="GET"&gt;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Enter your name: &lt;INPUT TYPE="text" NAME="name" VALUE=""&gt;&lt;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Sex: &lt;INPUT TYPE="radio" NAME="sex" Value="Male"&gt;Male&lt;BR&gt;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TYPE="radio" NAME="sex" Value="Female"&gt;Female&lt;BR&gt;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TYPE="button" NAME="button" Value="Say Hello"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="hello()"&gt;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Using Selection Lists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Use the </a:t>
            </a:r>
            <a:r>
              <a:rPr lang="en-US" sz="2400" i="1" dirty="0" err="1" smtClean="0"/>
              <a:t>selectedIndex</a:t>
            </a:r>
            <a:r>
              <a:rPr lang="en-US" sz="2400" dirty="0" smtClean="0"/>
              <a:t> property to test which option item is selected in the list. 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The item is returned as an index value, with 0 being the first option, 1 being the second, and so forth. 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If no item is selected, the value is -1. 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en-US" sz="1200" dirty="0" smtClean="0"/>
              <a:t> 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Select has the following properties in JavaScript: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200" b="1" dirty="0" smtClean="0"/>
              <a:t>length</a:t>
            </a:r>
            <a:r>
              <a:rPr lang="en-US" sz="2200" dirty="0" smtClean="0"/>
              <a:t> - Contains the number of objects in the select object.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en-US" sz="2200" b="1" dirty="0" smtClean="0"/>
              <a:t>name</a:t>
            </a:r>
            <a:r>
              <a:rPr lang="en-US" sz="2200" dirty="0" smtClean="0"/>
              <a:t> - The internal name of the select object as defined by the NAME attribute.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en-US" sz="2200" b="1" dirty="0" err="1" smtClean="0"/>
              <a:t>selectedIndex</a:t>
            </a:r>
            <a:r>
              <a:rPr lang="en-US" sz="2200" dirty="0" smtClean="0"/>
              <a:t> - The index number of the currently selected option of the select object.</a:t>
            </a:r>
            <a:endParaRPr lang="en-US" sz="22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b="1" dirty="0" smtClean="0"/>
              <a:t>options[]</a:t>
            </a:r>
            <a:r>
              <a:rPr lang="en-US" sz="3600" dirty="0" smtClean="0"/>
              <a:t> - This property is an object reflecting the contents of the &lt;OPTION&gt; tag used when defining a select object in HTML. </a:t>
            </a:r>
            <a:endParaRPr lang="en-US" sz="3600" dirty="0" smtClean="0"/>
          </a:p>
          <a:p>
            <a:pPr lvl="0"/>
            <a:r>
              <a:rPr lang="en-US" sz="3600" dirty="0" smtClean="0"/>
              <a:t>It contains the following properties:</a:t>
            </a:r>
            <a:endParaRPr lang="en-US" sz="3600" dirty="0" smtClean="0"/>
          </a:p>
          <a:p>
            <a:pPr lvl="1"/>
            <a:r>
              <a:rPr lang="en-US" sz="3600" b="1" dirty="0" smtClean="0"/>
              <a:t>text</a:t>
            </a:r>
            <a:r>
              <a:rPr lang="en-US" sz="3600" dirty="0" smtClean="0"/>
              <a:t> - String containing the text after the &lt;OPTION&gt; tag. Assigning a new value to options[</a:t>
            </a:r>
            <a:r>
              <a:rPr lang="en-US" sz="3600" i="1" dirty="0" smtClean="0"/>
              <a:t>index</a:t>
            </a:r>
            <a:r>
              <a:rPr lang="en-US" sz="3600" dirty="0" smtClean="0"/>
              <a:t>].text will either change the menu item text or add a new item, in the case of an </a:t>
            </a:r>
            <a:r>
              <a:rPr lang="en-US" sz="3600" i="1" dirty="0" smtClean="0"/>
              <a:t>index </a:t>
            </a:r>
            <a:r>
              <a:rPr lang="en-US" sz="3600" dirty="0" smtClean="0"/>
              <a:t>higher than the current number of items.</a:t>
            </a:r>
            <a:endParaRPr lang="en-US" sz="3600" dirty="0" smtClean="0"/>
          </a:p>
          <a:p>
            <a:pPr lvl="1"/>
            <a:r>
              <a:rPr lang="en-US" sz="3600" b="1" dirty="0" smtClean="0"/>
              <a:t>Value</a:t>
            </a:r>
            <a:r>
              <a:rPr lang="en-US" sz="3600" dirty="0" smtClean="0"/>
              <a:t> - Reflection of the VALUE attribute. This is sent to the server when the Submit button is pressed.</a:t>
            </a:r>
            <a:endParaRPr lang="en-US" sz="3600" dirty="0" smtClean="0"/>
          </a:p>
          <a:p>
            <a:pPr lvl="1"/>
            <a:r>
              <a:rPr lang="en-US" sz="3600" b="1" dirty="0" err="1" smtClean="0"/>
              <a:t>defaultSelected</a:t>
            </a:r>
            <a:r>
              <a:rPr lang="en-US" sz="3600" dirty="0" smtClean="0"/>
              <a:t> - Boolean that reflects the SELECTED attribute of the &lt;OPTION&gt; tag.</a:t>
            </a:r>
            <a:endParaRPr lang="en-US" sz="3600" dirty="0" smtClean="0"/>
          </a:p>
          <a:p>
            <a:pPr lvl="1"/>
            <a:r>
              <a:rPr lang="en-US" sz="3600" b="1" dirty="0" smtClean="0"/>
              <a:t>selected</a:t>
            </a:r>
            <a:r>
              <a:rPr lang="en-US" sz="3600" dirty="0" smtClean="0"/>
              <a:t> - Boolean that indicates the current selected state of the option.</a:t>
            </a:r>
            <a:endParaRPr lang="en-US" sz="3600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3600" b="1" dirty="0" smtClean="0"/>
              <a:t>Event handlers:</a:t>
            </a:r>
            <a:endParaRPr lang="en-US" sz="3600" dirty="0" smtClean="0"/>
          </a:p>
          <a:p>
            <a:pPr lvl="1"/>
            <a:r>
              <a:rPr lang="en-US" sz="3600" b="1" dirty="0" err="1" smtClean="0"/>
              <a:t>onFocus</a:t>
            </a:r>
            <a:r>
              <a:rPr lang="en-US" sz="3600" dirty="0" smtClean="0"/>
              <a:t> - executed when input focus enters the field.</a:t>
            </a:r>
            <a:endParaRPr lang="en-US" sz="3600" dirty="0" smtClean="0"/>
          </a:p>
          <a:p>
            <a:pPr lvl="1"/>
            <a:r>
              <a:rPr lang="en-US" sz="3600" b="1" dirty="0" err="1" smtClean="0"/>
              <a:t>onBlur</a:t>
            </a:r>
            <a:r>
              <a:rPr lang="en-US" sz="3600" dirty="0" smtClean="0"/>
              <a:t> - executed when input focus leaves the field.</a:t>
            </a:r>
            <a:endParaRPr lang="en-US" sz="3600" dirty="0" smtClean="0"/>
          </a:p>
          <a:p>
            <a:pPr lvl="1"/>
            <a:r>
              <a:rPr lang="en-US" sz="3600" b="1" dirty="0" err="1" smtClean="0"/>
              <a:t>onChange</a:t>
            </a:r>
            <a:r>
              <a:rPr lang="en-US" sz="3600" dirty="0" smtClean="0"/>
              <a:t> - executed when input focus exits the field and the field value has changed since the focus event</a:t>
            </a:r>
            <a:endParaRPr lang="en-US" sz="36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0"/>
            <a:ext cx="8153400" cy="685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&lt;HTML&gt;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&lt;HEAD&gt;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&lt;TITLE&gt;List Box Test&lt;/TITLE&gt;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&lt;SCRIPT LANGUAGE="JavaScript"&gt;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function </a:t>
            </a:r>
            <a:r>
              <a:rPr lang="en-US" sz="1800" dirty="0" err="1" smtClean="0">
                <a:solidFill>
                  <a:srgbClr val="FF0000"/>
                </a:solidFill>
              </a:rPr>
              <a:t>testSelect</a:t>
            </a:r>
            <a:r>
              <a:rPr lang="en-US" sz="1800" dirty="0" smtClean="0">
                <a:solidFill>
                  <a:srgbClr val="FF0000"/>
                </a:solidFill>
              </a:rPr>
              <a:t> () {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Item = </a:t>
            </a:r>
            <a:r>
              <a:rPr lang="en-US" sz="1800" dirty="0" err="1" smtClean="0">
                <a:solidFill>
                  <a:srgbClr val="FF0000"/>
                </a:solidFill>
              </a:rPr>
              <a:t>document.test.list.selectedIndex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result = </a:t>
            </a:r>
            <a:r>
              <a:rPr lang="en-US" sz="1800" dirty="0" err="1" smtClean="0">
                <a:solidFill>
                  <a:srgbClr val="FF0000"/>
                </a:solidFill>
              </a:rPr>
              <a:t>document.test.list.options</a:t>
            </a:r>
            <a:r>
              <a:rPr lang="en-US" sz="1800" dirty="0" smtClean="0">
                <a:solidFill>
                  <a:srgbClr val="FF0000"/>
                </a:solidFill>
              </a:rPr>
              <a:t>[Item].text;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//Or you can use the following line which does the same as the above line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result = </a:t>
            </a:r>
            <a:r>
              <a:rPr lang="en-US" sz="1800" dirty="0" err="1" smtClean="0">
                <a:solidFill>
                  <a:srgbClr val="FF0000"/>
                </a:solidFill>
              </a:rPr>
              <a:t>document.test.list.value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alert (result);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&lt;/SCRIPT&gt;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&lt;/HEAD&gt;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&lt;BODY&gt;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&lt;FORM NAME=“test" ACTION="fruits.php" METHOD="GET"&gt;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Fruit: &lt;SELECT NAME="list" SIZE="1"&gt;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&lt;OPTION&gt;none&lt;/OPTION&gt;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&lt;OPTION&gt;Orange&lt;/OPTION&gt;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&lt;OPTION&gt;Apple&lt;/OPTION&gt;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&lt;OPTION&gt;Papaya&lt;/OPTION&gt;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&lt;OPTION&gt;Banana&lt;/OPTION&gt;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&lt;/SELECT&gt;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&lt;INPUT TYPE="button" NAME="button" value="Test" </a:t>
            </a:r>
            <a:r>
              <a:rPr lang="en-US" sz="1800" dirty="0" err="1" smtClean="0">
                <a:solidFill>
                  <a:srgbClr val="FF0000"/>
                </a:solidFill>
              </a:rPr>
              <a:t>onClick</a:t>
            </a:r>
            <a:r>
              <a:rPr lang="en-US" sz="1800" dirty="0" smtClean="0">
                <a:solidFill>
                  <a:srgbClr val="FF0000"/>
                </a:solidFill>
              </a:rPr>
              <a:t>="</a:t>
            </a:r>
            <a:r>
              <a:rPr lang="en-US" sz="1800" dirty="0" err="1" smtClean="0">
                <a:solidFill>
                  <a:srgbClr val="FF0000"/>
                </a:solidFill>
              </a:rPr>
              <a:t>testSelect</a:t>
            </a:r>
            <a:r>
              <a:rPr lang="en-US" sz="1800" dirty="0" smtClean="0">
                <a:solidFill>
                  <a:srgbClr val="FF0000"/>
                </a:solidFill>
              </a:rPr>
              <a:t>()"&gt;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&lt;/FORM&gt;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&lt;/BODY&gt;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&lt;/HTML&gt;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Processing and Validation…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Input-Output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JavaScript, input-output can be done in different ways: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(“message to display”);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alert(“message to display”);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prompt(“message to display”, “default value”);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confirm(“message to display”);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400" dirty="0" smtClean="0"/>
          </a:p>
          <a:p>
            <a:r>
              <a:rPr lang="en-US" sz="2600" dirty="0" err="1" smtClean="0">
                <a:solidFill>
                  <a:srgbClr val="00B050"/>
                </a:solidFill>
              </a:rPr>
              <a:t>documents.write</a:t>
            </a:r>
            <a:r>
              <a:rPr lang="en-US" sz="2600" dirty="0" smtClean="0"/>
              <a:t> method writes a string to the web page. </a:t>
            </a:r>
            <a:endParaRPr lang="en-US" sz="2600" dirty="0" smtClean="0"/>
          </a:p>
          <a:p>
            <a:r>
              <a:rPr lang="en-US" sz="2600" dirty="0" smtClean="0"/>
              <a:t>Anything between double quotes will be displayed as it is in the web page. </a:t>
            </a:r>
            <a:endParaRPr lang="en-US" sz="2600" dirty="0" smtClean="0"/>
          </a:p>
          <a:p>
            <a:r>
              <a:rPr lang="en-US" sz="2600" dirty="0" smtClean="0"/>
              <a:t>However, if there is something out of quotes, it is evaluated as expression and the result will be sent to the web page.</a:t>
            </a:r>
            <a:endParaRPr lang="en-US" sz="26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Input-Output in Java…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alert</a:t>
            </a:r>
            <a:r>
              <a:rPr lang="en-US" sz="2600" dirty="0" smtClean="0"/>
              <a:t> method produces a browser alert box.</a:t>
            </a:r>
            <a:endParaRPr lang="en-US" sz="2600" dirty="0" smtClean="0"/>
          </a:p>
          <a:p>
            <a:r>
              <a:rPr lang="en-US" sz="2600" dirty="0" smtClean="0"/>
              <a:t>These are useful for debugging and learning the language. </a:t>
            </a:r>
            <a:endParaRPr lang="en-US" sz="2600" dirty="0" smtClean="0"/>
          </a:p>
          <a:p>
            <a:r>
              <a:rPr lang="en-US" sz="2600" dirty="0" smtClean="0"/>
              <a:t>However, they are not good way to communicate with the users. 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00B050"/>
                </a:solidFill>
              </a:rPr>
              <a:t>alert()</a:t>
            </a:r>
            <a:r>
              <a:rPr lang="en-US" sz="2600" dirty="0" smtClean="0"/>
              <a:t> displays a modal window that presents a message to the user with a single Ok button to dismiss the dialog box.</a:t>
            </a:r>
            <a:endParaRPr lang="en-US" sz="2600" dirty="0" smtClean="0"/>
          </a:p>
          <a:p>
            <a:pPr>
              <a:buNone/>
            </a:pPr>
            <a:endParaRPr lang="en-US" sz="19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prompt</a:t>
            </a:r>
            <a:r>
              <a:rPr lang="en-US" sz="2600" dirty="0" smtClean="0"/>
              <a:t> display includes a message, field for user input, and two buttons (Ok, and Cancel). 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prompt(“”)</a:t>
            </a:r>
            <a:r>
              <a:rPr lang="en-US" sz="2600" dirty="0" smtClean="0"/>
              <a:t> returns string of text entered by user. 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It takes two parameters: </a:t>
            </a:r>
            <a:endParaRPr lang="en-US" sz="26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message providing the prompt for the response, and 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default string which is used to fill in the text field.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Input-Output in Java…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B050"/>
                </a:solidFill>
              </a:rPr>
              <a:t>confirm</a:t>
            </a:r>
            <a:r>
              <a:rPr lang="en-US" sz="2400" dirty="0" smtClean="0"/>
              <a:t> dialog box presents a message in a modal dialog box along with Ok and Cancel buttons.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Such dialog boxes can be used to ask the user a question, usually prior to performing undoable actions.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The dialog box returns a Boolean value of </a:t>
            </a:r>
            <a:r>
              <a:rPr lang="en-US" sz="2400" i="1" dirty="0" smtClean="0"/>
              <a:t>Ok=true</a:t>
            </a:r>
            <a:r>
              <a:rPr lang="en-US" sz="2400" dirty="0" smtClean="0"/>
              <a:t>, and </a:t>
            </a:r>
            <a:r>
              <a:rPr lang="en-US" sz="2400" i="1" dirty="0" smtClean="0"/>
              <a:t>Cancel=false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adult = confirm(“Are you sure you are older than 18 years?”)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if(adult)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alert(“Yes”);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alert(“No”);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3.Working with Variables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In JavaScript, a value of a variable can be one of several types. </a:t>
            </a:r>
            <a:endParaRPr lang="en-US" sz="2400" dirty="0" smtClean="0"/>
          </a:p>
          <a:p>
            <a:r>
              <a:rPr lang="en-US" sz="2400" dirty="0" smtClean="0"/>
              <a:t>Table lists JavaScript’s formal data types, with examples of the values.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478145"/>
          <a:ext cx="7696199" cy="3057995"/>
        </p:xfrm>
        <a:graphic>
          <a:graphicData uri="http://schemas.openxmlformats.org/drawingml/2006/table">
            <a:tbl>
              <a:tblPr/>
              <a:tblGrid>
                <a:gridCol w="1219200"/>
                <a:gridCol w="1143000"/>
                <a:gridCol w="5333999"/>
              </a:tblGrid>
              <a:tr h="408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Type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Example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4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String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“John”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 series of characters inside quotation marks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Number</a:t>
                      </a:r>
                      <a:endParaRPr lang="en-US" sz="1800" b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4.5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any number not inside quotes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7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Boolean</a:t>
                      </a:r>
                      <a:endParaRPr lang="en-US" sz="1800" b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True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 logical true or false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1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Null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completely devoid of any value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7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Object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Class that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is defined by its properties and methods</a:t>
                      </a:r>
                      <a:endParaRPr lang="en-US" sz="1800" b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To declare variable, we use the </a:t>
            </a:r>
            <a:r>
              <a:rPr lang="en-US" sz="2400" dirty="0" err="1" smtClean="0"/>
              <a:t>var</a:t>
            </a:r>
            <a:r>
              <a:rPr lang="en-US" sz="2400" dirty="0" smtClean="0"/>
              <a:t> keyword, followed by the name of the variable. </a:t>
            </a:r>
            <a:endParaRPr lang="en-US" sz="1100" dirty="0" smtClean="0"/>
          </a:p>
          <a:p>
            <a:r>
              <a:rPr lang="en-US" sz="2400" dirty="0" smtClean="0"/>
              <a:t>Therefore, to declare a new variable called </a:t>
            </a:r>
            <a:r>
              <a:rPr lang="en-US" sz="2400" dirty="0" err="1" smtClean="0"/>
              <a:t>myAge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myAge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1500" b="1" dirty="0" smtClean="0"/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correct variable declaration,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firstName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weight;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he89;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TH_;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00" dirty="0" smtClean="0"/>
              <a:t> </a:t>
            </a:r>
            <a:endParaRPr lang="en-US" sz="1100" dirty="0" smtClean="0"/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Wrong variable names: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first name; //space not allowed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89he; //can’t start with digit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TH.; //punctuation mark not allowed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Assigning Values to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After the declaration shown above, the variables are empty which means they have no data values yet. 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After declaring a variable, it is possible to assign a value to it by using equal sign (=) as follows:</a:t>
            </a:r>
            <a:endParaRPr lang="en-US" sz="2600" dirty="0" smtClean="0"/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myAge</a:t>
            </a:r>
            <a:r>
              <a:rPr lang="en-US" sz="2600" dirty="0" smtClean="0">
                <a:solidFill>
                  <a:srgbClr val="FF0000"/>
                </a:solidFill>
              </a:rPr>
              <a:t>;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myAge</a:t>
            </a:r>
            <a:r>
              <a:rPr lang="en-US" sz="2600" dirty="0" smtClean="0">
                <a:solidFill>
                  <a:srgbClr val="FF0000"/>
                </a:solidFill>
              </a:rPr>
              <a:t> = 45;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However, you can also assign values to the variables when you just declare them:</a:t>
            </a:r>
            <a:endParaRPr lang="en-US" sz="2600" dirty="0" smtClean="0"/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age=5;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carName</a:t>
            </a:r>
            <a:r>
              <a:rPr lang="en-US" sz="2600" dirty="0" smtClean="0">
                <a:solidFill>
                  <a:srgbClr val="FF0000"/>
                </a:solidFill>
              </a:rPr>
              <a:t>="Volvo";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Redeclaring</a:t>
            </a:r>
            <a:r>
              <a:rPr lang="en-US" b="1" dirty="0" smtClean="0"/>
              <a:t> 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you </a:t>
            </a:r>
            <a:r>
              <a:rPr lang="en-US" sz="2400" dirty="0" err="1" smtClean="0"/>
              <a:t>redeclare</a:t>
            </a:r>
            <a:r>
              <a:rPr lang="en-US" sz="2400" dirty="0" smtClean="0"/>
              <a:t> a JavaScript variable, it will not lose its original value.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age=5;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age;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After the execution of the statements above, the variable x will still have the value of 5. </a:t>
            </a:r>
            <a:endParaRPr lang="en-US" sz="2400" dirty="0" smtClean="0"/>
          </a:p>
          <a:p>
            <a:r>
              <a:rPr lang="en-US" sz="2400" dirty="0" smtClean="0"/>
              <a:t>The value of x is not reset (or cleared) when you </a:t>
            </a:r>
            <a:r>
              <a:rPr lang="en-US" sz="2400" dirty="0" err="1" smtClean="0"/>
              <a:t>redeclare</a:t>
            </a:r>
            <a:r>
              <a:rPr lang="en-US" sz="2400" dirty="0" smtClean="0"/>
              <a:t> it.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JavaScript is loosely typed.</a:t>
            </a:r>
            <a:endParaRPr lang="en-US" sz="2400" dirty="0" smtClean="0"/>
          </a:p>
          <a:p>
            <a:r>
              <a:rPr lang="en-US" sz="2400" dirty="0" smtClean="0"/>
              <a:t>Variables can store any type of data.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value=“Hello world!”;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value = 30.5;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 supports two types of comments:</a:t>
            </a:r>
            <a:endParaRPr lang="en-US" sz="2400" dirty="0" smtClean="0"/>
          </a:p>
          <a:p>
            <a:pPr lvl="1"/>
            <a:r>
              <a:rPr lang="en-US" sz="2400" dirty="0" smtClean="0"/>
              <a:t>Comments on a single line are preceded by //.</a:t>
            </a:r>
            <a:endParaRPr lang="en-US" sz="2400" dirty="0" smtClean="0"/>
          </a:p>
          <a:p>
            <a:pPr lvl="1"/>
            <a:r>
              <a:rPr lang="en-US" sz="2400" dirty="0" smtClean="0"/>
              <a:t>Comments that span multiple lines are preceded by /* and followed by */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the following example shows two comments: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//This next line prints text into the document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("This line came from some JavaScript");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/* This is a multiple-line comment. This line shows an 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alert so we know things worked  properly */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alert("The text has been printed");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very beginning, web pages were static without any interaction with the user. </a:t>
            </a:r>
            <a:endParaRPr lang="en-US" sz="2400" dirty="0" smtClean="0"/>
          </a:p>
          <a:p>
            <a:r>
              <a:rPr lang="en-US" sz="2400" dirty="0" smtClean="0"/>
              <a:t>They just provide information to the user as it is. </a:t>
            </a:r>
            <a:endParaRPr lang="en-US" sz="2400" dirty="0" smtClean="0"/>
          </a:p>
          <a:p>
            <a:r>
              <a:rPr lang="en-US" sz="2400" dirty="0" smtClean="0"/>
              <a:t>Later on, JavaScript is introduced to enable dynamicity in web pages where user has his/her own preferences or control.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JavaScript is a cross-platform, object-oriented scripting language modeled after C++. </a:t>
            </a:r>
            <a:endParaRPr lang="en-US" sz="2400" dirty="0" smtClean="0"/>
          </a:p>
          <a:p>
            <a:r>
              <a:rPr lang="en-US" sz="2400" dirty="0" smtClean="0"/>
              <a:t>Scripting languages are programming languages that are generally easy to learn, easy to use, excellent for small routines and applications, and developed to serve a particular purpose. </a:t>
            </a:r>
            <a:endParaRPr lang="en-US" sz="2400" dirty="0" smtClean="0"/>
          </a:p>
          <a:p>
            <a:endParaRPr lang="en-US" sz="32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Operators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An operator performs some kind of calculation (operation) or comparison with two values to reach a third value. </a:t>
            </a:r>
            <a:endParaRPr lang="en-US" sz="2600" dirty="0" smtClean="0"/>
          </a:p>
          <a:p>
            <a:r>
              <a:rPr lang="en-US" sz="2600" dirty="0" smtClean="0"/>
              <a:t>Generally, operators can be broadly categorized into four: </a:t>
            </a:r>
            <a:endParaRPr lang="en-US" sz="2600" dirty="0" smtClean="0"/>
          </a:p>
          <a:p>
            <a:pPr lvl="1"/>
            <a:r>
              <a:rPr lang="en-US" sz="2300" dirty="0" smtClean="0"/>
              <a:t>Arithmetic operators, </a:t>
            </a:r>
            <a:endParaRPr lang="en-US" sz="2300" dirty="0" smtClean="0"/>
          </a:p>
          <a:p>
            <a:pPr lvl="1"/>
            <a:r>
              <a:rPr lang="en-US" sz="2300" dirty="0" smtClean="0"/>
              <a:t>Assignment operators</a:t>
            </a:r>
            <a:endParaRPr lang="en-US" sz="2300" dirty="0" smtClean="0"/>
          </a:p>
          <a:p>
            <a:pPr lvl="1"/>
            <a:r>
              <a:rPr lang="en-US" sz="2300" dirty="0" smtClean="0"/>
              <a:t>comparison operators and</a:t>
            </a:r>
            <a:endParaRPr lang="en-US" sz="2300" dirty="0" smtClean="0"/>
          </a:p>
          <a:p>
            <a:pPr lvl="1"/>
            <a:r>
              <a:rPr lang="en-US" sz="2300" dirty="0" smtClean="0"/>
              <a:t> logical operators.</a:t>
            </a:r>
            <a:endParaRPr lang="en-US" sz="2300" dirty="0" smtClean="0"/>
          </a:p>
          <a:p>
            <a:endParaRPr lang="en-US" sz="1200" b="1" dirty="0" smtClean="0"/>
          </a:p>
          <a:p>
            <a:pPr>
              <a:buNone/>
            </a:pPr>
            <a:r>
              <a:rPr lang="en-US" sz="2600" b="1" dirty="0" smtClean="0"/>
              <a:t>I. Arithmetic Operators</a:t>
            </a:r>
            <a:endParaRPr lang="en-US" sz="2600" dirty="0" smtClean="0"/>
          </a:p>
          <a:p>
            <a:r>
              <a:rPr lang="en-US" sz="2600" dirty="0" smtClean="0"/>
              <a:t>Arithmetic operators are used to perform arithmetic operations between variables or values.</a:t>
            </a:r>
            <a:endParaRPr lang="en-US" sz="26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2209800"/>
          <a:ext cx="7924800" cy="3200408"/>
        </p:xfrm>
        <a:graphic>
          <a:graphicData uri="http://schemas.openxmlformats.org/drawingml/2006/table">
            <a:tbl>
              <a:tblPr/>
              <a:tblGrid>
                <a:gridCol w="1711408"/>
                <a:gridCol w="6213392"/>
              </a:tblGrid>
              <a:tr h="400051">
                <a:tc>
                  <a:txBody>
                    <a:bodyPr/>
                    <a:lstStyle/>
                    <a:p>
                      <a:pPr marL="114300" marR="0" lvl="0" indent="-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Operator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Perform addition of numbers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Perform Subtraction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*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Multiply numbers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/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Divide numbers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%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Modulus (performs division and gets the remainder)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++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Increment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051">
                <a:tc>
                  <a:txBody>
                    <a:bodyPr/>
                    <a:lstStyle/>
                    <a:p>
                      <a:pPr marL="571500" marR="0" lvl="1" indent="-1143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 -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Decrement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&lt;script language=“JavaScript”&gt;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x;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y=5;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y+2;     //x=7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y-2;      //x=3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y*2;     //x=10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y/2;     //x=2.5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y%2;    //x=1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++y;     //x=6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x = --y;      //x=4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&lt;/script&gt;</a:t>
            </a:r>
            <a:endParaRPr lang="en-US" sz="27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II. JavaScript Assignment Operators</a:t>
            </a:r>
            <a:endParaRPr lang="en-US" sz="2400" dirty="0" smtClean="0"/>
          </a:p>
          <a:p>
            <a:r>
              <a:rPr lang="en-US" sz="2400" dirty="0" smtClean="0"/>
              <a:t>Assignment operators are used to perform arithmetic operation and then assign the result to variables.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199"/>
          <a:ext cx="5867400" cy="3505201"/>
        </p:xfrm>
        <a:graphic>
          <a:graphicData uri="http://schemas.openxmlformats.org/drawingml/2006/table">
            <a:tbl>
              <a:tblPr/>
              <a:tblGrid>
                <a:gridCol w="2034032"/>
                <a:gridCol w="3833368"/>
              </a:tblGrid>
              <a:tr h="533401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Operator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assignment operator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+=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Add and then assign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-=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Subtract and then assign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*=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Multiply and then assign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/=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Divide and then assign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%=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Modulate and then assign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&lt;script language=“JavaScript”&gt;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x=10;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y=5;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x=y;		//x=5;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x+=y;	//x=10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x-=y;		//x=5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x*=y;		//x=25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x/=y;		//x=5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&lt;/script&gt;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III. Comparison Operators</a:t>
            </a:r>
            <a:endParaRPr lang="en-US" sz="2400" dirty="0" smtClean="0"/>
          </a:p>
          <a:p>
            <a:r>
              <a:rPr lang="en-US" sz="2400" dirty="0" smtClean="0"/>
              <a:t>Comparison operators help you compare two or more values </a:t>
            </a:r>
            <a:endParaRPr lang="en-US" sz="2400" dirty="0" smtClean="0"/>
          </a:p>
          <a:p>
            <a:r>
              <a:rPr lang="en-US" sz="2400" dirty="0" smtClean="0"/>
              <a:t>They compare whether the two values are equal or not. </a:t>
            </a:r>
            <a:endParaRPr lang="en-US" sz="2400" dirty="0" smtClean="0"/>
          </a:p>
        </p:txBody>
      </p:sp>
      <p:graphicFrame>
        <p:nvGraphicFramePr>
          <p:cNvPr id="5" name="Content Placeholder 6"/>
          <p:cNvGraphicFramePr/>
          <p:nvPr/>
        </p:nvGraphicFramePr>
        <p:xfrm>
          <a:off x="838200" y="3124200"/>
          <a:ext cx="7239000" cy="3657599"/>
        </p:xfrm>
        <a:graphic>
          <a:graphicData uri="http://schemas.openxmlformats.org/drawingml/2006/table">
            <a:tbl>
              <a:tblPr/>
              <a:tblGrid>
                <a:gridCol w="2446986"/>
                <a:gridCol w="4792014"/>
              </a:tblGrid>
              <a:tr h="456144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Symbol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==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Equals</a:t>
                      </a:r>
                      <a:endParaRPr lang="en-US" sz="20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64591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===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Exactly equal to (value and type)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!=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Not equal to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&gt;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Greater than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&gt;=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Greater than or equal to</a:t>
                      </a:r>
                      <a:endParaRPr lang="en-US" sz="20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&lt;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Less than</a:t>
                      </a:r>
                      <a:endParaRPr lang="en-US" sz="20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144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&lt;=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Less than or equal to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Operators and Expressions…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08848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IV. Logical Operators</a:t>
            </a:r>
            <a:endParaRPr lang="en-US" sz="2400" dirty="0" smtClean="0"/>
          </a:p>
          <a:p>
            <a:r>
              <a:rPr lang="en-US" sz="2400" dirty="0" smtClean="0"/>
              <a:t>Logical operators are used to determine the logic between variables or values.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895600"/>
          <a:ext cx="5105400" cy="1441704"/>
        </p:xfrm>
        <a:graphic>
          <a:graphicData uri="http://schemas.openxmlformats.org/drawingml/2006/table">
            <a:tbl>
              <a:tblPr/>
              <a:tblGrid>
                <a:gridCol w="2620073"/>
                <a:gridCol w="2485327"/>
              </a:tblGrid>
              <a:tr h="360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Operator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&amp;&amp;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And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||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Or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!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Not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5181600"/>
          <a:ext cx="5181600" cy="1447800"/>
        </p:xfrm>
        <a:graphic>
          <a:graphicData uri="http://schemas.openxmlformats.org/drawingml/2006/table">
            <a:tbl>
              <a:tblPr/>
              <a:tblGrid>
                <a:gridCol w="2755171"/>
                <a:gridCol w="2426429"/>
              </a:tblGrid>
              <a:tr h="3619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Example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Result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(x&lt;10 &amp;&amp; y&gt;1)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true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(x==5 || y==5)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false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!(x==y)                                                              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true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4572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that x=6 and y=3, the table shows logical operators:</a:t>
            </a:r>
            <a:endParaRPr lang="en-US" sz="2400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52398"/>
          <a:ext cx="8229600" cy="6705599"/>
        </p:xfrm>
        <a:graphic>
          <a:graphicData uri="http://schemas.openxmlformats.org/drawingml/2006/table">
            <a:tbl>
              <a:tblPr/>
              <a:tblGrid>
                <a:gridCol w="2965622"/>
                <a:gridCol w="5263978"/>
              </a:tblGrid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Operator type 	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Individual operators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member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. []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call / create instance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 new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negation/increment 	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!  ~  -  +  ++  --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typeof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 void  delete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multiply/divide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*  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/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  %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addition/subtraction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+     -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bitwise shift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&lt;&lt;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   &gt;&gt;   &gt;&gt;&gt;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relational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&lt;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  &lt;=    &gt;    &gt;=    in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instanceof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equality 	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==  !=  ===  !==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bitwise-and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&amp;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bitwise-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xor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^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bitwise-or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|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logical-and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&amp;&amp;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logical-or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||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Conditional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?: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assignment 	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=  +=  -=  *=  /=  %=  &lt;&lt;=  &gt;&gt;=  &gt;&gt;&gt;=  &amp;=  ^=  |=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comma 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,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115" marR="661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1341600" y="3296323"/>
            <a:ext cx="3288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Operator Precedence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Data </a:t>
            </a:r>
            <a:r>
              <a:rPr lang="en-US" b="1" dirty="0" smtClean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type of data in an expression can trip up some script operations if the expected components of the operation are not of the right data type. </a:t>
            </a:r>
            <a:endParaRPr lang="en-US" dirty="0" smtClean="0"/>
          </a:p>
          <a:p>
            <a:r>
              <a:rPr lang="en-US" dirty="0" smtClean="0"/>
              <a:t>JavaScript tries its best to perform internal conversions to head off such problems. </a:t>
            </a:r>
            <a:endParaRPr lang="en-US" dirty="0" smtClean="0"/>
          </a:p>
          <a:p>
            <a:r>
              <a:rPr lang="en-US" dirty="0" smtClean="0"/>
              <a:t>However, if your intentions differ from the way JavaScript treats the values, you won’t get the results you expect.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A case in point is adding numbers that may be in the form of text strings. </a:t>
            </a:r>
            <a:endParaRPr lang="en-US" dirty="0" smtClean="0"/>
          </a:p>
          <a:p>
            <a:r>
              <a:rPr lang="en-US" dirty="0" smtClean="0"/>
              <a:t>In a simple arithmetic statement that adds two numbers together, you get the expected result: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3 + 3; // result = 6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But if one of those numbers is a string, JavaScript leans toward converting the other value to a string</a:t>
            </a:r>
            <a:endParaRPr lang="en-US" sz="2400" dirty="0" smtClean="0"/>
          </a:p>
          <a:p>
            <a:r>
              <a:rPr lang="en-US" sz="2400" dirty="0" smtClean="0"/>
              <a:t>This turns the plus sign’s action from arithmetic addition to concatenation of strings. </a:t>
            </a: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Therefore, in the statement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3 + “3” // result = “33”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“string-</a:t>
            </a:r>
            <a:r>
              <a:rPr lang="en-US" sz="2400" dirty="0" err="1" smtClean="0"/>
              <a:t>ness</a:t>
            </a:r>
            <a:r>
              <a:rPr lang="en-US" sz="2400" dirty="0" smtClean="0"/>
              <a:t>” of the second value prevails over the entire operation. </a:t>
            </a:r>
            <a:endParaRPr lang="en-US" sz="2400" dirty="0" smtClean="0"/>
          </a:p>
          <a:p>
            <a:r>
              <a:rPr lang="en-US" sz="2400" dirty="0" smtClean="0"/>
              <a:t>The first value is automatically converted to a string, and the result joins the two strings. 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JavaScript was written for the express purpose of adding interactivity to Web pages.</a:t>
            </a:r>
            <a:endParaRPr lang="en-US" sz="2400" dirty="0" smtClean="0"/>
          </a:p>
          <a:p>
            <a:pPr>
              <a:buNone/>
            </a:pPr>
            <a:r>
              <a:rPr lang="en-US" sz="1050" dirty="0" smtClean="0"/>
              <a:t> </a:t>
            </a:r>
            <a:endParaRPr lang="en-US" sz="900" dirty="0" smtClean="0"/>
          </a:p>
          <a:p>
            <a:r>
              <a:rPr lang="en-US" sz="2400" dirty="0" smtClean="0"/>
              <a:t>As a scripting language, JavaScript is easy to learn and easy to use.</a:t>
            </a:r>
            <a:endParaRPr lang="en-US" sz="2400" dirty="0" smtClean="0"/>
          </a:p>
          <a:p>
            <a:r>
              <a:rPr lang="en-US" sz="2400" dirty="0" smtClean="0"/>
              <a:t>You can embed commands directly into your HTML code and the browser will interpret and run them at the appropriate time.</a:t>
            </a:r>
            <a:endParaRPr lang="en-US" sz="2400" dirty="0" smtClean="0"/>
          </a:p>
          <a:p>
            <a:r>
              <a:rPr lang="en-US" sz="2400" dirty="0" smtClean="0"/>
              <a:t>JavaScript is also much more forgiving than compiled languages such as Java and C++. </a:t>
            </a:r>
            <a:endParaRPr lang="en-US" sz="2400" dirty="0" smtClean="0"/>
          </a:p>
          <a:p>
            <a:r>
              <a:rPr lang="en-US" sz="2400" dirty="0" smtClean="0"/>
              <a:t>Its syntax is simple and easy to read.</a:t>
            </a:r>
            <a:endParaRPr lang="en-US" sz="2400" dirty="0" smtClean="0"/>
          </a:p>
          <a:p>
            <a:r>
              <a:rPr lang="en-US" sz="2400" dirty="0" smtClean="0"/>
              <a:t>Scripting languages are usually interpreted rather than compiled.  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If you take this one step further, look what happens when another number is added to the statement:</a:t>
            </a:r>
            <a:endParaRPr lang="en-US" sz="2600" dirty="0" smtClean="0"/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3 + 3 + “3” // result = “63”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/>
              <a:t>This might seem illogical, but there is logic behind this result.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The expression is evaluated from left to right.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The first plus operation works on two numbers, yielding a value of 6.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But as the 6 is about to be added to the “3,” JavaScript lets the “string-</a:t>
            </a:r>
            <a:r>
              <a:rPr lang="en-US" sz="2600" dirty="0" err="1" smtClean="0"/>
              <a:t>ness</a:t>
            </a:r>
            <a:r>
              <a:rPr lang="en-US" sz="2600" dirty="0" smtClean="0"/>
              <a:t>” of the “3” rule.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The 6 is converted to a string, and two string values are joined to yield “63.”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JavaScript language provides two built-in functions to convert string representations of numbers to true numbers: </a:t>
            </a:r>
            <a:endParaRPr lang="en-US" dirty="0" smtClean="0"/>
          </a:p>
          <a:p>
            <a:r>
              <a:rPr lang="en-US" sz="3200" dirty="0" smtClean="0"/>
              <a:t>To use either of these conversion functions, pass the string value you wish to convert as a parameter to the function. </a:t>
            </a:r>
            <a:endParaRPr lang="en-US" sz="3200" dirty="0" smtClean="0"/>
          </a:p>
          <a:p>
            <a:pPr lvl="1"/>
            <a:r>
              <a:rPr lang="en-US" sz="2900" dirty="0" err="1" smtClean="0">
                <a:solidFill>
                  <a:srgbClr val="FF0000"/>
                </a:solidFill>
              </a:rPr>
              <a:t>parseInt</a:t>
            </a:r>
            <a:r>
              <a:rPr lang="en-US" sz="2900" dirty="0" smtClean="0">
                <a:solidFill>
                  <a:srgbClr val="FF0000"/>
                </a:solidFill>
              </a:rPr>
              <a:t>(string [,radix])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/>
            <a:r>
              <a:rPr lang="en-US" sz="2900" dirty="0" err="1" smtClean="0">
                <a:solidFill>
                  <a:srgbClr val="FF0000"/>
                </a:solidFill>
              </a:rPr>
              <a:t>parseFloat</a:t>
            </a:r>
            <a:r>
              <a:rPr lang="en-US" sz="2900" dirty="0" smtClean="0">
                <a:solidFill>
                  <a:srgbClr val="FF0000"/>
                </a:solidFill>
              </a:rPr>
              <a:t>(string [,radix])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/>
              <a:t>           </a:t>
            </a:r>
            <a:r>
              <a:rPr lang="en-US" dirty="0" smtClean="0"/>
              <a:t>radix, which is optional, specifies the base of the number to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convert to: hexadecimal, octal, or decimal, ..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dirty="0" smtClean="0"/>
              <a:t>To use either of these conversion functions, pass the string value you wish to convert as a parameter to the function. </a:t>
            </a:r>
            <a:endParaRPr lang="en-US" dirty="0" smtClean="0"/>
          </a:p>
          <a:p>
            <a:r>
              <a:rPr lang="en-US" dirty="0" smtClean="0"/>
              <a:t>Look at the results of two different string values when passed through the </a:t>
            </a:r>
            <a:r>
              <a:rPr lang="en-US" dirty="0" err="1" smtClean="0"/>
              <a:t>parseInt</a:t>
            </a:r>
            <a:r>
              <a:rPr lang="en-US" dirty="0" smtClean="0"/>
              <a:t>() function: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parseInt</a:t>
            </a:r>
            <a:r>
              <a:rPr lang="en-US" dirty="0" smtClean="0">
                <a:solidFill>
                  <a:srgbClr val="FF0000"/>
                </a:solidFill>
              </a:rPr>
              <a:t>(“42”) // result = 42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parseInt</a:t>
            </a:r>
            <a:r>
              <a:rPr lang="en-US" dirty="0" smtClean="0">
                <a:solidFill>
                  <a:srgbClr val="FF0000"/>
                </a:solidFill>
              </a:rPr>
              <a:t>(“42.33”) // result = 42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function returns an integer if it can</a:t>
            </a:r>
            <a:endParaRPr lang="en-US" sz="2400" dirty="0" smtClean="0"/>
          </a:p>
          <a:p>
            <a:r>
              <a:rPr lang="en-US" sz="2400" dirty="0" smtClean="0"/>
              <a:t>Otherwise, it returns a floating-point number as follows: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parseFloat</a:t>
            </a:r>
            <a:r>
              <a:rPr lang="en-US" sz="2400" dirty="0" smtClean="0">
                <a:solidFill>
                  <a:srgbClr val="FF0000"/>
                </a:solidFill>
              </a:rPr>
              <a:t>(“42”); // result = 42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parseFloat</a:t>
            </a:r>
            <a:r>
              <a:rPr lang="en-US" sz="2400" dirty="0" smtClean="0">
                <a:solidFill>
                  <a:srgbClr val="FF0000"/>
                </a:solidFill>
              </a:rPr>
              <a:t>(“42.33”); // result = 42.33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 smtClean="0"/>
          </a:p>
          <a:p>
            <a:r>
              <a:rPr lang="en-US" sz="2400" dirty="0" smtClean="0"/>
              <a:t>JavaScript gravitates toward strings when faced with an expression containing mixed data types</a:t>
            </a:r>
            <a:endParaRPr lang="en-US" sz="2400" dirty="0" smtClean="0"/>
          </a:p>
          <a:p>
            <a:r>
              <a:rPr lang="en-US" sz="2400" dirty="0" smtClean="0"/>
              <a:t>The simplest way to convert a number to a string is by adding an empty string to a number: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(“” + 2500); // result = “2500”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(“” + 2500).length; // result = 4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more elegant way is to use the </a:t>
            </a:r>
            <a:r>
              <a:rPr lang="en-US" dirty="0" err="1" smtClean="0"/>
              <a:t>toString</a:t>
            </a:r>
            <a:r>
              <a:rPr lang="en-US" dirty="0" smtClean="0"/>
              <a:t>([radix]) method. </a:t>
            </a:r>
            <a:endParaRPr lang="en-US" dirty="0" smtClean="0"/>
          </a:p>
          <a:p>
            <a:r>
              <a:rPr lang="en-US" dirty="0" smtClean="0"/>
              <a:t>For example, to convert the dollars variable value to a string, use this statement: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dollars = 2500;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dollars.toString</a:t>
            </a:r>
            <a:r>
              <a:rPr lang="en-US" dirty="0" smtClean="0">
                <a:solidFill>
                  <a:srgbClr val="FF0000"/>
                </a:solidFill>
              </a:rPr>
              <a:t>() // result = “2500”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500" dirty="0" smtClean="0"/>
          </a:p>
          <a:p>
            <a:r>
              <a:rPr lang="en-US" dirty="0" smtClean="0"/>
              <a:t>You can specify a number base for the string representation of the number. </a:t>
            </a:r>
            <a:endParaRPr lang="en-US" dirty="0" smtClean="0"/>
          </a:p>
          <a:p>
            <a:r>
              <a:rPr lang="en-US" dirty="0" smtClean="0"/>
              <a:t>Called the </a:t>
            </a:r>
            <a:r>
              <a:rPr lang="en-US" i="1" dirty="0" smtClean="0"/>
              <a:t>radix, </a:t>
            </a:r>
            <a:r>
              <a:rPr lang="en-US" dirty="0" smtClean="0"/>
              <a:t>the base number is added as a parameter to the method name. </a:t>
            </a:r>
            <a:endParaRPr lang="en-US" dirty="0" smtClean="0"/>
          </a:p>
          <a:p>
            <a:r>
              <a:rPr lang="en-US" dirty="0" smtClean="0"/>
              <a:t>Here is an example of creating a numeric value for conversion to its hexadecimal equivalent as a string: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x = 30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y = </a:t>
            </a:r>
            <a:r>
              <a:rPr lang="en-US" dirty="0" err="1" smtClean="0">
                <a:solidFill>
                  <a:srgbClr val="FF0000"/>
                </a:solidFill>
              </a:rPr>
              <a:t>x.toString</a:t>
            </a:r>
            <a:r>
              <a:rPr lang="en-US" dirty="0" smtClean="0">
                <a:solidFill>
                  <a:srgbClr val="FF0000"/>
                </a:solidFill>
              </a:rPr>
              <a:t>(16) // result = “1e”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 </a:t>
            </a:r>
            <a:r>
              <a:rPr lang="en-US" b="1" dirty="0" smtClean="0"/>
              <a:t>Type Conversions…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= 2;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+ 2;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* 10;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+ “20”;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someVal</a:t>
            </a:r>
            <a:r>
              <a:rPr lang="en-US" sz="2400" dirty="0" smtClean="0">
                <a:solidFill>
                  <a:srgbClr val="FF0000"/>
                </a:solidFill>
              </a:rPr>
              <a:t> = “Robert”;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5. Working with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statements are used to perform different actions based on conditions. </a:t>
            </a:r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Broadly, there are two ways to execute code conditionally: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statement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 statement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5. Working with Conditional Statements…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If condition</a:t>
            </a:r>
            <a:endParaRPr lang="en-US" sz="2400" dirty="0" smtClean="0"/>
          </a:p>
          <a:p>
            <a:r>
              <a:rPr lang="en-US" sz="2400" dirty="0" smtClean="0"/>
              <a:t>The simplest program decision is to follow a special branch or path of the program if a certain condition is true. </a:t>
            </a:r>
            <a:endParaRPr lang="en-US" sz="2400" dirty="0" smtClean="0"/>
          </a:p>
          <a:p>
            <a:endParaRPr lang="en-US" sz="1800" dirty="0" smtClean="0"/>
          </a:p>
          <a:p>
            <a:r>
              <a:rPr lang="en-US" sz="2400" dirty="0" smtClean="0"/>
              <a:t>Formal syntax for this construction follows:</a:t>
            </a:r>
            <a:endParaRPr lang="en-US" sz="2400" dirty="0" smtClean="0"/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(</a:t>
            </a:r>
            <a:r>
              <a:rPr lang="en-US" sz="2400" i="1" dirty="0" smtClean="0">
                <a:solidFill>
                  <a:srgbClr val="FF0000"/>
                </a:solidFill>
              </a:rPr>
              <a:t>condition</a:t>
            </a:r>
            <a:r>
              <a:rPr lang="en-US" sz="2400" dirty="0" smtClean="0">
                <a:solidFill>
                  <a:srgbClr val="FF0000"/>
                </a:solidFill>
              </a:rPr>
              <a:t>) {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statement[s] if true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75F55"/>
                </a:solidFill>
              </a:rPr>
              <a:t>5. Working with Conditional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</a:t>
            </a:r>
            <a:r>
              <a:rPr lang="en-US" dirty="0" err="1" smtClean="0">
                <a:solidFill>
                  <a:srgbClr val="FF0000"/>
                </a:solidFill>
              </a:rPr>
              <a:t>myAge</a:t>
            </a:r>
            <a:r>
              <a:rPr lang="en-US" dirty="0" smtClean="0">
                <a:solidFill>
                  <a:srgbClr val="FF0000"/>
                </a:solidFill>
              </a:rPr>
              <a:t> &lt; 18)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alert(“Sorry, you cannot vote.”)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if . . . else Condition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 all program decisions are as simple as the one shown above. </a:t>
            </a:r>
            <a:endParaRPr lang="en-US" dirty="0" smtClean="0"/>
          </a:p>
          <a:p>
            <a:r>
              <a:rPr lang="en-US" dirty="0" smtClean="0"/>
              <a:t>The program may follow one of many branches depending on the condition. </a:t>
            </a:r>
            <a:endParaRPr lang="en-US" dirty="0" smtClean="0"/>
          </a:p>
          <a:p>
            <a:r>
              <a:rPr lang="en-US" dirty="0" smtClean="0"/>
              <a:t>But if processing must follow one of two special paths, you need the if...else construction. 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75F55"/>
                </a:solidFill>
              </a:rPr>
              <a:t>5. Working with Conditional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if (</a:t>
            </a:r>
            <a:r>
              <a:rPr lang="en-US" sz="2800" i="1" dirty="0" smtClean="0">
                <a:solidFill>
                  <a:srgbClr val="FF0000"/>
                </a:solidFill>
              </a:rPr>
              <a:t>condition</a:t>
            </a:r>
            <a:r>
              <a:rPr lang="en-US" sz="2800" dirty="0" smtClean="0">
                <a:solidFill>
                  <a:srgbClr val="FF0000"/>
                </a:solidFill>
              </a:rPr>
              <a:t>) {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		statement(s) if true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[else if(</a:t>
            </a:r>
            <a:r>
              <a:rPr lang="en-US" sz="2800" i="1" dirty="0" smtClean="0">
                <a:solidFill>
                  <a:srgbClr val="FF0000"/>
                </a:solidFill>
              </a:rPr>
              <a:t>condition</a:t>
            </a:r>
            <a:r>
              <a:rPr lang="en-US" sz="2800" dirty="0" smtClean="0">
                <a:solidFill>
                  <a:srgbClr val="FF0000"/>
                </a:solidFill>
              </a:rPr>
              <a:t>){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		statement(s) if true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}]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[else {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		statement(s) if false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}]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200" dirty="0" smtClean="0"/>
              <a:t> </a:t>
            </a:r>
            <a:endParaRPr lang="en-US" sz="2200" dirty="0" smtClean="0"/>
          </a:p>
          <a:p>
            <a:r>
              <a:rPr lang="en-US" dirty="0" smtClean="0"/>
              <a:t> [] indicates optional parts of the JavaScript code. 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75F55"/>
                </a:solidFill>
              </a:rPr>
              <a:t>5. Working with Conditional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If(mark&gt;80)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status=”excellent”;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 if(mark&gt;60)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status=”very good”;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 if(mark&gt;50)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status = “fair”;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status =”poor”;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 is an interpreted language. </a:t>
            </a:r>
            <a:endParaRPr lang="en-US" sz="2400" dirty="0" smtClean="0"/>
          </a:p>
          <a:p>
            <a:r>
              <a:rPr lang="en-US" sz="2400" dirty="0" smtClean="0"/>
              <a:t>As a result, a software routine called an interpreter must translate a program’s statements into machine code before executing them every time it is run.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2400" dirty="0" smtClean="0"/>
              <a:t>Compiled languages, on the other hand, are translated into machine code and stored for later execution.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When the compiled program is run, it executes immediately without further need of interpretation.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 Compiled programs are interpreted into machine code when it is compiled.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75F55"/>
                </a:solidFill>
              </a:rPr>
              <a:t>5. Working with Conditional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switch Statement</a:t>
            </a:r>
            <a:endParaRPr lang="en-US" dirty="0" smtClean="0"/>
          </a:p>
          <a:p>
            <a:r>
              <a:rPr lang="en-US" dirty="0" smtClean="0"/>
              <a:t>A switch statement allows a program to evaluate an expression and attempt to match the expression's value to a case label. </a:t>
            </a:r>
            <a:endParaRPr lang="en-US" dirty="0" smtClean="0"/>
          </a:p>
          <a:p>
            <a:r>
              <a:rPr lang="en-US" dirty="0" smtClean="0"/>
              <a:t>If a match is found, the program executes the associated statement. </a:t>
            </a:r>
            <a:endParaRPr lang="en-US" dirty="0" smtClean="0"/>
          </a:p>
          <a:p>
            <a:endParaRPr lang="en-US" sz="1500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switch (expression)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label1: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statements1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[break;]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label2: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statements2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[break;]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...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default: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statementsdefault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[break;]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75F55"/>
                </a:solidFill>
              </a:rPr>
              <a:t>5. Working with Conditional Statements…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switch (</a:t>
            </a:r>
            <a:r>
              <a:rPr lang="en-US" dirty="0" err="1" smtClean="0">
                <a:solidFill>
                  <a:srgbClr val="FF0000"/>
                </a:solidFill>
              </a:rPr>
              <a:t>fruittype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"Apples":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("Apples are $0.32 a pound.&lt;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&gt;");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break;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"Bananas":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("Bananas are $0.48 a pound.&lt;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&gt;");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break;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"Mangoes":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case "Papayas":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("Mangoes and papayas are $2.79 a pound.&lt;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&gt;");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break;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default: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("Sorry, we are out of " + </a:t>
            </a:r>
            <a:r>
              <a:rPr lang="en-US" dirty="0" err="1" smtClean="0">
                <a:solidFill>
                  <a:srgbClr val="FF0000"/>
                </a:solidFill>
              </a:rPr>
              <a:t>fruittype</a:t>
            </a:r>
            <a:r>
              <a:rPr lang="en-US" dirty="0" smtClean="0">
                <a:solidFill>
                  <a:srgbClr val="FF0000"/>
                </a:solidFill>
              </a:rPr>
              <a:t> + ".&lt;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&gt;");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loop is a set of commands that executes repeatedly until a specified condition is met. </a:t>
            </a:r>
            <a:endParaRPr lang="en-US" dirty="0" smtClean="0"/>
          </a:p>
          <a:p>
            <a:r>
              <a:rPr lang="en-US" dirty="0" smtClean="0"/>
              <a:t>JavaScript supports the for, do while, and while loop statements. </a:t>
            </a:r>
            <a:endParaRPr lang="en-US" dirty="0" smtClean="0"/>
          </a:p>
          <a:p>
            <a:r>
              <a:rPr lang="en-US" dirty="0" smtClean="0"/>
              <a:t>In addition, you can use the </a:t>
            </a:r>
            <a:r>
              <a:rPr lang="en-US" i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continue</a:t>
            </a:r>
            <a:r>
              <a:rPr lang="en-US" dirty="0" smtClean="0"/>
              <a:t> statements within loop statements.</a:t>
            </a:r>
            <a:endParaRPr lang="en-US" dirty="0" smtClean="0"/>
          </a:p>
          <a:p>
            <a:pPr>
              <a:buNone/>
            </a:pPr>
            <a:r>
              <a:rPr lang="en-US" sz="1300" dirty="0" smtClean="0"/>
              <a:t> </a:t>
            </a:r>
            <a:endParaRPr lang="en-US" sz="1300" dirty="0" smtClean="0"/>
          </a:p>
          <a:p>
            <a:r>
              <a:rPr lang="en-US" dirty="0" smtClean="0"/>
              <a:t>Another statement, for...in, executes statements repeatedly but is used for object manipulation. 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US" sz="900" dirty="0" smtClean="0"/>
          </a:p>
          <a:p>
            <a:r>
              <a:rPr lang="en-US" dirty="0" smtClean="0"/>
              <a:t>There are three loop statements in JavaScript: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 Statement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do...while Statement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while Statement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 Loops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 for loop repeats until a specified condition evaluates to false. A for statement looks as follows:</a:t>
            </a:r>
            <a:endParaRPr lang="en-US" dirty="0" smtClean="0"/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for (</a:t>
            </a:r>
            <a:r>
              <a:rPr lang="en-US" sz="2900" i="1" dirty="0" smtClean="0">
                <a:solidFill>
                  <a:srgbClr val="FF0000"/>
                </a:solidFill>
              </a:rPr>
              <a:t>[initialization]</a:t>
            </a:r>
            <a:r>
              <a:rPr lang="en-US" sz="2900" dirty="0" smtClean="0">
                <a:solidFill>
                  <a:srgbClr val="FF0000"/>
                </a:solidFill>
              </a:rPr>
              <a:t>; </a:t>
            </a:r>
            <a:r>
              <a:rPr lang="en-US" sz="2900" i="1" dirty="0" smtClean="0">
                <a:solidFill>
                  <a:srgbClr val="FF0000"/>
                </a:solidFill>
              </a:rPr>
              <a:t>[condition]</a:t>
            </a:r>
            <a:r>
              <a:rPr lang="en-US" sz="2900" dirty="0" smtClean="0">
                <a:solidFill>
                  <a:srgbClr val="FF0000"/>
                </a:solidFill>
              </a:rPr>
              <a:t>;</a:t>
            </a:r>
            <a:r>
              <a:rPr lang="en-US" sz="2900" i="1" dirty="0" smtClean="0">
                <a:solidFill>
                  <a:srgbClr val="FF0000"/>
                </a:solidFill>
              </a:rPr>
              <a:t> [increment]</a:t>
            </a:r>
            <a:r>
              <a:rPr lang="en-US" sz="2900" dirty="0" smtClean="0">
                <a:solidFill>
                  <a:srgbClr val="FF0000"/>
                </a:solidFill>
              </a:rPr>
              <a:t>){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</a:t>
            </a:r>
            <a:r>
              <a:rPr lang="en-US" sz="2900" i="1" dirty="0" smtClean="0">
                <a:solidFill>
                  <a:srgbClr val="FF0000"/>
                </a:solidFill>
              </a:rPr>
              <a:t>Statement(s)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}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700" dirty="0" smtClean="0"/>
              <a:t> </a:t>
            </a:r>
            <a:endParaRPr lang="en-US" sz="1700" dirty="0" smtClean="0"/>
          </a:p>
          <a:p>
            <a:r>
              <a:rPr lang="en-US" dirty="0" smtClean="0"/>
              <a:t>When a for loop executes, the following occurs:</a:t>
            </a:r>
            <a:endParaRPr lang="en-US" dirty="0" smtClean="0"/>
          </a:p>
          <a:p>
            <a:pPr marL="568325" lvl="1" indent="-203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900" dirty="0" smtClean="0"/>
              <a:t> The initializing expression initialization, if any, is executed. This expression usually initializes one or more loop counters. </a:t>
            </a:r>
            <a:endParaRPr lang="en-US" sz="2900" dirty="0" smtClean="0"/>
          </a:p>
          <a:p>
            <a:pPr marL="568325" lvl="1" indent="-203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900" dirty="0" smtClean="0"/>
              <a:t> The condition expression is evaluated. If the value of condition is true, the loop statements execute. If the value of condition is false, the loop terminates.</a:t>
            </a:r>
            <a:endParaRPr lang="en-US" sz="2900" dirty="0" smtClean="0"/>
          </a:p>
          <a:p>
            <a:pPr marL="568325" lvl="1" indent="-203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900" dirty="0" smtClean="0"/>
              <a:t> The statement executes. </a:t>
            </a:r>
            <a:endParaRPr lang="en-US" sz="2900" dirty="0" smtClean="0"/>
          </a:p>
          <a:p>
            <a:pPr marL="568325" lvl="1" indent="-203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900" dirty="0" smtClean="0"/>
              <a:t> Execute the increment expression, if there is one, and control returns to step 2.</a:t>
            </a:r>
            <a:endParaRPr lang="en-US" sz="29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dirty="0" smtClean="0"/>
              <a:t>a program that adds numbers from 0 to 10</a:t>
            </a:r>
            <a:endParaRPr lang="en-US" sz="2400" dirty="0" smtClean="0"/>
          </a:p>
          <a:p>
            <a:pPr lvl="2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counter = 10;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sum = 0;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for (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0;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&lt;= counter;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++)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{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sum = sum +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;	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}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(“the sum is ” + sum);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do...while Statement</a:t>
            </a:r>
            <a:endParaRPr lang="en-US" dirty="0" smtClean="0"/>
          </a:p>
          <a:p>
            <a:r>
              <a:rPr lang="en-US" dirty="0" smtClean="0"/>
              <a:t>The do...while statement repeats until a specified condition evaluates to false. </a:t>
            </a:r>
            <a:endParaRPr lang="en-US" dirty="0" smtClean="0"/>
          </a:p>
          <a:p>
            <a:r>
              <a:rPr lang="en-US" dirty="0" smtClean="0"/>
              <a:t>A do...while statement looks as follows: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do{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			 </a:t>
            </a:r>
            <a:r>
              <a:rPr lang="en-US" i="1" dirty="0" smtClean="0">
                <a:solidFill>
                  <a:srgbClr val="FF0000"/>
                </a:solidFill>
              </a:rPr>
              <a:t>statement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}while (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dirty="0" smtClean="0"/>
              <a:t>statement executes once before the condition is checked.  </a:t>
            </a:r>
            <a:endParaRPr lang="en-US" dirty="0" smtClean="0"/>
          </a:p>
          <a:p>
            <a:r>
              <a:rPr lang="en-US" dirty="0" smtClean="0"/>
              <a:t>If condition is true, the statement executes again. </a:t>
            </a:r>
            <a:endParaRPr lang="en-US" dirty="0" smtClean="0"/>
          </a:p>
          <a:p>
            <a:r>
              <a:rPr lang="en-US" dirty="0" smtClean="0"/>
              <a:t>At the end of every execution, the condition is checked. </a:t>
            </a:r>
            <a:endParaRPr lang="en-US" dirty="0" smtClean="0"/>
          </a:p>
          <a:p>
            <a:r>
              <a:rPr lang="en-US" dirty="0" smtClean="0"/>
              <a:t>When the condition is false, execution stops.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the do loop iterates until </a:t>
            </a:r>
            <a:r>
              <a:rPr lang="en-US" dirty="0" err="1" smtClean="0"/>
              <a:t>i</a:t>
            </a:r>
            <a:r>
              <a:rPr lang="en-US" dirty="0" smtClean="0"/>
              <a:t> is no longer less than 5.</a:t>
            </a:r>
            <a:endParaRPr lang="en-US" dirty="0" smtClean="0"/>
          </a:p>
          <a:p>
            <a:pPr lvl="2">
              <a:buNone/>
            </a:pP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=1;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do {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 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 += 1;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  </a:t>
            </a:r>
            <a:r>
              <a:rPr lang="en-US" sz="29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900" dirty="0" smtClean="0">
                <a:solidFill>
                  <a:srgbClr val="FF0000"/>
                </a:solidFill>
              </a:rPr>
              <a:t>(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);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} while (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 &lt; 5);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 </a:t>
            </a:r>
            <a:endParaRPr lang="en-US" sz="1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while Statement</a:t>
            </a:r>
            <a:endParaRPr lang="en-US" dirty="0" smtClean="0"/>
          </a:p>
          <a:p>
            <a:r>
              <a:rPr lang="en-US" dirty="0" smtClean="0"/>
              <a:t>A while statement executes its statements as long as a specified condition evaluates to true. </a:t>
            </a:r>
            <a:endParaRPr lang="en-US" dirty="0" smtClean="0"/>
          </a:p>
          <a:p>
            <a:r>
              <a:rPr lang="en-US" dirty="0" smtClean="0"/>
              <a:t>A while statement looks as follows: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while (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		 	</a:t>
            </a:r>
            <a:r>
              <a:rPr lang="en-US" i="1" dirty="0" smtClean="0">
                <a:solidFill>
                  <a:srgbClr val="FF0000"/>
                </a:solidFill>
              </a:rPr>
              <a:t>statement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The condition test occurs before statement in the loop are executed. </a:t>
            </a:r>
            <a:endParaRPr lang="en-US" sz="3100" dirty="0" smtClean="0"/>
          </a:p>
          <a:p>
            <a:r>
              <a:rPr lang="en-US" sz="3100" dirty="0" smtClean="0"/>
              <a:t>If the condition returns true, statement is executed and the condition is tested again. </a:t>
            </a:r>
            <a:endParaRPr lang="en-US" sz="3100" dirty="0" smtClean="0"/>
          </a:p>
          <a:p>
            <a:r>
              <a:rPr lang="en-US" sz="3100" dirty="0" smtClean="0"/>
              <a:t>If the condition returns false, execution stops and control is passed to the statement following while.</a:t>
            </a:r>
            <a:endParaRPr lang="en-US" sz="3100" dirty="0" smtClean="0"/>
          </a:p>
          <a:p>
            <a:pPr>
              <a:buNone/>
            </a:pPr>
            <a:r>
              <a:rPr lang="en-US" sz="1700" dirty="0" smtClean="0"/>
              <a:t> </a:t>
            </a:r>
            <a:endParaRPr lang="en-US" sz="1700" dirty="0" smtClean="0"/>
          </a:p>
          <a:p>
            <a:r>
              <a:rPr lang="en-US" sz="3100" b="1" dirty="0" smtClean="0"/>
              <a:t>Example 1:</a:t>
            </a:r>
            <a:r>
              <a:rPr lang="en-US" sz="3100" dirty="0" smtClean="0"/>
              <a:t> the following while loop iterates as long as n is less than three:</a:t>
            </a:r>
            <a:endParaRPr lang="en-US" sz="3100" dirty="0" smtClean="0"/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n = 0;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x = 0;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while (n &lt; 3) 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{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n++;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x += n;</a:t>
            </a:r>
            <a:endParaRPr lang="en-US" sz="31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}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b="1" dirty="0" smtClean="0"/>
              <a:t>break and continue statements</a:t>
            </a:r>
            <a:endParaRPr lang="en-US" sz="3400" dirty="0" smtClean="0"/>
          </a:p>
          <a:p>
            <a:r>
              <a:rPr lang="en-US" sz="3400" dirty="0" smtClean="0"/>
              <a:t>Use the break statement to terminate a loop, switch, or label statement. </a:t>
            </a:r>
            <a:endParaRPr lang="en-US" sz="3400" dirty="0" smtClean="0"/>
          </a:p>
          <a:p>
            <a:r>
              <a:rPr lang="en-US" sz="3400" dirty="0" smtClean="0"/>
              <a:t>It is used to stop the loop when the condition we need is fulfilled. </a:t>
            </a:r>
            <a:endParaRPr lang="en-US" sz="3400" dirty="0" smtClean="0"/>
          </a:p>
          <a:p>
            <a:pPr>
              <a:buNone/>
            </a:pPr>
            <a:r>
              <a:rPr lang="en-US" sz="1700" dirty="0" smtClean="0"/>
              <a:t> </a:t>
            </a:r>
            <a:endParaRPr lang="en-US" sz="1700" dirty="0" smtClean="0"/>
          </a:p>
          <a:p>
            <a:r>
              <a:rPr lang="en-US" sz="3400" b="1" dirty="0" smtClean="0"/>
              <a:t>Example:</a:t>
            </a:r>
            <a:r>
              <a:rPr lang="en-US" sz="3400" dirty="0" smtClean="0"/>
              <a:t> the following example loops until the value of loop counter is 5: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	for (</a:t>
            </a:r>
            <a:r>
              <a:rPr lang="en-US" sz="3400" dirty="0" err="1" smtClean="0">
                <a:solidFill>
                  <a:srgbClr val="FF0000"/>
                </a:solidFill>
              </a:rPr>
              <a:t>i</a:t>
            </a:r>
            <a:r>
              <a:rPr lang="en-US" sz="3400" dirty="0" smtClean="0">
                <a:solidFill>
                  <a:srgbClr val="FF0000"/>
                </a:solidFill>
              </a:rPr>
              <a:t> = 0; </a:t>
            </a:r>
            <a:r>
              <a:rPr lang="en-US" sz="3400" dirty="0" err="1" smtClean="0">
                <a:solidFill>
                  <a:srgbClr val="FF0000"/>
                </a:solidFill>
              </a:rPr>
              <a:t>i</a:t>
            </a:r>
            <a:r>
              <a:rPr lang="en-US" sz="3400" dirty="0" smtClean="0">
                <a:solidFill>
                  <a:srgbClr val="FF0000"/>
                </a:solidFill>
              </a:rPr>
              <a:t> &lt; 100; </a:t>
            </a:r>
            <a:r>
              <a:rPr lang="en-US" sz="3400" dirty="0" err="1" smtClean="0">
                <a:solidFill>
                  <a:srgbClr val="FF0000"/>
                </a:solidFill>
              </a:rPr>
              <a:t>i</a:t>
            </a:r>
            <a:r>
              <a:rPr lang="en-US" sz="3400" dirty="0" smtClean="0">
                <a:solidFill>
                  <a:srgbClr val="FF0000"/>
                </a:solidFill>
              </a:rPr>
              <a:t>++) {</a:t>
            </a:r>
            <a:endParaRPr 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  		        if (</a:t>
            </a:r>
            <a:r>
              <a:rPr lang="en-US" sz="3400" dirty="0" err="1" smtClean="0">
                <a:solidFill>
                  <a:srgbClr val="FF0000"/>
                </a:solidFill>
              </a:rPr>
              <a:t>i</a:t>
            </a:r>
            <a:r>
              <a:rPr lang="en-US" sz="3400" dirty="0" smtClean="0">
                <a:solidFill>
                  <a:srgbClr val="FF0000"/>
                </a:solidFill>
              </a:rPr>
              <a:t>== 5)</a:t>
            </a:r>
            <a:endParaRPr 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      		break;</a:t>
            </a:r>
            <a:endParaRPr 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	}</a:t>
            </a:r>
            <a:endParaRPr lang="en-US" sz="3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3400" dirty="0" smtClean="0"/>
              <a:t>The continue statement can be used to restart a while, do-while, for, or label statement. </a:t>
            </a:r>
            <a:endParaRPr lang="en-US" sz="3400" dirty="0" smtClean="0"/>
          </a:p>
          <a:p>
            <a:r>
              <a:rPr lang="en-US" sz="3400" dirty="0" smtClean="0"/>
              <a:t>When you use continue, it terminates the current iteration and continues execution of the loop with the next iteration. </a:t>
            </a:r>
            <a:endParaRPr lang="en-US" sz="3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a while loop, it jumps back to the condition check, and in a for loop, it jumps to the increment-expression.</a:t>
            </a:r>
            <a:endParaRPr lang="en-US" dirty="0" smtClean="0"/>
          </a:p>
          <a:p>
            <a:r>
              <a:rPr lang="en-US" dirty="0" smtClean="0"/>
              <a:t>In contrast to the continue statement, break terminates the execution of the loop entirely. </a:t>
            </a:r>
            <a:endParaRPr lang="en-US" dirty="0" smtClean="0"/>
          </a:p>
          <a:p>
            <a:endParaRPr lang="en-US" sz="2000" b="1" dirty="0" smtClean="0"/>
          </a:p>
          <a:p>
            <a:r>
              <a:rPr lang="en-US" b="1" dirty="0" smtClean="0"/>
              <a:t>Example: </a:t>
            </a:r>
            <a:r>
              <a:rPr lang="en-US" dirty="0" smtClean="0"/>
              <a:t>a program that adds numbers between 0 and 100 with the exception of 60, 70, and 80</a:t>
            </a:r>
            <a:endParaRPr lang="en-US" dirty="0" smtClean="0"/>
          </a:p>
          <a:p>
            <a:pPr lvl="2">
              <a:buNone/>
            </a:pPr>
            <a:r>
              <a:rPr lang="en-US" sz="2900" dirty="0" err="1" smtClean="0">
                <a:solidFill>
                  <a:srgbClr val="FF0000"/>
                </a:solidFill>
              </a:rPr>
              <a:t>var</a:t>
            </a:r>
            <a:r>
              <a:rPr lang="en-US" sz="2900" dirty="0" smtClean="0">
                <a:solidFill>
                  <a:srgbClr val="FF0000"/>
                </a:solidFill>
              </a:rPr>
              <a:t> counter = 100;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err="1" smtClean="0">
                <a:solidFill>
                  <a:srgbClr val="FF0000"/>
                </a:solidFill>
              </a:rPr>
              <a:t>var</a:t>
            </a:r>
            <a:r>
              <a:rPr lang="en-US" sz="2900" dirty="0" smtClean="0">
                <a:solidFill>
                  <a:srgbClr val="FF0000"/>
                </a:solidFill>
              </a:rPr>
              <a:t> sum = 0;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for (</a:t>
            </a:r>
            <a:r>
              <a:rPr lang="en-US" sz="2900" dirty="0" err="1" smtClean="0">
                <a:solidFill>
                  <a:srgbClr val="FF0000"/>
                </a:solidFill>
              </a:rPr>
              <a:t>var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 = 0;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 &lt;= counter;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++) 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{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  if(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==60 ||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==70 ||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==80)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        continue;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   sum = sum + </a:t>
            </a:r>
            <a:r>
              <a:rPr lang="en-US" sz="2900" dirty="0" err="1" smtClean="0">
                <a:solidFill>
                  <a:srgbClr val="FF0000"/>
                </a:solidFill>
              </a:rPr>
              <a:t>i</a:t>
            </a:r>
            <a:r>
              <a:rPr lang="en-US" sz="2900" dirty="0" smtClean="0">
                <a:solidFill>
                  <a:srgbClr val="FF0000"/>
                </a:solidFill>
              </a:rPr>
              <a:t>;	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}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9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900" dirty="0" smtClean="0">
                <a:solidFill>
                  <a:srgbClr val="FF0000"/>
                </a:solidFill>
              </a:rPr>
              <a:t>(“the sum is ” + sum);</a:t>
            </a:r>
            <a:endParaRPr lang="en-US" sz="29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Programs written in interpreted languages must be translated into machine code every time they are run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Hence, they are typically slower than compiled programs.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However, this does not usually present a problem for the small applications for which scripting languages are generally used.</a:t>
            </a: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Being interpreted does have its advantages.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One is platform independence.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Because an interpreter performs the translation, you can write your program once and run it on a variety of platforms.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Another advantage is that scripting languages are often loosely typed and more forgiving than compiled languages.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array is an ordered collection of data. </a:t>
            </a:r>
            <a:endParaRPr lang="en-US" sz="2400" dirty="0" smtClean="0"/>
          </a:p>
          <a:p>
            <a:r>
              <a:rPr lang="en-US" sz="2400" dirty="0" smtClean="0"/>
              <a:t>You can best visualize an array as a table, not much different from a spreadsheet. 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To initialize an array for your script, use the new keyword to construct the object for you while assigning the array object to a variable of your choice: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myArray</a:t>
            </a:r>
            <a:r>
              <a:rPr lang="en-US" sz="2400" dirty="0" smtClean="0">
                <a:solidFill>
                  <a:srgbClr val="FF0000"/>
                </a:solidFill>
              </a:rPr>
              <a:t> = new Array(n)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where n is the number of entries you anticipate for the array. </a:t>
            </a:r>
            <a:endParaRPr lang="en-US" sz="2400" dirty="0" smtClean="0"/>
          </a:p>
          <a:p>
            <a:r>
              <a:rPr lang="en-US" sz="2400" dirty="0" smtClean="0"/>
              <a:t>This initialization does not make any array entries or create any placeholders. </a:t>
            </a:r>
            <a:endParaRPr lang="en-US" sz="2400" dirty="0" smtClean="0"/>
          </a:p>
          <a:p>
            <a:r>
              <a:rPr lang="en-US" sz="2400" dirty="0" smtClean="0"/>
              <a:t>Such preconditioning of arrays is not necessary in JavaScript.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Example:</a:t>
            </a:r>
            <a:r>
              <a:rPr lang="en-US" sz="2400" dirty="0" smtClean="0"/>
              <a:t> an array that stores the names of planets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planet = new Array(9);   //an array with 9 entries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planet[0] = “Mercury”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planet[1] = “Venus”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planet[2] = “Earth”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planet[3] = “Mars”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planet[4] = “Jupiter”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planet[5] = “Saturn”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planet[6] = “Uranus”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planet[7] = “Neptune”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planet[8] = “Pluto”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You can also create array by directly giving the values: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planet= new Array(“</a:t>
            </a:r>
            <a:r>
              <a:rPr lang="en-US" dirty="0" err="1" smtClean="0">
                <a:solidFill>
                  <a:srgbClr val="FF0000"/>
                </a:solidFill>
              </a:rPr>
              <a:t>Mercury”,”Venus”,”Earth</a:t>
            </a:r>
            <a:r>
              <a:rPr lang="en-US" dirty="0" smtClean="0">
                <a:solidFill>
                  <a:srgbClr val="FF0000"/>
                </a:solidFill>
              </a:rPr>
              <a:t>”, ”Mars”, “Jupiter”,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“Saturn”, ”Uranus”, ”</a:t>
            </a:r>
            <a:r>
              <a:rPr lang="en-US" dirty="0" err="1" smtClean="0">
                <a:solidFill>
                  <a:srgbClr val="FF0000"/>
                </a:solidFill>
              </a:rPr>
              <a:t>Neptune”,”Pluto</a:t>
            </a:r>
            <a:r>
              <a:rPr lang="en-US" dirty="0" smtClean="0">
                <a:solidFill>
                  <a:srgbClr val="FF0000"/>
                </a:solidFill>
              </a:rPr>
              <a:t>”);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also create the planets array like: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planet= [“Mercury”, ”Venus”, ”Earth”, ”Mars”, “Jupiter”,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“Saturn”, ”Uranus”, ”Neptune”, ”Pluto”];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 general, you can create array in three different ways 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arrayName</a:t>
            </a:r>
            <a:r>
              <a:rPr lang="en-US" dirty="0" smtClean="0">
                <a:solidFill>
                  <a:srgbClr val="FF0000"/>
                </a:solidFill>
              </a:rPr>
              <a:t> = new Array(</a:t>
            </a:r>
            <a:r>
              <a:rPr lang="en-US" dirty="0" err="1" smtClean="0">
                <a:solidFill>
                  <a:srgbClr val="FF0000"/>
                </a:solidFill>
              </a:rPr>
              <a:t>arrayLength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arrayName</a:t>
            </a:r>
            <a:r>
              <a:rPr lang="en-US" dirty="0" smtClean="0">
                <a:solidFill>
                  <a:srgbClr val="FF0000"/>
                </a:solidFill>
              </a:rPr>
              <a:t> = new Array(element0, element1, ..., </a:t>
            </a:r>
            <a:r>
              <a:rPr lang="en-US" dirty="0" err="1" smtClean="0">
                <a:solidFill>
                  <a:srgbClr val="FF0000"/>
                </a:solidFill>
              </a:rPr>
              <a:t>elementN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arrayName</a:t>
            </a:r>
            <a:r>
              <a:rPr lang="en-US" dirty="0" smtClean="0">
                <a:solidFill>
                  <a:srgbClr val="FF0000"/>
                </a:solidFill>
              </a:rPr>
              <a:t> = [element0, element1, ..., </a:t>
            </a:r>
            <a:r>
              <a:rPr lang="en-US" dirty="0" err="1" smtClean="0">
                <a:solidFill>
                  <a:srgbClr val="FF0000"/>
                </a:solidFill>
              </a:rPr>
              <a:t>elementN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Access an Array</a:t>
            </a:r>
            <a:endParaRPr lang="en-US" dirty="0" smtClean="0"/>
          </a:p>
          <a:p>
            <a:r>
              <a:rPr lang="en-US" sz="2400" dirty="0" smtClean="0"/>
              <a:t>You can use the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()</a:t>
            </a:r>
            <a:r>
              <a:rPr lang="en-US" sz="2400" b="1" dirty="0" smtClean="0"/>
              <a:t> </a:t>
            </a:r>
            <a:r>
              <a:rPr lang="en-US" sz="2400" dirty="0" smtClean="0"/>
              <a:t>method to display all the content of the Array. </a:t>
            </a:r>
            <a:endParaRPr lang="en-US" sz="2400" dirty="0" smtClean="0"/>
          </a:p>
          <a:p>
            <a:r>
              <a:rPr lang="en-US" sz="2400" dirty="0" smtClean="0"/>
              <a:t>This will produce one long text string that is composed of each element of the array like this: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</a:rPr>
              <a:t>(planet);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   </a:t>
            </a:r>
            <a:endParaRPr lang="en-US" sz="1800" dirty="0" smtClean="0"/>
          </a:p>
          <a:p>
            <a:r>
              <a:rPr lang="en-US" sz="2400" dirty="0" smtClean="0"/>
              <a:t>This produces the following output: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Mercury,Venus,Earth,Mars,Jupiter,Saturn,Uranus,Neptune,Pluto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You can refer to a particular element in an array by using the index number. </a:t>
            </a:r>
            <a:endParaRPr lang="en-US" sz="2600" dirty="0" smtClean="0"/>
          </a:p>
          <a:p>
            <a:r>
              <a:rPr lang="en-US" sz="2600" dirty="0" smtClean="0"/>
              <a:t>The index number starts at 0 and end at n-1 for array of n entries. </a:t>
            </a:r>
            <a:endParaRPr lang="en-US" sz="2600" dirty="0" smtClean="0"/>
          </a:p>
          <a:p>
            <a:r>
              <a:rPr lang="en-US" sz="2600" dirty="0" smtClean="0"/>
              <a:t>For example, to access the fifth planet in the planets array, we use: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600" dirty="0" smtClean="0">
                <a:solidFill>
                  <a:srgbClr val="FF0000"/>
                </a:solidFill>
              </a:rPr>
              <a:t>(planet[4]); 	//prints Jupiter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 smtClean="0"/>
              <a:t> </a:t>
            </a:r>
            <a:endParaRPr lang="en-US" sz="2200" dirty="0" smtClean="0"/>
          </a:p>
          <a:p>
            <a:r>
              <a:rPr lang="en-US" sz="2600" dirty="0" smtClean="0"/>
              <a:t>If you wanted to output each element of the array individually, you can set up a for ()</a:t>
            </a:r>
            <a:r>
              <a:rPr lang="en-US" sz="2600" b="1" dirty="0" smtClean="0"/>
              <a:t> </a:t>
            </a:r>
            <a:r>
              <a:rPr lang="en-US" sz="2600" dirty="0" smtClean="0"/>
              <a:t>statement like this: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for (</a:t>
            </a: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>
                <a:solidFill>
                  <a:srgbClr val="FF0000"/>
                </a:solidFill>
              </a:rPr>
              <a:t>=0; </a:t>
            </a:r>
            <a:r>
              <a:rPr lang="en-US" sz="2600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>
                <a:solidFill>
                  <a:srgbClr val="FF0000"/>
                </a:solidFill>
              </a:rPr>
              <a:t> &lt; </a:t>
            </a:r>
            <a:r>
              <a:rPr lang="en-US" sz="2600" dirty="0" err="1" smtClean="0">
                <a:solidFill>
                  <a:srgbClr val="FF0000"/>
                </a:solidFill>
              </a:rPr>
              <a:t>planet.length</a:t>
            </a:r>
            <a:r>
              <a:rPr lang="en-US" sz="2600" dirty="0" smtClean="0">
                <a:solidFill>
                  <a:srgbClr val="FF0000"/>
                </a:solidFill>
              </a:rPr>
              <a:t>; </a:t>
            </a:r>
            <a:r>
              <a:rPr lang="en-US" sz="2600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>
                <a:solidFill>
                  <a:srgbClr val="FF0000"/>
                </a:solidFill>
              </a:rPr>
              <a:t>++) {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	</a:t>
            </a:r>
            <a:r>
              <a:rPr lang="en-US" sz="2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600" dirty="0" smtClean="0">
                <a:solidFill>
                  <a:srgbClr val="FF0000"/>
                </a:solidFill>
              </a:rPr>
              <a:t>(planet[</a:t>
            </a:r>
            <a:r>
              <a:rPr lang="en-US" sz="2600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>
                <a:solidFill>
                  <a:srgbClr val="FF0000"/>
                </a:solidFill>
              </a:rPr>
              <a:t>] + "&lt;BR&gt;");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}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b="1" dirty="0" smtClean="0"/>
              <a:t>Deleting Array Entries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You can always set the value of an array entry to null or an empty string to wipe out the data.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But with the delete operator, you could not completely remove the element.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endParaRPr lang="en-US" sz="13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Deleting an array element eliminates the index from the list of accessible index values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But it does not reduce the array’s length</a:t>
            </a:r>
            <a:endParaRPr lang="en-US" sz="28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planet.length</a:t>
            </a:r>
            <a:r>
              <a:rPr lang="en-US" sz="2800" dirty="0" smtClean="0">
                <a:solidFill>
                  <a:srgbClr val="FF0000"/>
                </a:solidFill>
              </a:rPr>
              <a:t>;          // result: 9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delete planet[2];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planet.length</a:t>
            </a:r>
            <a:r>
              <a:rPr lang="en-US" sz="2800" dirty="0" smtClean="0">
                <a:solidFill>
                  <a:srgbClr val="FF0000"/>
                </a:solidFill>
              </a:rPr>
              <a:t>;          //result: 9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800" dirty="0" smtClean="0">
                <a:solidFill>
                  <a:srgbClr val="FF0000"/>
                </a:solidFill>
              </a:rPr>
              <a:t>(planet[2]); //result: undefined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Two Dimensional Arrays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To create a two-dimensional array, just define two arrays and assign one of the arrays as an element of the other Array. </a:t>
            </a:r>
            <a:endParaRPr lang="en-US" dirty="0" smtClean="0"/>
          </a:p>
          <a:p>
            <a:r>
              <a:rPr lang="en-US" dirty="0" smtClean="0"/>
              <a:t>To access the elements of the nested array, you use a second set of </a:t>
            </a:r>
            <a:r>
              <a:rPr lang="en-US" b="1" dirty="0" smtClean="0"/>
              <a:t>index </a:t>
            </a:r>
            <a:r>
              <a:rPr lang="en-US" dirty="0" smtClean="0"/>
              <a:t>subscripts. </a:t>
            </a:r>
            <a:endParaRPr lang="en-US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dirty="0" smtClean="0"/>
              <a:t>You can also create multidimensional array like: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letter = [["alpha", "beta", "gamma", "delta"],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 ["blue", "red", "gold", "silver"],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 ["one", "two", "three",  "four"],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 ["www", "xxx", "</a:t>
            </a:r>
            <a:r>
              <a:rPr lang="en-US" dirty="0" err="1" smtClean="0">
                <a:solidFill>
                  <a:srgbClr val="FF0000"/>
                </a:solidFill>
              </a:rPr>
              <a:t>yyy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err="1" smtClean="0">
                <a:solidFill>
                  <a:srgbClr val="FF0000"/>
                </a:solidFill>
              </a:rPr>
              <a:t>zzz</a:t>
            </a:r>
            <a:r>
              <a:rPr lang="en-US" dirty="0" smtClean="0">
                <a:solidFill>
                  <a:srgbClr val="FF0000"/>
                </a:solidFill>
              </a:rPr>
              <a:t>"]];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display each row: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for(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&lt; </a:t>
            </a:r>
            <a:r>
              <a:rPr lang="en-US" dirty="0" err="1" smtClean="0">
                <a:solidFill>
                  <a:srgbClr val="FF0000"/>
                </a:solidFill>
              </a:rPr>
              <a:t>letter.length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document.writeln</a:t>
            </a:r>
            <a:r>
              <a:rPr lang="en-US" dirty="0" smtClean="0">
                <a:solidFill>
                  <a:srgbClr val="FF0000"/>
                </a:solidFill>
              </a:rPr>
              <a:t>("&lt;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&gt;" + letter[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]);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 smtClean="0"/>
              <a:t>The </a:t>
            </a:r>
            <a:r>
              <a:rPr lang="en-US" sz="2400" dirty="0" err="1" smtClean="0"/>
              <a:t>ouput</a:t>
            </a:r>
            <a:r>
              <a:rPr lang="en-US" sz="2400" dirty="0" smtClean="0"/>
              <a:t> from the above loop:</a:t>
            </a:r>
            <a:endParaRPr lang="en-US" sz="2400" dirty="0" smtClean="0"/>
          </a:p>
          <a:p>
            <a:pPr>
              <a:spcBef>
                <a:spcPts val="5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alpha  beta  gamma  delta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blue  red   gold   silver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one  two  three  four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www   xxx  </a:t>
            </a:r>
            <a:r>
              <a:rPr lang="en-US" sz="2400" dirty="0" err="1" smtClean="0">
                <a:solidFill>
                  <a:srgbClr val="FF0000"/>
                </a:solidFill>
              </a:rPr>
              <a:t>yyy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zzz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The above multidimensional array can be created as:</a:t>
            </a:r>
            <a:endParaRPr lang="en-US" sz="2400" dirty="0" smtClean="0"/>
          </a:p>
          <a:p>
            <a:pPr>
              <a:spcBef>
                <a:spcPts val="5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a1 = new Array("alpha", "beta", "gamma", "delta");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a2 = new Array("blue", "red", "gold", "silver");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a3 = new Array("one", "two", "three", "four");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a4 = new Array(“www”, “xxx”, “</a:t>
            </a:r>
            <a:r>
              <a:rPr lang="en-US" sz="2400" dirty="0" err="1" smtClean="0">
                <a:solidFill>
                  <a:srgbClr val="FF0000"/>
                </a:solidFill>
              </a:rPr>
              <a:t>yyy</a:t>
            </a:r>
            <a:r>
              <a:rPr lang="en-US" sz="2400" dirty="0" smtClean="0">
                <a:solidFill>
                  <a:srgbClr val="FF0000"/>
                </a:solidFill>
              </a:rPr>
              <a:t>”, “</a:t>
            </a:r>
            <a:r>
              <a:rPr lang="en-US" sz="2400" dirty="0" err="1" smtClean="0">
                <a:solidFill>
                  <a:srgbClr val="FF0000"/>
                </a:solidFill>
              </a:rPr>
              <a:t>zzz</a:t>
            </a:r>
            <a:r>
              <a:rPr lang="en-US" sz="2400" dirty="0" smtClean="0">
                <a:solidFill>
                  <a:srgbClr val="FF0000"/>
                </a:solidFill>
              </a:rPr>
              <a:t>”);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myArray10 = new Array(a1, a2, a3, a4);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myArray1 = new Array("alpha", "beta", "gamma");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myArray2 = new Array("</a:t>
            </a:r>
            <a:r>
              <a:rPr lang="en-US" dirty="0" err="1" smtClean="0">
                <a:solidFill>
                  <a:srgbClr val="FF0000"/>
                </a:solidFill>
              </a:rPr>
              <a:t>eeny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err="1" smtClean="0">
                <a:solidFill>
                  <a:srgbClr val="FF0000"/>
                </a:solidFill>
              </a:rPr>
              <a:t>meeny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err="1" smtClean="0">
                <a:solidFill>
                  <a:srgbClr val="FF0000"/>
                </a:solidFill>
              </a:rPr>
              <a:t>miney</a:t>
            </a:r>
            <a:r>
              <a:rPr lang="en-US" dirty="0" smtClean="0">
                <a:solidFill>
                  <a:srgbClr val="FF0000"/>
                </a:solidFill>
              </a:rPr>
              <a:t>", myArray1);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The array now looks: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myArray2[0] = "</a:t>
            </a:r>
            <a:r>
              <a:rPr lang="en-US" dirty="0" err="1" smtClean="0">
                <a:solidFill>
                  <a:srgbClr val="FF0000"/>
                </a:solidFill>
              </a:rPr>
              <a:t>eeny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myArray2[1] = "</a:t>
            </a:r>
            <a:r>
              <a:rPr lang="en-US" dirty="0" err="1" smtClean="0">
                <a:solidFill>
                  <a:srgbClr val="FF0000"/>
                </a:solidFill>
              </a:rPr>
              <a:t>meeny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myArray2[2] = "</a:t>
            </a:r>
            <a:r>
              <a:rPr lang="en-US" dirty="0" err="1" smtClean="0">
                <a:solidFill>
                  <a:srgbClr val="FF0000"/>
                </a:solidFill>
              </a:rPr>
              <a:t>miney</a:t>
            </a:r>
            <a:r>
              <a:rPr lang="en-US" dirty="0" smtClean="0">
                <a:solidFill>
                  <a:srgbClr val="FF0000"/>
                </a:solidFill>
              </a:rPr>
              <a:t>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myArray2[3] = myArray1;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And the Elements of myArray1</a:t>
            </a:r>
            <a:r>
              <a:rPr lang="en-US" b="1" dirty="0" smtClean="0"/>
              <a:t> </a:t>
            </a:r>
            <a:r>
              <a:rPr lang="en-US" dirty="0" smtClean="0"/>
              <a:t>are: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myArray1[3] [0] = "alpha";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myArray1[3] [1] = "beta";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myArray1[3] [2] = "gamma";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A JavaScript-enabled browser creates a number of internal arrays for the objects in your HTML documents and browser properties. </a:t>
            </a:r>
            <a:endParaRPr lang="en-US" sz="2700" dirty="0" smtClean="0"/>
          </a:p>
          <a:p>
            <a:r>
              <a:rPr lang="en-US" sz="2700" dirty="0" smtClean="0"/>
              <a:t>For example, if your document contains five links, the browser maintains a table of those links. </a:t>
            </a:r>
            <a:endParaRPr lang="en-US" sz="2700" dirty="0" smtClean="0"/>
          </a:p>
          <a:p>
            <a:r>
              <a:rPr lang="en-US" sz="2700" dirty="0" smtClean="0"/>
              <a:t>You access them by number (with 0 being the first link) in the array syntax as in </a:t>
            </a:r>
            <a:r>
              <a:rPr lang="en-US" sz="2700" dirty="0" err="1" smtClean="0"/>
              <a:t>document.links</a:t>
            </a:r>
            <a:r>
              <a:rPr lang="en-US" sz="2700" dirty="0" smtClean="0"/>
              <a:t>[0], which represents the first link in the document.</a:t>
            </a:r>
            <a:endParaRPr lang="en-US" sz="27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2. Running the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Any time you include JavaScript in an HTML document, you must enclose it inside a tag</a:t>
            </a:r>
            <a:endParaRPr lang="en-US" sz="2400" dirty="0" smtClean="0"/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&lt;script&gt;...&lt;/script&gt;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sz="11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These tags alert the browser program to begin interpreting all the text between these tags as a script. 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Other scripting languages such as VBScript also take advantage of these script tags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Hence, you must specify the precise name of the language in which the enclosed code is written to JavaScript.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When the browser receives this signal, it employs its built-in JavaScript interpreter to handle the code. 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 smtClean="0"/>
              <a:t>Array Object Methods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array.concat</a:t>
            </a:r>
            <a:r>
              <a:rPr lang="en-US" b="1" dirty="0" smtClean="0">
                <a:solidFill>
                  <a:srgbClr val="FF0000"/>
                </a:solidFill>
              </a:rPr>
              <a:t>(array2)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array.concat</a:t>
            </a:r>
            <a:r>
              <a:rPr lang="en-US" dirty="0" smtClean="0"/>
              <a:t>() method allows you to join two array objects into a new, third array object.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action of concatenating the arrays does not alter the contents or behavior of the two original arrays. 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For example:</a:t>
            </a:r>
            <a:endParaRPr lang="en-US" dirty="0" smtClean="0"/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array1 = new Array(1,2,3)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array2 = new Array(“</a:t>
            </a:r>
            <a:r>
              <a:rPr lang="en-US" sz="2600" dirty="0" err="1" smtClean="0">
                <a:solidFill>
                  <a:srgbClr val="FF0000"/>
                </a:solidFill>
              </a:rPr>
              <a:t>a”,”b”,”c</a:t>
            </a:r>
            <a:r>
              <a:rPr lang="en-US" sz="2600" dirty="0" smtClean="0">
                <a:solidFill>
                  <a:srgbClr val="FF0000"/>
                </a:solidFill>
              </a:rPr>
              <a:t>”)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array3 = array1.concat(array2)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// result: array3 with values 1,2,3,”a”,”b”,”c”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array.sort</a:t>
            </a:r>
            <a:r>
              <a:rPr lang="en-US" b="1" dirty="0" smtClean="0">
                <a:solidFill>
                  <a:srgbClr val="FF0000"/>
                </a:solidFill>
              </a:rPr>
              <a:t>([</a:t>
            </a:r>
            <a:r>
              <a:rPr lang="en-US" b="1" dirty="0" err="1" smtClean="0">
                <a:solidFill>
                  <a:srgbClr val="FF0000"/>
                </a:solidFill>
              </a:rPr>
              <a:t>compareFunction</a:t>
            </a:r>
            <a:r>
              <a:rPr lang="en-US" b="1" dirty="0" smtClean="0">
                <a:solidFill>
                  <a:srgbClr val="FF0000"/>
                </a:solidFill>
              </a:rPr>
              <a:t>])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This method sorts the elements of an array.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a </a:t>
            </a:r>
            <a:r>
              <a:rPr lang="en-US" i="1" dirty="0" err="1" smtClean="0"/>
              <a:t>compareFunction</a:t>
            </a:r>
            <a:r>
              <a:rPr lang="en-US" dirty="0" smtClean="0"/>
              <a:t> algorithm if you don’t want to use the default compare function. 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When no parameter passed to </a:t>
            </a:r>
            <a:r>
              <a:rPr lang="en-US" dirty="0" err="1" smtClean="0"/>
              <a:t>array.sort</a:t>
            </a:r>
            <a:r>
              <a:rPr lang="en-US" dirty="0" smtClean="0"/>
              <a:t>() method, JavaScript converts items to strings.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From there, it performs a string sort of the values.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ASCII values of characters govern the sort.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This has strong implications for numeric data:</a:t>
            </a:r>
            <a:endParaRPr lang="en-US" dirty="0" smtClean="0"/>
          </a:p>
          <a:p>
            <a:pPr marL="694055" lvl="2" indent="-8255">
              <a:lnSpc>
                <a:spcPct val="120000"/>
              </a:lnSpc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The value 201 sorts before 88 comparing the first characters of the strings (“2” versus “8”). </a:t>
            </a:r>
            <a:endParaRPr lang="en-US" sz="29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You can add additional intelligence is available that you can add to array sorting. </a:t>
            </a:r>
            <a:endParaRPr lang="en-US" sz="2500" dirty="0" smtClean="0"/>
          </a:p>
          <a:p>
            <a:r>
              <a:rPr lang="en-US" sz="2500" dirty="0" smtClean="0"/>
              <a:t>The key tactic is to define a function that helps the sort() method compare items in the array. </a:t>
            </a:r>
            <a:endParaRPr lang="en-US" sz="2500" dirty="0" smtClean="0"/>
          </a:p>
          <a:p>
            <a:r>
              <a:rPr lang="en-US" sz="2500" dirty="0" smtClean="0"/>
              <a:t>A comparison function is passed two values from the array.</a:t>
            </a:r>
            <a:endParaRPr lang="en-US" sz="2500" dirty="0" smtClean="0"/>
          </a:p>
          <a:p>
            <a:r>
              <a:rPr lang="en-US" sz="2500" dirty="0" smtClean="0"/>
              <a:t>The comparison function lets the sort() method know which of the two items comes before the other, based on the value the function returns. </a:t>
            </a:r>
            <a:endParaRPr lang="en-US" sz="2500" dirty="0" smtClean="0"/>
          </a:p>
          <a:p>
            <a:r>
              <a:rPr lang="en-US" sz="2500" dirty="0" smtClean="0"/>
              <a:t>Assuming that the function compares two values, a and b, the returned value reveals information to the sort() method</a:t>
            </a:r>
            <a:endParaRPr lang="en-US" sz="25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752600"/>
          <a:ext cx="7543800" cy="1905000"/>
        </p:xfrm>
        <a:graphic>
          <a:graphicData uri="http://schemas.openxmlformats.org/drawingml/2006/table">
            <a:tbl>
              <a:tblPr/>
              <a:tblGrid>
                <a:gridCol w="1828800"/>
                <a:gridCol w="5715000"/>
              </a:tblGrid>
              <a:tr h="476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Meaning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&lt; 0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 b should sort later than a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The order of a and b should not change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&gt; 0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 a should sort later than b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886200"/>
            <a:ext cx="708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Example: a function that sorts numbers</a:t>
            </a:r>
            <a:endParaRPr lang="en-US" sz="2400" dirty="0" smtClean="0"/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myArray</a:t>
            </a:r>
            <a:r>
              <a:rPr lang="en-US" sz="2400" dirty="0" smtClean="0">
                <a:solidFill>
                  <a:srgbClr val="FF0000"/>
                </a:solidFill>
              </a:rPr>
              <a:t> = new Array(12, 5, 200, 80)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function compare(a, b) {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    return a - b;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myArray.sort</a:t>
            </a:r>
            <a:r>
              <a:rPr lang="en-US" sz="2400" dirty="0" smtClean="0">
                <a:solidFill>
                  <a:srgbClr val="FF0000"/>
                </a:solidFill>
              </a:rPr>
              <a:t>();  //12  200  5  80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myArray.sort</a:t>
            </a:r>
            <a:r>
              <a:rPr lang="en-US" sz="2400" dirty="0" smtClean="0">
                <a:solidFill>
                  <a:srgbClr val="FF0000"/>
                </a:solidFill>
              </a:rPr>
              <a:t>(compare);  //5  12  80  200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52400" y="76200"/>
          <a:ext cx="8839200" cy="6754165"/>
        </p:xfrm>
        <a:graphic>
          <a:graphicData uri="http://schemas.openxmlformats.org/drawingml/2006/table">
            <a:tbl>
              <a:tblPr/>
              <a:tblGrid>
                <a:gridCol w="2590800"/>
                <a:gridCol w="6248400"/>
              </a:tblGrid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Method</a:t>
                      </a:r>
                      <a:endParaRPr lang="en-US" sz="1800" b="1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1800" b="1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0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filter()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Creates a new array with all of the elements of this array for which the provided filtering function returns true.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0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indexOf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(value)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Returns the first (least) index of an element within the array equal to the specified value, or -1 if none is found.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join(separator)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Joins all elements of an array into a string using separator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76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lastIndexOf(value)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Returns the last (greatest) index of an element within the array equal to the specified value, or -1 if none is found.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pop()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Removes the last element from an array and returns that element.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045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push(value)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Adds one or more elements to the end of an array and returns the new length of the array.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reverse()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Reverses the order of the elements of an array − the first becomes the last, and the last becomes the first.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shift()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Removes the first element from an array and returns that element.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slice(start [,end])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Extracts a section of an array and returns a new array.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351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splice(start [,</a:t>
                      </a: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deletecount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 [,item1 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[,item2 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[,…</a:t>
                      </a: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itemN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]]]]))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Replaces and/or removes elements from an array.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toString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()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Returns a string representing the array and its elements. 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0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unshift(value)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Adds one or more elements to the front of an array and returns the new length of the array.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59314" marR="593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0"/>
            <a:ext cx="8153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</a:rPr>
              <a:t>arrayFunction</a:t>
            </a:r>
            <a:r>
              <a:rPr lang="en-US" sz="1600" dirty="0" smtClean="0">
                <a:solidFill>
                  <a:srgbClr val="FF0000"/>
                </a:solidFill>
              </a:rPr>
              <a:t>() {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grade = new Array("70", "60", "80", "90", "20");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 Popped: " + grade.pop());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 After </a:t>
            </a:r>
            <a:r>
              <a:rPr lang="en-US" sz="1600" dirty="0" err="1" smtClean="0">
                <a:solidFill>
                  <a:srgbClr val="FF0000"/>
                </a:solidFill>
              </a:rPr>
              <a:t>poping</a:t>
            </a:r>
            <a:r>
              <a:rPr lang="en-US" sz="1600" dirty="0" smtClean="0">
                <a:solidFill>
                  <a:srgbClr val="FF0000"/>
                </a:solidFill>
              </a:rPr>
              <a:t>:");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for(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=0;i&lt;</a:t>
            </a:r>
            <a:r>
              <a:rPr lang="en-US" sz="1600" dirty="0" err="1" smtClean="0">
                <a:solidFill>
                  <a:srgbClr val="FF0000"/>
                </a:solidFill>
              </a:rPr>
              <a:t>grade.length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++)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        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 " + grade[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]);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grade.reverse</a:t>
            </a:r>
            <a:r>
              <a:rPr lang="en-US" sz="1600" dirty="0" smtClean="0">
                <a:solidFill>
                  <a:srgbClr val="FF0000"/>
                </a:solidFill>
              </a:rPr>
              <a:t>();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&gt;Reversed: ");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for(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=0;i&lt;</a:t>
            </a:r>
            <a:r>
              <a:rPr lang="en-US" sz="1600" dirty="0" err="1" smtClean="0">
                <a:solidFill>
                  <a:srgbClr val="FF0000"/>
                </a:solidFill>
              </a:rPr>
              <a:t>grade.length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++)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        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 " + grade[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]);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FF0000"/>
                </a:solidFill>
              </a:rPr>
              <a:t> </a:t>
            </a: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&gt;Search 80: " + </a:t>
            </a:r>
            <a:r>
              <a:rPr lang="en-US" sz="1600" dirty="0" err="1" smtClean="0">
                <a:solidFill>
                  <a:srgbClr val="FF0000"/>
                </a:solidFill>
              </a:rPr>
              <a:t>grade.indexOf</a:t>
            </a:r>
            <a:r>
              <a:rPr lang="en-US" sz="1600" dirty="0" smtClean="0">
                <a:solidFill>
                  <a:srgbClr val="FF0000"/>
                </a:solidFill>
              </a:rPr>
              <a:t>("80"));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&gt;Converted to string: " + </a:t>
            </a:r>
            <a:r>
              <a:rPr lang="en-US" sz="1600" dirty="0" err="1" smtClean="0">
                <a:solidFill>
                  <a:srgbClr val="FF0000"/>
                </a:solidFill>
              </a:rPr>
              <a:t>grade.toString</a:t>
            </a:r>
            <a:r>
              <a:rPr lang="en-US" sz="1600" dirty="0" smtClean="0">
                <a:solidFill>
                  <a:srgbClr val="FF0000"/>
                </a:solidFill>
              </a:rPr>
              <a:t>());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FF0000"/>
                </a:solidFill>
              </a:rPr>
              <a:t>    </a:t>
            </a:r>
            <a:endParaRPr lang="en-US" sz="1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	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slicedValue</a:t>
            </a:r>
            <a:r>
              <a:rPr lang="en-US" sz="1600" dirty="0" smtClean="0">
                <a:solidFill>
                  <a:srgbClr val="FF0000"/>
                </a:solidFill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</a:rPr>
              <a:t>grade.slice</a:t>
            </a:r>
            <a:r>
              <a:rPr lang="en-US" sz="1600" dirty="0" smtClean="0">
                <a:solidFill>
                  <a:srgbClr val="FF0000"/>
                </a:solidFill>
              </a:rPr>
              <a:t>(2);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&gt;Sliced: " + </a:t>
            </a:r>
            <a:r>
              <a:rPr lang="en-US" sz="1600" dirty="0" err="1" smtClean="0">
                <a:solidFill>
                  <a:srgbClr val="FF0000"/>
                </a:solidFill>
              </a:rPr>
              <a:t>slicedValue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&gt;Spliced: " + </a:t>
            </a:r>
            <a:r>
              <a:rPr lang="en-US" sz="1600" dirty="0" err="1" smtClean="0">
                <a:solidFill>
                  <a:srgbClr val="FF0000"/>
                </a:solidFill>
              </a:rPr>
              <a:t>grade.splice</a:t>
            </a:r>
            <a:r>
              <a:rPr lang="en-US" sz="1600" dirty="0" smtClean="0">
                <a:solidFill>
                  <a:srgbClr val="FF0000"/>
                </a:solidFill>
              </a:rPr>
              <a:t>(1));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grade.unshift</a:t>
            </a:r>
            <a:r>
              <a:rPr lang="en-US" sz="1600" dirty="0" smtClean="0">
                <a:solidFill>
                  <a:srgbClr val="FF0000"/>
                </a:solidFill>
              </a:rPr>
              <a:t>("500","6000");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("&lt;</a:t>
            </a:r>
            <a:r>
              <a:rPr lang="en-US" sz="1600" dirty="0" err="1" smtClean="0">
                <a:solidFill>
                  <a:srgbClr val="FF0000"/>
                </a:solidFill>
              </a:rPr>
              <a:t>br</a:t>
            </a:r>
            <a:r>
              <a:rPr lang="en-US" sz="1600" dirty="0" smtClean="0">
                <a:solidFill>
                  <a:srgbClr val="FF0000"/>
                </a:solidFill>
              </a:rPr>
              <a:t>&gt;Final: " + grade);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}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Arrays…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produces the following output: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//70, 60, 80, 90, 20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Popped: 20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err="1" smtClean="0">
                <a:solidFill>
                  <a:srgbClr val="FF0000"/>
                </a:solidFill>
              </a:rPr>
              <a:t>poping</a:t>
            </a:r>
            <a:r>
              <a:rPr lang="en-US" sz="2400" dirty="0" smtClean="0">
                <a:solidFill>
                  <a:srgbClr val="FF0000"/>
                </a:solidFill>
              </a:rPr>
              <a:t>: 70 60 80 90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Reversed: 90 80 60 70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Search 80: 1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Converted to string: 90,80,60,70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Sliced: 60,70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Spliced: 80,60,70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Final: 500,6000,90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 in JavaScript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Functions are one of the fundamental building blocks in JavaScript. </a:t>
            </a:r>
            <a:endParaRPr lang="en-US" sz="2600" dirty="0" smtClean="0"/>
          </a:p>
          <a:p>
            <a:r>
              <a:rPr lang="en-US" sz="2600" dirty="0" smtClean="0"/>
              <a:t>A function is a set of statements that performs a specific task. </a:t>
            </a:r>
            <a:endParaRPr lang="en-US" sz="2600" dirty="0" smtClean="0"/>
          </a:p>
          <a:p>
            <a:r>
              <a:rPr lang="en-US" sz="2600" dirty="0" smtClean="0"/>
              <a:t>To use a function, you must first define it, then your script can call it.</a:t>
            </a:r>
            <a:endParaRPr lang="en-US" sz="26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Defining Functions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A function definition consists the function keyword, followed by:</a:t>
            </a:r>
            <a:endParaRPr lang="en-US" sz="2600" dirty="0" smtClean="0"/>
          </a:p>
          <a:p>
            <a:pPr lvl="1"/>
            <a:r>
              <a:rPr lang="en-US" dirty="0" smtClean="0"/>
              <a:t>The name of the function.</a:t>
            </a:r>
            <a:endParaRPr lang="en-US" dirty="0" smtClean="0"/>
          </a:p>
          <a:p>
            <a:pPr lvl="1"/>
            <a:r>
              <a:rPr lang="en-US" dirty="0" smtClean="0"/>
              <a:t>A list of arguments to the function, separated by commas.</a:t>
            </a:r>
            <a:endParaRPr lang="en-US" dirty="0" smtClean="0"/>
          </a:p>
          <a:p>
            <a:pPr lvl="1"/>
            <a:r>
              <a:rPr lang="en-US" dirty="0" smtClean="0"/>
              <a:t>The statements that define the function, enclosed in curly braces { }. 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syntax to define function: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function </a:t>
            </a:r>
            <a:r>
              <a:rPr lang="en-US" i="1" dirty="0" err="1" smtClean="0">
                <a:solidFill>
                  <a:srgbClr val="FF0000"/>
                </a:solidFill>
              </a:rPr>
              <a:t>functionName</a:t>
            </a:r>
            <a:r>
              <a:rPr lang="en-US" dirty="0" smtClean="0">
                <a:solidFill>
                  <a:srgbClr val="FF0000"/>
                </a:solidFill>
              </a:rPr>
              <a:t> ( [</a:t>
            </a:r>
            <a:r>
              <a:rPr lang="en-US" i="1" dirty="0" smtClean="0">
                <a:solidFill>
                  <a:srgbClr val="FF0000"/>
                </a:solidFill>
              </a:rPr>
              <a:t>parameter1</a:t>
            </a:r>
            <a:r>
              <a:rPr lang="en-US" dirty="0" smtClean="0">
                <a:solidFill>
                  <a:srgbClr val="FF0000"/>
                </a:solidFill>
              </a:rPr>
              <a:t>]...[</a:t>
            </a:r>
            <a:r>
              <a:rPr lang="en-US" i="1" dirty="0" smtClean="0">
                <a:solidFill>
                  <a:srgbClr val="FF0000"/>
                </a:solidFill>
              </a:rPr>
              <a:t>,</a:t>
            </a:r>
            <a:r>
              <a:rPr lang="en-US" i="1" dirty="0" err="1" smtClean="0">
                <a:solidFill>
                  <a:srgbClr val="FF0000"/>
                </a:solidFill>
              </a:rPr>
              <a:t>parameterN</a:t>
            </a:r>
            <a:r>
              <a:rPr lang="en-US" dirty="0" smtClean="0">
                <a:solidFill>
                  <a:srgbClr val="FF0000"/>
                </a:solidFill>
              </a:rPr>
              <a:t>] 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statement[s]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r>
              <a:rPr lang="en-US" dirty="0" smtClean="0"/>
              <a:t>Function names have the same restrictions as variable names. </a:t>
            </a:r>
            <a:endParaRPr lang="en-US" dirty="0" smtClean="0"/>
          </a:p>
          <a:p>
            <a:r>
              <a:rPr lang="en-US" dirty="0" smtClean="0"/>
              <a:t>You should devise a name that succinctly describes what the function does. </a:t>
            </a:r>
            <a:endParaRPr lang="en-US" dirty="0" smtClean="0"/>
          </a:p>
          <a:p>
            <a:r>
              <a:rPr lang="en-US" dirty="0" smtClean="0"/>
              <a:t>It is possible to use multiword names with the </a:t>
            </a:r>
            <a:r>
              <a:rPr lang="en-US" dirty="0" err="1" smtClean="0"/>
              <a:t>interCap</a:t>
            </a:r>
            <a:r>
              <a:rPr lang="en-US" dirty="0" smtClean="0"/>
              <a:t> format that start with a verb because functions are action items.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b="1" dirty="0" smtClean="0"/>
              <a:t>Example:</a:t>
            </a:r>
            <a:r>
              <a:rPr lang="en-US" dirty="0" smtClean="0"/>
              <a:t> the following code defines a simple function named square: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function square(number)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			return number * number;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 smtClean="0"/>
              <a:t>Function Parameters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define functions so they receive parameter values from the calling statement.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Parameters/arguments provide a mechanism for “handing off” a value from one statement to another by way of a function call.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If no parameters occur in the function definition, both the function definition and call to the function have only empty sets of parentheses.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1200" dirty="0" smtClean="0"/>
              <a:t> 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When a function receives parameters, it assigns the incoming values to the variable names specified in the function definition’s parentheses. 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Running the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language=”JavaScript”&gt;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  //your script here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900" dirty="0" smtClean="0"/>
          </a:p>
          <a:p>
            <a:r>
              <a:rPr lang="en-US" sz="2600" dirty="0" smtClean="0"/>
              <a:t>Here are some tips to remember when writing JavaScript commands:</a:t>
            </a:r>
            <a:endParaRPr lang="en-US" sz="2600" dirty="0" smtClean="0"/>
          </a:p>
          <a:p>
            <a:pPr lvl="1"/>
            <a:r>
              <a:rPr lang="en-US" dirty="0" smtClean="0"/>
              <a:t>JavaScript code is case sensitive (e.g. age and Age are different variables)</a:t>
            </a:r>
            <a:endParaRPr lang="en-US" dirty="0" smtClean="0"/>
          </a:p>
          <a:p>
            <a:pPr lvl="1"/>
            <a:r>
              <a:rPr lang="en-US" dirty="0" smtClean="0"/>
              <a:t>White space between words and tabs are ignored</a:t>
            </a:r>
            <a:endParaRPr lang="en-US" dirty="0" smtClean="0"/>
          </a:p>
          <a:p>
            <a:pPr lvl="1"/>
            <a:r>
              <a:rPr lang="en-US" dirty="0" smtClean="0"/>
              <a:t>Line breaks are ignored except within a statement</a:t>
            </a:r>
            <a:endParaRPr lang="en-US" dirty="0" smtClean="0"/>
          </a:p>
          <a:p>
            <a:pPr lvl="1"/>
            <a:r>
              <a:rPr lang="en-US" dirty="0" smtClean="0"/>
              <a:t>JavaScript statements end with a semi colon (;)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following script segment: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function </a:t>
            </a:r>
            <a:r>
              <a:rPr lang="en-US" dirty="0" err="1" smtClean="0">
                <a:solidFill>
                  <a:srgbClr val="FF0000"/>
                </a:solidFill>
              </a:rPr>
              <a:t>sayHiToFirst</a:t>
            </a:r>
            <a:r>
              <a:rPr lang="en-US" dirty="0" smtClean="0">
                <a:solidFill>
                  <a:srgbClr val="FF0000"/>
                </a:solidFill>
              </a:rPr>
              <a:t>(first, second, third) 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		alert(“Say hello, “ + first)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sayHiToFirst</a:t>
            </a:r>
            <a:r>
              <a:rPr lang="en-US" dirty="0" smtClean="0">
                <a:solidFill>
                  <a:srgbClr val="FF0000"/>
                </a:solidFill>
              </a:rPr>
              <a:t>(“Gracie”, “George”, “Harry”)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sayHiToFirst</a:t>
            </a:r>
            <a:r>
              <a:rPr lang="en-US" dirty="0" smtClean="0">
                <a:solidFill>
                  <a:srgbClr val="FF0000"/>
                </a:solidFill>
              </a:rPr>
              <a:t>(“Larry”, “Moe”, “Curly”)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700" dirty="0" smtClean="0"/>
          </a:p>
          <a:p>
            <a:r>
              <a:rPr lang="en-US" dirty="0" smtClean="0"/>
              <a:t>After the function is defined in the script, the next statement calls that very function, passing three strings as parameters. </a:t>
            </a:r>
            <a:endParaRPr lang="en-US" dirty="0" smtClean="0"/>
          </a:p>
          <a:p>
            <a:r>
              <a:rPr lang="en-US" dirty="0" smtClean="0"/>
              <a:t>The function definition automatically assigns the strings to variables first, second, and third. </a:t>
            </a:r>
            <a:endParaRPr lang="en-US" dirty="0" smtClean="0"/>
          </a:p>
          <a:p>
            <a:r>
              <a:rPr lang="en-US" dirty="0" smtClean="0"/>
              <a:t>first evaluates to “Gracie,” second evaluates to “George,” and third evaluates to “Harry.” </a:t>
            </a:r>
            <a:endParaRPr lang="en-US" dirty="0" smtClean="0"/>
          </a:p>
          <a:p>
            <a:r>
              <a:rPr lang="en-US" dirty="0" smtClean="0"/>
              <a:t>In the alert() statement, only the first value is used and the alert reads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Unlike other variables that you define in your script, function parameters do not use the </a:t>
            </a:r>
            <a:r>
              <a:rPr lang="en-US" sz="2400" dirty="0" err="1" smtClean="0"/>
              <a:t>var</a:t>
            </a:r>
            <a:r>
              <a:rPr lang="en-US" sz="2400" dirty="0" smtClean="0"/>
              <a:t> keyword to initialize them. </a:t>
            </a:r>
            <a:endParaRPr lang="en-US" sz="2400" dirty="0" smtClean="0"/>
          </a:p>
          <a:p>
            <a:r>
              <a:rPr lang="en-US" sz="2400" dirty="0" smtClean="0"/>
              <a:t>They are automatically initialized whenever the function is called.</a:t>
            </a: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return Statement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return statement is used to specify the value that is returned from the function. </a:t>
            </a:r>
            <a:endParaRPr lang="en-US" sz="2400" dirty="0" smtClean="0"/>
          </a:p>
          <a:p>
            <a:r>
              <a:rPr lang="en-US" sz="2400" dirty="0" smtClean="0"/>
              <a:t>So, functions that are going to return a value must use the return statement. 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305800" cy="5181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example below returns the product of two numbers (a and b):</a:t>
            </a:r>
            <a:endParaRPr lang="en-US" dirty="0" smtClean="0"/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&lt;html&gt;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&lt;head&gt;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&lt;script language=“JavaScript"&gt;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function product(op1, op2)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{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  	 return op1*op2;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	 }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&lt;/script&gt;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&lt;/head&gt;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&lt;body&gt;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&lt;script language=“JavaScript"&gt;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       </a:t>
            </a:r>
            <a:r>
              <a:rPr lang="en-US" sz="2900" dirty="0" err="1" smtClean="0">
                <a:solidFill>
                  <a:srgbClr val="FF0000"/>
                </a:solidFill>
              </a:rPr>
              <a:t>document.write</a:t>
            </a:r>
            <a:r>
              <a:rPr lang="en-US" sz="2900" dirty="0" smtClean="0">
                <a:solidFill>
                  <a:srgbClr val="FF0000"/>
                </a:solidFill>
              </a:rPr>
              <a:t>(product(4,3));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&lt;/script&gt;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&lt;/body&gt;</a:t>
            </a:r>
            <a:endParaRPr lang="en-US" sz="29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&lt;/html&gt;</a:t>
            </a:r>
            <a:endParaRPr lang="en-US" sz="2900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b="1" dirty="0" smtClean="0"/>
              <a:t>Functions in JavaScript…</a:t>
            </a:r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1. Managing Events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Events are occurrences generated by the browser, such as loading a document, or by the user, such as moving the mouse. </a:t>
            </a:r>
            <a:endParaRPr lang="en-US" dirty="0" smtClean="0"/>
          </a:p>
          <a:p>
            <a:r>
              <a:rPr lang="en-US" dirty="0" smtClean="0"/>
              <a:t>They are the user and browser activities to which we may respond dynamically with a scripting language like JavaScript. </a:t>
            </a:r>
            <a:endParaRPr lang="en-US" dirty="0" smtClean="0"/>
          </a:p>
          <a:p>
            <a:pPr>
              <a:buNone/>
            </a:pPr>
            <a:r>
              <a:rPr lang="en-US" sz="1200" dirty="0" smtClean="0"/>
              <a:t> </a:t>
            </a:r>
            <a:endParaRPr lang="en-US" sz="1200" dirty="0" smtClean="0"/>
          </a:p>
          <a:p>
            <a:r>
              <a:rPr lang="en-US" dirty="0" smtClean="0"/>
              <a:t>There are several more events that we can capture with JavaScript, but the ones below are, by far, the most popular. 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" y="76200"/>
          <a:ext cx="8915400" cy="65902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7695"/>
                <a:gridCol w="1537571"/>
                <a:gridCol w="5970134"/>
              </a:tblGrid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Event </a:t>
                      </a:r>
                      <a:endParaRPr lang="en-US" sz="16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Event Handler </a:t>
                      </a:r>
                      <a:endParaRPr lang="en-US" sz="1600" b="1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Description</a:t>
                      </a:r>
                      <a:endParaRPr lang="en-US" sz="16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Load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onLoad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Browser finishes loading a Web document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Unload 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onUnload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requests a new document in the browser window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338718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Mouseover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moves the mouse over some object in the document window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322405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Mouseout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onMouseOut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moves the mouse off of some object in the document window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MouseDown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onMouseDown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 mouse button was pressed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MouseMove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onMouseMove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The mouse moved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MouseUp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onMouseUp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The mouse button was released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Select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onSelect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Text has been selected.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Click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clicks the mouse button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489622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Focus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onFocus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gives focus to or makes active a particular window or form element by clicking on it </a:t>
                      </a:r>
                      <a:r>
                        <a:rPr lang="en-US" sz="1600" dirty="0" smtClean="0"/>
                        <a:t>or </a:t>
                      </a:r>
                      <a:r>
                        <a:rPr lang="en-US" sz="1600" dirty="0"/>
                        <a:t>tabbing to it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Blur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 form field lost the focus (user moved to another field)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320778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Change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onChange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changes the data selected or contained in a form element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Submit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onSubmit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submits a form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Reset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onReset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Visitor resets a form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Abort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onAbort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An image failed to load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Change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onChange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The contents of a field has changed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DblClick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onDblClick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User double-clicked on this item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Error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onError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An error occurred while loading an image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Keydown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onKeyDown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 key was pressed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KeyPress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onKeyPress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 key was pressed </a:t>
                      </a:r>
                      <a:r>
                        <a:rPr lang="en-US" sz="1600" dirty="0" smtClean="0"/>
                        <a:t>or </a:t>
                      </a:r>
                      <a:r>
                        <a:rPr lang="en-US" sz="1600" dirty="0"/>
                        <a:t>released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  <a:tr h="268094">
                <a:tc>
                  <a:txBody>
                    <a:bodyPr/>
                    <a:lstStyle/>
                    <a:p>
                      <a:pPr marL="1143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KeyUP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onKeyUp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 key was released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7304" marR="47304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8610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Example: a program that adds or subtracts two numbers when respective button is clicked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&lt;html&gt;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&lt;head&gt;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&lt;script language="JavaScript"&gt;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function adder(num1, num2)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{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sum = 0;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sum = num1 + num2;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("The sum is " + sum);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}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function </a:t>
            </a:r>
            <a:r>
              <a:rPr lang="en-US" sz="1600" dirty="0" err="1" smtClean="0">
                <a:solidFill>
                  <a:srgbClr val="FF0000"/>
                </a:solidFill>
              </a:rPr>
              <a:t>subtractor</a:t>
            </a:r>
            <a:r>
              <a:rPr lang="en-US" sz="1600" dirty="0" smtClean="0">
                <a:solidFill>
                  <a:srgbClr val="FF0000"/>
                </a:solidFill>
              </a:rPr>
              <a:t>(num1, num2)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{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var</a:t>
            </a:r>
            <a:r>
              <a:rPr lang="en-US" sz="1600" dirty="0" smtClean="0">
                <a:solidFill>
                  <a:srgbClr val="FF0000"/>
                </a:solidFill>
              </a:rPr>
              <a:t> difference = 0;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difference = num1 - num2;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document.write</a:t>
            </a:r>
            <a:r>
              <a:rPr lang="en-US" sz="1600" dirty="0" smtClean="0">
                <a:solidFill>
                  <a:srgbClr val="FF0000"/>
                </a:solidFill>
              </a:rPr>
              <a:t>("The difference is " + difference);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}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&lt;/script&gt;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&lt;/head&gt;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&lt;body&gt;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&lt;form name="</a:t>
            </a:r>
            <a:r>
              <a:rPr lang="en-US" sz="1600" dirty="0" err="1" smtClean="0">
                <a:solidFill>
                  <a:srgbClr val="FF0000"/>
                </a:solidFill>
              </a:rPr>
              <a:t>event_example</a:t>
            </a:r>
            <a:r>
              <a:rPr lang="en-US" sz="1600" dirty="0" smtClean="0">
                <a:solidFill>
                  <a:srgbClr val="FF0000"/>
                </a:solidFill>
              </a:rPr>
              <a:t>"&gt;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&lt;input type="button" value="add" name="add" </a:t>
            </a:r>
            <a:r>
              <a:rPr lang="en-US" sz="1600" dirty="0" err="1" smtClean="0">
                <a:solidFill>
                  <a:srgbClr val="FF0000"/>
                </a:solidFill>
              </a:rPr>
              <a:t>onClick</a:t>
            </a:r>
            <a:r>
              <a:rPr lang="en-US" sz="1600" dirty="0" smtClean="0">
                <a:solidFill>
                  <a:srgbClr val="FF0000"/>
                </a:solidFill>
              </a:rPr>
              <a:t>="adder(10,30)"&gt;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&lt;input type="button" value="subtract" name="subtract" </a:t>
            </a:r>
            <a:r>
              <a:rPr lang="en-US" sz="1600" dirty="0" err="1" smtClean="0">
                <a:solidFill>
                  <a:srgbClr val="FF0000"/>
                </a:solidFill>
              </a:rPr>
              <a:t>onClick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</a:rPr>
              <a:t>subtractor</a:t>
            </a:r>
            <a:r>
              <a:rPr lang="en-US" sz="1600" dirty="0" smtClean="0">
                <a:solidFill>
                  <a:srgbClr val="FF0000"/>
                </a:solidFill>
              </a:rPr>
              <a:t>(20,50)"&gt;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&lt;a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=“” </a:t>
            </a:r>
            <a:r>
              <a:rPr lang="en-US" sz="1600" dirty="0" err="1" smtClean="0">
                <a:solidFill>
                  <a:srgbClr val="FF0000"/>
                </a:solidFill>
              </a:rPr>
              <a:t>onclick</a:t>
            </a:r>
            <a:r>
              <a:rPr lang="en-US" sz="1600" dirty="0" smtClean="0">
                <a:solidFill>
                  <a:srgbClr val="FF0000"/>
                </a:solidFill>
              </a:rPr>
              <a:t>=“adder(30,40”&gt; Add &lt;/a&gt;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&lt;/form&gt;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&lt;/body&gt;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&lt;/html&gt;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3.2 Working with JavaScript Objects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JavaScript has many built-in objects that you can use to perform different activities. </a:t>
            </a:r>
            <a:endParaRPr lang="en-US" dirty="0" smtClean="0"/>
          </a:p>
          <a:p>
            <a:r>
              <a:rPr lang="en-US" dirty="0" smtClean="0"/>
              <a:t>Every time you load a page into web browser, the JavaScript interpreter creates certain Objects based on how  the HTML is written. </a:t>
            </a:r>
            <a:endParaRPr lang="en-US" dirty="0" smtClean="0"/>
          </a:p>
          <a:p>
            <a:pPr>
              <a:buNone/>
            </a:pPr>
            <a:endParaRPr lang="en-US" sz="1500" dirty="0" smtClean="0"/>
          </a:p>
          <a:p>
            <a:r>
              <a:rPr lang="en-US" dirty="0" smtClean="0"/>
              <a:t>This minimal Object set is comprised of the </a:t>
            </a:r>
            <a:r>
              <a:rPr lang="en-US" b="1" dirty="0" smtClean="0"/>
              <a:t>navigator</a:t>
            </a:r>
            <a:r>
              <a:rPr lang="en-US" dirty="0" smtClean="0"/>
              <a:t>, </a:t>
            </a:r>
            <a:r>
              <a:rPr lang="en-US" b="1" dirty="0" smtClean="0"/>
              <a:t>window</a:t>
            </a:r>
            <a:r>
              <a:rPr lang="en-US" dirty="0" smtClean="0"/>
              <a:t>, </a:t>
            </a:r>
            <a:r>
              <a:rPr lang="en-US" b="1" dirty="0" smtClean="0"/>
              <a:t>document</a:t>
            </a:r>
            <a:r>
              <a:rPr lang="en-US" dirty="0" smtClean="0"/>
              <a:t>, </a:t>
            </a:r>
            <a:r>
              <a:rPr lang="en-US" b="1" dirty="0" smtClean="0"/>
              <a:t>location</a:t>
            </a:r>
            <a:r>
              <a:rPr lang="en-US" dirty="0" smtClean="0"/>
              <a:t>, and </a:t>
            </a:r>
            <a:r>
              <a:rPr lang="en-US" b="1" dirty="0" smtClean="0"/>
              <a:t>history </a:t>
            </a:r>
            <a:r>
              <a:rPr lang="en-US" dirty="0" smtClean="0"/>
              <a:t>Objects. </a:t>
            </a:r>
            <a:endParaRPr lang="en-US" dirty="0" smtClean="0"/>
          </a:p>
          <a:p>
            <a:r>
              <a:rPr lang="en-US" dirty="0" smtClean="0"/>
              <a:t>Depending on what's contained in the page, there can obviously be other Objects that are also generated by the interpreter. </a:t>
            </a:r>
            <a:endParaRPr lang="en-US" dirty="0" smtClean="0"/>
          </a:p>
          <a:p>
            <a:r>
              <a:rPr lang="en-US" dirty="0" smtClean="0"/>
              <a:t>All of these Objects exist in an Object hierarchy that can be accessed by calling on the Object with dot notation. </a:t>
            </a:r>
            <a:endParaRPr lang="en-US" dirty="0" smtClean="0"/>
          </a:p>
          <a:p>
            <a:r>
              <a:rPr lang="en-US" dirty="0" smtClean="0"/>
              <a:t>The following chart shows the structure.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rcRect l="1651" t="3250" r="1683" b="1668"/>
          <a:stretch>
            <a:fillRect/>
          </a:stretch>
        </p:blipFill>
        <p:spPr bwMode="auto">
          <a:xfrm>
            <a:off x="1447800" y="0"/>
            <a:ext cx="5867400" cy="662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50"/>
                </a:solidFill>
              </a:rPr>
              <a:t>Object Properties and Methods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All objects have properties and methods that are associated with them.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Property of an object is basically a predefined variable that you can assign a value to with simple dot notation Syntax like this: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objectName.propertyName</a:t>
            </a:r>
            <a:r>
              <a:rPr lang="en-US" dirty="0" smtClean="0">
                <a:solidFill>
                  <a:srgbClr val="FF0000"/>
                </a:solidFill>
              </a:rPr>
              <a:t> = value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For instance, if you want to change the background color of the </a:t>
            </a:r>
            <a:r>
              <a:rPr lang="en-US" b="1" dirty="0" smtClean="0"/>
              <a:t>document </a:t>
            </a:r>
            <a:r>
              <a:rPr lang="en-US" dirty="0" smtClean="0"/>
              <a:t>Object to blue, you would access the </a:t>
            </a:r>
            <a:r>
              <a:rPr lang="en-US" b="1" dirty="0" err="1" smtClean="0"/>
              <a:t>bgColor</a:t>
            </a:r>
            <a:r>
              <a:rPr lang="en-US" b="1" dirty="0" smtClean="0"/>
              <a:t> </a:t>
            </a:r>
            <a:r>
              <a:rPr lang="en-US" dirty="0" smtClean="0"/>
              <a:t>Property and assign the String "blue" to it like this: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document.bgColor</a:t>
            </a:r>
            <a:r>
              <a:rPr lang="en-US" dirty="0" smtClean="0">
                <a:solidFill>
                  <a:srgbClr val="FF0000"/>
                </a:solidFill>
              </a:rPr>
              <a:t> = "blue"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Method of an object is a predefined function that is assigned to an Object by browser. </a:t>
            </a:r>
            <a:endParaRPr lang="en-US" sz="2400" dirty="0" smtClean="0"/>
          </a:p>
          <a:p>
            <a:r>
              <a:rPr lang="en-US" sz="2400" dirty="0" smtClean="0"/>
              <a:t>You invoke a Method on an Object with the same dot </a:t>
            </a:r>
            <a:r>
              <a:rPr lang="en-US" sz="2400" dirty="0" err="1" smtClean="0"/>
              <a:t>notationlike</a:t>
            </a:r>
            <a:r>
              <a:rPr lang="en-US" sz="2400" dirty="0" smtClean="0"/>
              <a:t> this: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objectName.methodName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Suppose you want to give focus to the window at some point in your Script. </a:t>
            </a:r>
            <a:endParaRPr lang="en-US" sz="2400" dirty="0" smtClean="0"/>
          </a:p>
          <a:p>
            <a:r>
              <a:rPr lang="en-US" sz="2400" dirty="0" smtClean="0"/>
              <a:t>You do that by referencing the </a:t>
            </a:r>
            <a:r>
              <a:rPr lang="en-US" sz="2400" b="1" dirty="0" smtClean="0"/>
              <a:t>window </a:t>
            </a:r>
            <a:r>
              <a:rPr lang="en-US" sz="2400" dirty="0" smtClean="0"/>
              <a:t>Object and calling the </a:t>
            </a:r>
            <a:r>
              <a:rPr lang="en-US" sz="2400" b="1" dirty="0" smtClean="0"/>
              <a:t>focus() </a:t>
            </a:r>
            <a:r>
              <a:rPr lang="en-US" sz="2400" dirty="0" smtClean="0"/>
              <a:t>method like this: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window.focus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There are three ways to add JavaScript commands to your Web Pages.</a:t>
            </a:r>
            <a:endParaRPr lang="en-US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Embedding code</a:t>
            </a:r>
            <a:endParaRPr lang="en-US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Inline code</a:t>
            </a:r>
            <a:endParaRPr lang="en-US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External file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I. External File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If you want to run the same JavaScript on several pages, you can write a JavaScript in an external file. </a:t>
            </a:r>
            <a:endParaRPr lang="en-US" sz="2400" dirty="0" smtClean="0"/>
          </a:p>
          <a:p>
            <a:r>
              <a:rPr lang="en-US" sz="2400" dirty="0" smtClean="0"/>
              <a:t>Save the external JavaScript file with a .</a:t>
            </a:r>
            <a:r>
              <a:rPr lang="en-US" sz="2400" dirty="0" err="1" smtClean="0"/>
              <a:t>js</a:t>
            </a:r>
            <a:r>
              <a:rPr lang="en-US" sz="2400" dirty="0" smtClean="0"/>
              <a:t> file extension. </a:t>
            </a:r>
            <a:endParaRPr lang="en-US" sz="24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2. </a:t>
            </a:r>
            <a:r>
              <a:rPr lang="en-US" sz="2400" b="1" dirty="0" smtClean="0">
                <a:solidFill>
                  <a:srgbClr val="00B050"/>
                </a:solidFill>
              </a:rPr>
              <a:t>JavaScript Objects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JavaScript has many built-in objects that you can use to perform different activities. </a:t>
            </a:r>
            <a:endParaRPr lang="en-US" sz="2400" dirty="0" smtClean="0"/>
          </a:p>
          <a:p>
            <a:r>
              <a:rPr lang="en-US" sz="2400" dirty="0" smtClean="0"/>
              <a:t>The most important objects are:</a:t>
            </a:r>
            <a:endParaRPr lang="en-US" sz="2400" dirty="0" smtClean="0"/>
          </a:p>
          <a:p>
            <a:pPr lvl="1"/>
            <a:r>
              <a:rPr lang="en-US" sz="2400" dirty="0" smtClean="0"/>
              <a:t>Math</a:t>
            </a:r>
            <a:endParaRPr lang="en-US" sz="2400" dirty="0" smtClean="0"/>
          </a:p>
          <a:p>
            <a:pPr lvl="1"/>
            <a:r>
              <a:rPr lang="en-US" sz="2400" dirty="0" smtClean="0"/>
              <a:t>String</a:t>
            </a:r>
            <a:endParaRPr lang="en-US" sz="2400" dirty="0" smtClean="0"/>
          </a:p>
          <a:p>
            <a:pPr lvl="1"/>
            <a:r>
              <a:rPr lang="en-US" sz="2400" dirty="0" smtClean="0"/>
              <a:t>Date</a:t>
            </a:r>
            <a:endParaRPr lang="en-US" sz="2400" dirty="0" smtClean="0"/>
          </a:p>
          <a:p>
            <a:pPr lvl="1"/>
            <a:r>
              <a:rPr lang="en-US" sz="2400" dirty="0" smtClean="0"/>
              <a:t>History</a:t>
            </a:r>
            <a:endParaRPr lang="en-US" sz="2400" dirty="0" smtClean="0"/>
          </a:p>
          <a:p>
            <a:pPr lvl="1"/>
            <a:r>
              <a:rPr lang="en-US" sz="2400" dirty="0" smtClean="0"/>
              <a:t>Document</a:t>
            </a:r>
            <a:endParaRPr lang="en-US" sz="2400" dirty="0" smtClean="0"/>
          </a:p>
          <a:p>
            <a:pPr lvl="1"/>
            <a:r>
              <a:rPr lang="en-US" sz="2400" dirty="0" smtClean="0"/>
              <a:t>Number</a:t>
            </a:r>
            <a:endParaRPr lang="en-US" sz="2400" dirty="0" smtClean="0"/>
          </a:p>
          <a:p>
            <a:pPr>
              <a:buNone/>
            </a:pPr>
            <a:endParaRPr lang="en-US" sz="1700" b="1" i="1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2.1 Math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predefined Math object has properties and methods for mathematical constants and functions.</a:t>
            </a:r>
            <a:endParaRPr lang="en-US" dirty="0" smtClean="0"/>
          </a:p>
          <a:p>
            <a:r>
              <a:rPr lang="en-US" dirty="0" smtClean="0"/>
              <a:t>For example, the Math object’s PI property has the value of pi (3.141...), which you would use in an application as </a:t>
            </a:r>
            <a:r>
              <a:rPr lang="en-US" dirty="0" err="1" smtClean="0"/>
              <a:t>Math.PI</a:t>
            </a:r>
            <a:endParaRPr lang="en-US" dirty="0" smtClean="0"/>
          </a:p>
          <a:p>
            <a:r>
              <a:rPr lang="en-US" dirty="0" smtClean="0"/>
              <a:t>Similarly, standard mathematical functions are methods of Math. </a:t>
            </a:r>
            <a:endParaRPr lang="en-US" dirty="0" smtClean="0"/>
          </a:p>
          <a:p>
            <a:r>
              <a:rPr lang="en-US" dirty="0" smtClean="0"/>
              <a:t>These include trigonometric, logarithmic, exponential, and other functions.</a:t>
            </a:r>
            <a:endParaRPr lang="en-US" dirty="0" smtClean="0"/>
          </a:p>
          <a:p>
            <a:endParaRPr lang="en-US" sz="1500" dirty="0" smtClean="0"/>
          </a:p>
          <a:p>
            <a:r>
              <a:rPr lang="en-US" dirty="0" smtClean="0"/>
              <a:t>For example, if you want to use the trigonometric function sine, you would write: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Math.sin(1.56)</a:t>
            </a:r>
            <a:endParaRPr lang="en-US" sz="1400" dirty="0" smtClean="0"/>
          </a:p>
          <a:p>
            <a:r>
              <a:rPr lang="en-US" dirty="0" smtClean="0"/>
              <a:t>Note that all trigonometric methods of Math take arguments in radians.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828800"/>
          <a:ext cx="7924800" cy="3962403"/>
        </p:xfrm>
        <a:graphic>
          <a:graphicData uri="http://schemas.openxmlformats.org/drawingml/2006/table">
            <a:tbl>
              <a:tblPr/>
              <a:tblGrid>
                <a:gridCol w="2286000"/>
                <a:gridCol w="2997200"/>
                <a:gridCol w="2641600"/>
              </a:tblGrid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Property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 	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Math.E 	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2.718281828459045091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Euler’s constant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Math.LN2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0.6931471805599452862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Natural log of 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Math.LN10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2.302585092994045901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Natural log of 10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Math.LOG2E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1.442695040888963387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Log base-2 of 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Math.LOG10E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0.4342944819032518167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Log base-10 of 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Math.PI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3.141592653589793116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π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Math.SQRT1_2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0.7071067811865475727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Square root of 1/2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40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Math.SQRT2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1.414213562373095145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Square root of 2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76187"/>
          <a:ext cx="8077200" cy="6705613"/>
        </p:xfrm>
        <a:graphic>
          <a:graphicData uri="http://schemas.openxmlformats.org/drawingml/2006/table">
            <a:tbl>
              <a:tblPr/>
              <a:tblGrid>
                <a:gridCol w="3242966"/>
                <a:gridCol w="4834234"/>
              </a:tblGrid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Method Syntax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Returns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Math.abs(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Absolute value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Math.acos(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Arc cosine (in radians)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Math.asin(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Arc sine (in radians)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Math.atan(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Arc tangent (in radians)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Math.atan2(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,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Angle of polar coordinates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x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y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Math.ceil(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Next integer greater than or equal to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Math.cos(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Cosine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Math.exp(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Euler’s constant to the power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Math.floor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Next integer less than or equal to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Math.log(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Natural logarithm (base e)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Math.max(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,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The greater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or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Math.min(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,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The lesser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or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Math.pow(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,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Val1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 the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val2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power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Math.random()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Random number between 0 and 1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Math.round(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N+1 when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&gt;= N.5; otherwise N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Math.sin(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Sine (in radians)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Math.sqrt(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Square root of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29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Math.tan(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Tangent (in radians) of </a:t>
                      </a:r>
                      <a:r>
                        <a:rPr lang="en-US" sz="1600" i="1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val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Example: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Math.round</a:t>
            </a:r>
            <a:r>
              <a:rPr lang="en-US" sz="2800" dirty="0" smtClean="0">
                <a:solidFill>
                  <a:srgbClr val="FF0000"/>
                </a:solidFill>
              </a:rPr>
              <a:t>(3.5);     // result: 4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Math.round</a:t>
            </a:r>
            <a:r>
              <a:rPr lang="en-US" sz="2800" dirty="0" smtClean="0">
                <a:solidFill>
                  <a:srgbClr val="FF0000"/>
                </a:solidFill>
              </a:rPr>
              <a:t>(–3.5);   // result: –3.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Math.pow(5, 2); 	   // result: 25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Math.floor</a:t>
            </a:r>
            <a:r>
              <a:rPr lang="en-US" sz="2800" dirty="0" smtClean="0">
                <a:solidFill>
                  <a:srgbClr val="FF0000"/>
                </a:solidFill>
              </a:rPr>
              <a:t>(1.6);     //result: 1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Math.ceil</a:t>
            </a:r>
            <a:r>
              <a:rPr lang="en-US" sz="2800" dirty="0" smtClean="0">
                <a:solidFill>
                  <a:srgbClr val="FF0000"/>
                </a:solidFill>
              </a:rPr>
              <a:t>(1.6);      //result: 2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Math.sin(90);	//result: 1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2.2 Date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Most of your date and time work is done with the Date object. </a:t>
            </a:r>
            <a:endParaRPr lang="en-US" dirty="0" smtClean="0"/>
          </a:p>
          <a:p>
            <a:r>
              <a:rPr lang="en-US" dirty="0" smtClean="0"/>
              <a:t>The basic syntax for generating a new date object is as follows: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dateObjectName</a:t>
            </a:r>
            <a:r>
              <a:rPr lang="en-US" dirty="0" smtClean="0">
                <a:solidFill>
                  <a:srgbClr val="FF0000"/>
                </a:solidFill>
              </a:rPr>
              <a:t> = new Date([parameters])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r>
              <a:rPr lang="en-US" dirty="0" smtClean="0"/>
              <a:t>The parameter can be: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new Date(“Month </a:t>
            </a:r>
            <a:r>
              <a:rPr lang="en-US" dirty="0" err="1" smtClean="0">
                <a:solidFill>
                  <a:srgbClr val="FF0000"/>
                </a:solidFill>
              </a:rPr>
              <a:t>dd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yyyy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hh:mm:ss</a:t>
            </a:r>
            <a:r>
              <a:rPr lang="en-US" dirty="0" smtClean="0">
                <a:solidFill>
                  <a:srgbClr val="FF0000"/>
                </a:solidFill>
              </a:rPr>
              <a:t>”)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new Date(“Month </a:t>
            </a:r>
            <a:r>
              <a:rPr lang="en-US" dirty="0" err="1" smtClean="0">
                <a:solidFill>
                  <a:srgbClr val="FF0000"/>
                </a:solidFill>
              </a:rPr>
              <a:t>dd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yyyy</a:t>
            </a:r>
            <a:r>
              <a:rPr lang="en-US" dirty="0" smtClean="0">
                <a:solidFill>
                  <a:srgbClr val="FF0000"/>
                </a:solidFill>
              </a:rPr>
              <a:t>”)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new Date(</a:t>
            </a:r>
            <a:r>
              <a:rPr lang="en-US" dirty="0" err="1" smtClean="0">
                <a:solidFill>
                  <a:srgbClr val="FF0000"/>
                </a:solidFill>
              </a:rPr>
              <a:t>yy,mm,dd,hh,mm,ss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new Date(</a:t>
            </a:r>
            <a:r>
              <a:rPr lang="en-US" dirty="0" err="1" smtClean="0">
                <a:solidFill>
                  <a:srgbClr val="FF0000"/>
                </a:solidFill>
              </a:rPr>
              <a:t>yy,mm,dd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new Date(milliseconds)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4"/>
          <a:ext cx="8229600" cy="6629400"/>
        </p:xfrm>
        <a:graphic>
          <a:graphicData uri="http://schemas.openxmlformats.org/drawingml/2006/table">
            <a:tbl>
              <a:tblPr/>
              <a:tblGrid>
                <a:gridCol w="2386584"/>
                <a:gridCol w="1264142"/>
                <a:gridCol w="4578874"/>
              </a:tblGrid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Method 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 Range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0-...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Milliseconds since 1/1/70 00:00:00 GMT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dateObj.getYear() 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70-...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Specified year minus 1900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four-digit year for 2000+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dateObj.getFullYear()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1970-...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four-digit year (Y2K-compliant)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dateObj.getMonth()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0-11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Month within the year (January = 0)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dateObj.getDate()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1-31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Date within the month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dateObj.getDay()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0-6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Day of week (Sunday = 0)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dateObj.getHours()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0-23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Hour of the day in 24-hour time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dateObj.getMinutes()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0-59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Minute of the specified hour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dateObj.getSeconds()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0-59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Second within the specified minute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dateObj.setTime(val)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0-...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Milliseconds since 1/1/70 00:00:00 GMT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4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dateObj.setYear(val)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70-...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Specified year minus 1900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four-digit year for 2000+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dateObj.setMonth(val)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0-11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Month within the year (January = 0)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dateObj.setDate(val)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1-31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Date within the month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dateObj.setDay(val)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0-6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Day of week (Sunday = 0)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dateObj.setHours(val)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0-23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Hour of the day in 24-hour time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dateObj.setMinutes(val)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0-59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Minute of the specified hour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dateObj.setSeconds(val)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0-59</a:t>
                      </a:r>
                      <a:endParaRPr lang="en-US" sz="16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sets Second within the specified minute</a:t>
                      </a:r>
                      <a:endParaRPr lang="en-US" sz="16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9749" marR="597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display current date and time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today = new Date();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date = </a:t>
            </a:r>
            <a:r>
              <a:rPr lang="en-US" dirty="0" err="1" smtClean="0">
                <a:solidFill>
                  <a:srgbClr val="FF0000"/>
                </a:solidFill>
              </a:rPr>
              <a:t>today.getDate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month = </a:t>
            </a:r>
            <a:r>
              <a:rPr lang="en-US" dirty="0" err="1" smtClean="0">
                <a:solidFill>
                  <a:srgbClr val="FF0000"/>
                </a:solidFill>
              </a:rPr>
              <a:t>today.getMonth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year = </a:t>
            </a:r>
            <a:r>
              <a:rPr lang="en-US" dirty="0" err="1" smtClean="0">
                <a:solidFill>
                  <a:srgbClr val="FF0000"/>
                </a:solidFill>
              </a:rPr>
              <a:t>today.getFullYear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document.write</a:t>
            </a:r>
            <a:r>
              <a:rPr lang="en-US" dirty="0" smtClean="0">
                <a:solidFill>
                  <a:srgbClr val="FF0000"/>
                </a:solidFill>
              </a:rPr>
              <a:t>(“Today’s date: ”+date+”/”+month+”/”+year);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sz="1500" dirty="0" smtClean="0"/>
          </a:p>
          <a:p>
            <a:pPr lvl="2">
              <a:buNone/>
            </a:pPr>
            <a:r>
              <a:rPr lang="en-US" sz="2800" dirty="0" smtClean="0"/>
              <a:t>output:</a:t>
            </a:r>
            <a:endParaRPr lang="en-US" sz="2800" dirty="0" smtClean="0"/>
          </a:p>
          <a:p>
            <a:pPr lvl="2">
              <a:buNone/>
            </a:pPr>
            <a:r>
              <a:rPr lang="en-US" sz="2800" dirty="0" smtClean="0"/>
              <a:t>Today’s date: 4/11/2010</a:t>
            </a:r>
            <a:endParaRPr lang="en-US" sz="2800" dirty="0" smtClean="0"/>
          </a:p>
          <a:p>
            <a:pPr>
              <a:buNone/>
            </a:pPr>
            <a:r>
              <a:rPr lang="en-US" sz="1300" dirty="0" smtClean="0"/>
              <a:t> </a:t>
            </a:r>
            <a:endParaRPr lang="en-US" sz="1300" dirty="0" smtClean="0"/>
          </a:p>
          <a:p>
            <a:r>
              <a:rPr lang="en-US" dirty="0" smtClean="0"/>
              <a:t>Example: to set date to some past time like birth date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myBirthday</a:t>
            </a:r>
            <a:r>
              <a:rPr lang="en-US" dirty="0" smtClean="0">
                <a:solidFill>
                  <a:srgbClr val="FF0000"/>
                </a:solidFill>
              </a:rPr>
              <a:t> = new Date(“September 11, 2001”);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result = </a:t>
            </a:r>
            <a:r>
              <a:rPr lang="en-US" dirty="0" err="1" smtClean="0">
                <a:solidFill>
                  <a:srgbClr val="FF0000"/>
                </a:solidFill>
              </a:rPr>
              <a:t>myBirthday.getDay</a:t>
            </a:r>
            <a:r>
              <a:rPr lang="en-US" dirty="0" smtClean="0">
                <a:solidFill>
                  <a:srgbClr val="FF0000"/>
                </a:solidFill>
              </a:rPr>
              <a:t>();   // result = 2, a Tuesday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myBirthday.setYear</a:t>
            </a:r>
            <a:r>
              <a:rPr lang="en-US" dirty="0" smtClean="0">
                <a:solidFill>
                  <a:srgbClr val="FF0000"/>
                </a:solidFill>
              </a:rPr>
              <a:t>(2002);       // bump up to next year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result = </a:t>
            </a:r>
            <a:r>
              <a:rPr lang="en-US" dirty="0" err="1" smtClean="0">
                <a:solidFill>
                  <a:srgbClr val="FF0000"/>
                </a:solidFill>
              </a:rPr>
              <a:t>myBirthday.getDay</a:t>
            </a:r>
            <a:r>
              <a:rPr lang="en-US" dirty="0" smtClean="0">
                <a:solidFill>
                  <a:srgbClr val="FF0000"/>
                </a:solidFill>
              </a:rPr>
              <a:t>();  // result = 3, a Wednesday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2.3 String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 string is any text inside a quote pair. </a:t>
            </a:r>
            <a:endParaRPr lang="en-US" dirty="0" smtClean="0"/>
          </a:p>
          <a:p>
            <a:r>
              <a:rPr lang="en-US" dirty="0" smtClean="0"/>
              <a:t>A quote pair consists of either double quotes or single quotes. </a:t>
            </a:r>
            <a:endParaRPr lang="en-US" dirty="0" smtClean="0"/>
          </a:p>
          <a:p>
            <a:r>
              <a:rPr lang="en-US" dirty="0" smtClean="0"/>
              <a:t>JavaScript imposes no practical limit on the number of characters that a string can hold. 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You have two ways to assign a string value to a variable. </a:t>
            </a:r>
            <a:endParaRPr lang="en-US" dirty="0" smtClean="0"/>
          </a:p>
          <a:p>
            <a:r>
              <a:rPr lang="en-US" dirty="0" smtClean="0"/>
              <a:t>The simplest is a basic assignment statement: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myString</a:t>
            </a:r>
            <a:r>
              <a:rPr lang="en-US" dirty="0" smtClean="0">
                <a:solidFill>
                  <a:srgbClr val="FF0000"/>
                </a:solidFill>
              </a:rPr>
              <a:t> = “Hello there.”;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r>
              <a:rPr lang="en-US" dirty="0" smtClean="0"/>
              <a:t>You can also create a string object using the more formal syntax that involves the new keyword and a constructor function like: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stringVar</a:t>
            </a:r>
            <a:r>
              <a:rPr lang="en-US" dirty="0" smtClean="0">
                <a:solidFill>
                  <a:srgbClr val="FF0000"/>
                </a:solidFill>
              </a:rPr>
              <a:t> = new String(“characters”);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2400" y="76200"/>
          <a:ext cx="8763000" cy="6477000"/>
        </p:xfrm>
        <a:graphic>
          <a:graphicData uri="http://schemas.openxmlformats.org/drawingml/2006/table">
            <a:tbl>
              <a:tblPr/>
              <a:tblGrid>
                <a:gridCol w="2480994"/>
                <a:gridCol w="6282006"/>
              </a:tblGrid>
              <a:tr h="253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Method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Description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charAt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(index)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character at the specified index.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313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charCodeAt(index)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a number indicating the Unicode value of the character at the given index.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concat(string)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Combines the text of two strings and returns a new 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indexOf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(string, [start])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index within the calling String object of the first occurrence of the specified value, or -1 if not found.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lastIndexOf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(string,[start])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index within the calling String object of the last occurrence of the specified value, or -1 if not found.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localeCompare(string2)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a number indicating whether a reference string comes before or after or is the same as the given string in sort order.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length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length of the 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match(regExpression)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Used to match a regular expression against a 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replace(regExpression,replacer)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Used to find a match between a regular expression and a string, and to replace the matched substring with a new substring.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313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search(regExpression)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Executes the search for a match between a regular expression and a specified string.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slice(startIndex [,end])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Extracts a section of a string and returns a new 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313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split(delimiter [,limit])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Splits a String object into an array of strings by separating the string into substrings.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substr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(start [, length])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characters in a string beginning at the specified location through the specified number of characters.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substring(start, end)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characters in a string between the two indexes into a string.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toLowerCase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calling string value converted to lower case.</a:t>
                      </a:r>
                      <a:endParaRPr lang="en-US" sz="14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toUpperCase</a:t>
                      </a:r>
                      <a:r>
                        <a:rPr kumimoji="0" lang="en-US" sz="1400" kern="12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</a:t>
                      </a:r>
                      <a:endParaRPr kumimoji="0" lang="en-US" sz="1400" kern="12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12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the calling string value converted to uppercase.</a:t>
                      </a:r>
                      <a:endParaRPr kumimoji="0" lang="en-US" sz="1400" kern="12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Returns a string representing the specified object.</a:t>
                      </a:r>
                      <a:endParaRPr lang="en-US" sz="14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1626" marR="4162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external script cannot contain the &lt;script&gt;&lt;/script&gt; tags!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You can use the SRC attribute of the &lt;SCRIPT&gt; tag to call JavaScript code from an external text file. 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It is called by the following tag: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&lt;SCRIPT language = "JavaScript" SRC = </a:t>
            </a:r>
            <a:r>
              <a:rPr lang="en-US" sz="2400" i="1" dirty="0" smtClean="0">
                <a:solidFill>
                  <a:srgbClr val="FF0000"/>
                </a:solidFill>
              </a:rPr>
              <a:t>"filename"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&lt;/SCRIPT&gt;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II. Scripts in &lt;head&gt;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Scripts to be executed when they are called, or when an event is triggered, are placed in functions. 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Put your functions in the head section, this way they are all in one place, and they do not interfere with page content.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Example: </a:t>
            </a:r>
            <a:endParaRPr lang="en-US" sz="3200" dirty="0" smtClean="0"/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var</a:t>
            </a:r>
            <a:r>
              <a:rPr lang="en-US" sz="3200" dirty="0" smtClean="0">
                <a:solidFill>
                  <a:srgbClr val="FF0000"/>
                </a:solidFill>
              </a:rPr>
              <a:t> name = new String(“</a:t>
            </a:r>
            <a:r>
              <a:rPr lang="en-US" sz="3200" dirty="0" err="1" smtClean="0">
                <a:solidFill>
                  <a:srgbClr val="FF0000"/>
                </a:solidFill>
              </a:rPr>
              <a:t>Konrad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Zuse</a:t>
            </a:r>
            <a:r>
              <a:rPr lang="en-US" sz="3200" dirty="0" smtClean="0">
                <a:solidFill>
                  <a:srgbClr val="FF0000"/>
                </a:solidFill>
              </a:rPr>
              <a:t>”);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name.concat</a:t>
            </a:r>
            <a:r>
              <a:rPr lang="en-US" sz="3200" dirty="0" smtClean="0">
                <a:solidFill>
                  <a:srgbClr val="FF0000"/>
                </a:solidFill>
              </a:rPr>
              <a:t>(“ - created the first computer”);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name.substring</a:t>
            </a:r>
            <a:r>
              <a:rPr lang="en-US" sz="3200" dirty="0" smtClean="0">
                <a:solidFill>
                  <a:srgbClr val="FF0000"/>
                </a:solidFill>
              </a:rPr>
              <a:t>(0,10);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name.indexOf</a:t>
            </a:r>
            <a:r>
              <a:rPr lang="en-US" sz="3200" dirty="0" smtClean="0">
                <a:solidFill>
                  <a:srgbClr val="FF0000"/>
                </a:solidFill>
              </a:rPr>
              <a:t>(“</a:t>
            </a:r>
            <a:r>
              <a:rPr lang="en-US" sz="3200" dirty="0" err="1" smtClean="0">
                <a:solidFill>
                  <a:srgbClr val="FF0000"/>
                </a:solidFill>
              </a:rPr>
              <a:t>Zuse</a:t>
            </a:r>
            <a:r>
              <a:rPr lang="en-US" sz="3200" dirty="0" smtClean="0">
                <a:solidFill>
                  <a:srgbClr val="FF0000"/>
                </a:solidFill>
              </a:rPr>
              <a:t>”);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name.replace</a:t>
            </a:r>
            <a:r>
              <a:rPr lang="en-US" sz="3200" dirty="0" smtClean="0">
                <a:solidFill>
                  <a:srgbClr val="FF0000"/>
                </a:solidFill>
              </a:rPr>
              <a:t>(“a”,”#”);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name.toUpperCase</a:t>
            </a:r>
            <a:r>
              <a:rPr lang="en-US" sz="3200" dirty="0" smtClean="0">
                <a:solidFill>
                  <a:srgbClr val="FF0000"/>
                </a:solidFill>
              </a:rPr>
              <a:t>();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700" dirty="0" smtClean="0"/>
              <a:t> </a:t>
            </a:r>
            <a:endParaRPr lang="en-US" sz="1700" dirty="0" smtClean="0"/>
          </a:p>
          <a:p>
            <a:r>
              <a:rPr lang="en-US" sz="3200" dirty="0" smtClean="0"/>
              <a:t>Output:</a:t>
            </a:r>
            <a:endParaRPr lang="en-US" sz="3200" dirty="0" smtClean="0"/>
          </a:p>
          <a:p>
            <a:pPr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Konrad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Zuse</a:t>
            </a:r>
            <a:r>
              <a:rPr lang="en-US" sz="3200" dirty="0" smtClean="0">
                <a:solidFill>
                  <a:srgbClr val="FF0000"/>
                </a:solidFill>
              </a:rPr>
              <a:t> - created the first computer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Konrad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Zuse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KONRAD ZUSE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Konr#d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Zuse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2.4 Document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Contains information on the current document. </a:t>
            </a:r>
            <a:endParaRPr lang="en-US" dirty="0" smtClean="0"/>
          </a:p>
          <a:p>
            <a:r>
              <a:rPr lang="en-US" dirty="0" smtClean="0"/>
              <a:t>Document object contains properties and methods that can be used to access the page elements.</a:t>
            </a:r>
            <a:endParaRPr lang="en-US" dirty="0" smtClean="0"/>
          </a:p>
          <a:p>
            <a:endParaRPr lang="en-US" sz="1500" dirty="0" smtClean="0"/>
          </a:p>
          <a:p>
            <a:r>
              <a:rPr lang="en-US" dirty="0" smtClean="0"/>
              <a:t>Properties:</a:t>
            </a:r>
            <a:endParaRPr lang="en-US" dirty="0" smtClean="0"/>
          </a:p>
          <a:p>
            <a:pPr lvl="1"/>
            <a:r>
              <a:rPr lang="en-US" b="1" dirty="0" smtClean="0"/>
              <a:t>title</a:t>
            </a:r>
            <a:r>
              <a:rPr lang="en-US" dirty="0" smtClean="0"/>
              <a:t> - Current document title. If no title is defined, title contains “Untitled.”</a:t>
            </a:r>
            <a:endParaRPr lang="en-US" dirty="0" smtClean="0"/>
          </a:p>
          <a:p>
            <a:pPr lvl="1"/>
            <a:r>
              <a:rPr lang="en-US" b="1" dirty="0" smtClean="0"/>
              <a:t>location</a:t>
            </a:r>
            <a:r>
              <a:rPr lang="en-US" dirty="0" smtClean="0"/>
              <a:t> - Full URL of the document.</a:t>
            </a:r>
            <a:endParaRPr lang="en-US" dirty="0" smtClean="0"/>
          </a:p>
          <a:p>
            <a:pPr lvl="1"/>
            <a:r>
              <a:rPr lang="en-US" b="1" dirty="0" err="1" smtClean="0"/>
              <a:t>lastModified</a:t>
            </a:r>
            <a:r>
              <a:rPr lang="en-US" dirty="0" smtClean="0"/>
              <a:t> - A Date object-compatible string containing the date the document was last modified.</a:t>
            </a:r>
            <a:endParaRPr lang="en-US" dirty="0" smtClean="0"/>
          </a:p>
          <a:p>
            <a:pPr lvl="1"/>
            <a:r>
              <a:rPr lang="en-US" b="1" dirty="0" err="1" smtClean="0"/>
              <a:t>bgColor</a:t>
            </a:r>
            <a:r>
              <a:rPr lang="en-US" dirty="0" smtClean="0"/>
              <a:t> - Background color, expressed as a hexadecimal RGB value (for example, #FFFFF for white). Equivalent to the BGCOLOR attribute of the &lt;BODY&gt; tag.</a:t>
            </a:r>
            <a:endParaRPr lang="en-US" dirty="0" smtClean="0"/>
          </a:p>
          <a:p>
            <a:pPr lvl="1"/>
            <a:r>
              <a:rPr lang="en-US" b="1" dirty="0" err="1" smtClean="0"/>
              <a:t>fgColor</a:t>
            </a:r>
            <a:r>
              <a:rPr lang="en-US" dirty="0" smtClean="0"/>
              <a:t> - Foreground (text) color, expressed as a hexadecimal RGB value compatible with HTML syntax. Equivalent to the TEXT attribute of the &lt;BODY&gt; tag.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 err="1" smtClean="0"/>
              <a:t>linkColor</a:t>
            </a:r>
            <a:r>
              <a:rPr lang="en-US" dirty="0" smtClean="0"/>
              <a:t> - Hyperlink color, expressed as a hexadecimal RGB value compatible with HTML syntax. Equivalent to the LINK attribute of the &lt;BODY&gt; tag.</a:t>
            </a:r>
            <a:endParaRPr lang="en-US" dirty="0" smtClean="0"/>
          </a:p>
          <a:p>
            <a:pPr lvl="0"/>
            <a:r>
              <a:rPr lang="en-US" b="1" dirty="0" err="1" smtClean="0"/>
              <a:t>alinkColor</a:t>
            </a:r>
            <a:r>
              <a:rPr lang="en-US" dirty="0" smtClean="0"/>
              <a:t>  - Activated hyperlink color, expressed as a hexadecimal RGB value. Equivalent to the ALINK attribute of the &lt;BODY&gt; tag.</a:t>
            </a:r>
            <a:endParaRPr lang="en-US" dirty="0" smtClean="0"/>
          </a:p>
          <a:p>
            <a:pPr lvl="0"/>
            <a:r>
              <a:rPr lang="en-US" b="1" dirty="0" err="1" smtClean="0"/>
              <a:t>vlinkColor</a:t>
            </a:r>
            <a:r>
              <a:rPr lang="en-US" b="1" dirty="0" smtClean="0"/>
              <a:t> </a:t>
            </a:r>
            <a:r>
              <a:rPr lang="en-US" dirty="0" smtClean="0"/>
              <a:t>– visited link color, expressed as hexadecimal RGB value</a:t>
            </a:r>
            <a:endParaRPr lang="en-US" dirty="0" smtClean="0"/>
          </a:p>
          <a:p>
            <a:pPr lvl="0"/>
            <a:r>
              <a:rPr lang="en-US" b="1" dirty="0" smtClean="0"/>
              <a:t>forms[ ]</a:t>
            </a:r>
            <a:r>
              <a:rPr lang="en-US" dirty="0" smtClean="0"/>
              <a:t> - Array of form objects in the document, in the order specified in the source. Each form has its own form object.</a:t>
            </a:r>
            <a:endParaRPr lang="en-US" dirty="0" smtClean="0"/>
          </a:p>
          <a:p>
            <a:pPr lvl="0"/>
            <a:r>
              <a:rPr lang="en-US" b="1" dirty="0" err="1" smtClean="0"/>
              <a:t>forms.length</a:t>
            </a:r>
            <a:r>
              <a:rPr lang="en-US" dirty="0" smtClean="0"/>
              <a:t> - The number of form objects within the document.</a:t>
            </a:r>
            <a:endParaRPr lang="en-US" dirty="0" smtClean="0"/>
          </a:p>
          <a:p>
            <a:pPr lvl="0"/>
            <a:r>
              <a:rPr lang="en-US" b="1" dirty="0" smtClean="0"/>
              <a:t>links[ ]</a:t>
            </a:r>
            <a:r>
              <a:rPr lang="en-US" dirty="0" smtClean="0"/>
              <a:t> - Array objects corresponding to all HREF links in the document, in the order specified in the source.</a:t>
            </a:r>
            <a:endParaRPr lang="en-US" dirty="0" smtClean="0"/>
          </a:p>
          <a:p>
            <a:pPr lvl="0"/>
            <a:r>
              <a:rPr lang="en-US" b="1" dirty="0" err="1" smtClean="0"/>
              <a:t>links.length</a:t>
            </a:r>
            <a:r>
              <a:rPr lang="en-US" dirty="0" smtClean="0"/>
              <a:t> - The number of HREF links in the document.</a:t>
            </a:r>
            <a:endParaRPr lang="en-US" dirty="0" smtClean="0"/>
          </a:p>
          <a:p>
            <a:pPr lvl="0"/>
            <a:r>
              <a:rPr lang="en-US" b="1" dirty="0" smtClean="0"/>
              <a:t>anchors[ ]</a:t>
            </a:r>
            <a:r>
              <a:rPr lang="en-US" dirty="0" smtClean="0"/>
              <a:t> - Array of all "named" anchors between the &lt;A NAME=""&gt; and &lt;/A&gt; tags within the document.</a:t>
            </a:r>
            <a:endParaRPr lang="en-US" dirty="0" smtClean="0"/>
          </a:p>
          <a:p>
            <a:pPr lvl="0"/>
            <a:r>
              <a:rPr lang="en-US" b="1" dirty="0" err="1" smtClean="0"/>
              <a:t>anchors.length</a:t>
            </a:r>
            <a:r>
              <a:rPr lang="en-US" dirty="0" smtClean="0"/>
              <a:t> - The number of named anchors in the document.</a:t>
            </a:r>
            <a:endParaRPr lang="en-US" dirty="0" smtClean="0"/>
          </a:p>
          <a:p>
            <a:pPr lvl="0"/>
            <a:r>
              <a:rPr lang="en-US" b="1" dirty="0" smtClean="0"/>
              <a:t>images[]</a:t>
            </a:r>
            <a:r>
              <a:rPr lang="en-US" dirty="0" smtClean="0"/>
              <a:t> - Image objects that correspond to each image on the page.</a:t>
            </a:r>
            <a:endParaRPr lang="en-US" dirty="0" smtClean="0"/>
          </a:p>
          <a:p>
            <a:pPr lvl="0"/>
            <a:r>
              <a:rPr lang="en-US" b="1" dirty="0" smtClean="0"/>
              <a:t>applets[]</a:t>
            </a:r>
            <a:r>
              <a:rPr lang="en-US" dirty="0" smtClean="0"/>
              <a:t> - Java applet objects that correspond to each applet on the page.</a:t>
            </a:r>
            <a:endParaRPr lang="en-US" dirty="0" smtClean="0"/>
          </a:p>
          <a:p>
            <a:pPr lvl="0"/>
            <a:r>
              <a:rPr lang="en-US" b="1" dirty="0" smtClean="0"/>
              <a:t>embeds[]</a:t>
            </a:r>
            <a:r>
              <a:rPr lang="en-US" dirty="0" smtClean="0"/>
              <a:t> - </a:t>
            </a:r>
            <a:r>
              <a:rPr lang="en-US" dirty="0" err="1" smtClean="0"/>
              <a:t>Plugins</a:t>
            </a:r>
            <a:r>
              <a:rPr lang="en-US" dirty="0" smtClean="0"/>
              <a:t> object that represent each plug-in on the page.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2600" dirty="0" smtClean="0"/>
              <a:t>Example: changing link colors</a:t>
            </a:r>
            <a:endParaRPr lang="en-US" sz="2600" dirty="0" smtClean="0"/>
          </a:p>
          <a:p>
            <a:pPr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document.linkColor</a:t>
            </a:r>
            <a:r>
              <a:rPr lang="en-US" sz="2600" dirty="0" smtClean="0">
                <a:solidFill>
                  <a:srgbClr val="FF0000"/>
                </a:solidFill>
              </a:rPr>
              <a:t> = “red”;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document.alinkColor</a:t>
            </a:r>
            <a:r>
              <a:rPr lang="en-US" sz="2600" dirty="0" smtClean="0">
                <a:solidFill>
                  <a:srgbClr val="FF0000"/>
                </a:solidFill>
              </a:rPr>
              <a:t> = “blue”;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</a:t>
            </a:r>
            <a:r>
              <a:rPr lang="en-US" sz="2600" dirty="0" err="1" smtClean="0">
                <a:solidFill>
                  <a:srgbClr val="FF0000"/>
                </a:solidFill>
              </a:rPr>
              <a:t>document.vlinkColor</a:t>
            </a:r>
            <a:r>
              <a:rPr lang="en-US" sz="2600" dirty="0" smtClean="0">
                <a:solidFill>
                  <a:srgbClr val="FF0000"/>
                </a:solidFill>
              </a:rPr>
              <a:t> = “green”;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900" dirty="0" smtClean="0"/>
          </a:p>
          <a:p>
            <a:r>
              <a:rPr lang="en-US" dirty="0" smtClean="0"/>
              <a:t>Methods:</a:t>
            </a:r>
            <a:endParaRPr lang="en-US" dirty="0" smtClean="0"/>
          </a:p>
          <a:p>
            <a:pPr lvl="1"/>
            <a:r>
              <a:rPr lang="en-US" b="1" dirty="0" smtClean="0"/>
              <a:t>write("string")</a:t>
            </a:r>
            <a:r>
              <a:rPr lang="en-US" dirty="0" smtClean="0"/>
              <a:t>-Writes string to the current window. string may include HTML tags.</a:t>
            </a:r>
            <a:endParaRPr lang="en-US" dirty="0" smtClean="0"/>
          </a:p>
          <a:p>
            <a:pPr lvl="1"/>
            <a:r>
              <a:rPr lang="en-US" b="1" dirty="0" err="1" smtClean="0"/>
              <a:t>writeln</a:t>
            </a:r>
            <a:r>
              <a:rPr lang="en-US" b="1" dirty="0" smtClean="0"/>
              <a:t>("string")</a:t>
            </a:r>
            <a:r>
              <a:rPr lang="en-US" dirty="0" smtClean="0"/>
              <a:t> - Performs the same as write(), but adds a carriage return. This affects only preformatted text (inside a &lt;PRE&gt; or &lt;XMP&gt; tag).</a:t>
            </a:r>
            <a:endParaRPr lang="en-US" dirty="0" smtClean="0"/>
          </a:p>
          <a:p>
            <a:pPr lvl="1"/>
            <a:r>
              <a:rPr lang="en-US" b="1" dirty="0" smtClean="0"/>
              <a:t>clear( )</a:t>
            </a:r>
            <a:r>
              <a:rPr lang="en-US" dirty="0" smtClean="0"/>
              <a:t> - Clears the window.</a:t>
            </a:r>
            <a:endParaRPr lang="en-US" dirty="0" smtClean="0"/>
          </a:p>
          <a:p>
            <a:pPr lvl="1"/>
            <a:r>
              <a:rPr lang="en-US" b="1" dirty="0" smtClean="0"/>
              <a:t>close( )</a:t>
            </a:r>
            <a:r>
              <a:rPr lang="en-US" dirty="0" smtClean="0"/>
              <a:t> - Closes the window.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i="1" dirty="0" smtClean="0">
                <a:solidFill>
                  <a:srgbClr val="00B050"/>
                </a:solidFill>
              </a:rPr>
              <a:t>2.5 History Object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The history object contains a list of strings representing the URLs the client has visited. </a:t>
            </a:r>
            <a:endParaRPr lang="en-US" sz="2800" dirty="0" smtClean="0"/>
          </a:p>
          <a:p>
            <a:r>
              <a:rPr lang="en-US" sz="2800" dirty="0" smtClean="0"/>
              <a:t>You can access the history values using the history array. </a:t>
            </a:r>
            <a:endParaRPr lang="en-US" sz="2800" dirty="0" smtClean="0"/>
          </a:p>
          <a:p>
            <a:r>
              <a:rPr lang="en-US" sz="2800" dirty="0" smtClean="0"/>
              <a:t>This array contains an entry for each history entry in source order; each array entry is a string containing a URL.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fifthEntry</a:t>
            </a:r>
            <a:r>
              <a:rPr lang="en-US" sz="2800" dirty="0" smtClean="0">
                <a:solidFill>
                  <a:srgbClr val="FF0000"/>
                </a:solidFill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</a:rPr>
              <a:t>window.history</a:t>
            </a:r>
            <a:r>
              <a:rPr lang="en-US" sz="2800" dirty="0" smtClean="0">
                <a:solidFill>
                  <a:srgbClr val="FF0000"/>
                </a:solidFill>
              </a:rPr>
              <a:t>[4];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r>
              <a:rPr lang="en-US" sz="2800" dirty="0" smtClean="0"/>
              <a:t>You can also redirect the client to any history entry by using the go method. </a:t>
            </a:r>
            <a:endParaRPr lang="en-US" sz="2800" dirty="0" smtClean="0"/>
          </a:p>
          <a:p>
            <a:r>
              <a:rPr lang="en-US" sz="2800" dirty="0" smtClean="0"/>
              <a:t>For example, the following code loads the URL that is two entries back in the client’s history list.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>
                <a:solidFill>
                  <a:srgbClr val="FF0000"/>
                </a:solidFill>
              </a:rPr>
              <a:t>history.go</a:t>
            </a:r>
            <a:r>
              <a:rPr lang="en-US" sz="2800" dirty="0" smtClean="0">
                <a:solidFill>
                  <a:srgbClr val="FF0000"/>
                </a:solidFill>
              </a:rPr>
              <a:t>(-2)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following code reloads the current page: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history.go</a:t>
            </a:r>
            <a:r>
              <a:rPr lang="en-US" sz="2400" dirty="0" smtClean="0">
                <a:solidFill>
                  <a:srgbClr val="FF0000"/>
                </a:solidFill>
              </a:rPr>
              <a:t>(0)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history.back</a:t>
            </a:r>
            <a:r>
              <a:rPr lang="en-US" sz="2400" dirty="0" smtClean="0"/>
              <a:t>() – goes back to last visited page</a:t>
            </a:r>
            <a:endParaRPr lang="en-US" sz="2400" dirty="0" smtClean="0"/>
          </a:p>
          <a:p>
            <a:r>
              <a:rPr lang="en-US" sz="2400" dirty="0" err="1" smtClean="0"/>
              <a:t>history.forward</a:t>
            </a:r>
            <a:r>
              <a:rPr lang="en-US" sz="2400" dirty="0" smtClean="0"/>
              <a:t>() – goes forward just like clicking forward button on toolbar</a:t>
            </a:r>
            <a:endParaRPr lang="en-US" sz="2400" dirty="0" smtClean="0"/>
          </a:p>
          <a:p>
            <a:r>
              <a:rPr lang="en-US" sz="2400" dirty="0" err="1" smtClean="0"/>
              <a:t>history.go</a:t>
            </a:r>
            <a:r>
              <a:rPr lang="en-US" sz="2400" dirty="0" smtClean="0"/>
              <a:t>(location) – goes to the specified history location.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history.go</a:t>
            </a:r>
            <a:r>
              <a:rPr lang="en-US" sz="2400" dirty="0" smtClean="0">
                <a:solidFill>
                  <a:srgbClr val="FF0000"/>
                </a:solidFill>
              </a:rPr>
              <a:t>(-1) </a:t>
            </a:r>
            <a:r>
              <a:rPr lang="en-US" sz="2400" dirty="0" smtClean="0"/>
              <a:t>is the same as </a:t>
            </a:r>
            <a:r>
              <a:rPr lang="en-US" sz="2400" dirty="0" err="1" smtClean="0">
                <a:solidFill>
                  <a:srgbClr val="FF0000"/>
                </a:solidFill>
              </a:rPr>
              <a:t>history.back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history.go</a:t>
            </a:r>
            <a:r>
              <a:rPr lang="en-US" sz="2400" dirty="0" smtClean="0">
                <a:solidFill>
                  <a:srgbClr val="FF0000"/>
                </a:solidFill>
              </a:rPr>
              <a:t>(1)</a:t>
            </a:r>
            <a:r>
              <a:rPr lang="en-US" sz="2400" dirty="0" smtClean="0"/>
              <a:t> is the same as </a:t>
            </a:r>
            <a:r>
              <a:rPr lang="en-US" sz="2400" dirty="0" err="1" smtClean="0">
                <a:solidFill>
                  <a:srgbClr val="FF0000"/>
                </a:solidFill>
              </a:rPr>
              <a:t>history.forward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38400"/>
          <a:ext cx="5562600" cy="1676400"/>
        </p:xfrm>
        <a:graphic>
          <a:graphicData uri="http://schemas.openxmlformats.org/drawingml/2006/table">
            <a:tbl>
              <a:tblPr/>
              <a:tblGrid>
                <a:gridCol w="3066562"/>
                <a:gridCol w="2496038"/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Properties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Methods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Length</a:t>
                      </a:r>
                      <a:endParaRPr lang="en-US" sz="2000" dirty="0" smtClean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back()</a:t>
                      </a:r>
                      <a:endParaRPr lang="en-US" sz="20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forward()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go()</a:t>
                      </a:r>
                      <a:endParaRPr lang="en-US" sz="2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2.6 Number Object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The Number object contains some information and power of value to serious programmers.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Number.MAX_VALUE</a:t>
            </a:r>
            <a:r>
              <a:rPr lang="en-US" dirty="0" smtClean="0"/>
              <a:t> and </a:t>
            </a:r>
            <a:r>
              <a:rPr lang="en-US" dirty="0" err="1" smtClean="0"/>
              <a:t>Number.MIN_VALUE</a:t>
            </a:r>
            <a:r>
              <a:rPr lang="en-US" dirty="0" smtClean="0"/>
              <a:t> properties belong to the static Number object.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They represent constants for the largest and smallest possible positive numbers that JavaScript can work with.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Their actual values are </a:t>
            </a:r>
            <a:r>
              <a:rPr lang="en-US" dirty="0" smtClean="0">
                <a:solidFill>
                  <a:srgbClr val="FF0000"/>
                </a:solidFill>
              </a:rPr>
              <a:t>1.7976931348623157 * 10</a:t>
            </a:r>
            <a:r>
              <a:rPr lang="en-US" baseline="30000" dirty="0" smtClean="0">
                <a:solidFill>
                  <a:srgbClr val="FF0000"/>
                </a:solidFill>
              </a:rPr>
              <a:t>308</a:t>
            </a:r>
            <a:r>
              <a:rPr lang="en-US" dirty="0" smtClean="0"/>
              <a:t>, and          </a:t>
            </a:r>
            <a:r>
              <a:rPr lang="en-US" dirty="0" smtClean="0">
                <a:solidFill>
                  <a:srgbClr val="FF0000"/>
                </a:solidFill>
              </a:rPr>
              <a:t>5 * 10</a:t>
            </a:r>
            <a:r>
              <a:rPr lang="en-US" baseline="30000" dirty="0" smtClean="0">
                <a:solidFill>
                  <a:srgbClr val="FF0000"/>
                </a:solidFill>
              </a:rPr>
              <a:t>-324</a:t>
            </a:r>
            <a:r>
              <a:rPr lang="en-US" dirty="0" smtClean="0"/>
              <a:t>, respectively.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number that falls outside the range of allowable numbers is equal to the constant </a:t>
            </a:r>
            <a:r>
              <a:rPr lang="en-US" dirty="0" err="1" smtClean="0"/>
              <a:t>Number.POSITIVE_INFINITY</a:t>
            </a:r>
            <a:r>
              <a:rPr lang="en-US" dirty="0" smtClean="0"/>
              <a:t> or </a:t>
            </a:r>
            <a:r>
              <a:rPr lang="en-US" dirty="0" err="1" smtClean="0"/>
              <a:t>Number.NEGATIVE_INFINITY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95400" y="1828803"/>
          <a:ext cx="5943600" cy="2895599"/>
        </p:xfrm>
        <a:graphic>
          <a:graphicData uri="http://schemas.openxmlformats.org/drawingml/2006/table">
            <a:tbl>
              <a:tblPr/>
              <a:tblGrid>
                <a:gridCol w="2806700"/>
                <a:gridCol w="3136900"/>
              </a:tblGrid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Properties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Methods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MAX_VALUE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toExponential()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MIN_VALUE 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toFixed()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NaN 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toLocaleString()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NEGATIVE_INFINITY 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toString()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POSITIVE_INFINITY 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toPrecision()</a:t>
                      </a:r>
                      <a:endParaRPr lang="en-US" sz="18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valueOf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()</a:t>
                      </a:r>
                      <a:endParaRPr lang="en-US" sz="18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1054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855" indent="-23685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/>
              <a:t>toExponential</a:t>
            </a:r>
            <a:r>
              <a:rPr lang="en-US" sz="2000" dirty="0" smtClean="0"/>
              <a:t>() method forces a number to display in exponential notation. </a:t>
            </a:r>
            <a:endParaRPr lang="en-US" sz="2000" dirty="0" smtClean="0"/>
          </a:p>
          <a:p>
            <a:pPr marL="236855" indent="-23685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parameter is an integer specifying how many digits to the right of the decimal should be returned. </a:t>
            </a:r>
            <a:endParaRPr lang="en-US" sz="2000" dirty="0" smtClean="0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num =  345;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num=</a:t>
            </a:r>
            <a:r>
              <a:rPr lang="en-US" dirty="0" err="1" smtClean="0">
                <a:solidFill>
                  <a:srgbClr val="FF0000"/>
                </a:solidFill>
              </a:rPr>
              <a:t>num.toExponential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alert(num);  //3.450e+2 which means 3.45 × 10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500" dirty="0" smtClean="0"/>
              <a:t> </a:t>
            </a:r>
            <a:endParaRPr lang="en-US" sz="1500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toFixed</a:t>
            </a:r>
            <a:r>
              <a:rPr lang="en-US" dirty="0" smtClean="0"/>
              <a:t>() method when you want to format a number with a specific number of digits to the right of the decimal. </a:t>
            </a:r>
            <a:endParaRPr lang="en-US" dirty="0" smtClean="0"/>
          </a:p>
          <a:p>
            <a:r>
              <a:rPr lang="en-US" dirty="0" smtClean="0"/>
              <a:t>This is the method you use, for instance, to display the results of a financial calculation.</a:t>
            </a:r>
            <a:endParaRPr lang="en-US" dirty="0" smtClean="0"/>
          </a:p>
          <a:p>
            <a:r>
              <a:rPr lang="en-US" dirty="0" smtClean="0"/>
              <a:t>If the number being formatted has more numbers to the right of the decimal, the method rounds the rightmost visible digit. </a:t>
            </a:r>
            <a:endParaRPr lang="en-US" dirty="0" smtClean="0"/>
          </a:p>
          <a:p>
            <a:endParaRPr lang="en-US" sz="15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 num =  123.455;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num=</a:t>
            </a:r>
            <a:r>
              <a:rPr lang="en-US" sz="2800" dirty="0" err="1" smtClean="0">
                <a:solidFill>
                  <a:srgbClr val="FF0000"/>
                </a:solidFill>
              </a:rPr>
              <a:t>num.toFixed</a:t>
            </a:r>
            <a:r>
              <a:rPr lang="en-US" sz="2800" dirty="0" smtClean="0">
                <a:solidFill>
                  <a:srgbClr val="FF0000"/>
                </a:solidFill>
              </a:rPr>
              <a:t>(2);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alert(num);  //123.46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Objects and 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final method is </a:t>
            </a:r>
            <a:r>
              <a:rPr lang="en-US" dirty="0" err="1" smtClean="0"/>
              <a:t>toPrecision</a:t>
            </a:r>
            <a:r>
              <a:rPr lang="en-US" dirty="0" smtClean="0"/>
              <a:t>(), which enables you to define how many total digits to display of a number. </a:t>
            </a:r>
            <a:endParaRPr lang="en-US" dirty="0" smtClean="0"/>
          </a:p>
          <a:p>
            <a:r>
              <a:rPr lang="en-US" dirty="0" smtClean="0"/>
              <a:t>In other words, you define the precision of a number.</a:t>
            </a:r>
            <a:endParaRPr lang="en-US" dirty="0" smtClean="0"/>
          </a:p>
          <a:p>
            <a:r>
              <a:rPr lang="en-US" dirty="0" smtClean="0"/>
              <a:t>This includes digits to the left and right of the decimal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var</a:t>
            </a:r>
            <a:r>
              <a:rPr lang="en-US" sz="2600" dirty="0" smtClean="0">
                <a:solidFill>
                  <a:srgbClr val="FF0000"/>
                </a:solidFill>
              </a:rPr>
              <a:t> num = 123.45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(1);   // result = 1e+2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(2) ;  // result = 1.2e+2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(3) ;  // result = 123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(4) ;  // result = 123.5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(5) ; // result = 123.45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num.toPrecision</a:t>
            </a:r>
            <a:r>
              <a:rPr lang="en-US" sz="2600" dirty="0" smtClean="0">
                <a:solidFill>
                  <a:srgbClr val="FF0000"/>
                </a:solidFill>
              </a:rPr>
              <a:t>(6) ; // result = 123.450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58637</Words>
  <Application>WPS Presentation</Application>
  <PresentationFormat>On-screen Show (4:3)</PresentationFormat>
  <Paragraphs>2358</Paragraphs>
  <Slides>119</Slides>
  <Notes>119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6" baseType="lpstr">
      <vt:lpstr>Arial</vt:lpstr>
      <vt:lpstr>SimSun</vt:lpstr>
      <vt:lpstr>Wingdings</vt:lpstr>
      <vt:lpstr>Wingdings</vt:lpstr>
      <vt:lpstr>Wingdings 2</vt:lpstr>
      <vt:lpstr>Wingdings</vt:lpstr>
      <vt:lpstr>Times New Roman</vt:lpstr>
      <vt:lpstr>Times New Roman</vt:lpstr>
      <vt:lpstr>Tw Cen MT</vt:lpstr>
      <vt:lpstr>Geez Able</vt:lpstr>
      <vt:lpstr>Microsoft YaHei</vt:lpstr>
      <vt:lpstr>Arial Unicode MS</vt:lpstr>
      <vt:lpstr>Calibri</vt:lpstr>
      <vt:lpstr>Calibri</vt:lpstr>
      <vt:lpstr>DejaVu Sans</vt:lpstr>
      <vt:lpstr>Liberation Serif</vt:lpstr>
      <vt:lpstr>Median</vt:lpstr>
      <vt:lpstr>PowerPoint 演示文稿</vt:lpstr>
      <vt:lpstr>1. Introduction</vt:lpstr>
      <vt:lpstr>1. Introduction…</vt:lpstr>
      <vt:lpstr>1. Introduction…</vt:lpstr>
      <vt:lpstr>1.Introduction…</vt:lpstr>
      <vt:lpstr>2. Running the JavaScript</vt:lpstr>
      <vt:lpstr>2. Running the JavaScript…</vt:lpstr>
      <vt:lpstr>Adding JavaScript</vt:lpstr>
      <vt:lpstr>Adding JavaScript…</vt:lpstr>
      <vt:lpstr>Adding JavaScript…</vt:lpstr>
      <vt:lpstr>Adding JavaScript…</vt:lpstr>
      <vt:lpstr>Input-Output in Java</vt:lpstr>
      <vt:lpstr>Input-Output in Java…</vt:lpstr>
      <vt:lpstr>Input-Output in Java…</vt:lpstr>
      <vt:lpstr>3.Working with Variables and Data</vt:lpstr>
      <vt:lpstr>Declaring Variables</vt:lpstr>
      <vt:lpstr>Assigning Values to Variables</vt:lpstr>
      <vt:lpstr>Redeclaring JavaScript Variables</vt:lpstr>
      <vt:lpstr>Comments</vt:lpstr>
      <vt:lpstr>4. Operators and Expressions</vt:lpstr>
      <vt:lpstr>4. Operators and Expressions…</vt:lpstr>
      <vt:lpstr>4. Operators and Expressions…</vt:lpstr>
      <vt:lpstr>4. Operators and Expressions…</vt:lpstr>
      <vt:lpstr>4. Operators and Expressions…</vt:lpstr>
      <vt:lpstr>4. Operators and Expressions…</vt:lpstr>
      <vt:lpstr>4. Operators and Expressions…</vt:lpstr>
      <vt:lpstr>PowerPoint 演示文稿</vt:lpstr>
      <vt:lpstr>Data Type Conversions</vt:lpstr>
      <vt:lpstr>Data Type Conversions…</vt:lpstr>
      <vt:lpstr>Data Type Conversions…</vt:lpstr>
      <vt:lpstr>Data Type Conversions…</vt:lpstr>
      <vt:lpstr>Data Type Conversions…</vt:lpstr>
      <vt:lpstr>Data Type Conversions…</vt:lpstr>
      <vt:lpstr>Data Type Conversions…</vt:lpstr>
      <vt:lpstr>5. Working with Conditional Statements</vt:lpstr>
      <vt:lpstr>5. Working with Conditional Statements…</vt:lpstr>
      <vt:lpstr>5. Working with Conditional Statements…</vt:lpstr>
      <vt:lpstr>5. Working with Conditional Statements…</vt:lpstr>
      <vt:lpstr>5. Working with Conditional Statements…</vt:lpstr>
      <vt:lpstr>5. Working with Conditional Statements…</vt:lpstr>
      <vt:lpstr>5. Working with Conditional Statements…</vt:lpstr>
      <vt:lpstr>Working with Loops</vt:lpstr>
      <vt:lpstr>Working with Loops…</vt:lpstr>
      <vt:lpstr>Working with Loops…</vt:lpstr>
      <vt:lpstr>Working with Loops…</vt:lpstr>
      <vt:lpstr>Working with Loops…</vt:lpstr>
      <vt:lpstr>Working with Loops…</vt:lpstr>
      <vt:lpstr>Working with Loops…</vt:lpstr>
      <vt:lpstr>Working with Loops…</vt:lpstr>
      <vt:lpstr>Arrays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Arrays…</vt:lpstr>
      <vt:lpstr>PowerPoint 演示文稿</vt:lpstr>
      <vt:lpstr>PowerPoint 演示文稿</vt:lpstr>
      <vt:lpstr>Arrays…</vt:lpstr>
      <vt:lpstr>Functions in JavaScript </vt:lpstr>
      <vt:lpstr>Functions in JavaScript…</vt:lpstr>
      <vt:lpstr>Functions in JavaScript…</vt:lpstr>
      <vt:lpstr>Functions in JavaScript…</vt:lpstr>
      <vt:lpstr>Functions in JavaScript…</vt:lpstr>
      <vt:lpstr>Functions in JavaScript…</vt:lpstr>
      <vt:lpstr>JavaScript Objects and Events</vt:lpstr>
      <vt:lpstr>PowerPoint 演示文稿</vt:lpstr>
      <vt:lpstr>PowerPoint 演示文稿</vt:lpstr>
      <vt:lpstr>JavaScript Objects and Events…</vt:lpstr>
      <vt:lpstr>PowerPoint 演示文稿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PowerPoint 演示文稿</vt:lpstr>
      <vt:lpstr>JavaScript Objects and Events…</vt:lpstr>
      <vt:lpstr>JavaScript Objects and Events…</vt:lpstr>
      <vt:lpstr>PowerPoint 演示文稿</vt:lpstr>
      <vt:lpstr>JavaScript Objects and Events…</vt:lpstr>
      <vt:lpstr>JavaScript Objects and Events…</vt:lpstr>
      <vt:lpstr>PowerPoint 演示文稿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JavaScript Objects and Events…</vt:lpstr>
      <vt:lpstr>PowerPoint 演示文稿</vt:lpstr>
      <vt:lpstr>JavaScript Objects and Events…</vt:lpstr>
      <vt:lpstr>PowerPoint 演示文稿</vt:lpstr>
      <vt:lpstr>JavaScript Objects and Events…</vt:lpstr>
      <vt:lpstr>JavaScript Objects and Events…</vt:lpstr>
      <vt:lpstr>PowerPoint 演示文稿</vt:lpstr>
      <vt:lpstr>Form Processing and Validation</vt:lpstr>
      <vt:lpstr>Form Processing and Validation…</vt:lpstr>
      <vt:lpstr>Form Processing and Validation…</vt:lpstr>
      <vt:lpstr>Form Processing and Validation…</vt:lpstr>
      <vt:lpstr>PowerPoint 演示文稿</vt:lpstr>
      <vt:lpstr>Form Processing and Validation…</vt:lpstr>
      <vt:lpstr>PowerPoint 演示文稿</vt:lpstr>
      <vt:lpstr>Form Processing and Validation…</vt:lpstr>
      <vt:lpstr>Form Processing and Validation…</vt:lpstr>
      <vt:lpstr>PowerPoint 演示文稿</vt:lpstr>
      <vt:lpstr>Form Processing and Validation…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kibrug</cp:lastModifiedBy>
  <cp:revision>493</cp:revision>
  <dcterms:created xsi:type="dcterms:W3CDTF">2006-08-16T00:00:00Z</dcterms:created>
  <dcterms:modified xsi:type="dcterms:W3CDTF">2022-06-01T17:56:20Z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DD5555EA6BE24CE68163D020371E5B5A</vt:lpwstr>
  </property>
  <property fmtid="{D5CDD505-2E9C-101B-9397-08002B2CF9AE}" pid="3" name="KSOProductBuildVer">
    <vt:lpwstr>1033-11.2.0.10451</vt:lpwstr>
  </property>
</Properties>
</file>