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85.xml" ContentType="application/vnd.openxmlformats-officedocument.presentationml.notesSlide+xml"/>
  <Override PartName="/ppt/notesSlides/notesSlide141.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50.xml" ContentType="application/vnd.openxmlformats-officedocument.presentationml.slide+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notesSlides/notesSlide41.xml" ContentType="application/vnd.openxmlformats-officedocument.presentationml.notesSlide+xml"/>
  <Override PartName="/ppt/notesSlides/notesSlide179.xml" ContentType="application/vnd.openxmlformats-officedocument.presentationml.notesSlide+xml"/>
  <Override PartName="/ppt/slides/slide158.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notesSlides/notesSlide157.xml" ContentType="application/vnd.openxmlformats-officedocument.presentationml.notesSlide+xml"/>
  <Override PartName="/ppt/slides/slide88.xml" ContentType="application/vnd.openxmlformats-officedocument.presentationml.slide+xml"/>
  <Override PartName="/ppt/notesSlides/notesSlide135.xml" ContentType="application/vnd.openxmlformats-officedocument.presentationml.notesSlide+xml"/>
  <Override PartName="/ppt/notesSlides/notesSlide182.xml" ContentType="application/vnd.openxmlformats-officedocument.presentationml.notesSlide+xml"/>
  <Override PartName="/ppt/slides/slide19.xml" ContentType="application/vnd.openxmlformats-officedocument.presentationml.slide+xml"/>
  <Override PartName="/ppt/slides/slide66.xml" ContentType="application/vnd.openxmlformats-officedocument.presentationml.slide+xml"/>
  <Override PartName="/ppt/slides/slide114.xml" ContentType="application/vnd.openxmlformats-officedocument.presentationml.slide+xml"/>
  <Override PartName="/ppt/slides/slide161.xml" ContentType="application/vnd.openxmlformats-officedocument.presentationml.slide+xml"/>
  <Default Extension="png" ContentType="image/png"/>
  <Override PartName="/ppt/notesSlides/notesSlide79.xml" ContentType="application/vnd.openxmlformats-officedocument.presentationml.notesSlide+xml"/>
  <Override PartName="/ppt/theme/theme2.xml" ContentType="application/vnd.openxmlformats-officedocument.theme+xml"/>
  <Override PartName="/ppt/notesSlides/notesSlide57.xml" ContentType="application/vnd.openxmlformats-officedocument.presentationml.notesSlide+xml"/>
  <Override PartName="/ppt/notesSlides/notesSlide113.xml" ContentType="application/vnd.openxmlformats-officedocument.presentationml.notesSlide+xml"/>
  <Override PartName="/ppt/notesSlides/notesSlide160.xml" ContentType="application/vnd.openxmlformats-officedocument.presentationml.notesSlide+xml"/>
  <Override PartName="/ppt/slides/slide44.xml" ContentType="application/vnd.openxmlformats-officedocument.presentationml.slide+xml"/>
  <Override PartName="/ppt/slides/slide91.xml" ContentType="application/vnd.openxmlformats-officedocument.presentationml.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notesSlides/notesSlide198.xml" ContentType="application/vnd.openxmlformats-officedocument.presentationml.notesSlide+xml"/>
  <Override PartName="/ppt/notesSlides/notesSlide203.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notesSlides/notesSlide129.xml" ContentType="application/vnd.openxmlformats-officedocument.presentationml.notesSlide+xml"/>
  <Override PartName="/ppt/notesSlides/notesSlide176.xml" ContentType="application/vnd.openxmlformats-officedocument.presentationml.notesSlide+xml"/>
  <Override PartName="/ppt/notesSlides/notesSlide187.xml" ContentType="application/vnd.openxmlformats-officedocument.presentationml.notesSlide+xml"/>
  <Override PartName="/ppt/slides/slide108.xml" ContentType="application/vnd.openxmlformats-officedocument.presentationml.slide+xml"/>
  <Override PartName="/ppt/slides/slide155.xml" ContentType="application/vnd.openxmlformats-officedocument.presentationml.slide+xml"/>
  <Override PartName="/ppt/notesSlides/notesSlide118.xml" ContentType="application/vnd.openxmlformats-officedocument.presentationml.notesSlide+xml"/>
  <Override PartName="/ppt/notesSlides/notesSlide165.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notesSlides/notesSlide15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notesSlides/notesSlide143.xml" ContentType="application/vnd.openxmlformats-officedocument.presentationml.notesSlide+xml"/>
  <Override PartName="/ppt/notesSlides/notesSlide190.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notesSlides/notesSlide110.xml" ContentType="application/vnd.openxmlformats-officedocument.presentationml.notesSlide+xml"/>
  <Override PartName="/ppt/notesSlides/notesSlide208.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notesSlides/notesSlide32.xml" ContentType="application/vnd.openxmlformats-officedocument.presentationml.notes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48.xml" ContentType="application/vnd.openxmlformats-officedocument.presentationml.notesSlide+xml"/>
  <Override PartName="/ppt/notesSlides/notesSlide159.xml" ContentType="application/vnd.openxmlformats-officedocument.presentationml.notesSlide+xml"/>
  <Override PartName="/ppt/notesSlides/notesSlide195.xml" ContentType="application/vnd.openxmlformats-officedocument.presentationml.notesSlide+xml"/>
  <Override PartName="/ppt/notesSlides/notesSlide200.xml" ContentType="application/vnd.openxmlformats-officedocument.presentationml.notesSlide+xml"/>
  <Override PartName="/ppt/notesSlides/notesSlide211.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notesSlides/notesSlide137.xml" ContentType="application/vnd.openxmlformats-officedocument.presentationml.notesSlide+xml"/>
  <Override PartName="/ppt/notesSlides/notesSlide184.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notesSlides/notesSlide126.xml" ContentType="application/vnd.openxmlformats-officedocument.presentationml.notesSlide+xml"/>
  <Override PartName="/ppt/notesSlides/notesSlide173.xml" ContentType="application/vnd.openxmlformats-officedocument.presentationml.notesSlide+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notesSlides/notesSlide151.xml" ContentType="application/vnd.openxmlformats-officedocument.presentationml.notesSlide+xml"/>
  <Override PartName="/ppt/notesSlides/notesSlide162.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notesSlides/notesSlide140.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notesSlides/notesSlide37.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205.xml" ContentType="application/vnd.openxmlformats-officedocument.presentationml.notesSlide+xml"/>
  <Override PartName="/ppt/slides/slide168.xml" ContentType="application/vnd.openxmlformats-officedocument.presentationml.slide+xml"/>
  <Override PartName="/ppt/slides/slide179.xml" ContentType="application/vnd.openxmlformats-officedocument.presentationml.slide+xml"/>
  <Override PartName="/ppt/notesSlides/notesSlide51.xml" ContentType="application/vnd.openxmlformats-officedocument.presentationml.notesSlide+xml"/>
  <Override PartName="/ppt/notesSlides/notesSlide178.xml" ContentType="application/vnd.openxmlformats-officedocument.presentationml.notesSlide+xml"/>
  <Override PartName="/ppt/notesSlides/notesSlide189.xml" ContentType="application/vnd.openxmlformats-officedocument.presentationml.notesSlide+xml"/>
  <Override PartName="/ppt/slides/slide157.xml" ContentType="application/vnd.openxmlformats-officedocument.presentationml.slide+xml"/>
  <Override PartName="/ppt/notesSlides/notesSlide40.xml" ContentType="application/vnd.openxmlformats-officedocument.presentationml.notesSlide+xml"/>
  <Override PartName="/ppt/notesSlides/notesSlide167.xml" ContentType="application/vnd.openxmlformats-officedocument.presentationml.notesSlide+xml"/>
  <Override PartName="/ppt/slides/slide98.xml" ContentType="application/vnd.openxmlformats-officedocument.presentationml.slide+xml"/>
  <Override PartName="/ppt/slides/slide146.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56.xml" ContentType="application/vnd.openxmlformats-officedocument.presentationml.notesSlide+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notesSlides/notesSlide89.xml" ContentType="application/vnd.openxmlformats-officedocument.presentationml.notesSlide+xml"/>
  <Override PartName="/ppt/notesSlides/notesSlide145.xml" ContentType="application/vnd.openxmlformats-officedocument.presentationml.notesSlide+xml"/>
  <Override PartName="/ppt/notesSlides/notesSlide192.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notesSlides/notesSlide134.xml" ContentType="application/vnd.openxmlformats-officedocument.presentationml.notesSlide+xml"/>
  <Override PartName="/ppt/notesSlides/notesSlide170.xml" ContentType="application/vnd.openxmlformats-officedocument.presentationml.notesSlide+xml"/>
  <Override PartName="/ppt/notesSlides/notesSlide181.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97.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notesSlides/notesSlide139.xml" ContentType="application/vnd.openxmlformats-officedocument.presentationml.notesSlide+xml"/>
  <Override PartName="/ppt/notesSlides/notesSlide186.xml" ContentType="application/vnd.openxmlformats-officedocument.presentationml.notesSlide+xml"/>
  <Override PartName="/ppt/notesSlides/notesSlide20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notesSlides/notesSlide128.xml" ContentType="application/vnd.openxmlformats-officedocument.presentationml.notesSlide+xml"/>
  <Override PartName="/ppt/notesSlides/notesSlide175.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notesSlides/notesSlide153.xml" ContentType="application/vnd.openxmlformats-officedocument.presentationml.notesSlide+xml"/>
  <Override PartName="/ppt/notesSlides/notesSlide164.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notesSlides/notesSlide142.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notesSlides/notesSlide207.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notesSlides/notesSlide42.xml" ContentType="application/vnd.openxmlformats-officedocument.presentationml.notesSlide+xml"/>
  <Override PartName="/ppt/notesSlides/notesSlide169.xml" ContentType="application/vnd.openxmlformats-officedocument.presentationml.notes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158.xml" ContentType="application/vnd.openxmlformats-officedocument.presentationml.notesSlide+xml"/>
  <Override PartName="/ppt/notesSlides/notesSlide210.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notesSlides/notesSlide147.xml" ContentType="application/vnd.openxmlformats-officedocument.presentationml.notesSlide+xml"/>
  <Override PartName="/ppt/notesSlides/notesSlide194.xml" ContentType="application/vnd.openxmlformats-officedocument.presentationml.notes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notesSlides/notesSlide125.xml" ContentType="application/vnd.openxmlformats-officedocument.presentationml.notesSlide+xml"/>
  <Override PartName="/ppt/notesSlides/notesSlide136.xml" ContentType="application/vnd.openxmlformats-officedocument.presentationml.notesSlide+xml"/>
  <Override PartName="/ppt/notesSlides/notesSlide172.xml" ContentType="application/vnd.openxmlformats-officedocument.presentationml.notesSlide+xml"/>
  <Override PartName="/ppt/notesSlides/notesSlide183.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notesSlides/notesSlide161.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50.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notesSlides/notesSlide199.xml" ContentType="application/vnd.openxmlformats-officedocument.presentationml.notesSlide+xml"/>
  <Override PartName="/ppt/slides/slide12.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notesSlides/notesSlide188.xml" ContentType="application/vnd.openxmlformats-officedocument.presentationml.notesSlide+xml"/>
  <Override PartName="/ppt/notesSlides/notesSlide204.xml" ContentType="application/vnd.openxmlformats-officedocument.presentationml.notesSlide+xml"/>
  <Override PartName="/ppt/slides/slide167.xml" ContentType="application/vnd.openxmlformats-officedocument.presentationml.slide+xml"/>
  <Override PartName="/ppt/notesSlides/notesSlide50.xml" ContentType="application/vnd.openxmlformats-officedocument.presentationml.notesSlide+xml"/>
  <Override PartName="/ppt/notesSlides/notesSlide177.xml" ContentType="application/vnd.openxmlformats-officedocument.presentationml.notes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notesSlides/notesSlide155.xml" ContentType="application/vnd.openxmlformats-officedocument.presentationml.notesSlide+xml"/>
  <Override PartName="/ppt/notesSlides/notesSlide166.xml" ContentType="application/vnd.openxmlformats-officedocument.presentationml.notes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44.xml" ContentType="application/vnd.openxmlformats-officedocument.presentationml.notesSlide+xml"/>
  <Override PartName="/ppt/notesSlides/notesSlide191.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notesSlides/notesSlide88.xml" ContentType="application/vnd.openxmlformats-officedocument.presentationml.notesSlide+xml"/>
  <Override PartName="/ppt/notesSlides/notesSlide133.xml" ContentType="application/vnd.openxmlformats-officedocument.presentationml.notesSlide+xml"/>
  <Override PartName="/ppt/notesSlides/notesSlide180.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122.xml" ContentType="application/vnd.openxmlformats-officedocument.presentationml.notesSlide+xml"/>
  <Override PartName="/ppt/notesSlides/notesSlide209.xml" ContentType="application/vnd.openxmlformats-officedocument.presentationml.notesSlide+xml"/>
  <Override PartName="/ppt/slides/slide53.xml" ContentType="application/vnd.openxmlformats-officedocument.presentationml.slide+xml"/>
  <Default Extension="jpeg" ContentType="image/jpeg"/>
  <Override PartName="/ppt/notesSlides/notesSlide55.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notesSlides/notesSlide44.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notesSlides/notesSlide149.xml" ContentType="application/vnd.openxmlformats-officedocument.presentationml.notesSlide+xml"/>
  <Override PartName="/ppt/notesSlides/notesSlide196.xml" ContentType="application/vnd.openxmlformats-officedocument.presentationml.notesSlide+xml"/>
  <Override PartName="/ppt/notesSlides/notesSlide201.xml" ContentType="application/vnd.openxmlformats-officedocument.presentationml.notes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notesSlides/notesSlide127.xml" ContentType="application/vnd.openxmlformats-officedocument.presentationml.notesSlide+xml"/>
  <Override PartName="/ppt/notesSlides/notesSlide138.xml" ContentType="application/vnd.openxmlformats-officedocument.presentationml.notesSlide+xml"/>
  <Override PartName="/ppt/notesSlides/notesSlide174.xml" ContentType="application/vnd.openxmlformats-officedocument.presentationml.notesSlide+xml"/>
  <Override PartName="/ppt/notesSlides/notesSlide185.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notesSlides/notesSlide116.xml" ContentType="application/vnd.openxmlformats-officedocument.presentationml.notesSlide+xml"/>
  <Override PartName="/ppt/notesSlides/notesSlide163.xml" ContentType="application/vnd.openxmlformats-officedocument.presentationml.notesSlide+xml"/>
  <Override PartName="/ppt/slides/slide58.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notesSlides/notesSlide15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notesSlides/notesSlide49.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slides/slide207.xml" ContentType="application/vnd.openxmlformats-officedocument.presentationml.slide+xml"/>
  <Override PartName="/ppt/notesSlides/notesSlide27.xml" ContentType="application/vnd.openxmlformats-officedocument.presentationml.notesSlide+xml"/>
  <Override PartName="/ppt/notesSlides/notesSlide74.xml" ContentType="application/vnd.openxmlformats-officedocument.presentationml.notesSlide+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206.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notesSlides/notesSlide52.xml" ContentType="application/vnd.openxmlformats-officedocument.presentationml.notesSlide+xml"/>
  <Override PartName="/ppt/slides/slide147.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notesSlides/notesSlide30.xml" ContentType="application/vnd.openxmlformats-officedocument.presentationml.notesSlide+xml"/>
  <Override PartName="/ppt/notesSlides/notesSlide168.xml" ContentType="application/vnd.openxmlformats-officedocument.presentationml.notesSlide+xml"/>
  <Override PartName="/ppt/slides/slide99.xml" ContentType="application/vnd.openxmlformats-officedocument.presentationml.slide+xml"/>
  <Override PartName="/ppt/notesSlides/notesSlide146.xml" ContentType="application/vnd.openxmlformats-officedocument.presentationml.notesSlide+xml"/>
  <Override PartName="/ppt/notesSlides/notesSlide193.xml" ContentType="application/vnd.openxmlformats-officedocument.presentationml.notesSlide+xml"/>
  <Override PartName="/ppt/slides/slide77.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03.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Override PartName="/ppt/notesSlides/notesSlide68.xml" ContentType="application/vnd.openxmlformats-officedocument.presentationml.notesSlide+xml"/>
  <Override PartName="/ppt/notesSlides/notesSlide124.xml" ContentType="application/vnd.openxmlformats-officedocument.presentationml.notesSlide+xml"/>
  <Override PartName="/ppt/notesSlides/notesSlide171.xml" ContentType="application/vnd.openxmlformats-officedocument.presentationml.notesSlide+xml"/>
  <Override PartName="/ppt/slides/slide55.xml" ContentType="application/vnd.openxmlformats-officedocument.presentationml.slide+xml"/>
  <Override PartName="/ppt/notesSlides/notesSlide102.xml" ContentType="application/vnd.openxmlformats-officedocument.presentationml.notesSlide+xml"/>
  <Override PartName="/ppt/slides/slide33.xml" ContentType="application/vnd.openxmlformats-officedocument.presentationml.slide+xml"/>
  <Override PartName="/ppt/slides/slide80.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4"/>
  </p:notesMasterIdLst>
  <p:sldIdLst>
    <p:sldId id="256" r:id="rId2"/>
    <p:sldId id="257" r:id="rId3"/>
    <p:sldId id="258" r:id="rId4"/>
    <p:sldId id="259" r:id="rId5"/>
    <p:sldId id="266" r:id="rId6"/>
    <p:sldId id="353" r:id="rId7"/>
    <p:sldId id="354" r:id="rId8"/>
    <p:sldId id="267" r:id="rId9"/>
    <p:sldId id="268" r:id="rId10"/>
    <p:sldId id="269" r:id="rId11"/>
    <p:sldId id="270" r:id="rId12"/>
    <p:sldId id="272" r:id="rId13"/>
    <p:sldId id="273" r:id="rId14"/>
    <p:sldId id="274" r:id="rId15"/>
    <p:sldId id="275" r:id="rId16"/>
    <p:sldId id="276" r:id="rId17"/>
    <p:sldId id="355" r:id="rId18"/>
    <p:sldId id="277" r:id="rId19"/>
    <p:sldId id="325" r:id="rId20"/>
    <p:sldId id="326" r:id="rId21"/>
    <p:sldId id="356" r:id="rId22"/>
    <p:sldId id="359" r:id="rId23"/>
    <p:sldId id="357" r:id="rId24"/>
    <p:sldId id="360" r:id="rId25"/>
    <p:sldId id="358" r:id="rId26"/>
    <p:sldId id="278" r:id="rId27"/>
    <p:sldId id="280" r:id="rId28"/>
    <p:sldId id="362" r:id="rId29"/>
    <p:sldId id="281" r:id="rId30"/>
    <p:sldId id="282" r:id="rId31"/>
    <p:sldId id="283" r:id="rId32"/>
    <p:sldId id="284" r:id="rId33"/>
    <p:sldId id="285" r:id="rId34"/>
    <p:sldId id="286" r:id="rId35"/>
    <p:sldId id="287" r:id="rId36"/>
    <p:sldId id="361" r:id="rId37"/>
    <p:sldId id="288" r:id="rId38"/>
    <p:sldId id="365" r:id="rId39"/>
    <p:sldId id="290" r:id="rId40"/>
    <p:sldId id="291" r:id="rId41"/>
    <p:sldId id="292" r:id="rId42"/>
    <p:sldId id="293" r:id="rId43"/>
    <p:sldId id="294" r:id="rId44"/>
    <p:sldId id="295" r:id="rId45"/>
    <p:sldId id="296" r:id="rId46"/>
    <p:sldId id="298" r:id="rId47"/>
    <p:sldId id="299" r:id="rId48"/>
    <p:sldId id="300" r:id="rId49"/>
    <p:sldId id="301" r:id="rId50"/>
    <p:sldId id="367" r:id="rId51"/>
    <p:sldId id="366" r:id="rId52"/>
    <p:sldId id="302" r:id="rId53"/>
    <p:sldId id="303" r:id="rId54"/>
    <p:sldId id="304" r:id="rId55"/>
    <p:sldId id="305" r:id="rId56"/>
    <p:sldId id="306" r:id="rId57"/>
    <p:sldId id="309" r:id="rId58"/>
    <p:sldId id="308" r:id="rId59"/>
    <p:sldId id="368" r:id="rId60"/>
    <p:sldId id="310" r:id="rId61"/>
    <p:sldId id="311" r:id="rId62"/>
    <p:sldId id="312" r:id="rId63"/>
    <p:sldId id="313" r:id="rId64"/>
    <p:sldId id="314" r:id="rId65"/>
    <p:sldId id="369" r:id="rId66"/>
    <p:sldId id="370" r:id="rId67"/>
    <p:sldId id="315" r:id="rId68"/>
    <p:sldId id="316" r:id="rId69"/>
    <p:sldId id="317" r:id="rId70"/>
    <p:sldId id="318" r:id="rId71"/>
    <p:sldId id="319" r:id="rId72"/>
    <p:sldId id="320" r:id="rId73"/>
    <p:sldId id="327" r:id="rId74"/>
    <p:sldId id="321" r:id="rId75"/>
    <p:sldId id="328" r:id="rId76"/>
    <p:sldId id="322" r:id="rId77"/>
    <p:sldId id="323" r:id="rId78"/>
    <p:sldId id="324" r:id="rId79"/>
    <p:sldId id="329" r:id="rId80"/>
    <p:sldId id="330" r:id="rId81"/>
    <p:sldId id="331" r:id="rId82"/>
    <p:sldId id="371" r:id="rId83"/>
    <p:sldId id="332" r:id="rId84"/>
    <p:sldId id="333" r:id="rId85"/>
    <p:sldId id="334" r:id="rId86"/>
    <p:sldId id="335" r:id="rId87"/>
    <p:sldId id="336" r:id="rId88"/>
    <p:sldId id="337" r:id="rId89"/>
    <p:sldId id="338" r:id="rId90"/>
    <p:sldId id="339" r:id="rId91"/>
    <p:sldId id="340" r:id="rId92"/>
    <p:sldId id="341" r:id="rId93"/>
    <p:sldId id="374" r:id="rId94"/>
    <p:sldId id="373" r:id="rId95"/>
    <p:sldId id="375" r:id="rId96"/>
    <p:sldId id="342" r:id="rId97"/>
    <p:sldId id="343" r:id="rId98"/>
    <p:sldId id="344" r:id="rId99"/>
    <p:sldId id="352" r:id="rId100"/>
    <p:sldId id="345" r:id="rId101"/>
    <p:sldId id="346" r:id="rId102"/>
    <p:sldId id="347" r:id="rId103"/>
    <p:sldId id="348" r:id="rId104"/>
    <p:sldId id="349" r:id="rId105"/>
    <p:sldId id="350" r:id="rId106"/>
    <p:sldId id="351" r:id="rId107"/>
    <p:sldId id="377" r:id="rId108"/>
    <p:sldId id="378" r:id="rId109"/>
    <p:sldId id="379" r:id="rId110"/>
    <p:sldId id="380" r:id="rId111"/>
    <p:sldId id="381" r:id="rId112"/>
    <p:sldId id="382" r:id="rId113"/>
    <p:sldId id="383" r:id="rId114"/>
    <p:sldId id="384" r:id="rId115"/>
    <p:sldId id="385" r:id="rId116"/>
    <p:sldId id="386" r:id="rId117"/>
    <p:sldId id="397" r:id="rId118"/>
    <p:sldId id="398" r:id="rId119"/>
    <p:sldId id="399" r:id="rId120"/>
    <p:sldId id="400" r:id="rId121"/>
    <p:sldId id="401" r:id="rId122"/>
    <p:sldId id="402" r:id="rId123"/>
    <p:sldId id="403" r:id="rId124"/>
    <p:sldId id="404" r:id="rId125"/>
    <p:sldId id="405" r:id="rId126"/>
    <p:sldId id="406" r:id="rId127"/>
    <p:sldId id="407" r:id="rId128"/>
    <p:sldId id="408" r:id="rId129"/>
    <p:sldId id="409" r:id="rId130"/>
    <p:sldId id="410" r:id="rId131"/>
    <p:sldId id="411" r:id="rId132"/>
    <p:sldId id="412" r:id="rId133"/>
    <p:sldId id="413" r:id="rId134"/>
    <p:sldId id="414" r:id="rId135"/>
    <p:sldId id="415" r:id="rId136"/>
    <p:sldId id="416" r:id="rId137"/>
    <p:sldId id="417" r:id="rId138"/>
    <p:sldId id="418" r:id="rId139"/>
    <p:sldId id="419" r:id="rId140"/>
    <p:sldId id="420" r:id="rId141"/>
    <p:sldId id="421" r:id="rId142"/>
    <p:sldId id="422" r:id="rId143"/>
    <p:sldId id="492" r:id="rId144"/>
    <p:sldId id="423" r:id="rId145"/>
    <p:sldId id="424" r:id="rId146"/>
    <p:sldId id="425" r:id="rId147"/>
    <p:sldId id="426" r:id="rId148"/>
    <p:sldId id="427" r:id="rId149"/>
    <p:sldId id="428" r:id="rId150"/>
    <p:sldId id="429" r:id="rId151"/>
    <p:sldId id="430" r:id="rId152"/>
    <p:sldId id="431" r:id="rId153"/>
    <p:sldId id="432" r:id="rId154"/>
    <p:sldId id="433" r:id="rId155"/>
    <p:sldId id="434" r:id="rId156"/>
    <p:sldId id="435" r:id="rId157"/>
    <p:sldId id="436" r:id="rId158"/>
    <p:sldId id="437" r:id="rId159"/>
    <p:sldId id="438" r:id="rId160"/>
    <p:sldId id="439" r:id="rId161"/>
    <p:sldId id="440" r:id="rId162"/>
    <p:sldId id="441" r:id="rId163"/>
    <p:sldId id="442" r:id="rId164"/>
    <p:sldId id="443" r:id="rId165"/>
    <p:sldId id="444" r:id="rId166"/>
    <p:sldId id="445" r:id="rId167"/>
    <p:sldId id="446" r:id="rId168"/>
    <p:sldId id="447" r:id="rId169"/>
    <p:sldId id="448" r:id="rId170"/>
    <p:sldId id="449" r:id="rId171"/>
    <p:sldId id="450" r:id="rId172"/>
    <p:sldId id="451" r:id="rId173"/>
    <p:sldId id="452" r:id="rId174"/>
    <p:sldId id="453" r:id="rId175"/>
    <p:sldId id="454" r:id="rId176"/>
    <p:sldId id="455" r:id="rId177"/>
    <p:sldId id="456" r:id="rId178"/>
    <p:sldId id="457" r:id="rId179"/>
    <p:sldId id="458" r:id="rId180"/>
    <p:sldId id="459" r:id="rId181"/>
    <p:sldId id="460" r:id="rId182"/>
    <p:sldId id="461" r:id="rId183"/>
    <p:sldId id="462" r:id="rId184"/>
    <p:sldId id="463" r:id="rId185"/>
    <p:sldId id="464" r:id="rId186"/>
    <p:sldId id="465" r:id="rId187"/>
    <p:sldId id="466" r:id="rId188"/>
    <p:sldId id="467" r:id="rId189"/>
    <p:sldId id="468" r:id="rId190"/>
    <p:sldId id="469" r:id="rId191"/>
    <p:sldId id="470" r:id="rId192"/>
    <p:sldId id="471" r:id="rId193"/>
    <p:sldId id="472" r:id="rId194"/>
    <p:sldId id="473" r:id="rId195"/>
    <p:sldId id="474" r:id="rId196"/>
    <p:sldId id="475" r:id="rId197"/>
    <p:sldId id="476" r:id="rId198"/>
    <p:sldId id="477" r:id="rId199"/>
    <p:sldId id="478" r:id="rId200"/>
    <p:sldId id="479" r:id="rId201"/>
    <p:sldId id="480" r:id="rId202"/>
    <p:sldId id="481" r:id="rId203"/>
    <p:sldId id="482" r:id="rId204"/>
    <p:sldId id="483" r:id="rId205"/>
    <p:sldId id="484" r:id="rId206"/>
    <p:sldId id="485" r:id="rId207"/>
    <p:sldId id="486" r:id="rId208"/>
    <p:sldId id="487" r:id="rId209"/>
    <p:sldId id="488" r:id="rId210"/>
    <p:sldId id="489" r:id="rId211"/>
    <p:sldId id="490" r:id="rId212"/>
    <p:sldId id="491" r:id="rId2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75" autoAdjust="0"/>
    <p:restoredTop sz="94660" autoAdjust="0"/>
  </p:normalViewPr>
  <p:slideViewPr>
    <p:cSldViewPr>
      <p:cViewPr varScale="1">
        <p:scale>
          <a:sx n="73" d="100"/>
          <a:sy n="73" d="100"/>
        </p:scale>
        <p:origin x="-1458" y="-102"/>
      </p:cViewPr>
      <p:guideLst>
        <p:guide orient="horz" pos="2160"/>
        <p:guide pos="2880"/>
      </p:guideLst>
    </p:cSldViewPr>
  </p:slideViewPr>
  <p:outlineViewPr>
    <p:cViewPr>
      <p:scale>
        <a:sx n="33" d="100"/>
        <a:sy n="33" d="100"/>
      </p:scale>
      <p:origin x="42" y="24006"/>
    </p:cViewPr>
  </p:outlineViewPr>
  <p:notesTextViewPr>
    <p:cViewPr>
      <p:scale>
        <a:sx n="100" d="100"/>
        <a:sy n="100" d="100"/>
      </p:scale>
      <p:origin x="0" y="0"/>
    </p:cViewPr>
  </p:notesTextViewPr>
  <p:sorterViewPr>
    <p:cViewPr>
      <p:scale>
        <a:sx n="66" d="100"/>
        <a:sy n="66" d="100"/>
      </p:scale>
      <p:origin x="0" y="13986"/>
    </p:cViewPr>
  </p:sorter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6" Type="http://schemas.openxmlformats.org/officeDocument/2006/relationships/viewProps" Target="viewProps.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notesMaster" Target="notesMasters/notesMaster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presProps" Target="pres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AE63C6-FD8D-48CB-BE1A-7FFCADA7F59F}" type="datetimeFigureOut">
              <a:rPr lang="en-US" smtClean="0"/>
              <a:pPr/>
              <a:t>12/26/2014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B72764-61A9-4E47-8A6F-1B24F57FC2C2}" type="slidenum">
              <a:rPr lang="en-US" smtClean="0"/>
              <a:pPr/>
              <a:t>‹#›</a:t>
            </a:fld>
            <a:endParaRPr lang="en-US"/>
          </a:p>
        </p:txBody>
      </p:sp>
    </p:spTree>
    <p:extLst>
      <p:ext uri="{BB962C8B-B14F-4D97-AF65-F5344CB8AC3E}">
        <p14:creationId xmlns:p14="http://schemas.microsoft.com/office/powerpoint/2010/main" xmlns="" val="1718841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10</a:t>
            </a:fld>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100</a:t>
            </a:fld>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101</a:t>
            </a:fld>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102</a:t>
            </a:fld>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103</a:t>
            </a:fld>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104</a:t>
            </a:fld>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105</a:t>
            </a:fld>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106</a:t>
            </a:fld>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107</a:t>
            </a:fld>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108</a:t>
            </a:fld>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109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11</a:t>
            </a:fld>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110</a:t>
            </a:fld>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111</a:t>
            </a:fld>
            <a:endParaRPr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112</a:t>
            </a:fld>
            <a:endParaRPr 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113</a:t>
            </a:fld>
            <a:endParaRPr 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114</a:t>
            </a:fld>
            <a:endParaRPr 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115</a:t>
            </a:fld>
            <a:endParaRPr 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116</a:t>
            </a:fld>
            <a:endParaRPr 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117</a:t>
            </a:fld>
            <a:endParaRPr 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118</a:t>
            </a:fld>
            <a:endParaRPr 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119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12</a:t>
            </a:fld>
            <a:endParaRPr 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120</a:t>
            </a:fld>
            <a:endParaRPr 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121</a:t>
            </a:fld>
            <a:endParaRPr 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122</a:t>
            </a:fld>
            <a:endParaRPr 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123</a:t>
            </a:fld>
            <a:endParaRPr 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124</a:t>
            </a:fld>
            <a:endParaRPr 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125</a:t>
            </a:fld>
            <a:endParaRPr 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126</a:t>
            </a:fld>
            <a:endParaRPr 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127</a:t>
            </a:fld>
            <a:endParaRPr 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128</a:t>
            </a:fld>
            <a:endParaRPr 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129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13</a:t>
            </a:fld>
            <a:endParaRPr 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130</a:t>
            </a:fld>
            <a:endParaRPr 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131</a:t>
            </a:fld>
            <a:endParaRPr 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132</a:t>
            </a:fld>
            <a:endParaRPr 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133</a:t>
            </a:fld>
            <a:endParaRPr 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134</a:t>
            </a:fld>
            <a:endParaRPr 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135</a:t>
            </a:fld>
            <a:endParaRPr 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136</a:t>
            </a:fld>
            <a:endParaRPr 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137</a:t>
            </a:fld>
            <a:endParaRPr 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138</a:t>
            </a:fld>
            <a:endParaRPr 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139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14</a:t>
            </a:fld>
            <a:endParaRPr 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140</a:t>
            </a:fld>
            <a:endParaRPr 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141</a:t>
            </a:fld>
            <a:endParaRPr 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142</a:t>
            </a:fld>
            <a:endParaRPr 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144</a:t>
            </a:fld>
            <a:endParaRPr 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145</a:t>
            </a:fld>
            <a:endParaRPr 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146</a:t>
            </a:fld>
            <a:endParaRPr 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147</a:t>
            </a:fld>
            <a:endParaRPr 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148</a:t>
            </a:fld>
            <a:endParaRPr 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149</a:t>
            </a:fld>
            <a:endParaRPr 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150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15</a:t>
            </a:fld>
            <a:endParaRPr 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151</a:t>
            </a:fld>
            <a:endParaRPr 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152</a:t>
            </a:fld>
            <a:endParaRPr 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153</a:t>
            </a:fld>
            <a:endParaRPr 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154</a:t>
            </a:fld>
            <a:endParaRPr 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155</a:t>
            </a:fld>
            <a:endParaRPr 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156</a:t>
            </a:fld>
            <a:endParaRPr 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157</a:t>
            </a:fld>
            <a:endParaRPr 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158</a:t>
            </a:fld>
            <a:endParaRPr 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159</a:t>
            </a:fld>
            <a:endParaRPr 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160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16</a:t>
            </a:fld>
            <a:endParaRPr 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161</a:t>
            </a:fld>
            <a:endParaRPr 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162</a:t>
            </a:fld>
            <a:endParaRPr lang="en-US"/>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163</a:t>
            </a:fld>
            <a:endParaRPr lang="en-US"/>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164</a:t>
            </a:fld>
            <a:endParaRPr lang="en-US"/>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165</a:t>
            </a:fld>
            <a:endParaRPr lang="en-US"/>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166</a:t>
            </a:fld>
            <a:endParaRPr lang="en-US"/>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167</a:t>
            </a:fld>
            <a:endParaRPr lang="en-US"/>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168</a:t>
            </a:fld>
            <a:endParaRPr lang="en-US"/>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169</a:t>
            </a:fld>
            <a:endParaRPr lang="en-US"/>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170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17</a:t>
            </a:fld>
            <a:endParaRPr lang="en-U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171</a:t>
            </a:fld>
            <a:endParaRPr lang="en-US"/>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172</a:t>
            </a:fld>
            <a:endParaRPr lang="en-US"/>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173</a:t>
            </a:fld>
            <a:endParaRPr lang="en-US"/>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174</a:t>
            </a:fld>
            <a:endParaRPr lang="en-US"/>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175</a:t>
            </a:fld>
            <a:endParaRPr lang="en-US"/>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948163-460D-45E8-BD1F-7872BA301FF2}" type="slidenum">
              <a:rPr lang="en-US" smtClean="0"/>
              <a:pPr/>
              <a:t>176</a:t>
            </a:fld>
            <a:endParaRPr lang="en-US"/>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177</a:t>
            </a:fld>
            <a:endParaRPr lang="en-US"/>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178</a:t>
            </a:fld>
            <a:endParaRPr lang="en-US"/>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179</a:t>
            </a:fld>
            <a:endParaRPr lang="en-US"/>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180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18</a:t>
            </a:fld>
            <a:endParaRPr lang="en-US"/>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181</a:t>
            </a:fld>
            <a:endParaRPr lang="en-US"/>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182</a:t>
            </a:fld>
            <a:endParaRPr lang="en-US"/>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183</a:t>
            </a:fld>
            <a:endParaRPr lang="en-US"/>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184</a:t>
            </a:fld>
            <a:endParaRPr lang="en-US"/>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185</a:t>
            </a:fld>
            <a:endParaRPr lang="en-US"/>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186</a:t>
            </a:fld>
            <a:endParaRPr lang="en-US"/>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187</a:t>
            </a:fld>
            <a:endParaRPr lang="en-US"/>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188</a:t>
            </a:fld>
            <a:endParaRPr lang="en-US"/>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189</a:t>
            </a:fld>
            <a:endParaRPr lang="en-US"/>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190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19</a:t>
            </a:fld>
            <a:endParaRPr lang="en-US"/>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191</a:t>
            </a:fld>
            <a:endParaRPr lang="en-US"/>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192</a:t>
            </a:fld>
            <a:endParaRPr lang="en-US"/>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193</a:t>
            </a:fld>
            <a:endParaRPr lang="en-US"/>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194</a:t>
            </a:fld>
            <a:endParaRPr lang="en-US"/>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195</a:t>
            </a:fld>
            <a:endParaRPr lang="en-US"/>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196</a:t>
            </a:fld>
            <a:endParaRPr lang="en-US"/>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197</a:t>
            </a:fld>
            <a:endParaRPr lang="en-US"/>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198</a:t>
            </a:fld>
            <a:endParaRPr lang="en-US"/>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199</a:t>
            </a:fld>
            <a:endParaRPr lang="en-US"/>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200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20</a:t>
            </a:fld>
            <a:endParaRPr lang="en-US"/>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201</a:t>
            </a:fld>
            <a:endParaRPr lang="en-US"/>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202</a:t>
            </a:fld>
            <a:endParaRPr lang="en-US"/>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203</a:t>
            </a:fld>
            <a:endParaRPr lang="en-US"/>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204</a:t>
            </a:fld>
            <a:endParaRPr lang="en-US"/>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205</a:t>
            </a:fld>
            <a:endParaRPr lang="en-US"/>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206</a:t>
            </a:fld>
            <a:endParaRPr lang="en-US"/>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207</a:t>
            </a:fld>
            <a:endParaRPr lang="en-US"/>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208</a:t>
            </a:fld>
            <a:endParaRPr lang="en-US"/>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209</a:t>
            </a:fld>
            <a:endParaRPr lang="en-US"/>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210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21</a:t>
            </a:fld>
            <a:endParaRPr lang="en-US"/>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211</a:t>
            </a:fld>
            <a:endParaRPr lang="en-US"/>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7948163-460D-45E8-BD1F-7872BA301FF2}" type="slidenum">
              <a:rPr lang="en-US" smtClean="0"/>
              <a:pPr/>
              <a:t>212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67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70</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71</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72</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73</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74</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75</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76</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77</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78</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79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8</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80</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81</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82</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83</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84</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85</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86</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87</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88</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89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9</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90</a:t>
            </a:fld>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91</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92</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93</a:t>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94</a:t>
            </a:fld>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95</a:t>
            </a:fld>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96</a:t>
            </a:fld>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97</a:t>
            </a:fld>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98</a:t>
            </a:fld>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2B72764-61A9-4E47-8A6F-1B24F57FC2C2}" type="slidenum">
              <a:rPr lang="en-US" smtClean="0"/>
              <a:pPr/>
              <a:t>99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12/26/2014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p:whee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whee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12/26/2014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p:whee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whee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12/26/2014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transition spd="med">
    <p:whee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12/26/2014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transition spd="med">
    <p:whee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12/26/2014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med">
    <p:whee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transition spd="med">
    <p:whee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transition spd="med">
    <p:whee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med">
    <p:whee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12/26/2014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transition spd="med">
    <p:whee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12/26/2014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heel/>
  </p:transition>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10.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752600"/>
            <a:ext cx="6477000" cy="2209800"/>
          </a:xfrm>
        </p:spPr>
        <p:txBody>
          <a:bodyPr>
            <a:normAutofit/>
          </a:bodyPr>
          <a:lstStyle/>
          <a:p>
            <a:pPr algn="ctr"/>
            <a:r>
              <a:rPr lang="en-US" b="1" cap="none" dirty="0" smtClean="0">
                <a:solidFill>
                  <a:schemeClr val="bg1"/>
                </a:solidFill>
              </a:rPr>
              <a:t>Chapter 5</a:t>
            </a:r>
            <a:br>
              <a:rPr lang="en-US" b="1" cap="none" dirty="0" smtClean="0">
                <a:solidFill>
                  <a:schemeClr val="bg1"/>
                </a:solidFill>
              </a:rPr>
            </a:br>
            <a:r>
              <a:rPr lang="en-US" sz="3200" b="1" cap="none" dirty="0" smtClean="0">
                <a:solidFill>
                  <a:schemeClr val="bg1"/>
                </a:solidFill>
              </a:rPr>
              <a:t/>
            </a:r>
            <a:br>
              <a:rPr lang="en-US" sz="3200" b="1" cap="none" dirty="0" smtClean="0">
                <a:solidFill>
                  <a:schemeClr val="bg1"/>
                </a:solidFill>
              </a:rPr>
            </a:br>
            <a:r>
              <a:rPr lang="en-US" b="1" cap="none" dirty="0" smtClean="0">
                <a:solidFill>
                  <a:schemeClr val="bg1"/>
                </a:solidFill>
              </a:rPr>
              <a:t>Server Side Programs </a:t>
            </a:r>
            <a:endParaRPr lang="en-US" b="1" cap="none" dirty="0">
              <a:solidFill>
                <a:schemeClr val="bg1"/>
              </a:solidFill>
            </a:endParaRPr>
          </a:p>
        </p:txBody>
      </p:sp>
      <p:sp>
        <p:nvSpPr>
          <p:cNvPr id="3" name="Subtitle 2"/>
          <p:cNvSpPr>
            <a:spLocks noGrp="1"/>
          </p:cNvSpPr>
          <p:nvPr>
            <p:ph type="subTitle" idx="1"/>
          </p:nvPr>
        </p:nvSpPr>
        <p:spPr/>
        <p:txBody>
          <a:bodyPr/>
          <a:lstStyle/>
          <a:p>
            <a:endParaRPr lang="en-US" dirty="0"/>
          </a:p>
        </p:txBody>
      </p:sp>
    </p:spTree>
  </p:cSld>
  <p:clrMapOvr>
    <a:masterClrMapping/>
  </p:clrMapOvr>
  <p:transition spd="med">
    <p:whee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 Statements</a:t>
            </a:r>
            <a:endParaRPr lang="en-US" b="1" dirty="0"/>
          </a:p>
        </p:txBody>
      </p:sp>
      <p:sp>
        <p:nvSpPr>
          <p:cNvPr id="3" name="Content Placeholder 2"/>
          <p:cNvSpPr>
            <a:spLocks noGrp="1"/>
          </p:cNvSpPr>
          <p:nvPr>
            <p:ph sz="quarter" idx="1"/>
          </p:nvPr>
        </p:nvSpPr>
        <p:spPr>
          <a:xfrm>
            <a:off x="612648" y="1600200"/>
            <a:ext cx="8153400" cy="5105400"/>
          </a:xfrm>
        </p:spPr>
        <p:txBody>
          <a:bodyPr>
            <a:noAutofit/>
          </a:bodyPr>
          <a:lstStyle/>
          <a:p>
            <a:r>
              <a:rPr lang="en-US" sz="2400" dirty="0" smtClean="0"/>
              <a:t>The two most basic ways for displaying output in PHP are echo and print. </a:t>
            </a:r>
          </a:p>
          <a:p>
            <a:r>
              <a:rPr lang="en-US" sz="2400" dirty="0" smtClean="0"/>
              <a:t>Both can be used either with parentheses or without. </a:t>
            </a:r>
            <a:endParaRPr lang="en-US" sz="1200" dirty="0" smtClean="0"/>
          </a:p>
          <a:p>
            <a:r>
              <a:rPr lang="en-US" sz="2400" dirty="0" smtClean="0"/>
              <a:t>The general format of the echo statement is as follows:</a:t>
            </a:r>
          </a:p>
          <a:p>
            <a:pPr>
              <a:buNone/>
            </a:pPr>
            <a:r>
              <a:rPr lang="en-US" sz="2400" dirty="0" smtClean="0">
                <a:solidFill>
                  <a:srgbClr val="FF0000"/>
                </a:solidFill>
              </a:rPr>
              <a:t>		echo outputitem1, outputitem2, outputitem3, . . .;</a:t>
            </a:r>
          </a:p>
          <a:p>
            <a:pPr>
              <a:buNone/>
            </a:pPr>
            <a:r>
              <a:rPr lang="en-US" sz="2400" dirty="0" smtClean="0">
                <a:solidFill>
                  <a:srgbClr val="FF0000"/>
                </a:solidFill>
              </a:rPr>
              <a:t>		echo (output);</a:t>
            </a:r>
          </a:p>
          <a:p>
            <a:pPr>
              <a:buNone/>
            </a:pPr>
            <a:r>
              <a:rPr lang="en-US" sz="1200" dirty="0" smtClean="0"/>
              <a:t> </a:t>
            </a:r>
          </a:p>
          <a:p>
            <a:r>
              <a:rPr lang="en-US" sz="2400" dirty="0" smtClean="0"/>
              <a:t>The parameterized version of echo does not accept multiple arguments. </a:t>
            </a:r>
          </a:p>
          <a:p>
            <a:r>
              <a:rPr lang="en-US" sz="2400" dirty="0" smtClean="0"/>
              <a:t>The general format of the print statement is as follows:</a:t>
            </a:r>
          </a:p>
          <a:p>
            <a:pPr>
              <a:buNone/>
            </a:pPr>
            <a:r>
              <a:rPr lang="en-US" sz="2400" dirty="0" smtClean="0">
                <a:solidFill>
                  <a:srgbClr val="FF0000"/>
                </a:solidFill>
              </a:rPr>
              <a:t>		print output;</a:t>
            </a:r>
          </a:p>
          <a:p>
            <a:pPr>
              <a:buNone/>
            </a:pPr>
            <a:r>
              <a:rPr lang="en-US" sz="2400" dirty="0" smtClean="0">
                <a:solidFill>
                  <a:srgbClr val="FF0000"/>
                </a:solidFill>
              </a:rPr>
              <a:t>		print(output);</a:t>
            </a:r>
          </a:p>
        </p:txBody>
      </p:sp>
    </p:spTree>
  </p:cSld>
  <p:clrMapOvr>
    <a:masterClrMapping/>
  </p:clrMapOvr>
  <p:transition spd="med">
    <p:wheel/>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1.8 Cookies and Sessions…</a:t>
            </a:r>
            <a:endParaRPr lang="en-US" dirty="0"/>
          </a:p>
        </p:txBody>
      </p:sp>
      <p:sp>
        <p:nvSpPr>
          <p:cNvPr id="3" name="Content Placeholder 2"/>
          <p:cNvSpPr>
            <a:spLocks noGrp="1"/>
          </p:cNvSpPr>
          <p:nvPr>
            <p:ph sz="quarter" idx="1"/>
          </p:nvPr>
        </p:nvSpPr>
        <p:spPr>
          <a:xfrm>
            <a:off x="612648" y="1600200"/>
            <a:ext cx="8302752" cy="5257800"/>
          </a:xfrm>
        </p:spPr>
        <p:txBody>
          <a:bodyPr>
            <a:normAutofit fontScale="62500" lnSpcReduction="20000"/>
          </a:bodyPr>
          <a:lstStyle/>
          <a:p>
            <a:pPr>
              <a:buNone/>
            </a:pPr>
            <a:r>
              <a:rPr lang="en-US" sz="3200" b="1" i="1" dirty="0" smtClean="0"/>
              <a:t>1.8.2 Session</a:t>
            </a:r>
          </a:p>
          <a:p>
            <a:r>
              <a:rPr lang="en-US" sz="3200" dirty="0" smtClean="0"/>
              <a:t>A session is the time that a user spends at your Web site. </a:t>
            </a:r>
          </a:p>
          <a:p>
            <a:r>
              <a:rPr lang="en-US" sz="3200" dirty="0" smtClean="0"/>
              <a:t>Users may view many Web pages between the time they enter your site and leave it. </a:t>
            </a:r>
          </a:p>
          <a:p>
            <a:r>
              <a:rPr lang="en-US" sz="3200" dirty="0" smtClean="0"/>
              <a:t>Often you want information to be available for a complete session. </a:t>
            </a:r>
          </a:p>
          <a:p>
            <a:pPr>
              <a:buNone/>
            </a:pPr>
            <a:r>
              <a:rPr lang="en-US" sz="1900" dirty="0" smtClean="0"/>
              <a:t> </a:t>
            </a:r>
          </a:p>
          <a:p>
            <a:r>
              <a:rPr lang="en-US" sz="3200" dirty="0" smtClean="0"/>
              <a:t>After you create a session, the session variables are available for your use on any other Web page. </a:t>
            </a:r>
          </a:p>
          <a:p>
            <a:r>
              <a:rPr lang="en-US" sz="3200" dirty="0" smtClean="0"/>
              <a:t>To make session information available, PHP does the following:</a:t>
            </a:r>
          </a:p>
          <a:p>
            <a:pPr lvl="1"/>
            <a:r>
              <a:rPr lang="en-US" sz="2900" dirty="0" smtClean="0"/>
              <a:t>PHP assigns a session ID number.</a:t>
            </a:r>
          </a:p>
          <a:p>
            <a:pPr lvl="1"/>
            <a:r>
              <a:rPr lang="en-US" sz="2900" dirty="0" smtClean="0"/>
              <a:t>The number is a really long number that is unique for the user and that no one could possibly guess. The session ID is stored in a PHP system variable named PHPSESSID.</a:t>
            </a:r>
          </a:p>
          <a:p>
            <a:pPr lvl="1"/>
            <a:r>
              <a:rPr lang="en-US" sz="2900" dirty="0" smtClean="0"/>
              <a:t>PHP stores the variables that you want saved for the session in a file on the server.</a:t>
            </a:r>
          </a:p>
          <a:p>
            <a:pPr lvl="1"/>
            <a:r>
              <a:rPr lang="en-US" sz="2900" dirty="0" smtClean="0"/>
              <a:t>The file is named with the session ID number. </a:t>
            </a:r>
          </a:p>
          <a:p>
            <a:pPr lvl="1"/>
            <a:r>
              <a:rPr lang="en-US" sz="2900" dirty="0" smtClean="0"/>
              <a:t>It’s stored in a directory specified by </a:t>
            </a:r>
            <a:r>
              <a:rPr lang="en-US" sz="2900" dirty="0" err="1" smtClean="0"/>
              <a:t>session.save_path</a:t>
            </a:r>
            <a:r>
              <a:rPr lang="en-US" sz="2900" dirty="0" smtClean="0"/>
              <a:t> in the php.ini file. </a:t>
            </a:r>
          </a:p>
          <a:p>
            <a:pPr lvl="1"/>
            <a:r>
              <a:rPr lang="en-US" sz="2900" dirty="0" smtClean="0"/>
              <a:t>PHP passes the session ID number to every page.</a:t>
            </a:r>
          </a:p>
        </p:txBody>
      </p:sp>
    </p:spTree>
  </p:cSld>
  <p:clrMapOvr>
    <a:masterClrMapping/>
  </p:clrMapOvr>
  <p:transition spd="med">
    <p:wheel/>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1.8 Cookies and Sessions…</a:t>
            </a:r>
            <a:endParaRPr lang="en-US" dirty="0"/>
          </a:p>
        </p:txBody>
      </p:sp>
      <p:sp>
        <p:nvSpPr>
          <p:cNvPr id="3" name="Content Placeholder 2"/>
          <p:cNvSpPr>
            <a:spLocks noGrp="1"/>
          </p:cNvSpPr>
          <p:nvPr>
            <p:ph sz="quarter" idx="1"/>
          </p:nvPr>
        </p:nvSpPr>
        <p:spPr/>
        <p:txBody>
          <a:bodyPr>
            <a:normAutofit/>
          </a:bodyPr>
          <a:lstStyle/>
          <a:p>
            <a:pPr lvl="1"/>
            <a:r>
              <a:rPr lang="en-US" sz="2400" dirty="0" smtClean="0"/>
              <a:t>If the user has cookies turned on, PHP passes the session ID by using cookies. </a:t>
            </a:r>
          </a:p>
          <a:p>
            <a:pPr lvl="1"/>
            <a:r>
              <a:rPr lang="en-US" sz="2400" dirty="0" smtClean="0"/>
              <a:t>If the user has cookies turned off, PHP behavior depends on whether trans-</a:t>
            </a:r>
            <a:r>
              <a:rPr lang="en-US" sz="2400" dirty="0" err="1" smtClean="0"/>
              <a:t>sid</a:t>
            </a:r>
            <a:r>
              <a:rPr lang="en-US" sz="2400" dirty="0" smtClean="0"/>
              <a:t> is turned on in php.ini. </a:t>
            </a:r>
          </a:p>
          <a:p>
            <a:pPr lvl="1"/>
            <a:r>
              <a:rPr lang="en-US" sz="2400" dirty="0" smtClean="0"/>
              <a:t>PHP gets the variables from the session file for each new session page.</a:t>
            </a:r>
          </a:p>
          <a:p>
            <a:pPr lvl="1"/>
            <a:r>
              <a:rPr lang="en-US" sz="2400" dirty="0" smtClean="0"/>
              <a:t>Whenever a user opens a new page that is part of the session, PHP gets the variables from the file by using the session ID number that was passed from the previous page. </a:t>
            </a:r>
          </a:p>
          <a:p>
            <a:pPr lvl="1"/>
            <a:r>
              <a:rPr lang="en-US" sz="2400" dirty="0" smtClean="0"/>
              <a:t>The variables are available in the $_SESSION array.</a:t>
            </a:r>
          </a:p>
          <a:p>
            <a:endParaRPr lang="en-US" dirty="0"/>
          </a:p>
        </p:txBody>
      </p:sp>
    </p:spTree>
  </p:cSld>
  <p:clrMapOvr>
    <a:masterClrMapping/>
  </p:clrMapOvr>
  <p:transition spd="med">
    <p:wheel/>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1.8 Cookies and Sessions…</a:t>
            </a:r>
            <a:endParaRPr lang="en-US" dirty="0"/>
          </a:p>
        </p:txBody>
      </p:sp>
      <p:sp>
        <p:nvSpPr>
          <p:cNvPr id="3" name="Content Placeholder 2"/>
          <p:cNvSpPr>
            <a:spLocks noGrp="1"/>
          </p:cNvSpPr>
          <p:nvPr>
            <p:ph sz="quarter" idx="1"/>
          </p:nvPr>
        </p:nvSpPr>
        <p:spPr>
          <a:xfrm>
            <a:off x="612648" y="1600200"/>
            <a:ext cx="8153400" cy="5105400"/>
          </a:xfrm>
        </p:spPr>
        <p:txBody>
          <a:bodyPr>
            <a:normAutofit fontScale="77500" lnSpcReduction="20000"/>
          </a:bodyPr>
          <a:lstStyle/>
          <a:p>
            <a:pPr>
              <a:buNone/>
            </a:pPr>
            <a:r>
              <a:rPr lang="en-US" b="1" dirty="0" smtClean="0"/>
              <a:t>Opening and closing sessions</a:t>
            </a:r>
            <a:endParaRPr lang="en-US" dirty="0" smtClean="0"/>
          </a:p>
          <a:p>
            <a:r>
              <a:rPr lang="en-US" dirty="0" smtClean="0"/>
              <a:t>You should open a session at the beginning of each Web page. </a:t>
            </a:r>
          </a:p>
          <a:p>
            <a:r>
              <a:rPr lang="en-US" dirty="0" smtClean="0"/>
              <a:t>Open the session with the </a:t>
            </a:r>
            <a:r>
              <a:rPr lang="en-US" dirty="0" err="1" smtClean="0"/>
              <a:t>session_start</a:t>
            </a:r>
            <a:r>
              <a:rPr lang="en-US" dirty="0" smtClean="0"/>
              <a:t> function, as follows:</a:t>
            </a:r>
          </a:p>
          <a:p>
            <a:pPr>
              <a:buNone/>
            </a:pPr>
            <a:r>
              <a:rPr lang="en-US" dirty="0" smtClean="0">
                <a:solidFill>
                  <a:srgbClr val="FF0000"/>
                </a:solidFill>
              </a:rPr>
              <a:t>	</a:t>
            </a:r>
            <a:r>
              <a:rPr lang="en-US" dirty="0" err="1" smtClean="0">
                <a:solidFill>
                  <a:srgbClr val="FF0000"/>
                </a:solidFill>
              </a:rPr>
              <a:t>session_start</a:t>
            </a:r>
            <a:r>
              <a:rPr lang="en-US" dirty="0" smtClean="0">
                <a:solidFill>
                  <a:srgbClr val="FF0000"/>
                </a:solidFill>
              </a:rPr>
              <a:t>();</a:t>
            </a:r>
          </a:p>
          <a:p>
            <a:pPr>
              <a:buNone/>
            </a:pPr>
            <a:r>
              <a:rPr lang="en-US" sz="1600" dirty="0" smtClean="0"/>
              <a:t> </a:t>
            </a:r>
          </a:p>
          <a:p>
            <a:r>
              <a:rPr lang="en-US" dirty="0" smtClean="0"/>
              <a:t>The function first checks for an existing session ID number. </a:t>
            </a:r>
          </a:p>
          <a:p>
            <a:r>
              <a:rPr lang="en-US" dirty="0" smtClean="0"/>
              <a:t>If it finds one, it sets up the session variables. </a:t>
            </a:r>
          </a:p>
          <a:p>
            <a:r>
              <a:rPr lang="en-US" dirty="0" smtClean="0"/>
              <a:t>If it doesn’t find one, it starts a new session by creating a new session ID number.</a:t>
            </a:r>
          </a:p>
          <a:p>
            <a:pPr>
              <a:buNone/>
            </a:pPr>
            <a:r>
              <a:rPr lang="en-US" sz="1400" dirty="0" smtClean="0"/>
              <a:t> </a:t>
            </a:r>
          </a:p>
          <a:p>
            <a:r>
              <a:rPr lang="en-US" dirty="0" smtClean="0"/>
              <a:t>Because sessions use cookies, if the user has them turned on, </a:t>
            </a:r>
            <a:r>
              <a:rPr lang="en-US" dirty="0" err="1" smtClean="0"/>
              <a:t>session_start</a:t>
            </a:r>
            <a:r>
              <a:rPr lang="en-US" dirty="0" smtClean="0"/>
              <a:t> is subject to the same limitation as cookies. </a:t>
            </a:r>
          </a:p>
          <a:p>
            <a:r>
              <a:rPr lang="en-US" dirty="0" smtClean="0"/>
              <a:t>That is, to avoid an error, the </a:t>
            </a:r>
            <a:r>
              <a:rPr lang="en-US" dirty="0" err="1" smtClean="0"/>
              <a:t>session_start</a:t>
            </a:r>
            <a:r>
              <a:rPr lang="en-US" dirty="0" smtClean="0"/>
              <a:t> function must be called before any output is sent. </a:t>
            </a:r>
          </a:p>
          <a:p>
            <a:r>
              <a:rPr lang="en-US" dirty="0" smtClean="0"/>
              <a:t>This means that it is must be the first line code in your program.</a:t>
            </a:r>
          </a:p>
          <a:p>
            <a:endParaRPr lang="en-US" dirty="0"/>
          </a:p>
        </p:txBody>
      </p:sp>
    </p:spTree>
  </p:cSld>
  <p:clrMapOvr>
    <a:masterClrMapping/>
  </p:clrMapOvr>
  <p:transition spd="med">
    <p:wheel/>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1.8 Cookies and Sessions…</a:t>
            </a:r>
            <a:endParaRPr lang="en-US" dirty="0"/>
          </a:p>
        </p:txBody>
      </p:sp>
      <p:sp>
        <p:nvSpPr>
          <p:cNvPr id="3" name="Content Placeholder 2"/>
          <p:cNvSpPr>
            <a:spLocks noGrp="1"/>
          </p:cNvSpPr>
          <p:nvPr>
            <p:ph sz="quarter" idx="1"/>
          </p:nvPr>
        </p:nvSpPr>
        <p:spPr>
          <a:xfrm>
            <a:off x="612648" y="1600200"/>
            <a:ext cx="8153400" cy="5105400"/>
          </a:xfrm>
        </p:spPr>
        <p:txBody>
          <a:bodyPr>
            <a:normAutofit fontScale="62500" lnSpcReduction="20000"/>
          </a:bodyPr>
          <a:lstStyle/>
          <a:p>
            <a:r>
              <a:rPr lang="en-US" sz="3200" dirty="0" smtClean="0"/>
              <a:t>You may want to restrict your site to users with a valid user ID and password. </a:t>
            </a:r>
          </a:p>
          <a:p>
            <a:r>
              <a:rPr lang="en-US" sz="3200" dirty="0" smtClean="0"/>
              <a:t>For restricted sessions that users log into, you often want users to log out when they’re finished. </a:t>
            </a:r>
          </a:p>
          <a:p>
            <a:r>
              <a:rPr lang="en-US" sz="3200" dirty="0" smtClean="0"/>
              <a:t>To close a session, use the following statement wherever to want to close the session:</a:t>
            </a:r>
          </a:p>
          <a:p>
            <a:pPr>
              <a:buNone/>
            </a:pPr>
            <a:r>
              <a:rPr lang="en-US" sz="3200" dirty="0" smtClean="0">
                <a:solidFill>
                  <a:srgbClr val="FF0000"/>
                </a:solidFill>
              </a:rPr>
              <a:t>	</a:t>
            </a:r>
            <a:r>
              <a:rPr lang="en-US" sz="3200" dirty="0" err="1" smtClean="0">
                <a:solidFill>
                  <a:srgbClr val="FF0000"/>
                </a:solidFill>
              </a:rPr>
              <a:t>session_destroy</a:t>
            </a:r>
            <a:r>
              <a:rPr lang="en-US" sz="3200" dirty="0" smtClean="0">
                <a:solidFill>
                  <a:srgbClr val="FF0000"/>
                </a:solidFill>
              </a:rPr>
              <a:t>();</a:t>
            </a:r>
          </a:p>
          <a:p>
            <a:pPr>
              <a:buNone/>
            </a:pPr>
            <a:r>
              <a:rPr lang="en-US" sz="1500" dirty="0" smtClean="0"/>
              <a:t> </a:t>
            </a:r>
          </a:p>
          <a:p>
            <a:pPr>
              <a:buNone/>
            </a:pPr>
            <a:r>
              <a:rPr lang="en-US" b="1" dirty="0" smtClean="0"/>
              <a:t>Using PHP session variables</a:t>
            </a:r>
            <a:endParaRPr lang="en-US" dirty="0" smtClean="0"/>
          </a:p>
          <a:p>
            <a:r>
              <a:rPr lang="en-US" dirty="0" smtClean="0"/>
              <a:t>To save a variable in a session so that it’s available on later Web pages, store the value in the $_SESSION array, as follows:</a:t>
            </a:r>
          </a:p>
          <a:p>
            <a:pPr>
              <a:buNone/>
            </a:pPr>
            <a:r>
              <a:rPr lang="en-US" dirty="0" smtClean="0"/>
              <a:t>	</a:t>
            </a:r>
            <a:r>
              <a:rPr lang="en-US" dirty="0" smtClean="0">
                <a:solidFill>
                  <a:srgbClr val="FF0000"/>
                </a:solidFill>
              </a:rPr>
              <a:t>$_SESSION[‘</a:t>
            </a:r>
            <a:r>
              <a:rPr lang="en-US" dirty="0" err="1" smtClean="0">
                <a:solidFill>
                  <a:srgbClr val="FF0000"/>
                </a:solidFill>
              </a:rPr>
              <a:t>varname</a:t>
            </a:r>
            <a:r>
              <a:rPr lang="en-US" dirty="0" smtClean="0">
                <a:solidFill>
                  <a:srgbClr val="FF0000"/>
                </a:solidFill>
              </a:rPr>
              <a:t>’] = “John </a:t>
            </a:r>
            <a:r>
              <a:rPr lang="en-US" dirty="0" err="1" smtClean="0">
                <a:solidFill>
                  <a:srgbClr val="FF0000"/>
                </a:solidFill>
              </a:rPr>
              <a:t>Bonson</a:t>
            </a:r>
            <a:r>
              <a:rPr lang="en-US" dirty="0" smtClean="0">
                <a:solidFill>
                  <a:srgbClr val="FF0000"/>
                </a:solidFill>
              </a:rPr>
              <a:t>”;</a:t>
            </a:r>
          </a:p>
          <a:p>
            <a:r>
              <a:rPr lang="en-US" dirty="0" smtClean="0"/>
              <a:t>When you open a session on any subsequent Web page, the values stored in the $_SESSION array are available.</a:t>
            </a:r>
          </a:p>
          <a:p>
            <a:endParaRPr lang="en-US" sz="1600" dirty="0" smtClean="0"/>
          </a:p>
          <a:p>
            <a:r>
              <a:rPr lang="en-US" dirty="0" smtClean="0"/>
              <a:t>If you want to stop storing any variable at any time, you can unset the variable by using the following statement:</a:t>
            </a:r>
          </a:p>
          <a:p>
            <a:pPr>
              <a:buNone/>
            </a:pPr>
            <a:r>
              <a:rPr lang="en-US" dirty="0" smtClean="0">
                <a:solidFill>
                  <a:srgbClr val="FF0000"/>
                </a:solidFill>
              </a:rPr>
              <a:t>	unset($_SESSION[‘</a:t>
            </a:r>
            <a:r>
              <a:rPr lang="en-US" dirty="0" err="1" smtClean="0">
                <a:solidFill>
                  <a:srgbClr val="FF0000"/>
                </a:solidFill>
              </a:rPr>
              <a:t>varname</a:t>
            </a:r>
            <a:r>
              <a:rPr lang="en-US" dirty="0" smtClean="0">
                <a:solidFill>
                  <a:srgbClr val="FF0000"/>
                </a:solidFill>
              </a:rPr>
              <a:t>’]);</a:t>
            </a:r>
          </a:p>
        </p:txBody>
      </p:sp>
    </p:spTree>
  </p:cSld>
  <p:clrMapOvr>
    <a:masterClrMapping/>
  </p:clrMapOvr>
  <p:transition spd="med">
    <p:wheel/>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1.8 Cookies and Sessions…</a:t>
            </a:r>
            <a:endParaRPr lang="en-US" dirty="0"/>
          </a:p>
        </p:txBody>
      </p:sp>
      <p:sp>
        <p:nvSpPr>
          <p:cNvPr id="3" name="Content Placeholder 2"/>
          <p:cNvSpPr>
            <a:spLocks noGrp="1"/>
          </p:cNvSpPr>
          <p:nvPr>
            <p:ph sz="quarter" idx="1"/>
          </p:nvPr>
        </p:nvSpPr>
        <p:spPr>
          <a:xfrm>
            <a:off x="612648" y="1524000"/>
            <a:ext cx="8153400" cy="5486400"/>
          </a:xfrm>
        </p:spPr>
        <p:txBody>
          <a:bodyPr>
            <a:normAutofit fontScale="62500" lnSpcReduction="20000"/>
          </a:bodyPr>
          <a:lstStyle/>
          <a:p>
            <a:r>
              <a:rPr lang="en-US" dirty="0" smtClean="0"/>
              <a:t>The following two scripts show how to use sessions to pass information from one page to the next. </a:t>
            </a:r>
          </a:p>
          <a:p>
            <a:pPr>
              <a:buNone/>
            </a:pP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a:buNone/>
            </a:pPr>
            <a:r>
              <a:rPr lang="en-US" dirty="0" smtClean="0">
                <a:solidFill>
                  <a:srgbClr val="FF0000"/>
                </a:solidFill>
              </a:rPr>
              <a:t>   /* Script name: sessionTest1.php  */</a:t>
            </a:r>
          </a:p>
          <a:p>
            <a:pPr>
              <a:buNone/>
            </a:pPr>
            <a:r>
              <a:rPr lang="en-US" dirty="0" smtClean="0">
                <a:solidFill>
                  <a:srgbClr val="FF0000"/>
                </a:solidFill>
              </a:rPr>
              <a:t>   </a:t>
            </a:r>
            <a:r>
              <a:rPr lang="en-US" dirty="0" err="1" smtClean="0">
                <a:solidFill>
                  <a:srgbClr val="FF0000"/>
                </a:solidFill>
              </a:rPr>
              <a:t>session_start</a:t>
            </a:r>
            <a:r>
              <a:rPr lang="en-US" dirty="0" smtClean="0">
                <a:solidFill>
                  <a:srgbClr val="FF0000"/>
                </a:solidFill>
              </a:rPr>
              <a:t>();</a:t>
            </a:r>
          </a:p>
          <a:p>
            <a:pPr>
              <a:buNone/>
            </a:pPr>
            <a:r>
              <a:rPr lang="en-US" dirty="0" smtClean="0">
                <a:solidFill>
                  <a:srgbClr val="FF0000"/>
                </a:solidFill>
              </a:rPr>
              <a:t>   $_SESSION[‘</a:t>
            </a:r>
            <a:r>
              <a:rPr lang="en-US" dirty="0" err="1" smtClean="0">
                <a:solidFill>
                  <a:srgbClr val="FF0000"/>
                </a:solidFill>
              </a:rPr>
              <a:t>fullName</a:t>
            </a:r>
            <a:r>
              <a:rPr lang="en-US" dirty="0" smtClean="0">
                <a:solidFill>
                  <a:srgbClr val="FF0000"/>
                </a:solidFill>
              </a:rPr>
              <a:t>’] = “David John Antony”;</a:t>
            </a:r>
          </a:p>
          <a:p>
            <a:pPr>
              <a:buNone/>
            </a:pPr>
            <a:r>
              <a:rPr lang="en-US" dirty="0" smtClean="0">
                <a:solidFill>
                  <a:srgbClr val="FF0000"/>
                </a:solidFill>
              </a:rPr>
              <a:t>?&gt;</a:t>
            </a:r>
          </a:p>
          <a:p>
            <a:pPr>
              <a:buNone/>
            </a:pPr>
            <a:r>
              <a:rPr lang="en-US" dirty="0" smtClean="0">
                <a:solidFill>
                  <a:srgbClr val="FF0000"/>
                </a:solidFill>
              </a:rPr>
              <a:t>&lt;html&gt;</a:t>
            </a:r>
          </a:p>
          <a:p>
            <a:pPr>
              <a:buNone/>
            </a:pPr>
            <a:r>
              <a:rPr lang="en-US" dirty="0" smtClean="0">
                <a:solidFill>
                  <a:srgbClr val="FF0000"/>
                </a:solidFill>
              </a:rPr>
              <a:t>&lt;head&gt;&lt;title&gt;Testing Sessions page 1&lt;/title&gt;&lt;/head&gt;</a:t>
            </a:r>
          </a:p>
          <a:p>
            <a:pPr>
              <a:buNone/>
            </a:pPr>
            <a:r>
              <a:rPr lang="en-US" dirty="0" smtClean="0">
                <a:solidFill>
                  <a:srgbClr val="FF0000"/>
                </a:solidFill>
              </a:rPr>
              <a:t>&lt;body&gt;</a:t>
            </a:r>
          </a:p>
          <a:p>
            <a:pPr>
              <a:buNone/>
            </a:pPr>
            <a:r>
              <a:rPr lang="en-US" dirty="0" smtClean="0">
                <a:solidFill>
                  <a:srgbClr val="FF0000"/>
                </a:solidFill>
              </a:rPr>
              <a:t>&lt;p&gt;This is a test of the sessions feature.</a:t>
            </a:r>
          </a:p>
          <a:p>
            <a:pPr>
              <a:buNone/>
            </a:pPr>
            <a:r>
              <a:rPr lang="en-US" dirty="0" smtClean="0">
                <a:solidFill>
                  <a:srgbClr val="FF0000"/>
                </a:solidFill>
              </a:rPr>
              <a:t>&lt;form action=”sessionTest2.php” method=”POST”&gt;</a:t>
            </a:r>
          </a:p>
          <a:p>
            <a:pPr>
              <a:buNone/>
            </a:pPr>
            <a:r>
              <a:rPr lang="en-US" dirty="0" smtClean="0">
                <a:solidFill>
                  <a:srgbClr val="FF0000"/>
                </a:solidFill>
              </a:rPr>
              <a:t>&lt;input type=”text” name=”</a:t>
            </a:r>
            <a:r>
              <a:rPr lang="en-US" dirty="0" err="1" smtClean="0">
                <a:solidFill>
                  <a:srgbClr val="FF0000"/>
                </a:solidFill>
              </a:rPr>
              <a:t>form_var</a:t>
            </a:r>
            <a:r>
              <a:rPr lang="en-US" dirty="0" smtClean="0">
                <a:solidFill>
                  <a:srgbClr val="FF0000"/>
                </a:solidFill>
              </a:rPr>
              <a:t>” value=”testing”&gt;</a:t>
            </a:r>
          </a:p>
          <a:p>
            <a:pPr>
              <a:buNone/>
            </a:pPr>
            <a:r>
              <a:rPr lang="en-US" dirty="0" smtClean="0">
                <a:solidFill>
                  <a:srgbClr val="FF0000"/>
                </a:solidFill>
              </a:rPr>
              <a:t>&lt;input type=”submit” value=”Go to Next Page”&gt;</a:t>
            </a:r>
          </a:p>
          <a:p>
            <a:pPr>
              <a:buNone/>
            </a:pPr>
            <a:r>
              <a:rPr lang="en-US" dirty="0" smtClean="0">
                <a:solidFill>
                  <a:srgbClr val="FF0000"/>
                </a:solidFill>
              </a:rPr>
              <a:t>&lt;/form&gt;</a:t>
            </a:r>
          </a:p>
          <a:p>
            <a:pPr>
              <a:buNone/>
            </a:pPr>
            <a:r>
              <a:rPr lang="en-US" dirty="0" smtClean="0">
                <a:solidFill>
                  <a:srgbClr val="FF0000"/>
                </a:solidFill>
              </a:rPr>
              <a:t>&lt;/body&gt;</a:t>
            </a:r>
          </a:p>
          <a:p>
            <a:pPr>
              <a:buNone/>
            </a:pPr>
            <a:r>
              <a:rPr lang="en-US" dirty="0" smtClean="0">
                <a:solidFill>
                  <a:srgbClr val="FF0000"/>
                </a:solidFill>
              </a:rPr>
              <a:t>&lt;/html&gt;</a:t>
            </a:r>
          </a:p>
        </p:txBody>
      </p:sp>
    </p:spTree>
  </p:cSld>
  <p:clrMapOvr>
    <a:masterClrMapping/>
  </p:clrMapOvr>
  <p:transition spd="med">
    <p:wheel/>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1.8 Cookies and Sessions…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pPr>
              <a:lnSpc>
                <a:spcPct val="120000"/>
              </a:lnSpc>
              <a:spcBef>
                <a:spcPts val="300"/>
              </a:spcBef>
            </a:pPr>
            <a:r>
              <a:rPr lang="en-US" dirty="0" smtClean="0"/>
              <a:t>In this script, a session is started and one session variable called </a:t>
            </a:r>
            <a:r>
              <a:rPr lang="en-US" dirty="0" err="1" smtClean="0"/>
              <a:t>fullName</a:t>
            </a:r>
            <a:r>
              <a:rPr lang="en-US" dirty="0" smtClean="0"/>
              <a:t> is stored. </a:t>
            </a:r>
          </a:p>
          <a:p>
            <a:pPr>
              <a:lnSpc>
                <a:spcPct val="120000"/>
              </a:lnSpc>
              <a:spcBef>
                <a:spcPts val="300"/>
              </a:spcBef>
            </a:pPr>
            <a:r>
              <a:rPr lang="en-US" dirty="0" smtClean="0"/>
              <a:t>A form is also displayed with one text field where the user can enter some text. </a:t>
            </a:r>
          </a:p>
          <a:p>
            <a:pPr>
              <a:lnSpc>
                <a:spcPct val="120000"/>
              </a:lnSpc>
              <a:spcBef>
                <a:spcPts val="300"/>
              </a:spcBef>
            </a:pPr>
            <a:r>
              <a:rPr lang="en-US" dirty="0" smtClean="0"/>
              <a:t>When the submit button from this form, labeled “Go to Next Page” is clicked, the sessionTest2.php script runs.</a:t>
            </a:r>
          </a:p>
          <a:p>
            <a:pPr>
              <a:lnSpc>
                <a:spcPct val="120000"/>
              </a:lnSpc>
              <a:spcBef>
                <a:spcPts val="300"/>
              </a:spcBef>
              <a:buNone/>
            </a:pP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a:lnSpc>
                <a:spcPct val="120000"/>
              </a:lnSpc>
              <a:spcBef>
                <a:spcPts val="300"/>
              </a:spcBef>
              <a:buNone/>
            </a:pPr>
            <a:r>
              <a:rPr lang="en-US" dirty="0" smtClean="0">
                <a:solidFill>
                  <a:srgbClr val="FF0000"/>
                </a:solidFill>
              </a:rPr>
              <a:t>   /* Script name: sessionTest2.php */</a:t>
            </a:r>
          </a:p>
          <a:p>
            <a:pPr>
              <a:lnSpc>
                <a:spcPct val="120000"/>
              </a:lnSpc>
              <a:spcBef>
                <a:spcPts val="300"/>
              </a:spcBef>
              <a:buNone/>
            </a:pPr>
            <a:r>
              <a:rPr lang="en-US" dirty="0" smtClean="0">
                <a:solidFill>
                  <a:srgbClr val="FF0000"/>
                </a:solidFill>
              </a:rPr>
              <a:t>   </a:t>
            </a:r>
            <a:r>
              <a:rPr lang="en-US" dirty="0" err="1" smtClean="0">
                <a:solidFill>
                  <a:srgbClr val="FF0000"/>
                </a:solidFill>
              </a:rPr>
              <a:t>session_start</a:t>
            </a:r>
            <a:r>
              <a:rPr lang="en-US" dirty="0" smtClean="0">
                <a:solidFill>
                  <a:srgbClr val="FF0000"/>
                </a:solidFill>
              </a:rPr>
              <a:t>();</a:t>
            </a:r>
          </a:p>
          <a:p>
            <a:pPr>
              <a:lnSpc>
                <a:spcPct val="120000"/>
              </a:lnSpc>
              <a:spcBef>
                <a:spcPts val="300"/>
              </a:spcBef>
              <a:buNone/>
            </a:pPr>
            <a:r>
              <a:rPr lang="en-US" dirty="0" smtClean="0">
                <a:solidFill>
                  <a:srgbClr val="FF0000"/>
                </a:solidFill>
              </a:rPr>
              <a:t>   $</a:t>
            </a:r>
            <a:r>
              <a:rPr lang="en-US" dirty="0" err="1" smtClean="0">
                <a:solidFill>
                  <a:srgbClr val="FF0000"/>
                </a:solidFill>
              </a:rPr>
              <a:t>session_var</a:t>
            </a:r>
            <a:r>
              <a:rPr lang="en-US" dirty="0" smtClean="0">
                <a:solidFill>
                  <a:srgbClr val="FF0000"/>
                </a:solidFill>
              </a:rPr>
              <a:t> = $_SESSION[‘</a:t>
            </a:r>
            <a:r>
              <a:rPr lang="en-US" dirty="0" err="1" smtClean="0">
                <a:solidFill>
                  <a:srgbClr val="FF0000"/>
                </a:solidFill>
              </a:rPr>
              <a:t>fullName</a:t>
            </a:r>
            <a:r>
              <a:rPr lang="en-US" dirty="0" smtClean="0">
                <a:solidFill>
                  <a:srgbClr val="FF0000"/>
                </a:solidFill>
              </a:rPr>
              <a:t>’];</a:t>
            </a:r>
          </a:p>
          <a:p>
            <a:pPr>
              <a:lnSpc>
                <a:spcPct val="120000"/>
              </a:lnSpc>
              <a:spcBef>
                <a:spcPts val="300"/>
              </a:spcBef>
              <a:buNone/>
            </a:pPr>
            <a:r>
              <a:rPr lang="en-US" dirty="0" smtClean="0">
                <a:solidFill>
                  <a:srgbClr val="FF0000"/>
                </a:solidFill>
              </a:rPr>
              <a:t>   $</a:t>
            </a:r>
            <a:r>
              <a:rPr lang="en-US" dirty="0" err="1" smtClean="0">
                <a:solidFill>
                  <a:srgbClr val="FF0000"/>
                </a:solidFill>
              </a:rPr>
              <a:t>form_var</a:t>
            </a:r>
            <a:r>
              <a:rPr lang="en-US" dirty="0" smtClean="0">
                <a:solidFill>
                  <a:srgbClr val="FF0000"/>
                </a:solidFill>
              </a:rPr>
              <a:t> = $_POST[‘</a:t>
            </a:r>
            <a:r>
              <a:rPr lang="en-US" dirty="0" err="1" smtClean="0">
                <a:solidFill>
                  <a:srgbClr val="FF0000"/>
                </a:solidFill>
              </a:rPr>
              <a:t>form_var</a:t>
            </a:r>
            <a:r>
              <a:rPr lang="en-US" dirty="0" smtClean="0">
                <a:solidFill>
                  <a:srgbClr val="FF0000"/>
                </a:solidFill>
              </a:rPr>
              <a:t>’];</a:t>
            </a:r>
          </a:p>
          <a:p>
            <a:pPr>
              <a:lnSpc>
                <a:spcPct val="120000"/>
              </a:lnSpc>
              <a:spcBef>
                <a:spcPts val="300"/>
              </a:spcBef>
              <a:buNone/>
            </a:pPr>
            <a:r>
              <a:rPr lang="en-US" dirty="0" smtClean="0">
                <a:solidFill>
                  <a:srgbClr val="FF0000"/>
                </a:solidFill>
              </a:rPr>
              <a:t>   echo “</a:t>
            </a:r>
            <a:r>
              <a:rPr lang="en-US" dirty="0" err="1" smtClean="0">
                <a:solidFill>
                  <a:srgbClr val="FF0000"/>
                </a:solidFill>
              </a:rPr>
              <a:t>session_var</a:t>
            </a:r>
            <a:r>
              <a:rPr lang="en-US" dirty="0" smtClean="0">
                <a:solidFill>
                  <a:srgbClr val="FF0000"/>
                </a:solidFill>
              </a:rPr>
              <a:t> = $</a:t>
            </a:r>
            <a:r>
              <a:rPr lang="en-US" dirty="0" err="1" smtClean="0">
                <a:solidFill>
                  <a:srgbClr val="FF0000"/>
                </a:solidFill>
              </a:rPr>
              <a:t>session_var</a:t>
            </a:r>
            <a:r>
              <a:rPr lang="en-US" dirty="0" smtClean="0">
                <a:solidFill>
                  <a:srgbClr val="FF0000"/>
                </a:solidFill>
              </a:rPr>
              <a:t>&lt;</a:t>
            </a:r>
            <a:r>
              <a:rPr lang="en-US" dirty="0" err="1" smtClean="0">
                <a:solidFill>
                  <a:srgbClr val="FF0000"/>
                </a:solidFill>
              </a:rPr>
              <a:t>br</a:t>
            </a:r>
            <a:r>
              <a:rPr lang="en-US" dirty="0" smtClean="0">
                <a:solidFill>
                  <a:srgbClr val="FF0000"/>
                </a:solidFill>
              </a:rPr>
              <a:t>&gt;\n”;</a:t>
            </a:r>
          </a:p>
          <a:p>
            <a:pPr>
              <a:lnSpc>
                <a:spcPct val="120000"/>
              </a:lnSpc>
              <a:spcBef>
                <a:spcPts val="300"/>
              </a:spcBef>
              <a:buNone/>
            </a:pPr>
            <a:r>
              <a:rPr lang="en-US" dirty="0" smtClean="0">
                <a:solidFill>
                  <a:srgbClr val="FF0000"/>
                </a:solidFill>
              </a:rPr>
              <a:t>   echo “</a:t>
            </a:r>
            <a:r>
              <a:rPr lang="en-US" dirty="0" err="1" smtClean="0">
                <a:solidFill>
                  <a:srgbClr val="FF0000"/>
                </a:solidFill>
              </a:rPr>
              <a:t>form_var</a:t>
            </a:r>
            <a:r>
              <a:rPr lang="en-US" dirty="0" smtClean="0">
                <a:solidFill>
                  <a:srgbClr val="FF0000"/>
                </a:solidFill>
              </a:rPr>
              <a:t> = $</a:t>
            </a:r>
            <a:r>
              <a:rPr lang="en-US" dirty="0" err="1" smtClean="0">
                <a:solidFill>
                  <a:srgbClr val="FF0000"/>
                </a:solidFill>
              </a:rPr>
              <a:t>form_var</a:t>
            </a:r>
            <a:r>
              <a:rPr lang="en-US" dirty="0" smtClean="0">
                <a:solidFill>
                  <a:srgbClr val="FF0000"/>
                </a:solidFill>
              </a:rPr>
              <a:t>&lt;</a:t>
            </a:r>
            <a:r>
              <a:rPr lang="en-US" dirty="0" err="1" smtClean="0">
                <a:solidFill>
                  <a:srgbClr val="FF0000"/>
                </a:solidFill>
              </a:rPr>
              <a:t>br</a:t>
            </a:r>
            <a:r>
              <a:rPr lang="en-US" dirty="0" smtClean="0">
                <a:solidFill>
                  <a:srgbClr val="FF0000"/>
                </a:solidFill>
              </a:rPr>
              <a:t>&gt;\n”;</a:t>
            </a:r>
          </a:p>
          <a:p>
            <a:pPr>
              <a:lnSpc>
                <a:spcPct val="120000"/>
              </a:lnSpc>
              <a:spcBef>
                <a:spcPts val="300"/>
              </a:spcBef>
              <a:buNone/>
            </a:pPr>
            <a:r>
              <a:rPr lang="en-US" dirty="0" smtClean="0">
                <a:solidFill>
                  <a:srgbClr val="FF0000"/>
                </a:solidFill>
              </a:rPr>
              <a:t>?&gt;</a:t>
            </a:r>
          </a:p>
        </p:txBody>
      </p:sp>
    </p:spTree>
  </p:cSld>
  <p:clrMapOvr>
    <a:masterClrMapping/>
  </p:clrMapOvr>
  <p:transition spd="med">
    <p:wheel/>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1.8 Cookies and Sessions…</a:t>
            </a:r>
            <a:endParaRPr lang="en-US" dirty="0"/>
          </a:p>
        </p:txBody>
      </p:sp>
      <p:sp>
        <p:nvSpPr>
          <p:cNvPr id="3" name="Content Placeholder 2"/>
          <p:cNvSpPr>
            <a:spLocks noGrp="1"/>
          </p:cNvSpPr>
          <p:nvPr>
            <p:ph sz="quarter" idx="1"/>
          </p:nvPr>
        </p:nvSpPr>
        <p:spPr/>
        <p:txBody>
          <a:bodyPr/>
          <a:lstStyle/>
          <a:p>
            <a:r>
              <a:rPr lang="en-US" sz="2800" dirty="0" smtClean="0"/>
              <a:t>output:</a:t>
            </a:r>
          </a:p>
          <a:p>
            <a:pPr>
              <a:buNone/>
            </a:pPr>
            <a:r>
              <a:rPr lang="en-US" sz="2800" dirty="0" err="1" smtClean="0">
                <a:solidFill>
                  <a:srgbClr val="FF0000"/>
                </a:solidFill>
              </a:rPr>
              <a:t>session_var</a:t>
            </a:r>
            <a:r>
              <a:rPr lang="en-US" sz="2800" dirty="0" smtClean="0">
                <a:solidFill>
                  <a:srgbClr val="FF0000"/>
                </a:solidFill>
              </a:rPr>
              <a:t> = “David John Antony”;</a:t>
            </a:r>
          </a:p>
          <a:p>
            <a:pPr>
              <a:buNone/>
            </a:pPr>
            <a:r>
              <a:rPr lang="en-US" sz="2800" dirty="0" err="1" smtClean="0">
                <a:solidFill>
                  <a:srgbClr val="FF0000"/>
                </a:solidFill>
              </a:rPr>
              <a:t>form_var</a:t>
            </a:r>
            <a:r>
              <a:rPr lang="en-US" sz="2800" dirty="0" smtClean="0">
                <a:solidFill>
                  <a:srgbClr val="FF0000"/>
                </a:solidFill>
              </a:rPr>
              <a:t> = testing</a:t>
            </a:r>
          </a:p>
          <a:p>
            <a:pPr>
              <a:buNone/>
            </a:pPr>
            <a:endParaRPr lang="en-US" dirty="0"/>
          </a:p>
        </p:txBody>
      </p:sp>
    </p:spTree>
  </p:cSld>
  <p:clrMapOvr>
    <a:masterClrMapping/>
  </p:clrMapOvr>
  <p:transition spd="med">
    <p:wheel/>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3.1 Working with Forms</a:t>
            </a:r>
            <a:endParaRPr lang="en-US" dirty="0"/>
          </a:p>
        </p:txBody>
      </p:sp>
      <p:sp>
        <p:nvSpPr>
          <p:cNvPr id="3" name="Content Placeholder 2"/>
          <p:cNvSpPr>
            <a:spLocks noGrp="1"/>
          </p:cNvSpPr>
          <p:nvPr>
            <p:ph sz="quarter" idx="1"/>
          </p:nvPr>
        </p:nvSpPr>
        <p:spPr>
          <a:xfrm>
            <a:off x="612648" y="1600200"/>
            <a:ext cx="8153400" cy="4876800"/>
          </a:xfrm>
        </p:spPr>
        <p:txBody>
          <a:bodyPr>
            <a:normAutofit fontScale="77500" lnSpcReduction="20000"/>
          </a:bodyPr>
          <a:lstStyle/>
          <a:p>
            <a:r>
              <a:rPr lang="en-US" dirty="0" smtClean="0"/>
              <a:t>We use one of two methods to submit form information. </a:t>
            </a:r>
          </a:p>
          <a:p>
            <a:r>
              <a:rPr lang="en-US" dirty="0" smtClean="0"/>
              <a:t>The methods pass the form data differently and have different advantages and disadvantages</a:t>
            </a:r>
          </a:p>
          <a:p>
            <a:pPr lvl="0">
              <a:buNone/>
            </a:pPr>
            <a:endParaRPr lang="en-US" sz="1200" b="1" dirty="0" smtClean="0"/>
          </a:p>
          <a:p>
            <a:pPr lvl="0"/>
            <a:r>
              <a:rPr lang="en-US" b="1" i="1" dirty="0" smtClean="0">
                <a:solidFill>
                  <a:srgbClr val="FF0000"/>
                </a:solidFill>
              </a:rPr>
              <a:t>GET method:</a:t>
            </a:r>
            <a:r>
              <a:rPr lang="en-US" i="1" dirty="0" smtClean="0">
                <a:solidFill>
                  <a:srgbClr val="FF0000"/>
                </a:solidFill>
              </a:rPr>
              <a:t> </a:t>
            </a:r>
          </a:p>
          <a:p>
            <a:pPr lvl="0"/>
            <a:r>
              <a:rPr lang="en-US" dirty="0" smtClean="0"/>
              <a:t>The form data is passed by adding it to the URL that calls the form-processing script. </a:t>
            </a:r>
          </a:p>
          <a:p>
            <a:pPr lvl="0"/>
            <a:r>
              <a:rPr lang="en-US" dirty="0" smtClean="0"/>
              <a:t>For example, the URL may look like this:</a:t>
            </a:r>
          </a:p>
          <a:p>
            <a:pPr>
              <a:buNone/>
            </a:pPr>
            <a:r>
              <a:rPr lang="en-US" dirty="0" smtClean="0"/>
              <a:t>	</a:t>
            </a:r>
            <a:r>
              <a:rPr lang="en-US" dirty="0" err="1" smtClean="0">
                <a:solidFill>
                  <a:srgbClr val="FF0000"/>
                </a:solidFill>
              </a:rPr>
              <a:t>processform.php?lname</a:t>
            </a:r>
            <a:r>
              <a:rPr lang="en-US" dirty="0" smtClean="0">
                <a:solidFill>
                  <a:srgbClr val="FF0000"/>
                </a:solidFill>
              </a:rPr>
              <a:t>=</a:t>
            </a:r>
            <a:r>
              <a:rPr lang="en-US" dirty="0" err="1" smtClean="0">
                <a:solidFill>
                  <a:srgbClr val="FF0000"/>
                </a:solidFill>
              </a:rPr>
              <a:t>Smith&amp;fname</a:t>
            </a:r>
            <a:r>
              <a:rPr lang="en-US" dirty="0" smtClean="0">
                <a:solidFill>
                  <a:srgbClr val="FF0000"/>
                </a:solidFill>
              </a:rPr>
              <a:t>=Goliath</a:t>
            </a:r>
          </a:p>
          <a:p>
            <a:pPr>
              <a:buNone/>
            </a:pPr>
            <a:r>
              <a:rPr lang="en-US" sz="1300" dirty="0" smtClean="0"/>
              <a:t> </a:t>
            </a:r>
          </a:p>
          <a:p>
            <a:r>
              <a:rPr lang="en-US" dirty="0" smtClean="0"/>
              <a:t>The advantages of this method are simplicity and speed. </a:t>
            </a:r>
          </a:p>
          <a:p>
            <a:r>
              <a:rPr lang="en-US" dirty="0" smtClean="0"/>
              <a:t>The disadvantages are that </a:t>
            </a:r>
          </a:p>
          <a:p>
            <a:pPr lvl="1"/>
            <a:r>
              <a:rPr lang="en-US" dirty="0" smtClean="0"/>
              <a:t>less data can be passed and </a:t>
            </a:r>
          </a:p>
          <a:p>
            <a:pPr lvl="1"/>
            <a:r>
              <a:rPr lang="en-US" dirty="0" smtClean="0"/>
              <a:t>the information is displayed in the browser, which can be a security problem in some situations.</a:t>
            </a:r>
          </a:p>
        </p:txBody>
      </p:sp>
    </p:spTree>
  </p:cSld>
  <p:clrMapOvr>
    <a:masterClrMapping/>
  </p:clrMapOvr>
  <p:transition spd="med">
    <p:wheel/>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3.1 Working with Forms…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62500" lnSpcReduction="20000"/>
          </a:bodyPr>
          <a:lstStyle/>
          <a:p>
            <a:pPr lvl="0"/>
            <a:r>
              <a:rPr lang="en-US" sz="3200" b="1" i="1" dirty="0" smtClean="0">
                <a:solidFill>
                  <a:srgbClr val="FF0000"/>
                </a:solidFill>
              </a:rPr>
              <a:t>POST method:</a:t>
            </a:r>
          </a:p>
          <a:p>
            <a:pPr lvl="0"/>
            <a:r>
              <a:rPr lang="en-US" sz="3200" dirty="0" smtClean="0"/>
              <a:t>The form data is passed as a package in a separate communication with the processing script. </a:t>
            </a:r>
          </a:p>
          <a:p>
            <a:pPr lvl="0"/>
            <a:r>
              <a:rPr lang="en-US" sz="3200" dirty="0" smtClean="0"/>
              <a:t>The advantages of this method are unlimited information passing and security of the data. </a:t>
            </a:r>
          </a:p>
          <a:p>
            <a:pPr lvl="0"/>
            <a:r>
              <a:rPr lang="en-US" sz="3200" dirty="0" smtClean="0"/>
              <a:t>The disadvantages are the additional overhead and slower speed.</a:t>
            </a:r>
          </a:p>
          <a:p>
            <a:endParaRPr lang="en-US" sz="1400" dirty="0" smtClean="0"/>
          </a:p>
          <a:p>
            <a:r>
              <a:rPr lang="en-US" sz="3200" dirty="0" smtClean="0"/>
              <a:t>The form data is available in the processing script in the PHP built-in arrays. </a:t>
            </a:r>
          </a:p>
          <a:p>
            <a:r>
              <a:rPr lang="en-US" sz="3200" dirty="0" smtClean="0"/>
              <a:t>Information from forms that use the POST method is available in the built-in array called $_POST. </a:t>
            </a:r>
          </a:p>
          <a:p>
            <a:r>
              <a:rPr lang="en-US" sz="3200" dirty="0" smtClean="0"/>
              <a:t>If your form uses the GET method, the information is available in the array $_GET. </a:t>
            </a:r>
          </a:p>
          <a:p>
            <a:r>
              <a:rPr lang="en-US" sz="3200" dirty="0" smtClean="0"/>
              <a:t>Both types of form information are also stored in an array called $_REQUEST. </a:t>
            </a:r>
          </a:p>
          <a:p>
            <a:r>
              <a:rPr lang="en-US" sz="3200" dirty="0" smtClean="0"/>
              <a:t>You get information from the array by using the form field name as the array key. </a:t>
            </a:r>
          </a:p>
        </p:txBody>
      </p:sp>
    </p:spTree>
  </p:cSld>
  <p:clrMapOvr>
    <a:masterClrMapping/>
  </p:clrMapOvr>
  <p:transition spd="med">
    <p:wheel/>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3.1 Working with Forms…</a:t>
            </a:r>
            <a:endParaRPr lang="en-US" dirty="0"/>
          </a:p>
        </p:txBody>
      </p:sp>
      <p:sp>
        <p:nvSpPr>
          <p:cNvPr id="3" name="Content Placeholder 2"/>
          <p:cNvSpPr>
            <a:spLocks noGrp="1"/>
          </p:cNvSpPr>
          <p:nvPr>
            <p:ph sz="quarter" idx="1"/>
          </p:nvPr>
        </p:nvSpPr>
        <p:spPr>
          <a:xfrm>
            <a:off x="612648" y="1600200"/>
            <a:ext cx="8153400" cy="4648200"/>
          </a:xfrm>
        </p:spPr>
        <p:txBody>
          <a:bodyPr>
            <a:normAutofit fontScale="77500" lnSpcReduction="20000"/>
          </a:bodyPr>
          <a:lstStyle/>
          <a:p>
            <a:r>
              <a:rPr lang="en-US" dirty="0" smtClean="0"/>
              <a:t>The syntax is:</a:t>
            </a:r>
          </a:p>
          <a:p>
            <a:pPr lvl="0">
              <a:buNone/>
            </a:pPr>
            <a:r>
              <a:rPr lang="en-US" dirty="0" smtClean="0">
                <a:solidFill>
                  <a:srgbClr val="FF0000"/>
                </a:solidFill>
              </a:rPr>
              <a:t>		$_POST[“form element name”]</a:t>
            </a:r>
          </a:p>
          <a:p>
            <a:pPr lvl="0">
              <a:buNone/>
            </a:pPr>
            <a:r>
              <a:rPr lang="en-US" dirty="0" smtClean="0">
                <a:solidFill>
                  <a:srgbClr val="FF0000"/>
                </a:solidFill>
              </a:rPr>
              <a:t>		$_GET[“form element name”]</a:t>
            </a:r>
          </a:p>
          <a:p>
            <a:endParaRPr lang="en-US" sz="1200" dirty="0" smtClean="0"/>
          </a:p>
          <a:p>
            <a:r>
              <a:rPr lang="en-US" dirty="0" smtClean="0"/>
              <a:t>For example, suppose that you echo the following field in your form that uses the POST method:</a:t>
            </a:r>
          </a:p>
          <a:p>
            <a:pPr>
              <a:buNone/>
            </a:pPr>
            <a:r>
              <a:rPr lang="en-US" dirty="0" smtClean="0"/>
              <a:t>	</a:t>
            </a:r>
            <a:r>
              <a:rPr lang="en-US" dirty="0" smtClean="0">
                <a:solidFill>
                  <a:srgbClr val="FF0000"/>
                </a:solidFill>
              </a:rPr>
              <a:t>&lt;input type=’text’ name=’</a:t>
            </a:r>
            <a:r>
              <a:rPr lang="en-US" dirty="0" err="1" smtClean="0">
                <a:solidFill>
                  <a:srgbClr val="FF0000"/>
                </a:solidFill>
              </a:rPr>
              <a:t>firstName</a:t>
            </a:r>
            <a:r>
              <a:rPr lang="en-US" dirty="0" smtClean="0">
                <a:solidFill>
                  <a:srgbClr val="FF0000"/>
                </a:solidFill>
              </a:rPr>
              <a:t>’&gt;;</a:t>
            </a:r>
          </a:p>
          <a:p>
            <a:pPr>
              <a:buNone/>
            </a:pPr>
            <a:r>
              <a:rPr lang="en-US" sz="1200" dirty="0" smtClean="0"/>
              <a:t> </a:t>
            </a:r>
          </a:p>
          <a:p>
            <a:r>
              <a:rPr lang="en-US" dirty="0" smtClean="0"/>
              <a:t>The value entered in this textbox can be accessed by </a:t>
            </a:r>
          </a:p>
          <a:p>
            <a:pPr>
              <a:buNone/>
            </a:pPr>
            <a:r>
              <a:rPr lang="en-US" dirty="0" smtClean="0"/>
              <a:t>		</a:t>
            </a:r>
            <a:r>
              <a:rPr lang="en-US" dirty="0" smtClean="0">
                <a:solidFill>
                  <a:srgbClr val="FF0000"/>
                </a:solidFill>
              </a:rPr>
              <a:t>$_POST[‘</a:t>
            </a:r>
            <a:r>
              <a:rPr lang="en-US" dirty="0" err="1" smtClean="0">
                <a:solidFill>
                  <a:srgbClr val="FF0000"/>
                </a:solidFill>
              </a:rPr>
              <a:t>firstName</a:t>
            </a:r>
            <a:r>
              <a:rPr lang="en-US" dirty="0" smtClean="0">
                <a:solidFill>
                  <a:srgbClr val="FF0000"/>
                </a:solidFill>
              </a:rPr>
              <a:t>’] </a:t>
            </a:r>
          </a:p>
          <a:p>
            <a:r>
              <a:rPr lang="en-US" dirty="0" smtClean="0"/>
              <a:t>This contains the text the user typed into the field. </a:t>
            </a:r>
          </a:p>
          <a:p>
            <a:r>
              <a:rPr lang="en-US" dirty="0" smtClean="0"/>
              <a:t>If the form uses GET method, the above textbox can be accessed as </a:t>
            </a:r>
          </a:p>
          <a:p>
            <a:pPr>
              <a:buNone/>
            </a:pPr>
            <a:r>
              <a:rPr lang="en-US" dirty="0" smtClean="0"/>
              <a:t>		</a:t>
            </a:r>
            <a:r>
              <a:rPr lang="en-US" dirty="0" smtClean="0">
                <a:solidFill>
                  <a:srgbClr val="FF0000"/>
                </a:solidFill>
              </a:rPr>
              <a:t>$_GET[“</a:t>
            </a:r>
            <a:r>
              <a:rPr lang="en-US" dirty="0" err="1" smtClean="0">
                <a:solidFill>
                  <a:srgbClr val="FF0000"/>
                </a:solidFill>
              </a:rPr>
              <a:t>firstName</a:t>
            </a:r>
            <a:r>
              <a:rPr lang="en-US" dirty="0" smtClean="0">
                <a:solidFill>
                  <a:srgbClr val="FF0000"/>
                </a:solidFill>
              </a:rPr>
              <a:t>”]</a:t>
            </a:r>
          </a:p>
        </p:txBody>
      </p:sp>
    </p:spTree>
  </p:cSld>
  <p:clrMapOvr>
    <a:masterClrMapping/>
  </p:clrMapOvr>
  <p:transition spd="med">
    <p:whee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 Statements…</a:t>
            </a:r>
            <a:endParaRPr lang="en-US" dirty="0"/>
          </a:p>
        </p:txBody>
      </p:sp>
      <p:sp>
        <p:nvSpPr>
          <p:cNvPr id="3" name="Content Placeholder 2"/>
          <p:cNvSpPr>
            <a:spLocks noGrp="1"/>
          </p:cNvSpPr>
          <p:nvPr>
            <p:ph sz="quarter" idx="1"/>
          </p:nvPr>
        </p:nvSpPr>
        <p:spPr>
          <a:xfrm>
            <a:off x="612648" y="1600200"/>
            <a:ext cx="8153400" cy="4800600"/>
          </a:xfrm>
        </p:spPr>
        <p:txBody>
          <a:bodyPr>
            <a:normAutofit fontScale="77500" lnSpcReduction="20000"/>
          </a:bodyPr>
          <a:lstStyle/>
          <a:p>
            <a:r>
              <a:rPr lang="en-US" dirty="0" smtClean="0"/>
              <a:t>Example: different ways of echo and print</a:t>
            </a:r>
          </a:p>
          <a:p>
            <a:pPr>
              <a:buNone/>
            </a:pPr>
            <a:r>
              <a:rPr lang="en-US" dirty="0" smtClean="0">
                <a:solidFill>
                  <a:srgbClr val="FF0000"/>
                </a:solidFill>
              </a:rPr>
              <a:t>	echo 123; 		      //output: 123</a:t>
            </a:r>
          </a:p>
          <a:p>
            <a:pPr>
              <a:buNone/>
            </a:pPr>
            <a:r>
              <a:rPr lang="en-US" dirty="0" smtClean="0">
                <a:solidFill>
                  <a:srgbClr val="FF0000"/>
                </a:solidFill>
              </a:rPr>
              <a:t>	echo “Hello World!”; 	      //output: Hello world!</a:t>
            </a:r>
          </a:p>
          <a:p>
            <a:pPr>
              <a:buNone/>
            </a:pPr>
            <a:r>
              <a:rPr lang="en-US" dirty="0" smtClean="0">
                <a:solidFill>
                  <a:srgbClr val="FF0000"/>
                </a:solidFill>
              </a:rPr>
              <a:t>	echo (“Hello World!”);      //output: Hello world!</a:t>
            </a:r>
          </a:p>
          <a:p>
            <a:pPr>
              <a:buNone/>
            </a:pPr>
            <a:r>
              <a:rPr lang="en-US" dirty="0" smtClean="0">
                <a:solidFill>
                  <a:srgbClr val="FF0000"/>
                </a:solidFill>
              </a:rPr>
              <a:t>	echo “Hello”, ”World!”;     //output: Hello World!</a:t>
            </a:r>
          </a:p>
          <a:p>
            <a:pPr>
              <a:buNone/>
            </a:pPr>
            <a:r>
              <a:rPr lang="en-US" dirty="0" smtClean="0">
                <a:solidFill>
                  <a:srgbClr val="FF0000"/>
                </a:solidFill>
              </a:rPr>
              <a:t>	echo Hello World!; 	      //error, string should be in quotes</a:t>
            </a:r>
          </a:p>
          <a:p>
            <a:pPr>
              <a:buNone/>
            </a:pPr>
            <a:r>
              <a:rPr lang="en-US" dirty="0" smtClean="0">
                <a:solidFill>
                  <a:srgbClr val="FF0000"/>
                </a:solidFill>
              </a:rPr>
              <a:t>	print (“Hello world!”);      //output: Hello world!</a:t>
            </a:r>
          </a:p>
          <a:p>
            <a:pPr>
              <a:buNone/>
            </a:pPr>
            <a:r>
              <a:rPr lang="en-US" dirty="0" smtClean="0">
                <a:solidFill>
                  <a:srgbClr val="FF0000"/>
                </a:solidFill>
              </a:rPr>
              <a:t>	print “Hello world!”;        //output: Hello world!</a:t>
            </a:r>
          </a:p>
          <a:p>
            <a:pPr>
              <a:buNone/>
            </a:pPr>
            <a:r>
              <a:rPr lang="en-US" sz="1500" dirty="0" smtClean="0"/>
              <a:t> </a:t>
            </a:r>
          </a:p>
          <a:p>
            <a:r>
              <a:rPr lang="en-US" dirty="0" smtClean="0"/>
              <a:t>The command print is very similar to echo, with two important differences:</a:t>
            </a:r>
          </a:p>
          <a:p>
            <a:pPr lvl="1"/>
            <a:r>
              <a:rPr lang="en-US" sz="2800" dirty="0" smtClean="0"/>
              <a:t>Unlike echo, print can accept only one argument.</a:t>
            </a:r>
          </a:p>
          <a:p>
            <a:pPr lvl="1"/>
            <a:r>
              <a:rPr lang="en-US" sz="2800" dirty="0" smtClean="0"/>
              <a:t>Unlike echo, print returns a value, which represents whether the print statement succeeded.</a:t>
            </a:r>
          </a:p>
        </p:txBody>
      </p:sp>
    </p:spTree>
  </p:cSld>
  <p:clrMapOvr>
    <a:masterClrMapping/>
  </p:clrMapOvr>
  <p:transition spd="med">
    <p:wheel/>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3.1 Database Programming</a:t>
            </a:r>
            <a:endParaRPr lang="en-US" dirty="0"/>
          </a:p>
        </p:txBody>
      </p:sp>
      <p:sp>
        <p:nvSpPr>
          <p:cNvPr id="3" name="Content Placeholder 2"/>
          <p:cNvSpPr>
            <a:spLocks noGrp="1"/>
          </p:cNvSpPr>
          <p:nvPr>
            <p:ph sz="quarter" idx="1"/>
          </p:nvPr>
        </p:nvSpPr>
        <p:spPr>
          <a:xfrm>
            <a:off x="612648" y="1600200"/>
            <a:ext cx="8153400" cy="4648200"/>
          </a:xfrm>
        </p:spPr>
        <p:txBody>
          <a:bodyPr>
            <a:normAutofit fontScale="70000" lnSpcReduction="20000"/>
          </a:bodyPr>
          <a:lstStyle/>
          <a:p>
            <a:r>
              <a:rPr lang="en-US" dirty="0" smtClean="0"/>
              <a:t>PHP is particularly strong in its ability to interact with databases. </a:t>
            </a:r>
          </a:p>
          <a:p>
            <a:r>
              <a:rPr lang="en-US" dirty="0" smtClean="0"/>
              <a:t>PHP supports pretty much every database out there</a:t>
            </a:r>
          </a:p>
          <a:p>
            <a:r>
              <a:rPr lang="en-US" dirty="0" smtClean="0"/>
              <a:t>The most commonly used database with PHP is </a:t>
            </a:r>
            <a:r>
              <a:rPr lang="en-US" dirty="0" err="1" smtClean="0"/>
              <a:t>MySQL</a:t>
            </a:r>
            <a:endParaRPr lang="en-US" dirty="0" smtClean="0"/>
          </a:p>
          <a:p>
            <a:pPr>
              <a:buNone/>
            </a:pPr>
            <a:endParaRPr lang="en-US" sz="1700" dirty="0" smtClean="0"/>
          </a:p>
          <a:p>
            <a:r>
              <a:rPr lang="en-US" dirty="0" err="1" smtClean="0"/>
              <a:t>MySQL</a:t>
            </a:r>
            <a:r>
              <a:rPr lang="en-US" dirty="0" smtClean="0"/>
              <a:t> is a free and open source database that has a lot of users especially for web applications. </a:t>
            </a:r>
          </a:p>
          <a:p>
            <a:r>
              <a:rPr lang="en-US" dirty="0" smtClean="0"/>
              <a:t>It can be downloaded from internet freely. </a:t>
            </a:r>
          </a:p>
          <a:p>
            <a:pPr>
              <a:buNone/>
            </a:pPr>
            <a:r>
              <a:rPr lang="en-US" sz="1500" dirty="0" smtClean="0"/>
              <a:t> </a:t>
            </a:r>
          </a:p>
          <a:p>
            <a:r>
              <a:rPr lang="en-US" dirty="0" smtClean="0"/>
              <a:t>Whichever database you’re using, the steps to interact with a database are similar:</a:t>
            </a:r>
          </a:p>
          <a:p>
            <a:pPr marL="688975" lvl="0" indent="-344488">
              <a:buSzPct val="100000"/>
              <a:buFont typeface="+mj-lt"/>
              <a:buAutoNum type="arabicPeriod"/>
            </a:pPr>
            <a:r>
              <a:rPr lang="en-US" dirty="0" smtClean="0"/>
              <a:t>Connect to the database.</a:t>
            </a:r>
          </a:p>
          <a:p>
            <a:pPr marL="688975" lvl="0" indent="-344488">
              <a:buSzPct val="100000"/>
              <a:buFont typeface="+mj-lt"/>
              <a:buAutoNum type="arabicPeriod"/>
            </a:pPr>
            <a:r>
              <a:rPr lang="en-US" dirty="0" smtClean="0"/>
              <a:t>Send an SQL query that contains instructions for the database software.</a:t>
            </a:r>
          </a:p>
          <a:p>
            <a:pPr marL="688975" lvl="0" indent="-344488">
              <a:buSzPct val="100000"/>
              <a:buFont typeface="+mj-lt"/>
              <a:buAutoNum type="arabicPeriod"/>
            </a:pPr>
            <a:r>
              <a:rPr lang="en-US" dirty="0" smtClean="0"/>
              <a:t>If you retrieved data from the database, process the data.</a:t>
            </a:r>
          </a:p>
          <a:p>
            <a:pPr marL="688975" lvl="0" indent="-344488">
              <a:buSzPct val="100000"/>
              <a:buFont typeface="+mj-lt"/>
              <a:buAutoNum type="arabicPeriod"/>
            </a:pPr>
            <a:r>
              <a:rPr lang="en-US" dirty="0" smtClean="0"/>
              <a:t>Close the connection to the database.</a:t>
            </a:r>
          </a:p>
        </p:txBody>
      </p:sp>
    </p:spTree>
  </p:cSld>
  <p:clrMapOvr>
    <a:masterClrMapping/>
  </p:clrMapOvr>
  <p:transition spd="med">
    <p:wheel/>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3.1 Database Programming…</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70000" lnSpcReduction="20000"/>
          </a:bodyPr>
          <a:lstStyle/>
          <a:p>
            <a:pPr>
              <a:buNone/>
            </a:pPr>
            <a:r>
              <a:rPr lang="en-US" b="1" dirty="0" smtClean="0"/>
              <a:t>Connecting to the database</a:t>
            </a:r>
            <a:endParaRPr lang="en-US" dirty="0" smtClean="0"/>
          </a:p>
          <a:p>
            <a:r>
              <a:rPr lang="en-US" dirty="0" smtClean="0"/>
              <a:t>The first step in a database interaction is connecting to the database. </a:t>
            </a:r>
          </a:p>
          <a:p>
            <a:r>
              <a:rPr lang="en-US" dirty="0" smtClean="0"/>
              <a:t>You use a PHP function to connect to the database. </a:t>
            </a:r>
          </a:p>
          <a:p>
            <a:endParaRPr lang="en-US" sz="1400" dirty="0" smtClean="0"/>
          </a:p>
          <a:p>
            <a:r>
              <a:rPr lang="en-US" dirty="0" smtClean="0"/>
              <a:t>To make the connection, you need to supply the function with three things:</a:t>
            </a:r>
          </a:p>
          <a:p>
            <a:pPr lvl="1"/>
            <a:r>
              <a:rPr lang="en-US" b="1" dirty="0" smtClean="0"/>
              <a:t>Location:</a:t>
            </a:r>
            <a:r>
              <a:rPr lang="en-US" dirty="0" smtClean="0"/>
              <a:t> </a:t>
            </a:r>
          </a:p>
          <a:p>
            <a:pPr lvl="2"/>
            <a:r>
              <a:rPr lang="en-US" sz="2600" dirty="0" smtClean="0"/>
              <a:t>The database may not be on the same computer where PHP is installed. </a:t>
            </a:r>
          </a:p>
          <a:p>
            <a:pPr lvl="2"/>
            <a:r>
              <a:rPr lang="en-US" sz="2600" dirty="0" smtClean="0"/>
              <a:t>Therefore, you need to tell the PHP connect function the name of the computer where the database is located. </a:t>
            </a:r>
          </a:p>
          <a:p>
            <a:pPr lvl="2"/>
            <a:r>
              <a:rPr lang="en-US" sz="2600" dirty="0" smtClean="0"/>
              <a:t>You can supply either a domain name (such as mycompany.com) or an IP address (such as 172.17.204.2).</a:t>
            </a:r>
          </a:p>
          <a:p>
            <a:pPr lvl="2"/>
            <a:r>
              <a:rPr lang="en-US" sz="2600" dirty="0" smtClean="0"/>
              <a:t>If the database is on the same computer as PHP, you can use </a:t>
            </a:r>
            <a:r>
              <a:rPr lang="en-US" sz="2600" dirty="0" err="1" smtClean="0"/>
              <a:t>localhost</a:t>
            </a:r>
            <a:r>
              <a:rPr lang="en-US" sz="2600" dirty="0" smtClean="0"/>
              <a:t> for the hostname.</a:t>
            </a:r>
          </a:p>
          <a:p>
            <a:pPr lvl="1"/>
            <a:r>
              <a:rPr lang="en-US" b="1" dirty="0" smtClean="0"/>
              <a:t>Account name:</a:t>
            </a:r>
            <a:r>
              <a:rPr lang="en-US" dirty="0" smtClean="0"/>
              <a:t> You must provide a valid account name that can be used to access the database. </a:t>
            </a:r>
          </a:p>
          <a:p>
            <a:pPr lvl="1"/>
            <a:r>
              <a:rPr lang="en-US" b="1" dirty="0" smtClean="0"/>
              <a:t>Password:</a:t>
            </a:r>
            <a:r>
              <a:rPr lang="en-US" dirty="0" smtClean="0"/>
              <a:t> You have to have a valid password to access the database.</a:t>
            </a:r>
          </a:p>
        </p:txBody>
      </p:sp>
    </p:spTree>
  </p:cSld>
  <p:clrMapOvr>
    <a:masterClrMapping/>
  </p:clrMapOvr>
  <p:transition spd="med">
    <p:wheel/>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3.1 Database Programming…</a:t>
            </a:r>
            <a:endParaRPr lang="en-US" dirty="0"/>
          </a:p>
        </p:txBody>
      </p:sp>
      <p:sp>
        <p:nvSpPr>
          <p:cNvPr id="3" name="Content Placeholder 2"/>
          <p:cNvSpPr>
            <a:spLocks noGrp="1"/>
          </p:cNvSpPr>
          <p:nvPr>
            <p:ph sz="quarter" idx="1"/>
          </p:nvPr>
        </p:nvSpPr>
        <p:spPr/>
        <p:txBody>
          <a:bodyPr/>
          <a:lstStyle/>
          <a:p>
            <a:r>
              <a:rPr lang="en-US" sz="2400" dirty="0" smtClean="0"/>
              <a:t>The syntax for creating connection to </a:t>
            </a:r>
            <a:r>
              <a:rPr lang="en-US" sz="2400" dirty="0" err="1" smtClean="0"/>
              <a:t>MySQL</a:t>
            </a:r>
            <a:r>
              <a:rPr lang="en-US" sz="2400" dirty="0" smtClean="0"/>
              <a:t> database:</a:t>
            </a:r>
          </a:p>
          <a:p>
            <a:pPr>
              <a:buNone/>
            </a:pPr>
            <a:r>
              <a:rPr lang="en-US" sz="2400" dirty="0" smtClean="0"/>
              <a:t>	</a:t>
            </a:r>
            <a:r>
              <a:rPr lang="en-US" sz="2400" dirty="0" smtClean="0">
                <a:solidFill>
                  <a:srgbClr val="FF0000"/>
                </a:solidFill>
              </a:rPr>
              <a:t>$connect = </a:t>
            </a:r>
            <a:r>
              <a:rPr lang="en-US" sz="2400" dirty="0" err="1" smtClean="0">
                <a:solidFill>
                  <a:srgbClr val="FF0000"/>
                </a:solidFill>
              </a:rPr>
              <a:t>mysql_connect</a:t>
            </a:r>
            <a:r>
              <a:rPr lang="en-US" sz="2400" dirty="0" smtClean="0">
                <a:solidFill>
                  <a:srgbClr val="FF0000"/>
                </a:solidFill>
              </a:rPr>
              <a:t>($host, $account, $password);</a:t>
            </a:r>
          </a:p>
        </p:txBody>
      </p:sp>
      <p:graphicFrame>
        <p:nvGraphicFramePr>
          <p:cNvPr id="4" name="Table 3"/>
          <p:cNvGraphicFramePr>
            <a:graphicFrameLocks noGrp="1"/>
          </p:cNvGraphicFramePr>
          <p:nvPr/>
        </p:nvGraphicFramePr>
        <p:xfrm>
          <a:off x="685800" y="2895600"/>
          <a:ext cx="7924801" cy="2667000"/>
        </p:xfrm>
        <a:graphic>
          <a:graphicData uri="http://schemas.openxmlformats.org/drawingml/2006/table">
            <a:tbl>
              <a:tblPr/>
              <a:tblGrid>
                <a:gridCol w="1134795"/>
                <a:gridCol w="1484620"/>
                <a:gridCol w="1466704"/>
                <a:gridCol w="1215853"/>
                <a:gridCol w="1426633"/>
                <a:gridCol w="1196196"/>
              </a:tblGrid>
              <a:tr h="444500">
                <a:tc>
                  <a:txBody>
                    <a:bodyPr/>
                    <a:lstStyle/>
                    <a:p>
                      <a:pPr marL="0" marR="0" algn="just">
                        <a:lnSpc>
                          <a:spcPct val="115000"/>
                        </a:lnSpc>
                        <a:spcBef>
                          <a:spcPts val="0"/>
                        </a:spcBef>
                        <a:spcAft>
                          <a:spcPts val="0"/>
                        </a:spcAft>
                      </a:pPr>
                      <a:r>
                        <a:rPr lang="en-US" sz="1800" b="1" dirty="0">
                          <a:latin typeface="Calibri"/>
                          <a:ea typeface="Calibri"/>
                          <a:cs typeface="Times New Roman"/>
                        </a:rPr>
                        <a:t>ID</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dirty="0" err="1">
                          <a:latin typeface="Calibri"/>
                          <a:ea typeface="Calibri"/>
                          <a:cs typeface="Times New Roman"/>
                        </a:rPr>
                        <a:t>FirstName</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dirty="0" err="1">
                          <a:latin typeface="Calibri"/>
                          <a:ea typeface="Calibri"/>
                          <a:cs typeface="Times New Roman"/>
                        </a:rPr>
                        <a:t>LastName</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Calibri"/>
                          <a:ea typeface="Calibri"/>
                          <a:cs typeface="Times New Roman"/>
                        </a:rPr>
                        <a:t>Sex</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Calibri"/>
                          <a:ea typeface="Calibri"/>
                          <a:cs typeface="Times New Roman"/>
                        </a:rPr>
                        <a:t>Telephone</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Calibri"/>
                          <a:ea typeface="Calibri"/>
                          <a:cs typeface="Times New Roman"/>
                        </a:rPr>
                        <a:t>Status</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4500">
                <a:tc>
                  <a:txBody>
                    <a:bodyPr/>
                    <a:lstStyle/>
                    <a:p>
                      <a:pPr marL="0" marR="0" algn="just">
                        <a:lnSpc>
                          <a:spcPct val="115000"/>
                        </a:lnSpc>
                        <a:spcBef>
                          <a:spcPts val="0"/>
                        </a:spcBef>
                        <a:spcAft>
                          <a:spcPts val="0"/>
                        </a:spcAft>
                      </a:pPr>
                      <a:r>
                        <a:rPr lang="en-US" sz="1800">
                          <a:latin typeface="Calibri"/>
                          <a:ea typeface="Calibri"/>
                          <a:cs typeface="Times New Roman"/>
                        </a:rPr>
                        <a:t>sam232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Times New Roman"/>
                        </a:rPr>
                        <a:t>John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Times New Roman"/>
                        </a:rPr>
                        <a:t>Walter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Calibri"/>
                          <a:ea typeface="Calibri"/>
                          <a:cs typeface="Times New Roman"/>
                        </a:rPr>
                        <a:t>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Times New Roman"/>
                        </a:rPr>
                        <a:t>4325456342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4500">
                <a:tc>
                  <a:txBody>
                    <a:bodyPr/>
                    <a:lstStyle/>
                    <a:p>
                      <a:pPr marL="0" marR="0" algn="just">
                        <a:lnSpc>
                          <a:spcPct val="115000"/>
                        </a:lnSpc>
                        <a:spcBef>
                          <a:spcPts val="0"/>
                        </a:spcBef>
                        <a:spcAft>
                          <a:spcPts val="0"/>
                        </a:spcAft>
                      </a:pPr>
                      <a:r>
                        <a:rPr lang="en-US" sz="1800">
                          <a:latin typeface="Calibri"/>
                          <a:ea typeface="Calibri"/>
                          <a:cs typeface="Times New Roman"/>
                        </a:rPr>
                        <a:t>sam543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Times New Roman"/>
                        </a:rPr>
                        <a:t>Samuel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Calibri"/>
                          <a:ea typeface="Calibri"/>
                          <a:cs typeface="Times New Roman"/>
                        </a:rPr>
                        <a:t>David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Calibri"/>
                          <a:ea typeface="Calibri"/>
                          <a:cs typeface="Times New Roman"/>
                        </a:rPr>
                        <a:t>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Times New Roman"/>
                        </a:rPr>
                        <a:t>5424256345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4500">
                <a:tc>
                  <a:txBody>
                    <a:bodyPr/>
                    <a:lstStyle/>
                    <a:p>
                      <a:pPr marL="0" marR="0" algn="just">
                        <a:lnSpc>
                          <a:spcPct val="115000"/>
                        </a:lnSpc>
                        <a:spcBef>
                          <a:spcPts val="0"/>
                        </a:spcBef>
                        <a:spcAft>
                          <a:spcPts val="0"/>
                        </a:spcAft>
                      </a:pPr>
                      <a:r>
                        <a:rPr lang="en-US" sz="1800">
                          <a:latin typeface="Calibri"/>
                          <a:ea typeface="Calibri"/>
                          <a:cs typeface="Times New Roman"/>
                        </a:rPr>
                        <a:t>sam534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Times New Roman"/>
                        </a:rPr>
                        <a:t>George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Calibri"/>
                          <a:ea typeface="Calibri"/>
                          <a:cs typeface="Times New Roman"/>
                        </a:rPr>
                        <a:t>Graham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Calibri"/>
                          <a:ea typeface="Calibri"/>
                          <a:cs typeface="Times New Roman"/>
                        </a:rPr>
                        <a:t>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Times New Roman"/>
                        </a:rPr>
                        <a:t>2634345643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Calibri"/>
                          <a:ea typeface="Calibri"/>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4500">
                <a:tc>
                  <a:txBody>
                    <a:bodyPr/>
                    <a:lstStyle/>
                    <a:p>
                      <a:pPr marL="0" marR="0" algn="just">
                        <a:lnSpc>
                          <a:spcPct val="115000"/>
                        </a:lnSpc>
                        <a:spcBef>
                          <a:spcPts val="0"/>
                        </a:spcBef>
                        <a:spcAft>
                          <a:spcPts val="0"/>
                        </a:spcAft>
                      </a:pPr>
                      <a:r>
                        <a:rPr lang="en-US" sz="1800">
                          <a:latin typeface="Calibri"/>
                          <a:ea typeface="Calibri"/>
                          <a:cs typeface="Times New Roman"/>
                        </a:rPr>
                        <a:t>sam979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Times New Roman"/>
                        </a:rPr>
                        <a:t>Ana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Times New Roman"/>
                        </a:rPr>
                        <a:t>Bush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Calibri"/>
                          <a:ea typeface="Calibri"/>
                          <a:cs typeface="Times New Roman"/>
                        </a:rPr>
                        <a:t>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Times New Roman"/>
                        </a:rPr>
                        <a:t>3462737485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Calibri"/>
                          <a:ea typeface="Calibri"/>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4500">
                <a:tc>
                  <a:txBody>
                    <a:bodyPr/>
                    <a:lstStyle/>
                    <a:p>
                      <a:pPr marL="0" marR="0" algn="just">
                        <a:lnSpc>
                          <a:spcPct val="115000"/>
                        </a:lnSpc>
                        <a:spcBef>
                          <a:spcPts val="0"/>
                        </a:spcBef>
                        <a:spcAft>
                          <a:spcPts val="0"/>
                        </a:spcAft>
                      </a:pPr>
                      <a:r>
                        <a:rPr lang="en-US" sz="1800" dirty="0">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4"/>
          <p:cNvSpPr/>
          <p:nvPr/>
        </p:nvSpPr>
        <p:spPr>
          <a:xfrm>
            <a:off x="1143000" y="5791200"/>
            <a:ext cx="6477000" cy="461665"/>
          </a:xfrm>
          <a:prstGeom prst="rect">
            <a:avLst/>
          </a:prstGeom>
        </p:spPr>
        <p:txBody>
          <a:bodyPr wrap="square">
            <a:spAutoFit/>
          </a:bodyPr>
          <a:lstStyle/>
          <a:p>
            <a:r>
              <a:rPr lang="en-US" sz="2400" dirty="0" smtClean="0"/>
              <a:t>Sample database table </a:t>
            </a:r>
            <a:r>
              <a:rPr lang="en-US" sz="2400" dirty="0"/>
              <a:t>used as an example</a:t>
            </a:r>
          </a:p>
        </p:txBody>
      </p:sp>
    </p:spTree>
  </p:cSld>
  <p:clrMapOvr>
    <a:masterClrMapping/>
  </p:clrMapOvr>
  <p:transition spd="med">
    <p:wheel/>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3.1 Database Programming…</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77500" lnSpcReduction="20000"/>
          </a:bodyPr>
          <a:lstStyle/>
          <a:p>
            <a:r>
              <a:rPr lang="en-US" dirty="0" smtClean="0"/>
              <a:t>After connecting to the database, the next step is selecting database. </a:t>
            </a:r>
          </a:p>
          <a:p>
            <a:r>
              <a:rPr lang="en-US" dirty="0" smtClean="0"/>
              <a:t>An RDBMS can create and maintain many databases, so you need to tell it which database you want to use.</a:t>
            </a:r>
          </a:p>
          <a:p>
            <a:pPr>
              <a:buNone/>
            </a:pPr>
            <a:r>
              <a:rPr lang="en-US" sz="1400" dirty="0" smtClean="0"/>
              <a:t> </a:t>
            </a:r>
          </a:p>
          <a:p>
            <a:r>
              <a:rPr lang="en-US" dirty="0" smtClean="0"/>
              <a:t>The syntax for selecting database is:</a:t>
            </a:r>
          </a:p>
          <a:p>
            <a:pPr>
              <a:buNone/>
            </a:pPr>
            <a:r>
              <a:rPr lang="en-US" dirty="0" smtClean="0">
                <a:solidFill>
                  <a:srgbClr val="FF0000"/>
                </a:solidFill>
              </a:rPr>
              <a:t>	</a:t>
            </a:r>
            <a:r>
              <a:rPr lang="en-US" sz="2600" dirty="0" smtClean="0">
                <a:solidFill>
                  <a:srgbClr val="FF0000"/>
                </a:solidFill>
              </a:rPr>
              <a:t>$db = </a:t>
            </a:r>
            <a:r>
              <a:rPr lang="en-US" sz="2600" dirty="0" err="1" smtClean="0">
                <a:solidFill>
                  <a:srgbClr val="FF0000"/>
                </a:solidFill>
              </a:rPr>
              <a:t>mysql_select_db</a:t>
            </a:r>
            <a:r>
              <a:rPr lang="en-US" sz="2600" dirty="0" smtClean="0">
                <a:solidFill>
                  <a:srgbClr val="FF0000"/>
                </a:solidFill>
              </a:rPr>
              <a:t>(string database, [</a:t>
            </a:r>
            <a:r>
              <a:rPr lang="en-US" sz="2600" dirty="0" err="1" smtClean="0">
                <a:solidFill>
                  <a:srgbClr val="FF0000"/>
                </a:solidFill>
              </a:rPr>
              <a:t>int</a:t>
            </a:r>
            <a:r>
              <a:rPr lang="en-US" sz="2600" dirty="0" smtClean="0">
                <a:solidFill>
                  <a:srgbClr val="FF0000"/>
                </a:solidFill>
              </a:rPr>
              <a:t> </a:t>
            </a:r>
            <a:r>
              <a:rPr lang="en-US" sz="2600" dirty="0" err="1" smtClean="0">
                <a:solidFill>
                  <a:srgbClr val="FF0000"/>
                </a:solidFill>
              </a:rPr>
              <a:t>database_connection</a:t>
            </a:r>
            <a:r>
              <a:rPr lang="en-US" sz="2600" dirty="0" smtClean="0">
                <a:solidFill>
                  <a:srgbClr val="FF0000"/>
                </a:solidFill>
              </a:rPr>
              <a:t>] );</a:t>
            </a:r>
            <a:endParaRPr lang="en-US" dirty="0" smtClean="0">
              <a:solidFill>
                <a:srgbClr val="FF0000"/>
              </a:solidFill>
            </a:endParaRPr>
          </a:p>
          <a:p>
            <a:pPr>
              <a:buNone/>
            </a:pPr>
            <a:r>
              <a:rPr lang="en-US" sz="1400" dirty="0" smtClean="0"/>
              <a:t> </a:t>
            </a:r>
          </a:p>
          <a:p>
            <a:r>
              <a:rPr lang="en-US" dirty="0" smtClean="0"/>
              <a:t>Example:</a:t>
            </a:r>
          </a:p>
          <a:p>
            <a:pPr>
              <a:buNone/>
            </a:pPr>
            <a:r>
              <a:rPr lang="en-US" dirty="0" smtClean="0">
                <a:solidFill>
                  <a:srgbClr val="FF0000"/>
                </a:solidFill>
              </a:rPr>
              <a:t>	&lt;?</a:t>
            </a:r>
            <a:r>
              <a:rPr lang="en-US" dirty="0" err="1" smtClean="0">
                <a:solidFill>
                  <a:srgbClr val="FF0000"/>
                </a:solidFill>
              </a:rPr>
              <a:t>php</a:t>
            </a:r>
            <a:endParaRPr lang="en-US" dirty="0" smtClean="0">
              <a:solidFill>
                <a:srgbClr val="FF0000"/>
              </a:solidFill>
            </a:endParaRPr>
          </a:p>
          <a:p>
            <a:pPr>
              <a:buNone/>
            </a:pPr>
            <a:r>
              <a:rPr lang="en-US" dirty="0" smtClean="0">
                <a:solidFill>
                  <a:srgbClr val="FF0000"/>
                </a:solidFill>
              </a:rPr>
              <a:t>        	$con = </a:t>
            </a:r>
            <a:r>
              <a:rPr lang="en-US" dirty="0" err="1" smtClean="0">
                <a:solidFill>
                  <a:srgbClr val="FF0000"/>
                </a:solidFill>
              </a:rPr>
              <a:t>mysql_connect</a:t>
            </a:r>
            <a:r>
              <a:rPr lang="en-US" dirty="0" smtClean="0">
                <a:solidFill>
                  <a:srgbClr val="FF0000"/>
                </a:solidFill>
              </a:rPr>
              <a:t>("</a:t>
            </a:r>
            <a:r>
              <a:rPr lang="en-US" dirty="0" err="1" smtClean="0">
                <a:solidFill>
                  <a:srgbClr val="FF0000"/>
                </a:solidFill>
              </a:rPr>
              <a:t>localhost",“root",“vertrigo</a:t>
            </a:r>
            <a:r>
              <a:rPr lang="en-US" dirty="0" smtClean="0">
                <a:solidFill>
                  <a:srgbClr val="FF0000"/>
                </a:solidFill>
              </a:rPr>
              <a:t>");</a:t>
            </a:r>
          </a:p>
          <a:p>
            <a:pPr>
              <a:buNone/>
            </a:pPr>
            <a:r>
              <a:rPr lang="en-US" dirty="0" smtClean="0">
                <a:solidFill>
                  <a:srgbClr val="FF0000"/>
                </a:solidFill>
              </a:rPr>
              <a:t>        	</a:t>
            </a:r>
            <a:r>
              <a:rPr lang="en-US" dirty="0" err="1" smtClean="0">
                <a:solidFill>
                  <a:srgbClr val="FF0000"/>
                </a:solidFill>
              </a:rPr>
              <a:t>mysql_select_db</a:t>
            </a:r>
            <a:r>
              <a:rPr lang="en-US" dirty="0" smtClean="0">
                <a:solidFill>
                  <a:srgbClr val="FF0000"/>
                </a:solidFill>
              </a:rPr>
              <a:t>(“books”);</a:t>
            </a:r>
          </a:p>
          <a:p>
            <a:pPr>
              <a:buNone/>
            </a:pPr>
            <a:r>
              <a:rPr lang="en-US" dirty="0" smtClean="0">
                <a:solidFill>
                  <a:srgbClr val="FF0000"/>
                </a:solidFill>
              </a:rPr>
              <a:t>        	//other statements</a:t>
            </a:r>
          </a:p>
          <a:p>
            <a:pPr>
              <a:buNone/>
            </a:pPr>
            <a:r>
              <a:rPr lang="en-US" dirty="0" smtClean="0">
                <a:solidFill>
                  <a:srgbClr val="FF0000"/>
                </a:solidFill>
              </a:rPr>
              <a:t>	?&gt;</a:t>
            </a:r>
          </a:p>
        </p:txBody>
      </p:sp>
    </p:spTree>
  </p:cSld>
  <p:clrMapOvr>
    <a:masterClrMapping/>
  </p:clrMapOvr>
  <p:transition spd="med">
    <p:wheel/>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3.1 Database Programming…</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85000" lnSpcReduction="20000"/>
          </a:bodyPr>
          <a:lstStyle/>
          <a:p>
            <a:pPr>
              <a:buNone/>
            </a:pPr>
            <a:r>
              <a:rPr lang="en-US" sz="2800" b="1" dirty="0" smtClean="0"/>
              <a:t>Querying the Database</a:t>
            </a:r>
            <a:endParaRPr lang="en-US" sz="2800" dirty="0" smtClean="0"/>
          </a:p>
          <a:p>
            <a:r>
              <a:rPr lang="en-US" sz="2800" dirty="0" smtClean="0"/>
              <a:t>To actually perform the query, we can use the </a:t>
            </a:r>
            <a:r>
              <a:rPr lang="en-US" sz="2800" dirty="0" err="1" smtClean="0"/>
              <a:t>mysql_query</a:t>
            </a:r>
            <a:r>
              <a:rPr lang="en-US" sz="2800" dirty="0" smtClean="0"/>
              <a:t>() function. </a:t>
            </a:r>
          </a:p>
          <a:p>
            <a:r>
              <a:rPr lang="en-US" sz="2800" dirty="0" smtClean="0"/>
              <a:t>Before doing this, however, it’s a good idea to set up the query you want to run:</a:t>
            </a:r>
          </a:p>
          <a:p>
            <a:pPr>
              <a:buNone/>
            </a:pPr>
            <a:r>
              <a:rPr lang="en-US" sz="2800" dirty="0" smtClean="0">
                <a:solidFill>
                  <a:srgbClr val="FF0000"/>
                </a:solidFill>
              </a:rPr>
              <a:t>		$query = “select * from books“;</a:t>
            </a:r>
          </a:p>
          <a:p>
            <a:pPr>
              <a:buNone/>
            </a:pPr>
            <a:r>
              <a:rPr lang="en-US" sz="1400" dirty="0" smtClean="0"/>
              <a:t> </a:t>
            </a:r>
          </a:p>
          <a:p>
            <a:r>
              <a:rPr lang="en-US" sz="2800" dirty="0" smtClean="0"/>
              <a:t>We can now run the query:</a:t>
            </a:r>
          </a:p>
          <a:p>
            <a:pPr>
              <a:buNone/>
            </a:pPr>
            <a:r>
              <a:rPr lang="en-US" sz="2800" dirty="0" smtClean="0">
                <a:solidFill>
                  <a:srgbClr val="FF0000"/>
                </a:solidFill>
              </a:rPr>
              <a:t>		$result = </a:t>
            </a:r>
            <a:r>
              <a:rPr lang="en-US" sz="2800" dirty="0" err="1" smtClean="0">
                <a:solidFill>
                  <a:srgbClr val="FF0000"/>
                </a:solidFill>
              </a:rPr>
              <a:t>mysql_query</a:t>
            </a:r>
            <a:r>
              <a:rPr lang="en-US" sz="2800" dirty="0" smtClean="0">
                <a:solidFill>
                  <a:srgbClr val="FF0000"/>
                </a:solidFill>
              </a:rPr>
              <a:t>($query);</a:t>
            </a:r>
          </a:p>
          <a:p>
            <a:pPr>
              <a:buNone/>
            </a:pPr>
            <a:r>
              <a:rPr lang="en-US" sz="1400" dirty="0" smtClean="0"/>
              <a:t> </a:t>
            </a:r>
          </a:p>
          <a:p>
            <a:r>
              <a:rPr lang="en-US" sz="2800" dirty="0" smtClean="0"/>
              <a:t>The </a:t>
            </a:r>
            <a:r>
              <a:rPr lang="en-US" sz="2800" dirty="0" err="1" smtClean="0"/>
              <a:t>mysql_query</a:t>
            </a:r>
            <a:r>
              <a:rPr lang="en-US" sz="2800" dirty="0" smtClean="0"/>
              <a:t>() function has the following prototype:</a:t>
            </a:r>
          </a:p>
          <a:p>
            <a:pPr>
              <a:buNone/>
            </a:pPr>
            <a:r>
              <a:rPr lang="en-US" sz="2800" dirty="0" smtClean="0">
                <a:solidFill>
                  <a:srgbClr val="FF0000"/>
                </a:solidFill>
              </a:rPr>
              <a:t>		</a:t>
            </a:r>
            <a:r>
              <a:rPr lang="en-US" sz="2800" dirty="0" err="1" smtClean="0">
                <a:solidFill>
                  <a:srgbClr val="FF0000"/>
                </a:solidFill>
              </a:rPr>
              <a:t>int</a:t>
            </a:r>
            <a:r>
              <a:rPr lang="en-US" sz="2800" dirty="0" smtClean="0">
                <a:solidFill>
                  <a:srgbClr val="FF0000"/>
                </a:solidFill>
              </a:rPr>
              <a:t> </a:t>
            </a:r>
            <a:r>
              <a:rPr lang="en-US" sz="2800" dirty="0" err="1" smtClean="0">
                <a:solidFill>
                  <a:srgbClr val="FF0000"/>
                </a:solidFill>
              </a:rPr>
              <a:t>mysql_query</a:t>
            </a:r>
            <a:r>
              <a:rPr lang="en-US" sz="2800" dirty="0" smtClean="0">
                <a:solidFill>
                  <a:srgbClr val="FF0000"/>
                </a:solidFill>
              </a:rPr>
              <a:t>(string query, [</a:t>
            </a:r>
            <a:r>
              <a:rPr lang="en-US" sz="2800" dirty="0" err="1" smtClean="0">
                <a:solidFill>
                  <a:srgbClr val="FF0000"/>
                </a:solidFill>
              </a:rPr>
              <a:t>int</a:t>
            </a:r>
            <a:r>
              <a:rPr lang="en-US" sz="2800" dirty="0" smtClean="0">
                <a:solidFill>
                  <a:srgbClr val="FF0000"/>
                </a:solidFill>
              </a:rPr>
              <a:t> </a:t>
            </a:r>
            <a:r>
              <a:rPr lang="en-US" sz="2800" dirty="0" err="1" smtClean="0">
                <a:solidFill>
                  <a:srgbClr val="FF0000"/>
                </a:solidFill>
              </a:rPr>
              <a:t>dbconnection</a:t>
            </a:r>
            <a:r>
              <a:rPr lang="en-US" sz="2800" dirty="0" smtClean="0">
                <a:solidFill>
                  <a:srgbClr val="FF0000"/>
                </a:solidFill>
              </a:rPr>
              <a:t>] );</a:t>
            </a:r>
          </a:p>
          <a:p>
            <a:pPr>
              <a:buNone/>
            </a:pPr>
            <a:endParaRPr lang="en-US" sz="1400" dirty="0" smtClean="0">
              <a:solidFill>
                <a:srgbClr val="FF0000"/>
              </a:solidFill>
            </a:endParaRPr>
          </a:p>
          <a:p>
            <a:r>
              <a:rPr lang="en-US" sz="2800" dirty="0" smtClean="0"/>
              <a:t>You pass it the query you want to run, and optionally, the database connection created. </a:t>
            </a:r>
          </a:p>
        </p:txBody>
      </p:sp>
    </p:spTree>
  </p:cSld>
  <p:clrMapOvr>
    <a:masterClrMapping/>
  </p:clrMapOvr>
  <p:transition spd="med">
    <p:wheel/>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3.1 Database Programming…</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pPr>
              <a:lnSpc>
                <a:spcPct val="110000"/>
              </a:lnSpc>
            </a:pPr>
            <a:r>
              <a:rPr lang="en-US" dirty="0" smtClean="0"/>
              <a:t>If connection isn’t specified, the function will use the last opened link. </a:t>
            </a:r>
          </a:p>
          <a:p>
            <a:pPr>
              <a:lnSpc>
                <a:spcPct val="110000"/>
              </a:lnSpc>
            </a:pPr>
            <a:r>
              <a:rPr lang="en-US" dirty="0" smtClean="0"/>
              <a:t>If there isn’t one, the function will open the default one as if you had called </a:t>
            </a:r>
            <a:r>
              <a:rPr lang="en-US" dirty="0" err="1" smtClean="0"/>
              <a:t>mysql_connect</a:t>
            </a:r>
            <a:r>
              <a:rPr lang="en-US" dirty="0" smtClean="0"/>
              <a:t>().</a:t>
            </a:r>
          </a:p>
          <a:p>
            <a:pPr>
              <a:lnSpc>
                <a:spcPct val="110000"/>
              </a:lnSpc>
              <a:buNone/>
            </a:pPr>
            <a:r>
              <a:rPr lang="en-US" sz="1400" dirty="0" smtClean="0"/>
              <a:t> </a:t>
            </a:r>
          </a:p>
          <a:p>
            <a:pPr>
              <a:lnSpc>
                <a:spcPct val="110000"/>
              </a:lnSpc>
            </a:pPr>
            <a:r>
              <a:rPr lang="en-US" dirty="0" smtClean="0"/>
              <a:t>You might want to use the </a:t>
            </a:r>
            <a:r>
              <a:rPr lang="en-US" dirty="0" err="1" smtClean="0"/>
              <a:t>mysql_db_query</a:t>
            </a:r>
            <a:r>
              <a:rPr lang="en-US" dirty="0" smtClean="0"/>
              <a:t>() function instead. </a:t>
            </a:r>
          </a:p>
          <a:p>
            <a:pPr>
              <a:lnSpc>
                <a:spcPct val="110000"/>
              </a:lnSpc>
              <a:buNone/>
            </a:pPr>
            <a:r>
              <a:rPr lang="en-US" dirty="0" smtClean="0">
                <a:solidFill>
                  <a:srgbClr val="FF0000"/>
                </a:solidFill>
              </a:rPr>
              <a:t>	</a:t>
            </a:r>
            <a:r>
              <a:rPr lang="en-US" sz="2600" dirty="0" err="1" smtClean="0">
                <a:solidFill>
                  <a:srgbClr val="FF0000"/>
                </a:solidFill>
              </a:rPr>
              <a:t>int</a:t>
            </a:r>
            <a:r>
              <a:rPr lang="en-US" sz="2600" dirty="0" smtClean="0">
                <a:solidFill>
                  <a:srgbClr val="FF0000"/>
                </a:solidFill>
              </a:rPr>
              <a:t> </a:t>
            </a:r>
            <a:r>
              <a:rPr lang="en-US" sz="2600" dirty="0" err="1" smtClean="0">
                <a:solidFill>
                  <a:srgbClr val="FF0000"/>
                </a:solidFill>
              </a:rPr>
              <a:t>mysql_db_query</a:t>
            </a:r>
            <a:r>
              <a:rPr lang="en-US" sz="2600" dirty="0" smtClean="0">
                <a:solidFill>
                  <a:srgbClr val="FF0000"/>
                </a:solidFill>
              </a:rPr>
              <a:t>(string database, string query, [</a:t>
            </a:r>
            <a:r>
              <a:rPr lang="en-US" sz="2600" dirty="0" err="1" smtClean="0">
                <a:solidFill>
                  <a:srgbClr val="FF0000"/>
                </a:solidFill>
              </a:rPr>
              <a:t>int</a:t>
            </a:r>
            <a:r>
              <a:rPr lang="en-US" sz="2600" dirty="0" smtClean="0">
                <a:solidFill>
                  <a:srgbClr val="FF0000"/>
                </a:solidFill>
              </a:rPr>
              <a:t> </a:t>
            </a:r>
            <a:r>
              <a:rPr lang="en-US" sz="2600" dirty="0" err="1" smtClean="0">
                <a:solidFill>
                  <a:srgbClr val="FF0000"/>
                </a:solidFill>
              </a:rPr>
              <a:t>dbconnection</a:t>
            </a:r>
            <a:r>
              <a:rPr lang="en-US" sz="2600" dirty="0" smtClean="0">
                <a:solidFill>
                  <a:srgbClr val="FF0000"/>
                </a:solidFill>
              </a:rPr>
              <a:t>] );</a:t>
            </a:r>
            <a:endParaRPr lang="en-US" dirty="0" smtClean="0">
              <a:solidFill>
                <a:srgbClr val="FF0000"/>
              </a:solidFill>
            </a:endParaRPr>
          </a:p>
          <a:p>
            <a:pPr>
              <a:lnSpc>
                <a:spcPct val="110000"/>
              </a:lnSpc>
              <a:buNone/>
            </a:pPr>
            <a:r>
              <a:rPr lang="en-US" sz="1600" dirty="0" smtClean="0"/>
              <a:t> </a:t>
            </a:r>
          </a:p>
          <a:p>
            <a:pPr>
              <a:lnSpc>
                <a:spcPct val="110000"/>
              </a:lnSpc>
            </a:pPr>
            <a:r>
              <a:rPr lang="en-US" dirty="0" smtClean="0"/>
              <a:t>It’s very similar but allows you to specify which database you would like to run the query on. </a:t>
            </a:r>
          </a:p>
          <a:p>
            <a:pPr>
              <a:lnSpc>
                <a:spcPct val="110000"/>
              </a:lnSpc>
            </a:pPr>
            <a:r>
              <a:rPr lang="en-US" dirty="0" smtClean="0"/>
              <a:t>It is like a combination of the </a:t>
            </a:r>
            <a:r>
              <a:rPr lang="en-US" dirty="0" err="1" smtClean="0"/>
              <a:t>mysql_select_db</a:t>
            </a:r>
            <a:r>
              <a:rPr lang="en-US" dirty="0" smtClean="0"/>
              <a:t>() and </a:t>
            </a:r>
            <a:r>
              <a:rPr lang="en-US" dirty="0" err="1" smtClean="0"/>
              <a:t>mysql_query</a:t>
            </a:r>
            <a:r>
              <a:rPr lang="en-US" dirty="0" smtClean="0"/>
              <a:t>() functions. </a:t>
            </a:r>
          </a:p>
          <a:p>
            <a:pPr>
              <a:lnSpc>
                <a:spcPct val="110000"/>
              </a:lnSpc>
            </a:pPr>
            <a:r>
              <a:rPr lang="en-US" dirty="0" smtClean="0"/>
              <a:t>Both of these functions return a result identifier that allows you to retrieve the query results or false on failure. </a:t>
            </a:r>
          </a:p>
        </p:txBody>
      </p:sp>
    </p:spTree>
  </p:cSld>
  <p:clrMapOvr>
    <a:masterClrMapping/>
  </p:clrMapOvr>
  <p:transition spd="med">
    <p:wheel/>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3.1 Database Programming…</a:t>
            </a:r>
            <a:endParaRPr lang="en-US" dirty="0"/>
          </a:p>
        </p:txBody>
      </p:sp>
      <p:sp>
        <p:nvSpPr>
          <p:cNvPr id="3" name="Content Placeholder 2"/>
          <p:cNvSpPr>
            <a:spLocks noGrp="1"/>
          </p:cNvSpPr>
          <p:nvPr>
            <p:ph sz="quarter" idx="1"/>
          </p:nvPr>
        </p:nvSpPr>
        <p:spPr>
          <a:xfrm>
            <a:off x="612648" y="1600200"/>
            <a:ext cx="8153400" cy="4876800"/>
          </a:xfrm>
        </p:spPr>
        <p:txBody>
          <a:bodyPr>
            <a:normAutofit fontScale="70000" lnSpcReduction="20000"/>
          </a:bodyPr>
          <a:lstStyle/>
          <a:p>
            <a:r>
              <a:rPr lang="en-US" dirty="0" smtClean="0"/>
              <a:t>Example: executing query</a:t>
            </a:r>
          </a:p>
          <a:p>
            <a:pPr>
              <a:buNone/>
            </a:pPr>
            <a:r>
              <a:rPr lang="en-US" dirty="0" smtClean="0">
                <a:solidFill>
                  <a:srgbClr val="FF0000"/>
                </a:solidFill>
              </a:rPr>
              <a:t>		$</a:t>
            </a:r>
            <a:r>
              <a:rPr lang="en-US" dirty="0" err="1" smtClean="0">
                <a:solidFill>
                  <a:srgbClr val="FF0000"/>
                </a:solidFill>
              </a:rPr>
              <a:t>sql</a:t>
            </a:r>
            <a:r>
              <a:rPr lang="en-US" dirty="0" smtClean="0">
                <a:solidFill>
                  <a:srgbClr val="FF0000"/>
                </a:solidFill>
              </a:rPr>
              <a:t> = “SELECT * FROM Product”;</a:t>
            </a:r>
          </a:p>
          <a:p>
            <a:pPr>
              <a:buNone/>
            </a:pPr>
            <a:r>
              <a:rPr lang="en-US" dirty="0" smtClean="0">
                <a:solidFill>
                  <a:srgbClr val="FF0000"/>
                </a:solidFill>
              </a:rPr>
              <a:t>		$result = </a:t>
            </a:r>
            <a:r>
              <a:rPr lang="en-US" dirty="0" err="1" smtClean="0">
                <a:solidFill>
                  <a:srgbClr val="FF0000"/>
                </a:solidFill>
              </a:rPr>
              <a:t>mysql_query</a:t>
            </a:r>
            <a:r>
              <a:rPr lang="en-US" dirty="0" smtClean="0">
                <a:solidFill>
                  <a:srgbClr val="FF0000"/>
                </a:solidFill>
              </a:rPr>
              <a:t>($</a:t>
            </a:r>
            <a:r>
              <a:rPr lang="en-US" dirty="0" err="1" smtClean="0">
                <a:solidFill>
                  <a:srgbClr val="FF0000"/>
                </a:solidFill>
              </a:rPr>
              <a:t>sql</a:t>
            </a:r>
            <a:r>
              <a:rPr lang="en-US" dirty="0" smtClean="0">
                <a:solidFill>
                  <a:srgbClr val="FF0000"/>
                </a:solidFill>
              </a:rPr>
              <a:t>, $connect);</a:t>
            </a:r>
          </a:p>
          <a:p>
            <a:endParaRPr lang="en-US" sz="1200" dirty="0" smtClean="0"/>
          </a:p>
          <a:p>
            <a:r>
              <a:rPr lang="en-US" dirty="0" smtClean="0"/>
              <a:t>Putting all together:</a:t>
            </a:r>
          </a:p>
          <a:p>
            <a:pPr>
              <a:buNone/>
            </a:pPr>
            <a:r>
              <a:rPr lang="en-US" dirty="0" smtClean="0">
                <a:solidFill>
                  <a:srgbClr val="FF0000"/>
                </a:solidFill>
              </a:rPr>
              <a:t>	&lt;?</a:t>
            </a:r>
            <a:r>
              <a:rPr lang="en-US" dirty="0" err="1" smtClean="0">
                <a:solidFill>
                  <a:srgbClr val="FF0000"/>
                </a:solidFill>
              </a:rPr>
              <a:t>php</a:t>
            </a:r>
            <a:r>
              <a:rPr lang="en-US" dirty="0" smtClean="0">
                <a:solidFill>
                  <a:srgbClr val="FF0000"/>
                </a:solidFill>
              </a:rPr>
              <a:t>	</a:t>
            </a:r>
          </a:p>
          <a:p>
            <a:pPr>
              <a:buNone/>
            </a:pPr>
            <a:r>
              <a:rPr lang="en-US" dirty="0" smtClean="0">
                <a:solidFill>
                  <a:srgbClr val="FF0000"/>
                </a:solidFill>
              </a:rPr>
              <a:t>		$account = “</a:t>
            </a:r>
            <a:r>
              <a:rPr lang="en-US" dirty="0" err="1" smtClean="0">
                <a:solidFill>
                  <a:srgbClr val="FF0000"/>
                </a:solidFill>
              </a:rPr>
              <a:t>david</a:t>
            </a:r>
            <a:r>
              <a:rPr lang="en-US" dirty="0" smtClean="0">
                <a:solidFill>
                  <a:srgbClr val="FF0000"/>
                </a:solidFill>
              </a:rPr>
              <a:t>”;</a:t>
            </a:r>
          </a:p>
          <a:p>
            <a:pPr>
              <a:buNone/>
            </a:pPr>
            <a:r>
              <a:rPr lang="en-US" dirty="0" smtClean="0">
                <a:solidFill>
                  <a:srgbClr val="FF0000"/>
                </a:solidFill>
              </a:rPr>
              <a:t>		$password = “</a:t>
            </a:r>
            <a:r>
              <a:rPr lang="en-US" dirty="0" err="1" smtClean="0">
                <a:solidFill>
                  <a:srgbClr val="FF0000"/>
                </a:solidFill>
              </a:rPr>
              <a:t>gotago</a:t>
            </a:r>
            <a:r>
              <a:rPr lang="en-US" dirty="0" smtClean="0">
                <a:solidFill>
                  <a:srgbClr val="FF0000"/>
                </a:solidFill>
              </a:rPr>
              <a:t>”;</a:t>
            </a:r>
          </a:p>
          <a:p>
            <a:pPr>
              <a:buNone/>
            </a:pPr>
            <a:r>
              <a:rPr lang="en-US" dirty="0" smtClean="0">
                <a:solidFill>
                  <a:srgbClr val="FF0000"/>
                </a:solidFill>
              </a:rPr>
              <a:t>		$host= “</a:t>
            </a:r>
            <a:r>
              <a:rPr lang="en-US" dirty="0" err="1" smtClean="0">
                <a:solidFill>
                  <a:srgbClr val="FF0000"/>
                </a:solidFill>
              </a:rPr>
              <a:t>localhost</a:t>
            </a:r>
            <a:r>
              <a:rPr lang="en-US" dirty="0" smtClean="0">
                <a:solidFill>
                  <a:srgbClr val="FF0000"/>
                </a:solidFill>
              </a:rPr>
              <a:t>”;</a:t>
            </a:r>
          </a:p>
          <a:p>
            <a:pPr>
              <a:buNone/>
            </a:pPr>
            <a:r>
              <a:rPr lang="en-US" dirty="0" smtClean="0">
                <a:solidFill>
                  <a:srgbClr val="FF0000"/>
                </a:solidFill>
              </a:rPr>
              <a:t>		$connect = </a:t>
            </a:r>
            <a:r>
              <a:rPr lang="en-US" dirty="0" err="1" smtClean="0">
                <a:solidFill>
                  <a:srgbClr val="FF0000"/>
                </a:solidFill>
              </a:rPr>
              <a:t>mysql_connect</a:t>
            </a:r>
            <a:r>
              <a:rPr lang="en-US" dirty="0" smtClean="0">
                <a:solidFill>
                  <a:srgbClr val="FF0000"/>
                </a:solidFill>
              </a:rPr>
              <a:t>($host, $account, $password);</a:t>
            </a:r>
          </a:p>
          <a:p>
            <a:pPr>
              <a:buNone/>
            </a:pPr>
            <a:r>
              <a:rPr lang="en-US" dirty="0" smtClean="0">
                <a:solidFill>
                  <a:srgbClr val="FF0000"/>
                </a:solidFill>
              </a:rPr>
              <a:t>	</a:t>
            </a:r>
            <a:r>
              <a:rPr lang="en-US" smtClean="0">
                <a:solidFill>
                  <a:srgbClr val="FF0000"/>
                </a:solidFill>
              </a:rPr>
              <a:t>	mysql_select_db</a:t>
            </a:r>
            <a:r>
              <a:rPr lang="en-US" dirty="0" smtClean="0">
                <a:solidFill>
                  <a:srgbClr val="FF0000"/>
                </a:solidFill>
              </a:rPr>
              <a:t>(“Catalog”, $connect);</a:t>
            </a:r>
          </a:p>
          <a:p>
            <a:pPr>
              <a:buNone/>
            </a:pPr>
            <a:r>
              <a:rPr lang="en-US" dirty="0" smtClean="0">
                <a:solidFill>
                  <a:srgbClr val="FF0000"/>
                </a:solidFill>
              </a:rPr>
              <a:t>		$</a:t>
            </a:r>
            <a:r>
              <a:rPr lang="en-US" dirty="0" err="1" smtClean="0">
                <a:solidFill>
                  <a:srgbClr val="FF0000"/>
                </a:solidFill>
              </a:rPr>
              <a:t>sql</a:t>
            </a:r>
            <a:r>
              <a:rPr lang="en-US" dirty="0" smtClean="0">
                <a:solidFill>
                  <a:srgbClr val="FF0000"/>
                </a:solidFill>
              </a:rPr>
              <a:t> = “SELECT * FROM Product”;</a:t>
            </a:r>
          </a:p>
          <a:p>
            <a:pPr>
              <a:buNone/>
            </a:pPr>
            <a:r>
              <a:rPr lang="en-US" dirty="0" smtClean="0">
                <a:solidFill>
                  <a:srgbClr val="FF0000"/>
                </a:solidFill>
              </a:rPr>
              <a:t>		$result = </a:t>
            </a:r>
            <a:r>
              <a:rPr lang="en-US" dirty="0" err="1" smtClean="0">
                <a:solidFill>
                  <a:srgbClr val="FF0000"/>
                </a:solidFill>
              </a:rPr>
              <a:t>mysql_query</a:t>
            </a:r>
            <a:r>
              <a:rPr lang="en-US" dirty="0" smtClean="0">
                <a:solidFill>
                  <a:srgbClr val="FF0000"/>
                </a:solidFill>
              </a:rPr>
              <a:t>($</a:t>
            </a:r>
            <a:r>
              <a:rPr lang="en-US" dirty="0" err="1" smtClean="0">
                <a:solidFill>
                  <a:srgbClr val="FF0000"/>
                </a:solidFill>
              </a:rPr>
              <a:t>sql</a:t>
            </a:r>
            <a:r>
              <a:rPr lang="en-US" dirty="0" smtClean="0">
                <a:solidFill>
                  <a:srgbClr val="FF0000"/>
                </a:solidFill>
              </a:rPr>
              <a:t>, $connect);</a:t>
            </a:r>
          </a:p>
          <a:p>
            <a:pPr>
              <a:buNone/>
            </a:pPr>
            <a:r>
              <a:rPr lang="en-US" dirty="0" smtClean="0">
                <a:solidFill>
                  <a:srgbClr val="FF0000"/>
                </a:solidFill>
              </a:rPr>
              <a:t>		//other code</a:t>
            </a:r>
          </a:p>
          <a:p>
            <a:pPr>
              <a:buNone/>
            </a:pPr>
            <a:r>
              <a:rPr lang="en-US" dirty="0" smtClean="0">
                <a:solidFill>
                  <a:srgbClr val="FF0000"/>
                </a:solidFill>
              </a:rPr>
              <a:t>    ?&gt;</a:t>
            </a:r>
          </a:p>
        </p:txBody>
      </p:sp>
    </p:spTree>
  </p:cSld>
  <p:clrMapOvr>
    <a:masterClrMapping/>
  </p:clrMapOvr>
  <p:transition spd="med">
    <p:wheel/>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3.1 Database Programming…</a:t>
            </a:r>
            <a:endParaRPr lang="en-US" dirty="0"/>
          </a:p>
        </p:txBody>
      </p:sp>
      <p:sp>
        <p:nvSpPr>
          <p:cNvPr id="3" name="Content Placeholder 2"/>
          <p:cNvSpPr>
            <a:spLocks noGrp="1"/>
          </p:cNvSpPr>
          <p:nvPr>
            <p:ph sz="quarter" idx="1"/>
          </p:nvPr>
        </p:nvSpPr>
        <p:spPr>
          <a:xfrm>
            <a:off x="612648" y="1600200"/>
            <a:ext cx="8153400" cy="4876800"/>
          </a:xfrm>
        </p:spPr>
        <p:txBody>
          <a:bodyPr>
            <a:normAutofit fontScale="77500" lnSpcReduction="20000"/>
          </a:bodyPr>
          <a:lstStyle/>
          <a:p>
            <a:r>
              <a:rPr lang="en-US" dirty="0" smtClean="0"/>
              <a:t>Example: executing query</a:t>
            </a:r>
          </a:p>
          <a:p>
            <a:pPr>
              <a:buNone/>
            </a:pPr>
            <a:r>
              <a:rPr lang="en-US" dirty="0" smtClean="0">
                <a:solidFill>
                  <a:srgbClr val="FF0000"/>
                </a:solidFill>
              </a:rPr>
              <a:t>		$</a:t>
            </a:r>
            <a:r>
              <a:rPr lang="en-US" dirty="0" err="1" smtClean="0">
                <a:solidFill>
                  <a:srgbClr val="FF0000"/>
                </a:solidFill>
              </a:rPr>
              <a:t>sql</a:t>
            </a:r>
            <a:r>
              <a:rPr lang="en-US" dirty="0" smtClean="0">
                <a:solidFill>
                  <a:srgbClr val="FF0000"/>
                </a:solidFill>
              </a:rPr>
              <a:t> = “SELECT * FROM Product”;</a:t>
            </a:r>
          </a:p>
          <a:p>
            <a:pPr>
              <a:buNone/>
            </a:pPr>
            <a:r>
              <a:rPr lang="en-US" dirty="0" smtClean="0">
                <a:solidFill>
                  <a:srgbClr val="FF0000"/>
                </a:solidFill>
              </a:rPr>
              <a:t>		$result = </a:t>
            </a:r>
            <a:r>
              <a:rPr lang="en-US" dirty="0" err="1" smtClean="0">
                <a:solidFill>
                  <a:srgbClr val="FF0000"/>
                </a:solidFill>
              </a:rPr>
              <a:t>mysql_query</a:t>
            </a:r>
            <a:r>
              <a:rPr lang="en-US" dirty="0" smtClean="0">
                <a:solidFill>
                  <a:srgbClr val="FF0000"/>
                </a:solidFill>
              </a:rPr>
              <a:t>($</a:t>
            </a:r>
            <a:r>
              <a:rPr lang="en-US" dirty="0" err="1" smtClean="0">
                <a:solidFill>
                  <a:srgbClr val="FF0000"/>
                </a:solidFill>
              </a:rPr>
              <a:t>sql</a:t>
            </a:r>
            <a:r>
              <a:rPr lang="en-US" dirty="0" smtClean="0">
                <a:solidFill>
                  <a:srgbClr val="FF0000"/>
                </a:solidFill>
              </a:rPr>
              <a:t>, $connect);</a:t>
            </a:r>
          </a:p>
          <a:p>
            <a:endParaRPr lang="en-US" sz="1200" dirty="0" smtClean="0"/>
          </a:p>
          <a:p>
            <a:r>
              <a:rPr lang="en-US" dirty="0" smtClean="0"/>
              <a:t>Putting all together:</a:t>
            </a:r>
          </a:p>
          <a:p>
            <a:pPr>
              <a:buNone/>
            </a:pPr>
            <a:r>
              <a:rPr lang="en-US" dirty="0" smtClean="0">
                <a:solidFill>
                  <a:srgbClr val="FF0000"/>
                </a:solidFill>
              </a:rPr>
              <a:t>	&lt;?</a:t>
            </a:r>
            <a:r>
              <a:rPr lang="en-US" dirty="0" err="1" smtClean="0">
                <a:solidFill>
                  <a:srgbClr val="FF0000"/>
                </a:solidFill>
              </a:rPr>
              <a:t>php</a:t>
            </a:r>
            <a:r>
              <a:rPr lang="en-US" dirty="0" smtClean="0">
                <a:solidFill>
                  <a:srgbClr val="FF0000"/>
                </a:solidFill>
              </a:rPr>
              <a:t>	</a:t>
            </a:r>
          </a:p>
          <a:p>
            <a:pPr>
              <a:buNone/>
            </a:pPr>
            <a:r>
              <a:rPr lang="en-US" dirty="0" smtClean="0">
                <a:solidFill>
                  <a:srgbClr val="FF0000"/>
                </a:solidFill>
              </a:rPr>
              <a:t>		$account = “</a:t>
            </a:r>
            <a:r>
              <a:rPr lang="en-US" dirty="0" err="1" smtClean="0">
                <a:solidFill>
                  <a:srgbClr val="FF0000"/>
                </a:solidFill>
              </a:rPr>
              <a:t>david</a:t>
            </a:r>
            <a:r>
              <a:rPr lang="en-US" dirty="0" smtClean="0">
                <a:solidFill>
                  <a:srgbClr val="FF0000"/>
                </a:solidFill>
              </a:rPr>
              <a:t>”;</a:t>
            </a:r>
          </a:p>
          <a:p>
            <a:pPr>
              <a:buNone/>
            </a:pPr>
            <a:r>
              <a:rPr lang="en-US" dirty="0" smtClean="0">
                <a:solidFill>
                  <a:srgbClr val="FF0000"/>
                </a:solidFill>
              </a:rPr>
              <a:t>		$password = “</a:t>
            </a:r>
            <a:r>
              <a:rPr lang="en-US" dirty="0" err="1" smtClean="0">
                <a:solidFill>
                  <a:srgbClr val="FF0000"/>
                </a:solidFill>
              </a:rPr>
              <a:t>gotago</a:t>
            </a:r>
            <a:r>
              <a:rPr lang="en-US" dirty="0" smtClean="0">
                <a:solidFill>
                  <a:srgbClr val="FF0000"/>
                </a:solidFill>
              </a:rPr>
              <a:t>”;</a:t>
            </a:r>
          </a:p>
          <a:p>
            <a:pPr>
              <a:buNone/>
            </a:pPr>
            <a:r>
              <a:rPr lang="en-US" dirty="0" smtClean="0">
                <a:solidFill>
                  <a:srgbClr val="FF0000"/>
                </a:solidFill>
              </a:rPr>
              <a:t>		$connect = </a:t>
            </a:r>
            <a:r>
              <a:rPr lang="en-US" dirty="0" err="1" smtClean="0">
                <a:solidFill>
                  <a:srgbClr val="FF0000"/>
                </a:solidFill>
              </a:rPr>
              <a:t>mysql_connect</a:t>
            </a:r>
            <a:r>
              <a:rPr lang="en-US" dirty="0" smtClean="0">
                <a:solidFill>
                  <a:srgbClr val="FF0000"/>
                </a:solidFill>
              </a:rPr>
              <a:t>($host, $account, $password);</a:t>
            </a:r>
          </a:p>
          <a:p>
            <a:pPr>
              <a:buNone/>
            </a:pPr>
            <a:r>
              <a:rPr lang="en-US" dirty="0" smtClean="0">
                <a:solidFill>
                  <a:srgbClr val="FF0000"/>
                </a:solidFill>
              </a:rPr>
              <a:t>		$db = </a:t>
            </a:r>
            <a:r>
              <a:rPr lang="en-US" dirty="0" err="1" smtClean="0">
                <a:solidFill>
                  <a:srgbClr val="FF0000"/>
                </a:solidFill>
              </a:rPr>
              <a:t>mysql_select_db</a:t>
            </a:r>
            <a:r>
              <a:rPr lang="en-US" dirty="0" smtClean="0">
                <a:solidFill>
                  <a:srgbClr val="FF0000"/>
                </a:solidFill>
              </a:rPr>
              <a:t>(“Catalog”, $connect);</a:t>
            </a:r>
          </a:p>
          <a:p>
            <a:pPr>
              <a:buNone/>
            </a:pPr>
            <a:r>
              <a:rPr lang="en-US" dirty="0" smtClean="0">
                <a:solidFill>
                  <a:srgbClr val="FF0000"/>
                </a:solidFill>
              </a:rPr>
              <a:t>		$</a:t>
            </a:r>
            <a:r>
              <a:rPr lang="en-US" dirty="0" err="1" smtClean="0">
                <a:solidFill>
                  <a:srgbClr val="FF0000"/>
                </a:solidFill>
              </a:rPr>
              <a:t>sql</a:t>
            </a:r>
            <a:r>
              <a:rPr lang="en-US" dirty="0" smtClean="0">
                <a:solidFill>
                  <a:srgbClr val="FF0000"/>
                </a:solidFill>
              </a:rPr>
              <a:t> = “SELECT * FROM Product”;</a:t>
            </a:r>
          </a:p>
          <a:p>
            <a:pPr>
              <a:buNone/>
            </a:pPr>
            <a:r>
              <a:rPr lang="en-US" dirty="0" smtClean="0">
                <a:solidFill>
                  <a:srgbClr val="FF0000"/>
                </a:solidFill>
              </a:rPr>
              <a:t>		$result = </a:t>
            </a:r>
            <a:r>
              <a:rPr lang="en-US" dirty="0" err="1" smtClean="0">
                <a:solidFill>
                  <a:srgbClr val="FF0000"/>
                </a:solidFill>
              </a:rPr>
              <a:t>mysql_query</a:t>
            </a:r>
            <a:r>
              <a:rPr lang="en-US" dirty="0" smtClean="0">
                <a:solidFill>
                  <a:srgbClr val="FF0000"/>
                </a:solidFill>
              </a:rPr>
              <a:t>($</a:t>
            </a:r>
            <a:r>
              <a:rPr lang="en-US" dirty="0" err="1" smtClean="0">
                <a:solidFill>
                  <a:srgbClr val="FF0000"/>
                </a:solidFill>
              </a:rPr>
              <a:t>sql</a:t>
            </a:r>
            <a:r>
              <a:rPr lang="en-US" dirty="0" smtClean="0">
                <a:solidFill>
                  <a:srgbClr val="FF0000"/>
                </a:solidFill>
              </a:rPr>
              <a:t>, $connect);</a:t>
            </a:r>
          </a:p>
          <a:p>
            <a:pPr>
              <a:buNone/>
            </a:pPr>
            <a:r>
              <a:rPr lang="en-US" dirty="0" smtClean="0">
                <a:solidFill>
                  <a:srgbClr val="FF0000"/>
                </a:solidFill>
              </a:rPr>
              <a:t>		//other code</a:t>
            </a:r>
          </a:p>
          <a:p>
            <a:pPr>
              <a:buNone/>
            </a:pPr>
            <a:r>
              <a:rPr lang="en-US" dirty="0" smtClean="0">
                <a:solidFill>
                  <a:srgbClr val="FF0000"/>
                </a:solidFill>
              </a:rPr>
              <a:t>    ?&gt;</a:t>
            </a:r>
          </a:p>
        </p:txBody>
      </p:sp>
    </p:spTree>
  </p:cSld>
  <p:clrMapOvr>
    <a:masterClrMapping/>
  </p:clrMapOvr>
  <p:transition spd="med">
    <p:wheel/>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3.1 Database Programming…</a:t>
            </a:r>
            <a:endParaRPr lang="en-US" dirty="0"/>
          </a:p>
        </p:txBody>
      </p:sp>
      <p:sp>
        <p:nvSpPr>
          <p:cNvPr id="3" name="Content Placeholder 2"/>
          <p:cNvSpPr>
            <a:spLocks noGrp="1"/>
          </p:cNvSpPr>
          <p:nvPr>
            <p:ph sz="quarter" idx="1"/>
          </p:nvPr>
        </p:nvSpPr>
        <p:spPr>
          <a:xfrm>
            <a:off x="612648" y="1600200"/>
            <a:ext cx="8153400" cy="5029200"/>
          </a:xfrm>
        </p:spPr>
        <p:txBody>
          <a:bodyPr>
            <a:normAutofit fontScale="85000" lnSpcReduction="10000"/>
          </a:bodyPr>
          <a:lstStyle/>
          <a:p>
            <a:pPr>
              <a:buNone/>
            </a:pPr>
            <a:r>
              <a:rPr lang="en-US" sz="2800" b="1" dirty="0" smtClean="0"/>
              <a:t>Processing Data</a:t>
            </a:r>
            <a:endParaRPr lang="en-US" sz="2800" dirty="0" smtClean="0"/>
          </a:p>
          <a:p>
            <a:r>
              <a:rPr lang="en-US" sz="2800" dirty="0" smtClean="0"/>
              <a:t>To process the data returned from database, you need to get it from the temporary table where it is placed when the SQL query is executed. </a:t>
            </a:r>
          </a:p>
          <a:p>
            <a:r>
              <a:rPr lang="en-US" sz="2800" dirty="0" smtClean="0"/>
              <a:t>We use PHP database functions to get the data from the temporary table.</a:t>
            </a:r>
          </a:p>
          <a:p>
            <a:pPr>
              <a:buNone/>
            </a:pPr>
            <a:r>
              <a:rPr lang="en-US" sz="1800" dirty="0" smtClean="0"/>
              <a:t> </a:t>
            </a:r>
          </a:p>
          <a:p>
            <a:r>
              <a:rPr lang="en-US" sz="2800" dirty="0" smtClean="0"/>
              <a:t>The data is stored in the temporary table in rows and columns. </a:t>
            </a:r>
          </a:p>
          <a:p>
            <a:r>
              <a:rPr lang="en-US" sz="2800" dirty="0" smtClean="0"/>
              <a:t>You can use PHP functions to retrieve one row from the table and store it in an array</a:t>
            </a:r>
          </a:p>
          <a:p>
            <a:r>
              <a:rPr lang="en-US" sz="2800" dirty="0" smtClean="0"/>
              <a:t>The array has the field names as the array keys. </a:t>
            </a:r>
          </a:p>
          <a:p>
            <a:r>
              <a:rPr lang="en-US" sz="2800" dirty="0" smtClean="0"/>
              <a:t>For </a:t>
            </a:r>
            <a:r>
              <a:rPr lang="en-US" sz="2800" dirty="0" err="1" smtClean="0"/>
              <a:t>MySQL</a:t>
            </a:r>
            <a:r>
              <a:rPr lang="en-US" sz="2800" dirty="0" smtClean="0"/>
              <a:t>, the statement is as follows:</a:t>
            </a:r>
          </a:p>
          <a:p>
            <a:pPr>
              <a:buNone/>
            </a:pPr>
            <a:r>
              <a:rPr lang="en-US" sz="2800" dirty="0" smtClean="0">
                <a:solidFill>
                  <a:srgbClr val="FF0000"/>
                </a:solidFill>
              </a:rPr>
              <a:t>		$row = mysql_fetch_array($result);</a:t>
            </a:r>
          </a:p>
        </p:txBody>
      </p:sp>
    </p:spTree>
  </p:cSld>
  <p:clrMapOvr>
    <a:masterClrMapping/>
  </p:clrMapOvr>
  <p:transition spd="med">
    <p:wheel/>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3.1 Database Programming…</a:t>
            </a:r>
            <a:endParaRPr lang="en-US" dirty="0"/>
          </a:p>
        </p:txBody>
      </p:sp>
      <p:sp>
        <p:nvSpPr>
          <p:cNvPr id="3" name="Content Placeholder 2"/>
          <p:cNvSpPr>
            <a:spLocks noGrp="1"/>
          </p:cNvSpPr>
          <p:nvPr>
            <p:ph sz="quarter" idx="1"/>
          </p:nvPr>
        </p:nvSpPr>
        <p:spPr>
          <a:xfrm>
            <a:off x="612648" y="1600200"/>
            <a:ext cx="8226552" cy="4495800"/>
          </a:xfrm>
        </p:spPr>
        <p:txBody>
          <a:bodyPr>
            <a:normAutofit fontScale="92500"/>
          </a:bodyPr>
          <a:lstStyle/>
          <a:p>
            <a:r>
              <a:rPr lang="en-US" sz="2800" dirty="0" smtClean="0"/>
              <a:t>It requires one of the </a:t>
            </a:r>
            <a:r>
              <a:rPr lang="en-US" sz="2800" dirty="0" err="1" smtClean="0"/>
              <a:t>mysql_fetch</a:t>
            </a:r>
            <a:r>
              <a:rPr lang="en-US" sz="2800" dirty="0" smtClean="0"/>
              <a:t> functions to make the data fully available to PHP. </a:t>
            </a:r>
          </a:p>
          <a:p>
            <a:r>
              <a:rPr lang="en-US" sz="2800" dirty="0" smtClean="0"/>
              <a:t>The fetching functions of PHP are as follows:</a:t>
            </a:r>
          </a:p>
          <a:p>
            <a:pPr lvl="1"/>
            <a:r>
              <a:rPr lang="en-US" sz="2400" dirty="0" smtClean="0">
                <a:solidFill>
                  <a:srgbClr val="FF0000"/>
                </a:solidFill>
              </a:rPr>
              <a:t>mysql_fetch_array: </a:t>
            </a:r>
            <a:r>
              <a:rPr lang="en-US" sz="2400" dirty="0" smtClean="0"/>
              <a:t>returns rows as associative or numbered array</a:t>
            </a:r>
          </a:p>
          <a:p>
            <a:pPr lvl="1"/>
            <a:r>
              <a:rPr lang="en-US" sz="2400" dirty="0" err="1" smtClean="0">
                <a:solidFill>
                  <a:srgbClr val="FF0000"/>
                </a:solidFill>
              </a:rPr>
              <a:t>mysql_fetch_assoc</a:t>
            </a:r>
            <a:r>
              <a:rPr lang="en-US" sz="2400" dirty="0" smtClean="0">
                <a:solidFill>
                  <a:srgbClr val="FF0000"/>
                </a:solidFill>
              </a:rPr>
              <a:t>:</a:t>
            </a:r>
            <a:r>
              <a:rPr lang="en-US" sz="2400" dirty="0" smtClean="0"/>
              <a:t> returns rows as associative array</a:t>
            </a:r>
            <a:endParaRPr lang="en-US" sz="2400" dirty="0" smtClean="0">
              <a:solidFill>
                <a:srgbClr val="FF0000"/>
              </a:solidFill>
            </a:endParaRPr>
          </a:p>
          <a:p>
            <a:pPr lvl="1"/>
            <a:r>
              <a:rPr lang="en-US" sz="2400" dirty="0" err="1" smtClean="0">
                <a:solidFill>
                  <a:srgbClr val="FF0000"/>
                </a:solidFill>
              </a:rPr>
              <a:t>mysql_fetch_row</a:t>
            </a:r>
            <a:r>
              <a:rPr lang="en-US" sz="2400" dirty="0" smtClean="0">
                <a:solidFill>
                  <a:srgbClr val="FF0000"/>
                </a:solidFill>
              </a:rPr>
              <a:t>: </a:t>
            </a:r>
            <a:r>
              <a:rPr lang="en-US" sz="2400" dirty="0" smtClean="0"/>
              <a:t>returns row as an enumerated array</a:t>
            </a:r>
          </a:p>
          <a:p>
            <a:pPr lvl="1"/>
            <a:r>
              <a:rPr lang="en-US" sz="2400" dirty="0" err="1" smtClean="0">
                <a:solidFill>
                  <a:srgbClr val="FF0000"/>
                </a:solidFill>
              </a:rPr>
              <a:t>mysql_fetch_object</a:t>
            </a:r>
            <a:r>
              <a:rPr lang="en-US" sz="2400" dirty="0" smtClean="0">
                <a:solidFill>
                  <a:srgbClr val="FF0000"/>
                </a:solidFill>
              </a:rPr>
              <a:t>: </a:t>
            </a:r>
            <a:r>
              <a:rPr lang="en-US" sz="2400" dirty="0" smtClean="0"/>
              <a:t>returns row as an object</a:t>
            </a:r>
          </a:p>
          <a:p>
            <a:pPr lvl="1"/>
            <a:r>
              <a:rPr lang="en-US" sz="2400" dirty="0" err="1" smtClean="0">
                <a:solidFill>
                  <a:srgbClr val="FF0000"/>
                </a:solidFill>
              </a:rPr>
              <a:t>mysql_result</a:t>
            </a:r>
            <a:r>
              <a:rPr lang="en-US" sz="2400" dirty="0" smtClean="0">
                <a:solidFill>
                  <a:srgbClr val="FF0000"/>
                </a:solidFill>
              </a:rPr>
              <a:t>: </a:t>
            </a:r>
            <a:r>
              <a:rPr lang="en-US" sz="2400" dirty="0" smtClean="0"/>
              <a:t>returns one cell of data</a:t>
            </a:r>
          </a:p>
          <a:p>
            <a:r>
              <a:rPr lang="en-US" sz="2800" dirty="0" smtClean="0"/>
              <a:t>The difference between the three main fetching functions is small.</a:t>
            </a:r>
          </a:p>
        </p:txBody>
      </p:sp>
    </p:spTree>
  </p:cSld>
  <p:clrMapOvr>
    <a:masterClrMapping/>
  </p:clrMapOvr>
  <p:transition spd="med">
    <p:whee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 Statements…</a:t>
            </a:r>
            <a:endParaRPr lang="en-US" dirty="0"/>
          </a:p>
        </p:txBody>
      </p:sp>
      <p:graphicFrame>
        <p:nvGraphicFramePr>
          <p:cNvPr id="4" name="Content Placeholder 3"/>
          <p:cNvGraphicFramePr>
            <a:graphicFrameLocks noGrp="1"/>
          </p:cNvGraphicFramePr>
          <p:nvPr>
            <p:ph sz="quarter" idx="1"/>
          </p:nvPr>
        </p:nvGraphicFramePr>
        <p:xfrm>
          <a:off x="0" y="1981200"/>
          <a:ext cx="9144000" cy="3810000"/>
        </p:xfrm>
        <a:graphic>
          <a:graphicData uri="http://schemas.openxmlformats.org/drawingml/2006/table">
            <a:tbl>
              <a:tblPr/>
              <a:tblGrid>
                <a:gridCol w="3886200"/>
                <a:gridCol w="3276600"/>
                <a:gridCol w="1981200"/>
              </a:tblGrid>
              <a:tr h="527945">
                <a:tc>
                  <a:txBody>
                    <a:bodyPr/>
                    <a:lstStyle/>
                    <a:p>
                      <a:pPr marL="0" marR="0" algn="l">
                        <a:lnSpc>
                          <a:spcPct val="115000"/>
                        </a:lnSpc>
                        <a:spcBef>
                          <a:spcPts val="0"/>
                        </a:spcBef>
                        <a:spcAft>
                          <a:spcPts val="0"/>
                        </a:spcAft>
                      </a:pPr>
                      <a:r>
                        <a:rPr lang="en-US" sz="2000" b="1" kern="50" dirty="0">
                          <a:solidFill>
                            <a:srgbClr val="000000"/>
                          </a:solidFill>
                          <a:latin typeface="Calibri"/>
                          <a:ea typeface="DejaVu Sans"/>
                          <a:cs typeface="Times New Roman"/>
                        </a:rPr>
                        <a:t>echo/print statement</a:t>
                      </a:r>
                      <a:endParaRPr lang="en-US" sz="2400" kern="50" dirty="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kern="50" dirty="0">
                          <a:solidFill>
                            <a:srgbClr val="000000"/>
                          </a:solidFill>
                          <a:latin typeface="Calibri"/>
                          <a:ea typeface="DejaVu Sans"/>
                          <a:cs typeface="Times New Roman"/>
                        </a:rPr>
                        <a:t>PHP output</a:t>
                      </a:r>
                      <a:endParaRPr lang="en-US" sz="2400" kern="50" dirty="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2000" b="1" kern="50">
                          <a:solidFill>
                            <a:srgbClr val="000000"/>
                          </a:solidFill>
                          <a:latin typeface="Calibri"/>
                          <a:ea typeface="DejaVu Sans"/>
                          <a:cs typeface="Times New Roman"/>
                        </a:rPr>
                        <a:t>web page display</a:t>
                      </a:r>
                      <a:endParaRPr lang="en-US" sz="2400" kern="5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7945">
                <a:tc>
                  <a:txBody>
                    <a:bodyPr/>
                    <a:lstStyle/>
                    <a:p>
                      <a:pPr marL="0" marR="0" algn="l">
                        <a:lnSpc>
                          <a:spcPct val="115000"/>
                        </a:lnSpc>
                        <a:spcBef>
                          <a:spcPts val="0"/>
                        </a:spcBef>
                        <a:spcAft>
                          <a:spcPts val="0"/>
                        </a:spcAft>
                      </a:pPr>
                      <a:r>
                        <a:rPr lang="en-US" sz="2000" kern="50" dirty="0">
                          <a:solidFill>
                            <a:srgbClr val="000000"/>
                          </a:solidFill>
                          <a:latin typeface="Calibri"/>
                          <a:ea typeface="DejaVu Sans"/>
                          <a:cs typeface="Times New Roman"/>
                        </a:rPr>
                        <a:t>echo “Hello </a:t>
                      </a:r>
                      <a:r>
                        <a:rPr lang="en-US" sz="2000" kern="50" dirty="0" smtClean="0">
                          <a:solidFill>
                            <a:srgbClr val="000000"/>
                          </a:solidFill>
                          <a:latin typeface="Calibri"/>
                          <a:ea typeface="DejaVu Sans"/>
                          <a:cs typeface="Times New Roman"/>
                        </a:rPr>
                        <a:t>World!”;</a:t>
                      </a:r>
                      <a:endParaRPr lang="en-US" sz="2400" kern="50" dirty="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lgn="l">
                        <a:lnSpc>
                          <a:spcPct val="115000"/>
                        </a:lnSpc>
                        <a:spcBef>
                          <a:spcPts val="0"/>
                        </a:spcBef>
                        <a:spcAft>
                          <a:spcPts val="0"/>
                        </a:spcAft>
                      </a:pPr>
                      <a:r>
                        <a:rPr lang="en-US" sz="2000" kern="50" dirty="0" smtClean="0">
                          <a:solidFill>
                            <a:srgbClr val="000000"/>
                          </a:solidFill>
                          <a:latin typeface="Calibri"/>
                          <a:ea typeface="DejaVu Sans"/>
                          <a:cs typeface="Times New Roman"/>
                        </a:rPr>
                        <a:t>Hello World</a:t>
                      </a:r>
                      <a:r>
                        <a:rPr lang="en-US" sz="2000" kern="50" dirty="0">
                          <a:solidFill>
                            <a:srgbClr val="000000"/>
                          </a:solidFill>
                          <a:latin typeface="Calibri"/>
                          <a:ea typeface="DejaVu Sans"/>
                          <a:cs typeface="Times New Roman"/>
                        </a:rPr>
                        <a:t>!</a:t>
                      </a:r>
                      <a:endParaRPr lang="en-US" sz="2400" kern="50" dirty="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lgn="l">
                        <a:lnSpc>
                          <a:spcPct val="115000"/>
                        </a:lnSpc>
                        <a:spcBef>
                          <a:spcPts val="0"/>
                        </a:spcBef>
                        <a:spcAft>
                          <a:spcPts val="0"/>
                        </a:spcAft>
                      </a:pPr>
                      <a:r>
                        <a:rPr lang="en-US" sz="2000" kern="50" dirty="0" smtClean="0">
                          <a:solidFill>
                            <a:srgbClr val="000000"/>
                          </a:solidFill>
                          <a:latin typeface="Calibri"/>
                          <a:ea typeface="DejaVu Sans"/>
                          <a:cs typeface="Times New Roman"/>
                        </a:rPr>
                        <a:t>Hello World</a:t>
                      </a:r>
                      <a:r>
                        <a:rPr lang="en-US" sz="2000" kern="50" dirty="0">
                          <a:solidFill>
                            <a:srgbClr val="000000"/>
                          </a:solidFill>
                          <a:latin typeface="Calibri"/>
                          <a:ea typeface="DejaVu Sans"/>
                          <a:cs typeface="Times New Roman"/>
                        </a:rPr>
                        <a:t>!</a:t>
                      </a:r>
                      <a:endParaRPr lang="en-US" sz="2400" kern="50" dirty="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r>
              <a:tr h="742055">
                <a:tc>
                  <a:txBody>
                    <a:bodyPr/>
                    <a:lstStyle/>
                    <a:p>
                      <a:pPr marL="0" marR="0" algn="l">
                        <a:lnSpc>
                          <a:spcPct val="115000"/>
                        </a:lnSpc>
                        <a:spcBef>
                          <a:spcPts val="0"/>
                        </a:spcBef>
                        <a:spcAft>
                          <a:spcPts val="0"/>
                        </a:spcAft>
                      </a:pPr>
                      <a:r>
                        <a:rPr lang="en-US" sz="2000" kern="50" dirty="0">
                          <a:solidFill>
                            <a:srgbClr val="000000"/>
                          </a:solidFill>
                          <a:latin typeface="Calibri"/>
                          <a:ea typeface="DejaVu Sans"/>
                          <a:cs typeface="Times New Roman"/>
                        </a:rPr>
                        <a:t>echo “Hello”;</a:t>
                      </a:r>
                      <a:endParaRPr lang="en-US" sz="2400" kern="50" dirty="0">
                        <a:latin typeface="Liberation Serif"/>
                        <a:ea typeface="DejaVu Sans"/>
                        <a:cs typeface="DejaVu Sans"/>
                      </a:endParaRPr>
                    </a:p>
                    <a:p>
                      <a:pPr marL="0" marR="0" algn="l">
                        <a:lnSpc>
                          <a:spcPct val="115000"/>
                        </a:lnSpc>
                        <a:spcBef>
                          <a:spcPts val="0"/>
                        </a:spcBef>
                        <a:spcAft>
                          <a:spcPts val="0"/>
                        </a:spcAft>
                      </a:pPr>
                      <a:r>
                        <a:rPr lang="en-US" sz="2000" kern="50" dirty="0">
                          <a:solidFill>
                            <a:srgbClr val="000000"/>
                          </a:solidFill>
                          <a:latin typeface="Calibri"/>
                          <a:ea typeface="DejaVu Sans"/>
                          <a:cs typeface="Times New Roman"/>
                        </a:rPr>
                        <a:t>echo “World!”;</a:t>
                      </a:r>
                      <a:endParaRPr lang="en-US" sz="2400" kern="50" dirty="0">
                        <a:latin typeface="Liberation Serif"/>
                        <a:ea typeface="DejaVu Sans"/>
                        <a:cs typeface="DejaVu Sans"/>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0"/>
                        </a:spcAft>
                      </a:pPr>
                      <a:r>
                        <a:rPr lang="en-US" sz="2000" kern="50" dirty="0" err="1">
                          <a:solidFill>
                            <a:srgbClr val="000000"/>
                          </a:solidFill>
                          <a:latin typeface="Calibri"/>
                          <a:ea typeface="DejaVu Sans"/>
                          <a:cs typeface="Times New Roman"/>
                        </a:rPr>
                        <a:t>HelloWorld</a:t>
                      </a:r>
                      <a:r>
                        <a:rPr lang="en-US" sz="2000" kern="50" dirty="0">
                          <a:solidFill>
                            <a:srgbClr val="000000"/>
                          </a:solidFill>
                          <a:latin typeface="Calibri"/>
                          <a:ea typeface="DejaVu Sans"/>
                          <a:cs typeface="Times New Roman"/>
                        </a:rPr>
                        <a:t>!</a:t>
                      </a:r>
                      <a:endParaRPr lang="en-US" sz="2400" kern="50" dirty="0">
                        <a:latin typeface="Liberation Serif"/>
                        <a:ea typeface="DejaVu Sans"/>
                        <a:cs typeface="DejaVu Sans"/>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0"/>
                        </a:spcAft>
                      </a:pPr>
                      <a:r>
                        <a:rPr lang="en-US" sz="2000" kern="50">
                          <a:solidFill>
                            <a:srgbClr val="000000"/>
                          </a:solidFill>
                          <a:latin typeface="Calibri"/>
                          <a:ea typeface="DejaVu Sans"/>
                          <a:cs typeface="Times New Roman"/>
                        </a:rPr>
                        <a:t>HelloWorld!</a:t>
                      </a:r>
                      <a:endParaRPr lang="en-US" sz="2400" kern="50">
                        <a:latin typeface="Liberation Serif"/>
                        <a:ea typeface="DejaVu Sans"/>
                        <a:cs typeface="DejaVu Sans"/>
                      </a:endParaRPr>
                    </a:p>
                  </a:txBody>
                  <a:tcPr marL="68580" marR="68580" marT="0" marB="0">
                    <a:lnL>
                      <a:noFill/>
                    </a:lnL>
                    <a:lnR>
                      <a:noFill/>
                    </a:lnR>
                    <a:lnT>
                      <a:noFill/>
                    </a:lnT>
                    <a:lnB>
                      <a:noFill/>
                    </a:lnB>
                  </a:tcPr>
                </a:tc>
              </a:tr>
              <a:tr h="742055">
                <a:tc>
                  <a:txBody>
                    <a:bodyPr/>
                    <a:lstStyle/>
                    <a:p>
                      <a:pPr marL="0" marR="0" algn="l">
                        <a:lnSpc>
                          <a:spcPct val="115000"/>
                        </a:lnSpc>
                        <a:spcBef>
                          <a:spcPts val="0"/>
                        </a:spcBef>
                        <a:spcAft>
                          <a:spcPts val="0"/>
                        </a:spcAft>
                      </a:pPr>
                      <a:r>
                        <a:rPr lang="en-US" sz="2000" kern="50" dirty="0">
                          <a:solidFill>
                            <a:srgbClr val="000000"/>
                          </a:solidFill>
                          <a:latin typeface="Calibri"/>
                          <a:ea typeface="DejaVu Sans"/>
                          <a:cs typeface="Times New Roman"/>
                        </a:rPr>
                        <a:t>echo “Hello\</a:t>
                      </a:r>
                      <a:r>
                        <a:rPr lang="en-US" sz="2000" kern="50" dirty="0" err="1">
                          <a:solidFill>
                            <a:srgbClr val="000000"/>
                          </a:solidFill>
                          <a:latin typeface="Calibri"/>
                          <a:ea typeface="DejaVu Sans"/>
                          <a:cs typeface="Times New Roman"/>
                        </a:rPr>
                        <a:t>nWorld</a:t>
                      </a:r>
                      <a:r>
                        <a:rPr lang="en-US" sz="2000" kern="50" dirty="0">
                          <a:solidFill>
                            <a:srgbClr val="000000"/>
                          </a:solidFill>
                          <a:latin typeface="Calibri"/>
                          <a:ea typeface="DejaVu Sans"/>
                          <a:cs typeface="Times New Roman"/>
                        </a:rPr>
                        <a:t>!”;</a:t>
                      </a:r>
                      <a:endParaRPr lang="en-US" sz="2400" kern="50" dirty="0">
                        <a:latin typeface="Liberation Serif"/>
                        <a:ea typeface="DejaVu Sans"/>
                        <a:cs typeface="DejaVu Sans"/>
                      </a:endParaRPr>
                    </a:p>
                  </a:txBody>
                  <a:tcPr marL="68580" marR="68580" marT="0" marB="0">
                    <a:lnL>
                      <a:noFill/>
                    </a:lnL>
                    <a:lnR>
                      <a:noFill/>
                    </a:lnR>
                    <a:lnT>
                      <a:noFill/>
                    </a:lnT>
                    <a:lnB>
                      <a:noFill/>
                    </a:lnB>
                    <a:solidFill>
                      <a:srgbClr val="C0C0C0"/>
                    </a:solidFill>
                  </a:tcPr>
                </a:tc>
                <a:tc>
                  <a:txBody>
                    <a:bodyPr/>
                    <a:lstStyle/>
                    <a:p>
                      <a:pPr marL="0" marR="0" algn="l">
                        <a:lnSpc>
                          <a:spcPct val="115000"/>
                        </a:lnSpc>
                        <a:spcBef>
                          <a:spcPts val="0"/>
                        </a:spcBef>
                        <a:spcAft>
                          <a:spcPts val="0"/>
                        </a:spcAft>
                      </a:pPr>
                      <a:r>
                        <a:rPr lang="en-US" sz="2000" kern="50">
                          <a:solidFill>
                            <a:srgbClr val="000000"/>
                          </a:solidFill>
                          <a:latin typeface="Calibri"/>
                          <a:ea typeface="DejaVu Sans"/>
                          <a:cs typeface="Times New Roman"/>
                        </a:rPr>
                        <a:t>Hello </a:t>
                      </a:r>
                      <a:endParaRPr lang="en-US" sz="2400" kern="50">
                        <a:latin typeface="Liberation Serif"/>
                        <a:ea typeface="DejaVu Sans"/>
                        <a:cs typeface="DejaVu Sans"/>
                      </a:endParaRPr>
                    </a:p>
                    <a:p>
                      <a:pPr marL="0" marR="0" algn="l">
                        <a:lnSpc>
                          <a:spcPct val="115000"/>
                        </a:lnSpc>
                        <a:spcBef>
                          <a:spcPts val="0"/>
                        </a:spcBef>
                        <a:spcAft>
                          <a:spcPts val="0"/>
                        </a:spcAft>
                      </a:pPr>
                      <a:r>
                        <a:rPr lang="en-US" sz="2000" kern="50">
                          <a:solidFill>
                            <a:srgbClr val="000000"/>
                          </a:solidFill>
                          <a:latin typeface="Calibri"/>
                          <a:ea typeface="DejaVu Sans"/>
                          <a:cs typeface="Times New Roman"/>
                        </a:rPr>
                        <a:t>World! </a:t>
                      </a:r>
                      <a:endParaRPr lang="en-US" sz="2400" kern="50">
                        <a:latin typeface="Liberation Serif"/>
                        <a:ea typeface="DejaVu Sans"/>
                        <a:cs typeface="DejaVu Sans"/>
                      </a:endParaRPr>
                    </a:p>
                  </a:txBody>
                  <a:tcPr marL="68580" marR="68580" marT="0" marB="0">
                    <a:lnL>
                      <a:noFill/>
                    </a:lnL>
                    <a:lnR>
                      <a:noFill/>
                    </a:lnR>
                    <a:lnT>
                      <a:noFill/>
                    </a:lnT>
                    <a:lnB>
                      <a:noFill/>
                    </a:lnB>
                    <a:solidFill>
                      <a:srgbClr val="C0C0C0"/>
                    </a:solidFill>
                  </a:tcPr>
                </a:tc>
                <a:tc>
                  <a:txBody>
                    <a:bodyPr/>
                    <a:lstStyle/>
                    <a:p>
                      <a:pPr marL="0" marR="0" algn="l">
                        <a:lnSpc>
                          <a:spcPct val="115000"/>
                        </a:lnSpc>
                        <a:spcBef>
                          <a:spcPts val="0"/>
                        </a:spcBef>
                        <a:spcAft>
                          <a:spcPts val="0"/>
                        </a:spcAft>
                      </a:pPr>
                      <a:r>
                        <a:rPr lang="en-US" sz="2000" kern="50" dirty="0">
                          <a:solidFill>
                            <a:srgbClr val="000000"/>
                          </a:solidFill>
                          <a:latin typeface="Calibri"/>
                          <a:ea typeface="DejaVu Sans"/>
                          <a:cs typeface="Times New Roman"/>
                        </a:rPr>
                        <a:t>Hello World!</a:t>
                      </a:r>
                      <a:endParaRPr lang="en-US" sz="2400" kern="50" dirty="0">
                        <a:latin typeface="Liberation Serif"/>
                        <a:ea typeface="DejaVu Sans"/>
                        <a:cs typeface="DejaVu Sans"/>
                      </a:endParaRPr>
                    </a:p>
                  </a:txBody>
                  <a:tcPr marL="68580" marR="68580" marT="0" marB="0">
                    <a:lnL>
                      <a:noFill/>
                    </a:lnL>
                    <a:lnR>
                      <a:noFill/>
                    </a:lnR>
                    <a:lnT>
                      <a:noFill/>
                    </a:lnT>
                    <a:lnB>
                      <a:noFill/>
                    </a:lnB>
                    <a:solidFill>
                      <a:srgbClr val="C0C0C0"/>
                    </a:solidFill>
                  </a:tcPr>
                </a:tc>
              </a:tr>
              <a:tr h="742055">
                <a:tc>
                  <a:txBody>
                    <a:bodyPr/>
                    <a:lstStyle/>
                    <a:p>
                      <a:pPr marL="0" marR="0" algn="l">
                        <a:lnSpc>
                          <a:spcPct val="115000"/>
                        </a:lnSpc>
                        <a:spcBef>
                          <a:spcPts val="0"/>
                        </a:spcBef>
                        <a:spcAft>
                          <a:spcPts val="0"/>
                        </a:spcAft>
                      </a:pPr>
                      <a:r>
                        <a:rPr lang="en-US" sz="2000" kern="50">
                          <a:solidFill>
                            <a:srgbClr val="000000"/>
                          </a:solidFill>
                          <a:latin typeface="Calibri"/>
                          <a:ea typeface="DejaVu Sans"/>
                          <a:cs typeface="Times New Roman"/>
                        </a:rPr>
                        <a:t>echo “Hello&lt;br&gt;World!”;</a:t>
                      </a:r>
                      <a:endParaRPr lang="en-US" sz="2400" kern="50">
                        <a:latin typeface="Liberation Serif"/>
                        <a:ea typeface="DejaVu Sans"/>
                        <a:cs typeface="DejaVu Sans"/>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0"/>
                        </a:spcAft>
                      </a:pPr>
                      <a:r>
                        <a:rPr lang="en-US" sz="2000" kern="50" dirty="0">
                          <a:solidFill>
                            <a:srgbClr val="000000"/>
                          </a:solidFill>
                          <a:latin typeface="Calibri"/>
                          <a:ea typeface="DejaVu Sans"/>
                          <a:cs typeface="Times New Roman"/>
                        </a:rPr>
                        <a:t>Hello&lt;</a:t>
                      </a:r>
                      <a:r>
                        <a:rPr lang="en-US" sz="2000" kern="50" dirty="0" err="1">
                          <a:solidFill>
                            <a:srgbClr val="000000"/>
                          </a:solidFill>
                          <a:latin typeface="Calibri"/>
                          <a:ea typeface="DejaVu Sans"/>
                          <a:cs typeface="Times New Roman"/>
                        </a:rPr>
                        <a:t>br</a:t>
                      </a:r>
                      <a:r>
                        <a:rPr lang="en-US" sz="2000" kern="50" dirty="0">
                          <a:solidFill>
                            <a:srgbClr val="000000"/>
                          </a:solidFill>
                          <a:latin typeface="Calibri"/>
                          <a:ea typeface="DejaVu Sans"/>
                          <a:cs typeface="Times New Roman"/>
                        </a:rPr>
                        <a:t>&gt;World</a:t>
                      </a:r>
                      <a:endParaRPr lang="en-US" sz="2400" kern="50" dirty="0">
                        <a:latin typeface="Liberation Serif"/>
                        <a:ea typeface="DejaVu Sans"/>
                        <a:cs typeface="DejaVu Sans"/>
                      </a:endParaRPr>
                    </a:p>
                  </a:txBody>
                  <a:tcPr marL="68580" marR="68580" marT="0" marB="0">
                    <a:lnL>
                      <a:noFill/>
                    </a:lnL>
                    <a:lnR>
                      <a:noFill/>
                    </a:lnR>
                    <a:lnT>
                      <a:noFill/>
                    </a:lnT>
                    <a:lnB>
                      <a:noFill/>
                    </a:lnB>
                  </a:tcPr>
                </a:tc>
                <a:tc>
                  <a:txBody>
                    <a:bodyPr/>
                    <a:lstStyle/>
                    <a:p>
                      <a:pPr marL="0" marR="0" algn="l">
                        <a:lnSpc>
                          <a:spcPct val="115000"/>
                        </a:lnSpc>
                        <a:spcBef>
                          <a:spcPts val="0"/>
                        </a:spcBef>
                        <a:spcAft>
                          <a:spcPts val="0"/>
                        </a:spcAft>
                      </a:pPr>
                      <a:r>
                        <a:rPr lang="en-US" sz="2000" kern="50" dirty="0" smtClean="0">
                          <a:solidFill>
                            <a:srgbClr val="000000"/>
                          </a:solidFill>
                          <a:latin typeface="Calibri"/>
                          <a:ea typeface="DejaVu Sans"/>
                          <a:cs typeface="Times New Roman"/>
                        </a:rPr>
                        <a:t>Hello</a:t>
                      </a:r>
                    </a:p>
                    <a:p>
                      <a:pPr marL="0" marR="0" algn="l">
                        <a:lnSpc>
                          <a:spcPct val="115000"/>
                        </a:lnSpc>
                        <a:spcBef>
                          <a:spcPts val="0"/>
                        </a:spcBef>
                        <a:spcAft>
                          <a:spcPts val="0"/>
                        </a:spcAft>
                      </a:pPr>
                      <a:r>
                        <a:rPr lang="en-US" sz="2000" kern="50" dirty="0" smtClean="0">
                          <a:solidFill>
                            <a:srgbClr val="000000"/>
                          </a:solidFill>
                          <a:latin typeface="Calibri"/>
                          <a:ea typeface="DejaVu Sans"/>
                          <a:cs typeface="Times New Roman"/>
                        </a:rPr>
                        <a:t>World</a:t>
                      </a:r>
                      <a:r>
                        <a:rPr lang="en-US" sz="2000" kern="50" dirty="0">
                          <a:solidFill>
                            <a:srgbClr val="000000"/>
                          </a:solidFill>
                          <a:latin typeface="Calibri"/>
                          <a:ea typeface="DejaVu Sans"/>
                          <a:cs typeface="Times New Roman"/>
                        </a:rPr>
                        <a:t>!</a:t>
                      </a:r>
                      <a:endParaRPr lang="en-US" sz="2400" kern="50" dirty="0">
                        <a:latin typeface="Liberation Serif"/>
                        <a:ea typeface="DejaVu Sans"/>
                        <a:cs typeface="DejaVu Sans"/>
                      </a:endParaRPr>
                    </a:p>
                  </a:txBody>
                  <a:tcPr marL="68580" marR="68580" marT="0" marB="0">
                    <a:lnL>
                      <a:noFill/>
                    </a:lnL>
                    <a:lnR>
                      <a:noFill/>
                    </a:lnR>
                    <a:lnT>
                      <a:noFill/>
                    </a:lnT>
                    <a:lnB>
                      <a:noFill/>
                    </a:lnB>
                  </a:tcPr>
                </a:tc>
              </a:tr>
              <a:tr h="527945">
                <a:tc>
                  <a:txBody>
                    <a:bodyPr/>
                    <a:lstStyle/>
                    <a:p>
                      <a:pPr marL="0" marR="0" algn="l">
                        <a:lnSpc>
                          <a:spcPct val="115000"/>
                        </a:lnSpc>
                        <a:spcBef>
                          <a:spcPts val="0"/>
                        </a:spcBef>
                        <a:spcAft>
                          <a:spcPts val="0"/>
                        </a:spcAft>
                      </a:pPr>
                      <a:r>
                        <a:rPr lang="en-US" sz="2000" kern="50" dirty="0" smtClean="0">
                          <a:solidFill>
                            <a:srgbClr val="000000"/>
                          </a:solidFill>
                          <a:latin typeface="Calibri"/>
                          <a:ea typeface="DejaVu Sans"/>
                          <a:cs typeface="Times New Roman"/>
                        </a:rPr>
                        <a:t>echo“&lt;</a:t>
                      </a:r>
                      <a:r>
                        <a:rPr lang="en-US" sz="2000" kern="50" dirty="0">
                          <a:solidFill>
                            <a:srgbClr val="000000"/>
                          </a:solidFill>
                          <a:latin typeface="Calibri"/>
                          <a:ea typeface="DejaVu Sans"/>
                          <a:cs typeface="Times New Roman"/>
                        </a:rPr>
                        <a:t>u</a:t>
                      </a:r>
                      <a:r>
                        <a:rPr lang="en-US" sz="2000" kern="50" dirty="0" smtClean="0">
                          <a:solidFill>
                            <a:srgbClr val="000000"/>
                          </a:solidFill>
                          <a:latin typeface="Calibri"/>
                          <a:ea typeface="DejaVu Sans"/>
                          <a:cs typeface="Times New Roman"/>
                        </a:rPr>
                        <a:t>&gt;&lt;</a:t>
                      </a:r>
                      <a:r>
                        <a:rPr lang="en-US" sz="2000" kern="50" dirty="0" err="1" smtClean="0">
                          <a:solidFill>
                            <a:srgbClr val="000000"/>
                          </a:solidFill>
                          <a:latin typeface="Calibri"/>
                          <a:ea typeface="DejaVu Sans"/>
                          <a:cs typeface="Times New Roman"/>
                        </a:rPr>
                        <a:t>i</a:t>
                      </a:r>
                      <a:r>
                        <a:rPr lang="en-US" sz="2000" kern="50" dirty="0" smtClean="0">
                          <a:solidFill>
                            <a:srgbClr val="000000"/>
                          </a:solidFill>
                          <a:latin typeface="Calibri"/>
                          <a:ea typeface="DejaVu Sans"/>
                          <a:cs typeface="Times New Roman"/>
                        </a:rPr>
                        <a:t>&gt;Hello</a:t>
                      </a:r>
                      <a:r>
                        <a:rPr lang="en-US" sz="2000" kern="50" baseline="0" dirty="0" smtClean="0">
                          <a:solidFill>
                            <a:srgbClr val="000000"/>
                          </a:solidFill>
                          <a:latin typeface="Calibri"/>
                          <a:ea typeface="DejaVu Sans"/>
                          <a:cs typeface="Times New Roman"/>
                        </a:rPr>
                        <a:t> </a:t>
                      </a:r>
                      <a:r>
                        <a:rPr lang="en-US" sz="2000" kern="50" dirty="0" smtClean="0">
                          <a:solidFill>
                            <a:srgbClr val="000000"/>
                          </a:solidFill>
                          <a:latin typeface="Calibri"/>
                          <a:ea typeface="DejaVu Sans"/>
                          <a:cs typeface="Times New Roman"/>
                        </a:rPr>
                        <a:t>world</a:t>
                      </a:r>
                      <a:r>
                        <a:rPr lang="en-US" sz="2000" kern="50" dirty="0">
                          <a:solidFill>
                            <a:srgbClr val="000000"/>
                          </a:solidFill>
                          <a:latin typeface="Calibri"/>
                          <a:ea typeface="DejaVu Sans"/>
                          <a:cs typeface="Times New Roman"/>
                        </a:rPr>
                        <a:t>!&lt;/</a:t>
                      </a:r>
                      <a:r>
                        <a:rPr lang="en-US" sz="2000" kern="50" dirty="0" err="1">
                          <a:solidFill>
                            <a:srgbClr val="000000"/>
                          </a:solidFill>
                          <a:latin typeface="Calibri"/>
                          <a:ea typeface="DejaVu Sans"/>
                          <a:cs typeface="Times New Roman"/>
                        </a:rPr>
                        <a:t>i</a:t>
                      </a:r>
                      <a:r>
                        <a:rPr lang="en-US" sz="2000" kern="50" dirty="0" smtClean="0">
                          <a:solidFill>
                            <a:srgbClr val="000000"/>
                          </a:solidFill>
                          <a:latin typeface="Calibri"/>
                          <a:ea typeface="DejaVu Sans"/>
                          <a:cs typeface="Times New Roman"/>
                        </a:rPr>
                        <a:t>&gt;&lt;/</a:t>
                      </a:r>
                      <a:r>
                        <a:rPr lang="en-US" sz="2000" kern="50" dirty="0">
                          <a:solidFill>
                            <a:srgbClr val="000000"/>
                          </a:solidFill>
                          <a:latin typeface="Calibri"/>
                          <a:ea typeface="DejaVu Sans"/>
                          <a:cs typeface="Times New Roman"/>
                        </a:rPr>
                        <a:t>u&gt;”;</a:t>
                      </a:r>
                      <a:endParaRPr lang="en-US" sz="2400" kern="50" dirty="0">
                        <a:latin typeface="Liberation Serif"/>
                        <a:ea typeface="DejaVu Sans"/>
                        <a:cs typeface="DejaVu Sans"/>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marL="0" marR="0" algn="l">
                        <a:lnSpc>
                          <a:spcPct val="115000"/>
                        </a:lnSpc>
                        <a:spcBef>
                          <a:spcPts val="0"/>
                        </a:spcBef>
                        <a:spcAft>
                          <a:spcPts val="0"/>
                        </a:spcAft>
                      </a:pPr>
                      <a:r>
                        <a:rPr lang="en-US" sz="2000" kern="50" dirty="0">
                          <a:solidFill>
                            <a:srgbClr val="000000"/>
                          </a:solidFill>
                          <a:latin typeface="Calibri"/>
                          <a:ea typeface="DejaVu Sans"/>
                          <a:cs typeface="Times New Roman"/>
                        </a:rPr>
                        <a:t>&lt;u</a:t>
                      </a:r>
                      <a:r>
                        <a:rPr lang="en-US" sz="2000" kern="50" dirty="0" smtClean="0">
                          <a:solidFill>
                            <a:srgbClr val="000000"/>
                          </a:solidFill>
                          <a:latin typeface="Calibri"/>
                          <a:ea typeface="DejaVu Sans"/>
                          <a:cs typeface="Times New Roman"/>
                        </a:rPr>
                        <a:t>&gt;&lt;</a:t>
                      </a:r>
                      <a:r>
                        <a:rPr lang="en-US" sz="2000" kern="50" dirty="0" err="1" smtClean="0">
                          <a:solidFill>
                            <a:srgbClr val="000000"/>
                          </a:solidFill>
                          <a:latin typeface="Calibri"/>
                          <a:ea typeface="DejaVu Sans"/>
                          <a:cs typeface="Times New Roman"/>
                        </a:rPr>
                        <a:t>i</a:t>
                      </a:r>
                      <a:r>
                        <a:rPr lang="en-US" sz="2000" kern="50" dirty="0" smtClean="0">
                          <a:solidFill>
                            <a:srgbClr val="000000"/>
                          </a:solidFill>
                          <a:latin typeface="Calibri"/>
                          <a:ea typeface="DejaVu Sans"/>
                          <a:cs typeface="Times New Roman"/>
                        </a:rPr>
                        <a:t>&gt;Hello </a:t>
                      </a:r>
                      <a:r>
                        <a:rPr lang="en-US" sz="2000" kern="50" dirty="0">
                          <a:solidFill>
                            <a:srgbClr val="000000"/>
                          </a:solidFill>
                          <a:latin typeface="Calibri"/>
                          <a:ea typeface="DejaVu Sans"/>
                          <a:cs typeface="Times New Roman"/>
                        </a:rPr>
                        <a:t>world</a:t>
                      </a:r>
                      <a:r>
                        <a:rPr lang="en-US" sz="2000" kern="50" dirty="0" smtClean="0">
                          <a:solidFill>
                            <a:srgbClr val="000000"/>
                          </a:solidFill>
                          <a:latin typeface="Calibri"/>
                          <a:ea typeface="DejaVu Sans"/>
                          <a:cs typeface="Times New Roman"/>
                        </a:rPr>
                        <a:t>! &lt;/</a:t>
                      </a:r>
                      <a:r>
                        <a:rPr lang="en-US" sz="2000" kern="50" dirty="0" err="1" smtClean="0">
                          <a:solidFill>
                            <a:srgbClr val="000000"/>
                          </a:solidFill>
                          <a:latin typeface="Calibri"/>
                          <a:ea typeface="DejaVu Sans"/>
                          <a:cs typeface="Times New Roman"/>
                        </a:rPr>
                        <a:t>i</a:t>
                      </a:r>
                      <a:r>
                        <a:rPr lang="en-US" sz="2000" kern="50" dirty="0" smtClean="0">
                          <a:solidFill>
                            <a:srgbClr val="000000"/>
                          </a:solidFill>
                          <a:latin typeface="Calibri"/>
                          <a:ea typeface="DejaVu Sans"/>
                          <a:cs typeface="Times New Roman"/>
                        </a:rPr>
                        <a:t>&gt;&lt;/</a:t>
                      </a:r>
                      <a:r>
                        <a:rPr lang="en-US" sz="2000" kern="50" dirty="0">
                          <a:solidFill>
                            <a:srgbClr val="000000"/>
                          </a:solidFill>
                          <a:latin typeface="Calibri"/>
                          <a:ea typeface="DejaVu Sans"/>
                          <a:cs typeface="Times New Roman"/>
                        </a:rPr>
                        <a:t>u&gt;</a:t>
                      </a:r>
                      <a:endParaRPr lang="en-US" sz="2400" kern="50" dirty="0">
                        <a:latin typeface="Liberation Serif"/>
                        <a:ea typeface="DejaVu Sans"/>
                        <a:cs typeface="DejaVu Sans"/>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marL="0" marR="0" algn="l">
                        <a:lnSpc>
                          <a:spcPct val="115000"/>
                        </a:lnSpc>
                        <a:spcBef>
                          <a:spcPts val="0"/>
                        </a:spcBef>
                        <a:spcAft>
                          <a:spcPts val="0"/>
                        </a:spcAft>
                      </a:pPr>
                      <a:r>
                        <a:rPr lang="en-US" sz="2000" i="1" u="sng" kern="50" dirty="0">
                          <a:solidFill>
                            <a:srgbClr val="000000"/>
                          </a:solidFill>
                          <a:latin typeface="Calibri"/>
                          <a:ea typeface="DejaVu Sans"/>
                          <a:cs typeface="Times New Roman"/>
                        </a:rPr>
                        <a:t>Hello world!</a:t>
                      </a:r>
                      <a:endParaRPr lang="en-US" sz="2400" kern="50" dirty="0">
                        <a:latin typeface="Liberation Serif"/>
                        <a:ea typeface="DejaVu Sans"/>
                        <a:cs typeface="DejaVu Sans"/>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tr>
            </a:tbl>
          </a:graphicData>
        </a:graphic>
      </p:graphicFrame>
    </p:spTree>
  </p:cSld>
  <p:clrMapOvr>
    <a:masterClrMapping/>
  </p:clrMapOvr>
  <p:transition spd="med">
    <p:wheel/>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3.1 Database Programming…</a:t>
            </a:r>
            <a:endParaRPr lang="en-US" dirty="0"/>
          </a:p>
        </p:txBody>
      </p:sp>
      <p:sp>
        <p:nvSpPr>
          <p:cNvPr id="3" name="Content Placeholder 2"/>
          <p:cNvSpPr>
            <a:spLocks noGrp="1"/>
          </p:cNvSpPr>
          <p:nvPr>
            <p:ph sz="quarter" idx="1"/>
          </p:nvPr>
        </p:nvSpPr>
        <p:spPr>
          <a:xfrm>
            <a:off x="612648" y="1600200"/>
            <a:ext cx="8302752" cy="4495800"/>
          </a:xfrm>
        </p:spPr>
        <p:txBody>
          <a:bodyPr>
            <a:normAutofit fontScale="85000" lnSpcReduction="20000"/>
          </a:bodyPr>
          <a:lstStyle/>
          <a:p>
            <a:r>
              <a:rPr lang="en-US" sz="2800" dirty="0" smtClean="0"/>
              <a:t>The most useful fetching function, mysql_fetch_array, offers the choice of results as an associative or an enumerated array or both</a:t>
            </a:r>
          </a:p>
          <a:p>
            <a:r>
              <a:rPr lang="en-US" sz="2800" dirty="0" smtClean="0"/>
              <a:t>The default is returning as both (index or key). </a:t>
            </a:r>
          </a:p>
          <a:p>
            <a:r>
              <a:rPr lang="en-US" sz="2800" dirty="0" smtClean="0"/>
              <a:t>This means you can refer to outputs by database field name rather than number:</a:t>
            </a:r>
          </a:p>
          <a:p>
            <a:pPr>
              <a:buNone/>
            </a:pPr>
            <a:r>
              <a:rPr lang="en-US" dirty="0" smtClean="0">
                <a:solidFill>
                  <a:srgbClr val="FF0000"/>
                </a:solidFill>
              </a:rPr>
              <a:t>	</a:t>
            </a:r>
            <a:r>
              <a:rPr lang="en-US" sz="2800" dirty="0" smtClean="0">
                <a:solidFill>
                  <a:srgbClr val="FF0000"/>
                </a:solidFill>
              </a:rPr>
              <a:t>$query = “SELECT ID, </a:t>
            </a:r>
            <a:r>
              <a:rPr lang="en-US" sz="2800" dirty="0" err="1" smtClean="0">
                <a:solidFill>
                  <a:srgbClr val="FF0000"/>
                </a:solidFill>
              </a:rPr>
              <a:t>LastName</a:t>
            </a:r>
            <a:r>
              <a:rPr lang="en-US" sz="2800" dirty="0" smtClean="0">
                <a:solidFill>
                  <a:srgbClr val="FF0000"/>
                </a:solidFill>
              </a:rPr>
              <a:t>, </a:t>
            </a:r>
            <a:r>
              <a:rPr lang="en-US" sz="2800" dirty="0" err="1" smtClean="0">
                <a:solidFill>
                  <a:srgbClr val="FF0000"/>
                </a:solidFill>
              </a:rPr>
              <a:t>FirstName</a:t>
            </a:r>
            <a:r>
              <a:rPr lang="en-US" sz="2800" dirty="0" smtClean="0">
                <a:solidFill>
                  <a:srgbClr val="FF0000"/>
                </a:solidFill>
              </a:rPr>
              <a:t> FROM Customers”;</a:t>
            </a:r>
            <a:endParaRPr lang="en-US" dirty="0" smtClean="0">
              <a:solidFill>
                <a:srgbClr val="FF0000"/>
              </a:solidFill>
            </a:endParaRPr>
          </a:p>
          <a:p>
            <a:pPr>
              <a:buNone/>
            </a:pPr>
            <a:r>
              <a:rPr lang="en-US" dirty="0" smtClean="0">
                <a:solidFill>
                  <a:srgbClr val="FF0000"/>
                </a:solidFill>
              </a:rPr>
              <a:t>	$result = </a:t>
            </a:r>
            <a:r>
              <a:rPr lang="en-US" dirty="0" err="1" smtClean="0">
                <a:solidFill>
                  <a:srgbClr val="FF0000"/>
                </a:solidFill>
              </a:rPr>
              <a:t>mysql_query</a:t>
            </a:r>
            <a:r>
              <a:rPr lang="en-US" dirty="0" smtClean="0">
                <a:solidFill>
                  <a:srgbClr val="FF0000"/>
                </a:solidFill>
              </a:rPr>
              <a:t>($query);</a:t>
            </a:r>
          </a:p>
          <a:p>
            <a:pPr>
              <a:buNone/>
            </a:pPr>
            <a:r>
              <a:rPr lang="en-US" dirty="0" smtClean="0">
                <a:solidFill>
                  <a:srgbClr val="FF0000"/>
                </a:solidFill>
              </a:rPr>
              <a:t>	</a:t>
            </a:r>
            <a:r>
              <a:rPr lang="en-US" sz="2800" dirty="0" smtClean="0">
                <a:solidFill>
                  <a:srgbClr val="FF0000"/>
                </a:solidFill>
              </a:rPr>
              <a:t>while ($row = mysql_fetch_array($result)) </a:t>
            </a:r>
          </a:p>
          <a:p>
            <a:pPr>
              <a:buNone/>
            </a:pPr>
            <a:r>
              <a:rPr lang="en-US" sz="2800" dirty="0" smtClean="0">
                <a:solidFill>
                  <a:srgbClr val="FF0000"/>
                </a:solidFill>
              </a:rPr>
              <a:t>	{</a:t>
            </a:r>
          </a:p>
          <a:p>
            <a:pPr>
              <a:buNone/>
            </a:pPr>
            <a:r>
              <a:rPr lang="en-US" dirty="0" smtClean="0">
                <a:solidFill>
                  <a:srgbClr val="FF0000"/>
                </a:solidFill>
              </a:rPr>
              <a:t>       </a:t>
            </a:r>
            <a:r>
              <a:rPr lang="en-US" sz="2600" dirty="0" smtClean="0">
                <a:solidFill>
                  <a:srgbClr val="FF0000"/>
                </a:solidFill>
              </a:rPr>
              <a:t>echo “$row[‘ID’], $row[‘</a:t>
            </a:r>
            <a:r>
              <a:rPr lang="en-US" sz="2600" dirty="0" err="1" smtClean="0">
                <a:solidFill>
                  <a:srgbClr val="FF0000"/>
                </a:solidFill>
              </a:rPr>
              <a:t>LastName</a:t>
            </a:r>
            <a:r>
              <a:rPr lang="en-US" sz="2600" dirty="0" smtClean="0">
                <a:solidFill>
                  <a:srgbClr val="FF0000"/>
                </a:solidFill>
              </a:rPr>
              <a:t>’], $row[‘</a:t>
            </a:r>
            <a:r>
              <a:rPr lang="en-US" sz="2600" dirty="0" err="1" smtClean="0">
                <a:solidFill>
                  <a:srgbClr val="FF0000"/>
                </a:solidFill>
              </a:rPr>
              <a:t>FirstName</a:t>
            </a:r>
            <a:r>
              <a:rPr lang="en-US" sz="2600" dirty="0" smtClean="0">
                <a:solidFill>
                  <a:srgbClr val="FF0000"/>
                </a:solidFill>
              </a:rPr>
              <a:t>’]&lt;BR&gt;\n”;</a:t>
            </a:r>
            <a:endParaRPr lang="en-US" dirty="0" smtClean="0">
              <a:solidFill>
                <a:srgbClr val="FF0000"/>
              </a:solidFill>
            </a:endParaRPr>
          </a:p>
          <a:p>
            <a:pPr>
              <a:buNone/>
            </a:pPr>
            <a:r>
              <a:rPr lang="en-US" dirty="0" smtClean="0">
                <a:solidFill>
                  <a:srgbClr val="FF0000"/>
                </a:solidFill>
              </a:rPr>
              <a:t>	</a:t>
            </a:r>
            <a:r>
              <a:rPr lang="en-US" sz="2800" dirty="0" smtClean="0">
                <a:solidFill>
                  <a:srgbClr val="FF0000"/>
                </a:solidFill>
              </a:rPr>
              <a:t>}</a:t>
            </a:r>
            <a:endParaRPr lang="en-US" dirty="0" smtClean="0">
              <a:solidFill>
                <a:srgbClr val="FF0000"/>
              </a:solidFill>
            </a:endParaRPr>
          </a:p>
        </p:txBody>
      </p:sp>
    </p:spTree>
  </p:cSld>
  <p:clrMapOvr>
    <a:masterClrMapping/>
  </p:clrMapOvr>
  <p:transition spd="med">
    <p:wheel/>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3.1 Database Programming…</a:t>
            </a:r>
            <a:endParaRPr lang="en-US" dirty="0"/>
          </a:p>
        </p:txBody>
      </p:sp>
      <p:sp>
        <p:nvSpPr>
          <p:cNvPr id="3" name="Content Placeholder 2"/>
          <p:cNvSpPr>
            <a:spLocks noGrp="1"/>
          </p:cNvSpPr>
          <p:nvPr>
            <p:ph sz="quarter" idx="1"/>
          </p:nvPr>
        </p:nvSpPr>
        <p:spPr/>
        <p:txBody>
          <a:bodyPr>
            <a:normAutofit/>
          </a:bodyPr>
          <a:lstStyle/>
          <a:p>
            <a:r>
              <a:rPr lang="en-US" sz="2400" dirty="0" smtClean="0"/>
              <a:t>mysql_fetch_array can also be used with numerical identifiers rather than field names. </a:t>
            </a:r>
          </a:p>
          <a:p>
            <a:r>
              <a:rPr lang="en-US" sz="2400" dirty="0" smtClean="0"/>
              <a:t>If you want to specify index or field name rather than making both available, you can do it like this:</a:t>
            </a:r>
          </a:p>
          <a:p>
            <a:pPr>
              <a:buNone/>
            </a:pPr>
            <a:r>
              <a:rPr lang="en-US" sz="2200" dirty="0" smtClean="0">
                <a:solidFill>
                  <a:srgbClr val="FF0000"/>
                </a:solidFill>
              </a:rPr>
              <a:t>	$</a:t>
            </a:r>
            <a:r>
              <a:rPr lang="en-US" sz="2200" dirty="0" err="1" smtClean="0">
                <a:solidFill>
                  <a:srgbClr val="FF0000"/>
                </a:solidFill>
              </a:rPr>
              <a:t>offset_row</a:t>
            </a:r>
            <a:r>
              <a:rPr lang="en-US" sz="2200" dirty="0" smtClean="0">
                <a:solidFill>
                  <a:srgbClr val="FF0000"/>
                </a:solidFill>
              </a:rPr>
              <a:t> = mysql_fetch_array($result, MYSQL_NUM);  </a:t>
            </a:r>
          </a:p>
          <a:p>
            <a:pPr>
              <a:buNone/>
            </a:pPr>
            <a:r>
              <a:rPr lang="en-US" sz="2200" dirty="0" smtClean="0">
                <a:solidFill>
                  <a:srgbClr val="FF0000"/>
                </a:solidFill>
              </a:rPr>
              <a:t>	$</a:t>
            </a:r>
            <a:r>
              <a:rPr lang="en-US" sz="2200" dirty="0" err="1" smtClean="0">
                <a:solidFill>
                  <a:srgbClr val="FF0000"/>
                </a:solidFill>
              </a:rPr>
              <a:t>associative_row</a:t>
            </a:r>
            <a:r>
              <a:rPr lang="en-US" sz="2200" dirty="0" smtClean="0">
                <a:solidFill>
                  <a:srgbClr val="FF0000"/>
                </a:solidFill>
              </a:rPr>
              <a:t> = mysql_fetch_array($result, MYSQL_ASSOC);</a:t>
            </a:r>
          </a:p>
          <a:p>
            <a:endParaRPr lang="en-US" sz="1400" dirty="0" smtClean="0"/>
          </a:p>
          <a:p>
            <a:r>
              <a:rPr lang="en-US" sz="2400" dirty="0" smtClean="0"/>
              <a:t>It’s also possible to use MYSQL_BOTH as the second value.</a:t>
            </a:r>
          </a:p>
          <a:p>
            <a:pPr>
              <a:buNone/>
            </a:pPr>
            <a:r>
              <a:rPr lang="en-US" sz="2400" dirty="0" smtClean="0">
                <a:solidFill>
                  <a:srgbClr val="FF0000"/>
                </a:solidFill>
              </a:rPr>
              <a:t>	$both = mysql_fetch_array($result, MYSQL_BOTH);</a:t>
            </a:r>
          </a:p>
        </p:txBody>
      </p:sp>
    </p:spTree>
  </p:cSld>
  <p:clrMapOvr>
    <a:masterClrMapping/>
  </p:clrMapOvr>
  <p:transition spd="med">
    <p:wheel/>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3.1 Database Programming…</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The </a:t>
            </a:r>
            <a:r>
              <a:rPr lang="en-US" dirty="0" err="1" smtClean="0"/>
              <a:t>mysql_fetch_assoc</a:t>
            </a:r>
            <a:r>
              <a:rPr lang="en-US" dirty="0" smtClean="0"/>
              <a:t> function returns an associative array that corresponds to the fetched row.</a:t>
            </a:r>
          </a:p>
          <a:p>
            <a:r>
              <a:rPr lang="en-US" dirty="0" smtClean="0"/>
              <a:t>It returns FALSE if there are no more rows. </a:t>
            </a:r>
          </a:p>
          <a:p>
            <a:r>
              <a:rPr lang="en-US" dirty="0" err="1" smtClean="0"/>
              <a:t>mysql_fetch_assoc</a:t>
            </a:r>
            <a:r>
              <a:rPr lang="en-US" dirty="0" smtClean="0"/>
              <a:t>() is equivalent to calling mysql_fetch_array() with MYSQL_ASSOC for the optional second parameter. </a:t>
            </a:r>
          </a:p>
          <a:p>
            <a:r>
              <a:rPr lang="en-US" dirty="0" smtClean="0"/>
              <a:t>It only returns an associative array. </a:t>
            </a:r>
          </a:p>
          <a:p>
            <a:pPr>
              <a:buNone/>
            </a:pPr>
            <a:endParaRPr lang="en-US" sz="1500" dirty="0" smtClean="0">
              <a:solidFill>
                <a:srgbClr val="FF0000"/>
              </a:solidFill>
            </a:endParaRPr>
          </a:p>
          <a:p>
            <a:pPr>
              <a:buNone/>
            </a:pPr>
            <a:r>
              <a:rPr lang="en-US" sz="2600" dirty="0" smtClean="0">
                <a:solidFill>
                  <a:srgbClr val="FF0000"/>
                </a:solidFill>
              </a:rPr>
              <a:t>$query = “SELECT ID, </a:t>
            </a:r>
            <a:r>
              <a:rPr lang="en-US" sz="2600" dirty="0" err="1" smtClean="0">
                <a:solidFill>
                  <a:srgbClr val="FF0000"/>
                </a:solidFill>
              </a:rPr>
              <a:t>LastName</a:t>
            </a:r>
            <a:r>
              <a:rPr lang="en-US" sz="2600" dirty="0" smtClean="0">
                <a:solidFill>
                  <a:srgbClr val="FF0000"/>
                </a:solidFill>
              </a:rPr>
              <a:t>, </a:t>
            </a:r>
            <a:r>
              <a:rPr lang="en-US" sz="2600" dirty="0" err="1" smtClean="0">
                <a:solidFill>
                  <a:srgbClr val="FF0000"/>
                </a:solidFill>
              </a:rPr>
              <a:t>FirstName</a:t>
            </a:r>
            <a:r>
              <a:rPr lang="en-US" sz="2600" dirty="0" smtClean="0">
                <a:solidFill>
                  <a:srgbClr val="FF0000"/>
                </a:solidFill>
              </a:rPr>
              <a:t> FROM users WHERE Status = 1”;</a:t>
            </a:r>
          </a:p>
          <a:p>
            <a:pPr>
              <a:buNone/>
            </a:pPr>
            <a:r>
              <a:rPr lang="en-US" dirty="0" smtClean="0">
                <a:solidFill>
                  <a:srgbClr val="FF0000"/>
                </a:solidFill>
              </a:rPr>
              <a:t>$result = </a:t>
            </a:r>
            <a:r>
              <a:rPr lang="en-US" dirty="0" err="1" smtClean="0">
                <a:solidFill>
                  <a:srgbClr val="FF0000"/>
                </a:solidFill>
              </a:rPr>
              <a:t>mysql_query</a:t>
            </a:r>
            <a:r>
              <a:rPr lang="en-US" dirty="0" smtClean="0">
                <a:solidFill>
                  <a:srgbClr val="FF0000"/>
                </a:solidFill>
              </a:rPr>
              <a:t>($query);</a:t>
            </a:r>
          </a:p>
          <a:p>
            <a:pPr>
              <a:buNone/>
            </a:pPr>
            <a:r>
              <a:rPr lang="en-US" dirty="0" smtClean="0">
                <a:solidFill>
                  <a:srgbClr val="FF0000"/>
                </a:solidFill>
              </a:rPr>
              <a:t>while ($row = </a:t>
            </a:r>
            <a:r>
              <a:rPr lang="en-US" dirty="0" err="1" smtClean="0">
                <a:solidFill>
                  <a:srgbClr val="FF0000"/>
                </a:solidFill>
              </a:rPr>
              <a:t>mysql_fetch_assoc</a:t>
            </a:r>
            <a:r>
              <a:rPr lang="en-US" dirty="0" smtClean="0">
                <a:solidFill>
                  <a:srgbClr val="FF0000"/>
                </a:solidFill>
              </a:rPr>
              <a:t>($result)) </a:t>
            </a:r>
          </a:p>
          <a:p>
            <a:pPr>
              <a:buNone/>
            </a:pPr>
            <a:r>
              <a:rPr lang="en-US" dirty="0" smtClean="0">
                <a:solidFill>
                  <a:srgbClr val="FF0000"/>
                </a:solidFill>
              </a:rPr>
              <a:t>{</a:t>
            </a:r>
          </a:p>
          <a:p>
            <a:pPr>
              <a:buNone/>
            </a:pPr>
            <a:r>
              <a:rPr lang="en-US" dirty="0" smtClean="0">
                <a:solidFill>
                  <a:srgbClr val="FF0000"/>
                </a:solidFill>
              </a:rPr>
              <a:t>    echo “$row[‘ID’], $row[‘</a:t>
            </a:r>
            <a:r>
              <a:rPr lang="en-US" dirty="0" err="1" smtClean="0">
                <a:solidFill>
                  <a:srgbClr val="FF0000"/>
                </a:solidFill>
              </a:rPr>
              <a:t>LastName</a:t>
            </a:r>
            <a:r>
              <a:rPr lang="en-US" dirty="0" smtClean="0">
                <a:solidFill>
                  <a:srgbClr val="FF0000"/>
                </a:solidFill>
              </a:rPr>
              <a:t>’], $row[‘</a:t>
            </a:r>
            <a:r>
              <a:rPr lang="en-US" dirty="0" err="1" smtClean="0">
                <a:solidFill>
                  <a:srgbClr val="FF0000"/>
                </a:solidFill>
              </a:rPr>
              <a:t>FirstName</a:t>
            </a:r>
            <a:r>
              <a:rPr lang="en-US" dirty="0" smtClean="0">
                <a:solidFill>
                  <a:srgbClr val="FF0000"/>
                </a:solidFill>
              </a:rPr>
              <a:t>’]&lt;BR&gt;\n”;</a:t>
            </a:r>
          </a:p>
          <a:p>
            <a:pPr>
              <a:buNone/>
            </a:pPr>
            <a:r>
              <a:rPr lang="en-US" dirty="0" smtClean="0">
                <a:solidFill>
                  <a:srgbClr val="FF0000"/>
                </a:solidFill>
              </a:rPr>
              <a:t>}</a:t>
            </a:r>
          </a:p>
        </p:txBody>
      </p:sp>
    </p:spTree>
  </p:cSld>
  <p:clrMapOvr>
    <a:masterClrMapping/>
  </p:clrMapOvr>
  <p:transition spd="med">
    <p:wheel/>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3.1 Database Programming…</a:t>
            </a:r>
            <a:endParaRPr lang="en-US" dirty="0"/>
          </a:p>
        </p:txBody>
      </p:sp>
      <p:sp>
        <p:nvSpPr>
          <p:cNvPr id="3" name="Content Placeholder 2"/>
          <p:cNvSpPr>
            <a:spLocks noGrp="1"/>
          </p:cNvSpPr>
          <p:nvPr>
            <p:ph sz="quarter" idx="1"/>
          </p:nvPr>
        </p:nvSpPr>
        <p:spPr>
          <a:xfrm>
            <a:off x="612648" y="1600200"/>
            <a:ext cx="8153400" cy="5029200"/>
          </a:xfrm>
        </p:spPr>
        <p:txBody>
          <a:bodyPr>
            <a:normAutofit lnSpcReduction="10000"/>
          </a:bodyPr>
          <a:lstStyle/>
          <a:p>
            <a:r>
              <a:rPr lang="en-US" sz="2400" dirty="0" smtClean="0"/>
              <a:t>The function </a:t>
            </a:r>
            <a:r>
              <a:rPr lang="en-US" sz="2400" dirty="0" err="1" smtClean="0"/>
              <a:t>mysql_fetch_object</a:t>
            </a:r>
            <a:r>
              <a:rPr lang="en-US" sz="2400" dirty="0" smtClean="0"/>
              <a:t> performs much the same task</a:t>
            </a:r>
          </a:p>
          <a:p>
            <a:r>
              <a:rPr lang="en-US" sz="2400" dirty="0" smtClean="0"/>
              <a:t>But the row is returned as an object rather than an array. </a:t>
            </a:r>
          </a:p>
          <a:p>
            <a:r>
              <a:rPr lang="en-US" sz="2400" dirty="0" smtClean="0"/>
              <a:t>Obviously, this is helpful for those among those who utilize the object-oriented notation:</a:t>
            </a:r>
          </a:p>
          <a:p>
            <a:pPr>
              <a:buNone/>
            </a:pPr>
            <a:r>
              <a:rPr lang="en-US" sz="2200" dirty="0" smtClean="0">
                <a:solidFill>
                  <a:srgbClr val="FF0000"/>
                </a:solidFill>
              </a:rPr>
              <a:t>$query=“SELECT ID, </a:t>
            </a:r>
            <a:r>
              <a:rPr lang="en-US" sz="2200" dirty="0" err="1" smtClean="0">
                <a:solidFill>
                  <a:srgbClr val="FF0000"/>
                </a:solidFill>
              </a:rPr>
              <a:t>LastName</a:t>
            </a:r>
            <a:r>
              <a:rPr lang="en-US" sz="2200" dirty="0" smtClean="0">
                <a:solidFill>
                  <a:srgbClr val="FF0000"/>
                </a:solidFill>
              </a:rPr>
              <a:t>, </a:t>
            </a:r>
            <a:r>
              <a:rPr lang="en-US" sz="2200" dirty="0" err="1" smtClean="0">
                <a:solidFill>
                  <a:srgbClr val="FF0000"/>
                </a:solidFill>
              </a:rPr>
              <a:t>FirstName</a:t>
            </a:r>
            <a:r>
              <a:rPr lang="en-US" sz="2200" dirty="0" smtClean="0">
                <a:solidFill>
                  <a:srgbClr val="FF0000"/>
                </a:solidFill>
              </a:rPr>
              <a:t> FROM Customers”;</a:t>
            </a:r>
          </a:p>
          <a:p>
            <a:pPr>
              <a:buNone/>
            </a:pPr>
            <a:r>
              <a:rPr lang="en-US" sz="2400" dirty="0" smtClean="0">
                <a:solidFill>
                  <a:srgbClr val="FF0000"/>
                </a:solidFill>
              </a:rPr>
              <a:t>$result = </a:t>
            </a:r>
            <a:r>
              <a:rPr lang="en-US" sz="2400" dirty="0" err="1" smtClean="0">
                <a:solidFill>
                  <a:srgbClr val="FF0000"/>
                </a:solidFill>
              </a:rPr>
              <a:t>mysql_query</a:t>
            </a:r>
            <a:r>
              <a:rPr lang="en-US" sz="2400" dirty="0" smtClean="0">
                <a:solidFill>
                  <a:srgbClr val="FF0000"/>
                </a:solidFill>
              </a:rPr>
              <a:t>($query);</a:t>
            </a:r>
          </a:p>
          <a:p>
            <a:pPr>
              <a:buNone/>
            </a:pPr>
            <a:r>
              <a:rPr lang="en-US" sz="2400" dirty="0" smtClean="0">
                <a:solidFill>
                  <a:srgbClr val="FF0000"/>
                </a:solidFill>
              </a:rPr>
              <a:t>while ($row = </a:t>
            </a:r>
            <a:r>
              <a:rPr lang="en-US" sz="2400" dirty="0" err="1" smtClean="0">
                <a:solidFill>
                  <a:srgbClr val="FF0000"/>
                </a:solidFill>
              </a:rPr>
              <a:t>mysql_fetch_object</a:t>
            </a:r>
            <a:r>
              <a:rPr lang="en-US" sz="2400" dirty="0" smtClean="0">
                <a:solidFill>
                  <a:srgbClr val="FF0000"/>
                </a:solidFill>
              </a:rPr>
              <a:t>($result))</a:t>
            </a:r>
          </a:p>
          <a:p>
            <a:pPr>
              <a:buNone/>
            </a:pPr>
            <a:r>
              <a:rPr lang="en-US" sz="2400" dirty="0" smtClean="0">
                <a:solidFill>
                  <a:srgbClr val="FF0000"/>
                </a:solidFill>
              </a:rPr>
              <a:t>{</a:t>
            </a:r>
          </a:p>
          <a:p>
            <a:pPr>
              <a:buNone/>
            </a:pPr>
            <a:r>
              <a:rPr lang="en-US" sz="2400" dirty="0" smtClean="0">
                <a:solidFill>
                  <a:srgbClr val="FF0000"/>
                </a:solidFill>
              </a:rPr>
              <a:t>	 echo $row-&gt;ID;</a:t>
            </a:r>
          </a:p>
          <a:p>
            <a:pPr>
              <a:buNone/>
            </a:pPr>
            <a:r>
              <a:rPr lang="en-US" sz="2400" dirty="0" smtClean="0">
                <a:solidFill>
                  <a:srgbClr val="FF0000"/>
                </a:solidFill>
              </a:rPr>
              <a:t>    echo $row-&gt;</a:t>
            </a:r>
            <a:r>
              <a:rPr lang="en-US" sz="2400" dirty="0" err="1" smtClean="0">
                <a:solidFill>
                  <a:srgbClr val="FF0000"/>
                </a:solidFill>
              </a:rPr>
              <a:t>FirstName</a:t>
            </a:r>
            <a:r>
              <a:rPr lang="en-US" sz="2400" dirty="0" smtClean="0">
                <a:solidFill>
                  <a:srgbClr val="FF0000"/>
                </a:solidFill>
              </a:rPr>
              <a:t>;</a:t>
            </a:r>
          </a:p>
          <a:p>
            <a:pPr>
              <a:buNone/>
            </a:pPr>
            <a:r>
              <a:rPr lang="en-US" sz="2400" dirty="0" smtClean="0">
                <a:solidFill>
                  <a:srgbClr val="FF0000"/>
                </a:solidFill>
              </a:rPr>
              <a:t>    echo $row-&gt;</a:t>
            </a:r>
            <a:r>
              <a:rPr lang="en-US" sz="2400" dirty="0" err="1" smtClean="0">
                <a:solidFill>
                  <a:srgbClr val="FF0000"/>
                </a:solidFill>
              </a:rPr>
              <a:t>LastName</a:t>
            </a:r>
            <a:r>
              <a:rPr lang="en-US" sz="2400" dirty="0" smtClean="0">
                <a:solidFill>
                  <a:srgbClr val="FF0000"/>
                </a:solidFill>
              </a:rPr>
              <a:t>&lt;BR&gt;\n”;</a:t>
            </a:r>
          </a:p>
          <a:p>
            <a:pPr>
              <a:buNone/>
            </a:pPr>
            <a:r>
              <a:rPr lang="en-US" sz="2400" dirty="0" smtClean="0">
                <a:solidFill>
                  <a:srgbClr val="FF0000"/>
                </a:solidFill>
              </a:rPr>
              <a:t>}</a:t>
            </a:r>
          </a:p>
        </p:txBody>
      </p:sp>
    </p:spTree>
  </p:cSld>
  <p:clrMapOvr>
    <a:masterClrMapping/>
  </p:clrMapOvr>
  <p:transition spd="med">
    <p:wheel/>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3.1 Database Programming…</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The most general one is </a:t>
            </a:r>
            <a:r>
              <a:rPr lang="en-US" dirty="0" err="1" smtClean="0"/>
              <a:t>mysql_fetch_row</a:t>
            </a:r>
            <a:r>
              <a:rPr lang="en-US" dirty="0" smtClean="0"/>
              <a:t>, which can be used something like this:</a:t>
            </a:r>
          </a:p>
          <a:p>
            <a:pPr>
              <a:buNone/>
            </a:pPr>
            <a:r>
              <a:rPr lang="en-US" sz="2200" dirty="0" smtClean="0">
                <a:solidFill>
                  <a:srgbClr val="FF0000"/>
                </a:solidFill>
              </a:rPr>
              <a:t>$query = “SELECT ID, </a:t>
            </a:r>
            <a:r>
              <a:rPr lang="en-US" sz="2200" dirty="0" err="1" smtClean="0">
                <a:solidFill>
                  <a:srgbClr val="FF0000"/>
                </a:solidFill>
              </a:rPr>
              <a:t>LastName</a:t>
            </a:r>
            <a:r>
              <a:rPr lang="en-US" sz="2200" dirty="0" smtClean="0">
                <a:solidFill>
                  <a:srgbClr val="FF0000"/>
                </a:solidFill>
              </a:rPr>
              <a:t>, </a:t>
            </a:r>
            <a:r>
              <a:rPr lang="en-US" sz="2200" dirty="0" err="1" smtClean="0">
                <a:solidFill>
                  <a:srgbClr val="FF0000"/>
                </a:solidFill>
              </a:rPr>
              <a:t>FirstName</a:t>
            </a:r>
            <a:r>
              <a:rPr lang="en-US" sz="2200" dirty="0" smtClean="0">
                <a:solidFill>
                  <a:srgbClr val="FF0000"/>
                </a:solidFill>
              </a:rPr>
              <a:t> FROM Customers”;</a:t>
            </a:r>
          </a:p>
          <a:p>
            <a:pPr>
              <a:buNone/>
            </a:pPr>
            <a:r>
              <a:rPr lang="en-US" sz="2200" dirty="0" smtClean="0">
                <a:solidFill>
                  <a:srgbClr val="FF0000"/>
                </a:solidFill>
              </a:rPr>
              <a:t>$result = </a:t>
            </a:r>
            <a:r>
              <a:rPr lang="en-US" sz="2200" dirty="0" err="1" smtClean="0">
                <a:solidFill>
                  <a:srgbClr val="FF0000"/>
                </a:solidFill>
              </a:rPr>
              <a:t>mysql_query</a:t>
            </a:r>
            <a:r>
              <a:rPr lang="en-US" sz="2200" dirty="0" smtClean="0">
                <a:solidFill>
                  <a:srgbClr val="FF0000"/>
                </a:solidFill>
              </a:rPr>
              <a:t>($query);</a:t>
            </a:r>
          </a:p>
          <a:p>
            <a:pPr>
              <a:buNone/>
            </a:pPr>
            <a:r>
              <a:rPr lang="en-US" sz="2200" dirty="0" smtClean="0">
                <a:solidFill>
                  <a:srgbClr val="FF0000"/>
                </a:solidFill>
              </a:rPr>
              <a:t>while ($</a:t>
            </a:r>
            <a:r>
              <a:rPr lang="en-US" sz="2200" dirty="0" err="1" smtClean="0">
                <a:solidFill>
                  <a:srgbClr val="FF0000"/>
                </a:solidFill>
              </a:rPr>
              <a:t>name_row</a:t>
            </a:r>
            <a:r>
              <a:rPr lang="en-US" sz="2200" dirty="0" smtClean="0">
                <a:solidFill>
                  <a:srgbClr val="FF0000"/>
                </a:solidFill>
              </a:rPr>
              <a:t> = </a:t>
            </a:r>
            <a:r>
              <a:rPr lang="en-US" sz="2200" dirty="0" err="1" smtClean="0">
                <a:solidFill>
                  <a:srgbClr val="FF0000"/>
                </a:solidFill>
              </a:rPr>
              <a:t>mysql_fetch_row</a:t>
            </a:r>
            <a:r>
              <a:rPr lang="en-US" sz="2200" dirty="0" smtClean="0">
                <a:solidFill>
                  <a:srgbClr val="FF0000"/>
                </a:solidFill>
              </a:rPr>
              <a:t>($result)) </a:t>
            </a:r>
          </a:p>
          <a:p>
            <a:pPr>
              <a:buNone/>
            </a:pPr>
            <a:r>
              <a:rPr lang="en-US" sz="2200" dirty="0" smtClean="0">
                <a:solidFill>
                  <a:srgbClr val="FF0000"/>
                </a:solidFill>
              </a:rPr>
              <a:t>{</a:t>
            </a:r>
          </a:p>
          <a:p>
            <a:pPr>
              <a:buNone/>
            </a:pPr>
            <a:r>
              <a:rPr lang="en-US" sz="2200" dirty="0" smtClean="0">
                <a:solidFill>
                  <a:srgbClr val="FF0000"/>
                </a:solidFill>
              </a:rPr>
              <a:t>	print(“$</a:t>
            </a:r>
            <a:r>
              <a:rPr lang="en-US" sz="2200" dirty="0" err="1" smtClean="0">
                <a:solidFill>
                  <a:srgbClr val="FF0000"/>
                </a:solidFill>
              </a:rPr>
              <a:t>name_row</a:t>
            </a:r>
            <a:r>
              <a:rPr lang="en-US" sz="2200" dirty="0" smtClean="0">
                <a:solidFill>
                  <a:srgbClr val="FF0000"/>
                </a:solidFill>
              </a:rPr>
              <a:t>[0] $</a:t>
            </a:r>
            <a:r>
              <a:rPr lang="en-US" sz="2200" dirty="0" err="1" smtClean="0">
                <a:solidFill>
                  <a:srgbClr val="FF0000"/>
                </a:solidFill>
              </a:rPr>
              <a:t>name_row</a:t>
            </a:r>
            <a:r>
              <a:rPr lang="en-US" sz="2200" dirty="0" smtClean="0">
                <a:solidFill>
                  <a:srgbClr val="FF0000"/>
                </a:solidFill>
              </a:rPr>
              <a:t>[1] $</a:t>
            </a:r>
            <a:r>
              <a:rPr lang="en-US" sz="2200" dirty="0" err="1" smtClean="0">
                <a:solidFill>
                  <a:srgbClr val="FF0000"/>
                </a:solidFill>
              </a:rPr>
              <a:t>name_row</a:t>
            </a:r>
            <a:r>
              <a:rPr lang="en-US" sz="2200" dirty="0" smtClean="0">
                <a:solidFill>
                  <a:srgbClr val="FF0000"/>
                </a:solidFill>
              </a:rPr>
              <a:t>[2]&lt;BR&gt;\n”);</a:t>
            </a:r>
          </a:p>
          <a:p>
            <a:pPr>
              <a:buNone/>
            </a:pPr>
            <a:r>
              <a:rPr lang="en-US" sz="2200" dirty="0" smtClean="0">
                <a:solidFill>
                  <a:srgbClr val="FF0000"/>
                </a:solidFill>
              </a:rPr>
              <a:t>}</a:t>
            </a:r>
          </a:p>
          <a:p>
            <a:r>
              <a:rPr lang="en-US" dirty="0" smtClean="0"/>
              <a:t>This code will output the specified rows from the database, each line containing one row or the information associated with a unique ID.</a:t>
            </a:r>
          </a:p>
          <a:p>
            <a:endParaRPr lang="en-US" dirty="0"/>
          </a:p>
        </p:txBody>
      </p:sp>
    </p:spTree>
  </p:cSld>
  <p:clrMapOvr>
    <a:masterClrMapping/>
  </p:clrMapOvr>
  <p:transition spd="med">
    <p:wheel/>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3.1 Database Programming…</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0000" lnSpcReduction="20000"/>
          </a:bodyPr>
          <a:lstStyle/>
          <a:p>
            <a:r>
              <a:rPr lang="en-US" dirty="0" smtClean="0"/>
              <a:t>In early versions of PHP, </a:t>
            </a:r>
            <a:r>
              <a:rPr lang="en-US" dirty="0" err="1" smtClean="0"/>
              <a:t>mysql_fetch_row</a:t>
            </a:r>
            <a:r>
              <a:rPr lang="en-US" dirty="0" smtClean="0"/>
              <a:t> was considered to be faster than </a:t>
            </a:r>
            <a:r>
              <a:rPr lang="en-US" dirty="0" err="1" smtClean="0"/>
              <a:t>mysql_fetch_object</a:t>
            </a:r>
            <a:r>
              <a:rPr lang="en-US" dirty="0" smtClean="0"/>
              <a:t> and mysql_fetch_array, but this is no longer an issue.</a:t>
            </a:r>
          </a:p>
          <a:p>
            <a:r>
              <a:rPr lang="en-US" dirty="0" smtClean="0"/>
              <a:t>The PHP group now recommends use of mysql_fetch_array over </a:t>
            </a:r>
            <a:r>
              <a:rPr lang="en-US" dirty="0" err="1" smtClean="0"/>
              <a:t>mysql_fetch_row</a:t>
            </a:r>
            <a:r>
              <a:rPr lang="en-US" dirty="0" smtClean="0"/>
              <a:t> because it offers increased functionality and choice.</a:t>
            </a:r>
          </a:p>
          <a:p>
            <a:pPr>
              <a:buNone/>
            </a:pPr>
            <a:r>
              <a:rPr lang="en-US" sz="1700" dirty="0" smtClean="0"/>
              <a:t> </a:t>
            </a:r>
          </a:p>
          <a:p>
            <a:r>
              <a:rPr lang="en-US" dirty="0" smtClean="0"/>
              <a:t>Last and least of the fetching functions is </a:t>
            </a:r>
            <a:r>
              <a:rPr lang="en-US" dirty="0" err="1" smtClean="0"/>
              <a:t>mysql_result</a:t>
            </a:r>
            <a:r>
              <a:rPr lang="en-US" dirty="0" smtClean="0"/>
              <a:t>(). </a:t>
            </a:r>
          </a:p>
          <a:p>
            <a:r>
              <a:rPr lang="en-US" dirty="0" smtClean="0"/>
              <a:t>Use this function only in situations where you are positive you need only one piece of data to be returned from </a:t>
            </a:r>
            <a:r>
              <a:rPr lang="en-US" dirty="0" err="1" smtClean="0"/>
              <a:t>MySQL</a:t>
            </a:r>
            <a:r>
              <a:rPr lang="en-US" dirty="0" smtClean="0"/>
              <a:t>. </a:t>
            </a:r>
          </a:p>
          <a:p>
            <a:pPr>
              <a:buNone/>
            </a:pPr>
            <a:r>
              <a:rPr lang="en-US" dirty="0" smtClean="0">
                <a:solidFill>
                  <a:srgbClr val="FF0000"/>
                </a:solidFill>
              </a:rPr>
              <a:t>		$query = “SELECT count(*) FROM Customers”;</a:t>
            </a:r>
          </a:p>
          <a:p>
            <a:pPr>
              <a:buNone/>
            </a:pPr>
            <a:r>
              <a:rPr lang="en-US" dirty="0" smtClean="0">
                <a:solidFill>
                  <a:srgbClr val="FF0000"/>
                </a:solidFill>
              </a:rPr>
              <a:t>		$</a:t>
            </a:r>
            <a:r>
              <a:rPr lang="en-US" dirty="0" err="1" smtClean="0">
                <a:solidFill>
                  <a:srgbClr val="FF0000"/>
                </a:solidFill>
              </a:rPr>
              <a:t>db_result</a:t>
            </a:r>
            <a:r>
              <a:rPr lang="en-US" dirty="0" smtClean="0">
                <a:solidFill>
                  <a:srgbClr val="FF0000"/>
                </a:solidFill>
              </a:rPr>
              <a:t> = </a:t>
            </a:r>
            <a:r>
              <a:rPr lang="en-US" dirty="0" err="1" smtClean="0">
                <a:solidFill>
                  <a:srgbClr val="FF0000"/>
                </a:solidFill>
              </a:rPr>
              <a:t>mysql_query</a:t>
            </a:r>
            <a:r>
              <a:rPr lang="en-US" dirty="0" smtClean="0">
                <a:solidFill>
                  <a:srgbClr val="FF0000"/>
                </a:solidFill>
              </a:rPr>
              <a:t>($query);</a:t>
            </a:r>
          </a:p>
          <a:p>
            <a:pPr>
              <a:buNone/>
            </a:pPr>
            <a:r>
              <a:rPr lang="en-US" dirty="0" smtClean="0">
                <a:solidFill>
                  <a:srgbClr val="FF0000"/>
                </a:solidFill>
              </a:rPr>
              <a:t>		$</a:t>
            </a:r>
            <a:r>
              <a:rPr lang="en-US" dirty="0" err="1" smtClean="0">
                <a:solidFill>
                  <a:srgbClr val="FF0000"/>
                </a:solidFill>
              </a:rPr>
              <a:t>datapoint</a:t>
            </a:r>
            <a:r>
              <a:rPr lang="en-US" dirty="0" smtClean="0">
                <a:solidFill>
                  <a:srgbClr val="FF0000"/>
                </a:solidFill>
              </a:rPr>
              <a:t> = </a:t>
            </a:r>
            <a:r>
              <a:rPr lang="en-US" dirty="0" err="1" smtClean="0">
                <a:solidFill>
                  <a:srgbClr val="FF0000"/>
                </a:solidFill>
              </a:rPr>
              <a:t>mysql_result</a:t>
            </a:r>
            <a:r>
              <a:rPr lang="en-US" dirty="0" smtClean="0">
                <a:solidFill>
                  <a:srgbClr val="FF0000"/>
                </a:solidFill>
              </a:rPr>
              <a:t>($</a:t>
            </a:r>
            <a:r>
              <a:rPr lang="en-US" dirty="0" err="1" smtClean="0">
                <a:solidFill>
                  <a:srgbClr val="FF0000"/>
                </a:solidFill>
              </a:rPr>
              <a:t>db_result</a:t>
            </a:r>
            <a:r>
              <a:rPr lang="en-US" dirty="0" smtClean="0">
                <a:solidFill>
                  <a:srgbClr val="FF0000"/>
                </a:solidFill>
              </a:rPr>
              <a:t>,  0,  0);</a:t>
            </a:r>
          </a:p>
          <a:p>
            <a:pPr>
              <a:buNone/>
            </a:pPr>
            <a:endParaRPr lang="en-US" sz="2200" dirty="0" smtClean="0"/>
          </a:p>
          <a:p>
            <a:r>
              <a:rPr lang="en-US" dirty="0" smtClean="0"/>
              <a:t>The </a:t>
            </a:r>
            <a:r>
              <a:rPr lang="en-US" dirty="0" err="1" smtClean="0"/>
              <a:t>mysql_result</a:t>
            </a:r>
            <a:r>
              <a:rPr lang="en-US" dirty="0" smtClean="0"/>
              <a:t> function takes three arguments: result identifier, row identifier, and field. </a:t>
            </a:r>
          </a:p>
          <a:p>
            <a:r>
              <a:rPr lang="en-US" dirty="0" smtClean="0"/>
              <a:t>Field can take the value of the field offset as above, or its name as in an associative array, or its </a:t>
            </a:r>
            <a:r>
              <a:rPr lang="en-US" dirty="0" err="1" smtClean="0"/>
              <a:t>MySQL</a:t>
            </a:r>
            <a:r>
              <a:rPr lang="en-US" dirty="0" smtClean="0"/>
              <a:t> field-dot-table name.</a:t>
            </a:r>
          </a:p>
        </p:txBody>
      </p:sp>
    </p:spTree>
  </p:cSld>
  <p:clrMapOvr>
    <a:masterClrMapping/>
  </p:clrMapOvr>
  <p:transition spd="med">
    <p:wheel/>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304800"/>
            <a:ext cx="8153400" cy="6400800"/>
          </a:xfrm>
        </p:spPr>
        <p:txBody>
          <a:bodyPr>
            <a:normAutofit fontScale="77500" lnSpcReduction="20000"/>
          </a:bodyPr>
          <a:lstStyle/>
          <a:p>
            <a:r>
              <a:rPr lang="en-US" dirty="0" smtClean="0"/>
              <a:t>Example: a program that retrieves data from database and display in table</a:t>
            </a:r>
          </a:p>
          <a:p>
            <a:pPr>
              <a:buNone/>
            </a:pP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a:buNone/>
            </a:pPr>
            <a:r>
              <a:rPr lang="en-US" dirty="0" smtClean="0">
                <a:solidFill>
                  <a:srgbClr val="FF0000"/>
                </a:solidFill>
              </a:rPr>
              <a:t>        $con = </a:t>
            </a:r>
            <a:r>
              <a:rPr lang="en-US" dirty="0" err="1" smtClean="0">
                <a:solidFill>
                  <a:srgbClr val="FF0000"/>
                </a:solidFill>
              </a:rPr>
              <a:t>mysql_connect</a:t>
            </a:r>
            <a:r>
              <a:rPr lang="en-US" dirty="0" smtClean="0">
                <a:solidFill>
                  <a:srgbClr val="FF0000"/>
                </a:solidFill>
              </a:rPr>
              <a:t>("</a:t>
            </a:r>
            <a:r>
              <a:rPr lang="en-US" dirty="0" err="1" smtClean="0">
                <a:solidFill>
                  <a:srgbClr val="FF0000"/>
                </a:solidFill>
              </a:rPr>
              <a:t>localhost","root","vertrigo</a:t>
            </a:r>
            <a:r>
              <a:rPr lang="en-US" dirty="0" smtClean="0">
                <a:solidFill>
                  <a:srgbClr val="FF0000"/>
                </a:solidFill>
              </a:rPr>
              <a:t>");  </a:t>
            </a:r>
          </a:p>
          <a:p>
            <a:pPr>
              <a:buNone/>
            </a:pPr>
            <a:r>
              <a:rPr lang="en-US" dirty="0" smtClean="0">
                <a:solidFill>
                  <a:srgbClr val="FF0000"/>
                </a:solidFill>
              </a:rPr>
              <a:t>        </a:t>
            </a:r>
            <a:r>
              <a:rPr lang="en-US" dirty="0" err="1" smtClean="0">
                <a:solidFill>
                  <a:srgbClr val="FF0000"/>
                </a:solidFill>
              </a:rPr>
              <a:t>mysql_select_db</a:t>
            </a:r>
            <a:r>
              <a:rPr lang="en-US" dirty="0" smtClean="0">
                <a:solidFill>
                  <a:srgbClr val="FF0000"/>
                </a:solidFill>
              </a:rPr>
              <a:t>(“Sales”);</a:t>
            </a:r>
          </a:p>
          <a:p>
            <a:pPr>
              <a:buNone/>
            </a:pPr>
            <a:r>
              <a:rPr lang="en-US" dirty="0" smtClean="0">
                <a:solidFill>
                  <a:srgbClr val="FF0000"/>
                </a:solidFill>
              </a:rPr>
              <a:t>        $query = “SELECT * FROM Customers”;</a:t>
            </a:r>
          </a:p>
          <a:p>
            <a:pPr>
              <a:buNone/>
            </a:pPr>
            <a:r>
              <a:rPr lang="en-US" dirty="0" smtClean="0">
                <a:solidFill>
                  <a:srgbClr val="FF0000"/>
                </a:solidFill>
              </a:rPr>
              <a:t>        $result = </a:t>
            </a:r>
            <a:r>
              <a:rPr lang="en-US" dirty="0" err="1" smtClean="0">
                <a:solidFill>
                  <a:srgbClr val="FF0000"/>
                </a:solidFill>
              </a:rPr>
              <a:t>mysql_query</a:t>
            </a:r>
            <a:r>
              <a:rPr lang="en-US" dirty="0" smtClean="0">
                <a:solidFill>
                  <a:srgbClr val="FF0000"/>
                </a:solidFill>
              </a:rPr>
              <a:t>($query);</a:t>
            </a:r>
          </a:p>
          <a:p>
            <a:pPr>
              <a:buNone/>
            </a:pPr>
            <a:r>
              <a:rPr lang="en-US" dirty="0" smtClean="0">
                <a:solidFill>
                  <a:srgbClr val="FF0000"/>
                </a:solidFill>
              </a:rPr>
              <a:t>        echo(“&lt;TABLE border=’1’&gt;”);</a:t>
            </a:r>
          </a:p>
          <a:p>
            <a:pPr>
              <a:buNone/>
            </a:pPr>
            <a:r>
              <a:rPr lang="en-US" dirty="0" smtClean="0">
                <a:solidFill>
                  <a:srgbClr val="FF0000"/>
                </a:solidFill>
              </a:rPr>
              <a:t>        while ($row = </a:t>
            </a:r>
            <a:r>
              <a:rPr lang="en-US" dirty="0" err="1" smtClean="0">
                <a:solidFill>
                  <a:srgbClr val="FF0000"/>
                </a:solidFill>
              </a:rPr>
              <a:t>mysql_fetch_array</a:t>
            </a:r>
            <a:r>
              <a:rPr lang="en-US" dirty="0" smtClean="0">
                <a:solidFill>
                  <a:srgbClr val="FF0000"/>
                </a:solidFill>
              </a:rPr>
              <a:t>($result)) {</a:t>
            </a:r>
          </a:p>
          <a:p>
            <a:pPr>
              <a:buNone/>
            </a:pPr>
            <a:r>
              <a:rPr lang="en-US" dirty="0" smtClean="0">
                <a:solidFill>
                  <a:srgbClr val="FF0000"/>
                </a:solidFill>
              </a:rPr>
              <a:t>            echo "&lt;</a:t>
            </a:r>
            <a:r>
              <a:rPr lang="en-US" dirty="0" err="1" smtClean="0">
                <a:solidFill>
                  <a:srgbClr val="FF0000"/>
                </a:solidFill>
              </a:rPr>
              <a:t>tr</a:t>
            </a:r>
            <a:r>
              <a:rPr lang="en-US" dirty="0" smtClean="0">
                <a:solidFill>
                  <a:srgbClr val="FF0000"/>
                </a:solidFill>
              </a:rPr>
              <a:t>&gt;";</a:t>
            </a:r>
          </a:p>
          <a:p>
            <a:pPr>
              <a:buNone/>
            </a:pPr>
            <a:r>
              <a:rPr lang="en-US" dirty="0" smtClean="0">
                <a:solidFill>
                  <a:srgbClr val="FF0000"/>
                </a:solidFill>
              </a:rPr>
              <a:t>            echo('&lt;TD&gt; '.$row["ID"].' &lt;/TD&gt; ');</a:t>
            </a:r>
          </a:p>
          <a:p>
            <a:pPr>
              <a:buNone/>
            </a:pPr>
            <a:r>
              <a:rPr lang="en-US" dirty="0" smtClean="0">
                <a:solidFill>
                  <a:srgbClr val="FF0000"/>
                </a:solidFill>
              </a:rPr>
              <a:t>            echo('&lt;TD&gt;'. $row["</a:t>
            </a:r>
            <a:r>
              <a:rPr lang="en-US" dirty="0" err="1" smtClean="0">
                <a:solidFill>
                  <a:srgbClr val="FF0000"/>
                </a:solidFill>
              </a:rPr>
              <a:t>firstname</a:t>
            </a:r>
            <a:r>
              <a:rPr lang="en-US" dirty="0" smtClean="0">
                <a:solidFill>
                  <a:srgbClr val="FF0000"/>
                </a:solidFill>
              </a:rPr>
              <a:t>"] . '&lt;/TD&gt; ');</a:t>
            </a:r>
          </a:p>
          <a:p>
            <a:pPr>
              <a:buNone/>
            </a:pPr>
            <a:r>
              <a:rPr lang="en-US" dirty="0" smtClean="0">
                <a:solidFill>
                  <a:srgbClr val="FF0000"/>
                </a:solidFill>
              </a:rPr>
              <a:t>            echo('&lt;TD&gt; '.$row["</a:t>
            </a:r>
            <a:r>
              <a:rPr lang="en-US" dirty="0" err="1" smtClean="0">
                <a:solidFill>
                  <a:srgbClr val="FF0000"/>
                </a:solidFill>
              </a:rPr>
              <a:t>lastname</a:t>
            </a:r>
            <a:r>
              <a:rPr lang="en-US" dirty="0" smtClean="0">
                <a:solidFill>
                  <a:srgbClr val="FF0000"/>
                </a:solidFill>
              </a:rPr>
              <a:t>"] .'&lt;/TD&gt; ');</a:t>
            </a:r>
          </a:p>
          <a:p>
            <a:pPr>
              <a:buNone/>
            </a:pPr>
            <a:r>
              <a:rPr lang="en-US" dirty="0" smtClean="0">
                <a:solidFill>
                  <a:srgbClr val="FF0000"/>
                </a:solidFill>
              </a:rPr>
              <a:t>            echo('&lt;TD&gt; '.$row["sex"].' &lt;/TD&gt; ');</a:t>
            </a:r>
          </a:p>
          <a:p>
            <a:pPr>
              <a:buNone/>
            </a:pPr>
            <a:r>
              <a:rPr lang="en-US" dirty="0" smtClean="0">
                <a:solidFill>
                  <a:srgbClr val="FF0000"/>
                </a:solidFill>
              </a:rPr>
              <a:t>            echo "&lt;/</a:t>
            </a:r>
            <a:r>
              <a:rPr lang="en-US" dirty="0" err="1" smtClean="0">
                <a:solidFill>
                  <a:srgbClr val="FF0000"/>
                </a:solidFill>
              </a:rPr>
              <a:t>tr</a:t>
            </a:r>
            <a:r>
              <a:rPr lang="en-US" dirty="0" smtClean="0">
                <a:solidFill>
                  <a:srgbClr val="FF0000"/>
                </a:solidFill>
              </a:rPr>
              <a:t>&gt;";</a:t>
            </a:r>
          </a:p>
          <a:p>
            <a:pPr>
              <a:buNone/>
            </a:pPr>
            <a:r>
              <a:rPr lang="en-US" dirty="0" smtClean="0">
                <a:solidFill>
                  <a:srgbClr val="FF0000"/>
                </a:solidFill>
              </a:rPr>
              <a:t>        }</a:t>
            </a:r>
          </a:p>
          <a:p>
            <a:pPr>
              <a:buNone/>
            </a:pPr>
            <a:r>
              <a:rPr lang="en-US" dirty="0" smtClean="0">
                <a:solidFill>
                  <a:srgbClr val="FF0000"/>
                </a:solidFill>
              </a:rPr>
              <a:t>        echo(“&lt;/TABLE&gt;&lt;BR&gt;\n”);</a:t>
            </a:r>
          </a:p>
          <a:p>
            <a:pPr>
              <a:buNone/>
            </a:pPr>
            <a:r>
              <a:rPr lang="en-US" dirty="0" smtClean="0">
                <a:solidFill>
                  <a:srgbClr val="FF0000"/>
                </a:solidFill>
              </a:rPr>
              <a:t>?&gt;</a:t>
            </a:r>
          </a:p>
          <a:p>
            <a:endParaRPr lang="en-US" dirty="0"/>
          </a:p>
        </p:txBody>
      </p:sp>
    </p:spTree>
  </p:cSld>
  <p:clrMapOvr>
    <a:masterClrMapping/>
  </p:clrMapOvr>
  <p:transition spd="med">
    <p:wheel/>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3.1 Database Programming…</a:t>
            </a:r>
            <a:endParaRPr lang="en-US" dirty="0"/>
          </a:p>
        </p:txBody>
      </p:sp>
      <p:sp>
        <p:nvSpPr>
          <p:cNvPr id="3" name="Content Placeholder 2"/>
          <p:cNvSpPr>
            <a:spLocks noGrp="1"/>
          </p:cNvSpPr>
          <p:nvPr>
            <p:ph sz="quarter" idx="1"/>
          </p:nvPr>
        </p:nvSpPr>
        <p:spPr/>
        <p:txBody>
          <a:bodyPr>
            <a:normAutofit/>
          </a:bodyPr>
          <a:lstStyle/>
          <a:p>
            <a:pPr>
              <a:buNone/>
            </a:pPr>
            <a:r>
              <a:rPr lang="en-US" sz="2800" b="1" dirty="0" smtClean="0"/>
              <a:t>Inserting Data into Database</a:t>
            </a:r>
            <a:endParaRPr lang="en-US" sz="2800" dirty="0" smtClean="0"/>
          </a:p>
          <a:p>
            <a:r>
              <a:rPr lang="en-US" sz="2800" dirty="0" smtClean="0"/>
              <a:t>Inserting new items into the database is remarkably similar to getting items out of the database. </a:t>
            </a:r>
          </a:p>
          <a:p>
            <a:r>
              <a:rPr lang="en-US" sz="2800" dirty="0" smtClean="0"/>
              <a:t>You follow the same basic steps</a:t>
            </a:r>
          </a:p>
          <a:p>
            <a:pPr lvl="1"/>
            <a:r>
              <a:rPr lang="en-US" sz="2500" dirty="0" smtClean="0"/>
              <a:t>make a connection, </a:t>
            </a:r>
          </a:p>
          <a:p>
            <a:pPr lvl="1"/>
            <a:r>
              <a:rPr lang="en-US" sz="2500" dirty="0" smtClean="0"/>
              <a:t>send a query, and </a:t>
            </a:r>
          </a:p>
          <a:p>
            <a:pPr lvl="1"/>
            <a:r>
              <a:rPr lang="en-US" sz="2500" dirty="0" smtClean="0"/>
              <a:t>check the results. </a:t>
            </a:r>
          </a:p>
          <a:p>
            <a:r>
              <a:rPr lang="en-US" sz="2800" dirty="0" smtClean="0"/>
              <a:t>In this case, the query you send will be an INSERT rather than a SELECT.</a:t>
            </a:r>
          </a:p>
        </p:txBody>
      </p:sp>
    </p:spTree>
  </p:cSld>
  <p:clrMapOvr>
    <a:masterClrMapping/>
  </p:clrMapOvr>
  <p:transition spd="med">
    <p:wheel/>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3.1 Database Programming…</a:t>
            </a:r>
            <a:endParaRPr lang="en-US" dirty="0"/>
          </a:p>
        </p:txBody>
      </p:sp>
      <p:sp>
        <p:nvSpPr>
          <p:cNvPr id="3" name="Content Placeholder 2"/>
          <p:cNvSpPr>
            <a:spLocks noGrp="1"/>
          </p:cNvSpPr>
          <p:nvPr>
            <p:ph sz="quarter" idx="1"/>
          </p:nvPr>
        </p:nvSpPr>
        <p:spPr/>
        <p:txBody>
          <a:bodyPr/>
          <a:lstStyle/>
          <a:p>
            <a:endParaRPr lang="en-US"/>
          </a:p>
        </p:txBody>
      </p:sp>
      <p:pic>
        <p:nvPicPr>
          <p:cNvPr id="20482" name="Picture 4"/>
          <p:cNvPicPr>
            <a:picLocks noChangeAspect="1" noChangeArrowheads="1"/>
          </p:cNvPicPr>
          <p:nvPr/>
        </p:nvPicPr>
        <p:blipFill>
          <a:blip r:embed="rId3" cstate="print"/>
          <a:srcRect/>
          <a:stretch>
            <a:fillRect/>
          </a:stretch>
        </p:blipFill>
        <p:spPr bwMode="auto">
          <a:xfrm>
            <a:off x="990600" y="1524000"/>
            <a:ext cx="7729047" cy="5181600"/>
          </a:xfrm>
          <a:prstGeom prst="rect">
            <a:avLst/>
          </a:prstGeom>
          <a:noFill/>
          <a:ln w="9525">
            <a:noFill/>
            <a:miter lim="800000"/>
            <a:headEnd/>
            <a:tailEnd/>
          </a:ln>
        </p:spPr>
      </p:pic>
    </p:spTree>
  </p:cSld>
  <p:clrMapOvr>
    <a:masterClrMapping/>
  </p:clrMapOvr>
  <p:transition spd="med">
    <p:wheel/>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3.1 Database Programming…</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62500" lnSpcReduction="20000"/>
          </a:bodyPr>
          <a:lstStyle/>
          <a:p>
            <a:pPr>
              <a:buNone/>
            </a:pPr>
            <a:r>
              <a:rPr lang="en-US" dirty="0" smtClean="0">
                <a:solidFill>
                  <a:srgbClr val="FF0000"/>
                </a:solidFill>
              </a:rPr>
              <a:t>&lt;HTML&gt;</a:t>
            </a:r>
          </a:p>
          <a:p>
            <a:pPr>
              <a:buNone/>
            </a:pPr>
            <a:r>
              <a:rPr lang="en-US" dirty="0" smtClean="0">
                <a:solidFill>
                  <a:srgbClr val="FF0000"/>
                </a:solidFill>
              </a:rPr>
              <a:t>&lt;HEAD&gt;</a:t>
            </a:r>
          </a:p>
          <a:p>
            <a:pPr>
              <a:buNone/>
            </a:pPr>
            <a:r>
              <a:rPr lang="en-US" dirty="0" smtClean="0">
                <a:solidFill>
                  <a:srgbClr val="FF0000"/>
                </a:solidFill>
              </a:rPr>
              <a:t>&lt;TITLE&gt;Processing HTML forms with PHP&lt;/TITLE&gt;</a:t>
            </a:r>
          </a:p>
          <a:p>
            <a:pPr>
              <a:buNone/>
            </a:pPr>
            <a:r>
              <a:rPr lang="en-US" dirty="0" smtClean="0">
                <a:solidFill>
                  <a:srgbClr val="FF0000"/>
                </a:solidFill>
              </a:rPr>
              <a:t>&lt;/HEAD&gt;</a:t>
            </a:r>
          </a:p>
          <a:p>
            <a:pPr>
              <a:buNone/>
            </a:pPr>
            <a:r>
              <a:rPr lang="en-US" dirty="0" smtClean="0">
                <a:solidFill>
                  <a:srgbClr val="FF0000"/>
                </a:solidFill>
              </a:rPr>
              <a:t>&lt;BODY&gt;</a:t>
            </a:r>
          </a:p>
          <a:p>
            <a:pPr>
              <a:buNone/>
            </a:pPr>
            <a:r>
              <a:rPr lang="en-US" dirty="0" smtClean="0">
                <a:solidFill>
                  <a:srgbClr val="FF0000"/>
                </a:solidFill>
              </a:rPr>
              <a:t>&lt;H1&gt;Newsletter sign-up form&lt;/H1&gt;</a:t>
            </a:r>
          </a:p>
          <a:p>
            <a:pPr>
              <a:buNone/>
            </a:pPr>
            <a:r>
              <a:rPr lang="en-US" dirty="0" smtClean="0">
                <a:solidFill>
                  <a:srgbClr val="FF0000"/>
                </a:solidFill>
              </a:rPr>
              <a:t>&lt;P&gt; Please, fill the form to be our registered customer&lt;/P&gt;</a:t>
            </a:r>
          </a:p>
          <a:p>
            <a:pPr>
              <a:buNone/>
            </a:pPr>
            <a:r>
              <a:rPr lang="en-US" dirty="0" smtClean="0">
                <a:solidFill>
                  <a:srgbClr val="FF0000"/>
                </a:solidFill>
              </a:rPr>
              <a:t>&lt;FORM METHOD=”post” ACTION=”customer.php”&gt;</a:t>
            </a:r>
          </a:p>
          <a:p>
            <a:pPr>
              <a:buNone/>
            </a:pPr>
            <a:r>
              <a:rPr lang="en-US" dirty="0" smtClean="0">
                <a:solidFill>
                  <a:srgbClr val="FF0000"/>
                </a:solidFill>
              </a:rPr>
              <a:t>ID: &lt;INPUT TYPE=”text” NAME=”ID”&gt; &lt;BR&gt;</a:t>
            </a:r>
          </a:p>
          <a:p>
            <a:pPr>
              <a:buNone/>
            </a:pPr>
            <a:r>
              <a:rPr lang="en-US" dirty="0" smtClean="0">
                <a:solidFill>
                  <a:srgbClr val="FF0000"/>
                </a:solidFill>
              </a:rPr>
              <a:t>First name: &lt;INPUT TYPE=”text” NAME=”</a:t>
            </a:r>
            <a:r>
              <a:rPr lang="en-US" dirty="0" err="1" smtClean="0">
                <a:solidFill>
                  <a:srgbClr val="FF0000"/>
                </a:solidFill>
              </a:rPr>
              <a:t>FirstName</a:t>
            </a:r>
            <a:r>
              <a:rPr lang="en-US" dirty="0" smtClean="0">
                <a:solidFill>
                  <a:srgbClr val="FF0000"/>
                </a:solidFill>
              </a:rPr>
              <a:t>”&gt; &lt;BR&gt;</a:t>
            </a:r>
          </a:p>
          <a:p>
            <a:pPr>
              <a:buNone/>
            </a:pPr>
            <a:r>
              <a:rPr lang="en-US" dirty="0" smtClean="0">
                <a:solidFill>
                  <a:srgbClr val="FF0000"/>
                </a:solidFill>
              </a:rPr>
              <a:t>Last name: &lt;INPUT TYPE=”text” NAME=”</a:t>
            </a:r>
            <a:r>
              <a:rPr lang="en-US" dirty="0" err="1" smtClean="0">
                <a:solidFill>
                  <a:srgbClr val="FF0000"/>
                </a:solidFill>
              </a:rPr>
              <a:t>LastName</a:t>
            </a:r>
            <a:r>
              <a:rPr lang="en-US" dirty="0" smtClean="0">
                <a:solidFill>
                  <a:srgbClr val="FF0000"/>
                </a:solidFill>
              </a:rPr>
              <a:t>”&gt; &lt;BR&gt;</a:t>
            </a:r>
          </a:p>
          <a:p>
            <a:pPr>
              <a:buNone/>
            </a:pPr>
            <a:r>
              <a:rPr lang="en-US" dirty="0" smtClean="0">
                <a:solidFill>
                  <a:srgbClr val="FF0000"/>
                </a:solidFill>
              </a:rPr>
              <a:t>Sex: &lt;INPUT TYPE=”text” NAME=”Sex”&gt; &lt;BR&gt;</a:t>
            </a:r>
          </a:p>
          <a:p>
            <a:pPr>
              <a:buNone/>
            </a:pPr>
            <a:r>
              <a:rPr lang="en-US" dirty="0" smtClean="0">
                <a:solidFill>
                  <a:srgbClr val="FF0000"/>
                </a:solidFill>
              </a:rPr>
              <a:t>Telephone: &lt;INPUT TYPE=”text” NAME=”Telephone”&gt; &lt;BR&gt;&lt;BR&gt;</a:t>
            </a:r>
          </a:p>
          <a:p>
            <a:pPr>
              <a:buNone/>
            </a:pPr>
            <a:r>
              <a:rPr lang="en-US" dirty="0" smtClean="0">
                <a:solidFill>
                  <a:srgbClr val="FF0000"/>
                </a:solidFill>
              </a:rPr>
              <a:t>&lt;INPUT TYPE=”submit” NAME=”submit” VALUE=”Submit”&gt;</a:t>
            </a:r>
          </a:p>
          <a:p>
            <a:pPr>
              <a:buNone/>
            </a:pPr>
            <a:r>
              <a:rPr lang="en-US" dirty="0" smtClean="0">
                <a:solidFill>
                  <a:srgbClr val="FF0000"/>
                </a:solidFill>
              </a:rPr>
              <a:t>&lt;/FORM&gt;</a:t>
            </a:r>
          </a:p>
          <a:p>
            <a:pPr>
              <a:buNone/>
            </a:pPr>
            <a:r>
              <a:rPr lang="en-US" dirty="0" smtClean="0">
                <a:solidFill>
                  <a:srgbClr val="FF0000"/>
                </a:solidFill>
              </a:rPr>
              <a:t>&lt;/BODY&gt;</a:t>
            </a:r>
          </a:p>
          <a:p>
            <a:pPr>
              <a:buNone/>
            </a:pPr>
            <a:r>
              <a:rPr lang="en-US" dirty="0" smtClean="0">
                <a:solidFill>
                  <a:srgbClr val="FF0000"/>
                </a:solidFill>
              </a:rPr>
              <a:t>&lt;/HTML&gt;</a:t>
            </a:r>
          </a:p>
        </p:txBody>
      </p:sp>
    </p:spTree>
  </p:cSld>
  <p:clrMapOvr>
    <a:masterClrMapping/>
  </p:clrMapOvr>
  <p:transition spd="med">
    <p:whee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Comments</a:t>
            </a:r>
            <a:endParaRPr lang="en-US" b="1" dirty="0"/>
          </a:p>
        </p:txBody>
      </p:sp>
      <p:sp>
        <p:nvSpPr>
          <p:cNvPr id="3" name="Content Placeholder 2"/>
          <p:cNvSpPr>
            <a:spLocks noGrp="1"/>
          </p:cNvSpPr>
          <p:nvPr>
            <p:ph sz="quarter" idx="1"/>
          </p:nvPr>
        </p:nvSpPr>
        <p:spPr>
          <a:xfrm>
            <a:off x="612648" y="1600200"/>
            <a:ext cx="8153400" cy="4191000"/>
          </a:xfrm>
        </p:spPr>
        <p:txBody>
          <a:bodyPr>
            <a:normAutofit lnSpcReduction="10000"/>
          </a:bodyPr>
          <a:lstStyle/>
          <a:p>
            <a:r>
              <a:rPr lang="en-US" sz="2600" dirty="0" smtClean="0"/>
              <a:t>PHP supports two types of comments: </a:t>
            </a:r>
          </a:p>
          <a:p>
            <a:pPr lvl="1"/>
            <a:r>
              <a:rPr lang="en-US" dirty="0" smtClean="0"/>
              <a:t>single-line comment (short comment), and </a:t>
            </a:r>
          </a:p>
          <a:p>
            <a:pPr lvl="1"/>
            <a:r>
              <a:rPr lang="en-US" dirty="0" smtClean="0"/>
              <a:t>multi-line comment (long comment). </a:t>
            </a:r>
          </a:p>
          <a:p>
            <a:pPr>
              <a:buNone/>
            </a:pPr>
            <a:endParaRPr lang="en-US" sz="1400" dirty="0" smtClean="0"/>
          </a:p>
          <a:p>
            <a:r>
              <a:rPr lang="en-US" sz="2600" dirty="0" smtClean="0"/>
              <a:t>The format for multi-line comments is as follows:</a:t>
            </a:r>
          </a:p>
          <a:p>
            <a:pPr>
              <a:buNone/>
            </a:pPr>
            <a:r>
              <a:rPr lang="en-US" sz="2600" dirty="0" smtClean="0">
                <a:solidFill>
                  <a:srgbClr val="FF0000"/>
                </a:solidFill>
              </a:rPr>
              <a:t>	/* comment text</a:t>
            </a:r>
          </a:p>
          <a:p>
            <a:pPr>
              <a:buNone/>
            </a:pPr>
            <a:r>
              <a:rPr lang="en-US" sz="2600" dirty="0" smtClean="0">
                <a:solidFill>
                  <a:srgbClr val="FF0000"/>
                </a:solidFill>
              </a:rPr>
              <a:t>	     more comment text</a:t>
            </a:r>
          </a:p>
          <a:p>
            <a:pPr>
              <a:buNone/>
            </a:pPr>
            <a:r>
              <a:rPr lang="en-US" sz="2600" dirty="0" smtClean="0">
                <a:solidFill>
                  <a:srgbClr val="FF0000"/>
                </a:solidFill>
              </a:rPr>
              <a:t>	*/</a:t>
            </a:r>
          </a:p>
          <a:p>
            <a:pPr>
              <a:buNone/>
            </a:pPr>
            <a:r>
              <a:rPr lang="en-US" sz="1200" dirty="0" smtClean="0"/>
              <a:t> </a:t>
            </a:r>
          </a:p>
          <a:p>
            <a:r>
              <a:rPr lang="en-US" sz="2600" dirty="0" smtClean="0"/>
              <a:t>Your comments can be as long or as short as you need. </a:t>
            </a:r>
            <a:endParaRPr lang="en-US" sz="2600" dirty="0"/>
          </a:p>
          <a:p>
            <a:endParaRPr lang="en-US" sz="2600" dirty="0" smtClean="0"/>
          </a:p>
        </p:txBody>
      </p:sp>
    </p:spTree>
  </p:cSld>
  <p:clrMapOvr>
    <a:masterClrMapping/>
  </p:clrMapOvr>
  <p:transition spd="med">
    <p:wheel/>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304800"/>
            <a:ext cx="8302752" cy="6553200"/>
          </a:xfrm>
        </p:spPr>
        <p:txBody>
          <a:bodyPr>
            <a:normAutofit fontScale="62500" lnSpcReduction="20000"/>
          </a:bodyPr>
          <a:lstStyle/>
          <a:p>
            <a:pPr>
              <a:lnSpc>
                <a:spcPct val="120000"/>
              </a:lnSpc>
              <a:spcBef>
                <a:spcPts val="0"/>
              </a:spcBef>
              <a:buNone/>
            </a:pPr>
            <a:r>
              <a:rPr lang="en-US" dirty="0" smtClean="0"/>
              <a:t>The customer.php file that process the data collected by the above form is the following:</a:t>
            </a:r>
          </a:p>
          <a:p>
            <a:pPr>
              <a:lnSpc>
                <a:spcPct val="120000"/>
              </a:lnSpc>
              <a:spcBef>
                <a:spcPts val="0"/>
              </a:spcBef>
              <a:buNone/>
            </a:pP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a:lnSpc>
                <a:spcPct val="120000"/>
              </a:lnSpc>
              <a:spcBef>
                <a:spcPts val="0"/>
              </a:spcBef>
              <a:buNone/>
            </a:pPr>
            <a:r>
              <a:rPr lang="en-US" dirty="0" smtClean="0">
                <a:solidFill>
                  <a:srgbClr val="FF0000"/>
                </a:solidFill>
              </a:rPr>
              <a:t>	// Open connection to the database</a:t>
            </a:r>
          </a:p>
          <a:p>
            <a:pPr>
              <a:lnSpc>
                <a:spcPct val="120000"/>
              </a:lnSpc>
              <a:spcBef>
                <a:spcPts val="0"/>
              </a:spcBef>
              <a:buNone/>
            </a:pPr>
            <a:r>
              <a:rPr lang="en-US" dirty="0" smtClean="0">
                <a:solidFill>
                  <a:srgbClr val="FF0000"/>
                </a:solidFill>
              </a:rPr>
              <a:t>	$con = </a:t>
            </a:r>
            <a:r>
              <a:rPr lang="en-US" dirty="0" err="1" smtClean="0">
                <a:solidFill>
                  <a:srgbClr val="FF0000"/>
                </a:solidFill>
              </a:rPr>
              <a:t>mysql_connect</a:t>
            </a:r>
            <a:r>
              <a:rPr lang="en-US" dirty="0" smtClean="0">
                <a:solidFill>
                  <a:srgbClr val="FF0000"/>
                </a:solidFill>
              </a:rPr>
              <a:t>(“</a:t>
            </a:r>
            <a:r>
              <a:rPr lang="en-US" dirty="0" err="1" smtClean="0">
                <a:solidFill>
                  <a:srgbClr val="FF0000"/>
                </a:solidFill>
              </a:rPr>
              <a:t>localhost</a:t>
            </a:r>
            <a:r>
              <a:rPr lang="en-US" dirty="0" smtClean="0">
                <a:solidFill>
                  <a:srgbClr val="FF0000"/>
                </a:solidFill>
              </a:rPr>
              <a:t>”, “</a:t>
            </a:r>
            <a:r>
              <a:rPr lang="en-US" dirty="0" err="1" smtClean="0">
                <a:solidFill>
                  <a:srgbClr val="FF0000"/>
                </a:solidFill>
              </a:rPr>
              <a:t>phpuser</a:t>
            </a:r>
            <a:r>
              <a:rPr lang="en-US" dirty="0" smtClean="0">
                <a:solidFill>
                  <a:srgbClr val="FF0000"/>
                </a:solidFill>
              </a:rPr>
              <a:t>”, “sesame”) or </a:t>
            </a:r>
          </a:p>
          <a:p>
            <a:pPr>
              <a:lnSpc>
                <a:spcPct val="120000"/>
              </a:lnSpc>
              <a:spcBef>
                <a:spcPts val="0"/>
              </a:spcBef>
              <a:buNone/>
            </a:pPr>
            <a:r>
              <a:rPr lang="en-US" dirty="0" smtClean="0">
                <a:solidFill>
                  <a:srgbClr val="FF0000"/>
                </a:solidFill>
              </a:rPr>
              <a:t>                 die(“Failure to connect to database”);</a:t>
            </a:r>
          </a:p>
          <a:p>
            <a:pPr>
              <a:lnSpc>
                <a:spcPct val="120000"/>
              </a:lnSpc>
              <a:spcBef>
                <a:spcPts val="0"/>
              </a:spcBef>
              <a:buNone/>
            </a:pPr>
            <a:r>
              <a:rPr lang="en-US" dirty="0" smtClean="0">
                <a:solidFill>
                  <a:srgbClr val="FF0000"/>
                </a:solidFill>
              </a:rPr>
              <a:t>	</a:t>
            </a:r>
            <a:r>
              <a:rPr lang="en-US" dirty="0" err="1" smtClean="0">
                <a:solidFill>
                  <a:srgbClr val="FF0000"/>
                </a:solidFill>
              </a:rPr>
              <a:t>mysql_select_db</a:t>
            </a:r>
            <a:r>
              <a:rPr lang="en-US" dirty="0" smtClean="0">
                <a:solidFill>
                  <a:srgbClr val="FF0000"/>
                </a:solidFill>
              </a:rPr>
              <a:t>(“customers”);</a:t>
            </a:r>
          </a:p>
          <a:p>
            <a:pPr>
              <a:lnSpc>
                <a:spcPct val="120000"/>
              </a:lnSpc>
              <a:spcBef>
                <a:spcPts val="0"/>
              </a:spcBef>
              <a:buNone/>
            </a:pPr>
            <a:r>
              <a:rPr lang="en-US" sz="1600" dirty="0" smtClean="0">
                <a:solidFill>
                  <a:srgbClr val="FF0000"/>
                </a:solidFill>
              </a:rPr>
              <a:t> </a:t>
            </a:r>
            <a:r>
              <a:rPr lang="en-US" sz="2200" dirty="0" smtClean="0">
                <a:solidFill>
                  <a:srgbClr val="FF0000"/>
                </a:solidFill>
              </a:rPr>
              <a:t>	</a:t>
            </a:r>
          </a:p>
          <a:p>
            <a:pPr>
              <a:lnSpc>
                <a:spcPct val="120000"/>
              </a:lnSpc>
              <a:spcBef>
                <a:spcPts val="0"/>
              </a:spcBef>
              <a:buNone/>
            </a:pPr>
            <a:r>
              <a:rPr lang="en-US" dirty="0" smtClean="0">
                <a:solidFill>
                  <a:srgbClr val="FF0000"/>
                </a:solidFill>
              </a:rPr>
              <a:t>	$ID = $_POST[“ID”]);</a:t>
            </a:r>
          </a:p>
          <a:p>
            <a:pPr>
              <a:lnSpc>
                <a:spcPct val="120000"/>
              </a:lnSpc>
              <a:spcBef>
                <a:spcPts val="0"/>
              </a:spcBef>
              <a:buNone/>
            </a:pPr>
            <a:r>
              <a:rPr lang="en-US" dirty="0" smtClean="0">
                <a:solidFill>
                  <a:srgbClr val="FF0000"/>
                </a:solidFill>
              </a:rPr>
              <a:t>	$fn = $_POST[“</a:t>
            </a:r>
            <a:r>
              <a:rPr lang="en-US" dirty="0" err="1" smtClean="0">
                <a:solidFill>
                  <a:srgbClr val="FF0000"/>
                </a:solidFill>
              </a:rPr>
              <a:t>FirstName</a:t>
            </a:r>
            <a:r>
              <a:rPr lang="en-US" dirty="0" smtClean="0">
                <a:solidFill>
                  <a:srgbClr val="FF0000"/>
                </a:solidFill>
              </a:rPr>
              <a:t>”];</a:t>
            </a:r>
          </a:p>
          <a:p>
            <a:pPr>
              <a:lnSpc>
                <a:spcPct val="120000"/>
              </a:lnSpc>
              <a:spcBef>
                <a:spcPts val="0"/>
              </a:spcBef>
              <a:buNone/>
            </a:pPr>
            <a:r>
              <a:rPr lang="en-US" dirty="0" smtClean="0">
                <a:solidFill>
                  <a:srgbClr val="FF0000"/>
                </a:solidFill>
              </a:rPr>
              <a:t>	$</a:t>
            </a:r>
            <a:r>
              <a:rPr lang="en-US" dirty="0" err="1" smtClean="0">
                <a:solidFill>
                  <a:srgbClr val="FF0000"/>
                </a:solidFill>
              </a:rPr>
              <a:t>ln</a:t>
            </a:r>
            <a:r>
              <a:rPr lang="en-US" dirty="0" smtClean="0">
                <a:solidFill>
                  <a:srgbClr val="FF0000"/>
                </a:solidFill>
              </a:rPr>
              <a:t> = $_POST[“</a:t>
            </a:r>
            <a:r>
              <a:rPr lang="en-US" dirty="0" err="1" smtClean="0">
                <a:solidFill>
                  <a:srgbClr val="FF0000"/>
                </a:solidFill>
              </a:rPr>
              <a:t>LastName</a:t>
            </a:r>
            <a:r>
              <a:rPr lang="en-US" dirty="0" smtClean="0">
                <a:solidFill>
                  <a:srgbClr val="FF0000"/>
                </a:solidFill>
              </a:rPr>
              <a:t>”];</a:t>
            </a:r>
          </a:p>
          <a:p>
            <a:pPr>
              <a:lnSpc>
                <a:spcPct val="120000"/>
              </a:lnSpc>
              <a:spcBef>
                <a:spcPts val="0"/>
              </a:spcBef>
              <a:buNone/>
            </a:pPr>
            <a:r>
              <a:rPr lang="en-US" dirty="0" smtClean="0">
                <a:solidFill>
                  <a:srgbClr val="FF0000"/>
                </a:solidFill>
              </a:rPr>
              <a:t>	$</a:t>
            </a:r>
            <a:r>
              <a:rPr lang="en-US" dirty="0" err="1" smtClean="0">
                <a:solidFill>
                  <a:srgbClr val="FF0000"/>
                </a:solidFill>
              </a:rPr>
              <a:t>sx</a:t>
            </a:r>
            <a:r>
              <a:rPr lang="en-US" dirty="0" smtClean="0">
                <a:solidFill>
                  <a:srgbClr val="FF0000"/>
                </a:solidFill>
              </a:rPr>
              <a:t> = $_POST[“Sex”];</a:t>
            </a:r>
          </a:p>
          <a:p>
            <a:pPr>
              <a:lnSpc>
                <a:spcPct val="120000"/>
              </a:lnSpc>
              <a:spcBef>
                <a:spcPts val="0"/>
              </a:spcBef>
              <a:buNone/>
            </a:pPr>
            <a:r>
              <a:rPr lang="en-US" dirty="0" smtClean="0">
                <a:solidFill>
                  <a:srgbClr val="FF0000"/>
                </a:solidFill>
              </a:rPr>
              <a:t>	$</a:t>
            </a:r>
            <a:r>
              <a:rPr lang="en-US" dirty="0" err="1" smtClean="0">
                <a:solidFill>
                  <a:srgbClr val="FF0000"/>
                </a:solidFill>
              </a:rPr>
              <a:t>tl</a:t>
            </a:r>
            <a:r>
              <a:rPr lang="en-US" dirty="0" smtClean="0">
                <a:solidFill>
                  <a:srgbClr val="FF0000"/>
                </a:solidFill>
              </a:rPr>
              <a:t> = $_POST[“Telephone”];</a:t>
            </a:r>
          </a:p>
          <a:p>
            <a:pPr>
              <a:lnSpc>
                <a:spcPct val="120000"/>
              </a:lnSpc>
              <a:spcBef>
                <a:spcPts val="0"/>
              </a:spcBef>
              <a:buNone/>
            </a:pPr>
            <a:r>
              <a:rPr lang="en-US" dirty="0" smtClean="0">
                <a:solidFill>
                  <a:srgbClr val="FF0000"/>
                </a:solidFill>
              </a:rPr>
              <a:t>	$</a:t>
            </a:r>
            <a:r>
              <a:rPr lang="en-US" dirty="0" err="1" smtClean="0">
                <a:solidFill>
                  <a:srgbClr val="FF0000"/>
                </a:solidFill>
              </a:rPr>
              <a:t>st</a:t>
            </a:r>
            <a:r>
              <a:rPr lang="en-US" dirty="0" smtClean="0">
                <a:solidFill>
                  <a:srgbClr val="FF0000"/>
                </a:solidFill>
              </a:rPr>
              <a:t> = “1”;</a:t>
            </a:r>
          </a:p>
          <a:p>
            <a:pPr>
              <a:lnSpc>
                <a:spcPct val="120000"/>
              </a:lnSpc>
              <a:spcBef>
                <a:spcPts val="0"/>
              </a:spcBef>
              <a:buNone/>
            </a:pPr>
            <a:r>
              <a:rPr lang="en-US" sz="2200" dirty="0" smtClean="0">
                <a:solidFill>
                  <a:srgbClr val="FF0000"/>
                </a:solidFill>
              </a:rPr>
              <a:t> 	</a:t>
            </a:r>
          </a:p>
          <a:p>
            <a:pPr>
              <a:lnSpc>
                <a:spcPct val="120000"/>
              </a:lnSpc>
              <a:spcBef>
                <a:spcPts val="0"/>
              </a:spcBef>
              <a:buNone/>
            </a:pPr>
            <a:r>
              <a:rPr lang="en-US" dirty="0" smtClean="0">
                <a:solidFill>
                  <a:srgbClr val="FF0000"/>
                </a:solidFill>
              </a:rPr>
              <a:t>	$query = “INSERT INTO users VALUES($ID, $fn, $</a:t>
            </a:r>
            <a:r>
              <a:rPr lang="en-US" dirty="0" err="1" smtClean="0">
                <a:solidFill>
                  <a:srgbClr val="FF0000"/>
                </a:solidFill>
              </a:rPr>
              <a:t>ln</a:t>
            </a:r>
            <a:r>
              <a:rPr lang="en-US" dirty="0" smtClean="0">
                <a:solidFill>
                  <a:srgbClr val="FF0000"/>
                </a:solidFill>
              </a:rPr>
              <a:t>, $</a:t>
            </a:r>
            <a:r>
              <a:rPr lang="en-US" dirty="0" err="1" smtClean="0">
                <a:solidFill>
                  <a:srgbClr val="FF0000"/>
                </a:solidFill>
              </a:rPr>
              <a:t>sx</a:t>
            </a:r>
            <a:r>
              <a:rPr lang="en-US" dirty="0" smtClean="0">
                <a:solidFill>
                  <a:srgbClr val="FF0000"/>
                </a:solidFill>
              </a:rPr>
              <a:t>, $</a:t>
            </a:r>
            <a:r>
              <a:rPr lang="en-US" dirty="0" err="1" smtClean="0">
                <a:solidFill>
                  <a:srgbClr val="FF0000"/>
                </a:solidFill>
              </a:rPr>
              <a:t>tl</a:t>
            </a:r>
            <a:r>
              <a:rPr lang="en-US" dirty="0" smtClean="0">
                <a:solidFill>
                  <a:srgbClr val="FF0000"/>
                </a:solidFill>
              </a:rPr>
              <a:t>, $</a:t>
            </a:r>
            <a:r>
              <a:rPr lang="en-US" dirty="0" err="1" smtClean="0">
                <a:solidFill>
                  <a:srgbClr val="FF0000"/>
                </a:solidFill>
              </a:rPr>
              <a:t>st</a:t>
            </a:r>
            <a:r>
              <a:rPr lang="en-US" dirty="0" smtClean="0">
                <a:solidFill>
                  <a:srgbClr val="FF0000"/>
                </a:solidFill>
              </a:rPr>
              <a:t>)”;</a:t>
            </a:r>
          </a:p>
          <a:p>
            <a:pPr>
              <a:lnSpc>
                <a:spcPct val="120000"/>
              </a:lnSpc>
              <a:spcBef>
                <a:spcPts val="0"/>
              </a:spcBef>
              <a:buNone/>
            </a:pPr>
            <a:r>
              <a:rPr lang="en-US" dirty="0" smtClean="0">
                <a:solidFill>
                  <a:srgbClr val="FF0000"/>
                </a:solidFill>
              </a:rPr>
              <a:t>	$result = </a:t>
            </a:r>
            <a:r>
              <a:rPr lang="en-US" dirty="0" err="1" smtClean="0">
                <a:solidFill>
                  <a:srgbClr val="FF0000"/>
                </a:solidFill>
              </a:rPr>
              <a:t>mysql_query</a:t>
            </a:r>
            <a:r>
              <a:rPr lang="en-US" dirty="0" smtClean="0">
                <a:solidFill>
                  <a:srgbClr val="FF0000"/>
                </a:solidFill>
              </a:rPr>
              <a:t>($query);</a:t>
            </a:r>
          </a:p>
          <a:p>
            <a:pPr>
              <a:lnSpc>
                <a:spcPct val="120000"/>
              </a:lnSpc>
              <a:spcBef>
                <a:spcPts val="0"/>
              </a:spcBef>
              <a:buNone/>
            </a:pPr>
            <a:r>
              <a:rPr lang="en-US" dirty="0" smtClean="0">
                <a:solidFill>
                  <a:srgbClr val="FF0000"/>
                </a:solidFill>
              </a:rPr>
              <a:t>	if (</a:t>
            </a:r>
            <a:r>
              <a:rPr lang="en-US" dirty="0" err="1" smtClean="0">
                <a:solidFill>
                  <a:srgbClr val="FF0000"/>
                </a:solidFill>
              </a:rPr>
              <a:t>mysql_affected_rows</a:t>
            </a:r>
            <a:r>
              <a:rPr lang="en-US" dirty="0" smtClean="0">
                <a:solidFill>
                  <a:srgbClr val="FF0000"/>
                </a:solidFill>
              </a:rPr>
              <a:t>($result) &gt;= 1) </a:t>
            </a:r>
          </a:p>
          <a:p>
            <a:pPr>
              <a:lnSpc>
                <a:spcPct val="120000"/>
              </a:lnSpc>
              <a:spcBef>
                <a:spcPts val="0"/>
              </a:spcBef>
              <a:buNone/>
            </a:pPr>
            <a:r>
              <a:rPr lang="en-US" dirty="0" smtClean="0">
                <a:solidFill>
                  <a:srgbClr val="FF0000"/>
                </a:solidFill>
              </a:rPr>
              <a:t>    		echo ‘&lt;P&gt;Your information has been saved.&lt;/P&gt;’;</a:t>
            </a:r>
          </a:p>
          <a:p>
            <a:pPr>
              <a:lnSpc>
                <a:spcPct val="120000"/>
              </a:lnSpc>
              <a:spcBef>
                <a:spcPts val="0"/>
              </a:spcBef>
              <a:buNone/>
            </a:pPr>
            <a:r>
              <a:rPr lang="en-US" dirty="0" smtClean="0">
                <a:solidFill>
                  <a:srgbClr val="FF0000"/>
                </a:solidFill>
              </a:rPr>
              <a:t>	else </a:t>
            </a:r>
          </a:p>
          <a:p>
            <a:pPr>
              <a:lnSpc>
                <a:spcPct val="120000"/>
              </a:lnSpc>
              <a:spcBef>
                <a:spcPts val="0"/>
              </a:spcBef>
              <a:buNone/>
            </a:pPr>
            <a:r>
              <a:rPr lang="en-US" dirty="0" smtClean="0">
                <a:solidFill>
                  <a:srgbClr val="FF0000"/>
                </a:solidFill>
              </a:rPr>
              <a:t>    		echo ‘&lt;P&gt;Something went wrong with your signup attempt.&lt;/P&gt;’;</a:t>
            </a:r>
          </a:p>
          <a:p>
            <a:pPr>
              <a:lnSpc>
                <a:spcPct val="120000"/>
              </a:lnSpc>
              <a:spcBef>
                <a:spcPts val="0"/>
              </a:spcBef>
              <a:buNone/>
            </a:pPr>
            <a:r>
              <a:rPr lang="en-US" dirty="0" smtClean="0">
                <a:solidFill>
                  <a:srgbClr val="FF0000"/>
                </a:solidFill>
              </a:rPr>
              <a:t>?&gt;</a:t>
            </a:r>
          </a:p>
        </p:txBody>
      </p:sp>
    </p:spTree>
  </p:cSld>
  <p:clrMapOvr>
    <a:masterClrMapping/>
  </p:clrMapOvr>
  <p:transition spd="med">
    <p:wheel/>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3.1 Database Programming…</a:t>
            </a:r>
            <a:endParaRPr lang="en-US" dirty="0"/>
          </a:p>
        </p:txBody>
      </p:sp>
      <p:sp>
        <p:nvSpPr>
          <p:cNvPr id="3" name="Content Placeholder 2"/>
          <p:cNvSpPr>
            <a:spLocks noGrp="1"/>
          </p:cNvSpPr>
          <p:nvPr>
            <p:ph sz="quarter" idx="1"/>
          </p:nvPr>
        </p:nvSpPr>
        <p:spPr>
          <a:xfrm>
            <a:off x="457200" y="1600200"/>
            <a:ext cx="8458200" cy="4800600"/>
          </a:xfrm>
        </p:spPr>
        <p:txBody>
          <a:bodyPr>
            <a:normAutofit fontScale="62500" lnSpcReduction="20000"/>
          </a:bodyPr>
          <a:lstStyle/>
          <a:p>
            <a:pPr>
              <a:lnSpc>
                <a:spcPct val="120000"/>
              </a:lnSpc>
            </a:pPr>
            <a:r>
              <a:rPr lang="en-US" dirty="0" smtClean="0"/>
              <a:t>In addition to insertion, you can do many other operations on database using SQL</a:t>
            </a:r>
          </a:p>
          <a:p>
            <a:pPr>
              <a:lnSpc>
                <a:spcPct val="120000"/>
              </a:lnSpc>
            </a:pPr>
            <a:r>
              <a:rPr lang="en-US" i="1" dirty="0" smtClean="0"/>
              <a:t>SELECT </a:t>
            </a:r>
            <a:r>
              <a:rPr lang="en-US" i="1" dirty="0" err="1" smtClean="0"/>
              <a:t>item_list</a:t>
            </a:r>
            <a:r>
              <a:rPr lang="en-US" i="1" dirty="0" smtClean="0"/>
              <a:t> FROM </a:t>
            </a:r>
            <a:r>
              <a:rPr lang="en-US" i="1" dirty="0" err="1" smtClean="0"/>
              <a:t>table_list</a:t>
            </a:r>
            <a:r>
              <a:rPr lang="en-US" i="1" dirty="0" smtClean="0"/>
              <a:t> WHERE </a:t>
            </a:r>
            <a:r>
              <a:rPr lang="en-US" i="1" dirty="0" err="1" smtClean="0"/>
              <a:t>search_condition</a:t>
            </a:r>
            <a:r>
              <a:rPr lang="en-US" i="1" dirty="0" smtClean="0"/>
              <a:t>;</a:t>
            </a:r>
          </a:p>
          <a:p>
            <a:pPr>
              <a:lnSpc>
                <a:spcPct val="120000"/>
              </a:lnSpc>
              <a:buNone/>
            </a:pPr>
            <a:r>
              <a:rPr lang="en-US" dirty="0" smtClean="0">
                <a:solidFill>
                  <a:srgbClr val="FF0000"/>
                </a:solidFill>
              </a:rPr>
              <a:t>select </a:t>
            </a:r>
            <a:r>
              <a:rPr lang="en-US" dirty="0" err="1" smtClean="0">
                <a:solidFill>
                  <a:srgbClr val="FF0000"/>
                </a:solidFill>
              </a:rPr>
              <a:t>lname</a:t>
            </a:r>
            <a:r>
              <a:rPr lang="en-US" dirty="0" smtClean="0">
                <a:solidFill>
                  <a:srgbClr val="FF0000"/>
                </a:solidFill>
              </a:rPr>
              <a:t>, </a:t>
            </a:r>
            <a:r>
              <a:rPr lang="en-US" dirty="0" err="1" smtClean="0">
                <a:solidFill>
                  <a:srgbClr val="FF0000"/>
                </a:solidFill>
              </a:rPr>
              <a:t>fname</a:t>
            </a:r>
            <a:r>
              <a:rPr lang="en-US" dirty="0" smtClean="0">
                <a:solidFill>
                  <a:srgbClr val="FF0000"/>
                </a:solidFill>
              </a:rPr>
              <a:t>, balance from account where balance &gt; 10000</a:t>
            </a:r>
          </a:p>
          <a:p>
            <a:pPr>
              <a:lnSpc>
                <a:spcPct val="120000"/>
              </a:lnSpc>
            </a:pPr>
            <a:r>
              <a:rPr lang="en-US" i="1" dirty="0" smtClean="0"/>
              <a:t>CREATE TABLE </a:t>
            </a:r>
            <a:r>
              <a:rPr lang="en-US" i="1" dirty="0" err="1" smtClean="0"/>
              <a:t>table</a:t>
            </a:r>
            <a:r>
              <a:rPr lang="en-US" i="1" dirty="0" smtClean="0"/>
              <a:t>-name (column-name data-type, .... )</a:t>
            </a:r>
          </a:p>
          <a:p>
            <a:pPr>
              <a:lnSpc>
                <a:spcPct val="120000"/>
              </a:lnSpc>
              <a:buNone/>
            </a:pPr>
            <a:r>
              <a:rPr lang="en-US" dirty="0" smtClean="0">
                <a:solidFill>
                  <a:srgbClr val="FF0000"/>
                </a:solidFill>
              </a:rPr>
              <a:t>Create table customer(</a:t>
            </a:r>
            <a:r>
              <a:rPr lang="en-US" dirty="0" err="1" smtClean="0">
                <a:solidFill>
                  <a:srgbClr val="FF0000"/>
                </a:solidFill>
              </a:rPr>
              <a:t>lname</a:t>
            </a:r>
            <a:r>
              <a:rPr lang="en-US" dirty="0" smtClean="0">
                <a:solidFill>
                  <a:srgbClr val="FF0000"/>
                </a:solidFill>
              </a:rPr>
              <a:t> </a:t>
            </a:r>
            <a:r>
              <a:rPr lang="en-US" dirty="0" err="1" smtClean="0">
                <a:solidFill>
                  <a:srgbClr val="FF0000"/>
                </a:solidFill>
              </a:rPr>
              <a:t>varchar</a:t>
            </a:r>
            <a:r>
              <a:rPr lang="en-US" dirty="0" smtClean="0">
                <a:solidFill>
                  <a:srgbClr val="FF0000"/>
                </a:solidFill>
              </a:rPr>
              <a:t>(20), </a:t>
            </a:r>
            <a:r>
              <a:rPr lang="en-US" dirty="0" err="1" smtClean="0">
                <a:solidFill>
                  <a:srgbClr val="FF0000"/>
                </a:solidFill>
              </a:rPr>
              <a:t>fname</a:t>
            </a:r>
            <a:r>
              <a:rPr lang="en-US" dirty="0" smtClean="0">
                <a:solidFill>
                  <a:srgbClr val="FF0000"/>
                </a:solidFill>
              </a:rPr>
              <a:t> </a:t>
            </a:r>
            <a:r>
              <a:rPr lang="en-US" dirty="0" err="1" smtClean="0">
                <a:solidFill>
                  <a:srgbClr val="FF0000"/>
                </a:solidFill>
              </a:rPr>
              <a:t>varchar</a:t>
            </a:r>
            <a:r>
              <a:rPr lang="en-US" dirty="0" smtClean="0">
                <a:solidFill>
                  <a:srgbClr val="FF0000"/>
                </a:solidFill>
              </a:rPr>
              <a:t>(20), branch </a:t>
            </a:r>
            <a:r>
              <a:rPr lang="en-US" dirty="0" err="1" smtClean="0">
                <a:solidFill>
                  <a:srgbClr val="FF0000"/>
                </a:solidFill>
              </a:rPr>
              <a:t>varchar</a:t>
            </a:r>
            <a:r>
              <a:rPr lang="en-US" dirty="0" smtClean="0">
                <a:solidFill>
                  <a:srgbClr val="FF0000"/>
                </a:solidFill>
              </a:rPr>
              <a:t>(30), balance number);</a:t>
            </a:r>
          </a:p>
          <a:p>
            <a:pPr>
              <a:lnSpc>
                <a:spcPct val="120000"/>
              </a:lnSpc>
            </a:pPr>
            <a:r>
              <a:rPr lang="en-US" i="1" dirty="0" smtClean="0"/>
              <a:t>INSERT INTO </a:t>
            </a:r>
            <a:r>
              <a:rPr lang="en-US" i="1" dirty="0" err="1" smtClean="0"/>
              <a:t>table_name</a:t>
            </a:r>
            <a:r>
              <a:rPr lang="en-US" i="1" dirty="0" smtClean="0"/>
              <a:t>(</a:t>
            </a:r>
            <a:r>
              <a:rPr lang="en-US" i="1" dirty="0" err="1" smtClean="0"/>
              <a:t>column_names</a:t>
            </a:r>
            <a:r>
              <a:rPr lang="en-US" i="1" dirty="0" smtClean="0"/>
              <a:t>) VALUES (</a:t>
            </a:r>
            <a:r>
              <a:rPr lang="en-US" i="1" dirty="0" err="1" smtClean="0"/>
              <a:t>value_list</a:t>
            </a:r>
            <a:r>
              <a:rPr lang="en-US" i="1" dirty="0" smtClean="0"/>
              <a:t>)</a:t>
            </a:r>
          </a:p>
          <a:p>
            <a:pPr>
              <a:lnSpc>
                <a:spcPct val="120000"/>
              </a:lnSpc>
              <a:buNone/>
            </a:pPr>
            <a:r>
              <a:rPr lang="en-US" dirty="0" smtClean="0">
                <a:solidFill>
                  <a:srgbClr val="FF0000"/>
                </a:solidFill>
              </a:rPr>
              <a:t>INSERT INTO account (</a:t>
            </a:r>
            <a:r>
              <a:rPr lang="en-US" dirty="0" err="1" smtClean="0">
                <a:solidFill>
                  <a:srgbClr val="FF0000"/>
                </a:solidFill>
              </a:rPr>
              <a:t>lname</a:t>
            </a:r>
            <a:r>
              <a:rPr lang="en-US" dirty="0" smtClean="0">
                <a:solidFill>
                  <a:srgbClr val="FF0000"/>
                </a:solidFill>
              </a:rPr>
              <a:t>, </a:t>
            </a:r>
            <a:r>
              <a:rPr lang="en-US" dirty="0" err="1" smtClean="0">
                <a:solidFill>
                  <a:srgbClr val="FF0000"/>
                </a:solidFill>
              </a:rPr>
              <a:t>fname</a:t>
            </a:r>
            <a:r>
              <a:rPr lang="en-US" dirty="0" smtClean="0">
                <a:solidFill>
                  <a:srgbClr val="FF0000"/>
                </a:solidFill>
              </a:rPr>
              <a:t>, branch, balance) VALUES ('john', 'smith', 101, 10000)</a:t>
            </a:r>
          </a:p>
          <a:p>
            <a:pPr>
              <a:lnSpc>
                <a:spcPct val="120000"/>
              </a:lnSpc>
            </a:pPr>
            <a:r>
              <a:rPr lang="en-US" i="1" dirty="0" smtClean="0"/>
              <a:t>DELETE FROM </a:t>
            </a:r>
            <a:r>
              <a:rPr lang="en-US" i="1" dirty="0" err="1" smtClean="0"/>
              <a:t>table_name</a:t>
            </a:r>
            <a:r>
              <a:rPr lang="en-US" i="1" dirty="0" smtClean="0"/>
              <a:t> WHERE </a:t>
            </a:r>
            <a:r>
              <a:rPr lang="en-US" i="1" dirty="0" err="1" smtClean="0"/>
              <a:t>search_condition</a:t>
            </a:r>
            <a:endParaRPr lang="en-US" i="1" dirty="0" smtClean="0"/>
          </a:p>
          <a:p>
            <a:pPr>
              <a:lnSpc>
                <a:spcPct val="120000"/>
              </a:lnSpc>
              <a:buNone/>
            </a:pPr>
            <a:r>
              <a:rPr lang="en-US" dirty="0" smtClean="0">
                <a:solidFill>
                  <a:srgbClr val="FF0000"/>
                </a:solidFill>
              </a:rPr>
              <a:t>DELETE FROM account where </a:t>
            </a:r>
            <a:r>
              <a:rPr lang="en-US" dirty="0" err="1" smtClean="0">
                <a:solidFill>
                  <a:srgbClr val="FF0000"/>
                </a:solidFill>
              </a:rPr>
              <a:t>fname</a:t>
            </a:r>
            <a:r>
              <a:rPr lang="en-US" dirty="0" smtClean="0">
                <a:solidFill>
                  <a:srgbClr val="FF0000"/>
                </a:solidFill>
              </a:rPr>
              <a:t> = 'john' and </a:t>
            </a:r>
            <a:r>
              <a:rPr lang="en-US" dirty="0" err="1" smtClean="0">
                <a:solidFill>
                  <a:srgbClr val="FF0000"/>
                </a:solidFill>
              </a:rPr>
              <a:t>lname</a:t>
            </a:r>
            <a:r>
              <a:rPr lang="en-US" dirty="0" smtClean="0">
                <a:solidFill>
                  <a:srgbClr val="FF0000"/>
                </a:solidFill>
              </a:rPr>
              <a:t> = 'smith'</a:t>
            </a:r>
          </a:p>
          <a:p>
            <a:pPr>
              <a:lnSpc>
                <a:spcPct val="120000"/>
              </a:lnSpc>
            </a:pPr>
            <a:r>
              <a:rPr lang="en-US" i="1" dirty="0" smtClean="0"/>
              <a:t>UPDATE </a:t>
            </a:r>
            <a:r>
              <a:rPr lang="en-US" i="1" dirty="0" err="1" smtClean="0"/>
              <a:t>table_name</a:t>
            </a:r>
            <a:r>
              <a:rPr lang="en-US" i="1" dirty="0" smtClean="0"/>
              <a:t> SET </a:t>
            </a:r>
            <a:r>
              <a:rPr lang="en-US" i="1" dirty="0" err="1" smtClean="0"/>
              <a:t>column_names</a:t>
            </a:r>
            <a:r>
              <a:rPr lang="en-US" i="1" dirty="0" smtClean="0"/>
              <a:t> expression WHERE  condition</a:t>
            </a:r>
          </a:p>
          <a:p>
            <a:pPr>
              <a:lnSpc>
                <a:spcPct val="120000"/>
              </a:lnSpc>
              <a:buNone/>
            </a:pPr>
            <a:r>
              <a:rPr lang="en-US" dirty="0" smtClean="0">
                <a:solidFill>
                  <a:srgbClr val="FF0000"/>
                </a:solidFill>
              </a:rPr>
              <a:t>UPDATE account SET balance = balance * 1.06 where balance &gt; 1000</a:t>
            </a:r>
            <a:endParaRPr lang="en-US" dirty="0">
              <a:solidFill>
                <a:srgbClr val="FF0000"/>
              </a:solidFill>
            </a:endParaRPr>
          </a:p>
        </p:txBody>
      </p:sp>
    </p:spTree>
  </p:cSld>
  <p:clrMapOvr>
    <a:masterClrMapping/>
  </p:clrMapOvr>
  <p:transition spd="med">
    <p:wheel/>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3.1 Database Programming…</a:t>
            </a:r>
            <a:endParaRPr lang="en-US" dirty="0"/>
          </a:p>
        </p:txBody>
      </p:sp>
      <p:sp>
        <p:nvSpPr>
          <p:cNvPr id="3" name="Content Placeholder 2"/>
          <p:cNvSpPr>
            <a:spLocks noGrp="1"/>
          </p:cNvSpPr>
          <p:nvPr>
            <p:ph sz="quarter" idx="1"/>
          </p:nvPr>
        </p:nvSpPr>
        <p:spPr/>
        <p:txBody>
          <a:bodyPr>
            <a:normAutofit/>
          </a:bodyPr>
          <a:lstStyle/>
          <a:p>
            <a:pPr>
              <a:buNone/>
            </a:pPr>
            <a:r>
              <a:rPr lang="en-US" sz="2800" b="1" dirty="0" smtClean="0"/>
              <a:t>Closing the connection</a:t>
            </a:r>
            <a:endParaRPr lang="en-US" sz="2800" dirty="0" smtClean="0"/>
          </a:p>
          <a:p>
            <a:r>
              <a:rPr lang="en-US" sz="2400" dirty="0" smtClean="0"/>
              <a:t>Any open database connections are closed when the script ends. </a:t>
            </a:r>
          </a:p>
          <a:p>
            <a:r>
              <a:rPr lang="en-US" sz="2400" dirty="0" smtClean="0"/>
              <a:t>However, it is good programming practice to close the connections in the script to avoid any possible problems. </a:t>
            </a:r>
          </a:p>
          <a:p>
            <a:r>
              <a:rPr lang="en-US" sz="2400" dirty="0" smtClean="0"/>
              <a:t>You close database connections with a PHP function </a:t>
            </a:r>
          </a:p>
          <a:p>
            <a:r>
              <a:rPr lang="en-US" sz="2400" dirty="0" smtClean="0"/>
              <a:t>For example, for </a:t>
            </a:r>
            <a:r>
              <a:rPr lang="en-US" sz="2400" dirty="0" err="1" smtClean="0"/>
              <a:t>MySQL</a:t>
            </a:r>
            <a:r>
              <a:rPr lang="en-US" sz="2400" dirty="0" smtClean="0"/>
              <a:t>, use the following function to close a database connection:</a:t>
            </a:r>
          </a:p>
          <a:p>
            <a:pPr>
              <a:buNone/>
            </a:pPr>
            <a:r>
              <a:rPr lang="en-US" sz="2400" dirty="0" smtClean="0">
                <a:solidFill>
                  <a:srgbClr val="FF0000"/>
                </a:solidFill>
              </a:rPr>
              <a:t>	</a:t>
            </a:r>
            <a:r>
              <a:rPr lang="en-US" sz="2400" dirty="0" err="1" smtClean="0">
                <a:solidFill>
                  <a:srgbClr val="FF0000"/>
                </a:solidFill>
              </a:rPr>
              <a:t>mysql_close</a:t>
            </a:r>
            <a:r>
              <a:rPr lang="en-US" sz="2400" dirty="0" smtClean="0">
                <a:solidFill>
                  <a:srgbClr val="FF0000"/>
                </a:solidFill>
              </a:rPr>
              <a:t>($connect);</a:t>
            </a:r>
            <a:endParaRPr lang="en-US" sz="2400" dirty="0">
              <a:solidFill>
                <a:srgbClr val="FF0000"/>
              </a:solidFill>
            </a:endParaRPr>
          </a:p>
        </p:txBody>
      </p:sp>
    </p:spTree>
  </p:cSld>
  <p:clrMapOvr>
    <a:masterClrMapping/>
  </p:clrMapOvr>
  <p:transition spd="med">
    <p:wheel/>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Other PHP-Database Functions</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77500" lnSpcReduction="20000"/>
          </a:bodyPr>
          <a:lstStyle/>
          <a:p>
            <a:pPr>
              <a:lnSpc>
                <a:spcPct val="120000"/>
              </a:lnSpc>
            </a:pPr>
            <a:r>
              <a:rPr lang="en-US" dirty="0" err="1" smtClean="0"/>
              <a:t>mysql_affected_rows</a:t>
            </a:r>
            <a:r>
              <a:rPr lang="en-US" dirty="0" smtClean="0"/>
              <a:t> () — Get number of affected rows in previous </a:t>
            </a:r>
            <a:r>
              <a:rPr lang="en-US" dirty="0" err="1" smtClean="0"/>
              <a:t>MySQL</a:t>
            </a:r>
            <a:r>
              <a:rPr lang="en-US" dirty="0" smtClean="0"/>
              <a:t> operation. </a:t>
            </a:r>
          </a:p>
          <a:p>
            <a:pPr>
              <a:lnSpc>
                <a:spcPct val="120000"/>
              </a:lnSpc>
            </a:pPr>
            <a:r>
              <a:rPr lang="en-US" dirty="0" smtClean="0"/>
              <a:t>It helps you to know how many rows have been deleted, inserted, modified, etc. by the last </a:t>
            </a:r>
            <a:r>
              <a:rPr lang="en-US" dirty="0" err="1" smtClean="0"/>
              <a:t>mysql_query</a:t>
            </a:r>
            <a:r>
              <a:rPr lang="en-US" dirty="0" smtClean="0"/>
              <a:t>() operation.</a:t>
            </a:r>
          </a:p>
          <a:p>
            <a:pPr>
              <a:lnSpc>
                <a:spcPct val="120000"/>
              </a:lnSpc>
              <a:buNone/>
            </a:pPr>
            <a:r>
              <a:rPr lang="en-US" dirty="0" smtClean="0">
                <a:solidFill>
                  <a:srgbClr val="FF0000"/>
                </a:solidFill>
              </a:rPr>
              <a:t>		</a:t>
            </a:r>
            <a:r>
              <a:rPr lang="en-US" dirty="0" err="1" smtClean="0">
                <a:solidFill>
                  <a:srgbClr val="FF0000"/>
                </a:solidFill>
              </a:rPr>
              <a:t>int</a:t>
            </a:r>
            <a:r>
              <a:rPr lang="en-US" dirty="0" smtClean="0">
                <a:solidFill>
                  <a:srgbClr val="FF0000"/>
                </a:solidFill>
              </a:rPr>
              <a:t> </a:t>
            </a:r>
            <a:r>
              <a:rPr lang="en-US" dirty="0" err="1" smtClean="0">
                <a:solidFill>
                  <a:srgbClr val="FF0000"/>
                </a:solidFill>
              </a:rPr>
              <a:t>mysql_affected_rows</a:t>
            </a:r>
            <a:r>
              <a:rPr lang="en-US" dirty="0" smtClean="0">
                <a:solidFill>
                  <a:srgbClr val="FF0000"/>
                </a:solidFill>
              </a:rPr>
              <a:t> ( [resource </a:t>
            </a:r>
            <a:r>
              <a:rPr lang="en-US" dirty="0" err="1" smtClean="0">
                <a:solidFill>
                  <a:srgbClr val="FF0000"/>
                </a:solidFill>
              </a:rPr>
              <a:t>link_identifier</a:t>
            </a:r>
            <a:r>
              <a:rPr lang="en-US" dirty="0" smtClean="0">
                <a:solidFill>
                  <a:srgbClr val="FF0000"/>
                </a:solidFill>
              </a:rPr>
              <a:t>])</a:t>
            </a:r>
          </a:p>
          <a:p>
            <a:pPr>
              <a:lnSpc>
                <a:spcPct val="120000"/>
              </a:lnSpc>
              <a:buNone/>
            </a:pPr>
            <a:r>
              <a:rPr lang="en-US" sz="1600" dirty="0" smtClean="0"/>
              <a:t> </a:t>
            </a:r>
          </a:p>
          <a:p>
            <a:pPr>
              <a:lnSpc>
                <a:spcPct val="120000"/>
              </a:lnSpc>
            </a:pPr>
            <a:r>
              <a:rPr lang="en-US" dirty="0" err="1" smtClean="0"/>
              <a:t>mysql_affected_rows</a:t>
            </a:r>
            <a:r>
              <a:rPr lang="en-US" dirty="0" smtClean="0"/>
              <a:t>() returns the number of rows affected by the last INSERT, UPDATE or DELETE query associated with </a:t>
            </a:r>
            <a:r>
              <a:rPr lang="en-US" dirty="0" err="1" smtClean="0"/>
              <a:t>link_identifier</a:t>
            </a:r>
            <a:r>
              <a:rPr lang="en-US" dirty="0" smtClean="0"/>
              <a:t>. </a:t>
            </a:r>
          </a:p>
          <a:p>
            <a:pPr>
              <a:lnSpc>
                <a:spcPct val="120000"/>
              </a:lnSpc>
              <a:buNone/>
            </a:pPr>
            <a:r>
              <a:rPr lang="en-US" sz="1600" dirty="0" smtClean="0"/>
              <a:t> </a:t>
            </a:r>
          </a:p>
          <a:p>
            <a:pPr>
              <a:lnSpc>
                <a:spcPct val="120000"/>
              </a:lnSpc>
            </a:pPr>
            <a:r>
              <a:rPr lang="en-US" dirty="0" err="1" smtClean="0"/>
              <a:t>mysql_create_db</a:t>
            </a:r>
            <a:r>
              <a:rPr lang="en-US" dirty="0" smtClean="0"/>
              <a:t> () — Create a </a:t>
            </a:r>
            <a:r>
              <a:rPr lang="en-US" dirty="0" err="1" smtClean="0"/>
              <a:t>MySQL</a:t>
            </a:r>
            <a:r>
              <a:rPr lang="en-US" dirty="0" smtClean="0"/>
              <a:t> database. The syntax is:</a:t>
            </a:r>
          </a:p>
          <a:p>
            <a:pPr>
              <a:lnSpc>
                <a:spcPct val="120000"/>
              </a:lnSpc>
              <a:buNone/>
            </a:pPr>
            <a:r>
              <a:rPr lang="en-US" dirty="0" smtClean="0">
                <a:solidFill>
                  <a:srgbClr val="FF0000"/>
                </a:solidFill>
              </a:rPr>
              <a:t>		</a:t>
            </a:r>
            <a:r>
              <a:rPr lang="en-US" sz="2300" dirty="0" err="1" smtClean="0">
                <a:solidFill>
                  <a:srgbClr val="FF0000"/>
                </a:solidFill>
              </a:rPr>
              <a:t>bool</a:t>
            </a:r>
            <a:r>
              <a:rPr lang="en-US" sz="2300" dirty="0" smtClean="0">
                <a:solidFill>
                  <a:srgbClr val="FF0000"/>
                </a:solidFill>
              </a:rPr>
              <a:t> </a:t>
            </a:r>
            <a:r>
              <a:rPr lang="en-US" sz="2300" dirty="0" err="1" smtClean="0">
                <a:solidFill>
                  <a:srgbClr val="FF0000"/>
                </a:solidFill>
              </a:rPr>
              <a:t>mysql_create_db</a:t>
            </a:r>
            <a:r>
              <a:rPr lang="en-US" sz="2300" dirty="0" smtClean="0">
                <a:solidFill>
                  <a:srgbClr val="FF0000"/>
                </a:solidFill>
              </a:rPr>
              <a:t> (string </a:t>
            </a:r>
            <a:r>
              <a:rPr lang="en-US" sz="2300" dirty="0" err="1" smtClean="0">
                <a:solidFill>
                  <a:srgbClr val="FF0000"/>
                </a:solidFill>
              </a:rPr>
              <a:t>databasename</a:t>
            </a:r>
            <a:r>
              <a:rPr lang="en-US" sz="2300" dirty="0" smtClean="0">
                <a:solidFill>
                  <a:srgbClr val="FF0000"/>
                </a:solidFill>
              </a:rPr>
              <a:t> [, resource </a:t>
            </a:r>
            <a:r>
              <a:rPr lang="en-US" sz="2300" dirty="0" err="1" smtClean="0">
                <a:solidFill>
                  <a:srgbClr val="FF0000"/>
                </a:solidFill>
              </a:rPr>
              <a:t>link_identifier</a:t>
            </a:r>
            <a:r>
              <a:rPr lang="en-US" sz="2300" dirty="0" smtClean="0">
                <a:solidFill>
                  <a:srgbClr val="FF0000"/>
                </a:solidFill>
              </a:rPr>
              <a:t>]);</a:t>
            </a:r>
            <a:endParaRPr lang="en-US" dirty="0" smtClean="0">
              <a:solidFill>
                <a:srgbClr val="FF0000"/>
              </a:solidFill>
            </a:endParaRPr>
          </a:p>
          <a:p>
            <a:pPr>
              <a:lnSpc>
                <a:spcPct val="120000"/>
              </a:lnSpc>
            </a:pPr>
            <a:r>
              <a:rPr lang="en-US" dirty="0" err="1" smtClean="0"/>
              <a:t>mysql_create_db</a:t>
            </a:r>
            <a:r>
              <a:rPr lang="en-US" dirty="0" smtClean="0"/>
              <a:t>() attempts to create a new database on the server associated with the specified link identifier.</a:t>
            </a:r>
          </a:p>
        </p:txBody>
      </p:sp>
    </p:spTree>
  </p:cSld>
  <p:clrMapOvr>
    <a:masterClrMapping/>
  </p:clrMapOvr>
  <p:transition spd="med">
    <p:wheel/>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PHP-Database Functions…</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70000" lnSpcReduction="20000"/>
          </a:bodyPr>
          <a:lstStyle/>
          <a:p>
            <a:r>
              <a:rPr lang="en-US" dirty="0" err="1" smtClean="0"/>
              <a:t>mysql_drop_db</a:t>
            </a:r>
            <a:r>
              <a:rPr lang="en-US" dirty="0" smtClean="0"/>
              <a:t> — Drop (delete) a </a:t>
            </a:r>
            <a:r>
              <a:rPr lang="en-US" dirty="0" err="1" smtClean="0"/>
              <a:t>MySQL</a:t>
            </a:r>
            <a:r>
              <a:rPr lang="en-US" dirty="0" smtClean="0"/>
              <a:t> database</a:t>
            </a:r>
            <a:endParaRPr lang="en-US" dirty="0" smtClean="0">
              <a:solidFill>
                <a:srgbClr val="FF0000"/>
              </a:solidFill>
            </a:endParaRPr>
          </a:p>
          <a:p>
            <a:r>
              <a:rPr lang="en-US" dirty="0" err="1" smtClean="0"/>
              <a:t>mysql_drop_db</a:t>
            </a:r>
            <a:r>
              <a:rPr lang="en-US" dirty="0" smtClean="0"/>
              <a:t>() attempts to drop (remove) an entire database from the server associated with the specified link identifier. </a:t>
            </a:r>
          </a:p>
          <a:p>
            <a:pPr>
              <a:buNone/>
            </a:pPr>
            <a:r>
              <a:rPr lang="en-US" dirty="0" smtClean="0">
                <a:solidFill>
                  <a:srgbClr val="FF0000"/>
                </a:solidFill>
              </a:rPr>
              <a:t>	</a:t>
            </a:r>
            <a:r>
              <a:rPr lang="en-US" dirty="0" err="1" smtClean="0">
                <a:solidFill>
                  <a:srgbClr val="FF0000"/>
                </a:solidFill>
              </a:rPr>
              <a:t>bool</a:t>
            </a:r>
            <a:r>
              <a:rPr lang="en-US" dirty="0" smtClean="0">
                <a:solidFill>
                  <a:srgbClr val="FF0000"/>
                </a:solidFill>
              </a:rPr>
              <a:t> </a:t>
            </a:r>
            <a:r>
              <a:rPr lang="en-US" dirty="0" err="1" smtClean="0">
                <a:solidFill>
                  <a:srgbClr val="FF0000"/>
                </a:solidFill>
              </a:rPr>
              <a:t>mysql_drop_db</a:t>
            </a:r>
            <a:r>
              <a:rPr lang="en-US" dirty="0" smtClean="0">
                <a:solidFill>
                  <a:srgbClr val="FF0000"/>
                </a:solidFill>
              </a:rPr>
              <a:t> (string </a:t>
            </a:r>
            <a:r>
              <a:rPr lang="en-US" dirty="0" err="1" smtClean="0">
                <a:solidFill>
                  <a:srgbClr val="FF0000"/>
                </a:solidFill>
              </a:rPr>
              <a:t>database_name</a:t>
            </a:r>
            <a:r>
              <a:rPr lang="en-US" dirty="0" smtClean="0">
                <a:solidFill>
                  <a:srgbClr val="FF0000"/>
                </a:solidFill>
              </a:rPr>
              <a:t> [, resource </a:t>
            </a:r>
            <a:r>
              <a:rPr lang="en-US" dirty="0" err="1" smtClean="0">
                <a:solidFill>
                  <a:srgbClr val="FF0000"/>
                </a:solidFill>
              </a:rPr>
              <a:t>link_identifier</a:t>
            </a:r>
            <a:r>
              <a:rPr lang="en-US" dirty="0" smtClean="0">
                <a:solidFill>
                  <a:srgbClr val="FF0000"/>
                </a:solidFill>
              </a:rPr>
              <a:t>])</a:t>
            </a:r>
            <a:endParaRPr lang="en-US" dirty="0" smtClean="0"/>
          </a:p>
          <a:p>
            <a:pPr>
              <a:buNone/>
            </a:pPr>
            <a:r>
              <a:rPr lang="en-US" sz="1400" dirty="0" smtClean="0"/>
              <a:t> </a:t>
            </a:r>
          </a:p>
          <a:p>
            <a:r>
              <a:rPr lang="en-US" dirty="0" err="1" smtClean="0"/>
              <a:t>mysql_num_rows</a:t>
            </a:r>
            <a:r>
              <a:rPr lang="en-US" dirty="0" smtClean="0"/>
              <a:t> — Get number of rows in result. </a:t>
            </a:r>
          </a:p>
          <a:p>
            <a:r>
              <a:rPr lang="en-US" dirty="0" smtClean="0"/>
              <a:t>The syntax is:</a:t>
            </a:r>
          </a:p>
          <a:p>
            <a:pPr>
              <a:buNone/>
            </a:pPr>
            <a:r>
              <a:rPr lang="en-US" dirty="0" smtClean="0">
                <a:solidFill>
                  <a:srgbClr val="FF0000"/>
                </a:solidFill>
              </a:rPr>
              <a:t>		</a:t>
            </a:r>
            <a:r>
              <a:rPr lang="en-US" dirty="0" err="1" smtClean="0">
                <a:solidFill>
                  <a:srgbClr val="FF0000"/>
                </a:solidFill>
              </a:rPr>
              <a:t>int</a:t>
            </a:r>
            <a:r>
              <a:rPr lang="en-US" dirty="0" smtClean="0">
                <a:solidFill>
                  <a:srgbClr val="FF0000"/>
                </a:solidFill>
              </a:rPr>
              <a:t> </a:t>
            </a:r>
            <a:r>
              <a:rPr lang="en-US" dirty="0" err="1" smtClean="0">
                <a:solidFill>
                  <a:srgbClr val="FF0000"/>
                </a:solidFill>
              </a:rPr>
              <a:t>mysql_num_rows</a:t>
            </a:r>
            <a:r>
              <a:rPr lang="en-US" dirty="0" smtClean="0">
                <a:solidFill>
                  <a:srgbClr val="FF0000"/>
                </a:solidFill>
              </a:rPr>
              <a:t> (resource result);</a:t>
            </a:r>
          </a:p>
          <a:p>
            <a:r>
              <a:rPr lang="en-US" dirty="0" err="1" smtClean="0"/>
              <a:t>mysql_num_rows</a:t>
            </a:r>
            <a:r>
              <a:rPr lang="en-US" dirty="0" smtClean="0"/>
              <a:t>() returns the number of rows in a result set. </a:t>
            </a:r>
          </a:p>
          <a:p>
            <a:r>
              <a:rPr lang="en-US" dirty="0" smtClean="0"/>
              <a:t>This command is only valid for SELECT statements. </a:t>
            </a:r>
          </a:p>
          <a:p>
            <a:r>
              <a:rPr lang="en-US" dirty="0" smtClean="0"/>
              <a:t>To get rows affected by INSERT, UPDATE or DELETE query, use </a:t>
            </a:r>
            <a:r>
              <a:rPr lang="en-US" dirty="0" err="1" smtClean="0"/>
              <a:t>mysql_affected_rows</a:t>
            </a:r>
            <a:r>
              <a:rPr lang="en-US" dirty="0" smtClean="0"/>
              <a:t>().</a:t>
            </a:r>
          </a:p>
          <a:p>
            <a:pPr>
              <a:buNone/>
            </a:pPr>
            <a:r>
              <a:rPr lang="en-US" sz="1400" dirty="0" smtClean="0"/>
              <a:t> </a:t>
            </a:r>
          </a:p>
          <a:p>
            <a:r>
              <a:rPr lang="en-US" dirty="0" err="1" smtClean="0"/>
              <a:t>mysql_num_fields</a:t>
            </a:r>
            <a:r>
              <a:rPr lang="en-US" dirty="0" smtClean="0"/>
              <a:t> — Get number of fields in result. The syntax is:</a:t>
            </a:r>
          </a:p>
          <a:p>
            <a:pPr>
              <a:buNone/>
            </a:pPr>
            <a:r>
              <a:rPr lang="en-US" dirty="0" smtClean="0">
                <a:solidFill>
                  <a:srgbClr val="FF0000"/>
                </a:solidFill>
              </a:rPr>
              <a:t>		</a:t>
            </a:r>
            <a:r>
              <a:rPr lang="en-US" dirty="0" err="1" smtClean="0">
                <a:solidFill>
                  <a:srgbClr val="FF0000"/>
                </a:solidFill>
              </a:rPr>
              <a:t>int</a:t>
            </a:r>
            <a:r>
              <a:rPr lang="en-US" dirty="0" smtClean="0">
                <a:solidFill>
                  <a:srgbClr val="FF0000"/>
                </a:solidFill>
              </a:rPr>
              <a:t> </a:t>
            </a:r>
            <a:r>
              <a:rPr lang="en-US" dirty="0" err="1" smtClean="0">
                <a:solidFill>
                  <a:srgbClr val="FF0000"/>
                </a:solidFill>
              </a:rPr>
              <a:t>mysql_num_fields</a:t>
            </a:r>
            <a:r>
              <a:rPr lang="en-US" dirty="0" smtClean="0">
                <a:solidFill>
                  <a:srgbClr val="FF0000"/>
                </a:solidFill>
              </a:rPr>
              <a:t> (resource result);</a:t>
            </a:r>
          </a:p>
        </p:txBody>
      </p:sp>
    </p:spTree>
  </p:cSld>
  <p:clrMapOvr>
    <a:masterClrMapping/>
  </p:clrMapOvr>
  <p:transition spd="med">
    <p:wheel/>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PHP-Database Functions…</a:t>
            </a:r>
            <a:endParaRPr lang="en-US" dirty="0"/>
          </a:p>
        </p:txBody>
      </p:sp>
      <p:sp>
        <p:nvSpPr>
          <p:cNvPr id="3" name="Content Placeholder 2"/>
          <p:cNvSpPr>
            <a:spLocks noGrp="1"/>
          </p:cNvSpPr>
          <p:nvPr>
            <p:ph sz="quarter" idx="1"/>
          </p:nvPr>
        </p:nvSpPr>
        <p:spPr>
          <a:xfrm>
            <a:off x="612648" y="1600200"/>
            <a:ext cx="8153400" cy="5029200"/>
          </a:xfrm>
        </p:spPr>
        <p:txBody>
          <a:bodyPr>
            <a:normAutofit fontScale="70000" lnSpcReduction="20000"/>
          </a:bodyPr>
          <a:lstStyle/>
          <a:p>
            <a:pPr>
              <a:lnSpc>
                <a:spcPct val="120000"/>
              </a:lnSpc>
            </a:pPr>
            <a:r>
              <a:rPr lang="en-US" dirty="0" err="1" smtClean="0"/>
              <a:t>mysql_field_name</a:t>
            </a:r>
            <a:r>
              <a:rPr lang="en-US" dirty="0" smtClean="0"/>
              <a:t> — Get the name of the specified field in a result. </a:t>
            </a:r>
          </a:p>
          <a:p>
            <a:pPr>
              <a:lnSpc>
                <a:spcPct val="120000"/>
              </a:lnSpc>
              <a:buNone/>
            </a:pPr>
            <a:r>
              <a:rPr lang="en-US" dirty="0" smtClean="0">
                <a:solidFill>
                  <a:srgbClr val="FF0000"/>
                </a:solidFill>
              </a:rPr>
              <a:t>		string </a:t>
            </a:r>
            <a:r>
              <a:rPr lang="en-US" dirty="0" err="1" smtClean="0">
                <a:solidFill>
                  <a:srgbClr val="FF0000"/>
                </a:solidFill>
              </a:rPr>
              <a:t>mysql_field_name</a:t>
            </a:r>
            <a:r>
              <a:rPr lang="en-US" dirty="0" smtClean="0">
                <a:solidFill>
                  <a:srgbClr val="FF0000"/>
                </a:solidFill>
              </a:rPr>
              <a:t> (resource result, </a:t>
            </a:r>
            <a:r>
              <a:rPr lang="en-US" dirty="0" err="1" smtClean="0">
                <a:solidFill>
                  <a:srgbClr val="FF0000"/>
                </a:solidFill>
              </a:rPr>
              <a:t>int</a:t>
            </a:r>
            <a:r>
              <a:rPr lang="en-US" dirty="0" smtClean="0">
                <a:solidFill>
                  <a:srgbClr val="FF0000"/>
                </a:solidFill>
              </a:rPr>
              <a:t> </a:t>
            </a:r>
            <a:r>
              <a:rPr lang="en-US" dirty="0" err="1" smtClean="0">
                <a:solidFill>
                  <a:srgbClr val="FF0000"/>
                </a:solidFill>
              </a:rPr>
              <a:t>field_index</a:t>
            </a:r>
            <a:r>
              <a:rPr lang="en-US" dirty="0" smtClean="0">
                <a:solidFill>
                  <a:srgbClr val="FF0000"/>
                </a:solidFill>
              </a:rPr>
              <a:t>)</a:t>
            </a:r>
          </a:p>
          <a:p>
            <a:pPr>
              <a:lnSpc>
                <a:spcPct val="120000"/>
              </a:lnSpc>
            </a:pPr>
            <a:r>
              <a:rPr lang="en-US" dirty="0" err="1" smtClean="0"/>
              <a:t>mysql_field_name</a:t>
            </a:r>
            <a:r>
              <a:rPr lang="en-US" dirty="0" smtClean="0"/>
              <a:t>() returns the name of the specified field index. </a:t>
            </a:r>
          </a:p>
          <a:p>
            <a:pPr>
              <a:lnSpc>
                <a:spcPct val="120000"/>
              </a:lnSpc>
            </a:pPr>
            <a:r>
              <a:rPr lang="en-US" dirty="0" err="1" smtClean="0"/>
              <a:t>field_index</a:t>
            </a:r>
            <a:r>
              <a:rPr lang="en-US" dirty="0" smtClean="0"/>
              <a:t> is the numerical offset of the field.  </a:t>
            </a:r>
          </a:p>
          <a:p>
            <a:pPr>
              <a:lnSpc>
                <a:spcPct val="120000"/>
              </a:lnSpc>
            </a:pPr>
            <a:r>
              <a:rPr lang="en-US" dirty="0" smtClean="0"/>
              <a:t>Note that </a:t>
            </a:r>
            <a:r>
              <a:rPr lang="en-US" dirty="0" err="1" smtClean="0"/>
              <a:t>field_index</a:t>
            </a:r>
            <a:r>
              <a:rPr lang="en-US" dirty="0" smtClean="0"/>
              <a:t> starts at 0.</a:t>
            </a:r>
          </a:p>
          <a:p>
            <a:pPr>
              <a:lnSpc>
                <a:spcPct val="120000"/>
              </a:lnSpc>
              <a:buNone/>
            </a:pPr>
            <a:r>
              <a:rPr lang="en-US" sz="1600" dirty="0" smtClean="0"/>
              <a:t> </a:t>
            </a:r>
          </a:p>
          <a:p>
            <a:pPr>
              <a:lnSpc>
                <a:spcPct val="120000"/>
              </a:lnSpc>
            </a:pPr>
            <a:r>
              <a:rPr lang="en-US" dirty="0" err="1" smtClean="0"/>
              <a:t>mysql_list_tables</a:t>
            </a:r>
            <a:r>
              <a:rPr lang="en-US" dirty="0" smtClean="0"/>
              <a:t> — List tables in a </a:t>
            </a:r>
            <a:r>
              <a:rPr lang="en-US" dirty="0" err="1" smtClean="0"/>
              <a:t>MySQL</a:t>
            </a:r>
            <a:r>
              <a:rPr lang="en-US" dirty="0" smtClean="0"/>
              <a:t> database.</a:t>
            </a:r>
          </a:p>
          <a:p>
            <a:pPr>
              <a:lnSpc>
                <a:spcPct val="120000"/>
              </a:lnSpc>
              <a:buNone/>
            </a:pPr>
            <a:r>
              <a:rPr lang="en-US" dirty="0" smtClean="0">
                <a:solidFill>
                  <a:srgbClr val="FF0000"/>
                </a:solidFill>
              </a:rPr>
              <a:t>		</a:t>
            </a:r>
            <a:r>
              <a:rPr lang="en-US" sz="2700" dirty="0" smtClean="0">
                <a:solidFill>
                  <a:srgbClr val="FF0000"/>
                </a:solidFill>
              </a:rPr>
              <a:t>resource </a:t>
            </a:r>
            <a:r>
              <a:rPr lang="en-US" sz="2700" dirty="0" err="1" smtClean="0">
                <a:solidFill>
                  <a:srgbClr val="FF0000"/>
                </a:solidFill>
              </a:rPr>
              <a:t>mysql_list_tables</a:t>
            </a:r>
            <a:r>
              <a:rPr lang="en-US" sz="2700" dirty="0" smtClean="0">
                <a:solidFill>
                  <a:srgbClr val="FF0000"/>
                </a:solidFill>
              </a:rPr>
              <a:t> (string database [, resource </a:t>
            </a:r>
            <a:r>
              <a:rPr lang="en-US" sz="2700" dirty="0" err="1" smtClean="0">
                <a:solidFill>
                  <a:srgbClr val="FF0000"/>
                </a:solidFill>
              </a:rPr>
              <a:t>link_identifier</a:t>
            </a:r>
            <a:r>
              <a:rPr lang="en-US" sz="2700" dirty="0" smtClean="0">
                <a:solidFill>
                  <a:srgbClr val="FF0000"/>
                </a:solidFill>
              </a:rPr>
              <a:t>])</a:t>
            </a:r>
          </a:p>
          <a:p>
            <a:pPr>
              <a:lnSpc>
                <a:spcPct val="120000"/>
              </a:lnSpc>
            </a:pPr>
            <a:r>
              <a:rPr lang="en-US" dirty="0" err="1" smtClean="0"/>
              <a:t>mysql_list_tables</a:t>
            </a:r>
            <a:r>
              <a:rPr lang="en-US" dirty="0" smtClean="0"/>
              <a:t>() takes a database name and returns a result pointer much like the </a:t>
            </a:r>
            <a:r>
              <a:rPr lang="en-US" dirty="0" err="1" smtClean="0"/>
              <a:t>mysql_query</a:t>
            </a:r>
            <a:r>
              <a:rPr lang="en-US" dirty="0" smtClean="0"/>
              <a:t>() function. </a:t>
            </a:r>
          </a:p>
          <a:p>
            <a:pPr>
              <a:lnSpc>
                <a:spcPct val="120000"/>
              </a:lnSpc>
            </a:pPr>
            <a:r>
              <a:rPr lang="en-US" dirty="0" smtClean="0"/>
              <a:t>You can use the </a:t>
            </a:r>
            <a:r>
              <a:rPr lang="en-US" dirty="0" err="1" smtClean="0"/>
              <a:t>mysql_tablename</a:t>
            </a:r>
            <a:r>
              <a:rPr lang="en-US" dirty="0" smtClean="0"/>
              <a:t>() function to extract the actual table names from the result pointer, or any other result table function such as </a:t>
            </a:r>
            <a:r>
              <a:rPr lang="en-US" dirty="0" err="1" smtClean="0"/>
              <a:t>mysql_fetch_assoc</a:t>
            </a:r>
            <a:r>
              <a:rPr lang="en-US" dirty="0" smtClean="0"/>
              <a:t>(). </a:t>
            </a:r>
          </a:p>
        </p:txBody>
      </p:sp>
    </p:spTree>
  </p:cSld>
  <p:clrMapOvr>
    <a:masterClrMapping/>
  </p:clrMapOvr>
  <p:transition spd="med">
    <p:wheel/>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PHP-Database Functions…</a:t>
            </a:r>
            <a:endParaRPr lang="en-US" dirty="0"/>
          </a:p>
        </p:txBody>
      </p:sp>
      <p:sp>
        <p:nvSpPr>
          <p:cNvPr id="3" name="Content Placeholder 2"/>
          <p:cNvSpPr>
            <a:spLocks noGrp="1"/>
          </p:cNvSpPr>
          <p:nvPr>
            <p:ph sz="quarter" idx="1"/>
          </p:nvPr>
        </p:nvSpPr>
        <p:spPr>
          <a:xfrm>
            <a:off x="612648" y="1600200"/>
            <a:ext cx="8153400" cy="4876800"/>
          </a:xfrm>
        </p:spPr>
        <p:txBody>
          <a:bodyPr>
            <a:normAutofit fontScale="77500" lnSpcReduction="20000"/>
          </a:bodyPr>
          <a:lstStyle/>
          <a:p>
            <a:pPr>
              <a:buNone/>
            </a:pP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a:buNone/>
            </a:pPr>
            <a:r>
              <a:rPr lang="en-US" dirty="0" smtClean="0">
                <a:solidFill>
                  <a:srgbClr val="FF0000"/>
                </a:solidFill>
              </a:rPr>
              <a:t>$link = </a:t>
            </a:r>
            <a:r>
              <a:rPr lang="en-US" dirty="0" err="1" smtClean="0">
                <a:solidFill>
                  <a:srgbClr val="FF0000"/>
                </a:solidFill>
              </a:rPr>
              <a:t>mysql_connect</a:t>
            </a:r>
            <a:r>
              <a:rPr lang="en-US" dirty="0" smtClean="0">
                <a:solidFill>
                  <a:srgbClr val="FF0000"/>
                </a:solidFill>
              </a:rPr>
              <a:t>('</a:t>
            </a:r>
            <a:r>
              <a:rPr lang="en-US" dirty="0" err="1" smtClean="0">
                <a:solidFill>
                  <a:srgbClr val="FF0000"/>
                </a:solidFill>
              </a:rPr>
              <a:t>localhost</a:t>
            </a:r>
            <a:r>
              <a:rPr lang="en-US" dirty="0" smtClean="0">
                <a:solidFill>
                  <a:srgbClr val="FF0000"/>
                </a:solidFill>
              </a:rPr>
              <a:t>', 'root', '</a:t>
            </a:r>
            <a:r>
              <a:rPr lang="en-US" dirty="0" err="1" smtClean="0">
                <a:solidFill>
                  <a:srgbClr val="FF0000"/>
                </a:solidFill>
              </a:rPr>
              <a:t>vertrigo</a:t>
            </a:r>
            <a:r>
              <a:rPr lang="en-US" dirty="0" smtClean="0">
                <a:solidFill>
                  <a:srgbClr val="FF0000"/>
                </a:solidFill>
              </a:rPr>
              <a:t>');</a:t>
            </a:r>
          </a:p>
          <a:p>
            <a:pPr>
              <a:buNone/>
            </a:pPr>
            <a:r>
              <a:rPr lang="en-US" dirty="0" smtClean="0">
                <a:solidFill>
                  <a:srgbClr val="FF0000"/>
                </a:solidFill>
              </a:rPr>
              <a:t>$</a:t>
            </a:r>
            <a:r>
              <a:rPr lang="en-US" dirty="0" err="1" smtClean="0">
                <a:solidFill>
                  <a:srgbClr val="FF0000"/>
                </a:solidFill>
              </a:rPr>
              <a:t>db_list</a:t>
            </a:r>
            <a:r>
              <a:rPr lang="en-US" dirty="0" smtClean="0">
                <a:solidFill>
                  <a:srgbClr val="FF0000"/>
                </a:solidFill>
              </a:rPr>
              <a:t> = </a:t>
            </a:r>
            <a:r>
              <a:rPr lang="en-US" dirty="0" err="1" smtClean="0">
                <a:solidFill>
                  <a:srgbClr val="FF0000"/>
                </a:solidFill>
              </a:rPr>
              <a:t>mysql_list_dbs</a:t>
            </a:r>
            <a:r>
              <a:rPr lang="en-US" dirty="0" smtClean="0">
                <a:solidFill>
                  <a:srgbClr val="FF0000"/>
                </a:solidFill>
              </a:rPr>
              <a:t>($link);</a:t>
            </a:r>
          </a:p>
          <a:p>
            <a:pPr>
              <a:buNone/>
            </a:pPr>
            <a:r>
              <a:rPr lang="en-US" dirty="0" smtClean="0">
                <a:solidFill>
                  <a:srgbClr val="FF0000"/>
                </a:solidFill>
              </a:rPr>
              <a:t>while ($row = </a:t>
            </a:r>
            <a:r>
              <a:rPr lang="en-US" dirty="0" err="1" smtClean="0">
                <a:solidFill>
                  <a:srgbClr val="FF0000"/>
                </a:solidFill>
              </a:rPr>
              <a:t>mysql_fetch_row</a:t>
            </a:r>
            <a:r>
              <a:rPr lang="en-US" dirty="0" smtClean="0">
                <a:solidFill>
                  <a:srgbClr val="FF0000"/>
                </a:solidFill>
              </a:rPr>
              <a:t>($</a:t>
            </a:r>
            <a:r>
              <a:rPr lang="en-US" dirty="0" err="1" smtClean="0">
                <a:solidFill>
                  <a:srgbClr val="FF0000"/>
                </a:solidFill>
              </a:rPr>
              <a:t>db_list</a:t>
            </a:r>
            <a:r>
              <a:rPr lang="en-US" dirty="0" smtClean="0">
                <a:solidFill>
                  <a:srgbClr val="FF0000"/>
                </a:solidFill>
              </a:rPr>
              <a:t>)) {</a:t>
            </a:r>
          </a:p>
          <a:p>
            <a:pPr>
              <a:buNone/>
            </a:pPr>
            <a:r>
              <a:rPr lang="en-US" dirty="0" smtClean="0">
                <a:solidFill>
                  <a:srgbClr val="FF0000"/>
                </a:solidFill>
              </a:rPr>
              <a:t>    echo $row[0] . "&lt;</a:t>
            </a:r>
            <a:r>
              <a:rPr lang="en-US" dirty="0" err="1" smtClean="0">
                <a:solidFill>
                  <a:srgbClr val="FF0000"/>
                </a:solidFill>
              </a:rPr>
              <a:t>br</a:t>
            </a:r>
            <a:r>
              <a:rPr lang="en-US" dirty="0" smtClean="0">
                <a:solidFill>
                  <a:srgbClr val="FF0000"/>
                </a:solidFill>
              </a:rPr>
              <a:t>&gt;";</a:t>
            </a:r>
          </a:p>
          <a:p>
            <a:pPr>
              <a:buNone/>
            </a:pPr>
            <a:r>
              <a:rPr lang="en-US" dirty="0" smtClean="0">
                <a:solidFill>
                  <a:srgbClr val="FF0000"/>
                </a:solidFill>
              </a:rPr>
              <a:t>}</a:t>
            </a:r>
          </a:p>
          <a:p>
            <a:pPr>
              <a:buNone/>
            </a:pPr>
            <a:endParaRPr lang="en-US" dirty="0" smtClean="0">
              <a:solidFill>
                <a:srgbClr val="FF0000"/>
              </a:solidFill>
            </a:endParaRPr>
          </a:p>
          <a:p>
            <a:pPr>
              <a:buNone/>
            </a:pPr>
            <a:r>
              <a:rPr lang="en-US" dirty="0" smtClean="0">
                <a:solidFill>
                  <a:srgbClr val="FF0000"/>
                </a:solidFill>
              </a:rPr>
              <a:t>$</a:t>
            </a:r>
            <a:r>
              <a:rPr lang="en-US" dirty="0" err="1" smtClean="0">
                <a:solidFill>
                  <a:srgbClr val="FF0000"/>
                </a:solidFill>
              </a:rPr>
              <a:t>tn</a:t>
            </a:r>
            <a:r>
              <a:rPr lang="en-US" dirty="0" smtClean="0">
                <a:solidFill>
                  <a:srgbClr val="FF0000"/>
                </a:solidFill>
              </a:rPr>
              <a:t> = </a:t>
            </a:r>
            <a:r>
              <a:rPr lang="en-US" dirty="0" err="1" smtClean="0">
                <a:solidFill>
                  <a:srgbClr val="FF0000"/>
                </a:solidFill>
              </a:rPr>
              <a:t>mysql_list_tables</a:t>
            </a:r>
            <a:r>
              <a:rPr lang="en-US" dirty="0" smtClean="0">
                <a:solidFill>
                  <a:srgbClr val="FF0000"/>
                </a:solidFill>
              </a:rPr>
              <a:t>(“lab", $link);</a:t>
            </a:r>
          </a:p>
          <a:p>
            <a:pPr>
              <a:buNone/>
            </a:pPr>
            <a:r>
              <a:rPr lang="en-US" dirty="0" smtClean="0">
                <a:solidFill>
                  <a:srgbClr val="FF0000"/>
                </a:solidFill>
              </a:rPr>
              <a:t>while($row = </a:t>
            </a:r>
            <a:r>
              <a:rPr lang="en-US" dirty="0" err="1" smtClean="0">
                <a:solidFill>
                  <a:srgbClr val="FF0000"/>
                </a:solidFill>
              </a:rPr>
              <a:t>mysql_fetch_array</a:t>
            </a:r>
            <a:r>
              <a:rPr lang="en-US" dirty="0" smtClean="0">
                <a:solidFill>
                  <a:srgbClr val="FF0000"/>
                </a:solidFill>
              </a:rPr>
              <a:t>($</a:t>
            </a:r>
            <a:r>
              <a:rPr lang="en-US" dirty="0" err="1" smtClean="0">
                <a:solidFill>
                  <a:srgbClr val="FF0000"/>
                </a:solidFill>
              </a:rPr>
              <a:t>tn</a:t>
            </a:r>
            <a:r>
              <a:rPr lang="en-US" dirty="0" smtClean="0">
                <a:solidFill>
                  <a:srgbClr val="FF0000"/>
                </a:solidFill>
              </a:rPr>
              <a:t>, MYSQL_NUM))</a:t>
            </a:r>
          </a:p>
          <a:p>
            <a:pPr>
              <a:buNone/>
            </a:pPr>
            <a:r>
              <a:rPr lang="en-US" dirty="0" smtClean="0">
                <a:solidFill>
                  <a:srgbClr val="FF0000"/>
                </a:solidFill>
              </a:rPr>
              <a:t>{</a:t>
            </a:r>
          </a:p>
          <a:p>
            <a:pPr>
              <a:buNone/>
            </a:pPr>
            <a:r>
              <a:rPr lang="en-US" dirty="0" smtClean="0">
                <a:solidFill>
                  <a:srgbClr val="FF0000"/>
                </a:solidFill>
              </a:rPr>
              <a:t>	echo $row[0]."&lt;</a:t>
            </a:r>
            <a:r>
              <a:rPr lang="en-US" dirty="0" err="1" smtClean="0">
                <a:solidFill>
                  <a:srgbClr val="FF0000"/>
                </a:solidFill>
              </a:rPr>
              <a:t>br</a:t>
            </a:r>
            <a:r>
              <a:rPr lang="en-US" dirty="0" smtClean="0">
                <a:solidFill>
                  <a:srgbClr val="FF0000"/>
                </a:solidFill>
              </a:rPr>
              <a:t>&gt;";</a:t>
            </a:r>
          </a:p>
          <a:p>
            <a:pPr>
              <a:buNone/>
            </a:pPr>
            <a:r>
              <a:rPr lang="en-US" dirty="0" smtClean="0">
                <a:solidFill>
                  <a:srgbClr val="FF0000"/>
                </a:solidFill>
              </a:rPr>
              <a:t>}</a:t>
            </a:r>
          </a:p>
          <a:p>
            <a:pPr>
              <a:buNone/>
            </a:pPr>
            <a:r>
              <a:rPr lang="en-US" dirty="0" smtClean="0">
                <a:solidFill>
                  <a:srgbClr val="FF0000"/>
                </a:solidFill>
              </a:rPr>
              <a:t>?&gt;</a:t>
            </a:r>
          </a:p>
        </p:txBody>
      </p:sp>
    </p:spTree>
  </p:cSld>
  <p:clrMapOvr>
    <a:masterClrMapping/>
  </p:clrMapOvr>
  <p:transition spd="med">
    <p:wheel/>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Using ODBC</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62500" lnSpcReduction="20000"/>
          </a:bodyPr>
          <a:lstStyle/>
          <a:p>
            <a:r>
              <a:rPr lang="en-US" dirty="0" smtClean="0"/>
              <a:t>PHP can also connect to databases by using ODBC. </a:t>
            </a:r>
          </a:p>
          <a:p>
            <a:r>
              <a:rPr lang="en-US" dirty="0" smtClean="0"/>
              <a:t>There are the functions you can use for such purpose.</a:t>
            </a:r>
          </a:p>
          <a:p>
            <a:pPr>
              <a:buNone/>
            </a:pPr>
            <a:r>
              <a:rPr lang="en-US" sz="1800" dirty="0" smtClean="0"/>
              <a:t> </a:t>
            </a:r>
          </a:p>
          <a:p>
            <a:pPr>
              <a:buNone/>
            </a:pPr>
            <a:r>
              <a:rPr lang="en-US" b="1" dirty="0" err="1" smtClean="0">
                <a:solidFill>
                  <a:srgbClr val="FF0000"/>
                </a:solidFill>
              </a:rPr>
              <a:t>odbc_connect</a:t>
            </a:r>
            <a:r>
              <a:rPr lang="en-US" dirty="0" smtClean="0">
                <a:solidFill>
                  <a:srgbClr val="FF0000"/>
                </a:solidFill>
              </a:rPr>
              <a:t> ( string </a:t>
            </a:r>
            <a:r>
              <a:rPr lang="en-US" dirty="0" err="1" smtClean="0">
                <a:solidFill>
                  <a:srgbClr val="FF0000"/>
                </a:solidFill>
              </a:rPr>
              <a:t>datasourcename</a:t>
            </a:r>
            <a:r>
              <a:rPr lang="en-US" dirty="0" smtClean="0">
                <a:solidFill>
                  <a:srgbClr val="FF0000"/>
                </a:solidFill>
              </a:rPr>
              <a:t>, string user, string password [, </a:t>
            </a:r>
            <a:r>
              <a:rPr lang="en-US" dirty="0" err="1" smtClean="0">
                <a:solidFill>
                  <a:srgbClr val="FF0000"/>
                </a:solidFill>
              </a:rPr>
              <a:t>int</a:t>
            </a:r>
            <a:r>
              <a:rPr lang="en-US" dirty="0" smtClean="0">
                <a:solidFill>
                  <a:srgbClr val="FF0000"/>
                </a:solidFill>
              </a:rPr>
              <a:t> </a:t>
            </a:r>
            <a:r>
              <a:rPr lang="en-US" dirty="0" err="1" smtClean="0">
                <a:solidFill>
                  <a:srgbClr val="FF0000"/>
                </a:solidFill>
              </a:rPr>
              <a:t>cursor_type</a:t>
            </a:r>
            <a:r>
              <a:rPr lang="en-US" dirty="0" smtClean="0">
                <a:solidFill>
                  <a:srgbClr val="FF0000"/>
                </a:solidFill>
              </a:rPr>
              <a:t>])</a:t>
            </a:r>
          </a:p>
          <a:p>
            <a:r>
              <a:rPr lang="en-US" dirty="0" smtClean="0"/>
              <a:t>This function returns an ODBC connection id or 0 on error. </a:t>
            </a:r>
          </a:p>
          <a:p>
            <a:r>
              <a:rPr lang="en-US" dirty="0" smtClean="0"/>
              <a:t>The connection id returned by this functions is needed by other ODBC functions. </a:t>
            </a:r>
          </a:p>
          <a:p>
            <a:r>
              <a:rPr lang="en-US" dirty="0" smtClean="0"/>
              <a:t>You can have multiple connections open at once. </a:t>
            </a:r>
          </a:p>
          <a:p>
            <a:pPr>
              <a:buNone/>
            </a:pPr>
            <a:r>
              <a:rPr lang="en-US" sz="1800" dirty="0" smtClean="0"/>
              <a:t> </a:t>
            </a:r>
          </a:p>
          <a:p>
            <a:r>
              <a:rPr lang="en-US" dirty="0" smtClean="0"/>
              <a:t>The optional fourth parameter sets the type of cursor to be used for this connection. </a:t>
            </a:r>
          </a:p>
          <a:p>
            <a:r>
              <a:rPr lang="en-US" dirty="0" smtClean="0"/>
              <a:t>This parameter is not normally needed, but can be useful.</a:t>
            </a:r>
          </a:p>
          <a:p>
            <a:r>
              <a:rPr lang="en-US" dirty="0" smtClean="0"/>
              <a:t> The following constants are defined for </a:t>
            </a:r>
            <a:r>
              <a:rPr lang="en-US" dirty="0" err="1" smtClean="0"/>
              <a:t>cursortype</a:t>
            </a:r>
            <a:r>
              <a:rPr lang="en-US" dirty="0" smtClean="0"/>
              <a:t>: </a:t>
            </a:r>
          </a:p>
          <a:p>
            <a:pPr lvl="1"/>
            <a:r>
              <a:rPr lang="en-US" dirty="0" smtClean="0"/>
              <a:t>SQL_CUR_USE_IF_NEEDED </a:t>
            </a:r>
          </a:p>
          <a:p>
            <a:pPr lvl="1"/>
            <a:r>
              <a:rPr lang="en-US" dirty="0" smtClean="0"/>
              <a:t>SQL_CUR_USE_ODBC </a:t>
            </a:r>
          </a:p>
          <a:p>
            <a:pPr lvl="1"/>
            <a:r>
              <a:rPr lang="en-US" dirty="0" smtClean="0"/>
              <a:t>SQL_CUR_USE_DRIVER </a:t>
            </a:r>
          </a:p>
          <a:p>
            <a:pPr lvl="1"/>
            <a:r>
              <a:rPr lang="en-US" dirty="0" smtClean="0"/>
              <a:t>SQL_CUR_DEFAULT </a:t>
            </a:r>
          </a:p>
        </p:txBody>
      </p:sp>
    </p:spTree>
  </p:cSld>
  <p:clrMapOvr>
    <a:masterClrMapping/>
  </p:clrMapOvr>
  <p:transition spd="med">
    <p:wheel/>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ODBC…</a:t>
            </a:r>
            <a:endParaRPr lang="en-US" dirty="0"/>
          </a:p>
        </p:txBody>
      </p:sp>
      <p:sp>
        <p:nvSpPr>
          <p:cNvPr id="3" name="Content Placeholder 2"/>
          <p:cNvSpPr>
            <a:spLocks noGrp="1"/>
          </p:cNvSpPr>
          <p:nvPr>
            <p:ph sz="quarter" idx="1"/>
          </p:nvPr>
        </p:nvSpPr>
        <p:spPr>
          <a:xfrm>
            <a:off x="612648" y="1600200"/>
            <a:ext cx="8153400" cy="4724400"/>
          </a:xfrm>
        </p:spPr>
        <p:txBody>
          <a:bodyPr>
            <a:normAutofit fontScale="92500" lnSpcReduction="10000"/>
          </a:bodyPr>
          <a:lstStyle/>
          <a:p>
            <a:pPr>
              <a:lnSpc>
                <a:spcPct val="110000"/>
              </a:lnSpc>
              <a:buNone/>
            </a:pPr>
            <a:r>
              <a:rPr lang="en-US" sz="2600" b="1" dirty="0" err="1" smtClean="0">
                <a:solidFill>
                  <a:srgbClr val="FF0000"/>
                </a:solidFill>
              </a:rPr>
              <a:t>odbc_exec</a:t>
            </a:r>
            <a:r>
              <a:rPr lang="en-US" sz="2600" dirty="0" smtClean="0">
                <a:solidFill>
                  <a:srgbClr val="FF0000"/>
                </a:solidFill>
              </a:rPr>
              <a:t> (resource </a:t>
            </a:r>
            <a:r>
              <a:rPr lang="en-US" sz="2600" dirty="0" err="1" smtClean="0">
                <a:solidFill>
                  <a:srgbClr val="FF0000"/>
                </a:solidFill>
              </a:rPr>
              <a:t>connection_id</a:t>
            </a:r>
            <a:r>
              <a:rPr lang="en-US" sz="2600" dirty="0" smtClean="0">
                <a:solidFill>
                  <a:srgbClr val="FF0000"/>
                </a:solidFill>
              </a:rPr>
              <a:t>, string </a:t>
            </a:r>
            <a:r>
              <a:rPr lang="en-US" sz="2600" dirty="0" err="1" smtClean="0">
                <a:solidFill>
                  <a:srgbClr val="FF0000"/>
                </a:solidFill>
              </a:rPr>
              <a:t>query_string</a:t>
            </a:r>
            <a:r>
              <a:rPr lang="en-US" sz="2600" dirty="0" smtClean="0">
                <a:solidFill>
                  <a:srgbClr val="FF0000"/>
                </a:solidFill>
              </a:rPr>
              <a:t>)</a:t>
            </a:r>
          </a:p>
          <a:p>
            <a:pPr>
              <a:lnSpc>
                <a:spcPct val="110000"/>
              </a:lnSpc>
            </a:pPr>
            <a:r>
              <a:rPr lang="en-US" sz="2600" dirty="0" smtClean="0"/>
              <a:t>This returns an ODBC result identifier if the SQL command was executed successfully. </a:t>
            </a:r>
          </a:p>
          <a:p>
            <a:pPr>
              <a:lnSpc>
                <a:spcPct val="110000"/>
              </a:lnSpc>
            </a:pPr>
            <a:r>
              <a:rPr lang="en-US" sz="2600" b="1" dirty="0" smtClean="0"/>
              <a:t>odbc_exec()</a:t>
            </a:r>
            <a:r>
              <a:rPr lang="en-US" sz="2600" dirty="0" smtClean="0"/>
              <a:t> will send an SQL statement to the database server specified by </a:t>
            </a:r>
            <a:r>
              <a:rPr lang="en-US" sz="2600" i="1" dirty="0" err="1" smtClean="0"/>
              <a:t>connection_id</a:t>
            </a:r>
            <a:r>
              <a:rPr lang="en-US" sz="2600" dirty="0" smtClean="0"/>
              <a:t>. </a:t>
            </a:r>
          </a:p>
          <a:p>
            <a:pPr>
              <a:lnSpc>
                <a:spcPct val="110000"/>
              </a:lnSpc>
            </a:pPr>
            <a:r>
              <a:rPr lang="en-US" sz="2600" dirty="0" smtClean="0"/>
              <a:t>This parameter must be a valid identifier returned by </a:t>
            </a:r>
            <a:r>
              <a:rPr lang="en-US" sz="2600" b="1" dirty="0" err="1" smtClean="0"/>
              <a:t>odbc_connect</a:t>
            </a:r>
            <a:r>
              <a:rPr lang="en-US" sz="2600" b="1" dirty="0" smtClean="0"/>
              <a:t>()</a:t>
            </a:r>
            <a:r>
              <a:rPr lang="en-US" sz="2600" dirty="0" smtClean="0"/>
              <a:t>. </a:t>
            </a:r>
          </a:p>
          <a:p>
            <a:pPr>
              <a:lnSpc>
                <a:spcPct val="110000"/>
              </a:lnSpc>
              <a:buNone/>
            </a:pPr>
            <a:r>
              <a:rPr lang="en-US" sz="1200" dirty="0" smtClean="0"/>
              <a:t> </a:t>
            </a:r>
          </a:p>
          <a:p>
            <a:pPr>
              <a:lnSpc>
                <a:spcPct val="110000"/>
              </a:lnSpc>
              <a:buNone/>
            </a:pPr>
            <a:r>
              <a:rPr lang="en-US" sz="2600" b="1" dirty="0" err="1" smtClean="0">
                <a:solidFill>
                  <a:srgbClr val="FF0000"/>
                </a:solidFill>
              </a:rPr>
              <a:t>odbc_do</a:t>
            </a:r>
            <a:r>
              <a:rPr lang="en-US" sz="2600" dirty="0" smtClean="0">
                <a:solidFill>
                  <a:srgbClr val="FF0000"/>
                </a:solidFill>
              </a:rPr>
              <a:t> (resource </a:t>
            </a:r>
            <a:r>
              <a:rPr lang="en-US" sz="2600" dirty="0" err="1" smtClean="0">
                <a:solidFill>
                  <a:srgbClr val="FF0000"/>
                </a:solidFill>
              </a:rPr>
              <a:t>conn_id</a:t>
            </a:r>
            <a:r>
              <a:rPr lang="en-US" sz="2600" dirty="0" smtClean="0">
                <a:solidFill>
                  <a:srgbClr val="FF0000"/>
                </a:solidFill>
              </a:rPr>
              <a:t>, string query)</a:t>
            </a:r>
          </a:p>
          <a:p>
            <a:pPr>
              <a:lnSpc>
                <a:spcPct val="110000"/>
              </a:lnSpc>
            </a:pPr>
            <a:r>
              <a:rPr lang="en-US" sz="2600" dirty="0" smtClean="0"/>
              <a:t>This will execute a query on the given connection just like odbc_exec. </a:t>
            </a:r>
          </a:p>
        </p:txBody>
      </p:sp>
    </p:spTree>
  </p:cSld>
  <p:clrMapOvr>
    <a:masterClrMapping/>
  </p:clrMapOvr>
  <p:transition spd="med">
    <p:wheel/>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ODBC…</a:t>
            </a:r>
            <a:endParaRPr lang="en-US" dirty="0"/>
          </a:p>
        </p:txBody>
      </p:sp>
      <p:sp>
        <p:nvSpPr>
          <p:cNvPr id="3" name="Content Placeholder 2"/>
          <p:cNvSpPr>
            <a:spLocks noGrp="1"/>
          </p:cNvSpPr>
          <p:nvPr>
            <p:ph sz="quarter" idx="1"/>
          </p:nvPr>
        </p:nvSpPr>
        <p:spPr/>
        <p:txBody>
          <a:bodyPr>
            <a:normAutofit fontScale="77500" lnSpcReduction="20000"/>
          </a:bodyPr>
          <a:lstStyle/>
          <a:p>
            <a:r>
              <a:rPr lang="en-US" b="1" dirty="0" err="1" smtClean="0"/>
              <a:t>odbc_fetch_array</a:t>
            </a:r>
            <a:r>
              <a:rPr lang="en-US" dirty="0" smtClean="0"/>
              <a:t> ( resource result [, </a:t>
            </a:r>
            <a:r>
              <a:rPr lang="en-US" dirty="0" err="1" smtClean="0"/>
              <a:t>int</a:t>
            </a:r>
            <a:r>
              <a:rPr lang="en-US" dirty="0" smtClean="0"/>
              <a:t> </a:t>
            </a:r>
            <a:r>
              <a:rPr lang="en-US" dirty="0" err="1" smtClean="0"/>
              <a:t>rownumber</a:t>
            </a:r>
            <a:r>
              <a:rPr lang="en-US" dirty="0" smtClean="0"/>
              <a:t>])</a:t>
            </a:r>
          </a:p>
          <a:p>
            <a:r>
              <a:rPr lang="en-US" dirty="0" smtClean="0"/>
              <a:t>This fetches a result row as an associative array</a:t>
            </a:r>
          </a:p>
          <a:p>
            <a:pPr>
              <a:buNone/>
            </a:pPr>
            <a:r>
              <a:rPr lang="en-US" sz="1500" dirty="0" smtClean="0"/>
              <a:t> </a:t>
            </a:r>
          </a:p>
          <a:p>
            <a:r>
              <a:rPr lang="en-US" b="1" dirty="0" err="1" smtClean="0"/>
              <a:t>odbc_fetch_object</a:t>
            </a:r>
            <a:r>
              <a:rPr lang="en-US" dirty="0" smtClean="0"/>
              <a:t> (resource result [, </a:t>
            </a:r>
            <a:r>
              <a:rPr lang="en-US" dirty="0" err="1" smtClean="0"/>
              <a:t>int</a:t>
            </a:r>
            <a:r>
              <a:rPr lang="en-US" dirty="0" smtClean="0"/>
              <a:t> </a:t>
            </a:r>
            <a:r>
              <a:rPr lang="en-US" dirty="0" err="1" smtClean="0"/>
              <a:t>rownumber</a:t>
            </a:r>
            <a:r>
              <a:rPr lang="en-US" dirty="0" smtClean="0"/>
              <a:t>])</a:t>
            </a:r>
          </a:p>
          <a:p>
            <a:r>
              <a:rPr lang="en-US" dirty="0" smtClean="0"/>
              <a:t>This fetches a result row as an object </a:t>
            </a:r>
          </a:p>
          <a:p>
            <a:pPr>
              <a:buNone/>
            </a:pPr>
            <a:r>
              <a:rPr lang="en-US" sz="1500" dirty="0" smtClean="0"/>
              <a:t> </a:t>
            </a:r>
          </a:p>
          <a:p>
            <a:r>
              <a:rPr lang="en-US" b="1" dirty="0" err="1" smtClean="0"/>
              <a:t>odbc_fetch_row</a:t>
            </a:r>
            <a:r>
              <a:rPr lang="en-US" dirty="0" smtClean="0"/>
              <a:t> ( resource </a:t>
            </a:r>
            <a:r>
              <a:rPr lang="en-US" dirty="0" err="1" smtClean="0"/>
              <a:t>result_id</a:t>
            </a:r>
            <a:r>
              <a:rPr lang="en-US" dirty="0" smtClean="0"/>
              <a:t> [, </a:t>
            </a:r>
            <a:r>
              <a:rPr lang="en-US" dirty="0" err="1" smtClean="0"/>
              <a:t>int</a:t>
            </a:r>
            <a:r>
              <a:rPr lang="en-US" dirty="0" smtClean="0"/>
              <a:t> </a:t>
            </a:r>
            <a:r>
              <a:rPr lang="en-US" dirty="0" err="1" smtClean="0"/>
              <a:t>row_number</a:t>
            </a:r>
            <a:r>
              <a:rPr lang="en-US" dirty="0" smtClean="0"/>
              <a:t>])</a:t>
            </a:r>
          </a:p>
          <a:p>
            <a:r>
              <a:rPr lang="en-US" dirty="0" err="1" smtClean="0"/>
              <a:t>odbc_fetch_row</a:t>
            </a:r>
            <a:r>
              <a:rPr lang="en-US" dirty="0" smtClean="0"/>
              <a:t>() fetches a row of the data that was returned by odbc_do() / odbc_exec(). </a:t>
            </a:r>
          </a:p>
          <a:p>
            <a:r>
              <a:rPr lang="en-US" dirty="0" smtClean="0"/>
              <a:t>After </a:t>
            </a:r>
            <a:r>
              <a:rPr lang="en-US" dirty="0" err="1" smtClean="0"/>
              <a:t>odbc_fetch_row</a:t>
            </a:r>
            <a:r>
              <a:rPr lang="en-US" dirty="0" smtClean="0"/>
              <a:t>() is called, the fields of that row can be accessed with odbc_result().</a:t>
            </a:r>
          </a:p>
          <a:p>
            <a:r>
              <a:rPr lang="en-US" dirty="0" smtClean="0"/>
              <a:t> If </a:t>
            </a:r>
            <a:r>
              <a:rPr lang="en-US" dirty="0" err="1" smtClean="0"/>
              <a:t>row_number</a:t>
            </a:r>
            <a:r>
              <a:rPr lang="en-US" dirty="0" smtClean="0"/>
              <a:t> is not specified, </a:t>
            </a:r>
            <a:r>
              <a:rPr lang="en-US" dirty="0" err="1" smtClean="0"/>
              <a:t>odbc_fetch_row</a:t>
            </a:r>
            <a:r>
              <a:rPr lang="en-US" dirty="0" smtClean="0"/>
              <a:t>() will try to fetch the next row in the result set. </a:t>
            </a:r>
          </a:p>
        </p:txBody>
      </p:sp>
    </p:spTree>
  </p:cSld>
  <p:clrMapOvr>
    <a:masterClrMapping/>
  </p:clrMapOvr>
  <p:transition spd="med">
    <p:whee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Comments…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r>
              <a:rPr lang="en-US" dirty="0" smtClean="0"/>
              <a:t>PHP has a short comment format too. </a:t>
            </a:r>
          </a:p>
          <a:p>
            <a:r>
              <a:rPr lang="en-US" dirty="0" smtClean="0"/>
              <a:t>You can specify a single line comment by using the # or //</a:t>
            </a:r>
          </a:p>
          <a:p>
            <a:pPr>
              <a:buNone/>
            </a:pPr>
            <a:r>
              <a:rPr lang="en-US" dirty="0" smtClean="0">
                <a:solidFill>
                  <a:srgbClr val="FF0000"/>
                </a:solidFill>
              </a:rPr>
              <a:t>		# This is comment line 1</a:t>
            </a:r>
          </a:p>
          <a:p>
            <a:pPr>
              <a:buNone/>
            </a:pPr>
            <a:r>
              <a:rPr lang="en-US" dirty="0" smtClean="0">
                <a:solidFill>
                  <a:srgbClr val="FF0000"/>
                </a:solidFill>
              </a:rPr>
              <a:t>		// This is comment line 2</a:t>
            </a:r>
          </a:p>
          <a:p>
            <a:pPr>
              <a:buNone/>
            </a:pPr>
            <a:r>
              <a:rPr lang="en-US" sz="1500" dirty="0" smtClean="0"/>
              <a:t> </a:t>
            </a:r>
          </a:p>
          <a:p>
            <a:r>
              <a:rPr lang="en-US" dirty="0" smtClean="0"/>
              <a:t>It is customary and useful to put a block of comments at the top of your script giving information about the script and an overview of what it does. </a:t>
            </a:r>
          </a:p>
          <a:p>
            <a:pPr lvl="2">
              <a:buNone/>
            </a:pPr>
            <a:r>
              <a:rPr lang="en-US" sz="2900" dirty="0" smtClean="0">
                <a:solidFill>
                  <a:srgbClr val="FF0000"/>
                </a:solidFill>
              </a:rPr>
              <a:t>/*</a:t>
            </a:r>
          </a:p>
          <a:p>
            <a:pPr lvl="2">
              <a:buNone/>
            </a:pPr>
            <a:r>
              <a:rPr lang="en-US" sz="2900" dirty="0" smtClean="0">
                <a:solidFill>
                  <a:srgbClr val="FF0000"/>
                </a:solidFill>
              </a:rPr>
              <a:t>name: hello.php</a:t>
            </a:r>
          </a:p>
          <a:p>
            <a:pPr lvl="2">
              <a:buNone/>
            </a:pPr>
            <a:r>
              <a:rPr lang="en-US" sz="2900" dirty="0" smtClean="0">
                <a:solidFill>
                  <a:srgbClr val="FF0000"/>
                </a:solidFill>
              </a:rPr>
              <a:t>description: Displays “Hello World!” on a Web page.</a:t>
            </a:r>
          </a:p>
          <a:p>
            <a:pPr lvl="2">
              <a:buNone/>
            </a:pPr>
            <a:r>
              <a:rPr lang="en-US" sz="2900" dirty="0" smtClean="0">
                <a:solidFill>
                  <a:srgbClr val="FF0000"/>
                </a:solidFill>
              </a:rPr>
              <a:t>written by: John Steve</a:t>
            </a:r>
          </a:p>
          <a:p>
            <a:pPr lvl="2">
              <a:buNone/>
            </a:pPr>
            <a:r>
              <a:rPr lang="en-US" sz="2900" dirty="0" smtClean="0">
                <a:solidFill>
                  <a:srgbClr val="FF0000"/>
                </a:solidFill>
              </a:rPr>
              <a:t>created: 2/1/11</a:t>
            </a:r>
          </a:p>
          <a:p>
            <a:pPr lvl="2">
              <a:buNone/>
            </a:pPr>
            <a:r>
              <a:rPr lang="en-US" sz="2900" dirty="0" smtClean="0">
                <a:solidFill>
                  <a:srgbClr val="FF0000"/>
                </a:solidFill>
              </a:rPr>
              <a:t>modified: 3/15/11</a:t>
            </a:r>
          </a:p>
          <a:p>
            <a:pPr lvl="2">
              <a:buNone/>
            </a:pPr>
            <a:r>
              <a:rPr lang="en-US" sz="2900" dirty="0" smtClean="0">
                <a:solidFill>
                  <a:srgbClr val="FF0000"/>
                </a:solidFill>
              </a:rPr>
              <a:t>*/</a:t>
            </a:r>
          </a:p>
        </p:txBody>
      </p:sp>
    </p:spTree>
  </p:cSld>
  <p:clrMapOvr>
    <a:masterClrMapping/>
  </p:clrMapOvr>
  <p:transition spd="med">
    <p:wheel/>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ODBC…</a:t>
            </a:r>
            <a:endParaRPr lang="en-US" dirty="0"/>
          </a:p>
        </p:txBody>
      </p:sp>
      <p:sp>
        <p:nvSpPr>
          <p:cNvPr id="3" name="Content Placeholder 2"/>
          <p:cNvSpPr>
            <a:spLocks noGrp="1"/>
          </p:cNvSpPr>
          <p:nvPr>
            <p:ph sz="quarter" idx="1"/>
          </p:nvPr>
        </p:nvSpPr>
        <p:spPr/>
        <p:txBody>
          <a:bodyPr/>
          <a:lstStyle/>
          <a:p>
            <a:r>
              <a:rPr lang="en-US" sz="2800" b="1" dirty="0" err="1" smtClean="0"/>
              <a:t>odbc_commit</a:t>
            </a:r>
            <a:r>
              <a:rPr lang="en-US" sz="2800" dirty="0" smtClean="0"/>
              <a:t> ( resource </a:t>
            </a:r>
            <a:r>
              <a:rPr lang="en-US" sz="2800" dirty="0" err="1" smtClean="0"/>
              <a:t>connection_id</a:t>
            </a:r>
            <a:r>
              <a:rPr lang="en-US" sz="2800" dirty="0" smtClean="0"/>
              <a:t>)</a:t>
            </a:r>
          </a:p>
          <a:p>
            <a:r>
              <a:rPr lang="en-US" sz="2800" dirty="0" smtClean="0"/>
              <a:t>All pending transactions on </a:t>
            </a:r>
            <a:r>
              <a:rPr lang="en-US" sz="2800" dirty="0" err="1" smtClean="0"/>
              <a:t>connection_id</a:t>
            </a:r>
            <a:r>
              <a:rPr lang="en-US" sz="2800" dirty="0" smtClean="0"/>
              <a:t> are committed. </a:t>
            </a:r>
          </a:p>
          <a:p>
            <a:r>
              <a:rPr lang="en-US" sz="2800" dirty="0" smtClean="0"/>
              <a:t>It returns TRUE on success, FALSE on failure.  </a:t>
            </a:r>
          </a:p>
          <a:p>
            <a:pPr>
              <a:buNone/>
            </a:pPr>
            <a:r>
              <a:rPr lang="en-GB" sz="1050" dirty="0" smtClean="0"/>
              <a:t> </a:t>
            </a:r>
            <a:endParaRPr lang="en-US" sz="1050" dirty="0" smtClean="0"/>
          </a:p>
          <a:p>
            <a:r>
              <a:rPr lang="en-US" sz="2800" b="1" dirty="0" err="1" smtClean="0"/>
              <a:t>odbc_close</a:t>
            </a:r>
            <a:r>
              <a:rPr lang="en-US" sz="2800" dirty="0" smtClean="0"/>
              <a:t> ( resource </a:t>
            </a:r>
            <a:r>
              <a:rPr lang="en-US" sz="2800" dirty="0" err="1" smtClean="0"/>
              <a:t>connection_id</a:t>
            </a:r>
            <a:r>
              <a:rPr lang="en-US" sz="2800" dirty="0" smtClean="0"/>
              <a:t>)</a:t>
            </a:r>
          </a:p>
          <a:p>
            <a:r>
              <a:rPr lang="en-US" sz="2800" b="1" dirty="0" err="1" smtClean="0"/>
              <a:t>odbc_close</a:t>
            </a:r>
            <a:r>
              <a:rPr lang="en-US" sz="2800" b="1" dirty="0" smtClean="0"/>
              <a:t>()</a:t>
            </a:r>
            <a:r>
              <a:rPr lang="en-US" sz="2800" dirty="0" smtClean="0"/>
              <a:t> will close down the connection to the database server associated with the given connection identifier. </a:t>
            </a:r>
          </a:p>
          <a:p>
            <a:endParaRPr lang="en-US" dirty="0"/>
          </a:p>
        </p:txBody>
      </p:sp>
    </p:spTree>
  </p:cSld>
  <p:clrMapOvr>
    <a:masterClrMapping/>
  </p:clrMapOvr>
  <p:transition spd="med">
    <p:wheel/>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ODBC…</a:t>
            </a:r>
            <a:endParaRPr lang="en-US" dirty="0"/>
          </a:p>
        </p:txBody>
      </p:sp>
      <p:sp>
        <p:nvSpPr>
          <p:cNvPr id="3" name="Content Placeholder 2"/>
          <p:cNvSpPr>
            <a:spLocks noGrp="1"/>
          </p:cNvSpPr>
          <p:nvPr>
            <p:ph sz="quarter" idx="1"/>
          </p:nvPr>
        </p:nvSpPr>
        <p:spPr>
          <a:xfrm>
            <a:off x="304800" y="1600200"/>
            <a:ext cx="8461248" cy="5257800"/>
          </a:xfrm>
        </p:spPr>
        <p:txBody>
          <a:bodyPr>
            <a:normAutofit fontScale="40000" lnSpcReduction="20000"/>
          </a:bodyPr>
          <a:lstStyle/>
          <a:p>
            <a:pPr>
              <a:buNone/>
            </a:pPr>
            <a:r>
              <a:rPr lang="en-US" dirty="0" smtClean="0">
                <a:solidFill>
                  <a:srgbClr val="FF0000"/>
                </a:solidFill>
              </a:rPr>
              <a:t> </a:t>
            </a:r>
            <a:r>
              <a:rPr lang="en-US" sz="5000" dirty="0" smtClean="0">
                <a:solidFill>
                  <a:srgbClr val="FF0000"/>
                </a:solidFill>
              </a:rPr>
              <a:t>&lt;?</a:t>
            </a:r>
            <a:r>
              <a:rPr lang="en-US" sz="5000" dirty="0" err="1" smtClean="0">
                <a:solidFill>
                  <a:srgbClr val="FF0000"/>
                </a:solidFill>
              </a:rPr>
              <a:t>php</a:t>
            </a:r>
            <a:endParaRPr lang="en-US" sz="5000" dirty="0" smtClean="0">
              <a:solidFill>
                <a:srgbClr val="FF0000"/>
              </a:solidFill>
            </a:endParaRPr>
          </a:p>
          <a:p>
            <a:pPr>
              <a:buNone/>
            </a:pPr>
            <a:r>
              <a:rPr lang="en-US" sz="5000" dirty="0" smtClean="0">
                <a:solidFill>
                  <a:srgbClr val="FF0000"/>
                </a:solidFill>
              </a:rPr>
              <a:t>            $con = </a:t>
            </a:r>
            <a:r>
              <a:rPr lang="en-US" sz="5000" dirty="0" err="1" smtClean="0">
                <a:solidFill>
                  <a:srgbClr val="FF0000"/>
                </a:solidFill>
              </a:rPr>
              <a:t>odbc_connect</a:t>
            </a:r>
            <a:r>
              <a:rPr lang="en-US" sz="5000" dirty="0" smtClean="0">
                <a:solidFill>
                  <a:srgbClr val="FF0000"/>
                </a:solidFill>
              </a:rPr>
              <a:t>(“registrar", “root", “</a:t>
            </a:r>
            <a:r>
              <a:rPr lang="en-US" sz="5000" dirty="0" err="1" smtClean="0">
                <a:solidFill>
                  <a:srgbClr val="FF0000"/>
                </a:solidFill>
              </a:rPr>
              <a:t>vertrigo</a:t>
            </a:r>
            <a:r>
              <a:rPr lang="en-US" sz="5000" dirty="0" smtClean="0">
                <a:solidFill>
                  <a:srgbClr val="FF0000"/>
                </a:solidFill>
              </a:rPr>
              <a:t>") or </a:t>
            </a:r>
          </a:p>
          <a:p>
            <a:pPr>
              <a:buNone/>
            </a:pPr>
            <a:r>
              <a:rPr lang="en-US" sz="5000" dirty="0" smtClean="0">
                <a:solidFill>
                  <a:srgbClr val="FF0000"/>
                </a:solidFill>
              </a:rPr>
              <a:t>                       die("Connecting to </a:t>
            </a:r>
            <a:r>
              <a:rPr lang="en-US" sz="5000" dirty="0" err="1" smtClean="0">
                <a:solidFill>
                  <a:srgbClr val="FF0000"/>
                </a:solidFill>
              </a:rPr>
              <a:t>databse</a:t>
            </a:r>
            <a:r>
              <a:rPr lang="en-US" sz="5000" dirty="0" smtClean="0">
                <a:solidFill>
                  <a:srgbClr val="FF0000"/>
                </a:solidFill>
              </a:rPr>
              <a:t> failed.");</a:t>
            </a:r>
          </a:p>
          <a:p>
            <a:pPr>
              <a:buNone/>
            </a:pPr>
            <a:r>
              <a:rPr lang="en-US" sz="5000" dirty="0" smtClean="0">
                <a:solidFill>
                  <a:srgbClr val="FF0000"/>
                </a:solidFill>
              </a:rPr>
              <a:t>            $</a:t>
            </a:r>
            <a:r>
              <a:rPr lang="en-US" sz="5000" dirty="0" err="1" smtClean="0">
                <a:solidFill>
                  <a:srgbClr val="FF0000"/>
                </a:solidFill>
              </a:rPr>
              <a:t>sql</a:t>
            </a:r>
            <a:r>
              <a:rPr lang="en-US" sz="5000" dirty="0" smtClean="0">
                <a:solidFill>
                  <a:srgbClr val="FF0000"/>
                </a:solidFill>
              </a:rPr>
              <a:t> = "select * from student where ID='" . $_POST['ID']. "'";</a:t>
            </a:r>
          </a:p>
          <a:p>
            <a:pPr>
              <a:buNone/>
            </a:pPr>
            <a:r>
              <a:rPr lang="en-US" sz="5000" dirty="0" smtClean="0">
                <a:solidFill>
                  <a:srgbClr val="FF0000"/>
                </a:solidFill>
              </a:rPr>
              <a:t>            $</a:t>
            </a:r>
            <a:r>
              <a:rPr lang="en-US" sz="5000" dirty="0" err="1" smtClean="0">
                <a:solidFill>
                  <a:srgbClr val="FF0000"/>
                </a:solidFill>
              </a:rPr>
              <a:t>rs</a:t>
            </a:r>
            <a:r>
              <a:rPr lang="en-US" sz="5000" dirty="0" smtClean="0">
                <a:solidFill>
                  <a:srgbClr val="FF0000"/>
                </a:solidFill>
              </a:rPr>
              <a:t> = odbc_exec($con, $</a:t>
            </a:r>
            <a:r>
              <a:rPr lang="en-US" sz="5000" dirty="0" err="1" smtClean="0">
                <a:solidFill>
                  <a:srgbClr val="FF0000"/>
                </a:solidFill>
              </a:rPr>
              <a:t>sql</a:t>
            </a:r>
            <a:r>
              <a:rPr lang="en-US" sz="5000" dirty="0" smtClean="0">
                <a:solidFill>
                  <a:srgbClr val="FF0000"/>
                </a:solidFill>
              </a:rPr>
              <a:t>);</a:t>
            </a:r>
          </a:p>
          <a:p>
            <a:pPr>
              <a:buNone/>
            </a:pPr>
            <a:r>
              <a:rPr lang="en-US" sz="3000" dirty="0" smtClean="0">
                <a:solidFill>
                  <a:srgbClr val="FF0000"/>
                </a:solidFill>
              </a:rPr>
              <a:t>		</a:t>
            </a:r>
            <a:r>
              <a:rPr lang="en-US" sz="5000" dirty="0" smtClean="0">
                <a:solidFill>
                  <a:srgbClr val="FF0000"/>
                </a:solidFill>
              </a:rPr>
              <a:t>	</a:t>
            </a:r>
          </a:p>
          <a:p>
            <a:pPr>
              <a:buNone/>
            </a:pPr>
            <a:r>
              <a:rPr lang="en-US" sz="5000" dirty="0" smtClean="0">
                <a:solidFill>
                  <a:srgbClr val="FF0000"/>
                </a:solidFill>
              </a:rPr>
              <a:t>            while(($row = </a:t>
            </a:r>
            <a:r>
              <a:rPr lang="en-US" sz="5000" dirty="0" err="1" smtClean="0">
                <a:solidFill>
                  <a:srgbClr val="FF0000"/>
                </a:solidFill>
              </a:rPr>
              <a:t>odbc_fetch_array</a:t>
            </a:r>
            <a:r>
              <a:rPr lang="en-US" sz="5000" dirty="0" smtClean="0">
                <a:solidFill>
                  <a:srgbClr val="FF0000"/>
                </a:solidFill>
              </a:rPr>
              <a:t>($</a:t>
            </a:r>
            <a:r>
              <a:rPr lang="en-US" sz="5000" dirty="0" err="1" smtClean="0">
                <a:solidFill>
                  <a:srgbClr val="FF0000"/>
                </a:solidFill>
              </a:rPr>
              <a:t>rs</a:t>
            </a:r>
            <a:r>
              <a:rPr lang="en-US" sz="5000" dirty="0" smtClean="0">
                <a:solidFill>
                  <a:srgbClr val="FF0000"/>
                </a:solidFill>
              </a:rPr>
              <a:t>, ODBC_ASSOC_ARRAY)) != NULL)</a:t>
            </a:r>
          </a:p>
          <a:p>
            <a:pPr>
              <a:buNone/>
            </a:pPr>
            <a:r>
              <a:rPr lang="en-US" sz="5000" dirty="0" smtClean="0">
                <a:solidFill>
                  <a:srgbClr val="FF0000"/>
                </a:solidFill>
              </a:rPr>
              <a:t>            {</a:t>
            </a:r>
          </a:p>
          <a:p>
            <a:pPr>
              <a:buNone/>
            </a:pPr>
            <a:r>
              <a:rPr lang="en-US" sz="5000" dirty="0" smtClean="0">
                <a:solidFill>
                  <a:srgbClr val="FF0000"/>
                </a:solidFill>
              </a:rPr>
              <a:t>                print("&amp;</a:t>
            </a:r>
            <a:r>
              <a:rPr lang="en-US" sz="5000" dirty="0" err="1" smtClean="0">
                <a:solidFill>
                  <a:srgbClr val="FF0000"/>
                </a:solidFill>
              </a:rPr>
              <a:t>nbsp</a:t>
            </a:r>
            <a:r>
              <a:rPr lang="en-US" sz="5000" dirty="0" smtClean="0">
                <a:solidFill>
                  <a:srgbClr val="FF0000"/>
                </a:solidFill>
              </a:rPr>
              <a:t>;". $row['</a:t>
            </a:r>
            <a:r>
              <a:rPr lang="en-US" sz="5000" dirty="0" err="1" smtClean="0">
                <a:solidFill>
                  <a:srgbClr val="FF0000"/>
                </a:solidFill>
              </a:rPr>
              <a:t>fullname</a:t>
            </a:r>
            <a:r>
              <a:rPr lang="en-US" sz="5000" dirty="0" smtClean="0">
                <a:solidFill>
                  <a:srgbClr val="FF0000"/>
                </a:solidFill>
              </a:rPr>
              <a:t>']. "&lt;BR&gt;");</a:t>
            </a:r>
          </a:p>
          <a:p>
            <a:pPr>
              <a:buNone/>
            </a:pPr>
            <a:r>
              <a:rPr lang="en-US" sz="5000" dirty="0" smtClean="0">
                <a:solidFill>
                  <a:srgbClr val="FF0000"/>
                </a:solidFill>
              </a:rPr>
              <a:t>                print("&amp;</a:t>
            </a:r>
            <a:r>
              <a:rPr lang="en-US" sz="5000" dirty="0" err="1" smtClean="0">
                <a:solidFill>
                  <a:srgbClr val="FF0000"/>
                </a:solidFill>
              </a:rPr>
              <a:t>nbsp</a:t>
            </a:r>
            <a:r>
              <a:rPr lang="en-US" sz="5000" dirty="0" smtClean="0">
                <a:solidFill>
                  <a:srgbClr val="FF0000"/>
                </a:solidFill>
              </a:rPr>
              <a:t>;". $row['</a:t>
            </a:r>
            <a:r>
              <a:rPr lang="en-US" sz="5000" dirty="0" err="1" smtClean="0">
                <a:solidFill>
                  <a:srgbClr val="FF0000"/>
                </a:solidFill>
              </a:rPr>
              <a:t>birth_date</a:t>
            </a:r>
            <a:r>
              <a:rPr lang="en-US" sz="5000" dirty="0" smtClean="0">
                <a:solidFill>
                  <a:srgbClr val="FF0000"/>
                </a:solidFill>
              </a:rPr>
              <a:t>']. "&lt;BR&gt;");</a:t>
            </a:r>
          </a:p>
          <a:p>
            <a:pPr>
              <a:buNone/>
            </a:pPr>
            <a:r>
              <a:rPr lang="en-US" sz="5000" dirty="0" smtClean="0">
                <a:solidFill>
                  <a:srgbClr val="FF0000"/>
                </a:solidFill>
              </a:rPr>
              <a:t>		   print("&amp;</a:t>
            </a:r>
            <a:r>
              <a:rPr lang="en-US" sz="5000" dirty="0" err="1" smtClean="0">
                <a:solidFill>
                  <a:srgbClr val="FF0000"/>
                </a:solidFill>
              </a:rPr>
              <a:t>nbsp</a:t>
            </a:r>
            <a:r>
              <a:rPr lang="en-US" sz="5000" dirty="0" smtClean="0">
                <a:solidFill>
                  <a:srgbClr val="FF0000"/>
                </a:solidFill>
              </a:rPr>
              <a:t>;". $row['email']. "&lt;BR&gt;");</a:t>
            </a:r>
          </a:p>
          <a:p>
            <a:pPr>
              <a:buNone/>
            </a:pPr>
            <a:r>
              <a:rPr lang="en-US" sz="5000" dirty="0" smtClean="0">
                <a:solidFill>
                  <a:srgbClr val="FF0000"/>
                </a:solidFill>
              </a:rPr>
              <a:t>            }</a:t>
            </a:r>
          </a:p>
          <a:p>
            <a:pPr>
              <a:buNone/>
            </a:pPr>
            <a:endParaRPr lang="en-US" sz="2000" dirty="0" smtClean="0">
              <a:solidFill>
                <a:srgbClr val="FF0000"/>
              </a:solidFill>
            </a:endParaRPr>
          </a:p>
          <a:p>
            <a:pPr>
              <a:buNone/>
            </a:pPr>
            <a:r>
              <a:rPr lang="en-US" sz="5000" dirty="0" smtClean="0">
                <a:solidFill>
                  <a:srgbClr val="FF0000"/>
                </a:solidFill>
              </a:rPr>
              <a:t>            </a:t>
            </a:r>
            <a:r>
              <a:rPr lang="en-US" sz="5000" dirty="0" err="1" smtClean="0">
                <a:solidFill>
                  <a:srgbClr val="FF0000"/>
                </a:solidFill>
              </a:rPr>
              <a:t>odbc_close</a:t>
            </a:r>
            <a:r>
              <a:rPr lang="en-US" sz="5000" dirty="0" smtClean="0">
                <a:solidFill>
                  <a:srgbClr val="FF0000"/>
                </a:solidFill>
              </a:rPr>
              <a:t>($con);</a:t>
            </a:r>
          </a:p>
          <a:p>
            <a:pPr>
              <a:buNone/>
            </a:pPr>
            <a:r>
              <a:rPr lang="en-US" sz="5000" dirty="0" smtClean="0">
                <a:solidFill>
                  <a:srgbClr val="FF0000"/>
                </a:solidFill>
              </a:rPr>
              <a:t>?&gt;</a:t>
            </a:r>
            <a:endParaRPr lang="en-US" sz="5000" dirty="0">
              <a:solidFill>
                <a:srgbClr val="FF0000"/>
              </a:solidFill>
            </a:endParaRPr>
          </a:p>
        </p:txBody>
      </p:sp>
    </p:spTree>
  </p:cSld>
  <p:clrMapOvr>
    <a:masterClrMapping/>
  </p:clrMapOvr>
  <p:transition spd="med">
    <p:wheel/>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Classes in PHP</a:t>
            </a:r>
            <a:endParaRPr lang="en-US" b="1" dirty="0"/>
          </a:p>
        </p:txBody>
      </p:sp>
      <p:sp>
        <p:nvSpPr>
          <p:cNvPr id="3" name="Content Placeholder 2"/>
          <p:cNvSpPr>
            <a:spLocks noGrp="1"/>
          </p:cNvSpPr>
          <p:nvPr>
            <p:ph sz="quarter" idx="1"/>
          </p:nvPr>
        </p:nvSpPr>
        <p:spPr>
          <a:xfrm>
            <a:off x="612648" y="1600200"/>
            <a:ext cx="8153400" cy="4953000"/>
          </a:xfrm>
        </p:spPr>
        <p:txBody>
          <a:bodyPr>
            <a:normAutofit fontScale="77500" lnSpcReduction="20000"/>
          </a:bodyPr>
          <a:lstStyle/>
          <a:p>
            <a:r>
              <a:rPr lang="en-US" dirty="0" smtClean="0"/>
              <a:t>The basic elements of object-oriented programs are objects. It’s easiest to understand objects as physical objects. </a:t>
            </a:r>
          </a:p>
          <a:p>
            <a:r>
              <a:rPr lang="en-US" dirty="0" smtClean="0"/>
              <a:t>For example, a car is an object. </a:t>
            </a:r>
          </a:p>
          <a:p>
            <a:r>
              <a:rPr lang="en-US" dirty="0" smtClean="0"/>
              <a:t>A car has properties, such as color, model, engine, and tires, also called attributes. </a:t>
            </a:r>
          </a:p>
          <a:p>
            <a:r>
              <a:rPr lang="en-US" dirty="0" smtClean="0"/>
              <a:t>A car has things it can do, too, such as move forward, move backward, park, roll over, and play dead (well, mine does anyway).</a:t>
            </a:r>
          </a:p>
          <a:p>
            <a:endParaRPr lang="en-US" dirty="0" smtClean="0"/>
          </a:p>
          <a:p>
            <a:r>
              <a:rPr lang="en-US" dirty="0" smtClean="0"/>
              <a:t>A class is the script that serves as the template that is used to create an object. </a:t>
            </a:r>
          </a:p>
          <a:p>
            <a:r>
              <a:rPr lang="en-US" dirty="0" smtClean="0"/>
              <a:t>The class defines the properties, the attributes, of the object.</a:t>
            </a:r>
          </a:p>
          <a:p>
            <a:r>
              <a:rPr lang="en-US" dirty="0" smtClean="0"/>
              <a:t> It also defines the things the object can do — its responsibilities.</a:t>
            </a:r>
          </a:p>
        </p:txBody>
      </p:sp>
    </p:spTree>
  </p:cSld>
  <p:clrMapOvr>
    <a:masterClrMapping/>
  </p:clrMapOvr>
  <p:transition spd="med">
    <p:wheel/>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transition spd="med">
    <p:wheel/>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Classes in PHP…</a:t>
            </a:r>
            <a:endParaRPr lang="en-US" dirty="0"/>
          </a:p>
        </p:txBody>
      </p:sp>
      <p:sp>
        <p:nvSpPr>
          <p:cNvPr id="3" name="Content Placeholder 2"/>
          <p:cNvSpPr>
            <a:spLocks noGrp="1"/>
          </p:cNvSpPr>
          <p:nvPr>
            <p:ph sz="quarter" idx="1"/>
          </p:nvPr>
        </p:nvSpPr>
        <p:spPr>
          <a:xfrm>
            <a:off x="612648" y="1600200"/>
            <a:ext cx="8153400" cy="5029200"/>
          </a:xfrm>
        </p:spPr>
        <p:txBody>
          <a:bodyPr>
            <a:normAutofit fontScale="77500" lnSpcReduction="20000"/>
          </a:bodyPr>
          <a:lstStyle/>
          <a:p>
            <a:pPr>
              <a:buNone/>
            </a:pPr>
            <a:r>
              <a:rPr lang="en-US" b="1" dirty="0" smtClean="0"/>
              <a:t>Defining a Class</a:t>
            </a:r>
            <a:endParaRPr lang="en-US" dirty="0" smtClean="0"/>
          </a:p>
          <a:p>
            <a:r>
              <a:rPr lang="en-US" dirty="0" smtClean="0"/>
              <a:t>A minimal class definition looks as follows: </a:t>
            </a:r>
          </a:p>
          <a:p>
            <a:pPr>
              <a:buNone/>
            </a:pPr>
            <a:r>
              <a:rPr lang="en-US" dirty="0" smtClean="0">
                <a:solidFill>
                  <a:srgbClr val="FF0000"/>
                </a:solidFill>
              </a:rPr>
              <a:t>class </a:t>
            </a:r>
            <a:r>
              <a:rPr lang="en-US" dirty="0" err="1" smtClean="0">
                <a:solidFill>
                  <a:srgbClr val="FF0000"/>
                </a:solidFill>
              </a:rPr>
              <a:t>classname</a:t>
            </a:r>
            <a:endParaRPr lang="en-US" dirty="0" smtClean="0">
              <a:solidFill>
                <a:srgbClr val="FF0000"/>
              </a:solidFill>
            </a:endParaRPr>
          </a:p>
          <a:p>
            <a:pPr>
              <a:buNone/>
            </a:pPr>
            <a:r>
              <a:rPr lang="en-US" dirty="0" smtClean="0">
                <a:solidFill>
                  <a:srgbClr val="FF0000"/>
                </a:solidFill>
              </a:rPr>
              <a:t>{</a:t>
            </a:r>
          </a:p>
          <a:p>
            <a:pPr>
              <a:buNone/>
            </a:pPr>
            <a:r>
              <a:rPr lang="en-US" dirty="0" smtClean="0">
                <a:solidFill>
                  <a:srgbClr val="FF0000"/>
                </a:solidFill>
              </a:rPr>
              <a:t>	//code</a:t>
            </a:r>
          </a:p>
          <a:p>
            <a:pPr>
              <a:buNone/>
            </a:pPr>
            <a:r>
              <a:rPr lang="en-US" dirty="0" smtClean="0">
                <a:solidFill>
                  <a:srgbClr val="FF0000"/>
                </a:solidFill>
              </a:rPr>
              <a:t>}</a:t>
            </a:r>
          </a:p>
          <a:p>
            <a:r>
              <a:rPr lang="en-US" dirty="0" smtClean="0"/>
              <a:t>In order to be useful, our classes need attributes and operations. </a:t>
            </a:r>
          </a:p>
          <a:p>
            <a:r>
              <a:rPr lang="en-US" dirty="0" smtClean="0"/>
              <a:t>We create attributes by declaring variables within a class definition using the keyword var. </a:t>
            </a:r>
          </a:p>
          <a:p>
            <a:r>
              <a:rPr lang="en-US" dirty="0" smtClean="0"/>
              <a:t>The following code creates a class called car with two attributes, $name and $speed. </a:t>
            </a:r>
          </a:p>
          <a:p>
            <a:r>
              <a:rPr lang="en-US" dirty="0" smtClean="0"/>
              <a:t>We create operations by declaring functions within the class definition. </a:t>
            </a:r>
          </a:p>
          <a:p>
            <a:r>
              <a:rPr lang="en-US" dirty="0" smtClean="0"/>
              <a:t>The following code will create a class named car with two operations. </a:t>
            </a:r>
            <a:endParaRPr lang="en-US" dirty="0"/>
          </a:p>
        </p:txBody>
      </p:sp>
    </p:spTree>
  </p:cSld>
  <p:clrMapOvr>
    <a:masterClrMapping/>
  </p:clrMapOvr>
  <p:transition spd="med">
    <p:wheel/>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Classes in PHP…</a:t>
            </a:r>
            <a:endParaRPr lang="en-US" dirty="0"/>
          </a:p>
        </p:txBody>
      </p:sp>
      <p:sp>
        <p:nvSpPr>
          <p:cNvPr id="3" name="Content Placeholder 2"/>
          <p:cNvSpPr>
            <a:spLocks noGrp="1"/>
          </p:cNvSpPr>
          <p:nvPr>
            <p:ph sz="quarter" idx="1"/>
          </p:nvPr>
        </p:nvSpPr>
        <p:spPr>
          <a:xfrm>
            <a:off x="612648" y="1600200"/>
            <a:ext cx="8153400" cy="4876800"/>
          </a:xfrm>
        </p:spPr>
        <p:txBody>
          <a:bodyPr>
            <a:normAutofit fontScale="85000" lnSpcReduction="20000"/>
          </a:bodyPr>
          <a:lstStyle/>
          <a:p>
            <a:pPr>
              <a:buNone/>
            </a:pPr>
            <a:r>
              <a:rPr lang="en-US" dirty="0" smtClean="0">
                <a:solidFill>
                  <a:srgbClr val="FF0000"/>
                </a:solidFill>
              </a:rPr>
              <a:t>class car</a:t>
            </a:r>
          </a:p>
          <a:p>
            <a:pPr>
              <a:buNone/>
            </a:pPr>
            <a:r>
              <a:rPr lang="en-US" dirty="0" smtClean="0">
                <a:solidFill>
                  <a:srgbClr val="FF0000"/>
                </a:solidFill>
              </a:rPr>
              <a:t>{</a:t>
            </a:r>
          </a:p>
          <a:p>
            <a:pPr lvl="1">
              <a:buNone/>
            </a:pPr>
            <a:r>
              <a:rPr lang="en-US" sz="2800" dirty="0" err="1" smtClean="0">
                <a:solidFill>
                  <a:srgbClr val="FF0000"/>
                </a:solidFill>
              </a:rPr>
              <a:t>var</a:t>
            </a:r>
            <a:r>
              <a:rPr lang="en-US" sz="2800" dirty="0" smtClean="0">
                <a:solidFill>
                  <a:srgbClr val="FF0000"/>
                </a:solidFill>
              </a:rPr>
              <a:t> $name;</a:t>
            </a:r>
          </a:p>
          <a:p>
            <a:pPr lvl="1">
              <a:buNone/>
            </a:pPr>
            <a:r>
              <a:rPr lang="en-US" sz="2800" dirty="0" err="1" smtClean="0">
                <a:solidFill>
                  <a:srgbClr val="FF0000"/>
                </a:solidFill>
              </a:rPr>
              <a:t>var</a:t>
            </a:r>
            <a:r>
              <a:rPr lang="en-US" sz="2800" dirty="0" smtClean="0">
                <a:solidFill>
                  <a:srgbClr val="FF0000"/>
                </a:solidFill>
              </a:rPr>
              <a:t> $speed;</a:t>
            </a:r>
          </a:p>
          <a:p>
            <a:pPr lvl="1">
              <a:buNone/>
            </a:pPr>
            <a:r>
              <a:rPr lang="en-US" sz="2800" dirty="0" smtClean="0">
                <a:solidFill>
                  <a:srgbClr val="FF0000"/>
                </a:solidFill>
              </a:rPr>
              <a:t>function </a:t>
            </a:r>
            <a:r>
              <a:rPr lang="en-US" sz="2800" dirty="0" err="1" smtClean="0">
                <a:solidFill>
                  <a:srgbClr val="FF0000"/>
                </a:solidFill>
              </a:rPr>
              <a:t>moveforward</a:t>
            </a:r>
            <a:r>
              <a:rPr lang="en-US" sz="2800" dirty="0" smtClean="0">
                <a:solidFill>
                  <a:srgbClr val="FF0000"/>
                </a:solidFill>
              </a:rPr>
              <a:t>()</a:t>
            </a:r>
          </a:p>
          <a:p>
            <a:pPr lvl="1">
              <a:buNone/>
            </a:pPr>
            <a:r>
              <a:rPr lang="en-US" sz="2800" dirty="0" smtClean="0">
                <a:solidFill>
                  <a:srgbClr val="FF0000"/>
                </a:solidFill>
              </a:rPr>
              <a:t>{</a:t>
            </a:r>
          </a:p>
          <a:p>
            <a:pPr lvl="1">
              <a:buNone/>
            </a:pPr>
            <a:r>
              <a:rPr lang="en-US" sz="2800" dirty="0" smtClean="0">
                <a:solidFill>
                  <a:srgbClr val="FF0000"/>
                </a:solidFill>
              </a:rPr>
              <a:t> 		//code here</a:t>
            </a:r>
          </a:p>
          <a:p>
            <a:pPr lvl="1">
              <a:buNone/>
            </a:pPr>
            <a:r>
              <a:rPr lang="en-US" sz="2800" dirty="0" smtClean="0">
                <a:solidFill>
                  <a:srgbClr val="FF0000"/>
                </a:solidFill>
              </a:rPr>
              <a:t>}</a:t>
            </a:r>
          </a:p>
          <a:p>
            <a:pPr lvl="1">
              <a:buNone/>
            </a:pPr>
            <a:r>
              <a:rPr lang="en-US" sz="2800" dirty="0" smtClean="0">
                <a:solidFill>
                  <a:srgbClr val="FF0000"/>
                </a:solidFill>
              </a:rPr>
              <a:t>function reverse($param1, $param2)</a:t>
            </a:r>
          </a:p>
          <a:p>
            <a:pPr lvl="1">
              <a:buNone/>
            </a:pPr>
            <a:r>
              <a:rPr lang="en-US" sz="2800" dirty="0" smtClean="0">
                <a:solidFill>
                  <a:srgbClr val="FF0000"/>
                </a:solidFill>
              </a:rPr>
              <a:t>{</a:t>
            </a:r>
          </a:p>
          <a:p>
            <a:pPr lvl="1">
              <a:buNone/>
            </a:pPr>
            <a:r>
              <a:rPr lang="en-US" sz="2800" dirty="0" smtClean="0">
                <a:solidFill>
                  <a:srgbClr val="FF0000"/>
                </a:solidFill>
              </a:rPr>
              <a:t> 		//code here</a:t>
            </a:r>
          </a:p>
          <a:p>
            <a:pPr lvl="1">
              <a:buNone/>
            </a:pPr>
            <a:r>
              <a:rPr lang="en-US" sz="2800" dirty="0" smtClean="0">
                <a:solidFill>
                  <a:srgbClr val="FF0000"/>
                </a:solidFill>
              </a:rPr>
              <a:t>}</a:t>
            </a:r>
          </a:p>
          <a:p>
            <a:pPr>
              <a:buNone/>
            </a:pPr>
            <a:r>
              <a:rPr lang="en-US" dirty="0" smtClean="0">
                <a:solidFill>
                  <a:srgbClr val="FF0000"/>
                </a:solidFill>
              </a:rPr>
              <a:t>}</a:t>
            </a:r>
          </a:p>
        </p:txBody>
      </p:sp>
    </p:spTree>
  </p:cSld>
  <p:clrMapOvr>
    <a:masterClrMapping/>
  </p:clrMapOvr>
  <p:transition spd="med">
    <p:wheel/>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Classes in PHP…</a:t>
            </a:r>
            <a:endParaRPr lang="en-US" dirty="0"/>
          </a:p>
        </p:txBody>
      </p:sp>
      <p:sp>
        <p:nvSpPr>
          <p:cNvPr id="3" name="Content Placeholder 2"/>
          <p:cNvSpPr>
            <a:spLocks noGrp="1"/>
          </p:cNvSpPr>
          <p:nvPr>
            <p:ph sz="quarter" idx="1"/>
          </p:nvPr>
        </p:nvSpPr>
        <p:spPr>
          <a:xfrm>
            <a:off x="612648" y="1600200"/>
            <a:ext cx="8153400" cy="5029200"/>
          </a:xfrm>
        </p:spPr>
        <p:txBody>
          <a:bodyPr>
            <a:normAutofit fontScale="70000" lnSpcReduction="20000"/>
          </a:bodyPr>
          <a:lstStyle/>
          <a:p>
            <a:pPr>
              <a:lnSpc>
                <a:spcPct val="120000"/>
              </a:lnSpc>
              <a:buNone/>
            </a:pPr>
            <a:r>
              <a:rPr lang="en-US" b="1" dirty="0" smtClean="0"/>
              <a:t>Constructors</a:t>
            </a:r>
            <a:endParaRPr lang="en-US" dirty="0" smtClean="0"/>
          </a:p>
          <a:p>
            <a:pPr>
              <a:lnSpc>
                <a:spcPct val="120000"/>
              </a:lnSpc>
            </a:pPr>
            <a:r>
              <a:rPr lang="en-US" dirty="0" smtClean="0"/>
              <a:t>Most classes will have a special type of operation called a constructor.</a:t>
            </a:r>
          </a:p>
          <a:p>
            <a:pPr>
              <a:lnSpc>
                <a:spcPct val="120000"/>
              </a:lnSpc>
            </a:pPr>
            <a:r>
              <a:rPr lang="en-US" dirty="0" smtClean="0"/>
              <a:t>A constructor is called when an object is created, and </a:t>
            </a:r>
          </a:p>
          <a:p>
            <a:pPr lvl="1">
              <a:lnSpc>
                <a:spcPct val="120000"/>
              </a:lnSpc>
            </a:pPr>
            <a:r>
              <a:rPr lang="en-US" sz="2900" dirty="0" smtClean="0"/>
              <a:t>performs useful initialization tasks such as setting attributes to sensible starting values or </a:t>
            </a:r>
          </a:p>
          <a:p>
            <a:pPr lvl="1">
              <a:lnSpc>
                <a:spcPct val="120000"/>
              </a:lnSpc>
            </a:pPr>
            <a:r>
              <a:rPr lang="en-US" sz="2900" dirty="0" smtClean="0"/>
              <a:t>creating other objects needed by this object.</a:t>
            </a:r>
          </a:p>
          <a:p>
            <a:pPr>
              <a:lnSpc>
                <a:spcPct val="120000"/>
              </a:lnSpc>
              <a:buNone/>
            </a:pPr>
            <a:r>
              <a:rPr lang="en-US" sz="1300" dirty="0" smtClean="0"/>
              <a:t> </a:t>
            </a:r>
          </a:p>
          <a:p>
            <a:pPr>
              <a:lnSpc>
                <a:spcPct val="120000"/>
              </a:lnSpc>
            </a:pPr>
            <a:r>
              <a:rPr lang="en-US" dirty="0" smtClean="0"/>
              <a:t>A constructor is declared in the same way as other operations, but has the same name as the class. </a:t>
            </a:r>
          </a:p>
          <a:p>
            <a:pPr>
              <a:lnSpc>
                <a:spcPct val="120000"/>
              </a:lnSpc>
            </a:pPr>
            <a:r>
              <a:rPr lang="en-US" dirty="0" smtClean="0"/>
              <a:t>We can manually call the constructor</a:t>
            </a:r>
          </a:p>
          <a:p>
            <a:pPr>
              <a:lnSpc>
                <a:spcPct val="120000"/>
              </a:lnSpc>
            </a:pPr>
            <a:r>
              <a:rPr lang="en-US" dirty="0" smtClean="0"/>
              <a:t>But its main purpose is to be called automatically when an object is created. </a:t>
            </a:r>
          </a:p>
          <a:p>
            <a:pPr>
              <a:lnSpc>
                <a:spcPct val="120000"/>
              </a:lnSpc>
            </a:pPr>
            <a:r>
              <a:rPr lang="en-US" dirty="0" smtClean="0"/>
              <a:t>In PHP 5 and later, constructors are named __construct(). </a:t>
            </a:r>
            <a:endParaRPr lang="en-US" dirty="0"/>
          </a:p>
        </p:txBody>
      </p:sp>
    </p:spTree>
  </p:cSld>
  <p:clrMapOvr>
    <a:masterClrMapping/>
  </p:clrMapOvr>
  <p:transition spd="med">
    <p:wheel/>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Classes in PHP…</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sz="2400" dirty="0" smtClean="0">
                <a:solidFill>
                  <a:srgbClr val="FF0000"/>
                </a:solidFill>
              </a:rPr>
              <a:t>class car</a:t>
            </a:r>
          </a:p>
          <a:p>
            <a:pPr>
              <a:buNone/>
            </a:pPr>
            <a:r>
              <a:rPr lang="en-US" sz="2400" dirty="0" smtClean="0">
                <a:solidFill>
                  <a:srgbClr val="FF0000"/>
                </a:solidFill>
              </a:rPr>
              <a:t>{</a:t>
            </a:r>
          </a:p>
          <a:p>
            <a:pPr lvl="1">
              <a:buNone/>
            </a:pPr>
            <a:r>
              <a:rPr lang="en-US" sz="2400" dirty="0" smtClean="0">
                <a:solidFill>
                  <a:srgbClr val="FF0000"/>
                </a:solidFill>
              </a:rPr>
              <a:t>function car($</a:t>
            </a:r>
            <a:r>
              <a:rPr lang="en-US" sz="2400" dirty="0" err="1" smtClean="0">
                <a:solidFill>
                  <a:srgbClr val="FF0000"/>
                </a:solidFill>
              </a:rPr>
              <a:t>param</a:t>
            </a:r>
            <a:r>
              <a:rPr lang="en-US" sz="2400" dirty="0" smtClean="0">
                <a:solidFill>
                  <a:srgbClr val="FF0000"/>
                </a:solidFill>
              </a:rPr>
              <a:t>)</a:t>
            </a:r>
          </a:p>
          <a:p>
            <a:pPr lvl="1">
              <a:buNone/>
            </a:pPr>
            <a:r>
              <a:rPr lang="en-US" sz="2400" dirty="0" smtClean="0">
                <a:solidFill>
                  <a:srgbClr val="FF0000"/>
                </a:solidFill>
              </a:rPr>
              <a:t>{</a:t>
            </a:r>
          </a:p>
          <a:p>
            <a:pPr lvl="1">
              <a:buNone/>
            </a:pPr>
            <a:r>
              <a:rPr lang="en-US" sz="2400" dirty="0" smtClean="0">
                <a:solidFill>
                  <a:srgbClr val="FF0000"/>
                </a:solidFill>
              </a:rPr>
              <a:t>    echo “Constructor called with parameter $</a:t>
            </a:r>
            <a:r>
              <a:rPr lang="en-US" sz="2400" dirty="0" err="1" smtClean="0">
                <a:solidFill>
                  <a:srgbClr val="FF0000"/>
                </a:solidFill>
              </a:rPr>
              <a:t>param</a:t>
            </a:r>
            <a:r>
              <a:rPr lang="en-US" sz="2400" dirty="0" smtClean="0">
                <a:solidFill>
                  <a:srgbClr val="FF0000"/>
                </a:solidFill>
              </a:rPr>
              <a:t> &lt;</a:t>
            </a:r>
            <a:r>
              <a:rPr lang="en-US" sz="2400" dirty="0" err="1" smtClean="0">
                <a:solidFill>
                  <a:srgbClr val="FF0000"/>
                </a:solidFill>
              </a:rPr>
              <a:t>br</a:t>
            </a:r>
            <a:r>
              <a:rPr lang="en-US" sz="2400" dirty="0" smtClean="0">
                <a:solidFill>
                  <a:srgbClr val="FF0000"/>
                </a:solidFill>
              </a:rPr>
              <a:t>&gt;”;</a:t>
            </a:r>
          </a:p>
          <a:p>
            <a:pPr lvl="1">
              <a:buNone/>
            </a:pPr>
            <a:r>
              <a:rPr lang="en-US" sz="2400" dirty="0" smtClean="0">
                <a:solidFill>
                  <a:srgbClr val="FF0000"/>
                </a:solidFill>
              </a:rPr>
              <a:t>}</a:t>
            </a:r>
          </a:p>
          <a:p>
            <a:pPr lvl="1">
              <a:buNone/>
            </a:pPr>
            <a:r>
              <a:rPr lang="en-US" sz="2400" dirty="0" smtClean="0">
                <a:solidFill>
                  <a:srgbClr val="FF0000"/>
                </a:solidFill>
              </a:rPr>
              <a:t>function __construct()</a:t>
            </a:r>
          </a:p>
          <a:p>
            <a:pPr lvl="1">
              <a:buNone/>
            </a:pPr>
            <a:r>
              <a:rPr lang="en-US" sz="2400" dirty="0" smtClean="0">
                <a:solidFill>
                  <a:srgbClr val="FF0000"/>
                </a:solidFill>
              </a:rPr>
              <a:t>{</a:t>
            </a:r>
          </a:p>
          <a:p>
            <a:pPr lvl="1">
              <a:buNone/>
            </a:pPr>
            <a:r>
              <a:rPr lang="en-US" sz="2400" dirty="0" smtClean="0">
                <a:solidFill>
                  <a:srgbClr val="FF0000"/>
                </a:solidFill>
              </a:rPr>
              <a:t>	echo “another constructor”;</a:t>
            </a:r>
          </a:p>
          <a:p>
            <a:pPr lvl="1">
              <a:buNone/>
            </a:pPr>
            <a:r>
              <a:rPr lang="en-US" sz="2400" dirty="0" smtClean="0">
                <a:solidFill>
                  <a:srgbClr val="FF0000"/>
                </a:solidFill>
              </a:rPr>
              <a:t>}</a:t>
            </a:r>
          </a:p>
          <a:p>
            <a:pPr>
              <a:buNone/>
            </a:pPr>
            <a:r>
              <a:rPr lang="en-US" sz="2400" dirty="0" smtClean="0">
                <a:solidFill>
                  <a:srgbClr val="FF0000"/>
                </a:solidFill>
              </a:rPr>
              <a:t>}</a:t>
            </a:r>
          </a:p>
        </p:txBody>
      </p:sp>
    </p:spTree>
  </p:cSld>
  <p:clrMapOvr>
    <a:masterClrMapping/>
  </p:clrMapOvr>
  <p:transition spd="med">
    <p:wheel/>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Classes in PHP…</a:t>
            </a:r>
            <a:endParaRPr lang="en-US" dirty="0"/>
          </a:p>
        </p:txBody>
      </p:sp>
      <p:sp>
        <p:nvSpPr>
          <p:cNvPr id="3" name="Content Placeholder 2"/>
          <p:cNvSpPr>
            <a:spLocks noGrp="1"/>
          </p:cNvSpPr>
          <p:nvPr>
            <p:ph sz="quarter" idx="1"/>
          </p:nvPr>
        </p:nvSpPr>
        <p:spPr>
          <a:xfrm>
            <a:off x="612648" y="1600200"/>
            <a:ext cx="8153400" cy="4800600"/>
          </a:xfrm>
        </p:spPr>
        <p:txBody>
          <a:bodyPr>
            <a:normAutofit fontScale="85000" lnSpcReduction="10000"/>
          </a:bodyPr>
          <a:lstStyle/>
          <a:p>
            <a:pPr>
              <a:buNone/>
            </a:pPr>
            <a:r>
              <a:rPr lang="en-US" b="1" dirty="0" smtClean="0"/>
              <a:t>Instantiation of Class</a:t>
            </a:r>
            <a:endParaRPr lang="en-US" dirty="0" smtClean="0"/>
          </a:p>
          <a:p>
            <a:pPr>
              <a:lnSpc>
                <a:spcPct val="120000"/>
              </a:lnSpc>
            </a:pPr>
            <a:r>
              <a:rPr lang="en-US" dirty="0" smtClean="0"/>
              <a:t>After we have declared a class, we need to create an object to work with</a:t>
            </a:r>
          </a:p>
          <a:p>
            <a:pPr>
              <a:lnSpc>
                <a:spcPct val="120000"/>
              </a:lnSpc>
            </a:pPr>
            <a:r>
              <a:rPr lang="en-US" dirty="0" smtClean="0"/>
              <a:t>Object is a particular individual that is a member of the class. </a:t>
            </a:r>
          </a:p>
          <a:p>
            <a:pPr>
              <a:lnSpc>
                <a:spcPct val="120000"/>
              </a:lnSpc>
            </a:pPr>
            <a:r>
              <a:rPr lang="en-US" dirty="0" smtClean="0"/>
              <a:t>This is also known as creating an instance or instantiating a class. </a:t>
            </a:r>
          </a:p>
          <a:p>
            <a:pPr>
              <a:lnSpc>
                <a:spcPct val="120000"/>
              </a:lnSpc>
            </a:pPr>
            <a:r>
              <a:rPr lang="en-US" dirty="0" smtClean="0"/>
              <a:t>We create an object using the new keyword. </a:t>
            </a:r>
          </a:p>
          <a:p>
            <a:pPr>
              <a:lnSpc>
                <a:spcPct val="120000"/>
              </a:lnSpc>
            </a:pPr>
            <a:r>
              <a:rPr lang="en-US" dirty="0" smtClean="0"/>
              <a:t>We need to specify what class our object will be an instance of, and provide any parameters required by our constructor.</a:t>
            </a:r>
          </a:p>
          <a:p>
            <a:endParaRPr lang="en-US" dirty="0"/>
          </a:p>
        </p:txBody>
      </p:sp>
    </p:spTree>
  </p:cSld>
  <p:clrMapOvr>
    <a:masterClrMapping/>
  </p:clrMapOvr>
  <p:transition spd="med">
    <p:wheel/>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Classes in PHP…</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pPr>
              <a:buNone/>
            </a:pPr>
            <a:r>
              <a:rPr lang="en-US" dirty="0" smtClean="0">
                <a:solidFill>
                  <a:srgbClr val="FF0000"/>
                </a:solidFill>
              </a:rPr>
              <a:t>class person</a:t>
            </a:r>
          </a:p>
          <a:p>
            <a:pPr>
              <a:buNone/>
            </a:pPr>
            <a:r>
              <a:rPr lang="en-US" dirty="0" smtClean="0">
                <a:solidFill>
                  <a:srgbClr val="FF0000"/>
                </a:solidFill>
              </a:rPr>
              <a:t>{</a:t>
            </a:r>
          </a:p>
          <a:p>
            <a:pPr>
              <a:buNone/>
            </a:pPr>
            <a:r>
              <a:rPr lang="en-US" dirty="0" smtClean="0">
                <a:solidFill>
                  <a:srgbClr val="FF0000"/>
                </a:solidFill>
              </a:rPr>
              <a:t>    </a:t>
            </a:r>
            <a:r>
              <a:rPr lang="en-US" dirty="0" err="1" smtClean="0">
                <a:solidFill>
                  <a:srgbClr val="FF0000"/>
                </a:solidFill>
              </a:rPr>
              <a:t>var</a:t>
            </a:r>
            <a:r>
              <a:rPr lang="en-US" dirty="0" smtClean="0">
                <a:solidFill>
                  <a:srgbClr val="FF0000"/>
                </a:solidFill>
              </a:rPr>
              <a:t> $name;</a:t>
            </a:r>
          </a:p>
          <a:p>
            <a:pPr lvl="1">
              <a:buNone/>
            </a:pPr>
            <a:r>
              <a:rPr lang="en-US" dirty="0" smtClean="0">
                <a:solidFill>
                  <a:srgbClr val="FF0000"/>
                </a:solidFill>
              </a:rPr>
              <a:t>function person($</a:t>
            </a:r>
            <a:r>
              <a:rPr lang="en-US" dirty="0" err="1" smtClean="0">
                <a:solidFill>
                  <a:srgbClr val="FF0000"/>
                </a:solidFill>
              </a:rPr>
              <a:t>param</a:t>
            </a:r>
            <a:r>
              <a:rPr lang="en-US" dirty="0" smtClean="0">
                <a:solidFill>
                  <a:srgbClr val="FF0000"/>
                </a:solidFill>
              </a:rPr>
              <a:t>)</a:t>
            </a:r>
          </a:p>
          <a:p>
            <a:pPr lvl="1">
              <a:buNone/>
            </a:pPr>
            <a:r>
              <a:rPr lang="en-US" dirty="0" smtClean="0">
                <a:solidFill>
                  <a:srgbClr val="FF0000"/>
                </a:solidFill>
              </a:rPr>
              <a:t>{</a:t>
            </a:r>
          </a:p>
          <a:p>
            <a:pPr lvl="1">
              <a:buNone/>
            </a:pPr>
            <a:r>
              <a:rPr lang="en-US" dirty="0" smtClean="0">
                <a:solidFill>
                  <a:srgbClr val="FF0000"/>
                </a:solidFill>
              </a:rPr>
              <a:t>    echo “Constructor called with parameter $</a:t>
            </a:r>
            <a:r>
              <a:rPr lang="en-US" dirty="0" err="1" smtClean="0">
                <a:solidFill>
                  <a:srgbClr val="FF0000"/>
                </a:solidFill>
              </a:rPr>
              <a:t>param</a:t>
            </a:r>
            <a:r>
              <a:rPr lang="en-US" dirty="0" smtClean="0">
                <a:solidFill>
                  <a:srgbClr val="FF0000"/>
                </a:solidFill>
              </a:rPr>
              <a:t> &lt;</a:t>
            </a:r>
            <a:r>
              <a:rPr lang="en-US" dirty="0" err="1" smtClean="0">
                <a:solidFill>
                  <a:srgbClr val="FF0000"/>
                </a:solidFill>
              </a:rPr>
              <a:t>br</a:t>
            </a:r>
            <a:r>
              <a:rPr lang="en-US" dirty="0" smtClean="0">
                <a:solidFill>
                  <a:srgbClr val="FF0000"/>
                </a:solidFill>
              </a:rPr>
              <a:t>&gt;”;</a:t>
            </a:r>
          </a:p>
          <a:p>
            <a:pPr lvl="1">
              <a:buNone/>
            </a:pPr>
            <a:r>
              <a:rPr lang="en-US" dirty="0" smtClean="0">
                <a:solidFill>
                  <a:srgbClr val="FF0000"/>
                </a:solidFill>
              </a:rPr>
              <a:t>}</a:t>
            </a:r>
          </a:p>
          <a:p>
            <a:pPr>
              <a:buNone/>
            </a:pPr>
            <a:r>
              <a:rPr lang="en-US" dirty="0" smtClean="0">
                <a:solidFill>
                  <a:srgbClr val="FF0000"/>
                </a:solidFill>
              </a:rPr>
              <a:t>}</a:t>
            </a:r>
          </a:p>
          <a:p>
            <a:pPr>
              <a:buNone/>
            </a:pPr>
            <a:r>
              <a:rPr lang="en-US" dirty="0" smtClean="0">
                <a:solidFill>
                  <a:srgbClr val="FF0000"/>
                </a:solidFill>
              </a:rPr>
              <a:t>$a = new person(“First”);       //instantiation</a:t>
            </a:r>
          </a:p>
          <a:p>
            <a:pPr>
              <a:buNone/>
            </a:pPr>
            <a:r>
              <a:rPr lang="en-US" dirty="0" smtClean="0">
                <a:solidFill>
                  <a:srgbClr val="FF0000"/>
                </a:solidFill>
              </a:rPr>
              <a:t>$b = new person(“Second”);  //another instantiation</a:t>
            </a:r>
          </a:p>
          <a:p>
            <a:pPr>
              <a:buNone/>
            </a:pPr>
            <a:r>
              <a:rPr lang="en-US" dirty="0" smtClean="0">
                <a:solidFill>
                  <a:srgbClr val="FF0000"/>
                </a:solidFill>
              </a:rPr>
              <a:t>$c = new person();               //yet another instantiation</a:t>
            </a:r>
          </a:p>
          <a:p>
            <a:pPr>
              <a:buNone/>
            </a:pPr>
            <a:endParaRPr lang="en-US" sz="1500" dirty="0" smtClean="0"/>
          </a:p>
          <a:p>
            <a:r>
              <a:rPr lang="en-US" dirty="0" smtClean="0"/>
              <a:t>To access a class method or property, we must use the “-&gt;” operator. </a:t>
            </a:r>
          </a:p>
          <a:p>
            <a:r>
              <a:rPr lang="en-US" dirty="0" smtClean="0"/>
              <a:t>The keyword “this” tells PHP that the property or method belongs to the class being defined.</a:t>
            </a:r>
          </a:p>
        </p:txBody>
      </p:sp>
    </p:spTree>
  </p:cSld>
  <p:clrMapOvr>
    <a:masterClrMapping/>
  </p:clrMapOvr>
  <p:transition spd="med">
    <p:whee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1.2 Working with Variables</a:t>
            </a:r>
            <a:endParaRPr lang="en-US" b="1" dirty="0"/>
          </a:p>
        </p:txBody>
      </p:sp>
      <p:sp>
        <p:nvSpPr>
          <p:cNvPr id="3" name="Content Placeholder 2"/>
          <p:cNvSpPr>
            <a:spLocks noGrp="1"/>
          </p:cNvSpPr>
          <p:nvPr>
            <p:ph sz="quarter" idx="1"/>
          </p:nvPr>
        </p:nvSpPr>
        <p:spPr/>
        <p:txBody>
          <a:bodyPr>
            <a:normAutofit fontScale="85000" lnSpcReduction="10000"/>
          </a:bodyPr>
          <a:lstStyle/>
          <a:p>
            <a:pPr lvl="0"/>
            <a:r>
              <a:rPr lang="en-US" sz="2800" dirty="0" smtClean="0"/>
              <a:t>In PHP, all variable names should start with a dollar sign ($). </a:t>
            </a:r>
          </a:p>
          <a:p>
            <a:pPr lvl="0"/>
            <a:r>
              <a:rPr lang="en-US" sz="2800" dirty="0" smtClean="0"/>
              <a:t>This tells PHP that it is a variable name.</a:t>
            </a:r>
          </a:p>
          <a:p>
            <a:r>
              <a:rPr lang="en-US" sz="2800" dirty="0" smtClean="0"/>
              <a:t>To store information in a variable, use a single equal sign (=). </a:t>
            </a:r>
          </a:p>
          <a:p>
            <a:endParaRPr lang="en-US" sz="1300" dirty="0" smtClean="0"/>
          </a:p>
          <a:p>
            <a:r>
              <a:rPr lang="en-US" sz="2800" dirty="0" smtClean="0"/>
              <a:t>For example:</a:t>
            </a:r>
          </a:p>
          <a:p>
            <a:pPr>
              <a:buNone/>
            </a:pPr>
            <a:r>
              <a:rPr lang="en-US" sz="2800" dirty="0" smtClean="0">
                <a:solidFill>
                  <a:srgbClr val="FF0000"/>
                </a:solidFill>
              </a:rPr>
              <a:t>		$age = 21;</a:t>
            </a:r>
          </a:p>
          <a:p>
            <a:pPr>
              <a:buNone/>
            </a:pPr>
            <a:r>
              <a:rPr lang="en-US" sz="2800" dirty="0" smtClean="0">
                <a:solidFill>
                  <a:srgbClr val="FF0000"/>
                </a:solidFill>
              </a:rPr>
              <a:t>		$price = 20.52;</a:t>
            </a:r>
          </a:p>
          <a:p>
            <a:pPr>
              <a:buNone/>
            </a:pPr>
            <a:r>
              <a:rPr lang="en-US" sz="2800" dirty="0" smtClean="0">
                <a:solidFill>
                  <a:srgbClr val="FF0000"/>
                </a:solidFill>
              </a:rPr>
              <a:t>		$temperature = -5;</a:t>
            </a:r>
          </a:p>
          <a:p>
            <a:pPr>
              <a:buNone/>
            </a:pPr>
            <a:r>
              <a:rPr lang="en-US" sz="2800" dirty="0" smtClean="0">
                <a:solidFill>
                  <a:srgbClr val="FF0000"/>
                </a:solidFill>
              </a:rPr>
              <a:t>		$name = “Clark Kent”;</a:t>
            </a:r>
          </a:p>
          <a:p>
            <a:pPr>
              <a:buNone/>
            </a:pPr>
            <a:r>
              <a:rPr lang="en-US" sz="2800" dirty="0" smtClean="0">
                <a:solidFill>
                  <a:srgbClr val="FF0000"/>
                </a:solidFill>
              </a:rPr>
              <a:t>		echo “Your age is $age”;</a:t>
            </a:r>
            <a:endParaRPr lang="en-US" sz="2800" dirty="0" smtClean="0"/>
          </a:p>
          <a:p>
            <a:endParaRPr lang="en-US" dirty="0"/>
          </a:p>
        </p:txBody>
      </p:sp>
    </p:spTree>
  </p:cSld>
  <p:clrMapOvr>
    <a:masterClrMapping/>
  </p:clrMapOvr>
  <p:transition spd="med">
    <p:wheel/>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76200"/>
            <a:ext cx="8153400" cy="6858000"/>
          </a:xfrm>
        </p:spPr>
        <p:txBody>
          <a:bodyPr>
            <a:normAutofit fontScale="55000" lnSpcReduction="20000"/>
          </a:bodyPr>
          <a:lstStyle/>
          <a:p>
            <a:pPr>
              <a:lnSpc>
                <a:spcPct val="110000"/>
              </a:lnSpc>
              <a:spcBef>
                <a:spcPts val="0"/>
              </a:spcBef>
              <a:buNone/>
            </a:pP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a:lnSpc>
                <a:spcPct val="110000"/>
              </a:lnSpc>
              <a:spcBef>
                <a:spcPts val="0"/>
              </a:spcBef>
              <a:buNone/>
            </a:pPr>
            <a:r>
              <a:rPr lang="en-US" dirty="0" smtClean="0">
                <a:solidFill>
                  <a:srgbClr val="FF0000"/>
                </a:solidFill>
              </a:rPr>
              <a:t>class automobile</a:t>
            </a:r>
          </a:p>
          <a:p>
            <a:pPr>
              <a:lnSpc>
                <a:spcPct val="110000"/>
              </a:lnSpc>
              <a:spcBef>
                <a:spcPts val="0"/>
              </a:spcBef>
              <a:buNone/>
            </a:pPr>
            <a:r>
              <a:rPr lang="en-US" dirty="0" smtClean="0">
                <a:solidFill>
                  <a:srgbClr val="FF0000"/>
                </a:solidFill>
              </a:rPr>
              <a:t>{</a:t>
            </a:r>
          </a:p>
          <a:p>
            <a:pPr>
              <a:lnSpc>
                <a:spcPct val="110000"/>
              </a:lnSpc>
              <a:spcBef>
                <a:spcPts val="0"/>
              </a:spcBef>
              <a:buNone/>
            </a:pPr>
            <a:r>
              <a:rPr lang="en-US" dirty="0" smtClean="0">
                <a:solidFill>
                  <a:srgbClr val="FF0000"/>
                </a:solidFill>
              </a:rPr>
              <a:t>	</a:t>
            </a:r>
            <a:r>
              <a:rPr lang="en-US" dirty="0" err="1" smtClean="0">
                <a:solidFill>
                  <a:srgbClr val="FF0000"/>
                </a:solidFill>
              </a:rPr>
              <a:t>var</a:t>
            </a:r>
            <a:r>
              <a:rPr lang="en-US" dirty="0" smtClean="0">
                <a:solidFill>
                  <a:srgbClr val="FF0000"/>
                </a:solidFill>
              </a:rPr>
              <a:t> $color; 		//the color of the car</a:t>
            </a:r>
          </a:p>
          <a:p>
            <a:pPr>
              <a:lnSpc>
                <a:spcPct val="110000"/>
              </a:lnSpc>
              <a:spcBef>
                <a:spcPts val="0"/>
              </a:spcBef>
              <a:buNone/>
            </a:pPr>
            <a:r>
              <a:rPr lang="en-US" dirty="0" smtClean="0">
                <a:solidFill>
                  <a:srgbClr val="FF0000"/>
                </a:solidFill>
              </a:rPr>
              <a:t>	</a:t>
            </a:r>
            <a:r>
              <a:rPr lang="en-US" dirty="0" err="1" smtClean="0">
                <a:solidFill>
                  <a:srgbClr val="FF0000"/>
                </a:solidFill>
              </a:rPr>
              <a:t>var</a:t>
            </a:r>
            <a:r>
              <a:rPr lang="en-US" dirty="0" smtClean="0">
                <a:solidFill>
                  <a:srgbClr val="FF0000"/>
                </a:solidFill>
              </a:rPr>
              <a:t> $</a:t>
            </a:r>
            <a:r>
              <a:rPr lang="en-US" dirty="0" err="1" smtClean="0">
                <a:solidFill>
                  <a:srgbClr val="FF0000"/>
                </a:solidFill>
              </a:rPr>
              <a:t>max_speed</a:t>
            </a:r>
            <a:r>
              <a:rPr lang="en-US" dirty="0" smtClean="0">
                <a:solidFill>
                  <a:srgbClr val="FF0000"/>
                </a:solidFill>
              </a:rPr>
              <a:t>; 		//the maximum speed</a:t>
            </a:r>
          </a:p>
          <a:p>
            <a:pPr>
              <a:lnSpc>
                <a:spcPct val="110000"/>
              </a:lnSpc>
              <a:spcBef>
                <a:spcPts val="0"/>
              </a:spcBef>
              <a:buNone/>
            </a:pPr>
            <a:r>
              <a:rPr lang="en-US" dirty="0" smtClean="0">
                <a:solidFill>
                  <a:srgbClr val="FF0000"/>
                </a:solidFill>
              </a:rPr>
              <a:t>	</a:t>
            </a:r>
            <a:r>
              <a:rPr lang="en-US" dirty="0" err="1" smtClean="0">
                <a:solidFill>
                  <a:srgbClr val="FF0000"/>
                </a:solidFill>
              </a:rPr>
              <a:t>var</a:t>
            </a:r>
            <a:r>
              <a:rPr lang="en-US" dirty="0" smtClean="0">
                <a:solidFill>
                  <a:srgbClr val="FF0000"/>
                </a:solidFill>
              </a:rPr>
              <a:t> $price; 		//the price of the car, in dollars</a:t>
            </a:r>
          </a:p>
          <a:p>
            <a:pPr>
              <a:lnSpc>
                <a:spcPct val="110000"/>
              </a:lnSpc>
              <a:spcBef>
                <a:spcPts val="0"/>
              </a:spcBef>
              <a:buNone/>
            </a:pPr>
            <a:r>
              <a:rPr lang="en-US" dirty="0" smtClean="0">
                <a:solidFill>
                  <a:srgbClr val="FF0000"/>
                </a:solidFill>
              </a:rPr>
              <a:t>	function </a:t>
            </a:r>
            <a:r>
              <a:rPr lang="en-US" dirty="0" err="1" smtClean="0">
                <a:solidFill>
                  <a:srgbClr val="FF0000"/>
                </a:solidFill>
              </a:rPr>
              <a:t>is_cheap</a:t>
            </a:r>
            <a:r>
              <a:rPr lang="en-US" dirty="0" smtClean="0">
                <a:solidFill>
                  <a:srgbClr val="FF0000"/>
                </a:solidFill>
              </a:rPr>
              <a:t>()</a:t>
            </a:r>
          </a:p>
          <a:p>
            <a:pPr>
              <a:lnSpc>
                <a:spcPct val="110000"/>
              </a:lnSpc>
              <a:spcBef>
                <a:spcPts val="0"/>
              </a:spcBef>
              <a:buNone/>
            </a:pPr>
            <a:r>
              <a:rPr lang="en-US" dirty="0" smtClean="0">
                <a:solidFill>
                  <a:srgbClr val="FF0000"/>
                </a:solidFill>
              </a:rPr>
              <a:t>	{</a:t>
            </a:r>
          </a:p>
          <a:p>
            <a:pPr>
              <a:lnSpc>
                <a:spcPct val="110000"/>
              </a:lnSpc>
              <a:spcBef>
                <a:spcPts val="0"/>
              </a:spcBef>
              <a:buNone/>
            </a:pPr>
            <a:r>
              <a:rPr lang="en-US" dirty="0" smtClean="0">
                <a:solidFill>
                  <a:srgbClr val="FF0000"/>
                </a:solidFill>
              </a:rPr>
              <a:t>	    $this-&gt;display();	</a:t>
            </a:r>
          </a:p>
          <a:p>
            <a:pPr>
              <a:lnSpc>
                <a:spcPct val="110000"/>
              </a:lnSpc>
              <a:spcBef>
                <a:spcPts val="0"/>
              </a:spcBef>
              <a:buNone/>
            </a:pPr>
            <a:r>
              <a:rPr lang="en-US" dirty="0" smtClean="0">
                <a:solidFill>
                  <a:srgbClr val="FF0000"/>
                </a:solidFill>
              </a:rPr>
              <a:t>         return ($this-&gt;price &lt; 5000); //returns TRUE if the price is smaller than 5000</a:t>
            </a:r>
          </a:p>
          <a:p>
            <a:pPr>
              <a:lnSpc>
                <a:spcPct val="110000"/>
              </a:lnSpc>
              <a:spcBef>
                <a:spcPts val="0"/>
              </a:spcBef>
              <a:buNone/>
            </a:pPr>
            <a:r>
              <a:rPr lang="en-US" dirty="0" smtClean="0">
                <a:solidFill>
                  <a:srgbClr val="FF0000"/>
                </a:solidFill>
              </a:rPr>
              <a:t>	}</a:t>
            </a:r>
          </a:p>
          <a:p>
            <a:pPr>
              <a:lnSpc>
                <a:spcPct val="110000"/>
              </a:lnSpc>
              <a:spcBef>
                <a:spcPts val="0"/>
              </a:spcBef>
              <a:buNone/>
            </a:pPr>
            <a:r>
              <a:rPr lang="en-US" dirty="0" smtClean="0">
                <a:solidFill>
                  <a:srgbClr val="FF0000"/>
                </a:solidFill>
              </a:rPr>
              <a:t>	function display()</a:t>
            </a:r>
          </a:p>
          <a:p>
            <a:pPr>
              <a:lnSpc>
                <a:spcPct val="110000"/>
              </a:lnSpc>
              <a:spcBef>
                <a:spcPts val="0"/>
              </a:spcBef>
              <a:buNone/>
            </a:pPr>
            <a:r>
              <a:rPr lang="en-US" dirty="0" smtClean="0">
                <a:solidFill>
                  <a:srgbClr val="FF0000"/>
                </a:solidFill>
              </a:rPr>
              <a:t>	{</a:t>
            </a:r>
          </a:p>
          <a:p>
            <a:pPr>
              <a:lnSpc>
                <a:spcPct val="110000"/>
              </a:lnSpc>
              <a:spcBef>
                <a:spcPts val="0"/>
              </a:spcBef>
              <a:buNone/>
            </a:pPr>
            <a:r>
              <a:rPr lang="en-US" dirty="0" smtClean="0">
                <a:solidFill>
                  <a:srgbClr val="FF0000"/>
                </a:solidFill>
              </a:rPr>
              <a:t>	    echo "The price is $this-&gt;price&lt;</a:t>
            </a:r>
            <a:r>
              <a:rPr lang="en-US" dirty="0" err="1" smtClean="0">
                <a:solidFill>
                  <a:srgbClr val="FF0000"/>
                </a:solidFill>
              </a:rPr>
              <a:t>br</a:t>
            </a:r>
            <a:r>
              <a:rPr lang="en-US" dirty="0" smtClean="0">
                <a:solidFill>
                  <a:srgbClr val="FF0000"/>
                </a:solidFill>
              </a:rPr>
              <a:t>&gt;";</a:t>
            </a:r>
          </a:p>
          <a:p>
            <a:pPr>
              <a:lnSpc>
                <a:spcPct val="110000"/>
              </a:lnSpc>
              <a:spcBef>
                <a:spcPts val="0"/>
              </a:spcBef>
              <a:buNone/>
            </a:pPr>
            <a:r>
              <a:rPr lang="en-US" dirty="0" smtClean="0">
                <a:solidFill>
                  <a:srgbClr val="FF0000"/>
                </a:solidFill>
              </a:rPr>
              <a:t>	}</a:t>
            </a:r>
          </a:p>
          <a:p>
            <a:pPr>
              <a:lnSpc>
                <a:spcPct val="110000"/>
              </a:lnSpc>
              <a:spcBef>
                <a:spcPts val="0"/>
              </a:spcBef>
              <a:buNone/>
            </a:pPr>
            <a:r>
              <a:rPr lang="en-US" dirty="0" smtClean="0">
                <a:solidFill>
                  <a:srgbClr val="FF0000"/>
                </a:solidFill>
              </a:rPr>
              <a:t>     function automobile()</a:t>
            </a:r>
          </a:p>
          <a:p>
            <a:pPr>
              <a:lnSpc>
                <a:spcPct val="110000"/>
              </a:lnSpc>
              <a:spcBef>
                <a:spcPts val="0"/>
              </a:spcBef>
              <a:buNone/>
            </a:pPr>
            <a:r>
              <a:rPr lang="en-US" dirty="0" smtClean="0">
                <a:solidFill>
                  <a:srgbClr val="FF0000"/>
                </a:solidFill>
              </a:rPr>
              <a:t>     { </a:t>
            </a:r>
          </a:p>
          <a:p>
            <a:pPr>
              <a:lnSpc>
                <a:spcPct val="110000"/>
              </a:lnSpc>
              <a:spcBef>
                <a:spcPts val="0"/>
              </a:spcBef>
              <a:buNone/>
            </a:pPr>
            <a:r>
              <a:rPr lang="en-US" dirty="0" smtClean="0">
                <a:solidFill>
                  <a:srgbClr val="FF0000"/>
                </a:solidFill>
              </a:rPr>
              <a:t>     }</a:t>
            </a:r>
          </a:p>
          <a:p>
            <a:pPr>
              <a:lnSpc>
                <a:spcPct val="110000"/>
              </a:lnSpc>
              <a:spcBef>
                <a:spcPts val="0"/>
              </a:spcBef>
              <a:buNone/>
            </a:pPr>
            <a:r>
              <a:rPr lang="en-US" dirty="0" smtClean="0">
                <a:solidFill>
                  <a:srgbClr val="FF0000"/>
                </a:solidFill>
              </a:rPr>
              <a:t>}</a:t>
            </a:r>
          </a:p>
          <a:p>
            <a:pPr>
              <a:lnSpc>
                <a:spcPct val="110000"/>
              </a:lnSpc>
              <a:spcBef>
                <a:spcPts val="0"/>
              </a:spcBef>
              <a:buNone/>
            </a:pPr>
            <a:endParaRPr lang="en-US" dirty="0" smtClean="0">
              <a:solidFill>
                <a:srgbClr val="FF0000"/>
              </a:solidFill>
            </a:endParaRPr>
          </a:p>
          <a:p>
            <a:pPr>
              <a:lnSpc>
                <a:spcPct val="110000"/>
              </a:lnSpc>
              <a:spcBef>
                <a:spcPts val="0"/>
              </a:spcBef>
              <a:buNone/>
            </a:pPr>
            <a:r>
              <a:rPr lang="en-US" dirty="0" smtClean="0">
                <a:solidFill>
                  <a:srgbClr val="FF0000"/>
                </a:solidFill>
              </a:rPr>
              <a:t>$</a:t>
            </a:r>
            <a:r>
              <a:rPr lang="en-US" dirty="0" err="1" smtClean="0">
                <a:solidFill>
                  <a:srgbClr val="FF0000"/>
                </a:solidFill>
              </a:rPr>
              <a:t>carobject</a:t>
            </a:r>
            <a:r>
              <a:rPr lang="en-US" dirty="0" smtClean="0">
                <a:solidFill>
                  <a:srgbClr val="FF0000"/>
                </a:solidFill>
              </a:rPr>
              <a:t> = new automobile();</a:t>
            </a:r>
          </a:p>
          <a:p>
            <a:pPr>
              <a:lnSpc>
                <a:spcPct val="110000"/>
              </a:lnSpc>
              <a:spcBef>
                <a:spcPts val="0"/>
              </a:spcBef>
              <a:buNone/>
            </a:pPr>
            <a:r>
              <a:rPr lang="en-US" dirty="0" smtClean="0">
                <a:solidFill>
                  <a:srgbClr val="FF0000"/>
                </a:solidFill>
              </a:rPr>
              <a:t>$</a:t>
            </a:r>
            <a:r>
              <a:rPr lang="en-US" dirty="0" err="1" smtClean="0">
                <a:solidFill>
                  <a:srgbClr val="FF0000"/>
                </a:solidFill>
              </a:rPr>
              <a:t>carobject</a:t>
            </a:r>
            <a:r>
              <a:rPr lang="en-US" dirty="0" smtClean="0">
                <a:solidFill>
                  <a:srgbClr val="FF0000"/>
                </a:solidFill>
              </a:rPr>
              <a:t>-&gt;color = "red";</a:t>
            </a:r>
          </a:p>
          <a:p>
            <a:pPr>
              <a:lnSpc>
                <a:spcPct val="110000"/>
              </a:lnSpc>
              <a:spcBef>
                <a:spcPts val="0"/>
              </a:spcBef>
              <a:buNone/>
            </a:pPr>
            <a:r>
              <a:rPr lang="en-US" dirty="0" smtClean="0">
                <a:solidFill>
                  <a:srgbClr val="FF0000"/>
                </a:solidFill>
              </a:rPr>
              <a:t>$</a:t>
            </a:r>
            <a:r>
              <a:rPr lang="en-US" dirty="0" err="1" smtClean="0">
                <a:solidFill>
                  <a:srgbClr val="FF0000"/>
                </a:solidFill>
              </a:rPr>
              <a:t>carobject</a:t>
            </a:r>
            <a:r>
              <a:rPr lang="en-US" dirty="0" smtClean="0">
                <a:solidFill>
                  <a:srgbClr val="FF0000"/>
                </a:solidFill>
              </a:rPr>
              <a:t>-&gt;price = 6000;</a:t>
            </a:r>
          </a:p>
          <a:p>
            <a:pPr>
              <a:lnSpc>
                <a:spcPct val="110000"/>
              </a:lnSpc>
              <a:spcBef>
                <a:spcPts val="0"/>
              </a:spcBef>
              <a:buNone/>
            </a:pPr>
            <a:endParaRPr lang="en-US" dirty="0" smtClean="0">
              <a:solidFill>
                <a:srgbClr val="FF0000"/>
              </a:solidFill>
            </a:endParaRPr>
          </a:p>
          <a:p>
            <a:pPr>
              <a:lnSpc>
                <a:spcPct val="110000"/>
              </a:lnSpc>
              <a:spcBef>
                <a:spcPts val="0"/>
              </a:spcBef>
              <a:buNone/>
            </a:pPr>
            <a:r>
              <a:rPr lang="en-US" dirty="0" smtClean="0">
                <a:solidFill>
                  <a:srgbClr val="FF0000"/>
                </a:solidFill>
              </a:rPr>
              <a:t>$cheap = $</a:t>
            </a:r>
            <a:r>
              <a:rPr lang="en-US" dirty="0" err="1" smtClean="0">
                <a:solidFill>
                  <a:srgbClr val="FF0000"/>
                </a:solidFill>
              </a:rPr>
              <a:t>carobject</a:t>
            </a:r>
            <a:r>
              <a:rPr lang="en-US" dirty="0" smtClean="0">
                <a:solidFill>
                  <a:srgbClr val="FF0000"/>
                </a:solidFill>
              </a:rPr>
              <a:t>-&gt;</a:t>
            </a:r>
            <a:r>
              <a:rPr lang="en-US" dirty="0" err="1" smtClean="0">
                <a:solidFill>
                  <a:srgbClr val="FF0000"/>
                </a:solidFill>
              </a:rPr>
              <a:t>is_cheap</a:t>
            </a:r>
            <a:r>
              <a:rPr lang="en-US" dirty="0" smtClean="0">
                <a:solidFill>
                  <a:srgbClr val="FF0000"/>
                </a:solidFill>
              </a:rPr>
              <a:t>(); 	//call </a:t>
            </a:r>
            <a:r>
              <a:rPr lang="en-US" dirty="0" err="1" smtClean="0">
                <a:solidFill>
                  <a:srgbClr val="FF0000"/>
                </a:solidFill>
              </a:rPr>
              <a:t>is_cheap</a:t>
            </a:r>
            <a:r>
              <a:rPr lang="en-US" dirty="0" smtClean="0">
                <a:solidFill>
                  <a:srgbClr val="FF0000"/>
                </a:solidFill>
              </a:rPr>
              <a:t>() method of the class</a:t>
            </a:r>
          </a:p>
          <a:p>
            <a:pPr>
              <a:lnSpc>
                <a:spcPct val="110000"/>
              </a:lnSpc>
              <a:spcBef>
                <a:spcPts val="0"/>
              </a:spcBef>
              <a:buNone/>
            </a:pPr>
            <a:r>
              <a:rPr lang="en-US" dirty="0" smtClean="0">
                <a:solidFill>
                  <a:srgbClr val="FF0000"/>
                </a:solidFill>
              </a:rPr>
              <a:t>if($cheap)</a:t>
            </a:r>
          </a:p>
          <a:p>
            <a:pPr>
              <a:lnSpc>
                <a:spcPct val="110000"/>
              </a:lnSpc>
              <a:spcBef>
                <a:spcPts val="0"/>
              </a:spcBef>
              <a:buNone/>
            </a:pPr>
            <a:r>
              <a:rPr lang="en-US" dirty="0" smtClean="0">
                <a:solidFill>
                  <a:srgbClr val="FF0000"/>
                </a:solidFill>
              </a:rPr>
              <a:t>    print "This car is cheap!";</a:t>
            </a:r>
          </a:p>
          <a:p>
            <a:pPr>
              <a:lnSpc>
                <a:spcPct val="110000"/>
              </a:lnSpc>
              <a:spcBef>
                <a:spcPts val="0"/>
              </a:spcBef>
              <a:buNone/>
            </a:pPr>
            <a:r>
              <a:rPr lang="en-US" dirty="0" smtClean="0">
                <a:solidFill>
                  <a:srgbClr val="FF0000"/>
                </a:solidFill>
              </a:rPr>
              <a:t>else </a:t>
            </a:r>
          </a:p>
          <a:p>
            <a:pPr>
              <a:lnSpc>
                <a:spcPct val="110000"/>
              </a:lnSpc>
              <a:spcBef>
                <a:spcPts val="0"/>
              </a:spcBef>
              <a:buNone/>
            </a:pPr>
            <a:r>
              <a:rPr lang="en-US" dirty="0" smtClean="0">
                <a:solidFill>
                  <a:srgbClr val="FF0000"/>
                </a:solidFill>
              </a:rPr>
              <a:t>    print "This car is expensive!";</a:t>
            </a:r>
          </a:p>
          <a:p>
            <a:pPr>
              <a:lnSpc>
                <a:spcPct val="110000"/>
              </a:lnSpc>
              <a:spcBef>
                <a:spcPts val="0"/>
              </a:spcBef>
              <a:buNone/>
            </a:pPr>
            <a:r>
              <a:rPr lang="en-US" dirty="0" smtClean="0">
                <a:solidFill>
                  <a:srgbClr val="FF0000"/>
                </a:solidFill>
              </a:rPr>
              <a:t>?&gt;</a:t>
            </a:r>
            <a:endParaRPr lang="en-US" dirty="0"/>
          </a:p>
        </p:txBody>
      </p:sp>
    </p:spTree>
  </p:cSld>
  <p:clrMapOvr>
    <a:masterClrMapping/>
  </p:clrMapOvr>
  <p:transition spd="med">
    <p:wheel/>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Classes in PHP…</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r>
              <a:rPr lang="en-US" b="1" dirty="0" smtClean="0"/>
              <a:t>Making Properties and Methods Private</a:t>
            </a:r>
            <a:endParaRPr lang="en-US" dirty="0" smtClean="0"/>
          </a:p>
          <a:p>
            <a:r>
              <a:rPr lang="en-US" dirty="0" smtClean="0"/>
              <a:t>Properties and methods can be public or private. </a:t>
            </a:r>
          </a:p>
          <a:p>
            <a:r>
              <a:rPr lang="en-US" dirty="0" smtClean="0"/>
              <a:t>Public means that methods or properties inside the class can be accessed by the script that is using the class or from another class. </a:t>
            </a:r>
          </a:p>
          <a:p>
            <a:r>
              <a:rPr lang="en-US" dirty="0" smtClean="0"/>
              <a:t>For example, the following class has a public attribute and a public method as shown:</a:t>
            </a:r>
          </a:p>
          <a:p>
            <a:pPr>
              <a:buNone/>
            </a:pPr>
            <a:r>
              <a:rPr lang="en-US" dirty="0" smtClean="0">
                <a:solidFill>
                  <a:srgbClr val="FF0000"/>
                </a:solidFill>
              </a:rPr>
              <a:t>class Car</a:t>
            </a:r>
          </a:p>
          <a:p>
            <a:pPr>
              <a:buNone/>
            </a:pPr>
            <a:r>
              <a:rPr lang="en-US" dirty="0" smtClean="0">
                <a:solidFill>
                  <a:srgbClr val="FF0000"/>
                </a:solidFill>
              </a:rPr>
              <a:t>{</a:t>
            </a:r>
          </a:p>
          <a:p>
            <a:pPr>
              <a:buNone/>
            </a:pPr>
            <a:r>
              <a:rPr lang="en-US" dirty="0" smtClean="0">
                <a:solidFill>
                  <a:srgbClr val="FF0000"/>
                </a:solidFill>
              </a:rPr>
              <a:t>	</a:t>
            </a:r>
            <a:r>
              <a:rPr lang="en-US" dirty="0" err="1" smtClean="0">
                <a:solidFill>
                  <a:srgbClr val="FF0000"/>
                </a:solidFill>
              </a:rPr>
              <a:t>var</a:t>
            </a:r>
            <a:r>
              <a:rPr lang="en-US" dirty="0" smtClean="0">
                <a:solidFill>
                  <a:srgbClr val="FF0000"/>
                </a:solidFill>
              </a:rPr>
              <a:t> $gas = 0;</a:t>
            </a:r>
          </a:p>
          <a:p>
            <a:pPr>
              <a:buNone/>
            </a:pPr>
            <a:r>
              <a:rPr lang="en-US" dirty="0" smtClean="0">
                <a:solidFill>
                  <a:srgbClr val="FF0000"/>
                </a:solidFill>
              </a:rPr>
              <a:t>	function </a:t>
            </a:r>
            <a:r>
              <a:rPr lang="en-US" dirty="0" err="1" smtClean="0">
                <a:solidFill>
                  <a:srgbClr val="FF0000"/>
                </a:solidFill>
              </a:rPr>
              <a:t>addGas</a:t>
            </a:r>
            <a:r>
              <a:rPr lang="en-US" dirty="0" smtClean="0">
                <a:solidFill>
                  <a:srgbClr val="FF0000"/>
                </a:solidFill>
              </a:rPr>
              <a:t>($amount)</a:t>
            </a:r>
          </a:p>
          <a:p>
            <a:pPr>
              <a:buNone/>
            </a:pPr>
            <a:r>
              <a:rPr lang="en-US" dirty="0" smtClean="0">
                <a:solidFill>
                  <a:srgbClr val="FF0000"/>
                </a:solidFill>
              </a:rPr>
              <a:t>	{</a:t>
            </a:r>
          </a:p>
          <a:p>
            <a:pPr>
              <a:buNone/>
            </a:pPr>
            <a:r>
              <a:rPr lang="en-US" dirty="0" smtClean="0">
                <a:solidFill>
                  <a:srgbClr val="FF0000"/>
                </a:solidFill>
              </a:rPr>
              <a:t> 		$this-&gt;gas = $this-&gt;gas + $amount;</a:t>
            </a:r>
          </a:p>
          <a:p>
            <a:pPr>
              <a:buNone/>
            </a:pPr>
            <a:r>
              <a:rPr lang="en-US" dirty="0" smtClean="0">
                <a:solidFill>
                  <a:srgbClr val="FF0000"/>
                </a:solidFill>
              </a:rPr>
              <a:t> 		echo “$amount gallons added to gas tank”;</a:t>
            </a:r>
          </a:p>
          <a:p>
            <a:pPr>
              <a:buNone/>
            </a:pPr>
            <a:r>
              <a:rPr lang="en-US" dirty="0" smtClean="0">
                <a:solidFill>
                  <a:srgbClr val="FF0000"/>
                </a:solidFill>
              </a:rPr>
              <a:t>	}</a:t>
            </a:r>
          </a:p>
          <a:p>
            <a:pPr>
              <a:buNone/>
            </a:pPr>
            <a:r>
              <a:rPr lang="en-US" dirty="0" smtClean="0">
                <a:solidFill>
                  <a:srgbClr val="FF0000"/>
                </a:solidFill>
              </a:rPr>
              <a:t>}</a:t>
            </a:r>
          </a:p>
        </p:txBody>
      </p:sp>
    </p:spTree>
  </p:cSld>
  <p:clrMapOvr>
    <a:masterClrMapping/>
  </p:clrMapOvr>
  <p:transition spd="med">
    <p:wheel/>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Classes in PHP…</a:t>
            </a:r>
            <a:endParaRPr lang="en-US" dirty="0"/>
          </a:p>
        </p:txBody>
      </p:sp>
      <p:sp>
        <p:nvSpPr>
          <p:cNvPr id="3" name="Content Placeholder 2"/>
          <p:cNvSpPr>
            <a:spLocks noGrp="1"/>
          </p:cNvSpPr>
          <p:nvPr>
            <p:ph sz="quarter" idx="1"/>
          </p:nvPr>
        </p:nvSpPr>
        <p:spPr>
          <a:xfrm>
            <a:off x="612648" y="1600200"/>
            <a:ext cx="8153400" cy="5486400"/>
          </a:xfrm>
        </p:spPr>
        <p:txBody>
          <a:bodyPr>
            <a:normAutofit fontScale="77500" lnSpcReduction="20000"/>
          </a:bodyPr>
          <a:lstStyle/>
          <a:p>
            <a:r>
              <a:rPr lang="en-US" dirty="0" smtClean="0"/>
              <a:t>You can prevent access to properties by making them private. </a:t>
            </a:r>
          </a:p>
          <a:p>
            <a:r>
              <a:rPr lang="en-US" dirty="0" smtClean="0"/>
              <a:t>PHP provides two options for making properties and methods private, as follows:</a:t>
            </a:r>
          </a:p>
          <a:p>
            <a:pPr lvl="1"/>
            <a:r>
              <a:rPr lang="en-US" b="1" dirty="0" smtClean="0"/>
              <a:t>private: </a:t>
            </a:r>
            <a:r>
              <a:rPr lang="en-US" dirty="0" smtClean="0"/>
              <a:t>No access from outside the class.</a:t>
            </a:r>
          </a:p>
          <a:p>
            <a:pPr lvl="1"/>
            <a:r>
              <a:rPr lang="en-US" b="1" dirty="0" smtClean="0"/>
              <a:t>protected: </a:t>
            </a:r>
            <a:r>
              <a:rPr lang="en-US" dirty="0" smtClean="0"/>
              <a:t>No access from outside except from a class inherits current class.</a:t>
            </a:r>
          </a:p>
          <a:p>
            <a:pPr>
              <a:buNone/>
            </a:pPr>
            <a:endParaRPr lang="en-US" sz="1600" dirty="0" smtClean="0"/>
          </a:p>
          <a:p>
            <a:r>
              <a:rPr lang="en-US" dirty="0" smtClean="0"/>
              <a:t>Example:</a:t>
            </a:r>
          </a:p>
          <a:p>
            <a:pPr>
              <a:buNone/>
            </a:pPr>
            <a:r>
              <a:rPr lang="en-US" dirty="0" smtClean="0">
                <a:solidFill>
                  <a:srgbClr val="FF0000"/>
                </a:solidFill>
              </a:rPr>
              <a:t>class Car {</a:t>
            </a:r>
          </a:p>
          <a:p>
            <a:pPr>
              <a:buNone/>
            </a:pPr>
            <a:r>
              <a:rPr lang="en-US" dirty="0" smtClean="0">
                <a:solidFill>
                  <a:srgbClr val="FF0000"/>
                </a:solidFill>
              </a:rPr>
              <a:t>	private $gas = 0;</a:t>
            </a:r>
          </a:p>
          <a:p>
            <a:pPr>
              <a:buNone/>
            </a:pPr>
            <a:r>
              <a:rPr lang="en-US" dirty="0" smtClean="0">
                <a:solidFill>
                  <a:srgbClr val="FF0000"/>
                </a:solidFill>
              </a:rPr>
              <a:t>	function </a:t>
            </a:r>
            <a:r>
              <a:rPr lang="en-US" dirty="0" err="1" smtClean="0">
                <a:solidFill>
                  <a:srgbClr val="FF0000"/>
                </a:solidFill>
              </a:rPr>
              <a:t>addGas</a:t>
            </a:r>
            <a:r>
              <a:rPr lang="en-US" dirty="0" smtClean="0">
                <a:solidFill>
                  <a:srgbClr val="FF0000"/>
                </a:solidFill>
              </a:rPr>
              <a:t>($amount)</a:t>
            </a:r>
          </a:p>
          <a:p>
            <a:pPr>
              <a:buNone/>
            </a:pPr>
            <a:r>
              <a:rPr lang="en-US" dirty="0" smtClean="0">
                <a:solidFill>
                  <a:srgbClr val="FF0000"/>
                </a:solidFill>
              </a:rPr>
              <a:t>	{</a:t>
            </a:r>
          </a:p>
          <a:p>
            <a:pPr>
              <a:buNone/>
            </a:pPr>
            <a:r>
              <a:rPr lang="en-US" dirty="0" smtClean="0">
                <a:solidFill>
                  <a:srgbClr val="FF0000"/>
                </a:solidFill>
              </a:rPr>
              <a:t> 		$this-&gt;gas = $this-&gt;gas + $amount;</a:t>
            </a:r>
          </a:p>
          <a:p>
            <a:pPr>
              <a:buNone/>
            </a:pPr>
            <a:r>
              <a:rPr lang="en-US" dirty="0" smtClean="0">
                <a:solidFill>
                  <a:srgbClr val="FF0000"/>
                </a:solidFill>
              </a:rPr>
              <a:t> 		echo “$amount gallons added to gas tank”;</a:t>
            </a:r>
          </a:p>
          <a:p>
            <a:pPr>
              <a:buNone/>
            </a:pPr>
            <a:r>
              <a:rPr lang="en-US" dirty="0" smtClean="0">
                <a:solidFill>
                  <a:srgbClr val="FF0000"/>
                </a:solidFill>
              </a:rPr>
              <a:t>	}</a:t>
            </a:r>
          </a:p>
          <a:p>
            <a:pPr>
              <a:buNone/>
            </a:pPr>
            <a:r>
              <a:rPr lang="en-US" dirty="0" smtClean="0">
                <a:solidFill>
                  <a:srgbClr val="FF0000"/>
                </a:solidFill>
              </a:rPr>
              <a:t>}</a:t>
            </a:r>
          </a:p>
        </p:txBody>
      </p:sp>
    </p:spTree>
  </p:cSld>
  <p:clrMapOvr>
    <a:masterClrMapping/>
  </p:clrMapOvr>
  <p:transition spd="med">
    <p:wheel/>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Classes in PHP…</a:t>
            </a:r>
            <a:endParaRPr lang="en-US" dirty="0"/>
          </a:p>
        </p:txBody>
      </p:sp>
      <p:sp>
        <p:nvSpPr>
          <p:cNvPr id="3" name="Content Placeholder 2"/>
          <p:cNvSpPr>
            <a:spLocks noGrp="1"/>
          </p:cNvSpPr>
          <p:nvPr>
            <p:ph sz="quarter" idx="1"/>
          </p:nvPr>
        </p:nvSpPr>
        <p:spPr/>
        <p:txBody>
          <a:bodyPr>
            <a:normAutofit/>
          </a:bodyPr>
          <a:lstStyle/>
          <a:p>
            <a:r>
              <a:rPr lang="en-US" sz="2400" dirty="0" smtClean="0"/>
              <a:t>In the following code, line 2 and 3 generates error because $gas is private:</a:t>
            </a:r>
          </a:p>
          <a:p>
            <a:pPr>
              <a:buNone/>
            </a:pPr>
            <a:r>
              <a:rPr lang="en-US" sz="2400" dirty="0" smtClean="0">
                <a:solidFill>
                  <a:srgbClr val="FF0000"/>
                </a:solidFill>
              </a:rPr>
              <a:t>$</a:t>
            </a:r>
            <a:r>
              <a:rPr lang="en-US" sz="2400" dirty="0" err="1" smtClean="0">
                <a:solidFill>
                  <a:srgbClr val="FF0000"/>
                </a:solidFill>
              </a:rPr>
              <a:t>mycar</a:t>
            </a:r>
            <a:r>
              <a:rPr lang="en-US" sz="2400" dirty="0" smtClean="0">
                <a:solidFill>
                  <a:srgbClr val="FF0000"/>
                </a:solidFill>
              </a:rPr>
              <a:t> = new Car();</a:t>
            </a:r>
          </a:p>
          <a:p>
            <a:pPr>
              <a:buNone/>
            </a:pPr>
            <a:r>
              <a:rPr lang="en-US" sz="2400" dirty="0" smtClean="0">
                <a:solidFill>
                  <a:srgbClr val="FF0000"/>
                </a:solidFill>
              </a:rPr>
              <a:t>$</a:t>
            </a:r>
            <a:r>
              <a:rPr lang="en-US" sz="2400" dirty="0" err="1" smtClean="0">
                <a:solidFill>
                  <a:srgbClr val="FF0000"/>
                </a:solidFill>
              </a:rPr>
              <a:t>gas_amount</a:t>
            </a:r>
            <a:r>
              <a:rPr lang="en-US" sz="2400" dirty="0" smtClean="0">
                <a:solidFill>
                  <a:srgbClr val="FF0000"/>
                </a:solidFill>
              </a:rPr>
              <a:t> = $</a:t>
            </a:r>
            <a:r>
              <a:rPr lang="en-US" sz="2400" dirty="0" err="1" smtClean="0">
                <a:solidFill>
                  <a:srgbClr val="FF0000"/>
                </a:solidFill>
              </a:rPr>
              <a:t>mycar</a:t>
            </a:r>
            <a:r>
              <a:rPr lang="en-US" sz="2400" dirty="0" smtClean="0">
                <a:solidFill>
                  <a:srgbClr val="FF0000"/>
                </a:solidFill>
              </a:rPr>
              <a:t>-&gt;gas;</a:t>
            </a:r>
          </a:p>
          <a:p>
            <a:pPr>
              <a:buNone/>
            </a:pPr>
            <a:r>
              <a:rPr lang="en-US" sz="2400" dirty="0" smtClean="0">
                <a:solidFill>
                  <a:srgbClr val="FF0000"/>
                </a:solidFill>
              </a:rPr>
              <a:t>$</a:t>
            </a:r>
            <a:r>
              <a:rPr lang="en-US" sz="2400" dirty="0" err="1" smtClean="0">
                <a:solidFill>
                  <a:srgbClr val="FF0000"/>
                </a:solidFill>
              </a:rPr>
              <a:t>mycar</a:t>
            </a:r>
            <a:r>
              <a:rPr lang="en-US" sz="2400" dirty="0" smtClean="0">
                <a:solidFill>
                  <a:srgbClr val="FF0000"/>
                </a:solidFill>
              </a:rPr>
              <a:t>-&gt;gas = 20;</a:t>
            </a:r>
          </a:p>
        </p:txBody>
      </p:sp>
    </p:spTree>
  </p:cSld>
  <p:clrMapOvr>
    <a:masterClrMapping/>
  </p:clrMapOvr>
  <p:transition spd="med">
    <p:wheel/>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Classes in PHP…</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55000" lnSpcReduction="20000"/>
          </a:bodyPr>
          <a:lstStyle/>
          <a:p>
            <a:pPr>
              <a:buNone/>
            </a:pPr>
            <a:r>
              <a:rPr lang="en-US" b="1" dirty="0" smtClean="0"/>
              <a:t>Implementing Inheritance in PHP</a:t>
            </a:r>
            <a:endParaRPr lang="en-US" dirty="0" smtClean="0"/>
          </a:p>
          <a:p>
            <a:r>
              <a:rPr lang="en-US" dirty="0" smtClean="0"/>
              <a:t>If our class is to be a subclass of another, you can use the extends keyword to specify this. </a:t>
            </a:r>
          </a:p>
          <a:p>
            <a:pPr lvl="1">
              <a:buNone/>
            </a:pPr>
            <a:r>
              <a:rPr lang="en-US" sz="3300" dirty="0" smtClean="0">
                <a:solidFill>
                  <a:srgbClr val="FF0000"/>
                </a:solidFill>
              </a:rPr>
              <a:t>class A</a:t>
            </a:r>
          </a:p>
          <a:p>
            <a:pPr lvl="1">
              <a:buNone/>
            </a:pPr>
            <a:r>
              <a:rPr lang="en-US" sz="3300" dirty="0" smtClean="0">
                <a:solidFill>
                  <a:srgbClr val="FF0000"/>
                </a:solidFill>
              </a:rPr>
              <a:t>{</a:t>
            </a:r>
          </a:p>
          <a:p>
            <a:pPr lvl="2">
              <a:buNone/>
            </a:pPr>
            <a:r>
              <a:rPr lang="en-US" sz="3300" dirty="0" err="1" smtClean="0">
                <a:solidFill>
                  <a:srgbClr val="FF0000"/>
                </a:solidFill>
              </a:rPr>
              <a:t>var</a:t>
            </a:r>
            <a:r>
              <a:rPr lang="en-US" sz="3300" dirty="0" smtClean="0">
                <a:solidFill>
                  <a:srgbClr val="FF0000"/>
                </a:solidFill>
              </a:rPr>
              <a:t> $attribute1;</a:t>
            </a:r>
          </a:p>
          <a:p>
            <a:pPr lvl="2">
              <a:buNone/>
            </a:pPr>
            <a:r>
              <a:rPr lang="en-US" sz="3300" dirty="0" smtClean="0">
                <a:solidFill>
                  <a:srgbClr val="FF0000"/>
                </a:solidFill>
              </a:rPr>
              <a:t>function operation1()</a:t>
            </a:r>
          </a:p>
          <a:p>
            <a:pPr lvl="2">
              <a:buNone/>
            </a:pPr>
            <a:r>
              <a:rPr lang="en-US" sz="3300" dirty="0" smtClean="0">
                <a:solidFill>
                  <a:srgbClr val="FF0000"/>
                </a:solidFill>
              </a:rPr>
              <a:t>{</a:t>
            </a:r>
          </a:p>
          <a:p>
            <a:pPr lvl="2">
              <a:buNone/>
            </a:pPr>
            <a:r>
              <a:rPr lang="en-US" sz="3300" dirty="0" smtClean="0">
                <a:solidFill>
                  <a:srgbClr val="FF0000"/>
                </a:solidFill>
              </a:rPr>
              <a:t>      //code here</a:t>
            </a:r>
          </a:p>
          <a:p>
            <a:pPr lvl="2">
              <a:buNone/>
            </a:pPr>
            <a:r>
              <a:rPr lang="en-US" sz="3300" dirty="0" smtClean="0">
                <a:solidFill>
                  <a:srgbClr val="FF0000"/>
                </a:solidFill>
              </a:rPr>
              <a:t>}</a:t>
            </a:r>
          </a:p>
          <a:p>
            <a:pPr lvl="1">
              <a:buNone/>
            </a:pPr>
            <a:r>
              <a:rPr lang="en-US" sz="3300" dirty="0" smtClean="0">
                <a:solidFill>
                  <a:srgbClr val="FF0000"/>
                </a:solidFill>
              </a:rPr>
              <a:t>}</a:t>
            </a:r>
          </a:p>
          <a:p>
            <a:pPr lvl="1">
              <a:buNone/>
            </a:pPr>
            <a:r>
              <a:rPr lang="en-US" sz="3300" dirty="0" smtClean="0">
                <a:solidFill>
                  <a:srgbClr val="FF0000"/>
                </a:solidFill>
              </a:rPr>
              <a:t>class B extends A</a:t>
            </a:r>
          </a:p>
          <a:p>
            <a:pPr lvl="1">
              <a:buNone/>
            </a:pPr>
            <a:r>
              <a:rPr lang="en-US" sz="3300" dirty="0" smtClean="0">
                <a:solidFill>
                  <a:srgbClr val="FF0000"/>
                </a:solidFill>
              </a:rPr>
              <a:t>{</a:t>
            </a:r>
          </a:p>
          <a:p>
            <a:pPr lvl="2">
              <a:buNone/>
            </a:pPr>
            <a:r>
              <a:rPr lang="en-US" sz="3300" dirty="0" err="1" smtClean="0">
                <a:solidFill>
                  <a:srgbClr val="FF0000"/>
                </a:solidFill>
              </a:rPr>
              <a:t>var</a:t>
            </a:r>
            <a:r>
              <a:rPr lang="en-US" sz="3300" dirty="0" smtClean="0">
                <a:solidFill>
                  <a:srgbClr val="FF0000"/>
                </a:solidFill>
              </a:rPr>
              <a:t> $attribute2;</a:t>
            </a:r>
          </a:p>
          <a:p>
            <a:pPr lvl="2">
              <a:buNone/>
            </a:pPr>
            <a:r>
              <a:rPr lang="en-US" sz="3300" dirty="0" smtClean="0">
                <a:solidFill>
                  <a:srgbClr val="FF0000"/>
                </a:solidFill>
              </a:rPr>
              <a:t>function operation2()</a:t>
            </a:r>
          </a:p>
          <a:p>
            <a:pPr lvl="2">
              <a:buNone/>
            </a:pPr>
            <a:r>
              <a:rPr lang="en-US" sz="3300" dirty="0" smtClean="0">
                <a:solidFill>
                  <a:srgbClr val="FF0000"/>
                </a:solidFill>
              </a:rPr>
              <a:t>{</a:t>
            </a:r>
          </a:p>
          <a:p>
            <a:pPr lvl="2">
              <a:buNone/>
            </a:pPr>
            <a:r>
              <a:rPr lang="en-US" sz="3300" dirty="0" smtClean="0">
                <a:solidFill>
                  <a:srgbClr val="FF0000"/>
                </a:solidFill>
              </a:rPr>
              <a:t>      //code here</a:t>
            </a:r>
          </a:p>
          <a:p>
            <a:pPr lvl="2">
              <a:buNone/>
            </a:pPr>
            <a:r>
              <a:rPr lang="en-US" sz="3300" dirty="0" smtClean="0">
                <a:solidFill>
                  <a:srgbClr val="FF0000"/>
                </a:solidFill>
              </a:rPr>
              <a:t>}</a:t>
            </a:r>
          </a:p>
          <a:p>
            <a:pPr lvl="1">
              <a:buNone/>
            </a:pPr>
            <a:r>
              <a:rPr lang="en-US" sz="3300" dirty="0" smtClean="0">
                <a:solidFill>
                  <a:srgbClr val="FF0000"/>
                </a:solidFill>
              </a:rPr>
              <a:t>}</a:t>
            </a:r>
          </a:p>
        </p:txBody>
      </p:sp>
    </p:spTree>
  </p:cSld>
  <p:clrMapOvr>
    <a:masterClrMapping/>
  </p:clrMapOvr>
  <p:transition spd="med">
    <p:wheel/>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Classes in PHP…</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All the following accesses to operations and attributes of an object of type B would be valid:</a:t>
            </a:r>
          </a:p>
          <a:p>
            <a:pPr>
              <a:buNone/>
            </a:pPr>
            <a:r>
              <a:rPr lang="en-US" dirty="0" smtClean="0">
                <a:solidFill>
                  <a:srgbClr val="FF0000"/>
                </a:solidFill>
              </a:rPr>
              <a:t>	$b = new B();</a:t>
            </a:r>
          </a:p>
          <a:p>
            <a:pPr>
              <a:buNone/>
            </a:pPr>
            <a:r>
              <a:rPr lang="en-US" dirty="0" smtClean="0">
                <a:solidFill>
                  <a:srgbClr val="FF0000"/>
                </a:solidFill>
              </a:rPr>
              <a:t>	$b-&gt;operation1();</a:t>
            </a:r>
          </a:p>
          <a:p>
            <a:pPr>
              <a:buNone/>
            </a:pPr>
            <a:r>
              <a:rPr lang="en-US" dirty="0" smtClean="0">
                <a:solidFill>
                  <a:srgbClr val="FF0000"/>
                </a:solidFill>
              </a:rPr>
              <a:t>	$b-&gt;attribute1 = 10;</a:t>
            </a:r>
          </a:p>
          <a:p>
            <a:pPr>
              <a:buNone/>
            </a:pPr>
            <a:r>
              <a:rPr lang="en-US" dirty="0" smtClean="0">
                <a:solidFill>
                  <a:srgbClr val="FF0000"/>
                </a:solidFill>
              </a:rPr>
              <a:t>	$b-&gt;operation2();</a:t>
            </a:r>
          </a:p>
          <a:p>
            <a:pPr>
              <a:buNone/>
            </a:pPr>
            <a:r>
              <a:rPr lang="en-US" dirty="0" smtClean="0">
                <a:solidFill>
                  <a:srgbClr val="FF0000"/>
                </a:solidFill>
              </a:rPr>
              <a:t>	$b-&gt;attribute2 = 10;</a:t>
            </a:r>
          </a:p>
          <a:p>
            <a:endParaRPr lang="en-US" sz="2100" dirty="0" smtClean="0"/>
          </a:p>
          <a:p>
            <a:r>
              <a:rPr lang="en-US" dirty="0" smtClean="0"/>
              <a:t>Because class B extends class A, we can refer to operation1() and $attribute1that were declared in class A. </a:t>
            </a:r>
          </a:p>
          <a:p>
            <a:r>
              <a:rPr lang="en-US" dirty="0" smtClean="0"/>
              <a:t>As a subclass of A, B inherits all the functionality and data. </a:t>
            </a:r>
          </a:p>
          <a:p>
            <a:r>
              <a:rPr lang="en-US" dirty="0" smtClean="0"/>
              <a:t>In addition, B has declared an attribute and an operation of its own.</a:t>
            </a:r>
          </a:p>
        </p:txBody>
      </p:sp>
    </p:spTree>
  </p:cSld>
  <p:clrMapOvr>
    <a:masterClrMapping/>
  </p:clrMapOvr>
  <p:transition spd="med">
    <p:wheel/>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3.2 Working with Files</a:t>
            </a:r>
            <a:endParaRPr lang="en-US" dirty="0"/>
          </a:p>
        </p:txBody>
      </p:sp>
      <p:sp>
        <p:nvSpPr>
          <p:cNvPr id="3" name="Content Placeholder 2"/>
          <p:cNvSpPr>
            <a:spLocks noGrp="1"/>
          </p:cNvSpPr>
          <p:nvPr>
            <p:ph sz="quarter" idx="1"/>
          </p:nvPr>
        </p:nvSpPr>
        <p:spPr>
          <a:xfrm>
            <a:off x="457200" y="1600200"/>
            <a:ext cx="8686800" cy="4800600"/>
          </a:xfrm>
        </p:spPr>
        <p:txBody>
          <a:bodyPr>
            <a:normAutofit fontScale="77500" lnSpcReduction="20000"/>
          </a:bodyPr>
          <a:lstStyle/>
          <a:p>
            <a:pPr>
              <a:buNone/>
            </a:pPr>
            <a:r>
              <a:rPr lang="en-US" b="1" dirty="0" smtClean="0"/>
              <a:t>3.2.1 Uploading Files</a:t>
            </a:r>
            <a:endParaRPr lang="en-US" dirty="0" smtClean="0"/>
          </a:p>
          <a:p>
            <a:r>
              <a:rPr lang="en-US" dirty="0" smtClean="0"/>
              <a:t>You may want users to upload files to your Web site. </a:t>
            </a:r>
          </a:p>
          <a:p>
            <a:r>
              <a:rPr lang="en-US" dirty="0" smtClean="0"/>
              <a:t>For example, you may want users to be able to upload resumes to your job-search Web site or pictures to your photo album Web site.</a:t>
            </a:r>
          </a:p>
          <a:p>
            <a:pPr>
              <a:buNone/>
            </a:pPr>
            <a:r>
              <a:rPr lang="en-US" sz="1600" dirty="0" smtClean="0"/>
              <a:t> </a:t>
            </a:r>
          </a:p>
          <a:p>
            <a:r>
              <a:rPr lang="en-US" dirty="0" smtClean="0"/>
              <a:t>You can display a form that allows a user to upload a file by using an HTML form designed for that purpose. </a:t>
            </a:r>
          </a:p>
          <a:p>
            <a:r>
              <a:rPr lang="en-US" dirty="0" smtClean="0"/>
              <a:t>The general format of the form is as follows:</a:t>
            </a:r>
          </a:p>
          <a:p>
            <a:pPr>
              <a:buNone/>
            </a:pPr>
            <a:r>
              <a:rPr lang="en-US" dirty="0" smtClean="0">
                <a:solidFill>
                  <a:srgbClr val="FF0000"/>
                </a:solidFill>
              </a:rPr>
              <a:t>&lt;form </a:t>
            </a:r>
            <a:r>
              <a:rPr lang="en-US" dirty="0" err="1" smtClean="0">
                <a:solidFill>
                  <a:srgbClr val="FF0000"/>
                </a:solidFill>
              </a:rPr>
              <a:t>enctype</a:t>
            </a:r>
            <a:r>
              <a:rPr lang="en-US" dirty="0" smtClean="0">
                <a:solidFill>
                  <a:srgbClr val="FF0000"/>
                </a:solidFill>
              </a:rPr>
              <a:t>=”multipart/form-data” action=”file.php” method=”post”&gt;</a:t>
            </a:r>
          </a:p>
          <a:p>
            <a:pPr>
              <a:buNone/>
            </a:pPr>
            <a:r>
              <a:rPr lang="en-US" dirty="0" smtClean="0">
                <a:solidFill>
                  <a:srgbClr val="FF0000"/>
                </a:solidFill>
              </a:rPr>
              <a:t>&lt;input type=”hidden” name=”MAX_FILE_SIZE” value=”30000”&gt;</a:t>
            </a:r>
          </a:p>
          <a:p>
            <a:pPr>
              <a:buNone/>
            </a:pPr>
            <a:r>
              <a:rPr lang="en-US" dirty="0" smtClean="0">
                <a:solidFill>
                  <a:srgbClr val="FF0000"/>
                </a:solidFill>
              </a:rPr>
              <a:t>&lt;input type=”file” name=”</a:t>
            </a:r>
            <a:r>
              <a:rPr lang="en-US" dirty="0" err="1" smtClean="0">
                <a:solidFill>
                  <a:srgbClr val="FF0000"/>
                </a:solidFill>
              </a:rPr>
              <a:t>user_file</a:t>
            </a:r>
            <a:r>
              <a:rPr lang="en-US" dirty="0" smtClean="0">
                <a:solidFill>
                  <a:srgbClr val="FF0000"/>
                </a:solidFill>
              </a:rPr>
              <a:t>”&gt;</a:t>
            </a:r>
          </a:p>
          <a:p>
            <a:pPr>
              <a:buNone/>
            </a:pPr>
            <a:r>
              <a:rPr lang="en-US" dirty="0" smtClean="0">
                <a:solidFill>
                  <a:srgbClr val="FF0000"/>
                </a:solidFill>
              </a:rPr>
              <a:t>&lt;input type=”submit” value=”Upload File”&gt;</a:t>
            </a:r>
          </a:p>
          <a:p>
            <a:pPr>
              <a:buNone/>
            </a:pPr>
            <a:r>
              <a:rPr lang="en-US" dirty="0" smtClean="0">
                <a:solidFill>
                  <a:srgbClr val="FF0000"/>
                </a:solidFill>
              </a:rPr>
              <a:t>&lt;/form&gt;</a:t>
            </a:r>
          </a:p>
        </p:txBody>
      </p:sp>
    </p:spTree>
  </p:cSld>
  <p:clrMapOvr>
    <a:masterClrMapping/>
  </p:clrMapOvr>
  <p:transition spd="med">
    <p:wheel/>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3.2 Working with Files…</a:t>
            </a:r>
            <a:endParaRPr lang="en-US" dirty="0"/>
          </a:p>
        </p:txBody>
      </p:sp>
      <p:sp>
        <p:nvSpPr>
          <p:cNvPr id="3" name="Content Placeholder 2"/>
          <p:cNvSpPr>
            <a:spLocks noGrp="1"/>
          </p:cNvSpPr>
          <p:nvPr>
            <p:ph sz="quarter" idx="1"/>
          </p:nvPr>
        </p:nvSpPr>
        <p:spPr>
          <a:xfrm>
            <a:off x="457200" y="1524000"/>
            <a:ext cx="8308848" cy="5486400"/>
          </a:xfrm>
        </p:spPr>
        <p:txBody>
          <a:bodyPr>
            <a:normAutofit fontScale="77500" lnSpcReduction="20000"/>
          </a:bodyPr>
          <a:lstStyle/>
          <a:p>
            <a:pPr>
              <a:lnSpc>
                <a:spcPct val="120000"/>
              </a:lnSpc>
            </a:pPr>
            <a:r>
              <a:rPr lang="en-US" dirty="0" smtClean="0"/>
              <a:t>Notice the following points regarding the form:</a:t>
            </a:r>
          </a:p>
          <a:p>
            <a:pPr lvl="1">
              <a:lnSpc>
                <a:spcPct val="120000"/>
              </a:lnSpc>
            </a:pPr>
            <a:r>
              <a:rPr lang="en-US" b="1" dirty="0" smtClean="0"/>
              <a:t>The </a:t>
            </a:r>
            <a:r>
              <a:rPr lang="en-US" b="1" dirty="0" err="1" smtClean="0"/>
              <a:t>enctype</a:t>
            </a:r>
            <a:r>
              <a:rPr lang="en-US" b="1" dirty="0" smtClean="0"/>
              <a:t> attribute is used in the form tag. </a:t>
            </a:r>
            <a:r>
              <a:rPr lang="en-US" dirty="0" smtClean="0"/>
              <a:t>You must set this attribute to multipart/form-data when uploading a file.</a:t>
            </a:r>
          </a:p>
          <a:p>
            <a:pPr lvl="1">
              <a:lnSpc>
                <a:spcPct val="120000"/>
              </a:lnSpc>
            </a:pPr>
            <a:r>
              <a:rPr lang="en-US" b="1" dirty="0" smtClean="0"/>
              <a:t>A hidden field is included that sends a value (in bytes) for MAX_FILE_SIZE. </a:t>
            </a:r>
            <a:r>
              <a:rPr lang="en-US" dirty="0" smtClean="0"/>
              <a:t>If the user tries to upload a file that is larger than this value, it won’t upload. </a:t>
            </a:r>
          </a:p>
          <a:p>
            <a:pPr lvl="1">
              <a:lnSpc>
                <a:spcPct val="120000"/>
              </a:lnSpc>
            </a:pPr>
            <a:r>
              <a:rPr lang="en-US" dirty="0" smtClean="0"/>
              <a:t>MAX_FILE_SIZE in your form need to consider two size settings in php.ini</a:t>
            </a:r>
          </a:p>
          <a:p>
            <a:pPr lvl="2">
              <a:lnSpc>
                <a:spcPct val="120000"/>
              </a:lnSpc>
            </a:pPr>
            <a:r>
              <a:rPr lang="en-US" sz="2600" b="1" i="1" dirty="0" err="1" smtClean="0"/>
              <a:t>upload_max_filesize</a:t>
            </a:r>
            <a:r>
              <a:rPr lang="en-US" sz="2600" dirty="0" smtClean="0"/>
              <a:t>: The MAX_FILE_SIZE you send in your upload form can’t be larger than the value of </a:t>
            </a:r>
            <a:r>
              <a:rPr lang="en-US" sz="2600" dirty="0" err="1" smtClean="0"/>
              <a:t>upload_max_filesize</a:t>
            </a:r>
            <a:r>
              <a:rPr lang="en-US" sz="2600" dirty="0" smtClean="0"/>
              <a:t>. If you are uploading a larger file than the current value of </a:t>
            </a:r>
            <a:r>
              <a:rPr lang="en-US" sz="2600" dirty="0" err="1" smtClean="0"/>
              <a:t>upload_max_filesize</a:t>
            </a:r>
            <a:r>
              <a:rPr lang="en-US" sz="2600" dirty="0" smtClean="0"/>
              <a:t> (2MB by default), you need to increase that value by editing php.ini.</a:t>
            </a:r>
          </a:p>
          <a:p>
            <a:pPr lvl="2">
              <a:lnSpc>
                <a:spcPct val="120000"/>
              </a:lnSpc>
            </a:pPr>
            <a:r>
              <a:rPr lang="en-US" sz="2600" b="1" i="1" dirty="0" err="1" smtClean="0"/>
              <a:t>post_max_size</a:t>
            </a:r>
            <a:r>
              <a:rPr lang="en-US" sz="2600" dirty="0" smtClean="0"/>
              <a:t>: The total amount of information you send in a POST form can’t be larger than the value of </a:t>
            </a:r>
            <a:r>
              <a:rPr lang="en-US" sz="2600" dirty="0" err="1" smtClean="0"/>
              <a:t>post_max_size</a:t>
            </a:r>
            <a:r>
              <a:rPr lang="en-US" sz="2600" dirty="0" smtClean="0"/>
              <a:t> (8MB by default). You can increase this value if necessary by editing your php.ini file.</a:t>
            </a:r>
          </a:p>
          <a:p>
            <a:pPr lvl="1">
              <a:lnSpc>
                <a:spcPct val="120000"/>
              </a:lnSpc>
            </a:pPr>
            <a:r>
              <a:rPr lang="en-US" b="1" dirty="0" smtClean="0"/>
              <a:t>The input field that uploads the file is of type file</a:t>
            </a:r>
            <a:r>
              <a:rPr lang="en-US" dirty="0" smtClean="0"/>
              <a:t>.</a:t>
            </a:r>
          </a:p>
        </p:txBody>
      </p:sp>
    </p:spTree>
  </p:cSld>
  <p:clrMapOvr>
    <a:masterClrMapping/>
  </p:clrMapOvr>
  <p:transition spd="med">
    <p:wheel/>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3.2 Working with Files…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pPr>
              <a:lnSpc>
                <a:spcPct val="120000"/>
              </a:lnSpc>
            </a:pPr>
            <a:r>
              <a:rPr lang="en-US" dirty="0" smtClean="0"/>
              <a:t>The value for MAX_FILE_SIZE must be sent before the file is uploaded if you want the file size limit to apply to the uploading file.</a:t>
            </a:r>
          </a:p>
          <a:p>
            <a:pPr>
              <a:lnSpc>
                <a:spcPct val="120000"/>
              </a:lnSpc>
              <a:buNone/>
            </a:pPr>
            <a:r>
              <a:rPr lang="en-US" sz="900" dirty="0" smtClean="0"/>
              <a:t> </a:t>
            </a:r>
          </a:p>
          <a:p>
            <a:pPr>
              <a:lnSpc>
                <a:spcPct val="120000"/>
              </a:lnSpc>
            </a:pPr>
            <a:r>
              <a:rPr lang="en-US" dirty="0" smtClean="0"/>
              <a:t>When the user submits the form, the file is uploaded to a temporary location. </a:t>
            </a:r>
          </a:p>
          <a:p>
            <a:pPr>
              <a:lnSpc>
                <a:spcPct val="120000"/>
              </a:lnSpc>
            </a:pPr>
            <a:r>
              <a:rPr lang="en-US" dirty="0" smtClean="0"/>
              <a:t>The script that processes the form needs to copy the file to another location because the temporary file is deleted as soon as the script is finished. </a:t>
            </a:r>
          </a:p>
          <a:p>
            <a:pPr>
              <a:lnSpc>
                <a:spcPct val="120000"/>
              </a:lnSpc>
            </a:pPr>
            <a:r>
              <a:rPr lang="en-US" dirty="0" smtClean="0"/>
              <a:t>You can use </a:t>
            </a:r>
            <a:r>
              <a:rPr lang="en-US" dirty="0" err="1" smtClean="0"/>
              <a:t>phpinfo</a:t>
            </a:r>
            <a:r>
              <a:rPr lang="en-US" dirty="0" smtClean="0"/>
              <a:t>() to see where the temporary files are stored. </a:t>
            </a:r>
          </a:p>
          <a:p>
            <a:pPr>
              <a:lnSpc>
                <a:spcPct val="120000"/>
              </a:lnSpc>
            </a:pPr>
            <a:r>
              <a:rPr lang="en-US" dirty="0" smtClean="0"/>
              <a:t>If you don’t like the location of the temporary directory, you can change it by changing </a:t>
            </a:r>
            <a:r>
              <a:rPr lang="en-US" b="1" i="1" dirty="0" err="1" smtClean="0"/>
              <a:t>upload_tmp_dir</a:t>
            </a:r>
            <a:r>
              <a:rPr lang="en-US" dirty="0" smtClean="0"/>
              <a:t> in the php.ini file. </a:t>
            </a:r>
          </a:p>
          <a:p>
            <a:pPr>
              <a:lnSpc>
                <a:spcPct val="120000"/>
              </a:lnSpc>
            </a:pPr>
            <a:r>
              <a:rPr lang="en-US" dirty="0" smtClean="0"/>
              <a:t>If no directory is specified in php.ini, a default temporary directory is used.</a:t>
            </a:r>
            <a:endParaRPr lang="en-US" dirty="0"/>
          </a:p>
        </p:txBody>
      </p:sp>
    </p:spTree>
  </p:cSld>
  <p:clrMapOvr>
    <a:masterClrMapping/>
  </p:clrMapOvr>
  <p:transition spd="med">
    <p:wheel/>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3.2 Working with Files…</a:t>
            </a:r>
            <a:endParaRPr lang="en-US" dirty="0"/>
          </a:p>
        </p:txBody>
      </p:sp>
      <p:sp>
        <p:nvSpPr>
          <p:cNvPr id="3" name="Content Placeholder 2"/>
          <p:cNvSpPr>
            <a:spLocks noGrp="1"/>
          </p:cNvSpPr>
          <p:nvPr>
            <p:ph sz="quarter" idx="1"/>
          </p:nvPr>
        </p:nvSpPr>
        <p:spPr>
          <a:xfrm>
            <a:off x="612648" y="1600200"/>
            <a:ext cx="8153400" cy="5029200"/>
          </a:xfrm>
        </p:spPr>
        <p:txBody>
          <a:bodyPr>
            <a:noAutofit/>
          </a:bodyPr>
          <a:lstStyle/>
          <a:p>
            <a:pPr>
              <a:buNone/>
            </a:pPr>
            <a:r>
              <a:rPr lang="en-US" sz="2000" b="1" dirty="0" smtClean="0"/>
              <a:t>Accessing Information About An Uploaded File</a:t>
            </a:r>
            <a:endParaRPr lang="en-US" sz="2000" dirty="0" smtClean="0"/>
          </a:p>
          <a:p>
            <a:r>
              <a:rPr lang="en-US" sz="2000" dirty="0" smtClean="0"/>
              <a:t>Along with the file, information about the file is sent with the form. </a:t>
            </a:r>
          </a:p>
          <a:p>
            <a:r>
              <a:rPr lang="en-US" sz="2000" dirty="0" smtClean="0"/>
              <a:t>This information is stored in the PHP built-in array called $_FILES.</a:t>
            </a:r>
          </a:p>
          <a:p>
            <a:r>
              <a:rPr lang="en-US" sz="2000" dirty="0" smtClean="0"/>
              <a:t> An array of information is available for each file that was uploaded. </a:t>
            </a:r>
          </a:p>
          <a:p>
            <a:r>
              <a:rPr lang="en-US" sz="2000" dirty="0" smtClean="0"/>
              <a:t>You can obtain the information from the array by using the name of the field. </a:t>
            </a:r>
          </a:p>
          <a:p>
            <a:pPr>
              <a:buNone/>
            </a:pPr>
            <a:r>
              <a:rPr lang="en-US" sz="2000" dirty="0" smtClean="0">
                <a:solidFill>
                  <a:srgbClr val="FF0000"/>
                </a:solidFill>
              </a:rPr>
              <a:t>	$_FILES[</a:t>
            </a:r>
            <a:r>
              <a:rPr lang="en-US" sz="2000" i="1" dirty="0" smtClean="0">
                <a:solidFill>
                  <a:srgbClr val="FF0000"/>
                </a:solidFill>
              </a:rPr>
              <a:t>‘fieldname’</a:t>
            </a:r>
            <a:r>
              <a:rPr lang="en-US" sz="2000" dirty="0" smtClean="0">
                <a:solidFill>
                  <a:srgbClr val="FF0000"/>
                </a:solidFill>
              </a:rPr>
              <a:t>][‘name’] – contains filename</a:t>
            </a:r>
          </a:p>
          <a:p>
            <a:pPr>
              <a:buNone/>
            </a:pPr>
            <a:r>
              <a:rPr lang="en-US" sz="2000" dirty="0" smtClean="0">
                <a:solidFill>
                  <a:srgbClr val="FF0000"/>
                </a:solidFill>
              </a:rPr>
              <a:t>	$_FILES[</a:t>
            </a:r>
            <a:r>
              <a:rPr lang="en-US" sz="2000" i="1" dirty="0" smtClean="0">
                <a:solidFill>
                  <a:srgbClr val="FF0000"/>
                </a:solidFill>
              </a:rPr>
              <a:t>‘fieldname’</a:t>
            </a:r>
            <a:r>
              <a:rPr lang="en-US" sz="2000" dirty="0" smtClean="0">
                <a:solidFill>
                  <a:srgbClr val="FF0000"/>
                </a:solidFill>
              </a:rPr>
              <a:t>][‘type’] – contains type of file</a:t>
            </a:r>
          </a:p>
          <a:p>
            <a:pPr>
              <a:buNone/>
            </a:pPr>
            <a:r>
              <a:rPr lang="en-US" sz="2000" dirty="0" smtClean="0">
                <a:solidFill>
                  <a:srgbClr val="FF0000"/>
                </a:solidFill>
              </a:rPr>
              <a:t>	$_FILES[</a:t>
            </a:r>
            <a:r>
              <a:rPr lang="en-US" sz="2000" i="1" dirty="0" smtClean="0">
                <a:solidFill>
                  <a:srgbClr val="FF0000"/>
                </a:solidFill>
              </a:rPr>
              <a:t>‘fieldname’</a:t>
            </a:r>
            <a:r>
              <a:rPr lang="en-US" sz="2000" dirty="0" smtClean="0">
                <a:solidFill>
                  <a:srgbClr val="FF0000"/>
                </a:solidFill>
              </a:rPr>
              <a:t>][‘</a:t>
            </a:r>
            <a:r>
              <a:rPr lang="en-US" sz="2000" dirty="0" err="1" smtClean="0">
                <a:solidFill>
                  <a:srgbClr val="FF0000"/>
                </a:solidFill>
              </a:rPr>
              <a:t>tmp_name</a:t>
            </a:r>
            <a:r>
              <a:rPr lang="en-US" sz="2000" dirty="0" smtClean="0">
                <a:solidFill>
                  <a:srgbClr val="FF0000"/>
                </a:solidFill>
              </a:rPr>
              <a:t>’] – contains temporary location of file</a:t>
            </a:r>
          </a:p>
          <a:p>
            <a:pPr>
              <a:buNone/>
            </a:pPr>
            <a:r>
              <a:rPr lang="en-US" sz="2000" dirty="0" smtClean="0">
                <a:solidFill>
                  <a:srgbClr val="FF0000"/>
                </a:solidFill>
              </a:rPr>
              <a:t>	$_FILES[</a:t>
            </a:r>
            <a:r>
              <a:rPr lang="en-US" sz="2000" i="1" dirty="0" smtClean="0">
                <a:solidFill>
                  <a:srgbClr val="FF0000"/>
                </a:solidFill>
              </a:rPr>
              <a:t>‘fieldname’</a:t>
            </a:r>
            <a:r>
              <a:rPr lang="en-US" sz="2000" dirty="0" smtClean="0">
                <a:solidFill>
                  <a:srgbClr val="FF0000"/>
                </a:solidFill>
              </a:rPr>
              <a:t>][‘size’] – contains size of file</a:t>
            </a:r>
          </a:p>
          <a:p>
            <a:pPr>
              <a:buNone/>
            </a:pPr>
            <a:r>
              <a:rPr lang="en-US" sz="2000" dirty="0" smtClean="0"/>
              <a:t> </a:t>
            </a:r>
          </a:p>
          <a:p>
            <a:r>
              <a:rPr lang="en-US" sz="2000" dirty="0" smtClean="0"/>
              <a:t>For example, suppose you use the following field to upload a file:</a:t>
            </a:r>
          </a:p>
          <a:p>
            <a:pPr>
              <a:buNone/>
            </a:pPr>
            <a:r>
              <a:rPr lang="en-US" sz="2000" dirty="0" smtClean="0">
                <a:solidFill>
                  <a:srgbClr val="FF0000"/>
                </a:solidFill>
              </a:rPr>
              <a:t>	&lt;input type=”file” name=”</a:t>
            </a:r>
            <a:r>
              <a:rPr lang="en-US" sz="2000" dirty="0" err="1" smtClean="0">
                <a:solidFill>
                  <a:srgbClr val="FF0000"/>
                </a:solidFill>
              </a:rPr>
              <a:t>user_file</a:t>
            </a:r>
            <a:r>
              <a:rPr lang="en-US" sz="2000" dirty="0" smtClean="0">
                <a:solidFill>
                  <a:srgbClr val="FF0000"/>
                </a:solidFill>
              </a:rPr>
              <a:t>”&gt;</a:t>
            </a:r>
          </a:p>
        </p:txBody>
      </p:sp>
    </p:spTree>
  </p:cSld>
  <p:clrMapOvr>
    <a:masterClrMapping/>
  </p:clrMapOvr>
  <p:transition spd="med">
    <p:whee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1.2 Working with Variables…</a:t>
            </a:r>
            <a:endParaRPr lang="en-US" dirty="0"/>
          </a:p>
        </p:txBody>
      </p:sp>
      <p:sp>
        <p:nvSpPr>
          <p:cNvPr id="3" name="Content Placeholder 2"/>
          <p:cNvSpPr>
            <a:spLocks noGrp="1"/>
          </p:cNvSpPr>
          <p:nvPr>
            <p:ph sz="quarter" idx="1"/>
          </p:nvPr>
        </p:nvSpPr>
        <p:spPr>
          <a:xfrm>
            <a:off x="612648" y="1600200"/>
            <a:ext cx="8153400" cy="5029200"/>
          </a:xfrm>
        </p:spPr>
        <p:txBody>
          <a:bodyPr>
            <a:normAutofit fontScale="85000" lnSpcReduction="10000"/>
          </a:bodyPr>
          <a:lstStyle/>
          <a:p>
            <a:pPr>
              <a:lnSpc>
                <a:spcPct val="120000"/>
              </a:lnSpc>
            </a:pPr>
            <a:r>
              <a:rPr lang="en-US" sz="2800" dirty="0" smtClean="0"/>
              <a:t>PHP has a total of eight types: integers, doubles, Booleans, strings, arrays, objects, NULL, and resources:</a:t>
            </a:r>
          </a:p>
          <a:p>
            <a:pPr lvl="1">
              <a:lnSpc>
                <a:spcPct val="120000"/>
              </a:lnSpc>
            </a:pPr>
            <a:r>
              <a:rPr lang="en-US" i="1" dirty="0" smtClean="0">
                <a:solidFill>
                  <a:srgbClr val="FF0000"/>
                </a:solidFill>
              </a:rPr>
              <a:t> Integers </a:t>
            </a:r>
            <a:r>
              <a:rPr lang="en-US" dirty="0" smtClean="0"/>
              <a:t>are whole numbers, without a decimal point, like 495.</a:t>
            </a:r>
          </a:p>
          <a:p>
            <a:pPr lvl="1">
              <a:lnSpc>
                <a:spcPct val="120000"/>
              </a:lnSpc>
            </a:pPr>
            <a:r>
              <a:rPr lang="en-US" dirty="0" smtClean="0"/>
              <a:t> </a:t>
            </a:r>
            <a:r>
              <a:rPr lang="en-US" i="1" dirty="0" smtClean="0">
                <a:solidFill>
                  <a:srgbClr val="FF0000"/>
                </a:solidFill>
              </a:rPr>
              <a:t>Doubles</a:t>
            </a:r>
            <a:r>
              <a:rPr lang="en-US" dirty="0" smtClean="0"/>
              <a:t> are floating-point numbers, like </a:t>
            </a:r>
            <a:r>
              <a:rPr lang="en-US" i="1" dirty="0" smtClean="0"/>
              <a:t>3.14159</a:t>
            </a:r>
            <a:r>
              <a:rPr lang="en-US" dirty="0" smtClean="0"/>
              <a:t> or </a:t>
            </a:r>
            <a:r>
              <a:rPr lang="en-US" i="1" dirty="0" smtClean="0"/>
              <a:t>49.0</a:t>
            </a:r>
            <a:r>
              <a:rPr lang="en-US" dirty="0" smtClean="0"/>
              <a:t>.</a:t>
            </a:r>
          </a:p>
          <a:p>
            <a:pPr lvl="1">
              <a:lnSpc>
                <a:spcPct val="120000"/>
              </a:lnSpc>
            </a:pPr>
            <a:r>
              <a:rPr lang="en-US" dirty="0" smtClean="0"/>
              <a:t> </a:t>
            </a:r>
            <a:r>
              <a:rPr lang="en-US" i="1" dirty="0" smtClean="0">
                <a:solidFill>
                  <a:srgbClr val="FF0000"/>
                </a:solidFill>
              </a:rPr>
              <a:t>Booleans</a:t>
            </a:r>
            <a:r>
              <a:rPr lang="en-US" dirty="0" smtClean="0"/>
              <a:t> have only two possible values: </a:t>
            </a:r>
            <a:r>
              <a:rPr lang="en-US" i="1" dirty="0" smtClean="0"/>
              <a:t>TRUE</a:t>
            </a:r>
            <a:r>
              <a:rPr lang="en-US" dirty="0" smtClean="0"/>
              <a:t> and </a:t>
            </a:r>
            <a:r>
              <a:rPr lang="en-US" i="1" dirty="0" smtClean="0"/>
              <a:t>FALSE</a:t>
            </a:r>
            <a:r>
              <a:rPr lang="en-US" dirty="0" smtClean="0"/>
              <a:t>.</a:t>
            </a:r>
          </a:p>
          <a:p>
            <a:pPr lvl="1">
              <a:lnSpc>
                <a:spcPct val="120000"/>
              </a:lnSpc>
            </a:pPr>
            <a:r>
              <a:rPr lang="en-US" i="1" dirty="0" smtClean="0">
                <a:solidFill>
                  <a:srgbClr val="FF0000"/>
                </a:solidFill>
              </a:rPr>
              <a:t>Strings </a:t>
            </a:r>
            <a:r>
              <a:rPr lang="en-US" dirty="0" smtClean="0"/>
              <a:t>are sequences of characters, like </a:t>
            </a:r>
            <a:r>
              <a:rPr lang="en-US" i="1" dirty="0" smtClean="0"/>
              <a:t>“PHP is very interesting”.</a:t>
            </a:r>
            <a:endParaRPr lang="en-US" dirty="0" smtClean="0"/>
          </a:p>
          <a:p>
            <a:pPr lvl="1">
              <a:lnSpc>
                <a:spcPct val="120000"/>
              </a:lnSpc>
            </a:pPr>
            <a:r>
              <a:rPr lang="en-US" dirty="0" smtClean="0"/>
              <a:t> </a:t>
            </a:r>
            <a:r>
              <a:rPr lang="en-US" i="1" dirty="0" smtClean="0">
                <a:solidFill>
                  <a:srgbClr val="FF0000"/>
                </a:solidFill>
              </a:rPr>
              <a:t>Arrays</a:t>
            </a:r>
            <a:r>
              <a:rPr lang="en-US" dirty="0" smtClean="0"/>
              <a:t> are named and indexed collections of other values.</a:t>
            </a:r>
          </a:p>
          <a:p>
            <a:pPr lvl="1">
              <a:lnSpc>
                <a:spcPct val="120000"/>
              </a:lnSpc>
            </a:pPr>
            <a:r>
              <a:rPr lang="en-US" dirty="0" smtClean="0"/>
              <a:t> </a:t>
            </a:r>
            <a:r>
              <a:rPr lang="en-US" i="1" dirty="0" smtClean="0">
                <a:solidFill>
                  <a:srgbClr val="FF0000"/>
                </a:solidFill>
              </a:rPr>
              <a:t>Objects</a:t>
            </a:r>
            <a:r>
              <a:rPr lang="en-US" dirty="0" smtClean="0"/>
              <a:t> are instances of programmer-defined classes.</a:t>
            </a:r>
          </a:p>
          <a:p>
            <a:pPr lvl="1">
              <a:lnSpc>
                <a:spcPct val="120000"/>
              </a:lnSpc>
            </a:pPr>
            <a:r>
              <a:rPr lang="en-US" dirty="0" smtClean="0"/>
              <a:t> </a:t>
            </a:r>
            <a:r>
              <a:rPr lang="en-US" i="1" dirty="0" smtClean="0">
                <a:solidFill>
                  <a:srgbClr val="FF0000"/>
                </a:solidFill>
              </a:rPr>
              <a:t>Resources</a:t>
            </a:r>
            <a:r>
              <a:rPr lang="en-US" dirty="0" smtClean="0"/>
              <a:t> are special variables that hold references to resources external to PHP such as database connections.</a:t>
            </a:r>
          </a:p>
          <a:p>
            <a:pPr lvl="1">
              <a:lnSpc>
                <a:spcPct val="120000"/>
              </a:lnSpc>
            </a:pPr>
            <a:r>
              <a:rPr lang="en-US" dirty="0" smtClean="0"/>
              <a:t> </a:t>
            </a:r>
            <a:r>
              <a:rPr lang="en-US" i="1" dirty="0" smtClean="0">
                <a:solidFill>
                  <a:srgbClr val="FF0000"/>
                </a:solidFill>
              </a:rPr>
              <a:t>NULL</a:t>
            </a:r>
            <a:r>
              <a:rPr lang="en-US" dirty="0" smtClean="0"/>
              <a:t> is a special type that only has one value: </a:t>
            </a:r>
            <a:r>
              <a:rPr lang="en-US" i="1" dirty="0" smtClean="0"/>
              <a:t>NULL</a:t>
            </a:r>
            <a:r>
              <a:rPr lang="en-US" dirty="0" smtClean="0"/>
              <a:t>.</a:t>
            </a:r>
          </a:p>
        </p:txBody>
      </p:sp>
    </p:spTree>
  </p:cSld>
  <p:clrMapOvr>
    <a:masterClrMapping/>
  </p:clrMapOvr>
  <p:transition spd="med">
    <p:wheel/>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3.2 Working with Files…</a:t>
            </a:r>
            <a:endParaRPr lang="en-US" dirty="0"/>
          </a:p>
        </p:txBody>
      </p:sp>
      <p:sp>
        <p:nvSpPr>
          <p:cNvPr id="3" name="Content Placeholder 2"/>
          <p:cNvSpPr>
            <a:spLocks noGrp="1"/>
          </p:cNvSpPr>
          <p:nvPr>
            <p:ph sz="quarter" idx="1"/>
          </p:nvPr>
        </p:nvSpPr>
        <p:spPr>
          <a:xfrm>
            <a:off x="612648" y="1600200"/>
            <a:ext cx="8153400" cy="5029200"/>
          </a:xfrm>
        </p:spPr>
        <p:txBody>
          <a:bodyPr>
            <a:normAutofit fontScale="77500" lnSpcReduction="20000"/>
          </a:bodyPr>
          <a:lstStyle/>
          <a:p>
            <a:pPr>
              <a:lnSpc>
                <a:spcPct val="120000"/>
              </a:lnSpc>
            </a:pPr>
            <a:r>
              <a:rPr lang="en-US" dirty="0" smtClean="0"/>
              <a:t>If the user uploads a file named test.txt by using the form, the resulting array that can be used by the processing script looks something like this:</a:t>
            </a:r>
          </a:p>
          <a:p>
            <a:pPr>
              <a:lnSpc>
                <a:spcPct val="120000"/>
              </a:lnSpc>
              <a:buNone/>
            </a:pPr>
            <a:r>
              <a:rPr lang="en-US" dirty="0" smtClean="0">
                <a:solidFill>
                  <a:srgbClr val="FF0000"/>
                </a:solidFill>
              </a:rPr>
              <a:t>	echo $_FILES[‘</a:t>
            </a:r>
            <a:r>
              <a:rPr lang="en-US" dirty="0" err="1" smtClean="0">
                <a:solidFill>
                  <a:srgbClr val="FF0000"/>
                </a:solidFill>
              </a:rPr>
              <a:t>user_file</a:t>
            </a:r>
            <a:r>
              <a:rPr lang="en-US" dirty="0" smtClean="0">
                <a:solidFill>
                  <a:srgbClr val="FF0000"/>
                </a:solidFill>
              </a:rPr>
              <a:t>’][‘name’];            // test.txt</a:t>
            </a:r>
          </a:p>
          <a:p>
            <a:pPr>
              <a:lnSpc>
                <a:spcPct val="120000"/>
              </a:lnSpc>
              <a:buNone/>
            </a:pPr>
            <a:r>
              <a:rPr lang="en-US" dirty="0" smtClean="0">
                <a:solidFill>
                  <a:srgbClr val="FF0000"/>
                </a:solidFill>
              </a:rPr>
              <a:t>	echo $_FILES[‘</a:t>
            </a:r>
            <a:r>
              <a:rPr lang="en-US" dirty="0" err="1" smtClean="0">
                <a:solidFill>
                  <a:srgbClr val="FF0000"/>
                </a:solidFill>
              </a:rPr>
              <a:t>user_file</a:t>
            </a:r>
            <a:r>
              <a:rPr lang="en-US" dirty="0" smtClean="0">
                <a:solidFill>
                  <a:srgbClr val="FF0000"/>
                </a:solidFill>
              </a:rPr>
              <a:t>’][‘type’];             // text/plain</a:t>
            </a:r>
          </a:p>
          <a:p>
            <a:pPr>
              <a:lnSpc>
                <a:spcPct val="120000"/>
              </a:lnSpc>
              <a:buNone/>
            </a:pPr>
            <a:r>
              <a:rPr lang="en-US" dirty="0" smtClean="0">
                <a:solidFill>
                  <a:srgbClr val="FF0000"/>
                </a:solidFill>
              </a:rPr>
              <a:t>	echo $_FILES[‘</a:t>
            </a:r>
            <a:r>
              <a:rPr lang="en-US" dirty="0" err="1" smtClean="0">
                <a:solidFill>
                  <a:srgbClr val="FF0000"/>
                </a:solidFill>
              </a:rPr>
              <a:t>user_file</a:t>
            </a:r>
            <a:r>
              <a:rPr lang="en-US" dirty="0" smtClean="0">
                <a:solidFill>
                  <a:srgbClr val="FF0000"/>
                </a:solidFill>
              </a:rPr>
              <a:t>’][‘</a:t>
            </a:r>
            <a:r>
              <a:rPr lang="en-US" dirty="0" err="1" smtClean="0">
                <a:solidFill>
                  <a:srgbClr val="FF0000"/>
                </a:solidFill>
              </a:rPr>
              <a:t>tmp_name</a:t>
            </a:r>
            <a:r>
              <a:rPr lang="en-US" dirty="0" smtClean="0">
                <a:solidFill>
                  <a:srgbClr val="FF0000"/>
                </a:solidFill>
              </a:rPr>
              <a:t>’];    //D:/WINNT/php92C.tmp</a:t>
            </a:r>
          </a:p>
          <a:p>
            <a:pPr>
              <a:lnSpc>
                <a:spcPct val="120000"/>
              </a:lnSpc>
              <a:buNone/>
            </a:pPr>
            <a:r>
              <a:rPr lang="en-US" dirty="0" smtClean="0">
                <a:solidFill>
                  <a:srgbClr val="FF0000"/>
                </a:solidFill>
              </a:rPr>
              <a:t>	echo $_FILES[‘</a:t>
            </a:r>
            <a:r>
              <a:rPr lang="en-US" dirty="0" err="1" smtClean="0">
                <a:solidFill>
                  <a:srgbClr val="FF0000"/>
                </a:solidFill>
              </a:rPr>
              <a:t>user_file</a:t>
            </a:r>
            <a:r>
              <a:rPr lang="en-US" dirty="0" smtClean="0">
                <a:solidFill>
                  <a:srgbClr val="FF0000"/>
                </a:solidFill>
              </a:rPr>
              <a:t>’][‘size’];              // 435</a:t>
            </a:r>
          </a:p>
          <a:p>
            <a:pPr>
              <a:lnSpc>
                <a:spcPct val="120000"/>
              </a:lnSpc>
              <a:buNone/>
            </a:pPr>
            <a:r>
              <a:rPr lang="en-US" sz="1800" dirty="0" smtClean="0"/>
              <a:t> </a:t>
            </a:r>
          </a:p>
          <a:p>
            <a:pPr>
              <a:lnSpc>
                <a:spcPct val="120000"/>
              </a:lnSpc>
            </a:pPr>
            <a:r>
              <a:rPr lang="en-US" dirty="0" smtClean="0"/>
              <a:t>In this array, name is the name of the file that was uploaded, type is the type of file, </a:t>
            </a:r>
            <a:r>
              <a:rPr lang="en-US" dirty="0" err="1" smtClean="0"/>
              <a:t>tmp_name</a:t>
            </a:r>
            <a:r>
              <a:rPr lang="en-US" dirty="0" smtClean="0"/>
              <a:t> is the path/filename of the temporary file, and size is the size of the file. </a:t>
            </a:r>
          </a:p>
          <a:p>
            <a:pPr>
              <a:lnSpc>
                <a:spcPct val="120000"/>
              </a:lnSpc>
            </a:pPr>
            <a:r>
              <a:rPr lang="en-US" dirty="0" smtClean="0"/>
              <a:t>Notice that name contains only the filename, while </a:t>
            </a:r>
            <a:r>
              <a:rPr lang="en-US" dirty="0" err="1" smtClean="0"/>
              <a:t>tmp_name</a:t>
            </a:r>
            <a:r>
              <a:rPr lang="en-US" dirty="0" smtClean="0"/>
              <a:t> includes the path to the file as well as the filename.</a:t>
            </a:r>
          </a:p>
        </p:txBody>
      </p:sp>
    </p:spTree>
  </p:cSld>
  <p:clrMapOvr>
    <a:masterClrMapping/>
  </p:clrMapOvr>
  <p:transition spd="med">
    <p:wheel/>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3.2 Working with Files…</a:t>
            </a:r>
            <a:endParaRPr lang="en-US" dirty="0"/>
          </a:p>
        </p:txBody>
      </p:sp>
      <p:sp>
        <p:nvSpPr>
          <p:cNvPr id="3" name="Content Placeholder 2"/>
          <p:cNvSpPr>
            <a:spLocks noGrp="1"/>
          </p:cNvSpPr>
          <p:nvPr>
            <p:ph sz="quarter" idx="1"/>
          </p:nvPr>
        </p:nvSpPr>
        <p:spPr/>
        <p:txBody>
          <a:bodyPr>
            <a:noAutofit/>
          </a:bodyPr>
          <a:lstStyle/>
          <a:p>
            <a:r>
              <a:rPr lang="en-US" sz="2600" dirty="0" smtClean="0"/>
              <a:t>If the file is too large to upload, the </a:t>
            </a:r>
            <a:r>
              <a:rPr lang="en-US" sz="2600" dirty="0" err="1" smtClean="0"/>
              <a:t>tmp_name</a:t>
            </a:r>
            <a:r>
              <a:rPr lang="en-US" sz="2600" dirty="0" smtClean="0"/>
              <a:t> in the array is set to none, and the size is set to 0. </a:t>
            </a:r>
          </a:p>
          <a:p>
            <a:r>
              <a:rPr lang="en-US" sz="2600" dirty="0" smtClean="0"/>
              <a:t>By default, PHP stores the temporary uploaded file in your temp directory on Windows or /</a:t>
            </a:r>
            <a:r>
              <a:rPr lang="en-US" sz="2600" dirty="0" err="1" smtClean="0"/>
              <a:t>tmp</a:t>
            </a:r>
            <a:r>
              <a:rPr lang="en-US" sz="2600" dirty="0" smtClean="0"/>
              <a:t> on Unix/Linux. </a:t>
            </a:r>
          </a:p>
          <a:p>
            <a:r>
              <a:rPr lang="en-US" sz="2600" dirty="0" smtClean="0"/>
              <a:t>You can change the location of temporary files by setting php.ini. </a:t>
            </a:r>
          </a:p>
          <a:p>
            <a:r>
              <a:rPr lang="en-US" sz="2600" dirty="0" smtClean="0"/>
              <a:t>Look in your php.ini file for the following line:</a:t>
            </a:r>
          </a:p>
          <a:p>
            <a:pPr>
              <a:buNone/>
            </a:pPr>
            <a:r>
              <a:rPr lang="en-US" sz="2600" dirty="0" smtClean="0">
                <a:solidFill>
                  <a:srgbClr val="FF0000"/>
                </a:solidFill>
              </a:rPr>
              <a:t>		</a:t>
            </a:r>
            <a:r>
              <a:rPr lang="en-US" sz="2600" dirty="0" err="1" smtClean="0">
                <a:solidFill>
                  <a:srgbClr val="FF0000"/>
                </a:solidFill>
              </a:rPr>
              <a:t>upload_tmp_dir</a:t>
            </a:r>
            <a:r>
              <a:rPr lang="en-US" sz="2600" dirty="0" smtClean="0">
                <a:solidFill>
                  <a:srgbClr val="FF0000"/>
                </a:solidFill>
              </a:rPr>
              <a:t> =</a:t>
            </a:r>
          </a:p>
        </p:txBody>
      </p:sp>
    </p:spTree>
  </p:cSld>
  <p:clrMapOvr>
    <a:masterClrMapping/>
  </p:clrMapOvr>
  <p:transition spd="med">
    <p:wheel/>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3.2 Working with Files…</a:t>
            </a:r>
            <a:endParaRPr lang="en-US" dirty="0"/>
          </a:p>
        </p:txBody>
      </p:sp>
      <p:sp>
        <p:nvSpPr>
          <p:cNvPr id="3" name="Content Placeholder 2"/>
          <p:cNvSpPr>
            <a:spLocks noGrp="1"/>
          </p:cNvSpPr>
          <p:nvPr>
            <p:ph sz="quarter" idx="1"/>
          </p:nvPr>
        </p:nvSpPr>
        <p:spPr>
          <a:xfrm>
            <a:off x="612648" y="1600200"/>
            <a:ext cx="8302752" cy="5029200"/>
          </a:xfrm>
        </p:spPr>
        <p:txBody>
          <a:bodyPr>
            <a:normAutofit fontScale="92500" lnSpcReduction="20000"/>
          </a:bodyPr>
          <a:lstStyle/>
          <a:p>
            <a:pPr>
              <a:lnSpc>
                <a:spcPct val="110000"/>
              </a:lnSpc>
              <a:buNone/>
            </a:pPr>
            <a:r>
              <a:rPr lang="en-US" b="1" dirty="0" smtClean="0"/>
              <a:t>Moving Uploaded Files To Their Destination</a:t>
            </a:r>
            <a:endParaRPr lang="en-US" dirty="0" smtClean="0"/>
          </a:p>
          <a:p>
            <a:pPr>
              <a:lnSpc>
                <a:spcPct val="110000"/>
              </a:lnSpc>
            </a:pPr>
            <a:r>
              <a:rPr lang="en-US" dirty="0" smtClean="0"/>
              <a:t>Since the temporary file created during upload is deleted when the script finishes, it has to be moved to another location if you want to store it permanently. </a:t>
            </a:r>
          </a:p>
          <a:p>
            <a:pPr>
              <a:lnSpc>
                <a:spcPct val="110000"/>
              </a:lnSpc>
            </a:pPr>
            <a:r>
              <a:rPr lang="en-US" dirty="0" smtClean="0"/>
              <a:t>The general format of the statement that moves the file is as follows:</a:t>
            </a:r>
          </a:p>
          <a:p>
            <a:pPr>
              <a:lnSpc>
                <a:spcPct val="110000"/>
              </a:lnSpc>
              <a:buNone/>
            </a:pPr>
            <a:r>
              <a:rPr lang="en-US" sz="2600" dirty="0" smtClean="0">
                <a:solidFill>
                  <a:srgbClr val="FF0000"/>
                </a:solidFill>
              </a:rPr>
              <a:t>    </a:t>
            </a:r>
            <a:r>
              <a:rPr lang="en-US" sz="2600" dirty="0" err="1" smtClean="0">
                <a:solidFill>
                  <a:srgbClr val="FF0000"/>
                </a:solidFill>
              </a:rPr>
              <a:t>move_uploaded_file</a:t>
            </a:r>
            <a:r>
              <a:rPr lang="en-US" sz="2600" dirty="0" smtClean="0">
                <a:solidFill>
                  <a:srgbClr val="FF0000"/>
                </a:solidFill>
              </a:rPr>
              <a:t>(path/</a:t>
            </a:r>
            <a:r>
              <a:rPr lang="en-US" sz="2600" dirty="0" err="1" smtClean="0">
                <a:solidFill>
                  <a:srgbClr val="FF0000"/>
                </a:solidFill>
              </a:rPr>
              <a:t>tempfilename</a:t>
            </a:r>
            <a:r>
              <a:rPr lang="en-US" sz="2600" dirty="0" smtClean="0">
                <a:solidFill>
                  <a:srgbClr val="FF0000"/>
                </a:solidFill>
              </a:rPr>
              <a:t>, path/</a:t>
            </a:r>
            <a:r>
              <a:rPr lang="en-US" sz="2600" dirty="0" err="1" smtClean="0">
                <a:solidFill>
                  <a:srgbClr val="FF0000"/>
                </a:solidFill>
              </a:rPr>
              <a:t>permfilename</a:t>
            </a:r>
            <a:r>
              <a:rPr lang="en-US" sz="2600" dirty="0" smtClean="0">
                <a:solidFill>
                  <a:srgbClr val="FF0000"/>
                </a:solidFill>
              </a:rPr>
              <a:t>);</a:t>
            </a:r>
          </a:p>
          <a:p>
            <a:pPr>
              <a:lnSpc>
                <a:spcPct val="110000"/>
              </a:lnSpc>
              <a:buNone/>
            </a:pPr>
            <a:r>
              <a:rPr lang="en-US" sz="1300" dirty="0" smtClean="0"/>
              <a:t> </a:t>
            </a:r>
          </a:p>
          <a:p>
            <a:pPr>
              <a:lnSpc>
                <a:spcPct val="110000"/>
              </a:lnSpc>
            </a:pPr>
            <a:r>
              <a:rPr lang="en-US" dirty="0" smtClean="0"/>
              <a:t>You can use the following statement to move the file to your desired location, in this case, c:\data\new_file.txt:</a:t>
            </a:r>
          </a:p>
          <a:p>
            <a:pPr>
              <a:lnSpc>
                <a:spcPct val="110000"/>
              </a:lnSpc>
              <a:buNone/>
            </a:pPr>
            <a:r>
              <a:rPr lang="en-US" sz="2600" dirty="0" smtClean="0">
                <a:solidFill>
                  <a:srgbClr val="FF0000"/>
                </a:solidFill>
              </a:rPr>
              <a:t>    </a:t>
            </a:r>
            <a:r>
              <a:rPr lang="en-US" sz="2600" dirty="0" err="1" smtClean="0">
                <a:solidFill>
                  <a:srgbClr val="FF0000"/>
                </a:solidFill>
              </a:rPr>
              <a:t>move_uploaded_file</a:t>
            </a:r>
            <a:r>
              <a:rPr lang="en-US" sz="2600" dirty="0" smtClean="0">
                <a:solidFill>
                  <a:srgbClr val="FF0000"/>
                </a:solidFill>
              </a:rPr>
              <a:t>($_FILES[‘</a:t>
            </a:r>
            <a:r>
              <a:rPr lang="en-US" sz="2600" dirty="0" err="1" smtClean="0">
                <a:solidFill>
                  <a:srgbClr val="FF0000"/>
                </a:solidFill>
              </a:rPr>
              <a:t>user_file</a:t>
            </a:r>
            <a:r>
              <a:rPr lang="en-US" sz="2600" dirty="0" smtClean="0">
                <a:solidFill>
                  <a:srgbClr val="FF0000"/>
                </a:solidFill>
              </a:rPr>
              <a:t>’][‘</a:t>
            </a:r>
            <a:r>
              <a:rPr lang="en-US" sz="2600" dirty="0" err="1" smtClean="0">
                <a:solidFill>
                  <a:srgbClr val="FF0000"/>
                </a:solidFill>
              </a:rPr>
              <a:t>tmp_name</a:t>
            </a:r>
            <a:r>
              <a:rPr lang="en-US" sz="2600" dirty="0" smtClean="0">
                <a:solidFill>
                  <a:srgbClr val="FF0000"/>
                </a:solidFill>
              </a:rPr>
              <a:t>’],        </a:t>
            </a:r>
          </a:p>
          <a:p>
            <a:pPr>
              <a:lnSpc>
                <a:spcPct val="110000"/>
              </a:lnSpc>
              <a:buNone/>
            </a:pPr>
            <a:r>
              <a:rPr lang="en-US" sz="2600" dirty="0" smtClean="0">
                <a:solidFill>
                  <a:srgbClr val="FF0000"/>
                </a:solidFill>
              </a:rPr>
              <a:t>                                  ‘c:/data/new_file.txt’);</a:t>
            </a:r>
          </a:p>
        </p:txBody>
      </p:sp>
    </p:spTree>
  </p:cSld>
  <p:clrMapOvr>
    <a:masterClrMapping/>
  </p:clrMapOvr>
  <p:transition spd="med">
    <p:wheel/>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3.2 Working with Files…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pPr>
              <a:lnSpc>
                <a:spcPct val="120000"/>
              </a:lnSpc>
            </a:pPr>
            <a:r>
              <a:rPr lang="en-US" dirty="0" smtClean="0"/>
              <a:t>The destination directory (in this case, c:\data) must exist before the file can be moved to it. </a:t>
            </a:r>
          </a:p>
          <a:p>
            <a:pPr>
              <a:lnSpc>
                <a:spcPct val="120000"/>
              </a:lnSpc>
            </a:pPr>
            <a:r>
              <a:rPr lang="en-US" dirty="0" smtClean="0"/>
              <a:t>This statement doesn’t create the destination directory. </a:t>
            </a:r>
          </a:p>
          <a:p>
            <a:pPr>
              <a:lnSpc>
                <a:spcPct val="120000"/>
              </a:lnSpc>
              <a:buNone/>
            </a:pPr>
            <a:r>
              <a:rPr lang="en-US" sz="1300" dirty="0" smtClean="0"/>
              <a:t> </a:t>
            </a:r>
          </a:p>
          <a:p>
            <a:pPr>
              <a:lnSpc>
                <a:spcPct val="120000"/>
              </a:lnSpc>
            </a:pPr>
            <a:r>
              <a:rPr lang="en-US" dirty="0" smtClean="0"/>
              <a:t>Security can be an issue when uploading files. </a:t>
            </a:r>
          </a:p>
          <a:p>
            <a:pPr>
              <a:lnSpc>
                <a:spcPct val="120000"/>
              </a:lnSpc>
            </a:pPr>
            <a:r>
              <a:rPr lang="en-US" dirty="0" smtClean="0"/>
              <a:t>Allowing strangers to load files onto your computer is risky; malicious files are possible. </a:t>
            </a:r>
          </a:p>
          <a:p>
            <a:pPr>
              <a:lnSpc>
                <a:spcPct val="120000"/>
              </a:lnSpc>
            </a:pPr>
            <a:r>
              <a:rPr lang="en-US" dirty="0" smtClean="0"/>
              <a:t>So, check the files for as many factors as possible after they are uploaded, using conditional statements to check file characteristics, such as checking for the expected file type and for the size. </a:t>
            </a:r>
          </a:p>
          <a:p>
            <a:pPr>
              <a:lnSpc>
                <a:spcPct val="120000"/>
              </a:lnSpc>
            </a:pPr>
            <a:r>
              <a:rPr lang="en-US" dirty="0" smtClean="0"/>
              <a:t>In some cases, for even more security, it may be a good idea to change the name of the file to something else so users don’t know where their files are or what they’re called.</a:t>
            </a:r>
          </a:p>
        </p:txBody>
      </p:sp>
    </p:spTree>
  </p:cSld>
  <p:clrMapOvr>
    <a:masterClrMapping/>
  </p:clrMapOvr>
  <p:transition spd="med">
    <p:wheel/>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457200"/>
            <a:ext cx="8153400" cy="6096000"/>
          </a:xfrm>
        </p:spPr>
        <p:txBody>
          <a:bodyPr>
            <a:normAutofit fontScale="77500" lnSpcReduction="20000"/>
          </a:bodyPr>
          <a:lstStyle/>
          <a:p>
            <a:pPr>
              <a:buNone/>
            </a:pPr>
            <a:r>
              <a:rPr lang="en-US" dirty="0" smtClean="0">
                <a:solidFill>
                  <a:srgbClr val="FF0000"/>
                </a:solidFill>
              </a:rPr>
              <a:t>&lt;html&gt;</a:t>
            </a:r>
          </a:p>
          <a:p>
            <a:pPr>
              <a:buNone/>
            </a:pPr>
            <a:r>
              <a:rPr lang="en-US" dirty="0" smtClean="0">
                <a:solidFill>
                  <a:srgbClr val="FF0000"/>
                </a:solidFill>
              </a:rPr>
              <a:t>&lt;head&gt;&lt;title&gt;File Upload&lt;/title&gt;&lt;/head&gt;</a:t>
            </a:r>
          </a:p>
          <a:p>
            <a:pPr>
              <a:buNone/>
            </a:pPr>
            <a:r>
              <a:rPr lang="en-US" dirty="0" smtClean="0">
                <a:solidFill>
                  <a:srgbClr val="FF0000"/>
                </a:solidFill>
              </a:rPr>
              <a:t>&lt;body&gt;</a:t>
            </a:r>
          </a:p>
          <a:p>
            <a:pPr>
              <a:buNone/>
            </a:pPr>
            <a:r>
              <a:rPr lang="en-US" dirty="0" smtClean="0">
                <a:solidFill>
                  <a:srgbClr val="FF0000"/>
                </a:solidFill>
              </a:rPr>
              <a:t>&lt;</a:t>
            </a:r>
            <a:r>
              <a:rPr lang="en-US" dirty="0" err="1" smtClean="0">
                <a:solidFill>
                  <a:srgbClr val="FF0000"/>
                </a:solidFill>
              </a:rPr>
              <a:t>ol</a:t>
            </a:r>
            <a:r>
              <a:rPr lang="en-US" dirty="0" smtClean="0">
                <a:solidFill>
                  <a:srgbClr val="FF0000"/>
                </a:solidFill>
              </a:rPr>
              <a:t>&gt;</a:t>
            </a:r>
          </a:p>
          <a:p>
            <a:pPr>
              <a:buNone/>
            </a:pPr>
            <a:r>
              <a:rPr lang="en-US" dirty="0" smtClean="0">
                <a:solidFill>
                  <a:srgbClr val="FF0000"/>
                </a:solidFill>
              </a:rPr>
              <a:t>&lt;</a:t>
            </a:r>
            <a:r>
              <a:rPr lang="en-US" dirty="0" err="1" smtClean="0">
                <a:solidFill>
                  <a:srgbClr val="FF0000"/>
                </a:solidFill>
              </a:rPr>
              <a:t>li</a:t>
            </a:r>
            <a:r>
              <a:rPr lang="en-US" dirty="0" smtClean="0">
                <a:solidFill>
                  <a:srgbClr val="FF0000"/>
                </a:solidFill>
              </a:rPr>
              <a:t>&gt;Enter the name of the picture you want to upload to our picture archive or use the browse button to navigate to the picture file.&lt;/</a:t>
            </a:r>
            <a:r>
              <a:rPr lang="en-US" dirty="0" err="1" smtClean="0">
                <a:solidFill>
                  <a:srgbClr val="FF0000"/>
                </a:solidFill>
              </a:rPr>
              <a:t>li</a:t>
            </a:r>
            <a:r>
              <a:rPr lang="en-US" dirty="0" smtClean="0">
                <a:solidFill>
                  <a:srgbClr val="FF0000"/>
                </a:solidFill>
              </a:rPr>
              <a:t>&gt;</a:t>
            </a:r>
          </a:p>
          <a:p>
            <a:pPr>
              <a:buNone/>
            </a:pPr>
            <a:r>
              <a:rPr lang="en-US" dirty="0" smtClean="0">
                <a:solidFill>
                  <a:srgbClr val="FF0000"/>
                </a:solidFill>
              </a:rPr>
              <a:t>&lt;</a:t>
            </a:r>
            <a:r>
              <a:rPr lang="en-US" dirty="0" err="1" smtClean="0">
                <a:solidFill>
                  <a:srgbClr val="FF0000"/>
                </a:solidFill>
              </a:rPr>
              <a:t>li</a:t>
            </a:r>
            <a:r>
              <a:rPr lang="en-US" dirty="0" smtClean="0">
                <a:solidFill>
                  <a:srgbClr val="FF0000"/>
                </a:solidFill>
              </a:rPr>
              <a:t>&gt;When the path to the picture file shows in the text field, click the Upload Picture button.&lt;/</a:t>
            </a:r>
            <a:r>
              <a:rPr lang="en-US" dirty="0" err="1" smtClean="0">
                <a:solidFill>
                  <a:srgbClr val="FF0000"/>
                </a:solidFill>
              </a:rPr>
              <a:t>li</a:t>
            </a:r>
            <a:r>
              <a:rPr lang="en-US" dirty="0" smtClean="0">
                <a:solidFill>
                  <a:srgbClr val="FF0000"/>
                </a:solidFill>
              </a:rPr>
              <a:t>&gt;</a:t>
            </a:r>
          </a:p>
          <a:p>
            <a:pPr>
              <a:buNone/>
            </a:pPr>
            <a:r>
              <a:rPr lang="en-US" dirty="0" smtClean="0">
                <a:solidFill>
                  <a:srgbClr val="FF0000"/>
                </a:solidFill>
              </a:rPr>
              <a:t>&lt;/</a:t>
            </a:r>
            <a:r>
              <a:rPr lang="en-US" dirty="0" err="1" smtClean="0">
                <a:solidFill>
                  <a:srgbClr val="FF0000"/>
                </a:solidFill>
              </a:rPr>
              <a:t>ol</a:t>
            </a:r>
            <a:r>
              <a:rPr lang="en-US" dirty="0" smtClean="0">
                <a:solidFill>
                  <a:srgbClr val="FF0000"/>
                </a:solidFill>
              </a:rPr>
              <a:t>&gt;</a:t>
            </a:r>
          </a:p>
          <a:p>
            <a:pPr>
              <a:buNone/>
            </a:pPr>
            <a:r>
              <a:rPr lang="en-US" dirty="0" smtClean="0">
                <a:solidFill>
                  <a:srgbClr val="FF0000"/>
                </a:solidFill>
              </a:rPr>
              <a:t>&lt;form </a:t>
            </a:r>
            <a:r>
              <a:rPr lang="en-US" dirty="0" err="1" smtClean="0">
                <a:solidFill>
                  <a:srgbClr val="FF0000"/>
                </a:solidFill>
              </a:rPr>
              <a:t>enctype</a:t>
            </a:r>
            <a:r>
              <a:rPr lang="en-US" dirty="0" smtClean="0">
                <a:solidFill>
                  <a:srgbClr val="FF0000"/>
                </a:solidFill>
              </a:rPr>
              <a:t>=”multipart/form-data” action=”uploadFile.php” method=”POST”&gt;</a:t>
            </a:r>
          </a:p>
          <a:p>
            <a:pPr>
              <a:buNone/>
            </a:pPr>
            <a:r>
              <a:rPr lang="en-US" dirty="0" smtClean="0">
                <a:solidFill>
                  <a:srgbClr val="FF0000"/>
                </a:solidFill>
              </a:rPr>
              <a:t>&lt;input type=”hidden” name=”MAX_FILE_SIZE” value=”500000”&gt;</a:t>
            </a:r>
          </a:p>
          <a:p>
            <a:pPr>
              <a:buNone/>
            </a:pPr>
            <a:r>
              <a:rPr lang="en-US" dirty="0" smtClean="0">
                <a:solidFill>
                  <a:srgbClr val="FF0000"/>
                </a:solidFill>
              </a:rPr>
              <a:t>&lt;input type=”file” name=”pix” size=”20”&gt;</a:t>
            </a:r>
          </a:p>
          <a:p>
            <a:pPr>
              <a:buNone/>
            </a:pPr>
            <a:r>
              <a:rPr lang="en-US" dirty="0" smtClean="0">
                <a:solidFill>
                  <a:srgbClr val="FF0000"/>
                </a:solidFill>
              </a:rPr>
              <a:t>&lt;p&gt;&lt;input type=”submit” name=”Upload” value=”Upload Picture”&gt;</a:t>
            </a:r>
          </a:p>
          <a:p>
            <a:pPr>
              <a:buNone/>
            </a:pPr>
            <a:r>
              <a:rPr lang="en-US" dirty="0" smtClean="0">
                <a:solidFill>
                  <a:srgbClr val="FF0000"/>
                </a:solidFill>
              </a:rPr>
              <a:t>&lt;/form&gt;</a:t>
            </a:r>
          </a:p>
          <a:p>
            <a:pPr>
              <a:buNone/>
            </a:pPr>
            <a:r>
              <a:rPr lang="en-US" dirty="0" smtClean="0">
                <a:solidFill>
                  <a:srgbClr val="FF0000"/>
                </a:solidFill>
              </a:rPr>
              <a:t>&lt;/body&gt;</a:t>
            </a:r>
          </a:p>
          <a:p>
            <a:pPr>
              <a:buNone/>
            </a:pPr>
            <a:r>
              <a:rPr lang="en-US" dirty="0" smtClean="0">
                <a:solidFill>
                  <a:srgbClr val="FF0000"/>
                </a:solidFill>
              </a:rPr>
              <a:t>&lt;/html&gt;</a:t>
            </a:r>
          </a:p>
        </p:txBody>
      </p:sp>
    </p:spTree>
  </p:cSld>
  <p:clrMapOvr>
    <a:masterClrMapping/>
  </p:clrMapOvr>
  <p:transition spd="med">
    <p:wheel/>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228600"/>
            <a:ext cx="8153400" cy="6629400"/>
          </a:xfrm>
        </p:spPr>
        <p:txBody>
          <a:bodyPr>
            <a:normAutofit fontScale="55000" lnSpcReduction="20000"/>
          </a:bodyPr>
          <a:lstStyle/>
          <a:p>
            <a:pPr>
              <a:buNone/>
            </a:pP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a:buNone/>
            </a:pPr>
            <a:r>
              <a:rPr lang="en-US" dirty="0" smtClean="0">
                <a:solidFill>
                  <a:srgbClr val="FF0000"/>
                </a:solidFill>
              </a:rPr>
              <a:t>if($_FILES[‘pix’][‘</a:t>
            </a:r>
            <a:r>
              <a:rPr lang="en-US" dirty="0" err="1" smtClean="0">
                <a:solidFill>
                  <a:srgbClr val="FF0000"/>
                </a:solidFill>
              </a:rPr>
              <a:t>tmp_name</a:t>
            </a:r>
            <a:r>
              <a:rPr lang="en-US" dirty="0" smtClean="0">
                <a:solidFill>
                  <a:srgbClr val="FF0000"/>
                </a:solidFill>
              </a:rPr>
              <a:t>’] == “”) </a:t>
            </a:r>
          </a:p>
          <a:p>
            <a:pPr>
              <a:buNone/>
            </a:pPr>
            <a:r>
              <a:rPr lang="en-US" dirty="0" smtClean="0">
                <a:solidFill>
                  <a:srgbClr val="FF0000"/>
                </a:solidFill>
              </a:rPr>
              <a:t>{</a:t>
            </a:r>
          </a:p>
          <a:p>
            <a:pPr>
              <a:buNone/>
            </a:pPr>
            <a:r>
              <a:rPr lang="en-US" dirty="0" smtClean="0">
                <a:solidFill>
                  <a:srgbClr val="FF0000"/>
                </a:solidFill>
              </a:rPr>
              <a:t>	echo “&lt;b&gt;File did not successfully upload. File size must be less than 500K.&lt;</a:t>
            </a:r>
            <a:r>
              <a:rPr lang="en-US" dirty="0" err="1" smtClean="0">
                <a:solidFill>
                  <a:srgbClr val="FF0000"/>
                </a:solidFill>
              </a:rPr>
              <a:t>br</a:t>
            </a:r>
            <a:r>
              <a:rPr lang="en-US" dirty="0" smtClean="0">
                <a:solidFill>
                  <a:srgbClr val="FF0000"/>
                </a:solidFill>
              </a:rPr>
              <a:t>&gt;”;</a:t>
            </a:r>
          </a:p>
          <a:p>
            <a:pPr>
              <a:buNone/>
            </a:pPr>
            <a:r>
              <a:rPr lang="en-US" dirty="0" smtClean="0">
                <a:solidFill>
                  <a:srgbClr val="FF0000"/>
                </a:solidFill>
              </a:rPr>
              <a:t>	include(“form upload.html”);</a:t>
            </a:r>
          </a:p>
          <a:p>
            <a:pPr>
              <a:buNone/>
            </a:pPr>
            <a:r>
              <a:rPr lang="en-US" dirty="0" smtClean="0">
                <a:solidFill>
                  <a:srgbClr val="FF0000"/>
                </a:solidFill>
              </a:rPr>
              <a:t>	exit();</a:t>
            </a:r>
          </a:p>
          <a:p>
            <a:pPr>
              <a:buNone/>
            </a:pPr>
            <a:r>
              <a:rPr lang="en-US" dirty="0" smtClean="0">
                <a:solidFill>
                  <a:srgbClr val="FF0000"/>
                </a:solidFill>
              </a:rPr>
              <a:t>}</a:t>
            </a:r>
          </a:p>
          <a:p>
            <a:pPr>
              <a:buNone/>
            </a:pPr>
            <a:r>
              <a:rPr lang="en-US" dirty="0" smtClean="0">
                <a:solidFill>
                  <a:srgbClr val="FF0000"/>
                </a:solidFill>
              </a:rPr>
              <a:t>if(!</a:t>
            </a:r>
            <a:r>
              <a:rPr lang="en-US" dirty="0" err="1" smtClean="0">
                <a:solidFill>
                  <a:srgbClr val="FF0000"/>
                </a:solidFill>
              </a:rPr>
              <a:t>ereg</a:t>
            </a:r>
            <a:r>
              <a:rPr lang="en-US" dirty="0" smtClean="0">
                <a:solidFill>
                  <a:srgbClr val="FF0000"/>
                </a:solidFill>
              </a:rPr>
              <a:t>(“</a:t>
            </a:r>
            <a:r>
              <a:rPr lang="en-US" dirty="0" err="1" smtClean="0">
                <a:solidFill>
                  <a:srgbClr val="FF0000"/>
                </a:solidFill>
              </a:rPr>
              <a:t>image”,$_FILES</a:t>
            </a:r>
            <a:r>
              <a:rPr lang="en-US" dirty="0" smtClean="0">
                <a:solidFill>
                  <a:srgbClr val="FF0000"/>
                </a:solidFill>
              </a:rPr>
              <a:t>[‘pix’][‘type’]))</a:t>
            </a:r>
          </a:p>
          <a:p>
            <a:pPr>
              <a:buNone/>
            </a:pPr>
            <a:r>
              <a:rPr lang="en-US" dirty="0" smtClean="0">
                <a:solidFill>
                  <a:srgbClr val="FF0000"/>
                </a:solidFill>
              </a:rPr>
              <a:t>{</a:t>
            </a:r>
          </a:p>
          <a:p>
            <a:pPr>
              <a:buNone/>
            </a:pPr>
            <a:r>
              <a:rPr lang="en-US" dirty="0" smtClean="0">
                <a:solidFill>
                  <a:srgbClr val="FF0000"/>
                </a:solidFill>
              </a:rPr>
              <a:t>	echo “&lt;b&gt;File is not a picture. Please try another file.&lt;/b&gt;&lt;</a:t>
            </a:r>
            <a:r>
              <a:rPr lang="en-US" dirty="0" err="1" smtClean="0">
                <a:solidFill>
                  <a:srgbClr val="FF0000"/>
                </a:solidFill>
              </a:rPr>
              <a:t>br</a:t>
            </a:r>
            <a:r>
              <a:rPr lang="en-US" dirty="0" smtClean="0">
                <a:solidFill>
                  <a:srgbClr val="FF0000"/>
                </a:solidFill>
              </a:rPr>
              <a:t>&gt;”;</a:t>
            </a:r>
          </a:p>
          <a:p>
            <a:pPr>
              <a:buNone/>
            </a:pPr>
            <a:r>
              <a:rPr lang="en-US" dirty="0" smtClean="0">
                <a:solidFill>
                  <a:srgbClr val="FF0000"/>
                </a:solidFill>
              </a:rPr>
              <a:t>	include(“form upload.inc”);</a:t>
            </a:r>
          </a:p>
          <a:p>
            <a:pPr>
              <a:buNone/>
            </a:pPr>
            <a:r>
              <a:rPr lang="en-US" dirty="0" smtClean="0">
                <a:solidFill>
                  <a:srgbClr val="FF0000"/>
                </a:solidFill>
              </a:rPr>
              <a:t>	exit();</a:t>
            </a:r>
          </a:p>
          <a:p>
            <a:pPr>
              <a:buNone/>
            </a:pPr>
            <a:r>
              <a:rPr lang="en-US" dirty="0" smtClean="0">
                <a:solidFill>
                  <a:srgbClr val="FF0000"/>
                </a:solidFill>
              </a:rPr>
              <a:t>}</a:t>
            </a:r>
          </a:p>
          <a:p>
            <a:pPr>
              <a:buNone/>
            </a:pPr>
            <a:r>
              <a:rPr lang="en-US" dirty="0" smtClean="0">
                <a:solidFill>
                  <a:srgbClr val="FF0000"/>
                </a:solidFill>
              </a:rPr>
              <a:t>else </a:t>
            </a:r>
          </a:p>
          <a:p>
            <a:pPr>
              <a:buNone/>
            </a:pPr>
            <a:r>
              <a:rPr lang="en-US" dirty="0" smtClean="0">
                <a:solidFill>
                  <a:srgbClr val="FF0000"/>
                </a:solidFill>
              </a:rPr>
              <a:t>{</a:t>
            </a:r>
          </a:p>
          <a:p>
            <a:pPr>
              <a:buNone/>
            </a:pPr>
            <a:r>
              <a:rPr lang="en-US" dirty="0" smtClean="0">
                <a:solidFill>
                  <a:srgbClr val="FF0000"/>
                </a:solidFill>
              </a:rPr>
              <a:t>	$destination = ‘c:\data’.”\\”.$_FILES[‘pix’][‘name’];</a:t>
            </a:r>
          </a:p>
          <a:p>
            <a:pPr>
              <a:buNone/>
            </a:pPr>
            <a:r>
              <a:rPr lang="en-US" dirty="0" smtClean="0">
                <a:solidFill>
                  <a:srgbClr val="FF0000"/>
                </a:solidFill>
              </a:rPr>
              <a:t>	$</a:t>
            </a:r>
            <a:r>
              <a:rPr lang="en-US" dirty="0" err="1" smtClean="0">
                <a:solidFill>
                  <a:srgbClr val="FF0000"/>
                </a:solidFill>
              </a:rPr>
              <a:t>temp_file</a:t>
            </a:r>
            <a:r>
              <a:rPr lang="en-US" dirty="0" smtClean="0">
                <a:solidFill>
                  <a:srgbClr val="FF0000"/>
                </a:solidFill>
              </a:rPr>
              <a:t> = $_FILES[‘pix’][‘</a:t>
            </a:r>
            <a:r>
              <a:rPr lang="en-US" dirty="0" err="1" smtClean="0">
                <a:solidFill>
                  <a:srgbClr val="FF0000"/>
                </a:solidFill>
              </a:rPr>
              <a:t>tmp_name</a:t>
            </a:r>
            <a:r>
              <a:rPr lang="en-US" dirty="0" smtClean="0">
                <a:solidFill>
                  <a:srgbClr val="FF0000"/>
                </a:solidFill>
              </a:rPr>
              <a:t>’];</a:t>
            </a:r>
          </a:p>
          <a:p>
            <a:pPr>
              <a:buNone/>
            </a:pPr>
            <a:r>
              <a:rPr lang="en-US" dirty="0" smtClean="0">
                <a:solidFill>
                  <a:srgbClr val="FF0000"/>
                </a:solidFill>
              </a:rPr>
              <a:t>	</a:t>
            </a:r>
            <a:r>
              <a:rPr lang="en-US" dirty="0" err="1" smtClean="0">
                <a:solidFill>
                  <a:srgbClr val="FF0000"/>
                </a:solidFill>
              </a:rPr>
              <a:t>move_uploaded_file</a:t>
            </a:r>
            <a:r>
              <a:rPr lang="en-US" dirty="0" smtClean="0">
                <a:solidFill>
                  <a:srgbClr val="FF0000"/>
                </a:solidFill>
              </a:rPr>
              <a:t>($</a:t>
            </a:r>
            <a:r>
              <a:rPr lang="en-US" dirty="0" err="1" smtClean="0">
                <a:solidFill>
                  <a:srgbClr val="FF0000"/>
                </a:solidFill>
              </a:rPr>
              <a:t>temp_file,$destination</a:t>
            </a:r>
            <a:r>
              <a:rPr lang="en-US" dirty="0" smtClean="0">
                <a:solidFill>
                  <a:srgbClr val="FF0000"/>
                </a:solidFill>
              </a:rPr>
              <a:t>);</a:t>
            </a:r>
          </a:p>
          <a:p>
            <a:pPr>
              <a:buNone/>
            </a:pPr>
            <a:r>
              <a:rPr lang="en-US" dirty="0" smtClean="0">
                <a:solidFill>
                  <a:srgbClr val="FF0000"/>
                </a:solidFill>
              </a:rPr>
              <a:t>	echo “&lt;p&gt;The file has successfully uploaded: $_FILES[‘pix’][‘name’] $_FILES[‘pix’][‘size’]”;</a:t>
            </a:r>
          </a:p>
          <a:p>
            <a:pPr>
              <a:buNone/>
            </a:pPr>
            <a:r>
              <a:rPr lang="en-US" dirty="0" smtClean="0">
                <a:solidFill>
                  <a:srgbClr val="FF0000"/>
                </a:solidFill>
              </a:rPr>
              <a:t>}</a:t>
            </a:r>
          </a:p>
          <a:p>
            <a:pPr>
              <a:buNone/>
            </a:pPr>
            <a:r>
              <a:rPr lang="en-US" dirty="0" smtClean="0">
                <a:solidFill>
                  <a:srgbClr val="FF0000"/>
                </a:solidFill>
              </a:rPr>
              <a:t>?&gt;</a:t>
            </a:r>
          </a:p>
        </p:txBody>
      </p:sp>
    </p:spTree>
  </p:cSld>
  <p:clrMapOvr>
    <a:masterClrMapping/>
  </p:clrMapOvr>
  <p:transition spd="med">
    <p:wheel/>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File </a:t>
            </a:r>
            <a:r>
              <a:rPr lang="en-US" b="1" dirty="0" err="1" smtClean="0"/>
              <a:t>Input/Output</a:t>
            </a:r>
            <a:endParaRPr lang="en-US" dirty="0"/>
          </a:p>
        </p:txBody>
      </p:sp>
      <p:sp>
        <p:nvSpPr>
          <p:cNvPr id="3" name="Content Placeholder 2"/>
          <p:cNvSpPr>
            <a:spLocks noGrp="1"/>
          </p:cNvSpPr>
          <p:nvPr>
            <p:ph sz="quarter" idx="1"/>
          </p:nvPr>
        </p:nvSpPr>
        <p:spPr>
          <a:xfrm>
            <a:off x="612648" y="1600200"/>
            <a:ext cx="8153400" cy="5105400"/>
          </a:xfrm>
        </p:spPr>
        <p:txBody>
          <a:bodyPr>
            <a:normAutofit fontScale="70000" lnSpcReduction="20000"/>
          </a:bodyPr>
          <a:lstStyle/>
          <a:p>
            <a:r>
              <a:rPr lang="en-US" dirty="0" smtClean="0"/>
              <a:t>Many applications require the long-term storage of information. </a:t>
            </a:r>
          </a:p>
          <a:p>
            <a:r>
              <a:rPr lang="en-US" dirty="0" smtClean="0"/>
              <a:t>Information can be stored on the server in flat files or in databases. </a:t>
            </a:r>
          </a:p>
          <a:p>
            <a:r>
              <a:rPr lang="en-US" dirty="0" smtClean="0"/>
              <a:t>Flat files are text files stored in the computer file system. </a:t>
            </a:r>
          </a:p>
          <a:p>
            <a:r>
              <a:rPr lang="en-US" dirty="0" smtClean="0"/>
              <a:t>You can access and edit these files by using any text editors such as notepad or </a:t>
            </a:r>
            <a:r>
              <a:rPr lang="en-US" dirty="0" err="1" smtClean="0"/>
              <a:t>gedit</a:t>
            </a:r>
            <a:r>
              <a:rPr lang="en-US" dirty="0" smtClean="0"/>
              <a:t>. </a:t>
            </a:r>
          </a:p>
          <a:p>
            <a:r>
              <a:rPr lang="en-US" dirty="0" smtClean="0"/>
              <a:t>The information in the flat file is stored as strings, and the PHP script that retrieves the data needs to know how the data is stored.</a:t>
            </a:r>
          </a:p>
          <a:p>
            <a:r>
              <a:rPr lang="en-US" dirty="0" smtClean="0"/>
              <a:t>For example, to retrieve a customer name from a file, the PHP script needs to know that the customer name is stored in the first 20 characters of every line.</a:t>
            </a:r>
          </a:p>
          <a:p>
            <a:pPr>
              <a:buNone/>
            </a:pPr>
            <a:r>
              <a:rPr lang="en-US" sz="1600" dirty="0" smtClean="0"/>
              <a:t> </a:t>
            </a:r>
          </a:p>
          <a:p>
            <a:r>
              <a:rPr lang="en-US" dirty="0" smtClean="0"/>
              <a:t>Using a database for data storage requires you to install and learn to use database software, such as </a:t>
            </a:r>
            <a:r>
              <a:rPr lang="en-US" dirty="0" err="1" smtClean="0"/>
              <a:t>MySQL</a:t>
            </a:r>
            <a:r>
              <a:rPr lang="en-US" dirty="0" smtClean="0"/>
              <a:t> or Oracle. </a:t>
            </a:r>
          </a:p>
          <a:p>
            <a:r>
              <a:rPr lang="en-US" dirty="0" smtClean="0"/>
              <a:t>The data is stored in the database and can only be accessed by the database software. </a:t>
            </a:r>
          </a:p>
          <a:p>
            <a:r>
              <a:rPr lang="en-US" dirty="0" smtClean="0"/>
              <a:t>Databases can store very complex information that you can retrieve easily.</a:t>
            </a:r>
            <a:endParaRPr lang="en-US" dirty="0"/>
          </a:p>
        </p:txBody>
      </p:sp>
    </p:spTree>
  </p:cSld>
  <p:clrMapOvr>
    <a:masterClrMapping/>
  </p:clrMapOvr>
  <p:transition spd="med">
    <p:wheel/>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File </a:t>
            </a:r>
            <a:r>
              <a:rPr lang="en-US" b="1" dirty="0" err="1" smtClean="0"/>
              <a:t>Input/Output</a:t>
            </a:r>
            <a:r>
              <a:rPr lang="en-US" b="1" dirty="0" smtClean="0"/>
              <a:t>…</a:t>
            </a:r>
            <a:endParaRPr lang="en-US" dirty="0"/>
          </a:p>
        </p:txBody>
      </p:sp>
      <p:sp>
        <p:nvSpPr>
          <p:cNvPr id="3" name="Content Placeholder 2"/>
          <p:cNvSpPr>
            <a:spLocks noGrp="1"/>
          </p:cNvSpPr>
          <p:nvPr>
            <p:ph sz="quarter" idx="1"/>
          </p:nvPr>
        </p:nvSpPr>
        <p:spPr>
          <a:xfrm>
            <a:off x="612648" y="1600200"/>
            <a:ext cx="8153400" cy="5029200"/>
          </a:xfrm>
        </p:spPr>
        <p:txBody>
          <a:bodyPr>
            <a:normAutofit fontScale="77500" lnSpcReduction="20000"/>
          </a:bodyPr>
          <a:lstStyle/>
          <a:p>
            <a:r>
              <a:rPr lang="en-US" dirty="0" smtClean="0"/>
              <a:t>You don’t need to know how the data is stored, just how to interact with the database software. </a:t>
            </a:r>
          </a:p>
          <a:p>
            <a:r>
              <a:rPr lang="en-US" dirty="0" smtClean="0"/>
              <a:t>The database software handles the storage and delivers the data, without the script needing to know exactly where or how the customer name is stored.</a:t>
            </a:r>
          </a:p>
          <a:p>
            <a:pPr>
              <a:buNone/>
            </a:pPr>
            <a:r>
              <a:rPr lang="en-US" sz="2000" dirty="0" smtClean="0"/>
              <a:t> </a:t>
            </a:r>
            <a:endParaRPr lang="en-US" sz="1400" dirty="0" smtClean="0"/>
          </a:p>
          <a:p>
            <a:r>
              <a:rPr lang="en-US" dirty="0" smtClean="0"/>
              <a:t>Flat files have some advantages over databases:</a:t>
            </a:r>
          </a:p>
          <a:p>
            <a:pPr lvl="1">
              <a:spcBef>
                <a:spcPts val="1800"/>
              </a:spcBef>
            </a:pPr>
            <a:r>
              <a:rPr lang="en-US" b="1" i="1" dirty="0" smtClean="0"/>
              <a:t>Available and versatile: </a:t>
            </a:r>
            <a:r>
              <a:rPr lang="en-US" dirty="0" smtClean="0"/>
              <a:t>You can create and save data in any operating system’s file system. You don’t need to install any extra software. </a:t>
            </a:r>
          </a:p>
          <a:p>
            <a:pPr lvl="1"/>
            <a:r>
              <a:rPr lang="en-US" dirty="0" smtClean="0"/>
              <a:t>Additionally, text data stored in flat files can be read by a variety of software programs, such as word processors or spreadsheets.</a:t>
            </a:r>
          </a:p>
          <a:p>
            <a:pPr lvl="1">
              <a:spcBef>
                <a:spcPts val="1800"/>
              </a:spcBef>
            </a:pPr>
            <a:r>
              <a:rPr lang="en-US" b="1" i="1" dirty="0" smtClean="0"/>
              <a:t>Easy to use: </a:t>
            </a:r>
            <a:r>
              <a:rPr lang="en-US" dirty="0" smtClean="0"/>
              <a:t>You don’t need to do any extra preparation, such as install database software, design a database, create a database, and so on. </a:t>
            </a:r>
          </a:p>
          <a:p>
            <a:pPr lvl="1"/>
            <a:r>
              <a:rPr lang="en-US" dirty="0" smtClean="0"/>
              <a:t>Just create the file and store the data with statements in your PHP script.</a:t>
            </a:r>
          </a:p>
          <a:p>
            <a:pPr lvl="1">
              <a:spcBef>
                <a:spcPts val="1800"/>
              </a:spcBef>
            </a:pPr>
            <a:r>
              <a:rPr lang="en-US" b="1" i="1" dirty="0" smtClean="0"/>
              <a:t>Smaller: </a:t>
            </a:r>
            <a:r>
              <a:rPr lang="en-US" dirty="0" smtClean="0"/>
              <a:t>Flat files store data by using less disk space than databases.</a:t>
            </a:r>
          </a:p>
          <a:p>
            <a:endParaRPr lang="en-US" dirty="0"/>
          </a:p>
        </p:txBody>
      </p:sp>
    </p:spTree>
  </p:cSld>
  <p:clrMapOvr>
    <a:masterClrMapping/>
  </p:clrMapOvr>
  <p:transition spd="med">
    <p:wheel/>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File </a:t>
            </a:r>
            <a:r>
              <a:rPr lang="en-US" b="1" dirty="0" err="1" smtClean="0"/>
              <a:t>Input/Output</a:t>
            </a:r>
            <a:r>
              <a:rPr lang="en-US" b="1" dirty="0" smtClean="0"/>
              <a:t>…</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pPr>
              <a:lnSpc>
                <a:spcPct val="120000"/>
              </a:lnSpc>
            </a:pPr>
            <a:r>
              <a:rPr lang="en-US" dirty="0" smtClean="0"/>
              <a:t>Databases have advantages as well:</a:t>
            </a:r>
          </a:p>
          <a:p>
            <a:pPr lvl="1">
              <a:lnSpc>
                <a:spcPct val="120000"/>
              </a:lnSpc>
              <a:spcBef>
                <a:spcPts val="1200"/>
              </a:spcBef>
            </a:pPr>
            <a:r>
              <a:rPr lang="en-US" b="1" i="1" dirty="0" smtClean="0"/>
              <a:t>Security:</a:t>
            </a:r>
            <a:r>
              <a:rPr lang="en-US" dirty="0" smtClean="0"/>
              <a:t> A database provides a security layer of its own, in addition to the security provided by the operating system. </a:t>
            </a:r>
          </a:p>
          <a:p>
            <a:pPr lvl="1">
              <a:lnSpc>
                <a:spcPct val="120000"/>
              </a:lnSpc>
            </a:pPr>
            <a:r>
              <a:rPr lang="en-US" dirty="0" smtClean="0"/>
              <a:t>A database protects the data from outside intrusion better than a flat file.</a:t>
            </a:r>
          </a:p>
          <a:p>
            <a:pPr lvl="1">
              <a:lnSpc>
                <a:spcPct val="120000"/>
              </a:lnSpc>
              <a:spcBef>
                <a:spcPts val="1800"/>
              </a:spcBef>
            </a:pPr>
            <a:r>
              <a:rPr lang="en-US" b="1" i="1" dirty="0" smtClean="0"/>
              <a:t>Accessibility of data: </a:t>
            </a:r>
            <a:r>
              <a:rPr lang="en-US" dirty="0" smtClean="0"/>
              <a:t>You can store data in a database by using a very complex data structure, specifying data types and relationships among the data. </a:t>
            </a:r>
          </a:p>
          <a:p>
            <a:pPr lvl="1">
              <a:lnSpc>
                <a:spcPct val="120000"/>
              </a:lnSpc>
            </a:pPr>
            <a:r>
              <a:rPr lang="en-US" dirty="0" smtClean="0"/>
              <a:t>The organization of the data makes it easy to search the data and retrieve what you need.</a:t>
            </a:r>
          </a:p>
          <a:p>
            <a:pPr lvl="1">
              <a:lnSpc>
                <a:spcPct val="120000"/>
              </a:lnSpc>
              <a:spcBef>
                <a:spcPts val="1800"/>
              </a:spcBef>
            </a:pPr>
            <a:r>
              <a:rPr lang="en-US" b="1" i="1" dirty="0" smtClean="0"/>
              <a:t>Ability to handle multiple users: </a:t>
            </a:r>
            <a:r>
              <a:rPr lang="en-US" dirty="0" smtClean="0"/>
              <a:t>When many users store or access data in a single file, such as a file containing names and addresses, a database ensures that users take their turn with the file to avoid overwriting each other’s data.</a:t>
            </a:r>
          </a:p>
        </p:txBody>
      </p:sp>
    </p:spTree>
  </p:cSld>
  <p:clrMapOvr>
    <a:masterClrMapping/>
  </p:clrMapOvr>
  <p:transition spd="med">
    <p:wheel/>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File </a:t>
            </a:r>
            <a:r>
              <a:rPr lang="en-US" b="1" dirty="0" err="1" smtClean="0"/>
              <a:t>Input/Output</a:t>
            </a:r>
            <a:r>
              <a:rPr lang="en-US" b="1" dirty="0" smtClean="0"/>
              <a:t>…</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70000" lnSpcReduction="20000"/>
          </a:bodyPr>
          <a:lstStyle/>
          <a:p>
            <a:pPr>
              <a:buNone/>
            </a:pPr>
            <a:r>
              <a:rPr lang="en-US" b="1" dirty="0" smtClean="0"/>
              <a:t>Using Flat Files</a:t>
            </a:r>
            <a:endParaRPr lang="en-US" dirty="0" smtClean="0"/>
          </a:p>
          <a:p>
            <a:r>
              <a:rPr lang="en-US" dirty="0" smtClean="0"/>
              <a:t>Flat files are also called text files. </a:t>
            </a:r>
          </a:p>
          <a:p>
            <a:r>
              <a:rPr lang="en-US" dirty="0" smtClean="0"/>
              <a:t>Using a flat file requires three steps:</a:t>
            </a:r>
          </a:p>
          <a:p>
            <a:pPr lvl="1"/>
            <a:r>
              <a:rPr lang="en-US" dirty="0" smtClean="0"/>
              <a:t>Open the file.</a:t>
            </a:r>
          </a:p>
          <a:p>
            <a:pPr lvl="1"/>
            <a:r>
              <a:rPr lang="en-US" dirty="0" smtClean="0"/>
              <a:t>Write data into the file or retrieve data from the file.</a:t>
            </a:r>
          </a:p>
          <a:p>
            <a:pPr lvl="1"/>
            <a:r>
              <a:rPr lang="en-US" dirty="0" smtClean="0"/>
              <a:t>Close the file.</a:t>
            </a:r>
          </a:p>
          <a:p>
            <a:pPr>
              <a:buNone/>
            </a:pPr>
            <a:r>
              <a:rPr lang="en-US" sz="1600" dirty="0" smtClean="0"/>
              <a:t> </a:t>
            </a:r>
          </a:p>
          <a:p>
            <a:r>
              <a:rPr lang="en-US" dirty="0" smtClean="0"/>
              <a:t>The first step, before you can write information into or read information from a file, is to open the file. </a:t>
            </a:r>
          </a:p>
          <a:p>
            <a:r>
              <a:rPr lang="en-US" dirty="0" smtClean="0"/>
              <a:t>The following is the general format for the statement that opens a file:</a:t>
            </a:r>
          </a:p>
          <a:p>
            <a:pPr>
              <a:buNone/>
            </a:pPr>
            <a:r>
              <a:rPr lang="en-US" dirty="0" smtClean="0"/>
              <a:t>	</a:t>
            </a:r>
            <a:r>
              <a:rPr lang="en-US" dirty="0" smtClean="0">
                <a:solidFill>
                  <a:srgbClr val="FF0000"/>
                </a:solidFill>
              </a:rPr>
              <a:t>$</a:t>
            </a:r>
            <a:r>
              <a:rPr lang="en-US" dirty="0" err="1" smtClean="0">
                <a:solidFill>
                  <a:srgbClr val="FF0000"/>
                </a:solidFill>
              </a:rPr>
              <a:t>fh</a:t>
            </a:r>
            <a:r>
              <a:rPr lang="en-US" dirty="0" smtClean="0">
                <a:solidFill>
                  <a:srgbClr val="FF0000"/>
                </a:solidFill>
              </a:rPr>
              <a:t> = </a:t>
            </a:r>
            <a:r>
              <a:rPr lang="en-US" dirty="0" err="1" smtClean="0">
                <a:solidFill>
                  <a:srgbClr val="FF0000"/>
                </a:solidFill>
              </a:rPr>
              <a:t>fopen</a:t>
            </a:r>
            <a:r>
              <a:rPr lang="en-US" dirty="0" smtClean="0">
                <a:solidFill>
                  <a:srgbClr val="FF0000"/>
                </a:solidFill>
              </a:rPr>
              <a:t>(“</a:t>
            </a:r>
            <a:r>
              <a:rPr lang="en-US" dirty="0" err="1" smtClean="0">
                <a:solidFill>
                  <a:srgbClr val="FF0000"/>
                </a:solidFill>
              </a:rPr>
              <a:t>filename”,”mode</a:t>
            </a:r>
            <a:r>
              <a:rPr lang="en-US" dirty="0" smtClean="0">
                <a:solidFill>
                  <a:srgbClr val="FF0000"/>
                </a:solidFill>
              </a:rPr>
              <a:t>”)</a:t>
            </a:r>
          </a:p>
          <a:p>
            <a:pPr>
              <a:buNone/>
            </a:pPr>
            <a:r>
              <a:rPr lang="en-US" sz="1600" dirty="0" smtClean="0"/>
              <a:t> </a:t>
            </a:r>
          </a:p>
          <a:p>
            <a:r>
              <a:rPr lang="en-US" dirty="0" smtClean="0"/>
              <a:t>The variable, $</a:t>
            </a:r>
            <a:r>
              <a:rPr lang="en-US" dirty="0" err="1" smtClean="0"/>
              <a:t>fh</a:t>
            </a:r>
            <a:r>
              <a:rPr lang="en-US" dirty="0" smtClean="0"/>
              <a:t>, referred to as a file handle, is used in the statements that write data to or read data from the opened file.</a:t>
            </a:r>
          </a:p>
          <a:p>
            <a:r>
              <a:rPr lang="en-US" dirty="0" smtClean="0"/>
              <a:t>$</a:t>
            </a:r>
            <a:r>
              <a:rPr lang="en-US" dirty="0" err="1" smtClean="0"/>
              <a:t>fh</a:t>
            </a:r>
            <a:r>
              <a:rPr lang="en-US" dirty="0" smtClean="0"/>
              <a:t> contains the information that identifies the location of the open file.</a:t>
            </a:r>
          </a:p>
        </p:txBody>
      </p:sp>
    </p:spTree>
  </p:cSld>
  <p:clrMapOvr>
    <a:masterClrMapping/>
  </p:clrMapOvr>
  <p:transition spd="med">
    <p:whee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1.2 Working with Variables…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sz="2600" dirty="0" smtClean="0"/>
              <a:t>PHP is a loosely typed language. </a:t>
            </a:r>
          </a:p>
          <a:p>
            <a:r>
              <a:rPr lang="en-US" sz="2600" dirty="0" smtClean="0"/>
              <a:t>This means that a single variable may contain any type of data.</a:t>
            </a:r>
          </a:p>
          <a:p>
            <a:r>
              <a:rPr lang="en-US" sz="2600" dirty="0" smtClean="0"/>
              <a:t>This could be a number, a string of text, or some other kind of value, and may change types over its lifetime.</a:t>
            </a:r>
          </a:p>
          <a:p>
            <a:pPr>
              <a:buNone/>
            </a:pPr>
            <a:endParaRPr lang="en-US" sz="1600" dirty="0" smtClean="0"/>
          </a:p>
          <a:p>
            <a:r>
              <a:rPr lang="en-US" sz="2600" dirty="0" smtClean="0"/>
              <a:t>Example:</a:t>
            </a:r>
          </a:p>
          <a:p>
            <a:pPr>
              <a:buNone/>
            </a:pPr>
            <a:r>
              <a:rPr lang="en-US" sz="2600" dirty="0" smtClean="0">
                <a:solidFill>
                  <a:srgbClr val="FF0000"/>
                </a:solidFill>
              </a:rPr>
              <a:t>	$</a:t>
            </a:r>
            <a:r>
              <a:rPr lang="en-US" sz="2600" dirty="0" err="1" smtClean="0">
                <a:solidFill>
                  <a:srgbClr val="FF0000"/>
                </a:solidFill>
              </a:rPr>
              <a:t>testvar</a:t>
            </a:r>
            <a:r>
              <a:rPr lang="en-US" sz="2600" dirty="0" smtClean="0">
                <a:solidFill>
                  <a:srgbClr val="FF0000"/>
                </a:solidFill>
              </a:rPr>
              <a:t> = 3 + 4;</a:t>
            </a:r>
          </a:p>
          <a:p>
            <a:pPr>
              <a:buNone/>
            </a:pPr>
            <a:r>
              <a:rPr lang="en-US" sz="2600" dirty="0" smtClean="0">
                <a:solidFill>
                  <a:srgbClr val="FF0000"/>
                </a:solidFill>
              </a:rPr>
              <a:t>	echo “The value is $</a:t>
            </a:r>
            <a:r>
              <a:rPr lang="en-US" sz="2600" dirty="0" err="1" smtClean="0">
                <a:solidFill>
                  <a:srgbClr val="FF0000"/>
                </a:solidFill>
              </a:rPr>
              <a:t>testvar</a:t>
            </a:r>
            <a:r>
              <a:rPr lang="en-US" sz="2600" dirty="0" smtClean="0">
                <a:solidFill>
                  <a:srgbClr val="FF0000"/>
                </a:solidFill>
              </a:rPr>
              <a:t>”;   //output: The value is 7</a:t>
            </a:r>
          </a:p>
          <a:p>
            <a:pPr>
              <a:buNone/>
            </a:pPr>
            <a:r>
              <a:rPr lang="en-US" sz="2600" dirty="0" smtClean="0">
                <a:solidFill>
                  <a:srgbClr val="FF0000"/>
                </a:solidFill>
              </a:rPr>
              <a:t>	$</a:t>
            </a:r>
            <a:r>
              <a:rPr lang="en-US" sz="2600" dirty="0" err="1" smtClean="0">
                <a:solidFill>
                  <a:srgbClr val="FF0000"/>
                </a:solidFill>
              </a:rPr>
              <a:t>testvar</a:t>
            </a:r>
            <a:r>
              <a:rPr lang="en-US" sz="2600" dirty="0" smtClean="0">
                <a:solidFill>
                  <a:srgbClr val="FF0000"/>
                </a:solidFill>
              </a:rPr>
              <a:t> = “three”;</a:t>
            </a:r>
          </a:p>
          <a:p>
            <a:pPr>
              <a:buNone/>
            </a:pPr>
            <a:r>
              <a:rPr lang="en-US" sz="2600" dirty="0" smtClean="0">
                <a:solidFill>
                  <a:srgbClr val="FF0000"/>
                </a:solidFill>
              </a:rPr>
              <a:t>	echo “The value is $</a:t>
            </a:r>
            <a:r>
              <a:rPr lang="en-US" sz="2600" dirty="0" err="1" smtClean="0">
                <a:solidFill>
                  <a:srgbClr val="FF0000"/>
                </a:solidFill>
              </a:rPr>
              <a:t>testvar</a:t>
            </a:r>
            <a:r>
              <a:rPr lang="en-US" sz="2600" dirty="0" smtClean="0">
                <a:solidFill>
                  <a:srgbClr val="FF0000"/>
                </a:solidFill>
              </a:rPr>
              <a:t>”;   //output: The value is three</a:t>
            </a:r>
          </a:p>
        </p:txBody>
      </p:sp>
    </p:spTree>
  </p:cSld>
  <p:clrMapOvr>
    <a:masterClrMapping/>
  </p:clrMapOvr>
  <p:transition spd="med">
    <p:wheel/>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File </a:t>
            </a:r>
            <a:r>
              <a:rPr lang="en-US" b="1" dirty="0" err="1" smtClean="0"/>
              <a:t>Input/Output</a:t>
            </a:r>
            <a:r>
              <a:rPr lang="en-US" b="1" dirty="0" smtClean="0"/>
              <a:t>…</a:t>
            </a:r>
            <a:endParaRPr lang="en-US" dirty="0"/>
          </a:p>
        </p:txBody>
      </p:sp>
      <p:graphicFrame>
        <p:nvGraphicFramePr>
          <p:cNvPr id="4" name="Content Placeholder 3"/>
          <p:cNvGraphicFramePr>
            <a:graphicFrameLocks noGrp="1"/>
          </p:cNvGraphicFramePr>
          <p:nvPr>
            <p:ph sz="quarter" idx="1"/>
          </p:nvPr>
        </p:nvGraphicFramePr>
        <p:xfrm>
          <a:off x="381000" y="1981201"/>
          <a:ext cx="8458200" cy="4098706"/>
        </p:xfrm>
        <a:graphic>
          <a:graphicData uri="http://schemas.openxmlformats.org/drawingml/2006/table">
            <a:tbl>
              <a:tblPr/>
              <a:tblGrid>
                <a:gridCol w="762000"/>
                <a:gridCol w="2438400"/>
                <a:gridCol w="5257800"/>
              </a:tblGrid>
              <a:tr h="458501">
                <a:tc>
                  <a:txBody>
                    <a:bodyPr/>
                    <a:lstStyle/>
                    <a:p>
                      <a:pPr marL="0" marR="0" algn="ctr">
                        <a:lnSpc>
                          <a:spcPct val="115000"/>
                        </a:lnSpc>
                        <a:spcBef>
                          <a:spcPts val="0"/>
                        </a:spcBef>
                        <a:spcAft>
                          <a:spcPts val="0"/>
                        </a:spcAft>
                      </a:pPr>
                      <a:r>
                        <a:rPr lang="en-US" sz="1800" b="1" dirty="0">
                          <a:solidFill>
                            <a:srgbClr val="000000"/>
                          </a:solidFill>
                          <a:latin typeface="Calibri"/>
                          <a:ea typeface="Calibri"/>
                          <a:cs typeface="Times New Roman"/>
                        </a:rPr>
                        <a:t>Mode</a:t>
                      </a:r>
                      <a:endParaRPr lang="en-US" sz="18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solidFill>
                            <a:srgbClr val="000000"/>
                          </a:solidFill>
                          <a:latin typeface="Calibri"/>
                          <a:ea typeface="Calibri"/>
                          <a:cs typeface="Times New Roman"/>
                        </a:rPr>
                        <a:t>what it means</a:t>
                      </a:r>
                      <a:endParaRPr lang="en-US" sz="18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dirty="0">
                          <a:solidFill>
                            <a:srgbClr val="000000"/>
                          </a:solidFill>
                          <a:latin typeface="Calibri"/>
                          <a:ea typeface="Calibri"/>
                          <a:cs typeface="Times New Roman"/>
                        </a:rPr>
                        <a:t>what happens when file does not exist</a:t>
                      </a:r>
                      <a:endParaRPr lang="en-US" sz="18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8501">
                <a:tc>
                  <a:txBody>
                    <a:bodyPr/>
                    <a:lstStyle/>
                    <a:p>
                      <a:pPr marL="0" marR="0" algn="ctr">
                        <a:lnSpc>
                          <a:spcPct val="115000"/>
                        </a:lnSpc>
                        <a:spcBef>
                          <a:spcPts val="0"/>
                        </a:spcBef>
                        <a:spcAft>
                          <a:spcPts val="0"/>
                        </a:spcAft>
                      </a:pPr>
                      <a:r>
                        <a:rPr lang="en-US" sz="1800">
                          <a:solidFill>
                            <a:srgbClr val="000000"/>
                          </a:solidFill>
                          <a:latin typeface="Calibri"/>
                          <a:ea typeface="Calibri"/>
                          <a:cs typeface="Times New Roman"/>
                        </a:rPr>
                        <a:t>r</a:t>
                      </a:r>
                      <a:endParaRPr lang="en-US" sz="18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lgn="just">
                        <a:lnSpc>
                          <a:spcPct val="115000"/>
                        </a:lnSpc>
                        <a:spcBef>
                          <a:spcPts val="0"/>
                        </a:spcBef>
                        <a:spcAft>
                          <a:spcPts val="0"/>
                        </a:spcAft>
                      </a:pPr>
                      <a:r>
                        <a:rPr lang="en-US" sz="1800" dirty="0">
                          <a:solidFill>
                            <a:srgbClr val="000000"/>
                          </a:solidFill>
                          <a:latin typeface="Calibri"/>
                          <a:ea typeface="Calibri"/>
                          <a:cs typeface="Times New Roman"/>
                        </a:rPr>
                        <a:t>read only</a:t>
                      </a:r>
                      <a:endParaRPr lang="en-US" sz="18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lgn="just">
                        <a:lnSpc>
                          <a:spcPct val="115000"/>
                        </a:lnSpc>
                        <a:spcBef>
                          <a:spcPts val="0"/>
                        </a:spcBef>
                        <a:spcAft>
                          <a:spcPts val="0"/>
                        </a:spcAft>
                      </a:pPr>
                      <a:r>
                        <a:rPr lang="en-US" sz="1800" dirty="0">
                          <a:solidFill>
                            <a:srgbClr val="000000"/>
                          </a:solidFill>
                          <a:latin typeface="Calibri"/>
                          <a:ea typeface="Calibri"/>
                          <a:cs typeface="Times New Roman"/>
                        </a:rPr>
                        <a:t>If the file does not exist, a warning message is displayed.</a:t>
                      </a:r>
                      <a:endParaRPr lang="en-US" sz="1800" dirty="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r>
              <a:tr h="458501">
                <a:tc>
                  <a:txBody>
                    <a:bodyPr/>
                    <a:lstStyle/>
                    <a:p>
                      <a:pPr marL="0" marR="0" algn="ctr">
                        <a:lnSpc>
                          <a:spcPct val="115000"/>
                        </a:lnSpc>
                        <a:spcBef>
                          <a:spcPts val="0"/>
                        </a:spcBef>
                        <a:spcAft>
                          <a:spcPts val="0"/>
                        </a:spcAft>
                      </a:pPr>
                      <a:r>
                        <a:rPr lang="en-US" sz="1800">
                          <a:solidFill>
                            <a:srgbClr val="000000"/>
                          </a:solidFill>
                          <a:latin typeface="Calibri"/>
                          <a:ea typeface="Calibri"/>
                          <a:cs typeface="Times New Roman"/>
                        </a:rPr>
                        <a:t>r+</a:t>
                      </a:r>
                      <a:endParaRPr lang="en-US" sz="1800">
                        <a:latin typeface="Calibri"/>
                        <a:ea typeface="Calibri"/>
                        <a:cs typeface="Times New Roman"/>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1800">
                          <a:solidFill>
                            <a:srgbClr val="000000"/>
                          </a:solidFill>
                          <a:latin typeface="Calibri"/>
                          <a:ea typeface="Calibri"/>
                          <a:cs typeface="Times New Roman"/>
                        </a:rPr>
                        <a:t>reading and writing</a:t>
                      </a:r>
                      <a:endParaRPr lang="en-US" sz="1800">
                        <a:latin typeface="Calibri"/>
                        <a:ea typeface="Calibri"/>
                        <a:cs typeface="Times New Roman"/>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1800">
                          <a:solidFill>
                            <a:srgbClr val="000000"/>
                          </a:solidFill>
                          <a:latin typeface="Calibri"/>
                          <a:ea typeface="Calibri"/>
                          <a:cs typeface="Times New Roman"/>
                        </a:rPr>
                        <a:t>If the file does not exist, a warning message is displayed.</a:t>
                      </a:r>
                      <a:endParaRPr lang="en-US" sz="1800">
                        <a:latin typeface="Calibri"/>
                        <a:ea typeface="Calibri"/>
                        <a:cs typeface="Times New Roman"/>
                      </a:endParaRPr>
                    </a:p>
                  </a:txBody>
                  <a:tcPr marL="68580" marR="68580" marT="0" marB="0">
                    <a:lnL>
                      <a:noFill/>
                    </a:lnL>
                    <a:lnR>
                      <a:noFill/>
                    </a:lnR>
                    <a:lnT>
                      <a:noFill/>
                    </a:lnT>
                    <a:lnB>
                      <a:noFill/>
                    </a:lnB>
                  </a:tcPr>
                </a:tc>
              </a:tr>
              <a:tr h="644448">
                <a:tc>
                  <a:txBody>
                    <a:bodyPr/>
                    <a:lstStyle/>
                    <a:p>
                      <a:pPr marL="0" marR="0" algn="ctr">
                        <a:lnSpc>
                          <a:spcPct val="115000"/>
                        </a:lnSpc>
                        <a:spcBef>
                          <a:spcPts val="0"/>
                        </a:spcBef>
                        <a:spcAft>
                          <a:spcPts val="0"/>
                        </a:spcAft>
                      </a:pPr>
                      <a:r>
                        <a:rPr lang="en-US" sz="1800">
                          <a:solidFill>
                            <a:srgbClr val="000000"/>
                          </a:solidFill>
                          <a:latin typeface="Calibri"/>
                          <a:ea typeface="Calibri"/>
                          <a:cs typeface="Times New Roman"/>
                        </a:rPr>
                        <a:t>w</a:t>
                      </a:r>
                      <a:endParaRPr lang="en-US" sz="1800">
                        <a:latin typeface="Calibri"/>
                        <a:ea typeface="Calibri"/>
                        <a:cs typeface="Times New Roman"/>
                      </a:endParaRPr>
                    </a:p>
                  </a:txBody>
                  <a:tcPr marL="68580" marR="68580" marT="0" marB="0">
                    <a:lnL>
                      <a:noFill/>
                    </a:lnL>
                    <a:lnR>
                      <a:noFill/>
                    </a:lnR>
                    <a:lnT>
                      <a:noFill/>
                    </a:lnT>
                    <a:lnB>
                      <a:noFill/>
                    </a:lnB>
                    <a:solidFill>
                      <a:srgbClr val="C0C0C0"/>
                    </a:solidFill>
                  </a:tcPr>
                </a:tc>
                <a:tc>
                  <a:txBody>
                    <a:bodyPr/>
                    <a:lstStyle/>
                    <a:p>
                      <a:pPr marL="0" marR="0" algn="just">
                        <a:lnSpc>
                          <a:spcPct val="115000"/>
                        </a:lnSpc>
                        <a:spcBef>
                          <a:spcPts val="0"/>
                        </a:spcBef>
                        <a:spcAft>
                          <a:spcPts val="0"/>
                        </a:spcAft>
                      </a:pPr>
                      <a:r>
                        <a:rPr lang="en-US" sz="1800" dirty="0">
                          <a:solidFill>
                            <a:srgbClr val="000000"/>
                          </a:solidFill>
                          <a:latin typeface="Calibri"/>
                          <a:ea typeface="Calibri"/>
                          <a:cs typeface="Times New Roman"/>
                        </a:rPr>
                        <a:t>write only</a:t>
                      </a:r>
                      <a:endParaRPr lang="en-US" sz="1800" dirty="0">
                        <a:latin typeface="Calibri"/>
                        <a:ea typeface="Calibri"/>
                        <a:cs typeface="Times New Roman"/>
                      </a:endParaRPr>
                    </a:p>
                  </a:txBody>
                  <a:tcPr marL="68580" marR="68580" marT="0" marB="0">
                    <a:lnL>
                      <a:noFill/>
                    </a:lnL>
                    <a:lnR>
                      <a:noFill/>
                    </a:lnR>
                    <a:lnT>
                      <a:noFill/>
                    </a:lnT>
                    <a:lnB>
                      <a:noFill/>
                    </a:lnB>
                    <a:solidFill>
                      <a:srgbClr val="C0C0C0"/>
                    </a:solidFill>
                  </a:tcPr>
                </a:tc>
                <a:tc>
                  <a:txBody>
                    <a:bodyPr/>
                    <a:lstStyle/>
                    <a:p>
                      <a:pPr marL="0" marR="0" algn="just">
                        <a:lnSpc>
                          <a:spcPct val="115000"/>
                        </a:lnSpc>
                        <a:spcBef>
                          <a:spcPts val="0"/>
                        </a:spcBef>
                        <a:spcAft>
                          <a:spcPts val="0"/>
                        </a:spcAft>
                      </a:pPr>
                      <a:r>
                        <a:rPr lang="en-US" sz="1800" dirty="0">
                          <a:solidFill>
                            <a:srgbClr val="000000"/>
                          </a:solidFill>
                          <a:latin typeface="Calibri"/>
                          <a:ea typeface="Calibri"/>
                          <a:cs typeface="Times New Roman"/>
                        </a:rPr>
                        <a:t>If the file does not exist, PHP attempts to create it. If the file exists, PHP overwrites it.</a:t>
                      </a:r>
                      <a:endParaRPr lang="en-US" sz="1800" dirty="0">
                        <a:latin typeface="Calibri"/>
                        <a:ea typeface="Calibri"/>
                        <a:cs typeface="Times New Roman"/>
                      </a:endParaRPr>
                    </a:p>
                  </a:txBody>
                  <a:tcPr marL="68580" marR="68580" marT="0" marB="0">
                    <a:lnL>
                      <a:noFill/>
                    </a:lnL>
                    <a:lnR>
                      <a:noFill/>
                    </a:lnR>
                    <a:lnT>
                      <a:noFill/>
                    </a:lnT>
                    <a:lnB>
                      <a:noFill/>
                    </a:lnB>
                    <a:solidFill>
                      <a:srgbClr val="C0C0C0"/>
                    </a:solidFill>
                  </a:tcPr>
                </a:tc>
              </a:tr>
              <a:tr h="644448">
                <a:tc>
                  <a:txBody>
                    <a:bodyPr/>
                    <a:lstStyle/>
                    <a:p>
                      <a:pPr marL="0" marR="0" algn="ctr">
                        <a:lnSpc>
                          <a:spcPct val="115000"/>
                        </a:lnSpc>
                        <a:spcBef>
                          <a:spcPts val="0"/>
                        </a:spcBef>
                        <a:spcAft>
                          <a:spcPts val="0"/>
                        </a:spcAft>
                      </a:pPr>
                      <a:r>
                        <a:rPr lang="en-US" sz="1800" dirty="0">
                          <a:solidFill>
                            <a:srgbClr val="000000"/>
                          </a:solidFill>
                          <a:latin typeface="Calibri"/>
                          <a:ea typeface="Calibri"/>
                          <a:cs typeface="Times New Roman"/>
                        </a:rPr>
                        <a:t>w+</a:t>
                      </a:r>
                      <a:endParaRPr lang="en-US" sz="1800" dirty="0">
                        <a:latin typeface="Calibri"/>
                        <a:ea typeface="Calibri"/>
                        <a:cs typeface="Times New Roman"/>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1800">
                          <a:solidFill>
                            <a:srgbClr val="000000"/>
                          </a:solidFill>
                          <a:latin typeface="Calibri"/>
                          <a:ea typeface="Calibri"/>
                          <a:cs typeface="Times New Roman"/>
                        </a:rPr>
                        <a:t>reading and writing</a:t>
                      </a:r>
                      <a:endParaRPr lang="en-US" sz="1800">
                        <a:latin typeface="Calibri"/>
                        <a:ea typeface="Calibri"/>
                        <a:cs typeface="Times New Roman"/>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1800">
                          <a:solidFill>
                            <a:srgbClr val="000000"/>
                          </a:solidFill>
                          <a:latin typeface="Calibri"/>
                          <a:ea typeface="Calibri"/>
                          <a:cs typeface="Times New Roman"/>
                        </a:rPr>
                        <a:t>If the file does not exist, PHP attempts to create it. If the file exists, PHP overwrites it.</a:t>
                      </a:r>
                      <a:endParaRPr lang="en-US" sz="1800">
                        <a:latin typeface="Calibri"/>
                        <a:ea typeface="Calibri"/>
                        <a:cs typeface="Times New Roman"/>
                      </a:endParaRPr>
                    </a:p>
                  </a:txBody>
                  <a:tcPr marL="68580" marR="68580" marT="0" marB="0">
                    <a:lnL>
                      <a:noFill/>
                    </a:lnL>
                    <a:lnR>
                      <a:noFill/>
                    </a:lnR>
                    <a:lnT>
                      <a:noFill/>
                    </a:lnT>
                    <a:lnB>
                      <a:noFill/>
                    </a:lnB>
                  </a:tcPr>
                </a:tc>
              </a:tr>
              <a:tr h="458501">
                <a:tc>
                  <a:txBody>
                    <a:bodyPr/>
                    <a:lstStyle/>
                    <a:p>
                      <a:pPr marL="0" marR="0" algn="ctr">
                        <a:lnSpc>
                          <a:spcPct val="115000"/>
                        </a:lnSpc>
                        <a:spcBef>
                          <a:spcPts val="0"/>
                        </a:spcBef>
                        <a:spcAft>
                          <a:spcPts val="0"/>
                        </a:spcAft>
                      </a:pPr>
                      <a:r>
                        <a:rPr lang="en-US" sz="1800">
                          <a:solidFill>
                            <a:srgbClr val="000000"/>
                          </a:solidFill>
                          <a:latin typeface="Calibri"/>
                          <a:ea typeface="Calibri"/>
                          <a:cs typeface="Times New Roman"/>
                        </a:rPr>
                        <a:t>a</a:t>
                      </a:r>
                      <a:endParaRPr lang="en-US" sz="1800">
                        <a:latin typeface="Calibri"/>
                        <a:ea typeface="Calibri"/>
                        <a:cs typeface="Times New Roman"/>
                      </a:endParaRPr>
                    </a:p>
                  </a:txBody>
                  <a:tcPr marL="68580" marR="68580" marT="0" marB="0">
                    <a:lnL>
                      <a:noFill/>
                    </a:lnL>
                    <a:lnR>
                      <a:noFill/>
                    </a:lnR>
                    <a:lnT>
                      <a:noFill/>
                    </a:lnT>
                    <a:lnB>
                      <a:noFill/>
                    </a:lnB>
                    <a:solidFill>
                      <a:srgbClr val="C0C0C0"/>
                    </a:solidFill>
                  </a:tcPr>
                </a:tc>
                <a:tc>
                  <a:txBody>
                    <a:bodyPr/>
                    <a:lstStyle/>
                    <a:p>
                      <a:pPr marL="0" marR="0" algn="just">
                        <a:lnSpc>
                          <a:spcPct val="115000"/>
                        </a:lnSpc>
                        <a:spcBef>
                          <a:spcPts val="0"/>
                        </a:spcBef>
                        <a:spcAft>
                          <a:spcPts val="0"/>
                        </a:spcAft>
                      </a:pPr>
                      <a:r>
                        <a:rPr lang="en-US" sz="1800">
                          <a:solidFill>
                            <a:srgbClr val="000000"/>
                          </a:solidFill>
                          <a:latin typeface="Calibri"/>
                          <a:ea typeface="Calibri"/>
                          <a:cs typeface="Times New Roman"/>
                        </a:rPr>
                        <a:t>append data at the end of file</a:t>
                      </a:r>
                      <a:endParaRPr lang="en-US" sz="1800">
                        <a:latin typeface="Calibri"/>
                        <a:ea typeface="Calibri"/>
                        <a:cs typeface="Times New Roman"/>
                      </a:endParaRPr>
                    </a:p>
                  </a:txBody>
                  <a:tcPr marL="68580" marR="68580" marT="0" marB="0">
                    <a:lnL>
                      <a:noFill/>
                    </a:lnL>
                    <a:lnR>
                      <a:noFill/>
                    </a:lnR>
                    <a:lnT>
                      <a:noFill/>
                    </a:lnT>
                    <a:lnB>
                      <a:noFill/>
                    </a:lnB>
                    <a:solidFill>
                      <a:srgbClr val="C0C0C0"/>
                    </a:solidFill>
                  </a:tcPr>
                </a:tc>
                <a:tc>
                  <a:txBody>
                    <a:bodyPr/>
                    <a:lstStyle/>
                    <a:p>
                      <a:pPr marL="0" marR="0" algn="just">
                        <a:lnSpc>
                          <a:spcPct val="115000"/>
                        </a:lnSpc>
                        <a:spcBef>
                          <a:spcPts val="0"/>
                        </a:spcBef>
                        <a:spcAft>
                          <a:spcPts val="0"/>
                        </a:spcAft>
                      </a:pPr>
                      <a:r>
                        <a:rPr lang="en-US" sz="1800">
                          <a:solidFill>
                            <a:srgbClr val="000000"/>
                          </a:solidFill>
                          <a:latin typeface="Calibri"/>
                          <a:ea typeface="Calibri"/>
                          <a:cs typeface="Times New Roman"/>
                        </a:rPr>
                        <a:t>If the file does not exist, PHP attempts to create it.</a:t>
                      </a:r>
                      <a:endParaRPr lang="en-US" sz="1800">
                        <a:latin typeface="Calibri"/>
                        <a:ea typeface="Calibri"/>
                        <a:cs typeface="Times New Roman"/>
                      </a:endParaRPr>
                    </a:p>
                  </a:txBody>
                  <a:tcPr marL="68580" marR="68580" marT="0" marB="0">
                    <a:lnL>
                      <a:noFill/>
                    </a:lnL>
                    <a:lnR>
                      <a:noFill/>
                    </a:lnR>
                    <a:lnT>
                      <a:noFill/>
                    </a:lnT>
                    <a:lnB>
                      <a:noFill/>
                    </a:lnB>
                    <a:solidFill>
                      <a:srgbClr val="C0C0C0"/>
                    </a:solidFill>
                  </a:tcPr>
                </a:tc>
              </a:tr>
              <a:tr h="458501">
                <a:tc>
                  <a:txBody>
                    <a:bodyPr/>
                    <a:lstStyle/>
                    <a:p>
                      <a:pPr marL="0" marR="0" algn="ctr">
                        <a:lnSpc>
                          <a:spcPct val="115000"/>
                        </a:lnSpc>
                        <a:spcBef>
                          <a:spcPts val="0"/>
                        </a:spcBef>
                        <a:spcAft>
                          <a:spcPts val="0"/>
                        </a:spcAft>
                      </a:pPr>
                      <a:r>
                        <a:rPr lang="en-US" sz="1800" dirty="0">
                          <a:solidFill>
                            <a:srgbClr val="000000"/>
                          </a:solidFill>
                          <a:latin typeface="Calibri"/>
                          <a:ea typeface="Calibri"/>
                          <a:cs typeface="Times New Roman"/>
                        </a:rPr>
                        <a:t>a+</a:t>
                      </a:r>
                      <a:endParaRPr lang="en-US" sz="18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solidFill>
                            <a:srgbClr val="000000"/>
                          </a:solidFill>
                          <a:latin typeface="Calibri"/>
                          <a:ea typeface="Calibri"/>
                          <a:cs typeface="Times New Roman"/>
                        </a:rPr>
                        <a:t>reading and appending</a:t>
                      </a:r>
                      <a:endParaRPr lang="en-US" sz="18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solidFill>
                            <a:srgbClr val="000000"/>
                          </a:solidFill>
                          <a:latin typeface="Calibri"/>
                          <a:ea typeface="Calibri"/>
                          <a:cs typeface="Times New Roman"/>
                        </a:rPr>
                        <a:t>If the file does not exist, PHP attempts to create it.</a:t>
                      </a:r>
                      <a:endParaRPr lang="en-US" sz="18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wheel/>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File </a:t>
            </a:r>
            <a:r>
              <a:rPr lang="en-US" b="1" dirty="0" err="1" smtClean="0"/>
              <a:t>Input/Output</a:t>
            </a:r>
            <a:r>
              <a:rPr lang="en-US" b="1" dirty="0" smtClean="0"/>
              <a:t>…</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You can open the file grade.txt to read the information in the file with the following statement:</a:t>
            </a:r>
          </a:p>
          <a:p>
            <a:pPr>
              <a:buNone/>
            </a:pPr>
            <a:r>
              <a:rPr lang="de-DE" dirty="0" smtClean="0">
                <a:solidFill>
                  <a:srgbClr val="FF0000"/>
                </a:solidFill>
              </a:rPr>
              <a:t>	$fh = fopen(“grade.txt”,”r”);</a:t>
            </a:r>
            <a:endParaRPr lang="en-US" dirty="0" smtClean="0">
              <a:solidFill>
                <a:srgbClr val="FF0000"/>
              </a:solidFill>
            </a:endParaRPr>
          </a:p>
          <a:p>
            <a:pPr>
              <a:buNone/>
            </a:pPr>
            <a:r>
              <a:rPr lang="de-DE" sz="1400" dirty="0" smtClean="0"/>
              <a:t> </a:t>
            </a:r>
            <a:endParaRPr lang="en-US" sz="1400" dirty="0" smtClean="0"/>
          </a:p>
          <a:p>
            <a:r>
              <a:rPr lang="en-US" dirty="0" smtClean="0"/>
              <a:t>Based on this statement, PHP looks for grade.txt in the current directory, which is the directory where your PHP script is located. </a:t>
            </a:r>
          </a:p>
          <a:p>
            <a:r>
              <a:rPr lang="en-US" dirty="0" smtClean="0"/>
              <a:t>If the file can’t be found, a warning message is displayed.</a:t>
            </a:r>
          </a:p>
          <a:p>
            <a:pPr>
              <a:buNone/>
            </a:pPr>
            <a:r>
              <a:rPr lang="en-US" sz="1400" dirty="0" smtClean="0"/>
              <a:t> </a:t>
            </a:r>
          </a:p>
          <a:p>
            <a:r>
              <a:rPr lang="en-US" dirty="0" smtClean="0"/>
              <a:t>A warning condition does not stop the script. </a:t>
            </a:r>
          </a:p>
          <a:p>
            <a:r>
              <a:rPr lang="en-US" dirty="0" smtClean="0"/>
              <a:t>The script continues to run, but the file isn’t open, so statements that read or write to the file aren’t executed. </a:t>
            </a:r>
          </a:p>
          <a:p>
            <a:r>
              <a:rPr lang="en-US" dirty="0" smtClean="0"/>
              <a:t>You probably want the script to stop if the file can’t be opened. </a:t>
            </a:r>
          </a:p>
          <a:p>
            <a:r>
              <a:rPr lang="en-US" dirty="0" smtClean="0"/>
              <a:t>You can do this with a die statement, as follows:</a:t>
            </a:r>
          </a:p>
          <a:p>
            <a:pPr>
              <a:buNone/>
            </a:pPr>
            <a:r>
              <a:rPr lang="en-US" dirty="0" smtClean="0">
                <a:solidFill>
                  <a:srgbClr val="FF0000"/>
                </a:solidFill>
              </a:rPr>
              <a:t>	$</a:t>
            </a:r>
            <a:r>
              <a:rPr lang="en-US" dirty="0" err="1" smtClean="0">
                <a:solidFill>
                  <a:srgbClr val="FF0000"/>
                </a:solidFill>
              </a:rPr>
              <a:t>fh</a:t>
            </a:r>
            <a:r>
              <a:rPr lang="en-US" dirty="0" smtClean="0">
                <a:solidFill>
                  <a:srgbClr val="FF0000"/>
                </a:solidFill>
              </a:rPr>
              <a:t> = </a:t>
            </a:r>
            <a:r>
              <a:rPr lang="en-US" dirty="0" err="1" smtClean="0">
                <a:solidFill>
                  <a:srgbClr val="FF0000"/>
                </a:solidFill>
              </a:rPr>
              <a:t>fopen</a:t>
            </a:r>
            <a:r>
              <a:rPr lang="en-US" dirty="0" smtClean="0">
                <a:solidFill>
                  <a:srgbClr val="FF0000"/>
                </a:solidFill>
              </a:rPr>
              <a:t>(“file1.txt”,”r”) or die(“Can’t open file”);</a:t>
            </a:r>
          </a:p>
          <a:p>
            <a:pPr>
              <a:buNone/>
            </a:pPr>
            <a:endParaRPr lang="en-US" dirty="0"/>
          </a:p>
        </p:txBody>
      </p:sp>
    </p:spTree>
  </p:cSld>
  <p:clrMapOvr>
    <a:masterClrMapping/>
  </p:clrMapOvr>
  <p:transition spd="med">
    <p:wheel/>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File </a:t>
            </a:r>
            <a:r>
              <a:rPr lang="en-US" b="1" dirty="0" err="1" smtClean="0"/>
              <a:t>Input/Output</a:t>
            </a:r>
            <a:r>
              <a:rPr lang="en-US" b="1" dirty="0" smtClean="0"/>
              <a:t>…</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77500" lnSpcReduction="20000"/>
          </a:bodyPr>
          <a:lstStyle/>
          <a:p>
            <a:pPr>
              <a:buNone/>
            </a:pPr>
            <a:r>
              <a:rPr lang="en-US" b="1" dirty="0" smtClean="0"/>
              <a:t>Opening files in write mode</a:t>
            </a:r>
            <a:endParaRPr lang="en-US" dirty="0" smtClean="0"/>
          </a:p>
          <a:p>
            <a:r>
              <a:rPr lang="en-US" dirty="0" smtClean="0"/>
              <a:t>You can open a file in a specified directory to store information by using the following type of statement:</a:t>
            </a:r>
          </a:p>
          <a:p>
            <a:pPr>
              <a:buNone/>
            </a:pPr>
            <a:r>
              <a:rPr lang="en-US" dirty="0" smtClean="0">
                <a:solidFill>
                  <a:srgbClr val="FF0000"/>
                </a:solidFill>
              </a:rPr>
              <a:t>		$</a:t>
            </a:r>
            <a:r>
              <a:rPr lang="en-US" dirty="0" err="1" smtClean="0">
                <a:solidFill>
                  <a:srgbClr val="FF0000"/>
                </a:solidFill>
              </a:rPr>
              <a:t>fh</a:t>
            </a:r>
            <a:r>
              <a:rPr lang="en-US" dirty="0" smtClean="0">
                <a:solidFill>
                  <a:srgbClr val="FF0000"/>
                </a:solidFill>
              </a:rPr>
              <a:t> = </a:t>
            </a:r>
            <a:r>
              <a:rPr lang="en-US" dirty="0" err="1" smtClean="0">
                <a:solidFill>
                  <a:srgbClr val="FF0000"/>
                </a:solidFill>
              </a:rPr>
              <a:t>fopen</a:t>
            </a:r>
            <a:r>
              <a:rPr lang="en-US" dirty="0" smtClean="0">
                <a:solidFill>
                  <a:srgbClr val="FF0000"/>
                </a:solidFill>
              </a:rPr>
              <a:t>(“c:/testdir/</a:t>
            </a:r>
            <a:r>
              <a:rPr lang="en-US" dirty="0" err="1" smtClean="0">
                <a:solidFill>
                  <a:srgbClr val="FF0000"/>
                </a:solidFill>
              </a:rPr>
              <a:t>happy.txt”,”w</a:t>
            </a:r>
            <a:r>
              <a:rPr lang="en-US" dirty="0" smtClean="0">
                <a:solidFill>
                  <a:srgbClr val="FF0000"/>
                </a:solidFill>
              </a:rPr>
              <a:t>”);</a:t>
            </a:r>
          </a:p>
          <a:p>
            <a:pPr>
              <a:buNone/>
            </a:pPr>
            <a:r>
              <a:rPr lang="en-US" sz="1300" dirty="0" smtClean="0"/>
              <a:t> </a:t>
            </a:r>
          </a:p>
          <a:p>
            <a:r>
              <a:rPr lang="en-US" dirty="0" smtClean="0"/>
              <a:t>If the file does not exist, it is created in the indicated directory. </a:t>
            </a:r>
          </a:p>
          <a:p>
            <a:r>
              <a:rPr lang="en-US" dirty="0" smtClean="0"/>
              <a:t>However, if the directory doesn’t exist, the directory is not created, and a warning is displayed. </a:t>
            </a:r>
          </a:p>
          <a:p>
            <a:pPr>
              <a:buNone/>
            </a:pPr>
            <a:r>
              <a:rPr lang="en-US" sz="1300" dirty="0" smtClean="0"/>
              <a:t> </a:t>
            </a:r>
          </a:p>
          <a:p>
            <a:r>
              <a:rPr lang="en-US" dirty="0" smtClean="0"/>
              <a:t>You can also open a file on another Web site by using a statement such as the following:</a:t>
            </a:r>
          </a:p>
          <a:p>
            <a:pPr>
              <a:buNone/>
            </a:pPr>
            <a:r>
              <a:rPr lang="de-DE" dirty="0" smtClean="0">
                <a:solidFill>
                  <a:srgbClr val="FF0000"/>
                </a:solidFill>
              </a:rPr>
              <a:t>		$fh = fopen(“http://www.data.com/index.html”,”r”);</a:t>
            </a:r>
            <a:endParaRPr lang="en-US" dirty="0" smtClean="0">
              <a:solidFill>
                <a:srgbClr val="FF0000"/>
              </a:solidFill>
            </a:endParaRPr>
          </a:p>
          <a:p>
            <a:r>
              <a:rPr lang="en-US" dirty="0" smtClean="0"/>
              <a:t>You can use a URL only with a read mode, not with a write mode.</a:t>
            </a:r>
          </a:p>
        </p:txBody>
      </p:sp>
    </p:spTree>
  </p:cSld>
  <p:clrMapOvr>
    <a:masterClrMapping/>
  </p:clrMapOvr>
  <p:transition spd="med">
    <p:wheel/>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File </a:t>
            </a:r>
            <a:r>
              <a:rPr lang="en-US" b="1" dirty="0" err="1" smtClean="0"/>
              <a:t>Input/Output</a:t>
            </a:r>
            <a:r>
              <a:rPr lang="en-US" b="1" dirty="0" smtClean="0"/>
              <a:t>…</a:t>
            </a:r>
            <a:endParaRPr lang="en-US" dirty="0"/>
          </a:p>
        </p:txBody>
      </p:sp>
      <p:sp>
        <p:nvSpPr>
          <p:cNvPr id="3" name="Content Placeholder 2"/>
          <p:cNvSpPr>
            <a:spLocks noGrp="1"/>
          </p:cNvSpPr>
          <p:nvPr>
            <p:ph sz="quarter" idx="1"/>
          </p:nvPr>
        </p:nvSpPr>
        <p:spPr>
          <a:xfrm>
            <a:off x="612648" y="1600200"/>
            <a:ext cx="8153400" cy="5029200"/>
          </a:xfrm>
        </p:spPr>
        <p:txBody>
          <a:bodyPr>
            <a:normAutofit fontScale="77500" lnSpcReduction="20000"/>
          </a:bodyPr>
          <a:lstStyle/>
          <a:p>
            <a:r>
              <a:rPr lang="en-US" dirty="0" smtClean="0"/>
              <a:t>To close a file after you have finished reading or writing it, use:</a:t>
            </a:r>
          </a:p>
          <a:p>
            <a:pPr>
              <a:buNone/>
            </a:pPr>
            <a:r>
              <a:rPr lang="en-US" dirty="0" smtClean="0"/>
              <a:t>		</a:t>
            </a:r>
            <a:r>
              <a:rPr lang="en-US" dirty="0" err="1" smtClean="0">
                <a:solidFill>
                  <a:srgbClr val="FF0000"/>
                </a:solidFill>
              </a:rPr>
              <a:t>fclose</a:t>
            </a:r>
            <a:r>
              <a:rPr lang="en-US" dirty="0" smtClean="0">
                <a:solidFill>
                  <a:srgbClr val="FF0000"/>
                </a:solidFill>
              </a:rPr>
              <a:t>($</a:t>
            </a:r>
            <a:r>
              <a:rPr lang="en-US" dirty="0" err="1" smtClean="0">
                <a:solidFill>
                  <a:srgbClr val="FF0000"/>
                </a:solidFill>
              </a:rPr>
              <a:t>fh</a:t>
            </a:r>
            <a:r>
              <a:rPr lang="en-US" dirty="0" smtClean="0">
                <a:solidFill>
                  <a:srgbClr val="FF0000"/>
                </a:solidFill>
              </a:rPr>
              <a:t>);</a:t>
            </a:r>
          </a:p>
          <a:p>
            <a:r>
              <a:rPr lang="en-US" dirty="0" smtClean="0"/>
              <a:t>In this statement, $</a:t>
            </a:r>
            <a:r>
              <a:rPr lang="en-US" dirty="0" err="1" smtClean="0"/>
              <a:t>fh</a:t>
            </a:r>
            <a:r>
              <a:rPr lang="en-US" dirty="0" smtClean="0"/>
              <a:t> is the file handle variable you created when you opened the file.</a:t>
            </a:r>
          </a:p>
          <a:p>
            <a:pPr>
              <a:buNone/>
            </a:pPr>
            <a:r>
              <a:rPr lang="en-US" sz="1400" dirty="0" smtClean="0"/>
              <a:t> </a:t>
            </a:r>
          </a:p>
          <a:p>
            <a:pPr>
              <a:buNone/>
            </a:pPr>
            <a:r>
              <a:rPr lang="en-US" b="1" dirty="0" smtClean="0"/>
              <a:t>Reading from file</a:t>
            </a:r>
            <a:endParaRPr lang="en-US" dirty="0" smtClean="0"/>
          </a:p>
          <a:p>
            <a:r>
              <a:rPr lang="en-US" dirty="0" smtClean="0"/>
              <a:t>You can read from a file by line by line using the </a:t>
            </a:r>
            <a:r>
              <a:rPr lang="en-US" dirty="0" err="1" smtClean="0"/>
              <a:t>fgets</a:t>
            </a:r>
            <a:r>
              <a:rPr lang="en-US" dirty="0" smtClean="0"/>
              <a:t> statement, which has the following general format:</a:t>
            </a:r>
          </a:p>
          <a:p>
            <a:pPr>
              <a:buNone/>
            </a:pPr>
            <a:r>
              <a:rPr lang="en-US" dirty="0" smtClean="0"/>
              <a:t>		</a:t>
            </a:r>
            <a:r>
              <a:rPr lang="en-US" dirty="0" smtClean="0">
                <a:solidFill>
                  <a:srgbClr val="FF0000"/>
                </a:solidFill>
              </a:rPr>
              <a:t>$line = </a:t>
            </a:r>
            <a:r>
              <a:rPr lang="en-US" dirty="0" err="1" smtClean="0">
                <a:solidFill>
                  <a:srgbClr val="FF0000"/>
                </a:solidFill>
              </a:rPr>
              <a:t>fgets</a:t>
            </a:r>
            <a:r>
              <a:rPr lang="en-US" dirty="0" smtClean="0">
                <a:solidFill>
                  <a:srgbClr val="FF0000"/>
                </a:solidFill>
              </a:rPr>
              <a:t>($</a:t>
            </a:r>
            <a:r>
              <a:rPr lang="en-US" dirty="0" err="1" smtClean="0">
                <a:solidFill>
                  <a:srgbClr val="FF0000"/>
                </a:solidFill>
              </a:rPr>
              <a:t>fh</a:t>
            </a:r>
            <a:r>
              <a:rPr lang="en-US" dirty="0" smtClean="0">
                <a:solidFill>
                  <a:srgbClr val="FF0000"/>
                </a:solidFill>
              </a:rPr>
              <a:t>);</a:t>
            </a:r>
          </a:p>
          <a:p>
            <a:pPr>
              <a:buNone/>
            </a:pPr>
            <a:endParaRPr lang="en-US" sz="1400" dirty="0" smtClean="0"/>
          </a:p>
          <a:p>
            <a:r>
              <a:rPr lang="en-US" dirty="0" smtClean="0"/>
              <a:t>Sometimes you want to read strings of a certain size from a file. </a:t>
            </a:r>
          </a:p>
          <a:p>
            <a:r>
              <a:rPr lang="en-US" dirty="0" smtClean="0"/>
              <a:t>You can tell </a:t>
            </a:r>
            <a:r>
              <a:rPr lang="en-US" dirty="0" err="1" smtClean="0"/>
              <a:t>fgets</a:t>
            </a:r>
            <a:r>
              <a:rPr lang="en-US" dirty="0" smtClean="0"/>
              <a:t> to read a certain number of characters:</a:t>
            </a:r>
          </a:p>
          <a:p>
            <a:pPr>
              <a:buNone/>
            </a:pPr>
            <a:r>
              <a:rPr lang="en-US" dirty="0" smtClean="0"/>
              <a:t>		</a:t>
            </a:r>
            <a:r>
              <a:rPr lang="en-US" dirty="0" smtClean="0">
                <a:solidFill>
                  <a:srgbClr val="FF0000"/>
                </a:solidFill>
              </a:rPr>
              <a:t>$line = </a:t>
            </a:r>
            <a:r>
              <a:rPr lang="en-US" dirty="0" err="1" smtClean="0">
                <a:solidFill>
                  <a:srgbClr val="FF0000"/>
                </a:solidFill>
              </a:rPr>
              <a:t>fgets</a:t>
            </a:r>
            <a:r>
              <a:rPr lang="en-US" dirty="0" smtClean="0">
                <a:solidFill>
                  <a:srgbClr val="FF0000"/>
                </a:solidFill>
              </a:rPr>
              <a:t>($</a:t>
            </a:r>
            <a:r>
              <a:rPr lang="en-US" dirty="0" err="1" smtClean="0">
                <a:solidFill>
                  <a:srgbClr val="FF0000"/>
                </a:solidFill>
              </a:rPr>
              <a:t>fh</a:t>
            </a:r>
            <a:r>
              <a:rPr lang="en-US" dirty="0" smtClean="0">
                <a:solidFill>
                  <a:srgbClr val="FF0000"/>
                </a:solidFill>
              </a:rPr>
              <a:t>, n);</a:t>
            </a:r>
          </a:p>
          <a:p>
            <a:r>
              <a:rPr lang="en-US" dirty="0" smtClean="0"/>
              <a:t>This statement tells PHP to read a string that is n-1 characters long until it reaches the end of the line or the end of the file.</a:t>
            </a:r>
          </a:p>
        </p:txBody>
      </p:sp>
    </p:spTree>
  </p:cSld>
  <p:clrMapOvr>
    <a:masterClrMapping/>
  </p:clrMapOvr>
  <p:transition spd="med">
    <p:wheel/>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File </a:t>
            </a:r>
            <a:r>
              <a:rPr lang="en-US" b="1" dirty="0" err="1" smtClean="0"/>
              <a:t>Input/Output</a:t>
            </a:r>
            <a:r>
              <a:rPr lang="en-US" b="1" dirty="0" smtClean="0"/>
              <a:t>…</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85000" lnSpcReduction="20000"/>
          </a:bodyPr>
          <a:lstStyle/>
          <a:p>
            <a:r>
              <a:rPr lang="en-US" sz="2800" dirty="0" smtClean="0"/>
              <a:t>You can check the end of file by using </a:t>
            </a:r>
            <a:r>
              <a:rPr lang="en-US" sz="2800" dirty="0" err="1" smtClean="0"/>
              <a:t>feof</a:t>
            </a:r>
            <a:r>
              <a:rPr lang="en-US" sz="2800" dirty="0" smtClean="0"/>
              <a:t> function:</a:t>
            </a:r>
          </a:p>
          <a:p>
            <a:pPr>
              <a:buNone/>
            </a:pPr>
            <a:r>
              <a:rPr lang="en-US" sz="2800" dirty="0" smtClean="0">
                <a:solidFill>
                  <a:srgbClr val="FF0000"/>
                </a:solidFill>
              </a:rPr>
              <a:t>	</a:t>
            </a:r>
            <a:r>
              <a:rPr lang="en-US" sz="2800" dirty="0" err="1" smtClean="0">
                <a:solidFill>
                  <a:srgbClr val="FF0000"/>
                </a:solidFill>
              </a:rPr>
              <a:t>feof</a:t>
            </a:r>
            <a:r>
              <a:rPr lang="en-US" sz="2800" dirty="0" smtClean="0">
                <a:solidFill>
                  <a:srgbClr val="FF0000"/>
                </a:solidFill>
              </a:rPr>
              <a:t>($</a:t>
            </a:r>
            <a:r>
              <a:rPr lang="en-US" sz="2800" dirty="0" err="1" smtClean="0">
                <a:solidFill>
                  <a:srgbClr val="FF0000"/>
                </a:solidFill>
              </a:rPr>
              <a:t>fh</a:t>
            </a:r>
            <a:r>
              <a:rPr lang="en-US" sz="2800" dirty="0" smtClean="0">
                <a:solidFill>
                  <a:srgbClr val="FF0000"/>
                </a:solidFill>
              </a:rPr>
              <a:t>);</a:t>
            </a:r>
          </a:p>
          <a:p>
            <a:pPr>
              <a:buNone/>
            </a:pPr>
            <a:endParaRPr lang="en-US" sz="1200" dirty="0" smtClean="0">
              <a:solidFill>
                <a:srgbClr val="FF0000"/>
              </a:solidFill>
            </a:endParaRPr>
          </a:p>
          <a:p>
            <a:r>
              <a:rPr lang="en-US" sz="2800" dirty="0" smtClean="0"/>
              <a:t>Example:  a program that reads file line by line until end of file and displays it</a:t>
            </a:r>
          </a:p>
          <a:p>
            <a:pPr lvl="1">
              <a:buNone/>
            </a:pP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lvl="1">
              <a:buNone/>
            </a:pPr>
            <a:r>
              <a:rPr lang="en-US" dirty="0" smtClean="0">
                <a:solidFill>
                  <a:srgbClr val="FF0000"/>
                </a:solidFill>
              </a:rPr>
              <a:t>$</a:t>
            </a:r>
            <a:r>
              <a:rPr lang="en-US" dirty="0" err="1" smtClean="0">
                <a:solidFill>
                  <a:srgbClr val="FF0000"/>
                </a:solidFill>
              </a:rPr>
              <a:t>fh</a:t>
            </a:r>
            <a:r>
              <a:rPr lang="en-US" dirty="0" smtClean="0">
                <a:solidFill>
                  <a:srgbClr val="FF0000"/>
                </a:solidFill>
              </a:rPr>
              <a:t> = </a:t>
            </a:r>
            <a:r>
              <a:rPr lang="en-US" dirty="0" err="1" smtClean="0">
                <a:solidFill>
                  <a:srgbClr val="FF0000"/>
                </a:solidFill>
              </a:rPr>
              <a:t>fopen</a:t>
            </a:r>
            <a:r>
              <a:rPr lang="en-US" dirty="0" smtClean="0">
                <a:solidFill>
                  <a:srgbClr val="FF0000"/>
                </a:solidFill>
              </a:rPr>
              <a:t>("test.txt", "r") or die("Can't open file");</a:t>
            </a:r>
          </a:p>
          <a:p>
            <a:pPr lvl="1">
              <a:buNone/>
            </a:pPr>
            <a:r>
              <a:rPr lang="en-US" dirty="0" smtClean="0">
                <a:solidFill>
                  <a:srgbClr val="FF0000"/>
                </a:solidFill>
              </a:rPr>
              <a:t>while(!</a:t>
            </a:r>
            <a:r>
              <a:rPr lang="en-US" dirty="0" err="1" smtClean="0">
                <a:solidFill>
                  <a:srgbClr val="FF0000"/>
                </a:solidFill>
              </a:rPr>
              <a:t>feof</a:t>
            </a:r>
            <a:r>
              <a:rPr lang="en-US" dirty="0" smtClean="0">
                <a:solidFill>
                  <a:srgbClr val="FF0000"/>
                </a:solidFill>
              </a:rPr>
              <a:t>($</a:t>
            </a:r>
            <a:r>
              <a:rPr lang="en-US" dirty="0" err="1" smtClean="0">
                <a:solidFill>
                  <a:srgbClr val="FF0000"/>
                </a:solidFill>
              </a:rPr>
              <a:t>fh</a:t>
            </a:r>
            <a:r>
              <a:rPr lang="en-US" dirty="0" smtClean="0">
                <a:solidFill>
                  <a:srgbClr val="FF0000"/>
                </a:solidFill>
              </a:rPr>
              <a:t>)) </a:t>
            </a:r>
          </a:p>
          <a:p>
            <a:pPr lvl="1">
              <a:buNone/>
            </a:pPr>
            <a:r>
              <a:rPr lang="en-US" dirty="0" smtClean="0">
                <a:solidFill>
                  <a:srgbClr val="FF0000"/>
                </a:solidFill>
              </a:rPr>
              <a:t>{</a:t>
            </a:r>
          </a:p>
          <a:p>
            <a:pPr lvl="1">
              <a:buNone/>
            </a:pPr>
            <a:r>
              <a:rPr lang="en-US" dirty="0" smtClean="0">
                <a:solidFill>
                  <a:srgbClr val="FF0000"/>
                </a:solidFill>
              </a:rPr>
              <a:t>   $line = </a:t>
            </a:r>
            <a:r>
              <a:rPr lang="en-US" dirty="0" err="1" smtClean="0">
                <a:solidFill>
                  <a:srgbClr val="FF0000"/>
                </a:solidFill>
              </a:rPr>
              <a:t>fgets</a:t>
            </a:r>
            <a:r>
              <a:rPr lang="en-US" dirty="0" smtClean="0">
                <a:solidFill>
                  <a:srgbClr val="FF0000"/>
                </a:solidFill>
              </a:rPr>
              <a:t>($</a:t>
            </a:r>
            <a:r>
              <a:rPr lang="en-US" dirty="0" err="1" smtClean="0">
                <a:solidFill>
                  <a:srgbClr val="FF0000"/>
                </a:solidFill>
              </a:rPr>
              <a:t>fh</a:t>
            </a:r>
            <a:r>
              <a:rPr lang="en-US" dirty="0" smtClean="0">
                <a:solidFill>
                  <a:srgbClr val="FF0000"/>
                </a:solidFill>
              </a:rPr>
              <a:t>);</a:t>
            </a:r>
          </a:p>
          <a:p>
            <a:pPr lvl="1">
              <a:buNone/>
            </a:pPr>
            <a:r>
              <a:rPr lang="en-US" dirty="0" smtClean="0">
                <a:solidFill>
                  <a:srgbClr val="FF0000"/>
                </a:solidFill>
              </a:rPr>
              <a:t>   print (“&lt;</a:t>
            </a:r>
            <a:r>
              <a:rPr lang="en-US" dirty="0" err="1" smtClean="0">
                <a:solidFill>
                  <a:srgbClr val="FF0000"/>
                </a:solidFill>
              </a:rPr>
              <a:t>br</a:t>
            </a:r>
            <a:r>
              <a:rPr lang="en-US" dirty="0" smtClean="0">
                <a:solidFill>
                  <a:srgbClr val="FF0000"/>
                </a:solidFill>
              </a:rPr>
              <a:t>&gt;$line");</a:t>
            </a:r>
          </a:p>
          <a:p>
            <a:pPr lvl="1">
              <a:buNone/>
            </a:pPr>
            <a:r>
              <a:rPr lang="en-US" dirty="0" smtClean="0">
                <a:solidFill>
                  <a:srgbClr val="FF0000"/>
                </a:solidFill>
              </a:rPr>
              <a:t>}</a:t>
            </a:r>
          </a:p>
          <a:p>
            <a:pPr lvl="1">
              <a:buNone/>
            </a:pPr>
            <a:r>
              <a:rPr lang="en-US" dirty="0" err="1" smtClean="0">
                <a:solidFill>
                  <a:srgbClr val="FF0000"/>
                </a:solidFill>
              </a:rPr>
              <a:t>fclose</a:t>
            </a:r>
            <a:r>
              <a:rPr lang="en-US" dirty="0" smtClean="0">
                <a:solidFill>
                  <a:srgbClr val="FF0000"/>
                </a:solidFill>
              </a:rPr>
              <a:t>($</a:t>
            </a:r>
            <a:r>
              <a:rPr lang="en-US" dirty="0" err="1" smtClean="0">
                <a:solidFill>
                  <a:srgbClr val="FF0000"/>
                </a:solidFill>
              </a:rPr>
              <a:t>fh</a:t>
            </a:r>
            <a:r>
              <a:rPr lang="en-US" dirty="0" smtClean="0">
                <a:solidFill>
                  <a:srgbClr val="FF0000"/>
                </a:solidFill>
              </a:rPr>
              <a:t>);</a:t>
            </a:r>
          </a:p>
          <a:p>
            <a:pPr lvl="1">
              <a:buNone/>
            </a:pPr>
            <a:r>
              <a:rPr lang="en-US" dirty="0" smtClean="0">
                <a:solidFill>
                  <a:srgbClr val="FF0000"/>
                </a:solidFill>
              </a:rPr>
              <a:t>?&gt;</a:t>
            </a:r>
          </a:p>
        </p:txBody>
      </p:sp>
    </p:spTree>
  </p:cSld>
  <p:clrMapOvr>
    <a:masterClrMapping/>
  </p:clrMapOvr>
  <p:transition spd="med">
    <p:wheel/>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File </a:t>
            </a:r>
            <a:r>
              <a:rPr lang="en-US" b="1" dirty="0" err="1" smtClean="0"/>
              <a:t>Input/Output</a:t>
            </a:r>
            <a:r>
              <a:rPr lang="en-US" b="1" dirty="0" smtClean="0"/>
              <a:t>…</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77500" lnSpcReduction="20000"/>
          </a:bodyPr>
          <a:lstStyle/>
          <a:p>
            <a:r>
              <a:rPr lang="en-US" dirty="0" smtClean="0"/>
              <a:t>Another option is to read a single character at a time from a file. </a:t>
            </a:r>
          </a:p>
          <a:p>
            <a:r>
              <a:rPr lang="en-US" dirty="0" smtClean="0"/>
              <a:t>You can do this using the </a:t>
            </a:r>
            <a:r>
              <a:rPr lang="en-US" dirty="0" err="1" smtClean="0"/>
              <a:t>fgetc</a:t>
            </a:r>
            <a:r>
              <a:rPr lang="en-US" dirty="0" smtClean="0"/>
              <a:t>() function. </a:t>
            </a:r>
          </a:p>
          <a:p>
            <a:r>
              <a:rPr lang="en-US" dirty="0" smtClean="0"/>
              <a:t>We can replace the while loop in our original script with one that uses </a:t>
            </a:r>
            <a:r>
              <a:rPr lang="en-US" dirty="0" err="1" smtClean="0"/>
              <a:t>fgetc</a:t>
            </a:r>
            <a:r>
              <a:rPr lang="en-US" dirty="0" smtClean="0"/>
              <a:t>():</a:t>
            </a:r>
          </a:p>
          <a:p>
            <a:pPr>
              <a:buNone/>
            </a:pPr>
            <a:r>
              <a:rPr lang="en-US" dirty="0" smtClean="0">
                <a:solidFill>
                  <a:srgbClr val="FF0000"/>
                </a:solidFill>
              </a:rPr>
              <a:t>	while (!</a:t>
            </a:r>
            <a:r>
              <a:rPr lang="en-US" dirty="0" err="1" smtClean="0">
                <a:solidFill>
                  <a:srgbClr val="FF0000"/>
                </a:solidFill>
              </a:rPr>
              <a:t>feof</a:t>
            </a:r>
            <a:r>
              <a:rPr lang="en-US" dirty="0" smtClean="0">
                <a:solidFill>
                  <a:srgbClr val="FF0000"/>
                </a:solidFill>
              </a:rPr>
              <a:t>($</a:t>
            </a:r>
            <a:r>
              <a:rPr lang="en-US" dirty="0" err="1" smtClean="0">
                <a:solidFill>
                  <a:srgbClr val="FF0000"/>
                </a:solidFill>
              </a:rPr>
              <a:t>fp</a:t>
            </a:r>
            <a:r>
              <a:rPr lang="en-US" dirty="0" smtClean="0">
                <a:solidFill>
                  <a:srgbClr val="FF0000"/>
                </a:solidFill>
              </a:rPr>
              <a:t>)) {</a:t>
            </a:r>
          </a:p>
          <a:p>
            <a:pPr>
              <a:buNone/>
            </a:pPr>
            <a:r>
              <a:rPr lang="en-US" dirty="0" smtClean="0">
                <a:solidFill>
                  <a:srgbClr val="FF0000"/>
                </a:solidFill>
              </a:rPr>
              <a:t>  		$char = </a:t>
            </a:r>
            <a:r>
              <a:rPr lang="en-US" dirty="0" err="1" smtClean="0">
                <a:solidFill>
                  <a:srgbClr val="FF0000"/>
                </a:solidFill>
              </a:rPr>
              <a:t>fgetc</a:t>
            </a:r>
            <a:r>
              <a:rPr lang="en-US" dirty="0" smtClean="0">
                <a:solidFill>
                  <a:srgbClr val="FF0000"/>
                </a:solidFill>
              </a:rPr>
              <a:t>($</a:t>
            </a:r>
            <a:r>
              <a:rPr lang="en-US" dirty="0" err="1" smtClean="0">
                <a:solidFill>
                  <a:srgbClr val="FF0000"/>
                </a:solidFill>
              </a:rPr>
              <a:t>fp</a:t>
            </a:r>
            <a:r>
              <a:rPr lang="en-US" dirty="0" smtClean="0">
                <a:solidFill>
                  <a:srgbClr val="FF0000"/>
                </a:solidFill>
              </a:rPr>
              <a:t>);</a:t>
            </a:r>
          </a:p>
          <a:p>
            <a:pPr>
              <a:buNone/>
            </a:pPr>
            <a:r>
              <a:rPr lang="en-US" dirty="0" smtClean="0">
                <a:solidFill>
                  <a:srgbClr val="FF0000"/>
                </a:solidFill>
              </a:rPr>
              <a:t>  		echo ($char);</a:t>
            </a:r>
          </a:p>
          <a:p>
            <a:pPr>
              <a:buNone/>
            </a:pPr>
            <a:r>
              <a:rPr lang="en-US" dirty="0" smtClean="0">
                <a:solidFill>
                  <a:srgbClr val="FF0000"/>
                </a:solidFill>
              </a:rPr>
              <a:t>	}</a:t>
            </a:r>
          </a:p>
          <a:p>
            <a:r>
              <a:rPr lang="en-US" dirty="0" smtClean="0"/>
              <a:t>This code reads a single character from the file at a time and stores it in $char, until the end of the file is reached.</a:t>
            </a:r>
          </a:p>
          <a:p>
            <a:pPr>
              <a:buNone/>
            </a:pPr>
            <a:r>
              <a:rPr lang="en-US" sz="1600" dirty="0" smtClean="0"/>
              <a:t> </a:t>
            </a:r>
          </a:p>
          <a:p>
            <a:r>
              <a:rPr lang="en-US" dirty="0" smtClean="0"/>
              <a:t>We can also read the whole file in one go. </a:t>
            </a:r>
          </a:p>
          <a:p>
            <a:r>
              <a:rPr lang="en-US" dirty="0" smtClean="0"/>
              <a:t>This can be done using </a:t>
            </a:r>
            <a:r>
              <a:rPr lang="en-US" dirty="0" err="1" smtClean="0"/>
              <a:t>readfile</a:t>
            </a:r>
            <a:r>
              <a:rPr lang="en-US" dirty="0" smtClean="0"/>
              <a:t>(). </a:t>
            </a:r>
          </a:p>
          <a:p>
            <a:pPr>
              <a:buNone/>
            </a:pPr>
            <a:r>
              <a:rPr lang="en-US" dirty="0" smtClean="0">
                <a:solidFill>
                  <a:srgbClr val="FF0000"/>
                </a:solidFill>
              </a:rPr>
              <a:t>		</a:t>
            </a:r>
            <a:r>
              <a:rPr lang="en-US" dirty="0" err="1" smtClean="0">
                <a:solidFill>
                  <a:srgbClr val="FF0000"/>
                </a:solidFill>
              </a:rPr>
              <a:t>readfile</a:t>
            </a:r>
            <a:r>
              <a:rPr lang="en-US" dirty="0" smtClean="0">
                <a:solidFill>
                  <a:srgbClr val="FF0000"/>
                </a:solidFill>
              </a:rPr>
              <a:t>(“test.txt”);</a:t>
            </a:r>
          </a:p>
        </p:txBody>
      </p:sp>
    </p:spTree>
  </p:cSld>
  <p:clrMapOvr>
    <a:masterClrMapping/>
  </p:clrMapOvr>
  <p:transition spd="med">
    <p:wheel/>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File </a:t>
            </a:r>
            <a:r>
              <a:rPr lang="en-US" b="1" dirty="0" err="1" smtClean="0"/>
              <a:t>Input/Output</a:t>
            </a:r>
            <a:r>
              <a:rPr lang="en-US" b="1" dirty="0" smtClean="0"/>
              <a:t>…</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70000" lnSpcReduction="20000"/>
          </a:bodyPr>
          <a:lstStyle/>
          <a:p>
            <a:pPr>
              <a:lnSpc>
                <a:spcPct val="120000"/>
              </a:lnSpc>
            </a:pPr>
            <a:r>
              <a:rPr lang="en-US" dirty="0" smtClean="0"/>
              <a:t>A call to the </a:t>
            </a:r>
            <a:r>
              <a:rPr lang="en-US" dirty="0" err="1" smtClean="0"/>
              <a:t>readfile</a:t>
            </a:r>
            <a:r>
              <a:rPr lang="en-US" dirty="0" smtClean="0"/>
              <a:t>() function opens the file, echoes the content to standard output (the browser), and then closes the file. </a:t>
            </a:r>
          </a:p>
          <a:p>
            <a:pPr>
              <a:lnSpc>
                <a:spcPct val="120000"/>
              </a:lnSpc>
            </a:pPr>
            <a:r>
              <a:rPr lang="en-US" dirty="0" smtClean="0"/>
              <a:t>The prototype for </a:t>
            </a:r>
            <a:r>
              <a:rPr lang="en-US" dirty="0" err="1" smtClean="0"/>
              <a:t>readfile</a:t>
            </a:r>
            <a:r>
              <a:rPr lang="en-US" dirty="0" smtClean="0"/>
              <a:t>() is</a:t>
            </a:r>
          </a:p>
          <a:p>
            <a:pPr>
              <a:lnSpc>
                <a:spcPct val="120000"/>
              </a:lnSpc>
              <a:buNone/>
            </a:pPr>
            <a:r>
              <a:rPr lang="en-US" dirty="0" smtClean="0">
                <a:solidFill>
                  <a:srgbClr val="FF0000"/>
                </a:solidFill>
              </a:rPr>
              <a:t>	</a:t>
            </a:r>
            <a:r>
              <a:rPr lang="en-US" dirty="0" err="1" smtClean="0">
                <a:solidFill>
                  <a:srgbClr val="FF0000"/>
                </a:solidFill>
              </a:rPr>
              <a:t>int</a:t>
            </a:r>
            <a:r>
              <a:rPr lang="en-US" dirty="0" smtClean="0">
                <a:solidFill>
                  <a:srgbClr val="FF0000"/>
                </a:solidFill>
              </a:rPr>
              <a:t> </a:t>
            </a:r>
            <a:r>
              <a:rPr lang="en-US" dirty="0" err="1" smtClean="0">
                <a:solidFill>
                  <a:srgbClr val="FF0000"/>
                </a:solidFill>
              </a:rPr>
              <a:t>readfile</a:t>
            </a:r>
            <a:r>
              <a:rPr lang="en-US" dirty="0" smtClean="0">
                <a:solidFill>
                  <a:srgbClr val="FF0000"/>
                </a:solidFill>
              </a:rPr>
              <a:t>(string filename, [</a:t>
            </a:r>
            <a:r>
              <a:rPr lang="en-US" dirty="0" err="1" smtClean="0">
                <a:solidFill>
                  <a:srgbClr val="FF0000"/>
                </a:solidFill>
              </a:rPr>
              <a:t>int</a:t>
            </a:r>
            <a:r>
              <a:rPr lang="en-US" dirty="0" smtClean="0">
                <a:solidFill>
                  <a:srgbClr val="FF0000"/>
                </a:solidFill>
              </a:rPr>
              <a:t> </a:t>
            </a:r>
            <a:r>
              <a:rPr lang="en-US" dirty="0" err="1" smtClean="0">
                <a:solidFill>
                  <a:srgbClr val="FF0000"/>
                </a:solidFill>
              </a:rPr>
              <a:t>use_include_path</a:t>
            </a:r>
            <a:r>
              <a:rPr lang="en-US" dirty="0" smtClean="0">
                <a:solidFill>
                  <a:srgbClr val="FF0000"/>
                </a:solidFill>
              </a:rPr>
              <a:t>]);</a:t>
            </a:r>
          </a:p>
          <a:p>
            <a:pPr>
              <a:lnSpc>
                <a:spcPct val="120000"/>
              </a:lnSpc>
            </a:pPr>
            <a:r>
              <a:rPr lang="en-US" dirty="0" smtClean="0"/>
              <a:t>The optional second parameter specifies whether PHP should look for the file in the </a:t>
            </a:r>
            <a:r>
              <a:rPr lang="en-US" dirty="0" err="1" smtClean="0"/>
              <a:t>include_path</a:t>
            </a:r>
            <a:r>
              <a:rPr lang="en-US" dirty="0" smtClean="0"/>
              <a:t>.</a:t>
            </a:r>
          </a:p>
          <a:p>
            <a:pPr>
              <a:lnSpc>
                <a:spcPct val="120000"/>
              </a:lnSpc>
              <a:buNone/>
            </a:pPr>
            <a:r>
              <a:rPr lang="en-US" sz="1500" dirty="0" smtClean="0"/>
              <a:t> </a:t>
            </a:r>
          </a:p>
          <a:p>
            <a:pPr>
              <a:lnSpc>
                <a:spcPct val="120000"/>
              </a:lnSpc>
            </a:pPr>
            <a:r>
              <a:rPr lang="en-US" dirty="0" smtClean="0"/>
              <a:t>The final way we can read from a file is using the </a:t>
            </a:r>
            <a:r>
              <a:rPr lang="en-US" dirty="0" err="1" smtClean="0"/>
              <a:t>fread</a:t>
            </a:r>
            <a:r>
              <a:rPr lang="en-US" dirty="0" smtClean="0"/>
              <a:t>() function to read an arbitrary number of bytes from the file. </a:t>
            </a:r>
          </a:p>
          <a:p>
            <a:pPr>
              <a:lnSpc>
                <a:spcPct val="120000"/>
              </a:lnSpc>
            </a:pPr>
            <a:r>
              <a:rPr lang="en-US" dirty="0" smtClean="0"/>
              <a:t>This function has the following prototype:</a:t>
            </a:r>
          </a:p>
          <a:p>
            <a:pPr>
              <a:lnSpc>
                <a:spcPct val="120000"/>
              </a:lnSpc>
              <a:buNone/>
            </a:pPr>
            <a:r>
              <a:rPr lang="en-US" dirty="0" smtClean="0">
                <a:solidFill>
                  <a:srgbClr val="FF0000"/>
                </a:solidFill>
              </a:rPr>
              <a:t>	string </a:t>
            </a:r>
            <a:r>
              <a:rPr lang="en-US" dirty="0" err="1" smtClean="0">
                <a:solidFill>
                  <a:srgbClr val="FF0000"/>
                </a:solidFill>
              </a:rPr>
              <a:t>fread</a:t>
            </a:r>
            <a:r>
              <a:rPr lang="en-US" dirty="0" smtClean="0">
                <a:solidFill>
                  <a:srgbClr val="FF0000"/>
                </a:solidFill>
              </a:rPr>
              <a:t>(</a:t>
            </a:r>
            <a:r>
              <a:rPr lang="en-US" dirty="0" err="1" smtClean="0">
                <a:solidFill>
                  <a:srgbClr val="FF0000"/>
                </a:solidFill>
              </a:rPr>
              <a:t>int</a:t>
            </a:r>
            <a:r>
              <a:rPr lang="en-US" dirty="0" smtClean="0">
                <a:solidFill>
                  <a:srgbClr val="FF0000"/>
                </a:solidFill>
              </a:rPr>
              <a:t> </a:t>
            </a:r>
            <a:r>
              <a:rPr lang="en-US" dirty="0" err="1" smtClean="0">
                <a:solidFill>
                  <a:srgbClr val="FF0000"/>
                </a:solidFill>
              </a:rPr>
              <a:t>fp</a:t>
            </a:r>
            <a:r>
              <a:rPr lang="en-US" dirty="0" smtClean="0">
                <a:solidFill>
                  <a:srgbClr val="FF0000"/>
                </a:solidFill>
              </a:rPr>
              <a:t>, </a:t>
            </a:r>
            <a:r>
              <a:rPr lang="en-US" dirty="0" err="1" smtClean="0">
                <a:solidFill>
                  <a:srgbClr val="FF0000"/>
                </a:solidFill>
              </a:rPr>
              <a:t>int</a:t>
            </a:r>
            <a:r>
              <a:rPr lang="en-US" dirty="0" smtClean="0">
                <a:solidFill>
                  <a:srgbClr val="FF0000"/>
                </a:solidFill>
              </a:rPr>
              <a:t> length);</a:t>
            </a:r>
          </a:p>
          <a:p>
            <a:pPr>
              <a:lnSpc>
                <a:spcPct val="120000"/>
              </a:lnSpc>
            </a:pPr>
            <a:r>
              <a:rPr lang="en-US" dirty="0" smtClean="0"/>
              <a:t>It reads up to length bytes or to the end of file, whichever comes first.</a:t>
            </a:r>
          </a:p>
        </p:txBody>
      </p:sp>
    </p:spTree>
  </p:cSld>
  <p:clrMapOvr>
    <a:masterClrMapping/>
  </p:clrMapOvr>
  <p:transition spd="med">
    <p:wheel/>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File </a:t>
            </a:r>
            <a:r>
              <a:rPr lang="en-US" b="1" dirty="0" err="1" smtClean="0"/>
              <a:t>Input/Output</a:t>
            </a:r>
            <a:r>
              <a:rPr lang="en-US" b="1" dirty="0" smtClean="0"/>
              <a:t>…</a:t>
            </a:r>
            <a:endParaRPr lang="en-US" dirty="0"/>
          </a:p>
        </p:txBody>
      </p:sp>
      <p:sp>
        <p:nvSpPr>
          <p:cNvPr id="3" name="Content Placeholder 2"/>
          <p:cNvSpPr>
            <a:spLocks noGrp="1"/>
          </p:cNvSpPr>
          <p:nvPr>
            <p:ph sz="quarter" idx="1"/>
          </p:nvPr>
        </p:nvSpPr>
        <p:spPr>
          <a:xfrm>
            <a:off x="612648" y="1600200"/>
            <a:ext cx="8153400" cy="5029200"/>
          </a:xfrm>
        </p:spPr>
        <p:txBody>
          <a:bodyPr>
            <a:normAutofit fontScale="70000" lnSpcReduction="20000"/>
          </a:bodyPr>
          <a:lstStyle/>
          <a:p>
            <a:pPr>
              <a:lnSpc>
                <a:spcPct val="120000"/>
              </a:lnSpc>
              <a:buNone/>
            </a:pPr>
            <a:r>
              <a:rPr lang="en-US" b="1" dirty="0" smtClean="0"/>
              <a:t>Writing to a File</a:t>
            </a:r>
            <a:endParaRPr lang="en-US" dirty="0" smtClean="0"/>
          </a:p>
          <a:p>
            <a:pPr>
              <a:lnSpc>
                <a:spcPct val="120000"/>
              </a:lnSpc>
            </a:pPr>
            <a:r>
              <a:rPr lang="en-US" dirty="0" smtClean="0"/>
              <a:t>Writing to a file in PHP is relatively simple. </a:t>
            </a:r>
          </a:p>
          <a:p>
            <a:pPr>
              <a:lnSpc>
                <a:spcPct val="120000"/>
              </a:lnSpc>
            </a:pPr>
            <a:r>
              <a:rPr lang="en-US" dirty="0" smtClean="0"/>
              <a:t>You can use either of the functions </a:t>
            </a:r>
            <a:r>
              <a:rPr lang="en-US" dirty="0" err="1" smtClean="0"/>
              <a:t>fwrite</a:t>
            </a:r>
            <a:r>
              <a:rPr lang="en-US" dirty="0" smtClean="0"/>
              <a:t>() or </a:t>
            </a:r>
            <a:r>
              <a:rPr lang="en-US" dirty="0" err="1" smtClean="0"/>
              <a:t>fputs</a:t>
            </a:r>
            <a:r>
              <a:rPr lang="en-US" dirty="0" smtClean="0"/>
              <a:t>() </a:t>
            </a:r>
          </a:p>
          <a:p>
            <a:pPr>
              <a:lnSpc>
                <a:spcPct val="120000"/>
              </a:lnSpc>
            </a:pPr>
            <a:r>
              <a:rPr lang="en-US" dirty="0" err="1" smtClean="0"/>
              <a:t>fputs</a:t>
            </a:r>
            <a:r>
              <a:rPr lang="en-US" dirty="0" smtClean="0"/>
              <a:t>() is an alias to </a:t>
            </a:r>
            <a:r>
              <a:rPr lang="en-US" dirty="0" err="1" smtClean="0"/>
              <a:t>fwrite</a:t>
            </a:r>
            <a:r>
              <a:rPr lang="en-US" dirty="0" smtClean="0"/>
              <a:t>(). </a:t>
            </a:r>
          </a:p>
          <a:p>
            <a:pPr>
              <a:lnSpc>
                <a:spcPct val="120000"/>
              </a:lnSpc>
            </a:pPr>
            <a:r>
              <a:rPr lang="en-US" dirty="0" smtClean="0"/>
              <a:t>We call </a:t>
            </a:r>
            <a:r>
              <a:rPr lang="en-US" dirty="0" err="1" smtClean="0"/>
              <a:t>fwrite</a:t>
            </a:r>
            <a:r>
              <a:rPr lang="en-US" dirty="0" smtClean="0"/>
              <a:t>() in the following:</a:t>
            </a:r>
          </a:p>
          <a:p>
            <a:pPr>
              <a:lnSpc>
                <a:spcPct val="120000"/>
              </a:lnSpc>
              <a:buNone/>
            </a:pPr>
            <a:r>
              <a:rPr lang="en-US" dirty="0" smtClean="0"/>
              <a:t>		</a:t>
            </a:r>
            <a:r>
              <a:rPr lang="en-US" dirty="0" err="1" smtClean="0">
                <a:solidFill>
                  <a:srgbClr val="FF0000"/>
                </a:solidFill>
              </a:rPr>
              <a:t>fwrite</a:t>
            </a:r>
            <a:r>
              <a:rPr lang="en-US" dirty="0" smtClean="0">
                <a:solidFill>
                  <a:srgbClr val="FF0000"/>
                </a:solidFill>
              </a:rPr>
              <a:t>($</a:t>
            </a:r>
            <a:r>
              <a:rPr lang="en-US" dirty="0" err="1" smtClean="0">
                <a:solidFill>
                  <a:srgbClr val="FF0000"/>
                </a:solidFill>
              </a:rPr>
              <a:t>fp</a:t>
            </a:r>
            <a:r>
              <a:rPr lang="en-US" dirty="0" smtClean="0">
                <a:solidFill>
                  <a:srgbClr val="FF0000"/>
                </a:solidFill>
              </a:rPr>
              <a:t>, $</a:t>
            </a:r>
            <a:r>
              <a:rPr lang="en-US" dirty="0" err="1" smtClean="0">
                <a:solidFill>
                  <a:srgbClr val="FF0000"/>
                </a:solidFill>
              </a:rPr>
              <a:t>outputstring</a:t>
            </a:r>
            <a:r>
              <a:rPr lang="en-US" dirty="0" smtClean="0">
                <a:solidFill>
                  <a:srgbClr val="FF0000"/>
                </a:solidFill>
              </a:rPr>
              <a:t>);</a:t>
            </a:r>
          </a:p>
          <a:p>
            <a:pPr>
              <a:lnSpc>
                <a:spcPct val="120000"/>
              </a:lnSpc>
              <a:buNone/>
            </a:pPr>
            <a:r>
              <a:rPr lang="en-US" sz="1500" dirty="0" smtClean="0"/>
              <a:t> </a:t>
            </a:r>
          </a:p>
          <a:p>
            <a:pPr>
              <a:lnSpc>
                <a:spcPct val="120000"/>
              </a:lnSpc>
            </a:pPr>
            <a:r>
              <a:rPr lang="en-US" dirty="0" smtClean="0"/>
              <a:t>This tells PHP to write the string stored in $</a:t>
            </a:r>
            <a:r>
              <a:rPr lang="en-US" dirty="0" err="1" smtClean="0"/>
              <a:t>outputstring</a:t>
            </a:r>
            <a:r>
              <a:rPr lang="en-US" dirty="0" smtClean="0"/>
              <a:t> to the file pointed to by $fp. </a:t>
            </a:r>
          </a:p>
          <a:p>
            <a:pPr>
              <a:lnSpc>
                <a:spcPct val="120000"/>
              </a:lnSpc>
            </a:pPr>
            <a:r>
              <a:rPr lang="en-US" dirty="0" smtClean="0"/>
              <a:t>The function </a:t>
            </a:r>
            <a:r>
              <a:rPr lang="en-US" dirty="0" err="1" smtClean="0"/>
              <a:t>fwrite</a:t>
            </a:r>
            <a:r>
              <a:rPr lang="en-US" dirty="0" smtClean="0"/>
              <a:t>() actually takes three parameters but the third one is optional. </a:t>
            </a:r>
          </a:p>
          <a:p>
            <a:pPr>
              <a:lnSpc>
                <a:spcPct val="120000"/>
              </a:lnSpc>
            </a:pPr>
            <a:r>
              <a:rPr lang="en-US" dirty="0" smtClean="0"/>
              <a:t>The prototype for </a:t>
            </a:r>
            <a:r>
              <a:rPr lang="en-US" dirty="0" err="1" smtClean="0"/>
              <a:t>fwrite</a:t>
            </a:r>
            <a:r>
              <a:rPr lang="en-US" dirty="0" smtClean="0"/>
              <a:t>() is: </a:t>
            </a:r>
          </a:p>
          <a:p>
            <a:pPr>
              <a:lnSpc>
                <a:spcPct val="120000"/>
              </a:lnSpc>
              <a:buNone/>
            </a:pPr>
            <a:r>
              <a:rPr lang="en-US" dirty="0" smtClean="0"/>
              <a:t>		</a:t>
            </a:r>
            <a:r>
              <a:rPr lang="en-US" dirty="0" err="1" smtClean="0">
                <a:solidFill>
                  <a:srgbClr val="FF0000"/>
                </a:solidFill>
              </a:rPr>
              <a:t>int</a:t>
            </a:r>
            <a:r>
              <a:rPr lang="en-US" dirty="0" smtClean="0">
                <a:solidFill>
                  <a:srgbClr val="FF0000"/>
                </a:solidFill>
              </a:rPr>
              <a:t> </a:t>
            </a:r>
            <a:r>
              <a:rPr lang="en-US" dirty="0" err="1" smtClean="0">
                <a:solidFill>
                  <a:srgbClr val="FF0000"/>
                </a:solidFill>
              </a:rPr>
              <a:t>fwrite</a:t>
            </a:r>
            <a:r>
              <a:rPr lang="en-US" dirty="0" smtClean="0">
                <a:solidFill>
                  <a:srgbClr val="FF0000"/>
                </a:solidFill>
              </a:rPr>
              <a:t>(</a:t>
            </a:r>
            <a:r>
              <a:rPr lang="en-US" dirty="0" err="1" smtClean="0">
                <a:solidFill>
                  <a:srgbClr val="FF0000"/>
                </a:solidFill>
              </a:rPr>
              <a:t>int</a:t>
            </a:r>
            <a:r>
              <a:rPr lang="en-US" dirty="0" smtClean="0">
                <a:solidFill>
                  <a:srgbClr val="FF0000"/>
                </a:solidFill>
              </a:rPr>
              <a:t> </a:t>
            </a:r>
            <a:r>
              <a:rPr lang="en-US" dirty="0" err="1" smtClean="0">
                <a:solidFill>
                  <a:srgbClr val="FF0000"/>
                </a:solidFill>
              </a:rPr>
              <a:t>fp</a:t>
            </a:r>
            <a:r>
              <a:rPr lang="en-US" dirty="0" smtClean="0">
                <a:solidFill>
                  <a:srgbClr val="FF0000"/>
                </a:solidFill>
              </a:rPr>
              <a:t>, string </a:t>
            </a:r>
            <a:r>
              <a:rPr lang="en-US" dirty="0" err="1" smtClean="0">
                <a:solidFill>
                  <a:srgbClr val="FF0000"/>
                </a:solidFill>
              </a:rPr>
              <a:t>str</a:t>
            </a:r>
            <a:r>
              <a:rPr lang="en-US" dirty="0" smtClean="0">
                <a:solidFill>
                  <a:srgbClr val="FF0000"/>
                </a:solidFill>
              </a:rPr>
              <a:t>, </a:t>
            </a:r>
            <a:r>
              <a:rPr lang="en-US" dirty="0" err="1" smtClean="0">
                <a:solidFill>
                  <a:srgbClr val="FF0000"/>
                </a:solidFill>
              </a:rPr>
              <a:t>int</a:t>
            </a:r>
            <a:r>
              <a:rPr lang="en-US" dirty="0" smtClean="0">
                <a:solidFill>
                  <a:srgbClr val="FF0000"/>
                </a:solidFill>
              </a:rPr>
              <a:t> [length]);</a:t>
            </a:r>
          </a:p>
        </p:txBody>
      </p:sp>
    </p:spTree>
  </p:cSld>
  <p:clrMapOvr>
    <a:masterClrMapping/>
  </p:clrMapOvr>
  <p:transition spd="med">
    <p:wheel/>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File </a:t>
            </a:r>
            <a:r>
              <a:rPr lang="en-US" b="1" dirty="0" err="1" smtClean="0"/>
              <a:t>Input/Output</a:t>
            </a:r>
            <a:r>
              <a:rPr lang="en-US" b="1" dirty="0" smtClean="0"/>
              <a:t>…</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The third parameter, length, is the maximum number of bytes to write. </a:t>
            </a:r>
          </a:p>
          <a:p>
            <a:r>
              <a:rPr lang="en-US" dirty="0" smtClean="0"/>
              <a:t>If this parameter is supplied, </a:t>
            </a:r>
            <a:r>
              <a:rPr lang="en-US" dirty="0" err="1" smtClean="0"/>
              <a:t>fwrite</a:t>
            </a:r>
            <a:r>
              <a:rPr lang="en-US" dirty="0" smtClean="0"/>
              <a:t>() will write string to the file pointed to by </a:t>
            </a:r>
            <a:r>
              <a:rPr lang="en-US" dirty="0" err="1" smtClean="0"/>
              <a:t>fp</a:t>
            </a:r>
            <a:r>
              <a:rPr lang="en-US" dirty="0" smtClean="0"/>
              <a:t> until it reaches the end of string or has written length bytes, whichever comes first.</a:t>
            </a:r>
          </a:p>
          <a:p>
            <a:pPr>
              <a:buNone/>
            </a:pPr>
            <a:r>
              <a:rPr lang="en-US" sz="1600" dirty="0" smtClean="0"/>
              <a:t> </a:t>
            </a:r>
          </a:p>
          <a:p>
            <a:r>
              <a:rPr lang="en-US" dirty="0" smtClean="0"/>
              <a:t>Example: write data to file</a:t>
            </a:r>
          </a:p>
          <a:p>
            <a:pPr>
              <a:buNone/>
            </a:pP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a:buNone/>
            </a:pPr>
            <a:r>
              <a:rPr lang="en-US" dirty="0" smtClean="0">
                <a:solidFill>
                  <a:srgbClr val="FF0000"/>
                </a:solidFill>
              </a:rPr>
              <a:t>	$</a:t>
            </a:r>
            <a:r>
              <a:rPr lang="en-US" dirty="0" err="1" smtClean="0">
                <a:solidFill>
                  <a:srgbClr val="FF0000"/>
                </a:solidFill>
              </a:rPr>
              <a:t>fh</a:t>
            </a:r>
            <a:r>
              <a:rPr lang="en-US" dirty="0" smtClean="0">
                <a:solidFill>
                  <a:srgbClr val="FF0000"/>
                </a:solidFill>
              </a:rPr>
              <a:t> = </a:t>
            </a:r>
            <a:r>
              <a:rPr lang="en-US" dirty="0" err="1" smtClean="0">
                <a:solidFill>
                  <a:srgbClr val="FF0000"/>
                </a:solidFill>
              </a:rPr>
              <a:t>fopen</a:t>
            </a:r>
            <a:r>
              <a:rPr lang="en-US" dirty="0" smtClean="0">
                <a:solidFill>
                  <a:srgbClr val="FF0000"/>
                </a:solidFill>
              </a:rPr>
              <a:t>(“</a:t>
            </a:r>
            <a:r>
              <a:rPr lang="en-US" dirty="0" err="1" smtClean="0">
                <a:solidFill>
                  <a:srgbClr val="FF0000"/>
                </a:solidFill>
              </a:rPr>
              <a:t>test.txt”,”a</a:t>
            </a:r>
            <a:r>
              <a:rPr lang="en-US" dirty="0" smtClean="0">
                <a:solidFill>
                  <a:srgbClr val="FF0000"/>
                </a:solidFill>
              </a:rPr>
              <a:t>”);</a:t>
            </a:r>
          </a:p>
          <a:p>
            <a:pPr>
              <a:buNone/>
            </a:pPr>
            <a:r>
              <a:rPr lang="en-US" dirty="0" smtClean="0">
                <a:solidFill>
                  <a:srgbClr val="FF0000"/>
                </a:solidFill>
              </a:rPr>
              <a:t>	$data = “This content is written to file \n”;</a:t>
            </a:r>
          </a:p>
          <a:p>
            <a:pPr>
              <a:buNone/>
            </a:pPr>
            <a:r>
              <a:rPr lang="en-US" dirty="0" smtClean="0">
                <a:solidFill>
                  <a:srgbClr val="FF0000"/>
                </a:solidFill>
              </a:rPr>
              <a:t>	$data = $data . “This line is also written”;</a:t>
            </a:r>
          </a:p>
          <a:p>
            <a:pPr>
              <a:buNone/>
            </a:pPr>
            <a:r>
              <a:rPr lang="en-US" dirty="0" smtClean="0">
                <a:solidFill>
                  <a:srgbClr val="FF0000"/>
                </a:solidFill>
              </a:rPr>
              <a:t>	</a:t>
            </a:r>
            <a:r>
              <a:rPr lang="en-US" dirty="0" err="1" smtClean="0">
                <a:solidFill>
                  <a:srgbClr val="FF0000"/>
                </a:solidFill>
              </a:rPr>
              <a:t>fwrite</a:t>
            </a:r>
            <a:r>
              <a:rPr lang="en-US" dirty="0" smtClean="0">
                <a:solidFill>
                  <a:srgbClr val="FF0000"/>
                </a:solidFill>
              </a:rPr>
              <a:t>($</a:t>
            </a:r>
            <a:r>
              <a:rPr lang="en-US" dirty="0" err="1" smtClean="0">
                <a:solidFill>
                  <a:srgbClr val="FF0000"/>
                </a:solidFill>
              </a:rPr>
              <a:t>fh</a:t>
            </a:r>
            <a:r>
              <a:rPr lang="en-US" dirty="0" smtClean="0">
                <a:solidFill>
                  <a:srgbClr val="FF0000"/>
                </a:solidFill>
              </a:rPr>
              <a:t>, $data);</a:t>
            </a:r>
          </a:p>
          <a:p>
            <a:pPr>
              <a:buNone/>
            </a:pPr>
            <a:r>
              <a:rPr lang="en-US" dirty="0" smtClean="0">
                <a:solidFill>
                  <a:srgbClr val="FF0000"/>
                </a:solidFill>
              </a:rPr>
              <a:t>	</a:t>
            </a:r>
            <a:r>
              <a:rPr lang="en-US" dirty="0" err="1" smtClean="0">
                <a:solidFill>
                  <a:srgbClr val="FF0000"/>
                </a:solidFill>
              </a:rPr>
              <a:t>fclose</a:t>
            </a:r>
            <a:r>
              <a:rPr lang="en-US" dirty="0" smtClean="0">
                <a:solidFill>
                  <a:srgbClr val="FF0000"/>
                </a:solidFill>
              </a:rPr>
              <a:t>($</a:t>
            </a:r>
            <a:r>
              <a:rPr lang="en-US" dirty="0" err="1" smtClean="0">
                <a:solidFill>
                  <a:srgbClr val="FF0000"/>
                </a:solidFill>
              </a:rPr>
              <a:t>fh</a:t>
            </a:r>
            <a:r>
              <a:rPr lang="en-US" dirty="0" smtClean="0">
                <a:solidFill>
                  <a:srgbClr val="FF0000"/>
                </a:solidFill>
              </a:rPr>
              <a:t>);</a:t>
            </a:r>
          </a:p>
          <a:p>
            <a:pPr>
              <a:buNone/>
            </a:pPr>
            <a:r>
              <a:rPr lang="en-US" dirty="0" smtClean="0">
                <a:solidFill>
                  <a:srgbClr val="FF0000"/>
                </a:solidFill>
              </a:rPr>
              <a:t>?&gt;</a:t>
            </a:r>
          </a:p>
        </p:txBody>
      </p:sp>
    </p:spTree>
  </p:cSld>
  <p:clrMapOvr>
    <a:masterClrMapping/>
  </p:clrMapOvr>
  <p:transition spd="med">
    <p:wheel/>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File </a:t>
            </a:r>
            <a:r>
              <a:rPr lang="en-US" b="1" dirty="0" err="1" smtClean="0"/>
              <a:t>Input/Output</a:t>
            </a:r>
            <a:r>
              <a:rPr lang="en-US" b="1" dirty="0" smtClean="0"/>
              <a:t>…</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77500" lnSpcReduction="20000"/>
          </a:bodyPr>
          <a:lstStyle/>
          <a:p>
            <a:pPr>
              <a:buNone/>
            </a:pPr>
            <a:r>
              <a:rPr lang="en-US" b="1" dirty="0" smtClean="0"/>
              <a:t>Seeking in File</a:t>
            </a:r>
            <a:endParaRPr lang="en-US" dirty="0" smtClean="0"/>
          </a:p>
          <a:p>
            <a:r>
              <a:rPr lang="en-US" dirty="0" smtClean="0"/>
              <a:t>The function </a:t>
            </a:r>
            <a:r>
              <a:rPr lang="en-US" dirty="0" err="1" smtClean="0"/>
              <a:t>fseek</a:t>
            </a:r>
            <a:r>
              <a:rPr lang="en-US" dirty="0" smtClean="0"/>
              <a:t>() can be used to set the file pointer to some point within the file. </a:t>
            </a:r>
          </a:p>
          <a:p>
            <a:r>
              <a:rPr lang="en-US" dirty="0" smtClean="0"/>
              <a:t>It moves the file pointer, depending on the parameters. </a:t>
            </a:r>
          </a:p>
          <a:p>
            <a:pPr>
              <a:buNone/>
            </a:pPr>
            <a:r>
              <a:rPr lang="en-US" dirty="0" smtClean="0">
                <a:solidFill>
                  <a:srgbClr val="FF0000"/>
                </a:solidFill>
              </a:rPr>
              <a:t>		</a:t>
            </a:r>
            <a:r>
              <a:rPr lang="en-US" dirty="0" err="1" smtClean="0">
                <a:solidFill>
                  <a:srgbClr val="FF0000"/>
                </a:solidFill>
              </a:rPr>
              <a:t>fseek</a:t>
            </a:r>
            <a:r>
              <a:rPr lang="en-US" dirty="0" smtClean="0">
                <a:solidFill>
                  <a:srgbClr val="FF0000"/>
                </a:solidFill>
              </a:rPr>
              <a:t>($</a:t>
            </a:r>
            <a:r>
              <a:rPr lang="en-US" dirty="0" err="1" smtClean="0">
                <a:solidFill>
                  <a:srgbClr val="FF0000"/>
                </a:solidFill>
              </a:rPr>
              <a:t>fh</a:t>
            </a:r>
            <a:r>
              <a:rPr lang="en-US" dirty="0" smtClean="0">
                <a:solidFill>
                  <a:srgbClr val="FF0000"/>
                </a:solidFill>
              </a:rPr>
              <a:t>, </a:t>
            </a:r>
            <a:r>
              <a:rPr lang="en-US" dirty="0" err="1" smtClean="0">
                <a:solidFill>
                  <a:srgbClr val="FF0000"/>
                </a:solidFill>
              </a:rPr>
              <a:t>int</a:t>
            </a:r>
            <a:r>
              <a:rPr lang="en-US" dirty="0" smtClean="0">
                <a:solidFill>
                  <a:srgbClr val="FF0000"/>
                </a:solidFill>
              </a:rPr>
              <a:t> offset, mode);</a:t>
            </a:r>
          </a:p>
          <a:p>
            <a:pPr>
              <a:buNone/>
            </a:pPr>
            <a:r>
              <a:rPr lang="en-US" sz="1500" dirty="0" smtClean="0"/>
              <a:t> </a:t>
            </a:r>
          </a:p>
          <a:p>
            <a:r>
              <a:rPr lang="en-US" dirty="0" smtClean="0"/>
              <a:t>The value specified in offset is the character location to move the pointer to. You can set mode to:</a:t>
            </a:r>
          </a:p>
          <a:p>
            <a:pPr lvl="1"/>
            <a:r>
              <a:rPr lang="en-US" dirty="0" smtClean="0"/>
              <a:t>SEEK_SET (moves to char in position offset), </a:t>
            </a:r>
          </a:p>
          <a:p>
            <a:pPr lvl="1"/>
            <a:r>
              <a:rPr lang="en-US" dirty="0" smtClean="0"/>
              <a:t>SEEK_CUR (moves offset characters forward from current position), or </a:t>
            </a:r>
          </a:p>
          <a:p>
            <a:pPr lvl="1"/>
            <a:r>
              <a:rPr lang="en-US" dirty="0" smtClean="0"/>
              <a:t>SEEK_END (moves offset characters back from the last character).</a:t>
            </a:r>
          </a:p>
          <a:p>
            <a:pPr>
              <a:buNone/>
            </a:pPr>
            <a:r>
              <a:rPr lang="en-US" sz="1400" dirty="0" smtClean="0"/>
              <a:t> </a:t>
            </a:r>
          </a:p>
          <a:p>
            <a:r>
              <a:rPr lang="en-US" dirty="0" smtClean="0"/>
              <a:t>The rewind() function is equivalent to calling the </a:t>
            </a:r>
            <a:r>
              <a:rPr lang="en-US" dirty="0" err="1" smtClean="0"/>
              <a:t>fseek</a:t>
            </a:r>
            <a:r>
              <a:rPr lang="en-US" dirty="0" smtClean="0"/>
              <a:t>() function with an offset of zero. </a:t>
            </a:r>
          </a:p>
        </p:txBody>
      </p:sp>
    </p:spTree>
  </p:cSld>
  <p:clrMapOvr>
    <a:masterClrMapping/>
  </p:clrMapOvr>
  <p:transition spd="med">
    <p:whee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1.2 Working with Variables…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pPr>
              <a:buNone/>
            </a:pPr>
            <a:r>
              <a:rPr lang="en-US" b="1" dirty="0" smtClean="0"/>
              <a:t>Displaying variable values</a:t>
            </a:r>
            <a:endParaRPr lang="en-US" dirty="0" smtClean="0"/>
          </a:p>
          <a:p>
            <a:r>
              <a:rPr lang="en-US" dirty="0" smtClean="0"/>
              <a:t>You can display the value stored in a variable with print statement:</a:t>
            </a:r>
          </a:p>
          <a:p>
            <a:pPr>
              <a:buNone/>
            </a:pPr>
            <a:r>
              <a:rPr lang="en-US" dirty="0" smtClean="0">
                <a:solidFill>
                  <a:srgbClr val="FF0000"/>
                </a:solidFill>
              </a:rPr>
              <a:t>		$today = “Sunday”;</a:t>
            </a:r>
          </a:p>
          <a:p>
            <a:pPr>
              <a:buNone/>
            </a:pPr>
            <a:r>
              <a:rPr lang="en-US" dirty="0" smtClean="0">
                <a:solidFill>
                  <a:srgbClr val="FF0000"/>
                </a:solidFill>
              </a:rPr>
              <a:t>		print(“The day today is $today”);</a:t>
            </a:r>
          </a:p>
          <a:p>
            <a:r>
              <a:rPr lang="en-US" dirty="0" smtClean="0"/>
              <a:t>The output from the preceding statements is </a:t>
            </a:r>
            <a:r>
              <a:rPr lang="en-US" i="1" dirty="0" smtClean="0"/>
              <a:t>“The day today is Sunday”</a:t>
            </a:r>
            <a:r>
              <a:rPr lang="en-US" dirty="0" smtClean="0"/>
              <a:t>.</a:t>
            </a:r>
          </a:p>
          <a:p>
            <a:pPr>
              <a:buNone/>
            </a:pPr>
            <a:r>
              <a:rPr lang="en-US" sz="1900" dirty="0" smtClean="0"/>
              <a:t> </a:t>
            </a:r>
          </a:p>
          <a:p>
            <a:pPr>
              <a:buNone/>
            </a:pPr>
            <a:r>
              <a:rPr lang="en-US" b="1" dirty="0" smtClean="0"/>
              <a:t>Removing Variables</a:t>
            </a:r>
            <a:endParaRPr lang="en-US" dirty="0" smtClean="0"/>
          </a:p>
          <a:p>
            <a:r>
              <a:rPr lang="en-US" dirty="0" smtClean="0"/>
              <a:t>You can </a:t>
            </a:r>
            <a:r>
              <a:rPr lang="en-US" dirty="0" err="1" smtClean="0"/>
              <a:t>uncreate</a:t>
            </a:r>
            <a:r>
              <a:rPr lang="en-US" dirty="0" smtClean="0"/>
              <a:t> the variable by using this statement:</a:t>
            </a:r>
          </a:p>
          <a:p>
            <a:pPr>
              <a:buNone/>
            </a:pPr>
            <a:r>
              <a:rPr lang="en-US" dirty="0" smtClean="0">
                <a:solidFill>
                  <a:srgbClr val="FF0000"/>
                </a:solidFill>
              </a:rPr>
              <a:t>		unset($age);</a:t>
            </a:r>
          </a:p>
          <a:p>
            <a:pPr>
              <a:buNone/>
            </a:pPr>
            <a:r>
              <a:rPr lang="en-US" sz="1400" dirty="0" smtClean="0"/>
              <a:t> </a:t>
            </a:r>
          </a:p>
          <a:p>
            <a:r>
              <a:rPr lang="en-US" dirty="0" smtClean="0"/>
              <a:t>After this statement, the variable $age no longer exists. </a:t>
            </a:r>
          </a:p>
          <a:p>
            <a:r>
              <a:rPr lang="en-US" dirty="0" smtClean="0"/>
              <a:t>If you try to echo it, you get an “undefined variable” notice. </a:t>
            </a:r>
          </a:p>
          <a:p>
            <a:r>
              <a:rPr lang="en-US" dirty="0" smtClean="0"/>
              <a:t>You can unset more than one variable at once, as follows:</a:t>
            </a:r>
          </a:p>
          <a:p>
            <a:pPr>
              <a:buNone/>
            </a:pPr>
            <a:r>
              <a:rPr lang="en-US" dirty="0" smtClean="0">
                <a:solidFill>
                  <a:srgbClr val="FF0000"/>
                </a:solidFill>
              </a:rPr>
              <a:t>		unset($age, $name, $address);</a:t>
            </a:r>
          </a:p>
        </p:txBody>
      </p:sp>
    </p:spTree>
  </p:cSld>
  <p:clrMapOvr>
    <a:masterClrMapping/>
  </p:clrMapOvr>
  <p:transition spd="med">
    <p:wheel/>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File </a:t>
            </a:r>
            <a:r>
              <a:rPr lang="en-US" b="1" dirty="0" err="1" smtClean="0"/>
              <a:t>Input/Output</a:t>
            </a:r>
            <a:r>
              <a:rPr lang="en-US" b="1" dirty="0" smtClean="0"/>
              <a:t>…</a:t>
            </a:r>
            <a:endParaRPr lang="en-US" dirty="0"/>
          </a:p>
        </p:txBody>
      </p:sp>
      <p:sp>
        <p:nvSpPr>
          <p:cNvPr id="3" name="Content Placeholder 2"/>
          <p:cNvSpPr>
            <a:spLocks noGrp="1"/>
          </p:cNvSpPr>
          <p:nvPr>
            <p:ph sz="quarter" idx="1"/>
          </p:nvPr>
        </p:nvSpPr>
        <p:spPr/>
        <p:txBody>
          <a:bodyPr>
            <a:normAutofit fontScale="70000" lnSpcReduction="20000"/>
          </a:bodyPr>
          <a:lstStyle/>
          <a:p>
            <a:pPr>
              <a:buNone/>
            </a:pPr>
            <a:r>
              <a:rPr lang="en-US" b="1" dirty="0" smtClean="0"/>
              <a:t>Getting information about files</a:t>
            </a:r>
            <a:endParaRPr lang="en-US" dirty="0" smtClean="0"/>
          </a:p>
          <a:p>
            <a:r>
              <a:rPr lang="en-US" dirty="0" smtClean="0"/>
              <a:t>Often you want to know information about a file. </a:t>
            </a:r>
          </a:p>
          <a:p>
            <a:r>
              <a:rPr lang="en-US" dirty="0" smtClean="0"/>
              <a:t>PHP has functions that allow you to find out file information about the files from within a script.</a:t>
            </a:r>
          </a:p>
          <a:p>
            <a:pPr>
              <a:buNone/>
            </a:pPr>
            <a:r>
              <a:rPr lang="en-US" sz="1600" dirty="0" smtClean="0"/>
              <a:t> </a:t>
            </a:r>
          </a:p>
          <a:p>
            <a:r>
              <a:rPr lang="en-US" dirty="0" smtClean="0"/>
              <a:t>You can find out whether a file exists with the </a:t>
            </a:r>
            <a:r>
              <a:rPr lang="en-US" dirty="0" err="1" smtClean="0"/>
              <a:t>file_exists</a:t>
            </a:r>
            <a:r>
              <a:rPr lang="en-US" dirty="0" smtClean="0"/>
              <a:t> statement, as follows:</a:t>
            </a:r>
          </a:p>
          <a:p>
            <a:pPr>
              <a:buNone/>
            </a:pPr>
            <a:r>
              <a:rPr lang="en-US" dirty="0" smtClean="0"/>
              <a:t>	</a:t>
            </a:r>
            <a:r>
              <a:rPr lang="en-US" dirty="0" smtClean="0">
                <a:solidFill>
                  <a:srgbClr val="FF0000"/>
                </a:solidFill>
              </a:rPr>
              <a:t>$result = </a:t>
            </a:r>
            <a:r>
              <a:rPr lang="en-US" dirty="0" err="1" smtClean="0">
                <a:solidFill>
                  <a:srgbClr val="FF0000"/>
                </a:solidFill>
              </a:rPr>
              <a:t>file_exists</a:t>
            </a:r>
            <a:r>
              <a:rPr lang="en-US" dirty="0" smtClean="0">
                <a:solidFill>
                  <a:srgbClr val="FF0000"/>
                </a:solidFill>
              </a:rPr>
              <a:t>(filename);</a:t>
            </a:r>
          </a:p>
          <a:p>
            <a:r>
              <a:rPr lang="en-US" dirty="0" smtClean="0"/>
              <a:t>After this statement, $result contains either TRUE or FALSE. </a:t>
            </a:r>
          </a:p>
          <a:p>
            <a:r>
              <a:rPr lang="en-US" dirty="0" smtClean="0"/>
              <a:t>The function is often used in a conditional statement, such as the following:</a:t>
            </a:r>
          </a:p>
          <a:p>
            <a:pPr lvl="1">
              <a:buNone/>
            </a:pPr>
            <a:r>
              <a:rPr lang="en-US" sz="2900" dirty="0" smtClean="0">
                <a:solidFill>
                  <a:srgbClr val="FF0000"/>
                </a:solidFill>
              </a:rPr>
              <a:t>if(!</a:t>
            </a:r>
            <a:r>
              <a:rPr lang="en-US" sz="2900" dirty="0" err="1" smtClean="0">
                <a:solidFill>
                  <a:srgbClr val="FF0000"/>
                </a:solidFill>
              </a:rPr>
              <a:t>file_exists</a:t>
            </a:r>
            <a:r>
              <a:rPr lang="en-US" sz="2900" dirty="0" smtClean="0">
                <a:solidFill>
                  <a:srgbClr val="FF0000"/>
                </a:solidFill>
              </a:rPr>
              <a:t>(“stuff.txt”))</a:t>
            </a:r>
          </a:p>
          <a:p>
            <a:pPr lvl="1">
              <a:buNone/>
            </a:pPr>
            <a:r>
              <a:rPr lang="en-US" sz="2900" dirty="0" smtClean="0">
                <a:solidFill>
                  <a:srgbClr val="FF0000"/>
                </a:solidFill>
              </a:rPr>
              <a:t>{</a:t>
            </a:r>
          </a:p>
          <a:p>
            <a:pPr lvl="1">
              <a:buNone/>
            </a:pPr>
            <a:r>
              <a:rPr lang="en-US" sz="2900" dirty="0" smtClean="0">
                <a:solidFill>
                  <a:srgbClr val="FF0000"/>
                </a:solidFill>
              </a:rPr>
              <a:t>echo “File not found!\n”;</a:t>
            </a:r>
          </a:p>
          <a:p>
            <a:pPr lvl="1">
              <a:buNone/>
            </a:pPr>
            <a:r>
              <a:rPr lang="en-US" sz="2900" dirty="0" smtClean="0">
                <a:solidFill>
                  <a:srgbClr val="FF0000"/>
                </a:solidFill>
              </a:rPr>
              <a:t>}</a:t>
            </a:r>
          </a:p>
        </p:txBody>
      </p:sp>
    </p:spTree>
  </p:cSld>
  <p:clrMapOvr>
    <a:masterClrMapping/>
  </p:clrMapOvr>
  <p:transition spd="med">
    <p:wheel/>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File </a:t>
            </a:r>
            <a:r>
              <a:rPr lang="en-US" b="1" dirty="0" err="1" smtClean="0"/>
              <a:t>Input/Output</a:t>
            </a:r>
            <a:r>
              <a:rPr lang="en-US" b="1" dirty="0" smtClean="0"/>
              <a:t>…</a:t>
            </a:r>
            <a:endParaRPr lang="en-US" dirty="0"/>
          </a:p>
        </p:txBody>
      </p:sp>
      <p:graphicFrame>
        <p:nvGraphicFramePr>
          <p:cNvPr id="4" name="Content Placeholder 3"/>
          <p:cNvGraphicFramePr>
            <a:graphicFrameLocks noGrp="1"/>
          </p:cNvGraphicFramePr>
          <p:nvPr>
            <p:ph sz="quarter" idx="1"/>
          </p:nvPr>
        </p:nvGraphicFramePr>
        <p:xfrm>
          <a:off x="304800" y="1752600"/>
          <a:ext cx="8534400" cy="4724400"/>
        </p:xfrm>
        <a:graphic>
          <a:graphicData uri="http://schemas.openxmlformats.org/drawingml/2006/table">
            <a:tbl>
              <a:tblPr/>
              <a:tblGrid>
                <a:gridCol w="2590800"/>
                <a:gridCol w="4191000"/>
                <a:gridCol w="1752600"/>
              </a:tblGrid>
              <a:tr h="372391">
                <a:tc>
                  <a:txBody>
                    <a:bodyPr/>
                    <a:lstStyle/>
                    <a:p>
                      <a:pPr marL="0" marR="0" algn="just">
                        <a:lnSpc>
                          <a:spcPct val="115000"/>
                        </a:lnSpc>
                        <a:spcBef>
                          <a:spcPts val="0"/>
                        </a:spcBef>
                        <a:spcAft>
                          <a:spcPts val="0"/>
                        </a:spcAft>
                      </a:pPr>
                      <a:r>
                        <a:rPr lang="en-US" sz="1600" b="1" dirty="0">
                          <a:latin typeface="Calibri"/>
                          <a:ea typeface="Calibri"/>
                          <a:cs typeface="Times New Roman"/>
                        </a:rPr>
                        <a:t>Function</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a:latin typeface="Calibri"/>
                          <a:ea typeface="Calibri"/>
                          <a:cs typeface="Times New Roman"/>
                        </a:rPr>
                        <a:t>What It Does</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a:latin typeface="Calibri"/>
                          <a:ea typeface="Calibri"/>
                          <a:cs typeface="Times New Roman"/>
                        </a:rPr>
                        <a:t>Output</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8099">
                <a:tc>
                  <a:txBody>
                    <a:bodyPr/>
                    <a:lstStyle/>
                    <a:p>
                      <a:pPr marL="0" marR="0" algn="just">
                        <a:lnSpc>
                          <a:spcPct val="115000"/>
                        </a:lnSpc>
                        <a:spcBef>
                          <a:spcPts val="0"/>
                        </a:spcBef>
                        <a:spcAft>
                          <a:spcPts val="0"/>
                        </a:spcAft>
                      </a:pPr>
                      <a:r>
                        <a:rPr lang="en-US" sz="1600" dirty="0" err="1">
                          <a:latin typeface="Calibri"/>
                          <a:ea typeface="Calibri"/>
                          <a:cs typeface="Times New Roman"/>
                        </a:rPr>
                        <a:t>is_file</a:t>
                      </a:r>
                      <a:r>
                        <a:rPr lang="en-US" sz="1600" dirty="0">
                          <a:latin typeface="Calibri"/>
                          <a:ea typeface="Calibri"/>
                          <a:cs typeface="Times New Roman"/>
                        </a:rPr>
                        <a:t>(“stuff.txt”)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a:latin typeface="Calibri"/>
                          <a:ea typeface="Calibri"/>
                          <a:cs typeface="Times New Roman"/>
                        </a:rPr>
                        <a:t>Tests whether the file is a regular file, rather than a directory or other special type of file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a:latin typeface="Calibri"/>
                          <a:ea typeface="Calibri"/>
                          <a:cs typeface="Times New Roman"/>
                        </a:rPr>
                        <a:t>TRUE or FALSE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391">
                <a:tc>
                  <a:txBody>
                    <a:bodyPr/>
                    <a:lstStyle/>
                    <a:p>
                      <a:pPr marL="0" marR="0" algn="just">
                        <a:lnSpc>
                          <a:spcPct val="115000"/>
                        </a:lnSpc>
                        <a:spcBef>
                          <a:spcPts val="0"/>
                        </a:spcBef>
                        <a:spcAft>
                          <a:spcPts val="0"/>
                        </a:spcAft>
                      </a:pPr>
                      <a:r>
                        <a:rPr lang="en-US" sz="1600">
                          <a:latin typeface="Calibri"/>
                          <a:ea typeface="Calibri"/>
                          <a:cs typeface="Times New Roman"/>
                        </a:rPr>
                        <a:t>is_dir(“stuff.txt”)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a:latin typeface="Calibri"/>
                          <a:ea typeface="Calibri"/>
                          <a:cs typeface="Times New Roman"/>
                        </a:rPr>
                        <a:t>Tests whether the file is a directory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a:latin typeface="Calibri"/>
                          <a:ea typeface="Calibri"/>
                          <a:cs typeface="Times New Roman"/>
                        </a:rPr>
                        <a:t>TRUE or FALSE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391">
                <a:tc>
                  <a:txBody>
                    <a:bodyPr/>
                    <a:lstStyle/>
                    <a:p>
                      <a:pPr marL="0" marR="0" algn="just">
                        <a:lnSpc>
                          <a:spcPct val="115000"/>
                        </a:lnSpc>
                        <a:spcBef>
                          <a:spcPts val="0"/>
                        </a:spcBef>
                        <a:spcAft>
                          <a:spcPts val="0"/>
                        </a:spcAft>
                      </a:pPr>
                      <a:r>
                        <a:rPr lang="en-US" sz="1600">
                          <a:latin typeface="Calibri"/>
                          <a:ea typeface="Calibri"/>
                          <a:cs typeface="Times New Roman"/>
                        </a:rPr>
                        <a:t>is_executable(“do.txt”)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a:latin typeface="Calibri"/>
                          <a:ea typeface="Calibri"/>
                          <a:cs typeface="Times New Roman"/>
                        </a:rPr>
                        <a:t>Tests whether the file is executable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a:latin typeface="Calibri"/>
                          <a:ea typeface="Calibri"/>
                          <a:cs typeface="Times New Roman"/>
                        </a:rPr>
                        <a:t>TRUE or FALSE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391">
                <a:tc>
                  <a:txBody>
                    <a:bodyPr/>
                    <a:lstStyle/>
                    <a:p>
                      <a:pPr marL="0" marR="0" algn="just">
                        <a:lnSpc>
                          <a:spcPct val="115000"/>
                        </a:lnSpc>
                        <a:spcBef>
                          <a:spcPts val="0"/>
                        </a:spcBef>
                        <a:spcAft>
                          <a:spcPts val="0"/>
                        </a:spcAft>
                      </a:pPr>
                      <a:r>
                        <a:rPr lang="en-US" sz="1600">
                          <a:latin typeface="Calibri"/>
                          <a:ea typeface="Calibri"/>
                          <a:cs typeface="Times New Roman"/>
                        </a:rPr>
                        <a:t>is_writable(“stuff.txt”)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a:latin typeface="Calibri"/>
                          <a:ea typeface="Calibri"/>
                          <a:cs typeface="Times New Roman"/>
                        </a:rPr>
                        <a:t>Tests whether you can write to the file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kern="0">
                          <a:latin typeface="Calibri"/>
                          <a:ea typeface="Calibri"/>
                          <a:cs typeface="Times New Roman"/>
                        </a:rPr>
                        <a:t>TRUE or FALSE</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391">
                <a:tc>
                  <a:txBody>
                    <a:bodyPr/>
                    <a:lstStyle/>
                    <a:p>
                      <a:pPr marL="0" marR="0" algn="just">
                        <a:lnSpc>
                          <a:spcPct val="115000"/>
                        </a:lnSpc>
                        <a:spcBef>
                          <a:spcPts val="0"/>
                        </a:spcBef>
                        <a:spcAft>
                          <a:spcPts val="0"/>
                        </a:spcAft>
                      </a:pPr>
                      <a:r>
                        <a:rPr lang="en-US" sz="1600">
                          <a:latin typeface="Calibri"/>
                          <a:ea typeface="Calibri"/>
                          <a:cs typeface="Times New Roman"/>
                        </a:rPr>
                        <a:t>is_readable(“stuff.txt”)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a:latin typeface="Calibri"/>
                          <a:ea typeface="Calibri"/>
                          <a:cs typeface="Times New Roman"/>
                        </a:rPr>
                        <a:t>Tests whether you can read the file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kern="0">
                          <a:latin typeface="Calibri"/>
                          <a:ea typeface="Calibri"/>
                          <a:cs typeface="Times New Roman"/>
                        </a:rPr>
                        <a:t>TRUE or FALSE</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391">
                <a:tc>
                  <a:txBody>
                    <a:bodyPr/>
                    <a:lstStyle/>
                    <a:p>
                      <a:pPr marL="0" marR="0" algn="just">
                        <a:lnSpc>
                          <a:spcPct val="115000"/>
                        </a:lnSpc>
                        <a:spcBef>
                          <a:spcPts val="0"/>
                        </a:spcBef>
                        <a:spcAft>
                          <a:spcPts val="0"/>
                        </a:spcAft>
                      </a:pPr>
                      <a:r>
                        <a:rPr lang="en-US" sz="1600" dirty="0" err="1">
                          <a:latin typeface="Calibri"/>
                          <a:ea typeface="Calibri"/>
                          <a:cs typeface="Times New Roman"/>
                        </a:rPr>
                        <a:t>filesize</a:t>
                      </a:r>
                      <a:r>
                        <a:rPr lang="en-US" sz="1600" dirty="0">
                          <a:latin typeface="Calibri"/>
                          <a:ea typeface="Calibri"/>
                          <a:cs typeface="Times New Roman"/>
                        </a:rPr>
                        <a:t>(“stuff.txt”)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a:latin typeface="Calibri"/>
                          <a:ea typeface="Calibri"/>
                          <a:cs typeface="Times New Roman"/>
                        </a:rPr>
                        <a:t>Returns the file size in bytes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kern="0">
                          <a:latin typeface="Calibri"/>
                          <a:ea typeface="Calibri"/>
                          <a:cs typeface="Times New Roman"/>
                        </a:rPr>
                        <a:t>Integer or FALSE</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391">
                <a:tc>
                  <a:txBody>
                    <a:bodyPr/>
                    <a:lstStyle/>
                    <a:p>
                      <a:pPr marL="0" marR="0" algn="just">
                        <a:lnSpc>
                          <a:spcPct val="115000"/>
                        </a:lnSpc>
                        <a:spcBef>
                          <a:spcPts val="0"/>
                        </a:spcBef>
                        <a:spcAft>
                          <a:spcPts val="0"/>
                        </a:spcAft>
                      </a:pPr>
                      <a:r>
                        <a:rPr lang="en-US" sz="1600">
                          <a:latin typeface="Calibri"/>
                          <a:ea typeface="Calibri"/>
                          <a:cs typeface="Times New Roman"/>
                        </a:rPr>
                        <a:t>basename(“/t1/do.txt”)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kern="0">
                          <a:latin typeface="Calibri"/>
                          <a:ea typeface="Calibri"/>
                          <a:cs typeface="Times New Roman"/>
                        </a:rPr>
                        <a:t>Returns the filename from the path</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kern="0">
                          <a:latin typeface="Calibri"/>
                          <a:ea typeface="Calibri"/>
                          <a:cs typeface="Times New Roman"/>
                        </a:rPr>
                        <a:t>do.txt</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391">
                <a:tc>
                  <a:txBody>
                    <a:bodyPr/>
                    <a:lstStyle/>
                    <a:p>
                      <a:pPr marL="0" marR="0" algn="just">
                        <a:lnSpc>
                          <a:spcPct val="115000"/>
                        </a:lnSpc>
                        <a:spcBef>
                          <a:spcPts val="0"/>
                        </a:spcBef>
                        <a:spcAft>
                          <a:spcPts val="0"/>
                        </a:spcAft>
                      </a:pPr>
                      <a:r>
                        <a:rPr lang="en-US" sz="1600">
                          <a:latin typeface="Calibri"/>
                          <a:ea typeface="Calibri"/>
                          <a:cs typeface="Times New Roman"/>
                        </a:rPr>
                        <a:t>dirname(“/t1/do.txt”)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a:latin typeface="Calibri"/>
                          <a:ea typeface="Calibri"/>
                          <a:cs typeface="Times New Roman"/>
                        </a:rPr>
                        <a:t>Returns the directory name from the path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kern="0">
                          <a:latin typeface="Calibri"/>
                          <a:ea typeface="Calibri"/>
                          <a:cs typeface="Times New Roman"/>
                        </a:rPr>
                        <a:t>/t1</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391">
                <a:tc>
                  <a:txBody>
                    <a:bodyPr/>
                    <a:lstStyle/>
                    <a:p>
                      <a:pPr marL="0" marR="0" algn="just">
                        <a:lnSpc>
                          <a:spcPct val="115000"/>
                        </a:lnSpc>
                        <a:spcBef>
                          <a:spcPts val="0"/>
                        </a:spcBef>
                        <a:spcAft>
                          <a:spcPts val="0"/>
                        </a:spcAft>
                      </a:pPr>
                      <a:r>
                        <a:rPr lang="en-US" sz="1600">
                          <a:latin typeface="Calibri"/>
                          <a:ea typeface="Calibri"/>
                          <a:cs typeface="Times New Roman"/>
                        </a:rPr>
                        <a:t>copy(oldfile, newfile)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a:latin typeface="Calibri"/>
                          <a:ea typeface="Calibri"/>
                          <a:cs typeface="Times New Roman"/>
                        </a:rPr>
                        <a:t>Copy an existing file into a new file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600" kern="0" dirty="0" smtClean="0">
                          <a:latin typeface="Calibri"/>
                          <a:ea typeface="Calibri"/>
                          <a:cs typeface="Times New Roman"/>
                        </a:rPr>
                        <a:t>TRUE</a:t>
                      </a:r>
                      <a:r>
                        <a:rPr lang="en-US" sz="1600" kern="0" baseline="0" dirty="0" smtClean="0">
                          <a:latin typeface="Calibri"/>
                          <a:ea typeface="Calibri"/>
                          <a:cs typeface="Times New Roman"/>
                        </a:rPr>
                        <a:t> or FALSE</a:t>
                      </a:r>
                      <a:endParaRPr lang="en-US" sz="1600" kern="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391">
                <a:tc>
                  <a:txBody>
                    <a:bodyPr/>
                    <a:lstStyle/>
                    <a:p>
                      <a:pPr marL="0" marR="0" algn="just">
                        <a:lnSpc>
                          <a:spcPct val="115000"/>
                        </a:lnSpc>
                        <a:spcBef>
                          <a:spcPts val="0"/>
                        </a:spcBef>
                        <a:spcAft>
                          <a:spcPts val="0"/>
                        </a:spcAft>
                      </a:pPr>
                      <a:r>
                        <a:rPr lang="en-US" sz="1600">
                          <a:latin typeface="Calibri"/>
                          <a:ea typeface="Calibri"/>
                          <a:cs typeface="Times New Roman"/>
                        </a:rPr>
                        <a:t>rename(oldname,newname)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a:latin typeface="Calibri"/>
                          <a:ea typeface="Calibri"/>
                          <a:cs typeface="Times New Roman"/>
                        </a:rPr>
                        <a:t>renames a file oldname to newname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0" dirty="0" smtClean="0">
                          <a:latin typeface="Calibri"/>
                          <a:ea typeface="Calibri"/>
                          <a:cs typeface="Times New Roman"/>
                        </a:rPr>
                        <a:t>TRUE</a:t>
                      </a:r>
                      <a:r>
                        <a:rPr lang="en-US" sz="1600" kern="0" baseline="0" dirty="0" smtClean="0">
                          <a:latin typeface="Calibri"/>
                          <a:ea typeface="Calibri"/>
                          <a:cs typeface="Times New Roman"/>
                        </a:rPr>
                        <a:t> or FALSE</a:t>
                      </a:r>
                      <a:endParaRPr lang="en-US" sz="1600" kern="0" dirty="0" smtClean="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391">
                <a:tc>
                  <a:txBody>
                    <a:bodyPr/>
                    <a:lstStyle/>
                    <a:p>
                      <a:pPr marL="0" marR="0" algn="just">
                        <a:lnSpc>
                          <a:spcPct val="115000"/>
                        </a:lnSpc>
                        <a:spcBef>
                          <a:spcPts val="0"/>
                        </a:spcBef>
                        <a:spcAft>
                          <a:spcPts val="0"/>
                        </a:spcAft>
                      </a:pPr>
                      <a:r>
                        <a:rPr lang="en-US" sz="1600">
                          <a:latin typeface="Calibri"/>
                          <a:ea typeface="Calibri"/>
                          <a:cs typeface="Times New Roman"/>
                        </a:rPr>
                        <a:t>unlink(“badfile.txt”)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a:latin typeface="Calibri"/>
                          <a:ea typeface="Calibri"/>
                          <a:cs typeface="Times New Roman"/>
                        </a:rPr>
                        <a:t>deletes an unwanted file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0" dirty="0" smtClean="0">
                          <a:latin typeface="Calibri"/>
                          <a:ea typeface="Calibri"/>
                          <a:cs typeface="Times New Roman"/>
                        </a:rPr>
                        <a:t>TRUE</a:t>
                      </a:r>
                      <a:r>
                        <a:rPr lang="en-US" sz="1600" kern="0" baseline="0" dirty="0" smtClean="0">
                          <a:latin typeface="Calibri"/>
                          <a:ea typeface="Calibri"/>
                          <a:cs typeface="Times New Roman"/>
                        </a:rPr>
                        <a:t> or FALSE</a:t>
                      </a:r>
                      <a:endParaRPr lang="en-US" sz="1600" kern="0" dirty="0" smtClean="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wheel/>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File </a:t>
            </a:r>
            <a:r>
              <a:rPr lang="en-US" b="1" dirty="0" err="1" smtClean="0"/>
              <a:t>Input/Output</a:t>
            </a:r>
            <a:r>
              <a:rPr lang="en-US" b="1" dirty="0" smtClean="0"/>
              <a:t>…</a:t>
            </a:r>
            <a:endParaRPr lang="en-US" dirty="0"/>
          </a:p>
        </p:txBody>
      </p:sp>
      <p:sp>
        <p:nvSpPr>
          <p:cNvPr id="3" name="Content Placeholder 2"/>
          <p:cNvSpPr>
            <a:spLocks noGrp="1"/>
          </p:cNvSpPr>
          <p:nvPr>
            <p:ph sz="quarter" idx="1"/>
          </p:nvPr>
        </p:nvSpPr>
        <p:spPr/>
        <p:txBody>
          <a:bodyPr/>
          <a:lstStyle/>
          <a:p>
            <a:r>
              <a:rPr lang="en-US" sz="2800" dirty="0" smtClean="0"/>
              <a:t>Example:</a:t>
            </a:r>
          </a:p>
          <a:p>
            <a:pPr>
              <a:buNone/>
            </a:pPr>
            <a:r>
              <a:rPr lang="en-US" sz="2800" dirty="0" smtClean="0">
                <a:solidFill>
                  <a:srgbClr val="FF0000"/>
                </a:solidFill>
              </a:rPr>
              <a:t>if(!</a:t>
            </a:r>
            <a:r>
              <a:rPr lang="en-US" sz="2800" dirty="0" err="1" smtClean="0">
                <a:solidFill>
                  <a:srgbClr val="FF0000"/>
                </a:solidFill>
              </a:rPr>
              <a:t>file_exists</a:t>
            </a:r>
            <a:r>
              <a:rPr lang="en-US" sz="2800" dirty="0" smtClean="0">
                <a:solidFill>
                  <a:srgbClr val="FF0000"/>
                </a:solidFill>
              </a:rPr>
              <a:t>(“library.txt”))</a:t>
            </a:r>
          </a:p>
          <a:p>
            <a:pPr>
              <a:buNone/>
            </a:pPr>
            <a:r>
              <a:rPr lang="en-US" sz="2800" dirty="0" smtClean="0">
                <a:solidFill>
                  <a:srgbClr val="FF0000"/>
                </a:solidFill>
              </a:rPr>
              <a:t>	copy(“book.txt”, ”library.txt”);</a:t>
            </a:r>
          </a:p>
          <a:p>
            <a:pPr>
              <a:buNone/>
            </a:pPr>
            <a:r>
              <a:rPr lang="en-US" sz="2800" dirty="0" smtClean="0">
                <a:solidFill>
                  <a:srgbClr val="FF0000"/>
                </a:solidFill>
              </a:rPr>
              <a:t>else</a:t>
            </a:r>
          </a:p>
          <a:p>
            <a:pPr>
              <a:buNone/>
            </a:pPr>
            <a:r>
              <a:rPr lang="en-US" sz="2800" dirty="0" smtClean="0">
                <a:solidFill>
                  <a:srgbClr val="FF0000"/>
                </a:solidFill>
              </a:rPr>
              <a:t>	echo “File already exists!\n”;</a:t>
            </a:r>
          </a:p>
          <a:p>
            <a:pPr>
              <a:buNone/>
            </a:pPr>
            <a:r>
              <a:rPr lang="en-US" sz="2800" dirty="0" err="1" smtClean="0">
                <a:solidFill>
                  <a:srgbClr val="FF0000"/>
                </a:solidFill>
              </a:rPr>
              <a:t>readfile</a:t>
            </a:r>
            <a:r>
              <a:rPr lang="en-US" sz="2800" dirty="0" smtClean="0">
                <a:solidFill>
                  <a:srgbClr val="FF0000"/>
                </a:solidFill>
              </a:rPr>
              <a:t>(“library.txt”);</a:t>
            </a:r>
          </a:p>
          <a:p>
            <a:pPr>
              <a:buNone/>
            </a:pPr>
            <a:endParaRPr lang="en-US" dirty="0"/>
          </a:p>
        </p:txBody>
      </p:sp>
    </p:spTree>
  </p:cSld>
  <p:clrMapOvr>
    <a:masterClrMapping/>
  </p:clrMapOvr>
  <p:transition spd="med">
    <p:wheel/>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Working with Date and Time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PHP's time() function gives you all the information that you need about the current date and time. </a:t>
            </a:r>
          </a:p>
          <a:p>
            <a:r>
              <a:rPr lang="en-US" dirty="0" smtClean="0"/>
              <a:t>It requires no arguments and returns an integer. </a:t>
            </a:r>
          </a:p>
          <a:p>
            <a:r>
              <a:rPr lang="en-US" dirty="0" smtClean="0"/>
              <a:t>For us humans, the returned number is a little hard on the eyes, but it's extremely useful nonetheless.</a:t>
            </a:r>
          </a:p>
          <a:p>
            <a:pPr>
              <a:buNone/>
            </a:pPr>
            <a:r>
              <a:rPr lang="en-US" sz="1300" dirty="0" smtClean="0"/>
              <a:t> </a:t>
            </a:r>
          </a:p>
          <a:p>
            <a:pPr>
              <a:buNone/>
            </a:pPr>
            <a:r>
              <a:rPr lang="en-US" dirty="0" smtClean="0"/>
              <a:t>	</a:t>
            </a:r>
            <a:r>
              <a:rPr lang="en-US" dirty="0" smtClean="0">
                <a:solidFill>
                  <a:srgbClr val="FF0000"/>
                </a:solidFill>
              </a:rPr>
              <a:t>echo time();</a:t>
            </a:r>
          </a:p>
          <a:p>
            <a:pPr>
              <a:buNone/>
            </a:pPr>
            <a:r>
              <a:rPr lang="en-US" dirty="0" smtClean="0"/>
              <a:t>	output: </a:t>
            </a:r>
          </a:p>
          <a:p>
            <a:pPr>
              <a:buNone/>
            </a:pPr>
            <a:r>
              <a:rPr lang="en-US" dirty="0" smtClean="0"/>
              <a:t>	1060751270</a:t>
            </a:r>
          </a:p>
          <a:p>
            <a:r>
              <a:rPr lang="en-US" dirty="0" smtClean="0"/>
              <a:t>This represents August 12th, 2003 at 10:07PM</a:t>
            </a:r>
          </a:p>
        </p:txBody>
      </p:sp>
    </p:spTree>
  </p:cSld>
  <p:clrMapOvr>
    <a:masterClrMapping/>
  </p:clrMapOvr>
  <p:transition spd="med">
    <p:wheel/>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with Date and Time…</a:t>
            </a:r>
            <a:endParaRPr lang="en-US" dirty="0"/>
          </a:p>
        </p:txBody>
      </p:sp>
      <p:sp>
        <p:nvSpPr>
          <p:cNvPr id="3" name="Content Placeholder 2"/>
          <p:cNvSpPr>
            <a:spLocks noGrp="1"/>
          </p:cNvSpPr>
          <p:nvPr>
            <p:ph sz="quarter" idx="1"/>
          </p:nvPr>
        </p:nvSpPr>
        <p:spPr/>
        <p:txBody>
          <a:bodyPr>
            <a:noAutofit/>
          </a:bodyPr>
          <a:lstStyle/>
          <a:p>
            <a:r>
              <a:rPr lang="en-US" sz="2200" dirty="0" smtClean="0"/>
              <a:t>The integer returned by time() represents the number of seconds elapsed since midnight GMT on January 1, 1970. </a:t>
            </a:r>
          </a:p>
          <a:p>
            <a:r>
              <a:rPr lang="en-US" sz="2200" dirty="0" smtClean="0"/>
              <a:t>This moment is known as the Unix epoch, and the number of seconds that have elapsed since then is referred to as a timestamp. </a:t>
            </a:r>
          </a:p>
          <a:p>
            <a:r>
              <a:rPr lang="en-US" sz="2200" dirty="0" smtClean="0"/>
              <a:t>PHP offers excellent tools to convert a timestamp into a form that humans are comfortable with. </a:t>
            </a:r>
          </a:p>
          <a:p>
            <a:endParaRPr lang="en-US" sz="1000" dirty="0" smtClean="0"/>
          </a:p>
          <a:p>
            <a:r>
              <a:rPr lang="en-US" sz="2200" dirty="0" smtClean="0"/>
              <a:t>Even so, isn't a timestamp a needlessly convoluted way of storing a date? In fact, the opposite is true. </a:t>
            </a:r>
          </a:p>
          <a:p>
            <a:r>
              <a:rPr lang="en-US" sz="2200" dirty="0" smtClean="0"/>
              <a:t>From just one number, you can extract enormous amounts of information. </a:t>
            </a:r>
          </a:p>
          <a:p>
            <a:r>
              <a:rPr lang="en-US" sz="2200" dirty="0" smtClean="0"/>
              <a:t>Even better, a timestamp can make date arithmetic much easier than you might imagine.</a:t>
            </a:r>
          </a:p>
        </p:txBody>
      </p:sp>
    </p:spTree>
  </p:cSld>
  <p:clrMapOvr>
    <a:masterClrMapping/>
  </p:clrMapOvr>
  <p:transition spd="med">
    <p:wheel/>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with Date and Time…</a:t>
            </a:r>
            <a:endParaRPr lang="en-US" dirty="0"/>
          </a:p>
        </p:txBody>
      </p:sp>
      <p:sp>
        <p:nvSpPr>
          <p:cNvPr id="3" name="Content Placeholder 2"/>
          <p:cNvSpPr>
            <a:spLocks noGrp="1"/>
          </p:cNvSpPr>
          <p:nvPr>
            <p:ph sz="quarter" idx="1"/>
          </p:nvPr>
        </p:nvSpPr>
        <p:spPr>
          <a:xfrm>
            <a:off x="612648" y="1600200"/>
            <a:ext cx="8153400" cy="5257800"/>
          </a:xfrm>
        </p:spPr>
        <p:txBody>
          <a:bodyPr>
            <a:noAutofit/>
          </a:bodyPr>
          <a:lstStyle/>
          <a:p>
            <a:pPr>
              <a:lnSpc>
                <a:spcPct val="120000"/>
              </a:lnSpc>
              <a:spcBef>
                <a:spcPts val="600"/>
              </a:spcBef>
            </a:pPr>
            <a:r>
              <a:rPr lang="en-US" sz="2400" dirty="0" smtClean="0"/>
              <a:t>There are two ways to get useful information from timestamp:</a:t>
            </a:r>
          </a:p>
          <a:p>
            <a:pPr lvl="1">
              <a:lnSpc>
                <a:spcPct val="120000"/>
              </a:lnSpc>
              <a:spcBef>
                <a:spcPts val="600"/>
              </a:spcBef>
            </a:pPr>
            <a:r>
              <a:rPr lang="en-US" sz="2400" dirty="0" smtClean="0"/>
              <a:t>Using </a:t>
            </a:r>
            <a:r>
              <a:rPr lang="en-US" sz="2400" dirty="0" err="1" smtClean="0"/>
              <a:t>getdate</a:t>
            </a:r>
            <a:r>
              <a:rPr lang="en-US" sz="2400" dirty="0" smtClean="0"/>
              <a:t>() function</a:t>
            </a:r>
          </a:p>
          <a:p>
            <a:pPr lvl="1">
              <a:lnSpc>
                <a:spcPct val="120000"/>
              </a:lnSpc>
              <a:spcBef>
                <a:spcPts val="600"/>
              </a:spcBef>
            </a:pPr>
            <a:r>
              <a:rPr lang="en-US" sz="2400" dirty="0" smtClean="0"/>
              <a:t>Using date() function</a:t>
            </a:r>
          </a:p>
          <a:p>
            <a:pPr>
              <a:lnSpc>
                <a:spcPct val="120000"/>
              </a:lnSpc>
              <a:spcBef>
                <a:spcPts val="600"/>
              </a:spcBef>
            </a:pPr>
            <a:endParaRPr lang="en-US" sz="1400" dirty="0" smtClean="0"/>
          </a:p>
          <a:p>
            <a:pPr>
              <a:lnSpc>
                <a:spcPct val="120000"/>
              </a:lnSpc>
              <a:spcBef>
                <a:spcPts val="600"/>
              </a:spcBef>
            </a:pPr>
            <a:r>
              <a:rPr lang="en-US" sz="2400" dirty="0" smtClean="0"/>
              <a:t>The </a:t>
            </a:r>
            <a:r>
              <a:rPr lang="en-US" sz="2400" dirty="0" err="1" smtClean="0"/>
              <a:t>getdate</a:t>
            </a:r>
            <a:r>
              <a:rPr lang="en-US" sz="2400" dirty="0" smtClean="0"/>
              <a:t>() function optionally accepts a timestamp and returns an associative array containing information about the date. </a:t>
            </a:r>
          </a:p>
          <a:p>
            <a:pPr>
              <a:lnSpc>
                <a:spcPct val="120000"/>
              </a:lnSpc>
              <a:spcBef>
                <a:spcPts val="600"/>
              </a:spcBef>
            </a:pPr>
            <a:r>
              <a:rPr lang="en-US" sz="2400" dirty="0" smtClean="0"/>
              <a:t>If you omit the timestamp, </a:t>
            </a:r>
            <a:r>
              <a:rPr lang="en-US" sz="2400" dirty="0" err="1" smtClean="0"/>
              <a:t>getdate</a:t>
            </a:r>
            <a:r>
              <a:rPr lang="en-US" sz="2400" dirty="0" smtClean="0"/>
              <a:t>() works with the current timestamp as returned by time(). </a:t>
            </a:r>
          </a:p>
          <a:p>
            <a:pPr>
              <a:lnSpc>
                <a:spcPct val="120000"/>
              </a:lnSpc>
              <a:spcBef>
                <a:spcPts val="600"/>
              </a:spcBef>
            </a:pPr>
            <a:r>
              <a:rPr lang="en-US" sz="2400" dirty="0" smtClean="0"/>
              <a:t>The table lists the elements contained in the associative array returned by </a:t>
            </a:r>
            <a:r>
              <a:rPr lang="en-US" sz="2400" dirty="0" err="1" smtClean="0"/>
              <a:t>getdate</a:t>
            </a:r>
            <a:r>
              <a:rPr lang="en-US" sz="2400" dirty="0" smtClean="0"/>
              <a:t>().</a:t>
            </a:r>
          </a:p>
        </p:txBody>
      </p:sp>
    </p:spTree>
  </p:cSld>
  <p:clrMapOvr>
    <a:masterClrMapping/>
  </p:clrMapOvr>
  <p:transition spd="med">
    <p:wheel/>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with Date and Time…</a:t>
            </a:r>
            <a:endParaRPr lang="en-US" dirty="0"/>
          </a:p>
        </p:txBody>
      </p:sp>
      <p:graphicFrame>
        <p:nvGraphicFramePr>
          <p:cNvPr id="4" name="Content Placeholder 3"/>
          <p:cNvGraphicFramePr>
            <a:graphicFrameLocks noGrp="1"/>
          </p:cNvGraphicFramePr>
          <p:nvPr>
            <p:ph sz="quarter" idx="1"/>
          </p:nvPr>
        </p:nvGraphicFramePr>
        <p:xfrm>
          <a:off x="609601" y="1752600"/>
          <a:ext cx="7315199" cy="4495800"/>
        </p:xfrm>
        <a:graphic>
          <a:graphicData uri="http://schemas.openxmlformats.org/drawingml/2006/table">
            <a:tbl>
              <a:tblPr/>
              <a:tblGrid>
                <a:gridCol w="1636293"/>
                <a:gridCol w="3946358"/>
                <a:gridCol w="1732548"/>
              </a:tblGrid>
              <a:tr h="374650">
                <a:tc>
                  <a:txBody>
                    <a:bodyPr/>
                    <a:lstStyle/>
                    <a:p>
                      <a:pPr marL="457200" marR="0" lvl="1" algn="just">
                        <a:lnSpc>
                          <a:spcPct val="115000"/>
                        </a:lnSpc>
                        <a:spcBef>
                          <a:spcPts val="0"/>
                        </a:spcBef>
                        <a:spcAft>
                          <a:spcPts val="0"/>
                        </a:spcAft>
                      </a:pPr>
                      <a:r>
                        <a:rPr lang="en-US" sz="1800" b="1" dirty="0">
                          <a:latin typeface="Calibri"/>
                          <a:ea typeface="Calibri"/>
                          <a:cs typeface="Times New Roman"/>
                        </a:rPr>
                        <a:t>Key</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Calibri"/>
                          <a:ea typeface="Calibri"/>
                          <a:cs typeface="Times New Roman"/>
                        </a:rPr>
                        <a:t>Description</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Calibri"/>
                          <a:ea typeface="Calibri"/>
                          <a:cs typeface="Times New Roman"/>
                        </a:rPr>
                        <a:t>Example</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650">
                <a:tc>
                  <a:txBody>
                    <a:bodyPr/>
                    <a:lstStyle/>
                    <a:p>
                      <a:pPr marL="457200" marR="0" lvl="1" algn="just">
                        <a:lnSpc>
                          <a:spcPct val="115000"/>
                        </a:lnSpc>
                        <a:spcBef>
                          <a:spcPts val="0"/>
                        </a:spcBef>
                        <a:spcAft>
                          <a:spcPts val="0"/>
                        </a:spcAft>
                      </a:pPr>
                      <a:r>
                        <a:rPr lang="en-US" sz="1800" dirty="0">
                          <a:latin typeface="Calibri"/>
                          <a:ea typeface="Calibri"/>
                          <a:cs typeface="Times New Roman"/>
                        </a:rPr>
                        <a:t>seconds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Times New Roman"/>
                        </a:rPr>
                        <a:t>Seconds past the minute (0–59)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Times New Roman"/>
                        </a:rPr>
                        <a:t>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650">
                <a:tc>
                  <a:txBody>
                    <a:bodyPr/>
                    <a:lstStyle/>
                    <a:p>
                      <a:pPr marL="457200" marR="0" lvl="1" algn="just">
                        <a:lnSpc>
                          <a:spcPct val="115000"/>
                        </a:lnSpc>
                        <a:spcBef>
                          <a:spcPts val="0"/>
                        </a:spcBef>
                        <a:spcAft>
                          <a:spcPts val="0"/>
                        </a:spcAft>
                      </a:pPr>
                      <a:r>
                        <a:rPr lang="en-US" sz="1800" dirty="0">
                          <a:latin typeface="Calibri"/>
                          <a:ea typeface="Calibri"/>
                          <a:cs typeface="Times New Roman"/>
                        </a:rPr>
                        <a:t>minutes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Times New Roman"/>
                        </a:rPr>
                        <a:t>Minutes past the hour (0–59)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Times New Roman"/>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650">
                <a:tc>
                  <a:txBody>
                    <a:bodyPr/>
                    <a:lstStyle/>
                    <a:p>
                      <a:pPr marL="457200" marR="0" lvl="1" algn="just">
                        <a:lnSpc>
                          <a:spcPct val="115000"/>
                        </a:lnSpc>
                        <a:spcBef>
                          <a:spcPts val="0"/>
                        </a:spcBef>
                        <a:spcAft>
                          <a:spcPts val="0"/>
                        </a:spcAft>
                      </a:pPr>
                      <a:r>
                        <a:rPr lang="en-US" sz="1800" dirty="0">
                          <a:latin typeface="Calibri"/>
                          <a:ea typeface="Calibri"/>
                          <a:cs typeface="Times New Roman"/>
                        </a:rPr>
                        <a:t>hours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Calibri"/>
                          <a:ea typeface="Calibri"/>
                          <a:cs typeface="Times New Roman"/>
                        </a:rPr>
                        <a:t>Hours of the day (0–23)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Times New Roman"/>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650">
                <a:tc>
                  <a:txBody>
                    <a:bodyPr/>
                    <a:lstStyle/>
                    <a:p>
                      <a:pPr marL="457200" marR="0" lvl="1" algn="just">
                        <a:lnSpc>
                          <a:spcPct val="115000"/>
                        </a:lnSpc>
                        <a:spcBef>
                          <a:spcPts val="0"/>
                        </a:spcBef>
                        <a:spcAft>
                          <a:spcPts val="0"/>
                        </a:spcAft>
                      </a:pPr>
                      <a:r>
                        <a:rPr lang="en-US" sz="1800" dirty="0" err="1">
                          <a:latin typeface="Calibri"/>
                          <a:ea typeface="Calibri"/>
                          <a:cs typeface="Times New Roman"/>
                        </a:rPr>
                        <a:t>mday</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Times New Roman"/>
                        </a:rPr>
                        <a:t>Day of the month (1–31)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Times New Roman"/>
                        </a:rPr>
                        <a:t>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650">
                <a:tc>
                  <a:txBody>
                    <a:bodyPr/>
                    <a:lstStyle/>
                    <a:p>
                      <a:pPr marL="457200" marR="0" lvl="1" algn="just">
                        <a:lnSpc>
                          <a:spcPct val="115000"/>
                        </a:lnSpc>
                        <a:spcBef>
                          <a:spcPts val="0"/>
                        </a:spcBef>
                        <a:spcAft>
                          <a:spcPts val="0"/>
                        </a:spcAft>
                      </a:pPr>
                      <a:r>
                        <a:rPr lang="en-US" sz="1800" dirty="0" err="1">
                          <a:latin typeface="Calibri"/>
                          <a:ea typeface="Calibri"/>
                          <a:cs typeface="Times New Roman"/>
                        </a:rPr>
                        <a:t>wday</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Times New Roman"/>
                        </a:rPr>
                        <a:t>Day of the week (0–6)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650">
                <a:tc>
                  <a:txBody>
                    <a:bodyPr/>
                    <a:lstStyle/>
                    <a:p>
                      <a:pPr marL="457200" marR="0" lvl="1" algn="just">
                        <a:lnSpc>
                          <a:spcPct val="115000"/>
                        </a:lnSpc>
                        <a:spcBef>
                          <a:spcPts val="0"/>
                        </a:spcBef>
                        <a:spcAft>
                          <a:spcPts val="0"/>
                        </a:spcAft>
                      </a:pPr>
                      <a:r>
                        <a:rPr lang="en-US" sz="1800" dirty="0" err="1">
                          <a:latin typeface="Calibri"/>
                          <a:ea typeface="Calibri"/>
                          <a:cs typeface="Times New Roman"/>
                        </a:rPr>
                        <a:t>mon</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Times New Roman"/>
                        </a:rPr>
                        <a:t>Month of the year (1–12)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650">
                <a:tc>
                  <a:txBody>
                    <a:bodyPr/>
                    <a:lstStyle/>
                    <a:p>
                      <a:pPr marL="457200" marR="0" lvl="1" algn="just">
                        <a:lnSpc>
                          <a:spcPct val="115000"/>
                        </a:lnSpc>
                        <a:spcBef>
                          <a:spcPts val="0"/>
                        </a:spcBef>
                        <a:spcAft>
                          <a:spcPts val="0"/>
                        </a:spcAft>
                      </a:pPr>
                      <a:r>
                        <a:rPr lang="en-US" sz="1800" dirty="0">
                          <a:latin typeface="Calibri"/>
                          <a:ea typeface="Calibri"/>
                          <a:cs typeface="Times New Roman"/>
                        </a:rPr>
                        <a:t>year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Times New Roman"/>
                        </a:rPr>
                        <a:t>Year (4 digits)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Times New Roman"/>
                        </a:rPr>
                        <a:t>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650">
                <a:tc>
                  <a:txBody>
                    <a:bodyPr/>
                    <a:lstStyle/>
                    <a:p>
                      <a:pPr marL="457200" marR="0" lvl="1" algn="just">
                        <a:lnSpc>
                          <a:spcPct val="115000"/>
                        </a:lnSpc>
                        <a:spcBef>
                          <a:spcPts val="0"/>
                        </a:spcBef>
                        <a:spcAft>
                          <a:spcPts val="0"/>
                        </a:spcAft>
                      </a:pPr>
                      <a:r>
                        <a:rPr lang="en-US" sz="1800" dirty="0" err="1">
                          <a:latin typeface="Calibri"/>
                          <a:ea typeface="Calibri"/>
                          <a:cs typeface="Times New Roman"/>
                        </a:rPr>
                        <a:t>yday</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Calibri"/>
                          <a:ea typeface="Calibri"/>
                          <a:cs typeface="Times New Roman"/>
                        </a:rPr>
                        <a:t>Day of year (0–365)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Times New Roman"/>
                        </a:rPr>
                        <a:t>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650">
                <a:tc>
                  <a:txBody>
                    <a:bodyPr/>
                    <a:lstStyle/>
                    <a:p>
                      <a:pPr marL="457200" marR="0" lvl="1" algn="just">
                        <a:lnSpc>
                          <a:spcPct val="115000"/>
                        </a:lnSpc>
                        <a:spcBef>
                          <a:spcPts val="0"/>
                        </a:spcBef>
                        <a:spcAft>
                          <a:spcPts val="0"/>
                        </a:spcAft>
                      </a:pPr>
                      <a:r>
                        <a:rPr lang="en-US" sz="1800" dirty="0">
                          <a:latin typeface="Calibri"/>
                          <a:ea typeface="Calibri"/>
                          <a:cs typeface="Times New Roman"/>
                        </a:rPr>
                        <a:t>weekday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Times New Roman"/>
                        </a:rPr>
                        <a:t>Day of the week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Times New Roman"/>
                        </a:rPr>
                        <a:t>Thursday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650">
                <a:tc>
                  <a:txBody>
                    <a:bodyPr/>
                    <a:lstStyle/>
                    <a:p>
                      <a:pPr marL="457200" marR="0" lvl="1" algn="just">
                        <a:lnSpc>
                          <a:spcPct val="115000"/>
                        </a:lnSpc>
                        <a:spcBef>
                          <a:spcPts val="0"/>
                        </a:spcBef>
                        <a:spcAft>
                          <a:spcPts val="0"/>
                        </a:spcAft>
                      </a:pPr>
                      <a:r>
                        <a:rPr lang="en-US" sz="1800" dirty="0">
                          <a:latin typeface="Calibri"/>
                          <a:ea typeface="Calibri"/>
                          <a:cs typeface="Times New Roman"/>
                        </a:rPr>
                        <a:t>month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Times New Roman"/>
                        </a:rPr>
                        <a:t>Month of the year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Calibri"/>
                          <a:ea typeface="Calibri"/>
                          <a:cs typeface="Times New Roman"/>
                        </a:rPr>
                        <a:t>January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4650">
                <a:tc>
                  <a:txBody>
                    <a:bodyPr/>
                    <a:lstStyle/>
                    <a:p>
                      <a:pPr marL="457200" marR="0" lvl="1" algn="just">
                        <a:lnSpc>
                          <a:spcPct val="115000"/>
                        </a:lnSpc>
                        <a:spcBef>
                          <a:spcPts val="0"/>
                        </a:spcBef>
                        <a:spcAft>
                          <a:spcPts val="0"/>
                        </a:spcAft>
                      </a:pPr>
                      <a:r>
                        <a:rPr lang="en-US" sz="1800" dirty="0">
                          <a:latin typeface="Calibri"/>
                          <a:ea typeface="Calibri"/>
                          <a:cs typeface="Times New Roman"/>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Calibri"/>
                          <a:ea typeface="Calibri"/>
                          <a:cs typeface="Times New Roman"/>
                        </a:rPr>
                        <a:t>Timestamp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Calibri"/>
                          <a:ea typeface="Calibri"/>
                          <a:cs typeface="Times New Roman"/>
                        </a:rPr>
                        <a:t>948370048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wheel/>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with Date and Time…</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Example:</a:t>
            </a:r>
            <a:r>
              <a:rPr lang="en-US" b="1" dirty="0" smtClean="0"/>
              <a:t> </a:t>
            </a:r>
            <a:r>
              <a:rPr lang="en-US" dirty="0" smtClean="0"/>
              <a:t>Acquiring date information with </a:t>
            </a:r>
            <a:r>
              <a:rPr lang="en-US" dirty="0" err="1" smtClean="0"/>
              <a:t>getdate</a:t>
            </a:r>
            <a:r>
              <a:rPr lang="en-US" dirty="0" smtClean="0"/>
              <a:t>()</a:t>
            </a:r>
          </a:p>
          <a:p>
            <a:pPr>
              <a:buNone/>
            </a:pP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a:buNone/>
            </a:pPr>
            <a:r>
              <a:rPr lang="en-US" dirty="0" smtClean="0">
                <a:solidFill>
                  <a:srgbClr val="FF0000"/>
                </a:solidFill>
              </a:rPr>
              <a:t> 	$</a:t>
            </a:r>
            <a:r>
              <a:rPr lang="en-US" dirty="0" err="1" smtClean="0">
                <a:solidFill>
                  <a:srgbClr val="FF0000"/>
                </a:solidFill>
              </a:rPr>
              <a:t>date_array</a:t>
            </a:r>
            <a:r>
              <a:rPr lang="en-US" dirty="0" smtClean="0">
                <a:solidFill>
                  <a:srgbClr val="FF0000"/>
                </a:solidFill>
              </a:rPr>
              <a:t> = </a:t>
            </a:r>
            <a:r>
              <a:rPr lang="en-US" dirty="0" err="1" smtClean="0">
                <a:solidFill>
                  <a:srgbClr val="FF0000"/>
                </a:solidFill>
              </a:rPr>
              <a:t>getdate</a:t>
            </a:r>
            <a:r>
              <a:rPr lang="en-US" dirty="0" smtClean="0">
                <a:solidFill>
                  <a:srgbClr val="FF0000"/>
                </a:solidFill>
              </a:rPr>
              <a:t>();  </a:t>
            </a:r>
            <a:r>
              <a:rPr lang="en-US" sz="2600" dirty="0" smtClean="0">
                <a:solidFill>
                  <a:srgbClr val="FF0000"/>
                </a:solidFill>
              </a:rPr>
              <a:t>//no argument passed, today's date used</a:t>
            </a:r>
            <a:endParaRPr lang="en-US" dirty="0" smtClean="0">
              <a:solidFill>
                <a:srgbClr val="FF0000"/>
              </a:solidFill>
            </a:endParaRPr>
          </a:p>
          <a:p>
            <a:pPr>
              <a:buNone/>
            </a:pPr>
            <a:r>
              <a:rPr lang="en-US" dirty="0" smtClean="0">
                <a:solidFill>
                  <a:srgbClr val="FF0000"/>
                </a:solidFill>
              </a:rPr>
              <a:t> 	</a:t>
            </a:r>
            <a:r>
              <a:rPr lang="en-US" dirty="0" err="1" smtClean="0">
                <a:solidFill>
                  <a:srgbClr val="FF0000"/>
                </a:solidFill>
              </a:rPr>
              <a:t>foreach</a:t>
            </a:r>
            <a:r>
              <a:rPr lang="en-US" dirty="0" smtClean="0">
                <a:solidFill>
                  <a:srgbClr val="FF0000"/>
                </a:solidFill>
              </a:rPr>
              <a:t> ($</a:t>
            </a:r>
            <a:r>
              <a:rPr lang="en-US" dirty="0" err="1" smtClean="0">
                <a:solidFill>
                  <a:srgbClr val="FF0000"/>
                </a:solidFill>
              </a:rPr>
              <a:t>date_array</a:t>
            </a:r>
            <a:r>
              <a:rPr lang="en-US" dirty="0" smtClean="0">
                <a:solidFill>
                  <a:srgbClr val="FF0000"/>
                </a:solidFill>
              </a:rPr>
              <a:t> as $key =&gt; $</a:t>
            </a:r>
            <a:r>
              <a:rPr lang="en-US" dirty="0" err="1" smtClean="0">
                <a:solidFill>
                  <a:srgbClr val="FF0000"/>
                </a:solidFill>
              </a:rPr>
              <a:t>val</a:t>
            </a:r>
            <a:r>
              <a:rPr lang="en-US" dirty="0" smtClean="0">
                <a:solidFill>
                  <a:srgbClr val="FF0000"/>
                </a:solidFill>
              </a:rPr>
              <a:t>) </a:t>
            </a:r>
          </a:p>
          <a:p>
            <a:pPr>
              <a:buNone/>
            </a:pPr>
            <a:r>
              <a:rPr lang="en-US" dirty="0" smtClean="0">
                <a:solidFill>
                  <a:srgbClr val="FF0000"/>
                </a:solidFill>
              </a:rPr>
              <a:t>      	echo "$key = $</a:t>
            </a:r>
            <a:r>
              <a:rPr lang="en-US" dirty="0" err="1" smtClean="0">
                <a:solidFill>
                  <a:srgbClr val="FF0000"/>
                </a:solidFill>
              </a:rPr>
              <a:t>val</a:t>
            </a:r>
            <a:r>
              <a:rPr lang="en-US" dirty="0" smtClean="0">
                <a:solidFill>
                  <a:srgbClr val="FF0000"/>
                </a:solidFill>
              </a:rPr>
              <a:t> &lt;</a:t>
            </a:r>
            <a:r>
              <a:rPr lang="en-US" dirty="0" err="1" smtClean="0">
                <a:solidFill>
                  <a:srgbClr val="FF0000"/>
                </a:solidFill>
              </a:rPr>
              <a:t>br</a:t>
            </a:r>
            <a:r>
              <a:rPr lang="en-US" dirty="0" smtClean="0">
                <a:solidFill>
                  <a:srgbClr val="FF0000"/>
                </a:solidFill>
              </a:rPr>
              <a:t>&gt;";</a:t>
            </a:r>
          </a:p>
          <a:p>
            <a:pPr>
              <a:buNone/>
            </a:pPr>
            <a:r>
              <a:rPr lang="en-US" dirty="0" smtClean="0">
                <a:solidFill>
                  <a:srgbClr val="FF0000"/>
                </a:solidFill>
              </a:rPr>
              <a:t> ?&gt;</a:t>
            </a:r>
          </a:p>
          <a:p>
            <a:pPr>
              <a:buNone/>
            </a:pPr>
            <a:r>
              <a:rPr lang="en-US" dirty="0" smtClean="0">
                <a:solidFill>
                  <a:srgbClr val="FF0000"/>
                </a:solidFill>
              </a:rPr>
              <a:t>&lt;hr&gt;</a:t>
            </a:r>
          </a:p>
          <a:p>
            <a:pPr>
              <a:buNone/>
            </a:pP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a:buNone/>
            </a:pPr>
            <a:r>
              <a:rPr lang="en-US" dirty="0" smtClean="0">
                <a:solidFill>
                  <a:srgbClr val="FF0000"/>
                </a:solidFill>
              </a:rPr>
              <a:t>	echo "Today's date: ".$</a:t>
            </a:r>
            <a:r>
              <a:rPr lang="en-US" dirty="0" err="1" smtClean="0">
                <a:solidFill>
                  <a:srgbClr val="FF0000"/>
                </a:solidFill>
              </a:rPr>
              <a:t>date_array</a:t>
            </a:r>
            <a:r>
              <a:rPr lang="en-US" dirty="0" smtClean="0">
                <a:solidFill>
                  <a:srgbClr val="FF0000"/>
                </a:solidFill>
              </a:rPr>
              <a:t>['</a:t>
            </a:r>
            <a:r>
              <a:rPr lang="en-US" dirty="0" err="1" smtClean="0">
                <a:solidFill>
                  <a:srgbClr val="FF0000"/>
                </a:solidFill>
              </a:rPr>
              <a:t>mon</a:t>
            </a:r>
            <a:r>
              <a:rPr lang="en-US" dirty="0" smtClean="0">
                <a:solidFill>
                  <a:srgbClr val="FF0000"/>
                </a:solidFill>
              </a:rPr>
              <a:t>']."/".$</a:t>
            </a:r>
            <a:r>
              <a:rPr lang="en-US" dirty="0" err="1" smtClean="0">
                <a:solidFill>
                  <a:srgbClr val="FF0000"/>
                </a:solidFill>
              </a:rPr>
              <a:t>date_array</a:t>
            </a:r>
            <a:r>
              <a:rPr lang="en-US" dirty="0" smtClean="0">
                <a:solidFill>
                  <a:srgbClr val="FF0000"/>
                </a:solidFill>
              </a:rPr>
              <a:t>['</a:t>
            </a:r>
            <a:r>
              <a:rPr lang="en-US" dirty="0" err="1" smtClean="0">
                <a:solidFill>
                  <a:srgbClr val="FF0000"/>
                </a:solidFill>
              </a:rPr>
              <a:t>mday</a:t>
            </a:r>
            <a:r>
              <a:rPr lang="en-US" dirty="0" smtClean="0">
                <a:solidFill>
                  <a:srgbClr val="FF0000"/>
                </a:solidFill>
              </a:rPr>
              <a:t>'].    </a:t>
            </a:r>
          </a:p>
          <a:p>
            <a:pPr>
              <a:buNone/>
            </a:pPr>
            <a:r>
              <a:rPr lang="en-US" dirty="0" smtClean="0">
                <a:solidFill>
                  <a:srgbClr val="FF0000"/>
                </a:solidFill>
              </a:rPr>
              <a:t>            "/".$</a:t>
            </a:r>
            <a:r>
              <a:rPr lang="en-US" dirty="0" err="1" smtClean="0">
                <a:solidFill>
                  <a:srgbClr val="FF0000"/>
                </a:solidFill>
              </a:rPr>
              <a:t>date_array</a:t>
            </a:r>
            <a:r>
              <a:rPr lang="en-US" dirty="0" smtClean="0">
                <a:solidFill>
                  <a:srgbClr val="FF0000"/>
                </a:solidFill>
              </a:rPr>
              <a:t>['year'];</a:t>
            </a:r>
          </a:p>
          <a:p>
            <a:pPr>
              <a:buNone/>
            </a:pPr>
            <a:r>
              <a:rPr lang="en-US" dirty="0" smtClean="0">
                <a:solidFill>
                  <a:srgbClr val="FF0000"/>
                </a:solidFill>
              </a:rPr>
              <a:t>?&gt;</a:t>
            </a:r>
          </a:p>
          <a:p>
            <a:endParaRPr lang="en-US" dirty="0"/>
          </a:p>
        </p:txBody>
      </p:sp>
    </p:spTree>
  </p:cSld>
  <p:clrMapOvr>
    <a:masterClrMapping/>
  </p:clrMapOvr>
  <p:transition spd="med">
    <p:wheel/>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with Date and Time…</a:t>
            </a:r>
            <a:endParaRPr lang="en-US" dirty="0"/>
          </a:p>
        </p:txBody>
      </p:sp>
      <p:sp>
        <p:nvSpPr>
          <p:cNvPr id="3" name="Content Placeholder 2"/>
          <p:cNvSpPr>
            <a:spLocks noGrp="1"/>
          </p:cNvSpPr>
          <p:nvPr>
            <p:ph sz="quarter" idx="1"/>
          </p:nvPr>
        </p:nvSpPr>
        <p:spPr>
          <a:xfrm>
            <a:off x="381000" y="1524000"/>
            <a:ext cx="8531352" cy="5257800"/>
          </a:xfrm>
        </p:spPr>
        <p:txBody>
          <a:bodyPr>
            <a:normAutofit fontScale="70000" lnSpcReduction="20000"/>
          </a:bodyPr>
          <a:lstStyle/>
          <a:p>
            <a:r>
              <a:rPr lang="en-US" dirty="0" smtClean="0"/>
              <a:t>The output is:</a:t>
            </a:r>
          </a:p>
          <a:p>
            <a:pPr>
              <a:buNone/>
            </a:pPr>
            <a:r>
              <a:rPr lang="en-US" dirty="0" smtClean="0"/>
              <a:t>	</a:t>
            </a:r>
            <a:r>
              <a:rPr lang="en-US" dirty="0" smtClean="0">
                <a:solidFill>
                  <a:srgbClr val="FF0000"/>
                </a:solidFill>
              </a:rPr>
              <a:t>seconds = 53 </a:t>
            </a:r>
            <a:br>
              <a:rPr lang="en-US" dirty="0" smtClean="0">
                <a:solidFill>
                  <a:srgbClr val="FF0000"/>
                </a:solidFill>
              </a:rPr>
            </a:br>
            <a:r>
              <a:rPr lang="en-US" dirty="0" smtClean="0">
                <a:solidFill>
                  <a:srgbClr val="FF0000"/>
                </a:solidFill>
              </a:rPr>
              <a:t>minutes = 26 </a:t>
            </a:r>
            <a:br>
              <a:rPr lang="en-US" dirty="0" smtClean="0">
                <a:solidFill>
                  <a:srgbClr val="FF0000"/>
                </a:solidFill>
              </a:rPr>
            </a:br>
            <a:r>
              <a:rPr lang="en-US" dirty="0" smtClean="0">
                <a:solidFill>
                  <a:srgbClr val="FF0000"/>
                </a:solidFill>
              </a:rPr>
              <a:t>hours = 11 </a:t>
            </a:r>
            <a:br>
              <a:rPr lang="en-US" dirty="0" smtClean="0">
                <a:solidFill>
                  <a:srgbClr val="FF0000"/>
                </a:solidFill>
              </a:rPr>
            </a:br>
            <a:r>
              <a:rPr lang="en-US" dirty="0" err="1" smtClean="0">
                <a:solidFill>
                  <a:srgbClr val="FF0000"/>
                </a:solidFill>
              </a:rPr>
              <a:t>mday</a:t>
            </a:r>
            <a:r>
              <a:rPr lang="en-US" dirty="0" smtClean="0">
                <a:solidFill>
                  <a:srgbClr val="FF0000"/>
                </a:solidFill>
              </a:rPr>
              <a:t> = 29 </a:t>
            </a:r>
            <a:br>
              <a:rPr lang="en-US" dirty="0" smtClean="0">
                <a:solidFill>
                  <a:srgbClr val="FF0000"/>
                </a:solidFill>
              </a:rPr>
            </a:br>
            <a:r>
              <a:rPr lang="en-US" dirty="0" err="1" smtClean="0">
                <a:solidFill>
                  <a:srgbClr val="FF0000"/>
                </a:solidFill>
              </a:rPr>
              <a:t>wday</a:t>
            </a:r>
            <a:r>
              <a:rPr lang="en-US" dirty="0" smtClean="0">
                <a:solidFill>
                  <a:srgbClr val="FF0000"/>
                </a:solidFill>
              </a:rPr>
              <a:t> = 2 </a:t>
            </a:r>
            <a:br>
              <a:rPr lang="en-US" dirty="0" smtClean="0">
                <a:solidFill>
                  <a:srgbClr val="FF0000"/>
                </a:solidFill>
              </a:rPr>
            </a:br>
            <a:r>
              <a:rPr lang="en-US" dirty="0" err="1" smtClean="0">
                <a:solidFill>
                  <a:srgbClr val="FF0000"/>
                </a:solidFill>
              </a:rPr>
              <a:t>mon</a:t>
            </a:r>
            <a:r>
              <a:rPr lang="en-US" dirty="0" smtClean="0">
                <a:solidFill>
                  <a:srgbClr val="FF0000"/>
                </a:solidFill>
              </a:rPr>
              <a:t> = 11 </a:t>
            </a:r>
            <a:br>
              <a:rPr lang="en-US" dirty="0" smtClean="0">
                <a:solidFill>
                  <a:srgbClr val="FF0000"/>
                </a:solidFill>
              </a:rPr>
            </a:br>
            <a:r>
              <a:rPr lang="en-US" dirty="0" smtClean="0">
                <a:solidFill>
                  <a:srgbClr val="FF0000"/>
                </a:solidFill>
              </a:rPr>
              <a:t>year = 2011 </a:t>
            </a:r>
            <a:br>
              <a:rPr lang="en-US" dirty="0" smtClean="0">
                <a:solidFill>
                  <a:srgbClr val="FF0000"/>
                </a:solidFill>
              </a:rPr>
            </a:br>
            <a:r>
              <a:rPr lang="en-US" dirty="0" err="1" smtClean="0">
                <a:solidFill>
                  <a:srgbClr val="FF0000"/>
                </a:solidFill>
              </a:rPr>
              <a:t>yday</a:t>
            </a:r>
            <a:r>
              <a:rPr lang="en-US" dirty="0" smtClean="0">
                <a:solidFill>
                  <a:srgbClr val="FF0000"/>
                </a:solidFill>
              </a:rPr>
              <a:t> = 332 </a:t>
            </a:r>
            <a:br>
              <a:rPr lang="en-US" dirty="0" smtClean="0">
                <a:solidFill>
                  <a:srgbClr val="FF0000"/>
                </a:solidFill>
              </a:rPr>
            </a:br>
            <a:r>
              <a:rPr lang="en-US" dirty="0" smtClean="0">
                <a:solidFill>
                  <a:srgbClr val="FF0000"/>
                </a:solidFill>
              </a:rPr>
              <a:t>weekday = Tuesday </a:t>
            </a:r>
            <a:br>
              <a:rPr lang="en-US" dirty="0" smtClean="0">
                <a:solidFill>
                  <a:srgbClr val="FF0000"/>
                </a:solidFill>
              </a:rPr>
            </a:br>
            <a:r>
              <a:rPr lang="en-US" dirty="0" smtClean="0">
                <a:solidFill>
                  <a:srgbClr val="FF0000"/>
                </a:solidFill>
              </a:rPr>
              <a:t>month = November </a:t>
            </a:r>
            <a:br>
              <a:rPr lang="en-US" dirty="0" smtClean="0">
                <a:solidFill>
                  <a:srgbClr val="FF0000"/>
                </a:solidFill>
              </a:rPr>
            </a:br>
            <a:r>
              <a:rPr lang="en-US" dirty="0" smtClean="0">
                <a:solidFill>
                  <a:srgbClr val="FF0000"/>
                </a:solidFill>
              </a:rPr>
              <a:t>0 = 1322555213 </a:t>
            </a:r>
          </a:p>
          <a:p>
            <a:pPr>
              <a:buNone/>
            </a:pPr>
            <a:r>
              <a:rPr lang="en-US" dirty="0" smtClean="0">
                <a:solidFill>
                  <a:srgbClr val="FF0000"/>
                </a:solidFill>
              </a:rPr>
              <a:t>	Today's date: 11/29/2011</a:t>
            </a:r>
          </a:p>
          <a:p>
            <a:endParaRPr lang="en-US" sz="1400" dirty="0" smtClean="0"/>
          </a:p>
          <a:p>
            <a:r>
              <a:rPr lang="en-US" dirty="0" smtClean="0"/>
              <a:t>The main method to format a timestamp is using date($format... [, $timestamp]). </a:t>
            </a:r>
          </a:p>
          <a:p>
            <a:r>
              <a:rPr lang="en-US" dirty="0" smtClean="0"/>
              <a:t>You pass a series of codes indicating your formatting preferences, plus an optional timestamp. </a:t>
            </a:r>
          </a:p>
          <a:p>
            <a:pPr>
              <a:buNone/>
            </a:pPr>
            <a:r>
              <a:rPr lang="en-US" dirty="0" smtClean="0">
                <a:solidFill>
                  <a:srgbClr val="FF0000"/>
                </a:solidFill>
              </a:rPr>
              <a:t>	date(‘Y-m-d’);  //year-month-date</a:t>
            </a:r>
          </a:p>
        </p:txBody>
      </p:sp>
    </p:spTree>
  </p:cSld>
  <p:clrMapOvr>
    <a:masterClrMapping/>
  </p:clrMapOvr>
  <p:transition spd="med">
    <p:wheel/>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533400" y="152397"/>
          <a:ext cx="7924800" cy="6629404"/>
        </p:xfrm>
        <a:graphic>
          <a:graphicData uri="http://schemas.openxmlformats.org/drawingml/2006/table">
            <a:tbl>
              <a:tblPr/>
              <a:tblGrid>
                <a:gridCol w="1275255"/>
                <a:gridCol w="4406677"/>
                <a:gridCol w="2242868"/>
              </a:tblGrid>
              <a:tr h="254977">
                <a:tc>
                  <a:txBody>
                    <a:bodyPr/>
                    <a:lstStyle/>
                    <a:p>
                      <a:pPr marL="0" marR="0" algn="ctr"/>
                      <a:r>
                        <a:rPr lang="en-US" sz="1600" b="1" dirty="0">
                          <a:latin typeface="Calibri"/>
                          <a:ea typeface="Times New Roman"/>
                          <a:cs typeface="Times New Roman"/>
                        </a:rPr>
                        <a:t>Format</a:t>
                      </a:r>
                      <a:endParaRPr lang="en-US" sz="1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r>
                        <a:rPr lang="en-US" sz="1600" b="1">
                          <a:latin typeface="Calibri"/>
                          <a:ea typeface="Times New Roman"/>
                          <a:cs typeface="Times New Roman"/>
                        </a:rPr>
                        <a:t>Description</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r>
                        <a:rPr lang="en-US" sz="1600" b="1">
                          <a:latin typeface="Calibri"/>
                          <a:ea typeface="Times New Roman"/>
                          <a:cs typeface="Times New Roman"/>
                        </a:rPr>
                        <a:t>Example</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977">
                <a:tc>
                  <a:txBody>
                    <a:bodyPr/>
                    <a:lstStyle/>
                    <a:p>
                      <a:pPr marL="0" marR="0" algn="ctr"/>
                      <a:r>
                        <a:rPr lang="en-US" sz="1600" dirty="0">
                          <a:latin typeface="Calibri"/>
                          <a:ea typeface="Times New Roman"/>
                          <a:cs typeface="Times New Roman"/>
                        </a:rPr>
                        <a:t>a</a:t>
                      </a:r>
                      <a:endParaRPr lang="en-US" sz="1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am or pm (lowercase)</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pm</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977">
                <a:tc>
                  <a:txBody>
                    <a:bodyPr/>
                    <a:lstStyle/>
                    <a:p>
                      <a:pPr marL="0" marR="0" algn="ctr"/>
                      <a:r>
                        <a:rPr lang="en-US" sz="1600" dirty="0">
                          <a:latin typeface="Calibri"/>
                          <a:ea typeface="Times New Roman"/>
                          <a:cs typeface="Times New Roman"/>
                        </a:rPr>
                        <a:t>A</a:t>
                      </a:r>
                      <a:endParaRPr lang="en-US" sz="1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AM or PM (uppercase)</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PM</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977">
                <a:tc>
                  <a:txBody>
                    <a:bodyPr/>
                    <a:lstStyle/>
                    <a:p>
                      <a:pPr marL="0" marR="0" algn="ctr"/>
                      <a:r>
                        <a:rPr lang="en-US" sz="1600">
                          <a:latin typeface="Calibri"/>
                          <a:ea typeface="Times New Roman"/>
                          <a:cs typeface="Times New Roman"/>
                        </a:rPr>
                        <a:t>d</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dirty="0">
                          <a:latin typeface="Calibri"/>
                          <a:ea typeface="Times New Roman"/>
                          <a:cs typeface="Times New Roman"/>
                        </a:rPr>
                        <a:t>Day of month (number with leading zeroes)</a:t>
                      </a:r>
                      <a:endParaRPr lang="en-US" sz="1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20</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977">
                <a:tc>
                  <a:txBody>
                    <a:bodyPr/>
                    <a:lstStyle/>
                    <a:p>
                      <a:pPr marL="0" marR="0" algn="ctr"/>
                      <a:r>
                        <a:rPr lang="en-US" sz="1600">
                          <a:latin typeface="Calibri"/>
                          <a:ea typeface="Times New Roman"/>
                          <a:cs typeface="Times New Roman"/>
                        </a:rPr>
                        <a:t>D</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Day of week (three letters)</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Thu</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977">
                <a:tc>
                  <a:txBody>
                    <a:bodyPr/>
                    <a:lstStyle/>
                    <a:p>
                      <a:pPr marL="0" marR="0" algn="ctr"/>
                      <a:r>
                        <a:rPr lang="en-US" sz="1600">
                          <a:latin typeface="Calibri"/>
                          <a:ea typeface="Times New Roman"/>
                          <a:cs typeface="Times New Roman"/>
                        </a:rPr>
                        <a:t>F</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Month name</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January</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977">
                <a:tc>
                  <a:txBody>
                    <a:bodyPr/>
                    <a:lstStyle/>
                    <a:p>
                      <a:pPr marL="0" marR="0" algn="ctr"/>
                      <a:r>
                        <a:rPr lang="en-US" sz="1600">
                          <a:latin typeface="Calibri"/>
                          <a:ea typeface="Times New Roman"/>
                          <a:cs typeface="Times New Roman"/>
                        </a:rPr>
                        <a:t>h</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Hour (12-hour format—leading zeroes)</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12</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977">
                <a:tc>
                  <a:txBody>
                    <a:bodyPr/>
                    <a:lstStyle/>
                    <a:p>
                      <a:pPr marL="0" marR="0" algn="ctr"/>
                      <a:r>
                        <a:rPr lang="en-US" sz="1600">
                          <a:latin typeface="Calibri"/>
                          <a:ea typeface="Times New Roman"/>
                          <a:cs typeface="Times New Roman"/>
                        </a:rPr>
                        <a:t>H</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Hour (24-hour format—leading zeroes)</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12</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977">
                <a:tc>
                  <a:txBody>
                    <a:bodyPr/>
                    <a:lstStyle/>
                    <a:p>
                      <a:pPr marL="0" marR="0" algn="ctr"/>
                      <a:r>
                        <a:rPr lang="en-US" sz="1600">
                          <a:latin typeface="Calibri"/>
                          <a:ea typeface="Times New Roman"/>
                          <a:cs typeface="Times New Roman"/>
                        </a:rPr>
                        <a:t>g</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Hour (12-hour format—no leading zeroes)</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12</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977">
                <a:tc>
                  <a:txBody>
                    <a:bodyPr/>
                    <a:lstStyle/>
                    <a:p>
                      <a:pPr marL="0" marR="0" algn="ctr"/>
                      <a:r>
                        <a:rPr lang="en-US" sz="1600">
                          <a:latin typeface="Calibri"/>
                          <a:ea typeface="Times New Roman"/>
                          <a:cs typeface="Times New Roman"/>
                        </a:rPr>
                        <a:t>G</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Hour (24-hour format—no leading zeroes)</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12</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977">
                <a:tc>
                  <a:txBody>
                    <a:bodyPr/>
                    <a:lstStyle/>
                    <a:p>
                      <a:pPr marL="0" marR="0" algn="ctr"/>
                      <a:r>
                        <a:rPr lang="en-US" sz="1600">
                          <a:latin typeface="Calibri"/>
                          <a:ea typeface="Times New Roman"/>
                          <a:cs typeface="Times New Roman"/>
                        </a:rPr>
                        <a:t>i</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Minutes</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47</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977">
                <a:tc>
                  <a:txBody>
                    <a:bodyPr/>
                    <a:lstStyle/>
                    <a:p>
                      <a:pPr marL="0" marR="0" algn="ctr"/>
                      <a:r>
                        <a:rPr lang="en-US" sz="1600">
                          <a:latin typeface="Calibri"/>
                          <a:ea typeface="Times New Roman"/>
                          <a:cs typeface="Times New Roman"/>
                        </a:rPr>
                        <a:t>j</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Day of the month (no leading zeroes)</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20</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977">
                <a:tc>
                  <a:txBody>
                    <a:bodyPr/>
                    <a:lstStyle/>
                    <a:p>
                      <a:pPr marL="0" marR="0" algn="ctr"/>
                      <a:r>
                        <a:rPr lang="en-US" sz="1600">
                          <a:latin typeface="Calibri"/>
                          <a:ea typeface="Times New Roman"/>
                          <a:cs typeface="Times New Roman"/>
                        </a:rPr>
                        <a:t>l</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Day of the week (name)</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Thursday</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977">
                <a:tc>
                  <a:txBody>
                    <a:bodyPr/>
                    <a:lstStyle/>
                    <a:p>
                      <a:pPr marL="0" marR="0" algn="ctr"/>
                      <a:r>
                        <a:rPr lang="en-US" sz="1600">
                          <a:latin typeface="Calibri"/>
                          <a:ea typeface="Times New Roman"/>
                          <a:cs typeface="Times New Roman"/>
                        </a:rPr>
                        <a:t>L</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Leap year (1 for yes, 0 for no)</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1</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977">
                <a:tc>
                  <a:txBody>
                    <a:bodyPr/>
                    <a:lstStyle/>
                    <a:p>
                      <a:pPr marL="0" marR="0" algn="ctr"/>
                      <a:r>
                        <a:rPr lang="en-US" sz="1600">
                          <a:latin typeface="Calibri"/>
                          <a:ea typeface="Times New Roman"/>
                          <a:cs typeface="Times New Roman"/>
                        </a:rPr>
                        <a:t>m</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dirty="0">
                          <a:latin typeface="Calibri"/>
                          <a:ea typeface="Times New Roman"/>
                          <a:cs typeface="Times New Roman"/>
                        </a:rPr>
                        <a:t>Month of year (number—leading zeroes)</a:t>
                      </a:r>
                      <a:endParaRPr lang="en-US" sz="1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09</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977">
                <a:tc>
                  <a:txBody>
                    <a:bodyPr/>
                    <a:lstStyle/>
                    <a:p>
                      <a:pPr marL="0" marR="0" algn="ctr"/>
                      <a:r>
                        <a:rPr lang="en-US" sz="1600">
                          <a:latin typeface="Calibri"/>
                          <a:ea typeface="Times New Roman"/>
                          <a:cs typeface="Times New Roman"/>
                        </a:rPr>
                        <a:t>M</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dirty="0">
                          <a:latin typeface="Calibri"/>
                          <a:ea typeface="Times New Roman"/>
                          <a:cs typeface="Times New Roman"/>
                        </a:rPr>
                        <a:t>Month of year (three letters)</a:t>
                      </a:r>
                      <a:endParaRPr lang="en-US" sz="1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Sep</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977">
                <a:tc>
                  <a:txBody>
                    <a:bodyPr/>
                    <a:lstStyle/>
                    <a:p>
                      <a:pPr marL="0" marR="0" algn="ctr"/>
                      <a:r>
                        <a:rPr lang="en-US" sz="1600">
                          <a:latin typeface="Calibri"/>
                          <a:ea typeface="Times New Roman"/>
                          <a:cs typeface="Times New Roman"/>
                        </a:rPr>
                        <a:t>n</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Month of year (number—no leading zeroes)</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9</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977">
                <a:tc>
                  <a:txBody>
                    <a:bodyPr/>
                    <a:lstStyle/>
                    <a:p>
                      <a:pPr marL="0" marR="0" algn="ctr"/>
                      <a:r>
                        <a:rPr lang="en-US" sz="1600">
                          <a:latin typeface="Calibri"/>
                          <a:ea typeface="Times New Roman"/>
                          <a:cs typeface="Times New Roman"/>
                        </a:rPr>
                        <a:t>s</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dirty="0">
                          <a:latin typeface="Calibri"/>
                          <a:ea typeface="Times New Roman"/>
                          <a:cs typeface="Times New Roman"/>
                        </a:rPr>
                        <a:t>Seconds of hour</a:t>
                      </a:r>
                      <a:endParaRPr lang="en-US" sz="1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24</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977">
                <a:tc>
                  <a:txBody>
                    <a:bodyPr/>
                    <a:lstStyle/>
                    <a:p>
                      <a:pPr marL="0" marR="0" algn="ctr"/>
                      <a:r>
                        <a:rPr lang="en-US" sz="1600">
                          <a:latin typeface="Calibri"/>
                          <a:ea typeface="Times New Roman"/>
                          <a:cs typeface="Times New Roman"/>
                        </a:rPr>
                        <a:t>S</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Ordinal suffix for the day of the month</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th</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9956">
                <a:tc>
                  <a:txBody>
                    <a:bodyPr/>
                    <a:lstStyle/>
                    <a:p>
                      <a:pPr marL="0" marR="0" algn="ctr"/>
                      <a:r>
                        <a:rPr lang="en-US" sz="1600">
                          <a:latin typeface="Calibri"/>
                          <a:ea typeface="Times New Roman"/>
                          <a:cs typeface="Times New Roman"/>
                        </a:rPr>
                        <a:t>r</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dirty="0">
                          <a:latin typeface="Calibri"/>
                          <a:ea typeface="Times New Roman"/>
                          <a:cs typeface="Times New Roman"/>
                        </a:rPr>
                        <a:t>Full date standardized to RFC 822 </a:t>
                      </a:r>
                      <a:endParaRPr lang="en-US" sz="1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dirty="0">
                          <a:latin typeface="Calibri"/>
                          <a:ea typeface="Times New Roman"/>
                          <a:cs typeface="Times New Roman"/>
                        </a:rPr>
                        <a:t>Mon, 15 Sep 2003 08:25:55 -0700</a:t>
                      </a:r>
                      <a:endParaRPr lang="en-US" sz="1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977">
                <a:tc>
                  <a:txBody>
                    <a:bodyPr/>
                    <a:lstStyle/>
                    <a:p>
                      <a:pPr marL="0" marR="0" algn="ctr"/>
                      <a:r>
                        <a:rPr lang="en-US" sz="1600">
                          <a:latin typeface="Calibri"/>
                          <a:ea typeface="Times New Roman"/>
                          <a:cs typeface="Times New Roman"/>
                        </a:rPr>
                        <a:t>U</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Timestamp</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1063639555</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977">
                <a:tc>
                  <a:txBody>
                    <a:bodyPr/>
                    <a:lstStyle/>
                    <a:p>
                      <a:pPr marL="0" marR="0" algn="ctr"/>
                      <a:r>
                        <a:rPr lang="en-US" sz="1600">
                          <a:latin typeface="Calibri"/>
                          <a:ea typeface="Times New Roman"/>
                          <a:cs typeface="Times New Roman"/>
                        </a:rPr>
                        <a:t>y</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Year (two digits)</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00</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977">
                <a:tc>
                  <a:txBody>
                    <a:bodyPr/>
                    <a:lstStyle/>
                    <a:p>
                      <a:pPr marL="0" marR="0" algn="ctr"/>
                      <a:r>
                        <a:rPr lang="en-US" sz="1600">
                          <a:latin typeface="Calibri"/>
                          <a:ea typeface="Times New Roman"/>
                          <a:cs typeface="Times New Roman"/>
                        </a:rPr>
                        <a:t>Y</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Year (four digits)</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2003</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977">
                <a:tc>
                  <a:txBody>
                    <a:bodyPr/>
                    <a:lstStyle/>
                    <a:p>
                      <a:pPr marL="0" marR="0" algn="ctr"/>
                      <a:r>
                        <a:rPr lang="en-US" sz="1600">
                          <a:latin typeface="Calibri"/>
                          <a:ea typeface="Times New Roman"/>
                          <a:cs typeface="Times New Roman"/>
                        </a:rPr>
                        <a:t>z</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Day of year (0–365)</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257</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4977">
                <a:tc>
                  <a:txBody>
                    <a:bodyPr/>
                    <a:lstStyle/>
                    <a:p>
                      <a:pPr marL="0" marR="0" algn="ctr"/>
                      <a:r>
                        <a:rPr lang="en-US" sz="1600">
                          <a:latin typeface="Calibri"/>
                          <a:ea typeface="Times New Roman"/>
                          <a:cs typeface="Times New Roman"/>
                        </a:rPr>
                        <a:t>Z</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a:latin typeface="Calibri"/>
                          <a:ea typeface="Times New Roman"/>
                          <a:cs typeface="Times New Roman"/>
                        </a:rPr>
                        <a:t>Offset in seconds from GMT</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r>
                        <a:rPr lang="en-US" sz="1600" dirty="0">
                          <a:latin typeface="Calibri"/>
                          <a:ea typeface="Times New Roman"/>
                          <a:cs typeface="Times New Roman"/>
                        </a:rPr>
                        <a:t>0</a:t>
                      </a:r>
                      <a:endParaRPr lang="en-US" sz="18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whee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1.2 Working with Variables…</a:t>
            </a:r>
            <a:endParaRPr lang="en-US" dirty="0"/>
          </a:p>
        </p:txBody>
      </p:sp>
      <p:sp>
        <p:nvSpPr>
          <p:cNvPr id="3" name="Content Placeholder 2"/>
          <p:cNvSpPr>
            <a:spLocks noGrp="1"/>
          </p:cNvSpPr>
          <p:nvPr>
            <p:ph sz="quarter" idx="1"/>
          </p:nvPr>
        </p:nvSpPr>
        <p:spPr>
          <a:xfrm>
            <a:off x="612648" y="1600200"/>
            <a:ext cx="8153400" cy="4724400"/>
          </a:xfrm>
        </p:spPr>
        <p:txBody>
          <a:bodyPr>
            <a:normAutofit fontScale="85000" lnSpcReduction="20000"/>
          </a:bodyPr>
          <a:lstStyle/>
          <a:p>
            <a:pPr>
              <a:buNone/>
            </a:pPr>
            <a:r>
              <a:rPr lang="en-US" b="1" dirty="0" smtClean="0"/>
              <a:t>Checking variable content</a:t>
            </a:r>
            <a:endParaRPr lang="en-US" dirty="0" smtClean="0"/>
          </a:p>
          <a:p>
            <a:r>
              <a:rPr lang="en-US" sz="2800" dirty="0" smtClean="0"/>
              <a:t>Sometimes you just need to know whether a variable exists or what type of data is in the variable. </a:t>
            </a:r>
          </a:p>
          <a:p>
            <a:r>
              <a:rPr lang="en-US" sz="2800" dirty="0" smtClean="0"/>
              <a:t>Here are some common ways to test variables:</a:t>
            </a:r>
          </a:p>
          <a:p>
            <a:pPr lvl="1"/>
            <a:r>
              <a:rPr lang="en-US" dirty="0" err="1" smtClean="0">
                <a:solidFill>
                  <a:srgbClr val="FF0000"/>
                </a:solidFill>
              </a:rPr>
              <a:t>isset</a:t>
            </a:r>
            <a:r>
              <a:rPr lang="en-US" dirty="0" smtClean="0">
                <a:solidFill>
                  <a:srgbClr val="FF0000"/>
                </a:solidFill>
              </a:rPr>
              <a:t>($</a:t>
            </a:r>
            <a:r>
              <a:rPr lang="en-US" i="1" dirty="0" err="1" smtClean="0">
                <a:solidFill>
                  <a:srgbClr val="FF0000"/>
                </a:solidFill>
              </a:rPr>
              <a:t>varname</a:t>
            </a:r>
            <a:r>
              <a:rPr lang="en-US" dirty="0" smtClean="0">
                <a:solidFill>
                  <a:srgbClr val="FF0000"/>
                </a:solidFill>
              </a:rPr>
              <a:t>)  </a:t>
            </a:r>
            <a:r>
              <a:rPr lang="en-US" dirty="0" smtClean="0"/>
              <a:t>- true if variable is set, even if nothing is stored in it.</a:t>
            </a:r>
          </a:p>
          <a:p>
            <a:pPr lvl="1"/>
            <a:r>
              <a:rPr lang="en-US" dirty="0" smtClean="0">
                <a:solidFill>
                  <a:srgbClr val="FF0000"/>
                </a:solidFill>
              </a:rPr>
              <a:t>empty($</a:t>
            </a:r>
            <a:r>
              <a:rPr lang="en-US" i="1" dirty="0" err="1" smtClean="0">
                <a:solidFill>
                  <a:srgbClr val="FF0000"/>
                </a:solidFill>
              </a:rPr>
              <a:t>varname</a:t>
            </a:r>
            <a:r>
              <a:rPr lang="en-US" dirty="0" smtClean="0">
                <a:solidFill>
                  <a:srgbClr val="FF0000"/>
                </a:solidFill>
              </a:rPr>
              <a:t>) </a:t>
            </a:r>
            <a:r>
              <a:rPr lang="en-US" dirty="0" smtClean="0"/>
              <a:t>- true if value is 0 or is a string with no characters in it or is not set.</a:t>
            </a:r>
          </a:p>
          <a:p>
            <a:pPr>
              <a:buNone/>
            </a:pPr>
            <a:r>
              <a:rPr lang="en-US" sz="1500" dirty="0" smtClean="0"/>
              <a:t> </a:t>
            </a:r>
          </a:p>
          <a:p>
            <a:r>
              <a:rPr lang="en-US" sz="2800" dirty="0" smtClean="0"/>
              <a:t>You can also test what type of data is in the variable. </a:t>
            </a:r>
          </a:p>
          <a:p>
            <a:r>
              <a:rPr lang="en-US" sz="2800" dirty="0" smtClean="0"/>
              <a:t>For example, to see if the value is an integer:</a:t>
            </a:r>
          </a:p>
          <a:p>
            <a:pPr lvl="1"/>
            <a:r>
              <a:rPr lang="en-US" dirty="0" smtClean="0">
                <a:solidFill>
                  <a:srgbClr val="FF0000"/>
                </a:solidFill>
              </a:rPr>
              <a:t>is_int($number) </a:t>
            </a:r>
            <a:r>
              <a:rPr lang="en-US" dirty="0" smtClean="0"/>
              <a:t>- the comparison is TRUE if the value in $number is an integer. </a:t>
            </a:r>
          </a:p>
        </p:txBody>
      </p:sp>
    </p:spTree>
  </p:cSld>
  <p:clrMapOvr>
    <a:masterClrMapping/>
  </p:clrMapOvr>
  <p:transition spd="med">
    <p:wheel/>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with Date and Time…</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62500" lnSpcReduction="20000"/>
          </a:bodyPr>
          <a:lstStyle/>
          <a:p>
            <a:r>
              <a:rPr lang="en-US" dirty="0" smtClean="0"/>
              <a:t>Example:</a:t>
            </a:r>
          </a:p>
          <a:p>
            <a:pPr lvl="1">
              <a:buNone/>
            </a:pPr>
            <a:r>
              <a:rPr lang="en-US" sz="2900" dirty="0" smtClean="0">
                <a:solidFill>
                  <a:srgbClr val="FF0000"/>
                </a:solidFill>
              </a:rPr>
              <a:t>&lt;html&gt;</a:t>
            </a:r>
          </a:p>
          <a:p>
            <a:pPr lvl="1">
              <a:buNone/>
            </a:pPr>
            <a:r>
              <a:rPr lang="en-US" sz="2900" dirty="0" smtClean="0">
                <a:solidFill>
                  <a:srgbClr val="FF0000"/>
                </a:solidFill>
              </a:rPr>
              <a:t>&lt;head&gt;</a:t>
            </a:r>
          </a:p>
          <a:p>
            <a:pPr lvl="1">
              <a:buNone/>
            </a:pPr>
            <a:r>
              <a:rPr lang="en-US" sz="2900" dirty="0" smtClean="0">
                <a:solidFill>
                  <a:srgbClr val="FF0000"/>
                </a:solidFill>
              </a:rPr>
              <a:t>&lt;title&gt;Formatting a date with date()&lt;/title&gt;</a:t>
            </a:r>
          </a:p>
          <a:p>
            <a:pPr lvl="1">
              <a:buNone/>
            </a:pPr>
            <a:r>
              <a:rPr lang="en-US" sz="2900" dirty="0" smtClean="0">
                <a:solidFill>
                  <a:srgbClr val="FF0000"/>
                </a:solidFill>
              </a:rPr>
              <a:t>&lt;/head&gt;</a:t>
            </a:r>
          </a:p>
          <a:p>
            <a:pPr lvl="1">
              <a:buNone/>
            </a:pPr>
            <a:r>
              <a:rPr lang="en-US" sz="2900" dirty="0" smtClean="0">
                <a:solidFill>
                  <a:srgbClr val="FF0000"/>
                </a:solidFill>
              </a:rPr>
              <a:t>&lt;body&gt;</a:t>
            </a:r>
          </a:p>
          <a:p>
            <a:pPr lvl="1">
              <a:buNone/>
            </a:pPr>
            <a:r>
              <a:rPr lang="en-US" sz="2900" dirty="0" smtClean="0">
                <a:solidFill>
                  <a:srgbClr val="FF0000"/>
                </a:solidFill>
              </a:rPr>
              <a:t>&lt;?</a:t>
            </a:r>
            <a:r>
              <a:rPr lang="en-US" sz="2900" dirty="0" err="1" smtClean="0">
                <a:solidFill>
                  <a:srgbClr val="FF0000"/>
                </a:solidFill>
              </a:rPr>
              <a:t>php</a:t>
            </a:r>
            <a:endParaRPr lang="en-US" sz="2900" dirty="0" smtClean="0">
              <a:solidFill>
                <a:srgbClr val="FF0000"/>
              </a:solidFill>
            </a:endParaRPr>
          </a:p>
          <a:p>
            <a:pPr lvl="1">
              <a:buNone/>
            </a:pPr>
            <a:r>
              <a:rPr lang="en-US" sz="2900" dirty="0" smtClean="0">
                <a:solidFill>
                  <a:srgbClr val="FF0000"/>
                </a:solidFill>
              </a:rPr>
              <a:t>     $time = time(); //stores the exact timestamp to use in this script</a:t>
            </a:r>
          </a:p>
          <a:p>
            <a:pPr lvl="1">
              <a:buNone/>
            </a:pPr>
            <a:r>
              <a:rPr lang="en-US" sz="2900" dirty="0" smtClean="0">
                <a:solidFill>
                  <a:srgbClr val="FF0000"/>
                </a:solidFill>
              </a:rPr>
              <a:t>     echo date("m/d/y G:i:s", $time);</a:t>
            </a:r>
          </a:p>
          <a:p>
            <a:pPr lvl="1">
              <a:buNone/>
            </a:pPr>
            <a:r>
              <a:rPr lang="en-US" sz="2900" dirty="0" smtClean="0">
                <a:solidFill>
                  <a:srgbClr val="FF0000"/>
                </a:solidFill>
              </a:rPr>
              <a:t>     echo "&lt;</a:t>
            </a:r>
            <a:r>
              <a:rPr lang="en-US" sz="2900" dirty="0" err="1" smtClean="0">
                <a:solidFill>
                  <a:srgbClr val="FF0000"/>
                </a:solidFill>
              </a:rPr>
              <a:t>br</a:t>
            </a:r>
            <a:r>
              <a:rPr lang="en-US" sz="2900" dirty="0" smtClean="0">
                <a:solidFill>
                  <a:srgbClr val="FF0000"/>
                </a:solidFill>
              </a:rPr>
              <a:t>&gt; Today is “.date("j \of F Y, \a\\t </a:t>
            </a:r>
            <a:r>
              <a:rPr lang="en-US" sz="2900" dirty="0" err="1" smtClean="0">
                <a:solidFill>
                  <a:srgbClr val="FF0000"/>
                </a:solidFill>
              </a:rPr>
              <a:t>g.i</a:t>
            </a:r>
            <a:r>
              <a:rPr lang="en-US" sz="2900" dirty="0" smtClean="0">
                <a:solidFill>
                  <a:srgbClr val="FF0000"/>
                </a:solidFill>
              </a:rPr>
              <a:t> a", $time);</a:t>
            </a:r>
          </a:p>
          <a:p>
            <a:pPr lvl="1">
              <a:buNone/>
            </a:pPr>
            <a:r>
              <a:rPr lang="en-US" sz="2900" dirty="0" smtClean="0">
                <a:solidFill>
                  <a:srgbClr val="FF0000"/>
                </a:solidFill>
              </a:rPr>
              <a:t>?&gt;</a:t>
            </a:r>
          </a:p>
          <a:p>
            <a:pPr lvl="1">
              <a:buNone/>
            </a:pPr>
            <a:r>
              <a:rPr lang="en-US" sz="2900" dirty="0" smtClean="0">
                <a:solidFill>
                  <a:srgbClr val="FF0000"/>
                </a:solidFill>
              </a:rPr>
              <a:t>&lt;/body&gt;</a:t>
            </a:r>
          </a:p>
          <a:p>
            <a:pPr lvl="1">
              <a:buNone/>
            </a:pPr>
            <a:r>
              <a:rPr lang="en-US" sz="2900" dirty="0" smtClean="0">
                <a:solidFill>
                  <a:srgbClr val="FF0000"/>
                </a:solidFill>
              </a:rPr>
              <a:t>&lt;/html&gt;</a:t>
            </a:r>
          </a:p>
          <a:p>
            <a:pPr>
              <a:buNone/>
            </a:pPr>
            <a:r>
              <a:rPr lang="en-US" sz="1500" dirty="0" smtClean="0">
                <a:solidFill>
                  <a:srgbClr val="FF0000"/>
                </a:solidFill>
              </a:rPr>
              <a:t> </a:t>
            </a:r>
          </a:p>
          <a:p>
            <a:pPr>
              <a:buNone/>
            </a:pPr>
            <a:r>
              <a:rPr lang="en-US" dirty="0" smtClean="0"/>
              <a:t>	Output:</a:t>
            </a:r>
          </a:p>
          <a:p>
            <a:pPr>
              <a:buNone/>
            </a:pPr>
            <a:r>
              <a:rPr lang="en-US" dirty="0" smtClean="0">
                <a:solidFill>
                  <a:srgbClr val="FF0000"/>
                </a:solidFill>
              </a:rPr>
              <a:t>	11/29/11 11.26:53</a:t>
            </a:r>
            <a:br>
              <a:rPr lang="en-US" dirty="0" smtClean="0">
                <a:solidFill>
                  <a:srgbClr val="FF0000"/>
                </a:solidFill>
              </a:rPr>
            </a:br>
            <a:r>
              <a:rPr lang="en-US" dirty="0" smtClean="0">
                <a:solidFill>
                  <a:srgbClr val="FF0000"/>
                </a:solidFill>
              </a:rPr>
              <a:t>Today is 29 of November 2011, at 11.26 am</a:t>
            </a:r>
          </a:p>
        </p:txBody>
      </p:sp>
    </p:spTree>
  </p:cSld>
  <p:clrMapOvr>
    <a:masterClrMapping/>
  </p:clrMapOvr>
  <p:transition spd="med">
    <p:wheel/>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with Date and Time…</a:t>
            </a:r>
            <a:endParaRPr lang="en-US" dirty="0"/>
          </a:p>
        </p:txBody>
      </p:sp>
      <p:sp>
        <p:nvSpPr>
          <p:cNvPr id="3" name="Content Placeholder 2"/>
          <p:cNvSpPr>
            <a:spLocks noGrp="1"/>
          </p:cNvSpPr>
          <p:nvPr>
            <p:ph sz="quarter" idx="1"/>
          </p:nvPr>
        </p:nvSpPr>
        <p:spPr>
          <a:xfrm>
            <a:off x="612648" y="1524000"/>
            <a:ext cx="8153400" cy="5257800"/>
          </a:xfrm>
        </p:spPr>
        <p:txBody>
          <a:bodyPr>
            <a:normAutofit fontScale="85000" lnSpcReduction="20000"/>
          </a:bodyPr>
          <a:lstStyle/>
          <a:p>
            <a:pPr>
              <a:lnSpc>
                <a:spcPct val="120000"/>
              </a:lnSpc>
            </a:pPr>
            <a:r>
              <a:rPr lang="en-US" dirty="0" smtClean="0"/>
              <a:t>You can get information about the current time, but you cannot yet work with arbitrary dates. </a:t>
            </a:r>
          </a:p>
          <a:p>
            <a:pPr>
              <a:lnSpc>
                <a:spcPct val="120000"/>
              </a:lnSpc>
            </a:pPr>
            <a:r>
              <a:rPr lang="en-US" dirty="0" err="1" smtClean="0"/>
              <a:t>mktime</a:t>
            </a:r>
            <a:r>
              <a:rPr lang="en-US" dirty="0" smtClean="0"/>
              <a:t>() returns a timestamp that you can then use with date() or </a:t>
            </a:r>
            <a:r>
              <a:rPr lang="en-US" dirty="0" err="1" smtClean="0"/>
              <a:t>getdate</a:t>
            </a:r>
            <a:r>
              <a:rPr lang="en-US" dirty="0" smtClean="0"/>
              <a:t>(). </a:t>
            </a:r>
          </a:p>
          <a:p>
            <a:pPr>
              <a:lnSpc>
                <a:spcPct val="120000"/>
              </a:lnSpc>
            </a:pPr>
            <a:r>
              <a:rPr lang="en-US" dirty="0" err="1" smtClean="0"/>
              <a:t>mktime</a:t>
            </a:r>
            <a:r>
              <a:rPr lang="en-US" dirty="0" smtClean="0"/>
              <a:t>() accepts up to six integer arguments in the following order: Hour, Minute, Seconds, Month, Day of month, Year. </a:t>
            </a:r>
          </a:p>
          <a:p>
            <a:pPr>
              <a:lnSpc>
                <a:spcPct val="120000"/>
              </a:lnSpc>
            </a:pPr>
            <a:r>
              <a:rPr lang="en-US" dirty="0" smtClean="0"/>
              <a:t>The format is:</a:t>
            </a:r>
          </a:p>
          <a:p>
            <a:pPr>
              <a:lnSpc>
                <a:spcPct val="120000"/>
              </a:lnSpc>
              <a:buNone/>
            </a:pPr>
            <a:r>
              <a:rPr lang="en-US" dirty="0" smtClean="0">
                <a:solidFill>
                  <a:srgbClr val="FF0000"/>
                </a:solidFill>
              </a:rPr>
              <a:t>$</a:t>
            </a:r>
            <a:r>
              <a:rPr lang="en-US" dirty="0" err="1" smtClean="0">
                <a:solidFill>
                  <a:srgbClr val="FF0000"/>
                </a:solidFill>
              </a:rPr>
              <a:t>dt</a:t>
            </a:r>
            <a:r>
              <a:rPr lang="en-US" dirty="0" smtClean="0">
                <a:solidFill>
                  <a:srgbClr val="FF0000"/>
                </a:solidFill>
              </a:rPr>
              <a:t> = </a:t>
            </a:r>
            <a:r>
              <a:rPr lang="en-US" dirty="0" err="1" smtClean="0">
                <a:solidFill>
                  <a:srgbClr val="FF0000"/>
                </a:solidFill>
              </a:rPr>
              <a:t>mktime</a:t>
            </a:r>
            <a:r>
              <a:rPr lang="en-US" dirty="0" smtClean="0">
                <a:solidFill>
                  <a:srgbClr val="FF0000"/>
                </a:solidFill>
              </a:rPr>
              <a:t>(hour, minute, seconds, month, date, year);</a:t>
            </a:r>
          </a:p>
          <a:p>
            <a:pPr>
              <a:lnSpc>
                <a:spcPct val="120000"/>
              </a:lnSpc>
              <a:buNone/>
            </a:pPr>
            <a:r>
              <a:rPr lang="en-US" sz="1300" dirty="0" smtClean="0"/>
              <a:t> </a:t>
            </a:r>
          </a:p>
          <a:p>
            <a:pPr>
              <a:lnSpc>
                <a:spcPct val="120000"/>
              </a:lnSpc>
            </a:pPr>
            <a:r>
              <a:rPr lang="en-US" dirty="0" smtClean="0"/>
              <a:t>For example, you would store the date January 15, 2003, by using the following statement:</a:t>
            </a:r>
          </a:p>
          <a:p>
            <a:pPr>
              <a:lnSpc>
                <a:spcPct val="120000"/>
              </a:lnSpc>
              <a:buNone/>
            </a:pPr>
            <a:r>
              <a:rPr lang="en-US" dirty="0" smtClean="0">
                <a:solidFill>
                  <a:srgbClr val="FF0000"/>
                </a:solidFill>
              </a:rPr>
              <a:t>	$</a:t>
            </a:r>
            <a:r>
              <a:rPr lang="en-US" dirty="0" err="1" smtClean="0">
                <a:solidFill>
                  <a:srgbClr val="FF0000"/>
                </a:solidFill>
              </a:rPr>
              <a:t>birthdate</a:t>
            </a:r>
            <a:r>
              <a:rPr lang="en-US" dirty="0" smtClean="0">
                <a:solidFill>
                  <a:srgbClr val="FF0000"/>
                </a:solidFill>
              </a:rPr>
              <a:t> = </a:t>
            </a:r>
            <a:r>
              <a:rPr lang="en-US" dirty="0" err="1" smtClean="0">
                <a:solidFill>
                  <a:srgbClr val="FF0000"/>
                </a:solidFill>
              </a:rPr>
              <a:t>mktime</a:t>
            </a:r>
            <a:r>
              <a:rPr lang="en-US" dirty="0" smtClean="0">
                <a:solidFill>
                  <a:srgbClr val="FF0000"/>
                </a:solidFill>
              </a:rPr>
              <a:t>(0, 0, 0, 1, 15, 2003);</a:t>
            </a:r>
          </a:p>
        </p:txBody>
      </p:sp>
    </p:spTree>
  </p:cSld>
  <p:clrMapOvr>
    <a:masterClrMapping/>
  </p:clrMapOvr>
  <p:transition spd="med">
    <p:wheel/>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with Date and Time…</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sz="3100" dirty="0" smtClean="0">
                <a:solidFill>
                  <a:srgbClr val="FF0000"/>
                </a:solidFill>
              </a:rPr>
              <a:t>&lt;?</a:t>
            </a:r>
            <a:r>
              <a:rPr lang="en-US" sz="3100" dirty="0" err="1" smtClean="0">
                <a:solidFill>
                  <a:srgbClr val="FF0000"/>
                </a:solidFill>
              </a:rPr>
              <a:t>php</a:t>
            </a:r>
            <a:r>
              <a:rPr lang="en-US" sz="3100" dirty="0" smtClean="0">
                <a:solidFill>
                  <a:srgbClr val="FF0000"/>
                </a:solidFill>
              </a:rPr>
              <a:t> </a:t>
            </a:r>
          </a:p>
          <a:p>
            <a:pPr>
              <a:buNone/>
            </a:pPr>
            <a:r>
              <a:rPr lang="en-US" sz="3100" dirty="0" smtClean="0">
                <a:solidFill>
                  <a:srgbClr val="FF0000"/>
                </a:solidFill>
              </a:rPr>
              <a:t>// make a timestamp for Aug 23 2003 at 4.15 am </a:t>
            </a:r>
          </a:p>
          <a:p>
            <a:pPr>
              <a:buNone/>
            </a:pPr>
            <a:r>
              <a:rPr lang="en-US" sz="3100" dirty="0" smtClean="0">
                <a:solidFill>
                  <a:srgbClr val="FF0000"/>
                </a:solidFill>
              </a:rPr>
              <a:t>$</a:t>
            </a:r>
            <a:r>
              <a:rPr lang="en-US" sz="3100" dirty="0" err="1" smtClean="0">
                <a:solidFill>
                  <a:srgbClr val="FF0000"/>
                </a:solidFill>
              </a:rPr>
              <a:t>ts</a:t>
            </a:r>
            <a:r>
              <a:rPr lang="en-US" sz="3100" dirty="0" smtClean="0">
                <a:solidFill>
                  <a:srgbClr val="FF0000"/>
                </a:solidFill>
              </a:rPr>
              <a:t> = </a:t>
            </a:r>
            <a:r>
              <a:rPr lang="en-US" sz="3100" dirty="0" err="1" smtClean="0">
                <a:solidFill>
                  <a:srgbClr val="FF0000"/>
                </a:solidFill>
              </a:rPr>
              <a:t>mktime</a:t>
            </a:r>
            <a:r>
              <a:rPr lang="en-US" sz="3100" dirty="0" smtClean="0">
                <a:solidFill>
                  <a:srgbClr val="FF0000"/>
                </a:solidFill>
              </a:rPr>
              <a:t>(4, 15, 0, 8, 23, 2003); </a:t>
            </a:r>
          </a:p>
          <a:p>
            <a:pPr>
              <a:buNone/>
            </a:pPr>
            <a:r>
              <a:rPr lang="en-US" sz="3100" dirty="0" smtClean="0">
                <a:solidFill>
                  <a:srgbClr val="FF0000"/>
                </a:solidFill>
              </a:rPr>
              <a:t>echo date("m/d/y </a:t>
            </a:r>
            <a:r>
              <a:rPr lang="en-US" sz="3100" dirty="0" err="1" smtClean="0">
                <a:solidFill>
                  <a:srgbClr val="FF0000"/>
                </a:solidFill>
              </a:rPr>
              <a:t>G.i:s</a:t>
            </a:r>
            <a:r>
              <a:rPr lang="en-US" sz="3100" dirty="0" smtClean="0">
                <a:solidFill>
                  <a:srgbClr val="FF0000"/>
                </a:solidFill>
              </a:rPr>
              <a:t>", $</a:t>
            </a:r>
            <a:r>
              <a:rPr lang="en-US" sz="3100" dirty="0" err="1" smtClean="0">
                <a:solidFill>
                  <a:srgbClr val="FF0000"/>
                </a:solidFill>
              </a:rPr>
              <a:t>ts</a:t>
            </a:r>
            <a:r>
              <a:rPr lang="en-US" sz="3100" dirty="0" smtClean="0">
                <a:solidFill>
                  <a:srgbClr val="FF0000"/>
                </a:solidFill>
              </a:rPr>
              <a:t>); </a:t>
            </a:r>
          </a:p>
          <a:p>
            <a:pPr>
              <a:buNone/>
            </a:pPr>
            <a:r>
              <a:rPr lang="en-US" sz="3100" dirty="0" smtClean="0">
                <a:solidFill>
                  <a:srgbClr val="FF0000"/>
                </a:solidFill>
              </a:rPr>
              <a:t>echo "&lt;</a:t>
            </a:r>
            <a:r>
              <a:rPr lang="en-US" sz="3100" dirty="0" err="1" smtClean="0">
                <a:solidFill>
                  <a:srgbClr val="FF0000"/>
                </a:solidFill>
              </a:rPr>
              <a:t>br</a:t>
            </a:r>
            <a:r>
              <a:rPr lang="en-US" sz="3100" dirty="0" smtClean="0">
                <a:solidFill>
                  <a:srgbClr val="FF0000"/>
                </a:solidFill>
              </a:rPr>
              <a:t>&gt;"; </a:t>
            </a:r>
          </a:p>
          <a:p>
            <a:pPr>
              <a:buNone/>
            </a:pPr>
            <a:r>
              <a:rPr lang="en-US" sz="3100" dirty="0" smtClean="0">
                <a:solidFill>
                  <a:srgbClr val="FF0000"/>
                </a:solidFill>
              </a:rPr>
              <a:t>echo "The date is "; </a:t>
            </a:r>
          </a:p>
          <a:p>
            <a:pPr>
              <a:buNone/>
            </a:pPr>
            <a:r>
              <a:rPr lang="en-US" sz="3100" dirty="0" smtClean="0">
                <a:solidFill>
                  <a:srgbClr val="FF0000"/>
                </a:solidFill>
              </a:rPr>
              <a:t>echo date("j of F Y, \a\\t </a:t>
            </a:r>
            <a:r>
              <a:rPr lang="en-US" sz="3100" dirty="0" err="1" smtClean="0">
                <a:solidFill>
                  <a:srgbClr val="FF0000"/>
                </a:solidFill>
              </a:rPr>
              <a:t>g.i</a:t>
            </a:r>
            <a:r>
              <a:rPr lang="en-US" sz="3100" dirty="0" smtClean="0">
                <a:solidFill>
                  <a:srgbClr val="FF0000"/>
                </a:solidFill>
              </a:rPr>
              <a:t> a", $</a:t>
            </a:r>
            <a:r>
              <a:rPr lang="en-US" sz="3100" dirty="0" err="1" smtClean="0">
                <a:solidFill>
                  <a:srgbClr val="FF0000"/>
                </a:solidFill>
              </a:rPr>
              <a:t>ts</a:t>
            </a:r>
            <a:r>
              <a:rPr lang="en-US" sz="3100" dirty="0" smtClean="0">
                <a:solidFill>
                  <a:srgbClr val="FF0000"/>
                </a:solidFill>
              </a:rPr>
              <a:t> );</a:t>
            </a:r>
          </a:p>
          <a:p>
            <a:pPr>
              <a:buNone/>
            </a:pPr>
            <a:r>
              <a:rPr lang="en-US" sz="3100" dirty="0" smtClean="0">
                <a:solidFill>
                  <a:srgbClr val="FF0000"/>
                </a:solidFill>
              </a:rPr>
              <a:t>?&gt; </a:t>
            </a:r>
          </a:p>
          <a:p>
            <a:pPr>
              <a:buNone/>
            </a:pPr>
            <a:endParaRPr lang="en-US" sz="2500" dirty="0" smtClean="0">
              <a:solidFill>
                <a:srgbClr val="FF0000"/>
              </a:solidFill>
            </a:endParaRPr>
          </a:p>
          <a:p>
            <a:r>
              <a:rPr lang="en-US" sz="2800" dirty="0" smtClean="0"/>
              <a:t>Output:</a:t>
            </a:r>
          </a:p>
          <a:p>
            <a:pPr>
              <a:buNone/>
            </a:pPr>
            <a:r>
              <a:rPr lang="en-US" sz="2800" dirty="0" smtClean="0"/>
              <a:t>08/23/03 4.15:00</a:t>
            </a:r>
          </a:p>
          <a:p>
            <a:pPr>
              <a:buNone/>
            </a:pPr>
            <a:r>
              <a:rPr lang="en-US" sz="2800" dirty="0" smtClean="0"/>
              <a:t>The date is 23 of August 2003, at 4.15 am</a:t>
            </a:r>
          </a:p>
        </p:txBody>
      </p:sp>
    </p:spTree>
  </p:cSld>
  <p:clrMapOvr>
    <a:masterClrMapping/>
  </p:clrMapOvr>
  <p:transition spd="med">
    <p:wheel/>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with Date and Time…</a:t>
            </a:r>
            <a:endParaRPr lang="en-US" dirty="0"/>
          </a:p>
        </p:txBody>
      </p:sp>
      <p:sp>
        <p:nvSpPr>
          <p:cNvPr id="3" name="Content Placeholder 2"/>
          <p:cNvSpPr>
            <a:spLocks noGrp="1"/>
          </p:cNvSpPr>
          <p:nvPr>
            <p:ph sz="quarter" idx="1"/>
          </p:nvPr>
        </p:nvSpPr>
        <p:spPr>
          <a:xfrm>
            <a:off x="612648" y="1600200"/>
            <a:ext cx="8153400" cy="5105400"/>
          </a:xfrm>
        </p:spPr>
        <p:txBody>
          <a:bodyPr>
            <a:normAutofit fontScale="77500" lnSpcReduction="20000"/>
          </a:bodyPr>
          <a:lstStyle/>
          <a:p>
            <a:pPr>
              <a:lnSpc>
                <a:spcPct val="120000"/>
              </a:lnSpc>
              <a:spcBef>
                <a:spcPts val="500"/>
              </a:spcBef>
            </a:pPr>
            <a:r>
              <a:rPr lang="en-US" dirty="0" smtClean="0"/>
              <a:t>You might need to accept date information from user input. </a:t>
            </a:r>
          </a:p>
          <a:p>
            <a:pPr>
              <a:lnSpc>
                <a:spcPct val="120000"/>
              </a:lnSpc>
              <a:spcBef>
                <a:spcPts val="500"/>
              </a:spcBef>
            </a:pPr>
            <a:r>
              <a:rPr lang="en-US" dirty="0" smtClean="0"/>
              <a:t>Before you work with a user-entered date or store it in a database, you should check that the date is valid. </a:t>
            </a:r>
          </a:p>
          <a:p>
            <a:pPr>
              <a:lnSpc>
                <a:spcPct val="120000"/>
              </a:lnSpc>
              <a:spcBef>
                <a:spcPts val="500"/>
              </a:spcBef>
            </a:pPr>
            <a:r>
              <a:rPr lang="en-US" dirty="0" smtClean="0"/>
              <a:t>This can be done using </a:t>
            </a:r>
            <a:r>
              <a:rPr lang="en-US" dirty="0" err="1" smtClean="0"/>
              <a:t>checkdate</a:t>
            </a:r>
            <a:r>
              <a:rPr lang="en-US" dirty="0" smtClean="0"/>
              <a:t>() that  accepts three integers: month, day, and year. </a:t>
            </a:r>
          </a:p>
          <a:p>
            <a:pPr>
              <a:lnSpc>
                <a:spcPct val="120000"/>
              </a:lnSpc>
              <a:spcBef>
                <a:spcPts val="500"/>
              </a:spcBef>
            </a:pPr>
            <a:r>
              <a:rPr lang="en-US" dirty="0" err="1" smtClean="0"/>
              <a:t>checkdate</a:t>
            </a:r>
            <a:r>
              <a:rPr lang="en-US" dirty="0" smtClean="0"/>
              <a:t>() returns true if the month is between 1 and 12, the day is acceptable for the given month and year, and the year is between 0 and 32767. </a:t>
            </a:r>
          </a:p>
          <a:p>
            <a:pPr>
              <a:lnSpc>
                <a:spcPct val="120000"/>
              </a:lnSpc>
              <a:spcBef>
                <a:spcPts val="500"/>
              </a:spcBef>
              <a:buNone/>
            </a:pPr>
            <a:r>
              <a:rPr lang="en-US" sz="1400" dirty="0" smtClean="0"/>
              <a:t> </a:t>
            </a:r>
          </a:p>
          <a:p>
            <a:pPr>
              <a:lnSpc>
                <a:spcPct val="120000"/>
              </a:lnSpc>
              <a:spcBef>
                <a:spcPts val="500"/>
              </a:spcBef>
            </a:pPr>
            <a:r>
              <a:rPr lang="en-US" dirty="0" smtClean="0"/>
              <a:t>Be careful, though a date might be valid, it may not be acceptable to other date functions. </a:t>
            </a:r>
          </a:p>
          <a:p>
            <a:pPr>
              <a:lnSpc>
                <a:spcPct val="120000"/>
              </a:lnSpc>
              <a:spcBef>
                <a:spcPts val="500"/>
              </a:spcBef>
            </a:pPr>
            <a:r>
              <a:rPr lang="en-US" dirty="0" smtClean="0"/>
              <a:t>For example, the following line returns true:</a:t>
            </a:r>
          </a:p>
          <a:p>
            <a:pPr>
              <a:lnSpc>
                <a:spcPct val="120000"/>
              </a:lnSpc>
              <a:spcBef>
                <a:spcPts val="500"/>
              </a:spcBef>
              <a:buNone/>
            </a:pPr>
            <a:r>
              <a:rPr lang="en-US" dirty="0" smtClean="0">
                <a:solidFill>
                  <a:srgbClr val="FF0000"/>
                </a:solidFill>
              </a:rPr>
              <a:t>		</a:t>
            </a:r>
            <a:r>
              <a:rPr lang="en-US" dirty="0" err="1" smtClean="0">
                <a:solidFill>
                  <a:srgbClr val="FF0000"/>
                </a:solidFill>
              </a:rPr>
              <a:t>checkdate</a:t>
            </a:r>
            <a:r>
              <a:rPr lang="en-US" dirty="0" smtClean="0">
                <a:solidFill>
                  <a:srgbClr val="FF0000"/>
                </a:solidFill>
              </a:rPr>
              <a:t>(4, 4, 1066);</a:t>
            </a:r>
          </a:p>
        </p:txBody>
      </p:sp>
    </p:spTree>
  </p:cSld>
  <p:clrMapOvr>
    <a:masterClrMapping/>
  </p:clrMapOvr>
  <p:transition spd="med">
    <p:wheel/>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Working with Date and Time…</a:t>
            </a:r>
            <a:endParaRPr lang="en-US" dirty="0"/>
          </a:p>
        </p:txBody>
      </p:sp>
      <p:sp>
        <p:nvSpPr>
          <p:cNvPr id="3" name="Content Placeholder 2"/>
          <p:cNvSpPr>
            <a:spLocks noGrp="1"/>
          </p:cNvSpPr>
          <p:nvPr>
            <p:ph sz="quarter" idx="1"/>
          </p:nvPr>
        </p:nvSpPr>
        <p:spPr/>
        <p:txBody>
          <a:bodyPr>
            <a:normAutofit/>
          </a:bodyPr>
          <a:lstStyle/>
          <a:p>
            <a:r>
              <a:rPr lang="en-US" sz="2600" dirty="0" smtClean="0"/>
              <a:t>If you were to attempt to build a date with </a:t>
            </a:r>
            <a:r>
              <a:rPr lang="en-US" sz="2600" dirty="0" err="1" smtClean="0"/>
              <a:t>mktime</a:t>
            </a:r>
            <a:r>
              <a:rPr lang="en-US" sz="2600" dirty="0" smtClean="0"/>
              <a:t>() using these values, you'd end up with a timestamp of -1. </a:t>
            </a:r>
          </a:p>
          <a:p>
            <a:r>
              <a:rPr lang="en-US" sz="2600" dirty="0" smtClean="0"/>
              <a:t>As a rule of thumb, don't use </a:t>
            </a:r>
            <a:r>
              <a:rPr lang="en-US" sz="2600" dirty="0" err="1" smtClean="0"/>
              <a:t>mktime</a:t>
            </a:r>
            <a:r>
              <a:rPr lang="en-US" sz="2600" dirty="0" smtClean="0"/>
              <a:t>() with years before 1902</a:t>
            </a:r>
          </a:p>
          <a:p>
            <a:r>
              <a:rPr lang="en-US" sz="2600" dirty="0" smtClean="0"/>
              <a:t>Also be cautious of using date functions with any date before 1970, as negative numbers are not valid dates. </a:t>
            </a:r>
          </a:p>
          <a:p>
            <a:r>
              <a:rPr lang="en-US" sz="2600" dirty="0" smtClean="0"/>
              <a:t>Because the epoch began January 1, 1970, anything before that is an invalid (negative) timestamp.</a:t>
            </a:r>
          </a:p>
          <a:p>
            <a:endParaRPr lang="en-US" dirty="0"/>
          </a:p>
        </p:txBody>
      </p:sp>
    </p:spTree>
  </p:cSld>
  <p:clrMapOvr>
    <a:masterClrMapping/>
  </p:clrMapOvr>
  <p:transition spd="med">
    <p:wheel/>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Mathematical Functions</a:t>
            </a:r>
            <a:endParaRPr lang="en-US" dirty="0"/>
          </a:p>
        </p:txBody>
      </p:sp>
      <p:sp>
        <p:nvSpPr>
          <p:cNvPr id="3" name="Content Placeholder 2"/>
          <p:cNvSpPr>
            <a:spLocks noGrp="1"/>
          </p:cNvSpPr>
          <p:nvPr>
            <p:ph sz="quarter" idx="1"/>
          </p:nvPr>
        </p:nvSpPr>
        <p:spPr/>
        <p:txBody>
          <a:bodyPr/>
          <a:lstStyle/>
          <a:p>
            <a:r>
              <a:rPr lang="en-US" sz="2400" dirty="0" smtClean="0"/>
              <a:t>PHP has built-in mathematical constants, and trigonometric, logarithmic, and base conversion functions.</a:t>
            </a:r>
          </a:p>
          <a:p>
            <a:r>
              <a:rPr lang="en-US" sz="2400" dirty="0" smtClean="0"/>
              <a:t> PHP constants are:</a:t>
            </a:r>
          </a:p>
          <a:p>
            <a:endParaRPr lang="en-US" dirty="0"/>
          </a:p>
        </p:txBody>
      </p:sp>
      <p:graphicFrame>
        <p:nvGraphicFramePr>
          <p:cNvPr id="4" name="Table 3"/>
          <p:cNvGraphicFramePr>
            <a:graphicFrameLocks noGrp="1"/>
          </p:cNvGraphicFramePr>
          <p:nvPr/>
        </p:nvGraphicFramePr>
        <p:xfrm>
          <a:off x="457200" y="3048000"/>
          <a:ext cx="7772400" cy="3657600"/>
        </p:xfrm>
        <a:graphic>
          <a:graphicData uri="http://schemas.openxmlformats.org/drawingml/2006/table">
            <a:tbl>
              <a:tblPr/>
              <a:tblGrid>
                <a:gridCol w="1694734"/>
                <a:gridCol w="2260457"/>
                <a:gridCol w="2029135"/>
                <a:gridCol w="1788074"/>
              </a:tblGrid>
              <a:tr h="457200">
                <a:tc>
                  <a:txBody>
                    <a:bodyPr/>
                    <a:lstStyle/>
                    <a:p>
                      <a:pPr marL="0" marR="0" algn="just">
                        <a:lnSpc>
                          <a:spcPct val="115000"/>
                        </a:lnSpc>
                        <a:spcBef>
                          <a:spcPts val="0"/>
                        </a:spcBef>
                        <a:spcAft>
                          <a:spcPts val="0"/>
                        </a:spcAft>
                      </a:pPr>
                      <a:r>
                        <a:rPr lang="en-US" sz="2000" b="1" dirty="0">
                          <a:latin typeface="Calibri"/>
                          <a:ea typeface="Calibri"/>
                          <a:cs typeface="Times New Roman"/>
                        </a:rPr>
                        <a:t>Constant</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dirty="0">
                          <a:latin typeface="Calibri"/>
                          <a:ea typeface="Calibri"/>
                          <a:cs typeface="Times New Roman"/>
                        </a:rPr>
                        <a:t>Description</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dirty="0">
                          <a:latin typeface="Calibri"/>
                          <a:ea typeface="Calibri"/>
                          <a:cs typeface="Times New Roman"/>
                        </a:rPr>
                        <a:t>Constant</a:t>
                      </a: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a:latin typeface="Calibri"/>
                          <a:ea typeface="Calibri"/>
                          <a:cs typeface="Times New Roman"/>
                        </a:rPr>
                        <a:t>Description</a:t>
                      </a:r>
                      <a:endParaRPr lang="en-US" sz="20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gn="just">
                        <a:lnSpc>
                          <a:spcPct val="115000"/>
                        </a:lnSpc>
                        <a:spcBef>
                          <a:spcPts val="0"/>
                        </a:spcBef>
                        <a:spcAft>
                          <a:spcPts val="0"/>
                        </a:spcAft>
                      </a:pPr>
                      <a:r>
                        <a:rPr lang="en-US" sz="2000" dirty="0">
                          <a:latin typeface="Calibri"/>
                          <a:ea typeface="Calibri"/>
                          <a:cs typeface="Times New Roman"/>
                        </a:rPr>
                        <a:t>M_PI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Calibri"/>
                          <a:ea typeface="Calibri"/>
                          <a:cs typeface="Times New Roman"/>
                        </a:rPr>
                        <a:t>Pi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Calibri"/>
                          <a:ea typeface="Calibri"/>
                          <a:cs typeface="Times New Roman"/>
                        </a:rPr>
                        <a:t>M_SQRT2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err="1">
                          <a:latin typeface="Calibri"/>
                          <a:ea typeface="Calibri"/>
                          <a:cs typeface="Times New Roman"/>
                        </a:rPr>
                        <a:t>sqrt</a:t>
                      </a:r>
                      <a:r>
                        <a:rPr lang="en-US" sz="2000" dirty="0">
                          <a:latin typeface="Calibri"/>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gn="just">
                        <a:lnSpc>
                          <a:spcPct val="115000"/>
                        </a:lnSpc>
                        <a:spcBef>
                          <a:spcPts val="0"/>
                        </a:spcBef>
                        <a:spcAft>
                          <a:spcPts val="0"/>
                        </a:spcAft>
                      </a:pPr>
                      <a:r>
                        <a:rPr lang="en-US" sz="2000">
                          <a:latin typeface="Calibri"/>
                          <a:ea typeface="Calibri"/>
                          <a:cs typeface="Times New Roman"/>
                        </a:rPr>
                        <a:t>M_PI_2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Calibri"/>
                          <a:ea typeface="Calibri"/>
                          <a:cs typeface="Times New Roman"/>
                        </a:rPr>
                        <a:t>pi/2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latin typeface="Calibri"/>
                          <a:ea typeface="Calibri"/>
                          <a:cs typeface="Times New Roman"/>
                        </a:rPr>
                        <a:t>M_SQRT1_2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Calibri"/>
                          <a:ea typeface="Calibri"/>
                          <a:cs typeface="Times New Roman"/>
                        </a:rPr>
                        <a:t>1/</a:t>
                      </a:r>
                      <a:r>
                        <a:rPr lang="en-US" sz="2000" dirty="0" err="1">
                          <a:latin typeface="Calibri"/>
                          <a:ea typeface="Calibri"/>
                          <a:cs typeface="Times New Roman"/>
                        </a:rPr>
                        <a:t>sqrt</a:t>
                      </a:r>
                      <a:r>
                        <a:rPr lang="en-US" sz="2000" dirty="0">
                          <a:latin typeface="Calibri"/>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gn="just">
                        <a:lnSpc>
                          <a:spcPct val="115000"/>
                        </a:lnSpc>
                        <a:spcBef>
                          <a:spcPts val="0"/>
                        </a:spcBef>
                        <a:spcAft>
                          <a:spcPts val="0"/>
                        </a:spcAft>
                      </a:pPr>
                      <a:r>
                        <a:rPr lang="en-US" sz="2000">
                          <a:latin typeface="Calibri"/>
                          <a:ea typeface="Calibri"/>
                          <a:cs typeface="Times New Roman"/>
                        </a:rPr>
                        <a:t>M_PI_4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latin typeface="Calibri"/>
                          <a:ea typeface="Calibri"/>
                          <a:cs typeface="Times New Roman"/>
                        </a:rPr>
                        <a:t>pi/4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latin typeface="Calibri"/>
                          <a:ea typeface="Calibri"/>
                          <a:cs typeface="Times New Roman"/>
                        </a:rPr>
                        <a:t>M_LOG2E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Calibri"/>
                          <a:ea typeface="Calibri"/>
                          <a:cs typeface="Times New Roman"/>
                        </a:rPr>
                        <a:t>log2(e)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gn="just">
                        <a:lnSpc>
                          <a:spcPct val="115000"/>
                        </a:lnSpc>
                        <a:spcBef>
                          <a:spcPts val="0"/>
                        </a:spcBef>
                        <a:spcAft>
                          <a:spcPts val="0"/>
                        </a:spcAft>
                      </a:pPr>
                      <a:r>
                        <a:rPr lang="en-US" sz="2000">
                          <a:latin typeface="Calibri"/>
                          <a:ea typeface="Calibri"/>
                          <a:cs typeface="Times New Roman"/>
                        </a:rPr>
                        <a:t>M_1_PI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latin typeface="Calibri"/>
                          <a:ea typeface="Calibri"/>
                          <a:cs typeface="Times New Roman"/>
                        </a:rPr>
                        <a:t>1/pi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latin typeface="Calibri"/>
                          <a:ea typeface="Calibri"/>
                          <a:cs typeface="Times New Roman"/>
                        </a:rPr>
                        <a:t>M_LOG10E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Calibri"/>
                          <a:ea typeface="Calibri"/>
                          <a:cs typeface="Times New Roman"/>
                        </a:rPr>
                        <a:t>log10(e)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gn="just">
                        <a:lnSpc>
                          <a:spcPct val="115000"/>
                        </a:lnSpc>
                        <a:spcBef>
                          <a:spcPts val="0"/>
                        </a:spcBef>
                        <a:spcAft>
                          <a:spcPts val="0"/>
                        </a:spcAft>
                      </a:pPr>
                      <a:r>
                        <a:rPr lang="en-US" sz="2000">
                          <a:latin typeface="Calibri"/>
                          <a:ea typeface="Calibri"/>
                          <a:cs typeface="Times New Roman"/>
                        </a:rPr>
                        <a:t>M_2_PI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latin typeface="Calibri"/>
                          <a:ea typeface="Calibri"/>
                          <a:cs typeface="Times New Roman"/>
                        </a:rPr>
                        <a:t>2/pi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Calibri"/>
                          <a:ea typeface="Calibri"/>
                          <a:cs typeface="Times New Roman"/>
                        </a:rPr>
                        <a:t>M_LN2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Calibri"/>
                          <a:ea typeface="Calibri"/>
                          <a:cs typeface="Times New Roman"/>
                        </a:rPr>
                        <a:t>loge(2)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gn="just">
                        <a:lnSpc>
                          <a:spcPct val="115000"/>
                        </a:lnSpc>
                        <a:spcBef>
                          <a:spcPts val="0"/>
                        </a:spcBef>
                        <a:spcAft>
                          <a:spcPts val="0"/>
                        </a:spcAft>
                      </a:pPr>
                      <a:r>
                        <a:rPr lang="en-US" sz="2000">
                          <a:latin typeface="Calibri"/>
                          <a:ea typeface="Calibri"/>
                          <a:cs typeface="Times New Roman"/>
                        </a:rPr>
                        <a:t>M_2_SQRTPI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latin typeface="Calibri"/>
                          <a:ea typeface="Calibri"/>
                          <a:cs typeface="Times New Roman"/>
                        </a:rPr>
                        <a:t>2/sqrt(pi)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latin typeface="Calibri"/>
                          <a:ea typeface="Calibri"/>
                          <a:cs typeface="Times New Roman"/>
                        </a:rPr>
                        <a:t>M_LN10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latin typeface="Calibri"/>
                          <a:ea typeface="Calibri"/>
                          <a:cs typeface="Times New Roman"/>
                        </a:rPr>
                        <a:t>loge(10)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algn="just">
                        <a:lnSpc>
                          <a:spcPct val="115000"/>
                        </a:lnSpc>
                        <a:spcBef>
                          <a:spcPts val="0"/>
                        </a:spcBef>
                        <a:spcAft>
                          <a:spcPts val="0"/>
                        </a:spcAft>
                      </a:pPr>
                      <a:r>
                        <a:rPr lang="en-US" sz="2000">
                          <a:latin typeface="Calibri"/>
                          <a:ea typeface="Calibri"/>
                          <a:cs typeface="Times New Roman"/>
                        </a:rPr>
                        <a:t>M_E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latin typeface="Calibri"/>
                          <a:ea typeface="Calibri"/>
                          <a:cs typeface="Times New Roman"/>
                        </a:rPr>
                        <a:t>the constant 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20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wheel/>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nvPr>
        </p:nvGraphicFramePr>
        <p:xfrm>
          <a:off x="76200" y="76200"/>
          <a:ext cx="8915400" cy="6887847"/>
        </p:xfrm>
        <a:graphic>
          <a:graphicData uri="http://schemas.openxmlformats.org/drawingml/2006/table">
            <a:tbl>
              <a:tblPr/>
              <a:tblGrid>
                <a:gridCol w="990600"/>
                <a:gridCol w="7924800"/>
              </a:tblGrid>
              <a:tr h="372487">
                <a:tc>
                  <a:txBody>
                    <a:bodyPr/>
                    <a:lstStyle/>
                    <a:p>
                      <a:pPr marL="0" marR="0" algn="just">
                        <a:lnSpc>
                          <a:spcPct val="115000"/>
                        </a:lnSpc>
                        <a:spcBef>
                          <a:spcPts val="0"/>
                        </a:spcBef>
                        <a:spcAft>
                          <a:spcPts val="0"/>
                        </a:spcAft>
                      </a:pPr>
                      <a:r>
                        <a:rPr lang="en-US" sz="1800" b="1" dirty="0" smtClean="0">
                          <a:latin typeface="Calibri"/>
                          <a:ea typeface="Calibri"/>
                          <a:cs typeface="Times New Roman"/>
                        </a:rPr>
                        <a:t>function </a:t>
                      </a:r>
                      <a:endParaRPr lang="en-US" sz="1800" dirty="0">
                        <a:latin typeface="Calibri"/>
                        <a:ea typeface="Calibri"/>
                        <a:cs typeface="Times New Roman"/>
                      </a:endParaRP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dirty="0">
                          <a:latin typeface="Calibri"/>
                          <a:ea typeface="Calibri"/>
                          <a:cs typeface="Times New Roman"/>
                        </a:rPr>
                        <a:t>Behavior</a:t>
                      </a:r>
                      <a:endParaRPr lang="en-US" sz="1800" dirty="0">
                        <a:latin typeface="Calibri"/>
                        <a:ea typeface="Calibri"/>
                        <a:cs typeface="Times New Roman"/>
                      </a:endParaRP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4974">
                <a:tc>
                  <a:txBody>
                    <a:bodyPr/>
                    <a:lstStyle/>
                    <a:p>
                      <a:pPr marL="0" marR="0" algn="just">
                        <a:lnSpc>
                          <a:spcPct val="115000"/>
                        </a:lnSpc>
                        <a:spcBef>
                          <a:spcPts val="0"/>
                        </a:spcBef>
                        <a:spcAft>
                          <a:spcPts val="0"/>
                        </a:spcAft>
                      </a:pPr>
                      <a:r>
                        <a:rPr lang="en-US" sz="1800" dirty="0" err="1">
                          <a:latin typeface="Calibri"/>
                          <a:ea typeface="Calibri"/>
                          <a:cs typeface="Times New Roman"/>
                        </a:rPr>
                        <a:t>pow</a:t>
                      </a:r>
                      <a:r>
                        <a:rPr lang="en-US" sz="1800" dirty="0">
                          <a:latin typeface="Calibri"/>
                          <a:ea typeface="Calibri"/>
                          <a:cs typeface="Times New Roman"/>
                        </a:rPr>
                        <a:t>()</a:t>
                      </a: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Calibri"/>
                          <a:ea typeface="Calibri"/>
                          <a:cs typeface="Times New Roman"/>
                        </a:rPr>
                        <a:t>Takes two numerical arguments and returns the first argument raised to the power of the second. The value of </a:t>
                      </a:r>
                      <a:r>
                        <a:rPr lang="en-US" sz="1800" dirty="0" err="1">
                          <a:latin typeface="Calibri"/>
                          <a:ea typeface="Calibri"/>
                          <a:cs typeface="Times New Roman"/>
                        </a:rPr>
                        <a:t>pow</a:t>
                      </a:r>
                      <a:r>
                        <a:rPr lang="en-US" sz="1800" dirty="0">
                          <a:latin typeface="Calibri"/>
                          <a:ea typeface="Calibri"/>
                          <a:cs typeface="Times New Roman"/>
                        </a:rPr>
                        <a:t>($x, $y) is </a:t>
                      </a:r>
                      <a:r>
                        <a:rPr lang="en-US" sz="1800" dirty="0" err="1">
                          <a:latin typeface="Calibri"/>
                          <a:ea typeface="Calibri"/>
                          <a:cs typeface="Times New Roman"/>
                        </a:rPr>
                        <a:t>x</a:t>
                      </a:r>
                      <a:r>
                        <a:rPr lang="en-US" sz="1800" baseline="30000" dirty="0" err="1">
                          <a:latin typeface="Calibri"/>
                          <a:ea typeface="Calibri"/>
                          <a:cs typeface="Times New Roman"/>
                        </a:rPr>
                        <a:t>y</a:t>
                      </a:r>
                      <a:r>
                        <a:rPr lang="en-US" sz="1800" dirty="0">
                          <a:latin typeface="Calibri"/>
                          <a:ea typeface="Calibri"/>
                          <a:cs typeface="Times New Roman"/>
                        </a:rPr>
                        <a:t>.</a:t>
                      </a: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487">
                <a:tc>
                  <a:txBody>
                    <a:bodyPr/>
                    <a:lstStyle/>
                    <a:p>
                      <a:pPr marL="0" marR="0" algn="just">
                        <a:lnSpc>
                          <a:spcPct val="115000"/>
                        </a:lnSpc>
                        <a:spcBef>
                          <a:spcPts val="0"/>
                        </a:spcBef>
                        <a:spcAft>
                          <a:spcPts val="0"/>
                        </a:spcAft>
                      </a:pPr>
                      <a:r>
                        <a:rPr lang="en-US" sz="1800" dirty="0">
                          <a:latin typeface="Calibri"/>
                          <a:ea typeface="Calibri"/>
                          <a:cs typeface="Times New Roman"/>
                        </a:rPr>
                        <a:t>exp()</a:t>
                      </a: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Calibri"/>
                          <a:ea typeface="Calibri"/>
                          <a:cs typeface="Times New Roman"/>
                        </a:rPr>
                        <a:t>Takes a single argument and raises e to that power. The value of exp($x) is e</a:t>
                      </a:r>
                      <a:r>
                        <a:rPr lang="en-US" sz="1800" baseline="30000" dirty="0">
                          <a:latin typeface="Calibri"/>
                          <a:ea typeface="Calibri"/>
                          <a:cs typeface="Times New Roman"/>
                        </a:rPr>
                        <a:t>x</a:t>
                      </a:r>
                      <a:r>
                        <a:rPr lang="en-US" sz="1800" dirty="0">
                          <a:latin typeface="Calibri"/>
                          <a:ea typeface="Calibri"/>
                          <a:cs typeface="Times New Roman"/>
                        </a:rPr>
                        <a:t>.</a:t>
                      </a: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4974">
                <a:tc>
                  <a:txBody>
                    <a:bodyPr/>
                    <a:lstStyle/>
                    <a:p>
                      <a:pPr marL="0" marR="0" algn="just">
                        <a:lnSpc>
                          <a:spcPct val="115000"/>
                        </a:lnSpc>
                        <a:spcBef>
                          <a:spcPts val="0"/>
                        </a:spcBef>
                        <a:spcAft>
                          <a:spcPts val="0"/>
                        </a:spcAft>
                      </a:pPr>
                      <a:r>
                        <a:rPr lang="en-US" sz="1800" dirty="0">
                          <a:latin typeface="Calibri"/>
                          <a:ea typeface="Calibri"/>
                          <a:cs typeface="Times New Roman"/>
                        </a:rPr>
                        <a:t>log()</a:t>
                      </a: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Calibri"/>
                          <a:ea typeface="Calibri"/>
                          <a:cs typeface="Times New Roman"/>
                        </a:rPr>
                        <a:t>The “natural log” function. Takes a single argument and returns its base e logarithm. If </a:t>
                      </a:r>
                      <a:r>
                        <a:rPr lang="en-US" sz="1800" dirty="0" err="1">
                          <a:latin typeface="Calibri"/>
                          <a:ea typeface="Calibri"/>
                          <a:cs typeface="Times New Roman"/>
                        </a:rPr>
                        <a:t>e</a:t>
                      </a:r>
                      <a:r>
                        <a:rPr lang="en-US" sz="1800" baseline="30000" dirty="0" err="1">
                          <a:latin typeface="Calibri"/>
                          <a:ea typeface="Calibri"/>
                          <a:cs typeface="Times New Roman"/>
                        </a:rPr>
                        <a:t>y</a:t>
                      </a:r>
                      <a:r>
                        <a:rPr lang="en-US" sz="1800" dirty="0">
                          <a:latin typeface="Calibri"/>
                          <a:ea typeface="Calibri"/>
                          <a:cs typeface="Times New Roman"/>
                        </a:rPr>
                        <a:t> = x, then the value of log($x) is y.</a:t>
                      </a: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4974">
                <a:tc>
                  <a:txBody>
                    <a:bodyPr/>
                    <a:lstStyle/>
                    <a:p>
                      <a:pPr marL="0" marR="0" algn="just">
                        <a:lnSpc>
                          <a:spcPct val="115000"/>
                        </a:lnSpc>
                        <a:spcBef>
                          <a:spcPts val="0"/>
                        </a:spcBef>
                        <a:spcAft>
                          <a:spcPts val="0"/>
                        </a:spcAft>
                      </a:pPr>
                      <a:r>
                        <a:rPr lang="en-US" sz="1800" dirty="0">
                          <a:latin typeface="Calibri"/>
                          <a:ea typeface="Calibri"/>
                          <a:cs typeface="Times New Roman"/>
                        </a:rPr>
                        <a:t>log10()</a:t>
                      </a: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Calibri"/>
                          <a:ea typeface="Calibri"/>
                          <a:cs typeface="Times New Roman"/>
                        </a:rPr>
                        <a:t>Takes a single argument and returns its base-10 logarithm. If 10</a:t>
                      </a:r>
                      <a:r>
                        <a:rPr lang="en-US" sz="1800" baseline="30000" dirty="0">
                          <a:latin typeface="Calibri"/>
                          <a:ea typeface="Calibri"/>
                          <a:cs typeface="Times New Roman"/>
                        </a:rPr>
                        <a:t>y</a:t>
                      </a:r>
                      <a:r>
                        <a:rPr lang="en-US" sz="1800" dirty="0">
                          <a:latin typeface="Calibri"/>
                          <a:ea typeface="Calibri"/>
                          <a:cs typeface="Times New Roman"/>
                        </a:rPr>
                        <a:t> = x, then the value of log10($x) is y.</a:t>
                      </a: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4974">
                <a:tc>
                  <a:txBody>
                    <a:bodyPr/>
                    <a:lstStyle/>
                    <a:p>
                      <a:pPr marL="0" marR="0" algn="just">
                        <a:lnSpc>
                          <a:spcPct val="115000"/>
                        </a:lnSpc>
                        <a:spcBef>
                          <a:spcPts val="0"/>
                        </a:spcBef>
                        <a:spcAft>
                          <a:spcPts val="0"/>
                        </a:spcAft>
                      </a:pPr>
                      <a:r>
                        <a:rPr lang="en-US" sz="1800" dirty="0">
                          <a:latin typeface="Calibri"/>
                          <a:ea typeface="Calibri"/>
                          <a:cs typeface="Times New Roman"/>
                        </a:rPr>
                        <a:t>pi()</a:t>
                      </a: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Calibri"/>
                          <a:ea typeface="Calibri"/>
                          <a:cs typeface="Times New Roman"/>
                        </a:rPr>
                        <a:t>Takes no arguments and returns an approximation of pi (3.1415926535898). Can be used interchangeably with the constant M_PI.</a:t>
                      </a: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2487">
                <a:tc>
                  <a:txBody>
                    <a:bodyPr/>
                    <a:lstStyle/>
                    <a:p>
                      <a:pPr marL="0" marR="0" algn="just">
                        <a:lnSpc>
                          <a:spcPct val="115000"/>
                        </a:lnSpc>
                        <a:spcBef>
                          <a:spcPts val="0"/>
                        </a:spcBef>
                        <a:spcAft>
                          <a:spcPts val="0"/>
                        </a:spcAft>
                      </a:pPr>
                      <a:r>
                        <a:rPr lang="en-US" sz="1800" dirty="0" smtClean="0">
                          <a:latin typeface="Calibri"/>
                          <a:ea typeface="Calibri"/>
                          <a:cs typeface="Times New Roman"/>
                        </a:rPr>
                        <a:t>sin</a:t>
                      </a:r>
                      <a:r>
                        <a:rPr lang="en-US" sz="1800" dirty="0">
                          <a:latin typeface="Calibri"/>
                          <a:ea typeface="Calibri"/>
                          <a:cs typeface="Times New Roman"/>
                        </a:rPr>
                        <a:t>()</a:t>
                      </a: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Calibri"/>
                          <a:ea typeface="Calibri"/>
                          <a:cs typeface="Times New Roman"/>
                        </a:rPr>
                        <a:t>Takes a numerical argument in radians and returns the sine of the argument as a double.</a:t>
                      </a: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44974">
                <a:tc>
                  <a:txBody>
                    <a:bodyPr/>
                    <a:lstStyle/>
                    <a:p>
                      <a:pPr marL="0" marR="0" algn="just">
                        <a:lnSpc>
                          <a:spcPct val="115000"/>
                        </a:lnSpc>
                        <a:spcBef>
                          <a:spcPts val="0"/>
                        </a:spcBef>
                        <a:spcAft>
                          <a:spcPts val="0"/>
                        </a:spcAft>
                      </a:pPr>
                      <a:r>
                        <a:rPr lang="en-US" sz="1800" dirty="0" err="1" smtClean="0">
                          <a:latin typeface="Calibri"/>
                          <a:ea typeface="Calibri"/>
                          <a:cs typeface="Times New Roman"/>
                        </a:rPr>
                        <a:t>cos</a:t>
                      </a:r>
                      <a:r>
                        <a:rPr lang="en-US" sz="1800" dirty="0">
                          <a:latin typeface="Calibri"/>
                          <a:ea typeface="Calibri"/>
                          <a:cs typeface="Times New Roman"/>
                        </a:rPr>
                        <a:t>()</a:t>
                      </a: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Calibri"/>
                          <a:ea typeface="Calibri"/>
                          <a:cs typeface="Times New Roman"/>
                        </a:rPr>
                        <a:t>Takes a numerical argument in radians and returns the cosine of the argument as a</a:t>
                      </a:r>
                    </a:p>
                    <a:p>
                      <a:pPr marL="0" marR="0" algn="just">
                        <a:lnSpc>
                          <a:spcPct val="115000"/>
                        </a:lnSpc>
                        <a:spcBef>
                          <a:spcPts val="0"/>
                        </a:spcBef>
                        <a:spcAft>
                          <a:spcPts val="0"/>
                        </a:spcAft>
                      </a:pPr>
                      <a:r>
                        <a:rPr lang="en-US" sz="1800" dirty="0">
                          <a:latin typeface="Calibri"/>
                          <a:ea typeface="Calibri"/>
                          <a:cs typeface="Times New Roman"/>
                        </a:rPr>
                        <a:t>double.</a:t>
                      </a: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9606">
                <a:tc>
                  <a:txBody>
                    <a:bodyPr/>
                    <a:lstStyle/>
                    <a:p>
                      <a:pPr marL="0" marR="0" algn="just">
                        <a:lnSpc>
                          <a:spcPct val="115000"/>
                        </a:lnSpc>
                        <a:spcBef>
                          <a:spcPts val="0"/>
                        </a:spcBef>
                        <a:spcAft>
                          <a:spcPts val="0"/>
                        </a:spcAft>
                      </a:pPr>
                      <a:r>
                        <a:rPr lang="en-US" sz="1800" dirty="0" smtClean="0">
                          <a:latin typeface="Calibri"/>
                          <a:ea typeface="Calibri"/>
                          <a:cs typeface="Times New Roman"/>
                        </a:rPr>
                        <a:t>tan</a:t>
                      </a:r>
                      <a:r>
                        <a:rPr lang="en-US" sz="1800" dirty="0">
                          <a:latin typeface="Calibri"/>
                          <a:ea typeface="Calibri"/>
                          <a:cs typeface="Times New Roman"/>
                        </a:rPr>
                        <a:t>()</a:t>
                      </a: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Calibri"/>
                          <a:ea typeface="Calibri"/>
                          <a:cs typeface="Times New Roman"/>
                        </a:rPr>
                        <a:t>Takes a numerical argument in radians and returns the tangent of the argument as </a:t>
                      </a:r>
                      <a:r>
                        <a:rPr lang="en-US" sz="1800" dirty="0" smtClean="0">
                          <a:latin typeface="Calibri"/>
                          <a:ea typeface="Calibri"/>
                          <a:cs typeface="Times New Roman"/>
                        </a:rPr>
                        <a:t>a double</a:t>
                      </a:r>
                      <a:r>
                        <a:rPr lang="en-US" sz="1800" dirty="0">
                          <a:latin typeface="Calibri"/>
                          <a:ea typeface="Calibri"/>
                          <a:cs typeface="Times New Roman"/>
                        </a:rPr>
                        <a:t>.</a:t>
                      </a: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17461">
                <a:tc>
                  <a:txBody>
                    <a:bodyPr/>
                    <a:lstStyle/>
                    <a:p>
                      <a:pPr marL="0" marR="0" algn="just">
                        <a:lnSpc>
                          <a:spcPct val="115000"/>
                        </a:lnSpc>
                        <a:spcBef>
                          <a:spcPts val="0"/>
                        </a:spcBef>
                        <a:spcAft>
                          <a:spcPts val="0"/>
                        </a:spcAft>
                      </a:pPr>
                      <a:r>
                        <a:rPr lang="en-US" sz="1800" dirty="0" err="1" smtClean="0">
                          <a:latin typeface="Calibri"/>
                          <a:ea typeface="Calibri"/>
                          <a:cs typeface="Times New Roman"/>
                        </a:rPr>
                        <a:t>asin</a:t>
                      </a:r>
                      <a:r>
                        <a:rPr lang="en-US" sz="1800" dirty="0">
                          <a:latin typeface="Calibri"/>
                          <a:ea typeface="Calibri"/>
                          <a:cs typeface="Times New Roman"/>
                        </a:rPr>
                        <a:t>()</a:t>
                      </a: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Calibri"/>
                          <a:ea typeface="Calibri"/>
                          <a:cs typeface="Times New Roman"/>
                        </a:rPr>
                        <a:t>Takes a numerical argument and returns the arcsine of the argument in radians. Inputs must be between –1.0 and </a:t>
                      </a:r>
                      <a:r>
                        <a:rPr lang="en-US" sz="1800" dirty="0" smtClean="0">
                          <a:latin typeface="Calibri"/>
                          <a:ea typeface="Calibri"/>
                          <a:cs typeface="Times New Roman"/>
                        </a:rPr>
                        <a:t>1.0, otherwise, it </a:t>
                      </a:r>
                      <a:r>
                        <a:rPr lang="en-US" sz="1800" dirty="0">
                          <a:latin typeface="Calibri"/>
                          <a:ea typeface="Calibri"/>
                          <a:cs typeface="Times New Roman"/>
                        </a:rPr>
                        <a:t>will return a result of </a:t>
                      </a:r>
                      <a:r>
                        <a:rPr lang="en-US" sz="1800" dirty="0" smtClean="0">
                          <a:latin typeface="Calibri"/>
                          <a:ea typeface="Calibri"/>
                          <a:cs typeface="Times New Roman"/>
                        </a:rPr>
                        <a:t>NAN. </a:t>
                      </a:r>
                      <a:r>
                        <a:rPr lang="en-US" sz="1800" dirty="0">
                          <a:latin typeface="Calibri"/>
                          <a:ea typeface="Calibri"/>
                          <a:cs typeface="Times New Roman"/>
                        </a:rPr>
                        <a:t>Results are in the range –pi / 2 to pi / 2.</a:t>
                      </a: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wheel/>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Content Placeholder 3"/>
          <p:cNvGraphicFramePr>
            <a:graphicFrameLocks/>
          </p:cNvGraphicFramePr>
          <p:nvPr/>
        </p:nvGraphicFramePr>
        <p:xfrm>
          <a:off x="76200" y="228600"/>
          <a:ext cx="8915401" cy="5483860"/>
        </p:xfrm>
        <a:graphic>
          <a:graphicData uri="http://schemas.openxmlformats.org/drawingml/2006/table">
            <a:tbl>
              <a:tblPr/>
              <a:tblGrid>
                <a:gridCol w="1295400"/>
                <a:gridCol w="7620001"/>
              </a:tblGrid>
              <a:tr h="1066800">
                <a:tc>
                  <a:txBody>
                    <a:bodyPr/>
                    <a:lstStyle/>
                    <a:p>
                      <a:pPr marL="0" marR="0" algn="just">
                        <a:lnSpc>
                          <a:spcPct val="115000"/>
                        </a:lnSpc>
                        <a:spcBef>
                          <a:spcPts val="0"/>
                        </a:spcBef>
                        <a:spcAft>
                          <a:spcPts val="0"/>
                        </a:spcAft>
                      </a:pPr>
                      <a:r>
                        <a:rPr lang="en-US" sz="1800" b="0" dirty="0" err="1" smtClean="0">
                          <a:latin typeface="Calibri"/>
                          <a:ea typeface="Calibri"/>
                          <a:cs typeface="Times New Roman"/>
                        </a:rPr>
                        <a:t>acos</a:t>
                      </a:r>
                      <a:r>
                        <a:rPr lang="en-US" sz="1800" b="0" dirty="0">
                          <a:latin typeface="Calibri"/>
                          <a:ea typeface="Calibri"/>
                          <a:cs typeface="Times New Roman"/>
                        </a:rPr>
                        <a:t>()</a:t>
                      </a: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0" dirty="0">
                          <a:latin typeface="Calibri"/>
                          <a:ea typeface="Calibri"/>
                          <a:cs typeface="Times New Roman"/>
                        </a:rPr>
                        <a:t>Takes a numerical argument and returns the arccosine of the argument in radians. Inputs must be between –1.0 and </a:t>
                      </a:r>
                      <a:r>
                        <a:rPr lang="en-US" sz="1800" b="0" dirty="0" smtClean="0">
                          <a:latin typeface="Calibri"/>
                          <a:ea typeface="Calibri"/>
                          <a:cs typeface="Times New Roman"/>
                        </a:rPr>
                        <a:t>1.0, </a:t>
                      </a:r>
                      <a:r>
                        <a:rPr lang="en-US" sz="1800" b="0" baseline="0" dirty="0" smtClean="0">
                          <a:latin typeface="Calibri"/>
                          <a:ea typeface="Calibri"/>
                          <a:cs typeface="Times New Roman"/>
                        </a:rPr>
                        <a:t> otherwise, it </a:t>
                      </a:r>
                      <a:r>
                        <a:rPr lang="en-US" sz="1800" b="0" dirty="0" smtClean="0">
                          <a:latin typeface="Calibri"/>
                          <a:ea typeface="Calibri"/>
                          <a:cs typeface="Times New Roman"/>
                        </a:rPr>
                        <a:t>will </a:t>
                      </a:r>
                      <a:r>
                        <a:rPr lang="en-US" sz="1800" b="0" dirty="0">
                          <a:latin typeface="Calibri"/>
                          <a:ea typeface="Calibri"/>
                          <a:cs typeface="Times New Roman"/>
                        </a:rPr>
                        <a:t>return a result of </a:t>
                      </a:r>
                      <a:r>
                        <a:rPr lang="en-US" sz="1800" b="0" dirty="0" smtClean="0">
                          <a:latin typeface="Calibri"/>
                          <a:ea typeface="Calibri"/>
                          <a:cs typeface="Times New Roman"/>
                        </a:rPr>
                        <a:t>NAN. </a:t>
                      </a:r>
                      <a:r>
                        <a:rPr lang="en-US" sz="1800" b="0" dirty="0">
                          <a:latin typeface="Calibri"/>
                          <a:ea typeface="Calibri"/>
                          <a:cs typeface="Times New Roman"/>
                        </a:rPr>
                        <a:t>Results are in the range 0 to pi.</a:t>
                      </a: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2000">
                <a:tc>
                  <a:txBody>
                    <a:bodyPr/>
                    <a:lstStyle/>
                    <a:p>
                      <a:pPr marL="0" marR="0" algn="just">
                        <a:lnSpc>
                          <a:spcPct val="115000"/>
                        </a:lnSpc>
                        <a:spcBef>
                          <a:spcPts val="0"/>
                        </a:spcBef>
                        <a:spcAft>
                          <a:spcPts val="0"/>
                        </a:spcAft>
                      </a:pPr>
                      <a:r>
                        <a:rPr lang="en-US" sz="1800" b="0" dirty="0" err="1" smtClean="0">
                          <a:latin typeface="Calibri"/>
                          <a:ea typeface="Calibri"/>
                          <a:cs typeface="Times New Roman"/>
                        </a:rPr>
                        <a:t>atan</a:t>
                      </a:r>
                      <a:r>
                        <a:rPr lang="en-US" sz="1800" b="0" dirty="0">
                          <a:latin typeface="Calibri"/>
                          <a:ea typeface="Calibri"/>
                          <a:cs typeface="Times New Roman"/>
                        </a:rPr>
                        <a:t>()</a:t>
                      </a: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0" dirty="0">
                          <a:latin typeface="Calibri"/>
                          <a:ea typeface="Calibri"/>
                          <a:cs typeface="Times New Roman"/>
                        </a:rPr>
                        <a:t>Takes a numerical argument and returns the arctangent of the argument in </a:t>
                      </a:r>
                      <a:r>
                        <a:rPr lang="en-US" sz="1800" b="0" dirty="0" smtClean="0">
                          <a:latin typeface="Calibri"/>
                          <a:ea typeface="Calibri"/>
                          <a:cs typeface="Times New Roman"/>
                        </a:rPr>
                        <a:t>radians. Results </a:t>
                      </a:r>
                      <a:r>
                        <a:rPr lang="en-US" sz="1800" b="0" dirty="0">
                          <a:latin typeface="Calibri"/>
                          <a:ea typeface="Calibri"/>
                          <a:cs typeface="Times New Roman"/>
                        </a:rPr>
                        <a:t>are in the range –pi / 2 to pi / 2.</a:t>
                      </a: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9340">
                <a:tc>
                  <a:txBody>
                    <a:bodyPr/>
                    <a:lstStyle/>
                    <a:p>
                      <a:pPr marL="0" marR="0" algn="just">
                        <a:lnSpc>
                          <a:spcPct val="115000"/>
                        </a:lnSpc>
                        <a:spcBef>
                          <a:spcPts val="0"/>
                        </a:spcBef>
                        <a:spcAft>
                          <a:spcPts val="0"/>
                        </a:spcAft>
                      </a:pPr>
                      <a:r>
                        <a:rPr lang="en-US" sz="1800" b="0" dirty="0" smtClean="0">
                          <a:latin typeface="Calibri"/>
                          <a:ea typeface="Calibri"/>
                          <a:cs typeface="Times New Roman"/>
                        </a:rPr>
                        <a:t>atan2</a:t>
                      </a:r>
                      <a:r>
                        <a:rPr lang="en-US" sz="1800" b="0" dirty="0">
                          <a:latin typeface="Calibri"/>
                          <a:ea typeface="Calibri"/>
                          <a:cs typeface="Times New Roman"/>
                        </a:rPr>
                        <a:t>()</a:t>
                      </a: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0" dirty="0">
                          <a:latin typeface="Calibri"/>
                          <a:ea typeface="Calibri"/>
                          <a:cs typeface="Times New Roman"/>
                        </a:rPr>
                        <a:t>A variant of </a:t>
                      </a:r>
                      <a:r>
                        <a:rPr lang="en-US" sz="1800" b="0" dirty="0" err="1">
                          <a:latin typeface="Calibri"/>
                          <a:ea typeface="Calibri"/>
                          <a:cs typeface="Times New Roman"/>
                        </a:rPr>
                        <a:t>atan</a:t>
                      </a:r>
                      <a:r>
                        <a:rPr lang="en-US" sz="1800" b="0" dirty="0">
                          <a:latin typeface="Calibri"/>
                          <a:ea typeface="Calibri"/>
                          <a:cs typeface="Times New Roman"/>
                        </a:rPr>
                        <a:t>() that takes two arguments. </a:t>
                      </a:r>
                      <a:r>
                        <a:rPr lang="en-US" sz="1800" b="0" dirty="0" err="1">
                          <a:latin typeface="Calibri"/>
                          <a:ea typeface="Calibri"/>
                          <a:cs typeface="Times New Roman"/>
                        </a:rPr>
                        <a:t>Atan</a:t>
                      </a:r>
                      <a:r>
                        <a:rPr lang="en-US" sz="1800" b="0" dirty="0">
                          <a:latin typeface="Calibri"/>
                          <a:ea typeface="Calibri"/>
                          <a:cs typeface="Times New Roman"/>
                        </a:rPr>
                        <a:t>($y, $x) is identical to </a:t>
                      </a:r>
                      <a:r>
                        <a:rPr lang="en-US" sz="1800" b="0" dirty="0" err="1">
                          <a:latin typeface="Calibri"/>
                          <a:ea typeface="Calibri"/>
                          <a:cs typeface="Times New Roman"/>
                        </a:rPr>
                        <a:t>atan</a:t>
                      </a:r>
                      <a:r>
                        <a:rPr lang="en-US" sz="1800" b="0" dirty="0">
                          <a:latin typeface="Calibri"/>
                          <a:ea typeface="Calibri"/>
                          <a:cs typeface="Times New Roman"/>
                        </a:rPr>
                        <a:t>($y/$x) when $x is positive, but the quadrant of atan2’s result depends on the signs of both $y and $x. Range of the result is from –pi to pi.</a:t>
                      </a: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4660">
                <a:tc>
                  <a:txBody>
                    <a:bodyPr/>
                    <a:lstStyle/>
                    <a:p>
                      <a:pPr marL="0" marR="0" algn="just">
                        <a:lnSpc>
                          <a:spcPct val="115000"/>
                        </a:lnSpc>
                        <a:spcBef>
                          <a:spcPts val="0"/>
                        </a:spcBef>
                        <a:spcAft>
                          <a:spcPts val="0"/>
                        </a:spcAft>
                      </a:pPr>
                      <a:r>
                        <a:rPr kumimoji="0" lang="en-US" sz="1800" b="0" kern="1200" dirty="0" smtClean="0">
                          <a:solidFill>
                            <a:schemeClr val="tx1"/>
                          </a:solidFill>
                          <a:latin typeface="Calibri"/>
                          <a:ea typeface="Calibri"/>
                          <a:cs typeface="Times New Roman"/>
                        </a:rPr>
                        <a:t>sqrt ($num)</a:t>
                      </a:r>
                      <a:endParaRPr kumimoji="0" lang="en-US" sz="1800" b="0" kern="1200" dirty="0">
                        <a:solidFill>
                          <a:schemeClr val="tx1"/>
                        </a:solidFill>
                        <a:latin typeface="Calibri"/>
                        <a:ea typeface="Calibri"/>
                        <a:cs typeface="Times New Roman"/>
                      </a:endParaRP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kumimoji="0" lang="en-US" sz="1800" b="0" kern="1200" dirty="0" smtClean="0">
                          <a:solidFill>
                            <a:schemeClr val="tx1"/>
                          </a:solidFill>
                          <a:latin typeface="Calibri"/>
                          <a:ea typeface="Calibri"/>
                          <a:cs typeface="Times New Roman"/>
                        </a:rPr>
                        <a:t>Returns square root of a number. </a:t>
                      </a:r>
                      <a:endParaRPr kumimoji="0" lang="en-US" sz="1800" b="0" kern="1200" dirty="0">
                        <a:solidFill>
                          <a:schemeClr val="tx1"/>
                        </a:solidFill>
                        <a:latin typeface="Calibri"/>
                        <a:ea typeface="Calibri"/>
                        <a:cs typeface="Times New Roman"/>
                      </a:endParaRP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4660">
                <a:tc>
                  <a:txBody>
                    <a:bodyPr/>
                    <a:lstStyle/>
                    <a:p>
                      <a:pPr marL="0" marR="0" algn="just">
                        <a:lnSpc>
                          <a:spcPct val="115000"/>
                        </a:lnSpc>
                        <a:spcBef>
                          <a:spcPts val="0"/>
                        </a:spcBef>
                        <a:spcAft>
                          <a:spcPts val="0"/>
                        </a:spcAft>
                      </a:pPr>
                      <a:r>
                        <a:rPr kumimoji="0" lang="en-US" sz="1800" b="0" kern="1200" dirty="0" smtClean="0">
                          <a:solidFill>
                            <a:schemeClr val="tx1"/>
                          </a:solidFill>
                          <a:latin typeface="Calibri"/>
                          <a:ea typeface="Calibri"/>
                          <a:cs typeface="Times New Roman"/>
                        </a:rPr>
                        <a:t>floor($float)</a:t>
                      </a:r>
                      <a:endParaRPr kumimoji="0" lang="en-US" sz="1800" b="0" kern="1200" dirty="0">
                        <a:solidFill>
                          <a:schemeClr val="tx1"/>
                        </a:solidFill>
                        <a:latin typeface="Calibri"/>
                        <a:ea typeface="Calibri"/>
                        <a:cs typeface="Times New Roman"/>
                      </a:endParaRP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kumimoji="0" lang="en-US" sz="1800" b="0" kern="1200" dirty="0" smtClean="0">
                          <a:solidFill>
                            <a:schemeClr val="tx1"/>
                          </a:solidFill>
                          <a:latin typeface="Calibri"/>
                          <a:ea typeface="Calibri"/>
                          <a:cs typeface="Times New Roman"/>
                        </a:rPr>
                        <a:t>Returns the next lowest integer value by rounding down value.</a:t>
                      </a:r>
                      <a:endParaRPr kumimoji="0" lang="en-US" sz="1800" b="0" kern="1200" dirty="0">
                        <a:solidFill>
                          <a:schemeClr val="tx1"/>
                        </a:solidFill>
                        <a:latin typeface="Calibri"/>
                        <a:ea typeface="Calibri"/>
                        <a:cs typeface="Times New Roman"/>
                      </a:endParaRP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4660">
                <a:tc>
                  <a:txBody>
                    <a:bodyPr/>
                    <a:lstStyle/>
                    <a:p>
                      <a:pPr marL="0" marR="0" algn="just">
                        <a:lnSpc>
                          <a:spcPct val="115000"/>
                        </a:lnSpc>
                        <a:spcBef>
                          <a:spcPts val="0"/>
                        </a:spcBef>
                        <a:spcAft>
                          <a:spcPts val="0"/>
                        </a:spcAft>
                      </a:pPr>
                      <a:r>
                        <a:rPr kumimoji="0" lang="en-US" sz="1800" b="0" kern="1200" dirty="0" smtClean="0">
                          <a:solidFill>
                            <a:schemeClr val="tx1"/>
                          </a:solidFill>
                          <a:latin typeface="Calibri"/>
                          <a:ea typeface="Calibri"/>
                          <a:cs typeface="Times New Roman"/>
                        </a:rPr>
                        <a:t>ceil($float)</a:t>
                      </a:r>
                      <a:endParaRPr kumimoji="0" lang="en-US" sz="1800" b="0" kern="1200" dirty="0">
                        <a:solidFill>
                          <a:schemeClr val="tx1"/>
                        </a:solidFill>
                        <a:latin typeface="Calibri"/>
                        <a:ea typeface="Calibri"/>
                        <a:cs typeface="Times New Roman"/>
                      </a:endParaRP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kumimoji="0" lang="en-US" sz="1800" b="0" kern="1200" dirty="0" smtClean="0">
                          <a:solidFill>
                            <a:schemeClr val="tx1"/>
                          </a:solidFill>
                          <a:latin typeface="Calibri"/>
                          <a:ea typeface="Calibri"/>
                          <a:cs typeface="Times New Roman"/>
                        </a:rPr>
                        <a:t>Returns the next highest integer value by rounding up value. </a:t>
                      </a:r>
                      <a:endParaRPr kumimoji="0" lang="en-US" sz="1800" b="0" kern="1200" dirty="0">
                        <a:solidFill>
                          <a:schemeClr val="tx1"/>
                        </a:solidFill>
                        <a:latin typeface="Calibri"/>
                        <a:ea typeface="Calibri"/>
                        <a:cs typeface="Times New Roman"/>
                      </a:endParaRP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7080">
                <a:tc>
                  <a:txBody>
                    <a:bodyPr/>
                    <a:lstStyle/>
                    <a:p>
                      <a:pPr marL="0" marR="0" algn="just">
                        <a:lnSpc>
                          <a:spcPct val="115000"/>
                        </a:lnSpc>
                        <a:spcBef>
                          <a:spcPts val="0"/>
                        </a:spcBef>
                        <a:spcAft>
                          <a:spcPts val="0"/>
                        </a:spcAft>
                      </a:pPr>
                      <a:r>
                        <a:rPr kumimoji="0" lang="en-US" sz="1800" b="0" kern="1200" dirty="0" smtClean="0">
                          <a:solidFill>
                            <a:schemeClr val="tx1"/>
                          </a:solidFill>
                          <a:latin typeface="Calibri"/>
                          <a:ea typeface="Calibri"/>
                          <a:cs typeface="Times New Roman"/>
                        </a:rPr>
                        <a:t>round($</a:t>
                      </a:r>
                      <a:r>
                        <a:rPr kumimoji="0" lang="en-US" sz="1800" b="0" kern="1200" dirty="0" err="1" smtClean="0">
                          <a:solidFill>
                            <a:schemeClr val="tx1"/>
                          </a:solidFill>
                          <a:latin typeface="Calibri"/>
                          <a:ea typeface="Calibri"/>
                          <a:cs typeface="Times New Roman"/>
                        </a:rPr>
                        <a:t>val</a:t>
                      </a:r>
                      <a:r>
                        <a:rPr kumimoji="0" lang="en-US" sz="1800" b="0" kern="1200" dirty="0" smtClean="0">
                          <a:solidFill>
                            <a:schemeClr val="tx1"/>
                          </a:solidFill>
                          <a:latin typeface="Calibri"/>
                          <a:ea typeface="Calibri"/>
                          <a:cs typeface="Times New Roman"/>
                        </a:rPr>
                        <a:t> [,precision])</a:t>
                      </a:r>
                      <a:endParaRPr kumimoji="0" lang="en-US" sz="1800" b="0" kern="1200" dirty="0">
                        <a:solidFill>
                          <a:schemeClr val="tx1"/>
                        </a:solidFill>
                        <a:latin typeface="Calibri"/>
                        <a:ea typeface="Calibri"/>
                        <a:cs typeface="Times New Roman"/>
                      </a:endParaRP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kumimoji="0" lang="en-US" sz="1800" b="0" kern="1200" dirty="0" smtClean="0">
                          <a:solidFill>
                            <a:schemeClr val="tx1"/>
                          </a:solidFill>
                          <a:latin typeface="Calibri"/>
                          <a:ea typeface="Calibri"/>
                          <a:cs typeface="Times New Roman"/>
                        </a:rPr>
                        <a:t>Returns the rounded value of </a:t>
                      </a:r>
                      <a:r>
                        <a:rPr kumimoji="0" lang="en-US" sz="1800" b="0" kern="1200" dirty="0" err="1" smtClean="0">
                          <a:solidFill>
                            <a:schemeClr val="tx1"/>
                          </a:solidFill>
                          <a:latin typeface="Calibri"/>
                          <a:ea typeface="Calibri"/>
                          <a:cs typeface="Times New Roman"/>
                        </a:rPr>
                        <a:t>val</a:t>
                      </a:r>
                      <a:r>
                        <a:rPr kumimoji="0" lang="en-US" sz="1800" b="0" kern="1200" dirty="0" smtClean="0">
                          <a:solidFill>
                            <a:schemeClr val="tx1"/>
                          </a:solidFill>
                          <a:latin typeface="Calibri"/>
                          <a:ea typeface="Calibri"/>
                          <a:cs typeface="Times New Roman"/>
                        </a:rPr>
                        <a:t> to specified precision (number of digits after the decimal point). precision can also be negative or zero (default). </a:t>
                      </a:r>
                      <a:endParaRPr kumimoji="0" lang="en-US" sz="1800" b="0" kern="1200" dirty="0">
                        <a:solidFill>
                          <a:schemeClr val="tx1"/>
                        </a:solidFill>
                        <a:latin typeface="Calibri"/>
                        <a:ea typeface="Calibri"/>
                        <a:cs typeface="Times New Roman"/>
                      </a:endParaRP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4660">
                <a:tc>
                  <a:txBody>
                    <a:bodyPr/>
                    <a:lstStyle/>
                    <a:p>
                      <a:pPr marL="0" marR="0" algn="just">
                        <a:lnSpc>
                          <a:spcPct val="115000"/>
                        </a:lnSpc>
                        <a:spcBef>
                          <a:spcPts val="0"/>
                        </a:spcBef>
                        <a:spcAft>
                          <a:spcPts val="0"/>
                        </a:spcAft>
                      </a:pPr>
                      <a:r>
                        <a:rPr kumimoji="0" lang="en-US" sz="1800" b="0" kern="1200" dirty="0" smtClean="0">
                          <a:solidFill>
                            <a:schemeClr val="tx1"/>
                          </a:solidFill>
                          <a:latin typeface="Calibri"/>
                          <a:ea typeface="Calibri"/>
                          <a:cs typeface="Times New Roman"/>
                        </a:rPr>
                        <a:t>abs($numb)</a:t>
                      </a:r>
                      <a:endParaRPr kumimoji="0" lang="en-US" sz="1800" b="0" kern="1200" dirty="0">
                        <a:solidFill>
                          <a:schemeClr val="tx1"/>
                        </a:solidFill>
                        <a:latin typeface="Calibri"/>
                        <a:ea typeface="Calibri"/>
                        <a:cs typeface="Times New Roman"/>
                      </a:endParaRP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kumimoji="0" lang="en-US" sz="1800" b="0" kern="1200" dirty="0" smtClean="0">
                          <a:solidFill>
                            <a:schemeClr val="tx1"/>
                          </a:solidFill>
                          <a:latin typeface="Calibri"/>
                          <a:ea typeface="Calibri"/>
                          <a:cs typeface="Times New Roman"/>
                        </a:rPr>
                        <a:t>Returns the absolute value of number.</a:t>
                      </a:r>
                    </a:p>
                  </a:txBody>
                  <a:tcPr marL="61511" marR="6151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wheel/>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Mathematical Functions….</a:t>
            </a:r>
            <a:endParaRPr lang="en-US" dirty="0"/>
          </a:p>
        </p:txBody>
      </p:sp>
      <p:sp>
        <p:nvSpPr>
          <p:cNvPr id="3" name="Content Placeholder 2"/>
          <p:cNvSpPr>
            <a:spLocks noGrp="1"/>
          </p:cNvSpPr>
          <p:nvPr>
            <p:ph sz="quarter" idx="1"/>
          </p:nvPr>
        </p:nvSpPr>
        <p:spPr>
          <a:xfrm>
            <a:off x="612648" y="1600200"/>
            <a:ext cx="8153400" cy="5029200"/>
          </a:xfrm>
        </p:spPr>
        <p:txBody>
          <a:bodyPr>
            <a:normAutofit/>
          </a:bodyPr>
          <a:lstStyle/>
          <a:p>
            <a:pPr>
              <a:spcBef>
                <a:spcPts val="500"/>
              </a:spcBef>
            </a:pPr>
            <a:r>
              <a:rPr lang="en-US" sz="2400" dirty="0" smtClean="0"/>
              <a:t>Example: </a:t>
            </a:r>
          </a:p>
          <a:p>
            <a:pPr>
              <a:spcBef>
                <a:spcPts val="500"/>
              </a:spcBef>
              <a:buNone/>
            </a:pPr>
            <a:r>
              <a:rPr lang="en-US" sz="2400" dirty="0" smtClean="0">
                <a:solidFill>
                  <a:srgbClr val="FF0000"/>
                </a:solidFill>
              </a:rPr>
              <a:t>echo </a:t>
            </a:r>
            <a:r>
              <a:rPr lang="en-US" sz="2400" dirty="0" err="1" smtClean="0">
                <a:solidFill>
                  <a:srgbClr val="FF0000"/>
                </a:solidFill>
              </a:rPr>
              <a:t>pow</a:t>
            </a:r>
            <a:r>
              <a:rPr lang="en-US" sz="2400" dirty="0" smtClean="0">
                <a:solidFill>
                  <a:srgbClr val="FF0000"/>
                </a:solidFill>
              </a:rPr>
              <a:t>(2, 8);        //256</a:t>
            </a:r>
          </a:p>
          <a:p>
            <a:pPr>
              <a:spcBef>
                <a:spcPts val="500"/>
              </a:spcBef>
              <a:buNone/>
            </a:pPr>
            <a:r>
              <a:rPr lang="en-US" sz="2400" dirty="0" smtClean="0">
                <a:solidFill>
                  <a:srgbClr val="FF0000"/>
                </a:solidFill>
              </a:rPr>
              <a:t>echo log10(100);     //2</a:t>
            </a:r>
          </a:p>
          <a:p>
            <a:pPr>
              <a:spcBef>
                <a:spcPts val="500"/>
              </a:spcBef>
              <a:buNone/>
            </a:pPr>
            <a:r>
              <a:rPr lang="en-US" sz="2400" dirty="0" smtClean="0">
                <a:solidFill>
                  <a:srgbClr val="FF0000"/>
                </a:solidFill>
              </a:rPr>
              <a:t>echo sqrt(9);            // 3</a:t>
            </a:r>
          </a:p>
          <a:p>
            <a:pPr>
              <a:spcBef>
                <a:spcPts val="500"/>
              </a:spcBef>
              <a:buNone/>
            </a:pPr>
            <a:r>
              <a:rPr lang="en-US" sz="2400" dirty="0" smtClean="0">
                <a:solidFill>
                  <a:srgbClr val="FF0000"/>
                </a:solidFill>
              </a:rPr>
              <a:t>echo ceil(4.3);          // 5</a:t>
            </a:r>
          </a:p>
          <a:p>
            <a:pPr>
              <a:spcBef>
                <a:spcPts val="500"/>
              </a:spcBef>
              <a:buNone/>
            </a:pPr>
            <a:r>
              <a:rPr lang="en-US" sz="2400" dirty="0" smtClean="0">
                <a:solidFill>
                  <a:srgbClr val="FF0000"/>
                </a:solidFill>
              </a:rPr>
              <a:t>echo round(3.4);       // 3 </a:t>
            </a:r>
          </a:p>
          <a:p>
            <a:pPr>
              <a:spcBef>
                <a:spcPts val="500"/>
              </a:spcBef>
              <a:buNone/>
            </a:pPr>
            <a:r>
              <a:rPr lang="en-US" sz="2400" dirty="0" smtClean="0">
                <a:solidFill>
                  <a:srgbClr val="FF0000"/>
                </a:solidFill>
              </a:rPr>
              <a:t>echo round(3.6);       // 4 </a:t>
            </a:r>
          </a:p>
          <a:p>
            <a:pPr>
              <a:spcBef>
                <a:spcPts val="500"/>
              </a:spcBef>
              <a:buNone/>
            </a:pPr>
            <a:r>
              <a:rPr lang="en-US" sz="2400" dirty="0" smtClean="0">
                <a:solidFill>
                  <a:srgbClr val="FF0000"/>
                </a:solidFill>
              </a:rPr>
              <a:t>echo round(1.95583, 2);     // 1.96 </a:t>
            </a:r>
          </a:p>
          <a:p>
            <a:pPr>
              <a:spcBef>
                <a:spcPts val="500"/>
              </a:spcBef>
              <a:buNone/>
            </a:pPr>
            <a:r>
              <a:rPr lang="en-US" sz="2400" dirty="0" smtClean="0">
                <a:solidFill>
                  <a:srgbClr val="FF0000"/>
                </a:solidFill>
              </a:rPr>
              <a:t>echo round(1241757, -3);   // 1242000</a:t>
            </a:r>
          </a:p>
          <a:p>
            <a:pPr>
              <a:spcBef>
                <a:spcPts val="500"/>
              </a:spcBef>
              <a:buNone/>
            </a:pPr>
            <a:r>
              <a:rPr lang="en-US" sz="2400" dirty="0" smtClean="0">
                <a:solidFill>
                  <a:srgbClr val="FF0000"/>
                </a:solidFill>
              </a:rPr>
              <a:t>echo pi();                           // 3.1415926535898 </a:t>
            </a:r>
          </a:p>
          <a:p>
            <a:pPr>
              <a:spcBef>
                <a:spcPts val="500"/>
              </a:spcBef>
              <a:buNone/>
            </a:pPr>
            <a:endParaRPr lang="en-US" sz="2400" dirty="0" smtClean="0">
              <a:solidFill>
                <a:srgbClr val="FF0000"/>
              </a:solidFill>
            </a:endParaRPr>
          </a:p>
          <a:p>
            <a:pPr>
              <a:buNone/>
            </a:pPr>
            <a:endParaRPr lang="en-US" sz="2400" dirty="0"/>
          </a:p>
        </p:txBody>
      </p:sp>
    </p:spTree>
  </p:cSld>
  <p:clrMapOvr>
    <a:masterClrMapping/>
  </p:clrMapOvr>
  <p:transition spd="med">
    <p:wheel/>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Mathematical Functions…</a:t>
            </a:r>
            <a:endParaRPr lang="en-US" dirty="0"/>
          </a:p>
        </p:txBody>
      </p:sp>
      <p:graphicFrame>
        <p:nvGraphicFramePr>
          <p:cNvPr id="4" name="Content Placeholder 3"/>
          <p:cNvGraphicFramePr>
            <a:graphicFrameLocks noGrp="1"/>
          </p:cNvGraphicFramePr>
          <p:nvPr>
            <p:ph sz="quarter" idx="1"/>
          </p:nvPr>
        </p:nvGraphicFramePr>
        <p:xfrm>
          <a:off x="152400" y="1600200"/>
          <a:ext cx="8763000" cy="5204460"/>
        </p:xfrm>
        <a:graphic>
          <a:graphicData uri="http://schemas.openxmlformats.org/drawingml/2006/table">
            <a:tbl>
              <a:tblPr/>
              <a:tblGrid>
                <a:gridCol w="1752600"/>
                <a:gridCol w="7010400"/>
              </a:tblGrid>
              <a:tr h="400050">
                <a:tc>
                  <a:txBody>
                    <a:bodyPr/>
                    <a:lstStyle/>
                    <a:p>
                      <a:pPr marL="0" marR="0" algn="just">
                        <a:lnSpc>
                          <a:spcPct val="115000"/>
                        </a:lnSpc>
                        <a:spcBef>
                          <a:spcPts val="0"/>
                        </a:spcBef>
                        <a:spcAft>
                          <a:spcPts val="0"/>
                        </a:spcAft>
                      </a:pPr>
                      <a:r>
                        <a:rPr lang="en-US" sz="2000" b="1" dirty="0">
                          <a:latin typeface="Calibri"/>
                          <a:ea typeface="Calibri"/>
                          <a:cs typeface="Times New Roman"/>
                        </a:rPr>
                        <a:t>Function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dirty="0">
                          <a:latin typeface="Calibri"/>
                          <a:ea typeface="Calibri"/>
                          <a:cs typeface="Times New Roman"/>
                        </a:rPr>
                        <a:t>Behavior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0100">
                <a:tc>
                  <a:txBody>
                    <a:bodyPr/>
                    <a:lstStyle/>
                    <a:p>
                      <a:pPr marL="0" marR="0" algn="just">
                        <a:lnSpc>
                          <a:spcPct val="115000"/>
                        </a:lnSpc>
                        <a:spcBef>
                          <a:spcPts val="0"/>
                        </a:spcBef>
                        <a:spcAft>
                          <a:spcPts val="0"/>
                        </a:spcAft>
                      </a:pPr>
                      <a:r>
                        <a:rPr lang="en-US" sz="2000" dirty="0" err="1">
                          <a:latin typeface="Calibri"/>
                          <a:ea typeface="Calibri"/>
                          <a:cs typeface="Times New Roman"/>
                        </a:rPr>
                        <a:t>BinDec</a:t>
                      </a:r>
                      <a:r>
                        <a:rPr lang="en-US" sz="2000" dirty="0">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Calibri"/>
                          <a:ea typeface="Calibri"/>
                          <a:cs typeface="Times New Roman"/>
                        </a:rPr>
                        <a:t>Takes a single string argument representing a binary (base 2) integer, and returns a string representation of that number in base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050">
                <a:tc>
                  <a:txBody>
                    <a:bodyPr/>
                    <a:lstStyle/>
                    <a:p>
                      <a:pPr marL="0" marR="0" algn="just">
                        <a:lnSpc>
                          <a:spcPct val="115000"/>
                        </a:lnSpc>
                        <a:spcBef>
                          <a:spcPts val="0"/>
                        </a:spcBef>
                        <a:spcAft>
                          <a:spcPts val="0"/>
                        </a:spcAft>
                      </a:pPr>
                      <a:r>
                        <a:rPr lang="en-US" sz="2000" dirty="0" err="1">
                          <a:latin typeface="Calibri"/>
                          <a:ea typeface="Calibri"/>
                          <a:cs typeface="Times New Roman"/>
                        </a:rPr>
                        <a:t>DecBin</a:t>
                      </a:r>
                      <a:r>
                        <a:rPr lang="en-US" sz="2000" dirty="0">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latin typeface="Calibri"/>
                          <a:ea typeface="Calibri"/>
                          <a:cs typeface="Times New Roman"/>
                        </a:rPr>
                        <a:t>Like BinDec(), but converts from base 10 to base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050">
                <a:tc>
                  <a:txBody>
                    <a:bodyPr/>
                    <a:lstStyle/>
                    <a:p>
                      <a:pPr marL="0" marR="0" algn="just">
                        <a:lnSpc>
                          <a:spcPct val="115000"/>
                        </a:lnSpc>
                        <a:spcBef>
                          <a:spcPts val="0"/>
                        </a:spcBef>
                        <a:spcAft>
                          <a:spcPts val="0"/>
                        </a:spcAft>
                      </a:pPr>
                      <a:r>
                        <a:rPr lang="en-US" sz="2000" dirty="0" err="1">
                          <a:latin typeface="Calibri"/>
                          <a:ea typeface="Calibri"/>
                          <a:cs typeface="Times New Roman"/>
                        </a:rPr>
                        <a:t>OctDec</a:t>
                      </a:r>
                      <a:r>
                        <a:rPr lang="en-US" sz="2000" dirty="0">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Calibri"/>
                          <a:ea typeface="Calibri"/>
                          <a:cs typeface="Times New Roman"/>
                        </a:rPr>
                        <a:t>Like </a:t>
                      </a:r>
                      <a:r>
                        <a:rPr lang="en-US" sz="2000" dirty="0" err="1">
                          <a:latin typeface="Calibri"/>
                          <a:ea typeface="Calibri"/>
                          <a:cs typeface="Times New Roman"/>
                        </a:rPr>
                        <a:t>BinDec</a:t>
                      </a:r>
                      <a:r>
                        <a:rPr lang="en-US" sz="2000" dirty="0">
                          <a:latin typeface="Calibri"/>
                          <a:ea typeface="Calibri"/>
                          <a:cs typeface="Times New Roman"/>
                        </a:rPr>
                        <a:t>(), but converts from base 8 to base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050">
                <a:tc>
                  <a:txBody>
                    <a:bodyPr/>
                    <a:lstStyle/>
                    <a:p>
                      <a:pPr marL="0" marR="0" algn="just">
                        <a:lnSpc>
                          <a:spcPct val="115000"/>
                        </a:lnSpc>
                        <a:spcBef>
                          <a:spcPts val="0"/>
                        </a:spcBef>
                        <a:spcAft>
                          <a:spcPts val="0"/>
                        </a:spcAft>
                      </a:pPr>
                      <a:r>
                        <a:rPr lang="en-US" sz="2000">
                          <a:latin typeface="Calibri"/>
                          <a:ea typeface="Calibri"/>
                          <a:cs typeface="Times New Roman"/>
                        </a:rPr>
                        <a:t>DecOct()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Calibri"/>
                          <a:ea typeface="Calibri"/>
                          <a:cs typeface="Times New Roman"/>
                        </a:rPr>
                        <a:t>Like </a:t>
                      </a:r>
                      <a:r>
                        <a:rPr lang="en-US" sz="2000" dirty="0" err="1">
                          <a:latin typeface="Calibri"/>
                          <a:ea typeface="Calibri"/>
                          <a:cs typeface="Times New Roman"/>
                        </a:rPr>
                        <a:t>BinDec</a:t>
                      </a:r>
                      <a:r>
                        <a:rPr lang="en-US" sz="2000" dirty="0">
                          <a:latin typeface="Calibri"/>
                          <a:ea typeface="Calibri"/>
                          <a:cs typeface="Times New Roman"/>
                        </a:rPr>
                        <a:t>(), but converts from base 10 to base 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050">
                <a:tc>
                  <a:txBody>
                    <a:bodyPr/>
                    <a:lstStyle/>
                    <a:p>
                      <a:pPr marL="0" marR="0" algn="just">
                        <a:lnSpc>
                          <a:spcPct val="115000"/>
                        </a:lnSpc>
                        <a:spcBef>
                          <a:spcPts val="0"/>
                        </a:spcBef>
                        <a:spcAft>
                          <a:spcPts val="0"/>
                        </a:spcAft>
                      </a:pPr>
                      <a:r>
                        <a:rPr lang="en-US" sz="2000">
                          <a:latin typeface="Calibri"/>
                          <a:ea typeface="Calibri"/>
                          <a:cs typeface="Times New Roman"/>
                        </a:rPr>
                        <a:t>HexDec()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latin typeface="Calibri"/>
                          <a:ea typeface="Calibri"/>
                          <a:cs typeface="Times New Roman"/>
                        </a:rPr>
                        <a:t>Like BinDec(), but converts from base 16 to base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0050">
                <a:tc>
                  <a:txBody>
                    <a:bodyPr/>
                    <a:lstStyle/>
                    <a:p>
                      <a:pPr marL="0" marR="0" algn="just">
                        <a:lnSpc>
                          <a:spcPct val="115000"/>
                        </a:lnSpc>
                        <a:spcBef>
                          <a:spcPts val="0"/>
                        </a:spcBef>
                        <a:spcAft>
                          <a:spcPts val="0"/>
                        </a:spcAft>
                      </a:pPr>
                      <a:r>
                        <a:rPr lang="en-US" sz="2000">
                          <a:latin typeface="Calibri"/>
                          <a:ea typeface="Calibri"/>
                          <a:cs typeface="Times New Roman"/>
                        </a:rPr>
                        <a:t>DecHex()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a:latin typeface="Calibri"/>
                          <a:ea typeface="Calibri"/>
                          <a:cs typeface="Times New Roman"/>
                        </a:rPr>
                        <a:t>Like BinDec(), but converts from base 10 to base 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00200">
                <a:tc>
                  <a:txBody>
                    <a:bodyPr/>
                    <a:lstStyle/>
                    <a:p>
                      <a:pPr marL="0" marR="0" algn="just">
                        <a:lnSpc>
                          <a:spcPct val="115000"/>
                        </a:lnSpc>
                        <a:spcBef>
                          <a:spcPts val="0"/>
                        </a:spcBef>
                        <a:spcAft>
                          <a:spcPts val="0"/>
                        </a:spcAft>
                      </a:pPr>
                      <a:r>
                        <a:rPr lang="en-US" sz="2000" smtClean="0">
                          <a:latin typeface="Calibri"/>
                          <a:ea typeface="Calibri"/>
                          <a:cs typeface="Times New Roman"/>
                        </a:rPr>
                        <a:t>Base_convert</a:t>
                      </a:r>
                      <a:r>
                        <a:rPr lang="en-US" sz="2000" dirty="0">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Calibri"/>
                          <a:ea typeface="Calibri"/>
                          <a:cs typeface="Times New Roman"/>
                        </a:rPr>
                        <a:t>Takes a string argument (the integer to be converted) and two integer arguments (the original base, and the desired base). Returns a string representing the converted number—digits higher than 9 (from 10 to 35) are represented by the letters a–z. Both the original and desired bases must be in the range 2–36.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whee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Introduction to PHP</a:t>
            </a:r>
            <a:endParaRPr lang="en-US" dirty="0"/>
          </a:p>
        </p:txBody>
      </p:sp>
      <p:sp>
        <p:nvSpPr>
          <p:cNvPr id="3" name="Content Placeholder 2"/>
          <p:cNvSpPr>
            <a:spLocks noGrp="1"/>
          </p:cNvSpPr>
          <p:nvPr>
            <p:ph sz="quarter" idx="1"/>
          </p:nvPr>
        </p:nvSpPr>
        <p:spPr>
          <a:xfrm>
            <a:off x="612648" y="1600200"/>
            <a:ext cx="8153400" cy="4724400"/>
          </a:xfrm>
        </p:spPr>
        <p:txBody>
          <a:bodyPr>
            <a:normAutofit fontScale="77500" lnSpcReduction="20000"/>
          </a:bodyPr>
          <a:lstStyle/>
          <a:p>
            <a:r>
              <a:rPr lang="en-US" dirty="0" smtClean="0"/>
              <a:t>PHP is the web development language written by and for Web developers. </a:t>
            </a:r>
          </a:p>
          <a:p>
            <a:r>
              <a:rPr lang="en-US" dirty="0" smtClean="0"/>
              <a:t>PHP stands for Hypertext Preprocessor. </a:t>
            </a:r>
          </a:p>
          <a:p>
            <a:r>
              <a:rPr lang="en-US" dirty="0" smtClean="0"/>
              <a:t>PHP is currently in its fifth major version called PHP5.</a:t>
            </a:r>
          </a:p>
          <a:p>
            <a:pPr>
              <a:buNone/>
            </a:pPr>
            <a:r>
              <a:rPr lang="en-US" sz="1400" dirty="0" smtClean="0"/>
              <a:t> </a:t>
            </a:r>
          </a:p>
          <a:p>
            <a:r>
              <a:rPr lang="en-US" dirty="0" smtClean="0"/>
              <a:t>PHP is a server-side scripting language, which can be embedded in HTML or used as a standalone binary.</a:t>
            </a:r>
          </a:p>
          <a:p>
            <a:r>
              <a:rPr lang="en-US" dirty="0" smtClean="0"/>
              <a:t>Proprietary products in this niche are:</a:t>
            </a:r>
          </a:p>
          <a:p>
            <a:pPr lvl="1"/>
            <a:r>
              <a:rPr lang="en-US" dirty="0" smtClean="0"/>
              <a:t> Microsoft’s Active Server Pages (ASP)</a:t>
            </a:r>
          </a:p>
          <a:p>
            <a:pPr lvl="1"/>
            <a:r>
              <a:rPr lang="en-US" dirty="0" smtClean="0"/>
              <a:t>Macromedia’s ColdFusion, and </a:t>
            </a:r>
          </a:p>
          <a:p>
            <a:pPr lvl="1"/>
            <a:r>
              <a:rPr lang="en-US" dirty="0" smtClean="0"/>
              <a:t>Sun’s Java Server Pages (JSP). </a:t>
            </a:r>
          </a:p>
          <a:p>
            <a:pPr>
              <a:buNone/>
            </a:pPr>
            <a:endParaRPr lang="en-US" sz="1400" dirty="0" smtClean="0"/>
          </a:p>
          <a:p>
            <a:r>
              <a:rPr lang="en-US" dirty="0" smtClean="0"/>
              <a:t>Over the past few years, PHP and server-side Java have gained momentum, while ASP has lost its share.</a:t>
            </a:r>
          </a:p>
        </p:txBody>
      </p:sp>
    </p:spTree>
  </p:cSld>
  <p:clrMapOvr>
    <a:masterClrMapping/>
  </p:clrMapOvr>
  <p:transition spd="med">
    <p:whee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1.2 Working with Variables…</a:t>
            </a:r>
            <a:endParaRPr lang="en-US" dirty="0"/>
          </a:p>
        </p:txBody>
      </p:sp>
      <p:sp>
        <p:nvSpPr>
          <p:cNvPr id="3" name="Content Placeholder 2"/>
          <p:cNvSpPr>
            <a:spLocks noGrp="1"/>
          </p:cNvSpPr>
          <p:nvPr>
            <p:ph sz="quarter" idx="1"/>
          </p:nvPr>
        </p:nvSpPr>
        <p:spPr>
          <a:xfrm>
            <a:off x="612648" y="1600200"/>
            <a:ext cx="8153400" cy="4876800"/>
          </a:xfrm>
        </p:spPr>
        <p:txBody>
          <a:bodyPr>
            <a:normAutofit fontScale="85000" lnSpcReduction="20000"/>
          </a:bodyPr>
          <a:lstStyle/>
          <a:p>
            <a:r>
              <a:rPr lang="en-US" sz="2800" dirty="0" smtClean="0"/>
              <a:t>Some other tests provided by PHP are as follows:</a:t>
            </a:r>
          </a:p>
          <a:p>
            <a:pPr lvl="1"/>
            <a:r>
              <a:rPr lang="en-US" dirty="0" smtClean="0"/>
              <a:t> </a:t>
            </a:r>
            <a:r>
              <a:rPr lang="en-US" dirty="0" err="1" smtClean="0">
                <a:solidFill>
                  <a:srgbClr val="FF0000"/>
                </a:solidFill>
              </a:rPr>
              <a:t>is_integer</a:t>
            </a:r>
            <a:r>
              <a:rPr lang="en-US" dirty="0" smtClean="0">
                <a:solidFill>
                  <a:srgbClr val="FF0000"/>
                </a:solidFill>
              </a:rPr>
              <a:t>($</a:t>
            </a:r>
            <a:r>
              <a:rPr lang="en-US" dirty="0" err="1" smtClean="0">
                <a:solidFill>
                  <a:srgbClr val="FF0000"/>
                </a:solidFill>
              </a:rPr>
              <a:t>var</a:t>
            </a:r>
            <a:r>
              <a:rPr lang="en-US" dirty="0" smtClean="0">
                <a:solidFill>
                  <a:srgbClr val="FF0000"/>
                </a:solidFill>
              </a:rPr>
              <a:t>): </a:t>
            </a:r>
            <a:r>
              <a:rPr lang="en-US" dirty="0" smtClean="0"/>
              <a:t>same as is_int($</a:t>
            </a:r>
            <a:r>
              <a:rPr lang="en-US" dirty="0" err="1" smtClean="0"/>
              <a:t>var</a:t>
            </a:r>
            <a:r>
              <a:rPr lang="en-US" dirty="0" smtClean="0"/>
              <a:t>)</a:t>
            </a:r>
          </a:p>
          <a:p>
            <a:pPr lvl="1"/>
            <a:r>
              <a:rPr lang="en-US" dirty="0" smtClean="0"/>
              <a:t> </a:t>
            </a:r>
            <a:r>
              <a:rPr lang="en-US" dirty="0" err="1" smtClean="0">
                <a:solidFill>
                  <a:srgbClr val="FF0000"/>
                </a:solidFill>
              </a:rPr>
              <a:t>is_array</a:t>
            </a:r>
            <a:r>
              <a:rPr lang="en-US" dirty="0" smtClean="0">
                <a:solidFill>
                  <a:srgbClr val="FF0000"/>
                </a:solidFill>
              </a:rPr>
              <a:t>($var2): </a:t>
            </a:r>
            <a:r>
              <a:rPr lang="en-US" dirty="0" smtClean="0"/>
              <a:t>Checks to see if $var2 is an array</a:t>
            </a:r>
          </a:p>
          <a:p>
            <a:pPr lvl="1"/>
            <a:r>
              <a:rPr lang="en-US" dirty="0" smtClean="0"/>
              <a:t> </a:t>
            </a:r>
            <a:r>
              <a:rPr lang="en-US" dirty="0" err="1" smtClean="0">
                <a:solidFill>
                  <a:srgbClr val="FF0000"/>
                </a:solidFill>
              </a:rPr>
              <a:t>is_float</a:t>
            </a:r>
            <a:r>
              <a:rPr lang="en-US" dirty="0" smtClean="0">
                <a:solidFill>
                  <a:srgbClr val="FF0000"/>
                </a:solidFill>
              </a:rPr>
              <a:t>($number): </a:t>
            </a:r>
            <a:r>
              <a:rPr lang="en-US" dirty="0" smtClean="0"/>
              <a:t>Checks if $number is a floating point number</a:t>
            </a:r>
          </a:p>
          <a:p>
            <a:pPr lvl="1"/>
            <a:r>
              <a:rPr lang="en-US" dirty="0" smtClean="0"/>
              <a:t> </a:t>
            </a:r>
            <a:r>
              <a:rPr lang="en-US" dirty="0" err="1" smtClean="0">
                <a:solidFill>
                  <a:srgbClr val="FF0000"/>
                </a:solidFill>
              </a:rPr>
              <a:t>is_null</a:t>
            </a:r>
            <a:r>
              <a:rPr lang="en-US" dirty="0" smtClean="0">
                <a:solidFill>
                  <a:srgbClr val="FF0000"/>
                </a:solidFill>
              </a:rPr>
              <a:t>($var1): </a:t>
            </a:r>
            <a:r>
              <a:rPr lang="en-US" dirty="0" smtClean="0"/>
              <a:t>Checks to see if $var1 is equal to 0</a:t>
            </a:r>
          </a:p>
          <a:p>
            <a:pPr lvl="1"/>
            <a:r>
              <a:rPr lang="en-US" dirty="0" smtClean="0"/>
              <a:t> </a:t>
            </a:r>
            <a:r>
              <a:rPr lang="en-US" dirty="0" err="1" smtClean="0">
                <a:solidFill>
                  <a:srgbClr val="FF0000"/>
                </a:solidFill>
              </a:rPr>
              <a:t>is_numeric</a:t>
            </a:r>
            <a:r>
              <a:rPr lang="en-US" dirty="0" smtClean="0">
                <a:solidFill>
                  <a:srgbClr val="FF0000"/>
                </a:solidFill>
              </a:rPr>
              <a:t>($string): </a:t>
            </a:r>
            <a:r>
              <a:rPr lang="en-US" dirty="0" smtClean="0"/>
              <a:t>Checks to see if $string is a numeric string</a:t>
            </a:r>
          </a:p>
          <a:p>
            <a:pPr lvl="1"/>
            <a:r>
              <a:rPr lang="en-US" dirty="0" smtClean="0"/>
              <a:t> </a:t>
            </a:r>
            <a:r>
              <a:rPr lang="en-US" dirty="0" err="1" smtClean="0">
                <a:solidFill>
                  <a:srgbClr val="FF0000"/>
                </a:solidFill>
              </a:rPr>
              <a:t>is_string</a:t>
            </a:r>
            <a:r>
              <a:rPr lang="en-US" dirty="0" smtClean="0">
                <a:solidFill>
                  <a:srgbClr val="FF0000"/>
                </a:solidFill>
              </a:rPr>
              <a:t>($string): </a:t>
            </a:r>
            <a:r>
              <a:rPr lang="en-US" dirty="0" smtClean="0"/>
              <a:t>Checks to see if $string is a string</a:t>
            </a:r>
          </a:p>
          <a:p>
            <a:pPr lvl="1"/>
            <a:r>
              <a:rPr lang="en-US" dirty="0" err="1" smtClean="0">
                <a:solidFill>
                  <a:srgbClr val="FF0000"/>
                </a:solidFill>
              </a:rPr>
              <a:t>is_bool</a:t>
            </a:r>
            <a:r>
              <a:rPr lang="en-US" dirty="0" smtClean="0">
                <a:solidFill>
                  <a:srgbClr val="FF0000"/>
                </a:solidFill>
              </a:rPr>
              <a:t>($</a:t>
            </a:r>
            <a:r>
              <a:rPr lang="en-US" dirty="0" err="1" smtClean="0">
                <a:solidFill>
                  <a:srgbClr val="FF0000"/>
                </a:solidFill>
              </a:rPr>
              <a:t>var</a:t>
            </a:r>
            <a:r>
              <a:rPr lang="en-US" dirty="0" smtClean="0">
                <a:solidFill>
                  <a:srgbClr val="FF0000"/>
                </a:solidFill>
              </a:rPr>
              <a:t>): </a:t>
            </a:r>
            <a:r>
              <a:rPr lang="en-US" dirty="0" smtClean="0"/>
              <a:t>finds out whether a variable is a </a:t>
            </a:r>
            <a:r>
              <a:rPr lang="en-US" dirty="0" err="1" smtClean="0"/>
              <a:t>boolean</a:t>
            </a:r>
            <a:endParaRPr lang="en-US" dirty="0" smtClean="0"/>
          </a:p>
          <a:p>
            <a:pPr>
              <a:buNone/>
            </a:pPr>
            <a:r>
              <a:rPr lang="en-US" sz="1900" dirty="0" smtClean="0"/>
              <a:t> </a:t>
            </a:r>
            <a:endParaRPr lang="en-US" sz="2800" dirty="0" smtClean="0"/>
          </a:p>
          <a:p>
            <a:r>
              <a:rPr lang="en-US" sz="2800" dirty="0" smtClean="0"/>
              <a:t>You can test for a negative, as well, by using not operator (!) in front of the expression. </a:t>
            </a:r>
          </a:p>
          <a:p>
            <a:r>
              <a:rPr lang="en-US" sz="2800" dirty="0" smtClean="0"/>
              <a:t>For example, the following statement returns TRUE if the variable does not exist at all:</a:t>
            </a:r>
          </a:p>
          <a:p>
            <a:pPr lvl="1">
              <a:buNone/>
            </a:pPr>
            <a:r>
              <a:rPr lang="en-US" dirty="0" smtClean="0">
                <a:solidFill>
                  <a:srgbClr val="FF0000"/>
                </a:solidFill>
              </a:rPr>
              <a:t>!</a:t>
            </a:r>
            <a:r>
              <a:rPr lang="en-US" dirty="0" err="1" smtClean="0">
                <a:solidFill>
                  <a:srgbClr val="FF0000"/>
                </a:solidFill>
              </a:rPr>
              <a:t>isset</a:t>
            </a:r>
            <a:r>
              <a:rPr lang="en-US" dirty="0" smtClean="0">
                <a:solidFill>
                  <a:srgbClr val="FF0000"/>
                </a:solidFill>
              </a:rPr>
              <a:t>($</a:t>
            </a:r>
            <a:r>
              <a:rPr lang="en-US" i="1" dirty="0" err="1" smtClean="0">
                <a:solidFill>
                  <a:srgbClr val="FF0000"/>
                </a:solidFill>
              </a:rPr>
              <a:t>varname</a:t>
            </a:r>
            <a:r>
              <a:rPr lang="en-US" dirty="0" smtClean="0">
                <a:solidFill>
                  <a:srgbClr val="FF0000"/>
                </a:solidFill>
              </a:rPr>
              <a:t>)</a:t>
            </a:r>
            <a:endParaRPr lang="en-US" dirty="0">
              <a:solidFill>
                <a:srgbClr val="FF0000"/>
              </a:solidFill>
            </a:endParaRPr>
          </a:p>
        </p:txBody>
      </p:sp>
    </p:spTree>
  </p:cSld>
  <p:clrMapOvr>
    <a:masterClrMapping/>
  </p:clrMapOvr>
  <p:transition spd="med">
    <p:wheel/>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Mathematical Functions…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55000" lnSpcReduction="20000"/>
          </a:bodyPr>
          <a:lstStyle/>
          <a:p>
            <a:r>
              <a:rPr lang="en-US" sz="3300" dirty="0" smtClean="0"/>
              <a:t>Example:</a:t>
            </a:r>
          </a:p>
          <a:p>
            <a:pPr>
              <a:buNone/>
            </a:pPr>
            <a:r>
              <a:rPr lang="en-US" sz="3300" dirty="0" smtClean="0">
                <a:solidFill>
                  <a:srgbClr val="FF0000"/>
                </a:solidFill>
              </a:rPr>
              <a:t>function </a:t>
            </a:r>
            <a:r>
              <a:rPr lang="en-US" sz="3300" dirty="0" err="1" smtClean="0">
                <a:solidFill>
                  <a:srgbClr val="FF0000"/>
                </a:solidFill>
              </a:rPr>
              <a:t>display_bases</a:t>
            </a:r>
            <a:r>
              <a:rPr lang="en-US" sz="3300" dirty="0" smtClean="0">
                <a:solidFill>
                  <a:srgbClr val="FF0000"/>
                </a:solidFill>
              </a:rPr>
              <a:t>($</a:t>
            </a:r>
            <a:r>
              <a:rPr lang="en-US" sz="3300" dirty="0" err="1" smtClean="0">
                <a:solidFill>
                  <a:srgbClr val="FF0000"/>
                </a:solidFill>
              </a:rPr>
              <a:t>val</a:t>
            </a:r>
            <a:r>
              <a:rPr lang="en-US" sz="3300" dirty="0" smtClean="0">
                <a:solidFill>
                  <a:srgbClr val="FF0000"/>
                </a:solidFill>
              </a:rPr>
              <a:t>, $</a:t>
            </a:r>
            <a:r>
              <a:rPr lang="en-US" sz="3300" dirty="0" err="1" smtClean="0">
                <a:solidFill>
                  <a:srgbClr val="FF0000"/>
                </a:solidFill>
              </a:rPr>
              <a:t>first_base</a:t>
            </a:r>
            <a:r>
              <a:rPr lang="en-US" sz="3300" dirty="0" smtClean="0">
                <a:solidFill>
                  <a:srgbClr val="FF0000"/>
                </a:solidFill>
              </a:rPr>
              <a:t>)  {</a:t>
            </a:r>
          </a:p>
          <a:p>
            <a:pPr>
              <a:buNone/>
            </a:pPr>
            <a:r>
              <a:rPr lang="en-US" sz="3300" dirty="0" smtClean="0">
                <a:solidFill>
                  <a:srgbClr val="FF0000"/>
                </a:solidFill>
              </a:rPr>
              <a:t>for ($</a:t>
            </a:r>
            <a:r>
              <a:rPr lang="en-US" sz="3300" dirty="0" err="1" smtClean="0">
                <a:solidFill>
                  <a:srgbClr val="FF0000"/>
                </a:solidFill>
              </a:rPr>
              <a:t>new_base</a:t>
            </a:r>
            <a:r>
              <a:rPr lang="en-US" sz="3300" dirty="0" smtClean="0">
                <a:solidFill>
                  <a:srgbClr val="FF0000"/>
                </a:solidFill>
              </a:rPr>
              <a:t> = 2; $</a:t>
            </a:r>
            <a:r>
              <a:rPr lang="en-US" sz="3300" dirty="0" err="1" smtClean="0">
                <a:solidFill>
                  <a:srgbClr val="FF0000"/>
                </a:solidFill>
              </a:rPr>
              <a:t>new_base</a:t>
            </a:r>
            <a:r>
              <a:rPr lang="en-US" sz="3300" dirty="0" smtClean="0">
                <a:solidFill>
                  <a:srgbClr val="FF0000"/>
                </a:solidFill>
              </a:rPr>
              <a:t> &lt;= 9; $</a:t>
            </a:r>
            <a:r>
              <a:rPr lang="en-US" sz="3300" dirty="0" err="1" smtClean="0">
                <a:solidFill>
                  <a:srgbClr val="FF0000"/>
                </a:solidFill>
              </a:rPr>
              <a:t>new_base</a:t>
            </a:r>
            <a:r>
              <a:rPr lang="en-US" sz="3300" dirty="0" smtClean="0">
                <a:solidFill>
                  <a:srgbClr val="FF0000"/>
                </a:solidFill>
              </a:rPr>
              <a:t>++)</a:t>
            </a:r>
          </a:p>
          <a:p>
            <a:pPr>
              <a:buNone/>
            </a:pPr>
            <a:r>
              <a:rPr lang="en-US" sz="3300" dirty="0" smtClean="0">
                <a:solidFill>
                  <a:srgbClr val="FF0000"/>
                </a:solidFill>
              </a:rPr>
              <a:t>{</a:t>
            </a:r>
          </a:p>
          <a:p>
            <a:pPr>
              <a:buNone/>
            </a:pPr>
            <a:r>
              <a:rPr lang="en-US" sz="3300" dirty="0" smtClean="0">
                <a:solidFill>
                  <a:srgbClr val="FF0000"/>
                </a:solidFill>
              </a:rPr>
              <a:t>      $converted = </a:t>
            </a:r>
            <a:r>
              <a:rPr lang="en-US" sz="3300" dirty="0" err="1" smtClean="0">
                <a:solidFill>
                  <a:srgbClr val="FF0000"/>
                </a:solidFill>
              </a:rPr>
              <a:t>base_convert</a:t>
            </a:r>
            <a:r>
              <a:rPr lang="en-US" sz="3300" dirty="0" smtClean="0">
                <a:solidFill>
                  <a:srgbClr val="FF0000"/>
                </a:solidFill>
              </a:rPr>
              <a:t>($</a:t>
            </a:r>
            <a:r>
              <a:rPr lang="en-US" sz="3300" dirty="0" err="1" smtClean="0">
                <a:solidFill>
                  <a:srgbClr val="FF0000"/>
                </a:solidFill>
              </a:rPr>
              <a:t>val</a:t>
            </a:r>
            <a:r>
              <a:rPr lang="en-US" sz="3300" dirty="0" smtClean="0">
                <a:solidFill>
                  <a:srgbClr val="FF0000"/>
                </a:solidFill>
              </a:rPr>
              <a:t>, $</a:t>
            </a:r>
            <a:r>
              <a:rPr lang="en-US" sz="3300" dirty="0" err="1" smtClean="0">
                <a:solidFill>
                  <a:srgbClr val="FF0000"/>
                </a:solidFill>
              </a:rPr>
              <a:t>first_base</a:t>
            </a:r>
            <a:r>
              <a:rPr lang="en-US" sz="3300" dirty="0" smtClean="0">
                <a:solidFill>
                  <a:srgbClr val="FF0000"/>
                </a:solidFill>
              </a:rPr>
              <a:t>, $</a:t>
            </a:r>
            <a:r>
              <a:rPr lang="en-US" sz="3300" dirty="0" err="1" smtClean="0">
                <a:solidFill>
                  <a:srgbClr val="FF0000"/>
                </a:solidFill>
              </a:rPr>
              <a:t>new_base</a:t>
            </a:r>
            <a:r>
              <a:rPr lang="en-US" sz="3300" dirty="0" smtClean="0">
                <a:solidFill>
                  <a:srgbClr val="FF0000"/>
                </a:solidFill>
              </a:rPr>
              <a:t>);</a:t>
            </a:r>
          </a:p>
          <a:p>
            <a:pPr>
              <a:buNone/>
            </a:pPr>
            <a:r>
              <a:rPr lang="en-US" sz="3300" dirty="0" smtClean="0">
                <a:solidFill>
                  <a:srgbClr val="FF0000"/>
                </a:solidFill>
              </a:rPr>
              <a:t>       print(“$</a:t>
            </a:r>
            <a:r>
              <a:rPr lang="en-US" sz="3300" dirty="0" err="1" smtClean="0">
                <a:solidFill>
                  <a:srgbClr val="FF0000"/>
                </a:solidFill>
              </a:rPr>
              <a:t>val</a:t>
            </a:r>
            <a:r>
              <a:rPr lang="en-US" sz="3300" dirty="0" smtClean="0">
                <a:solidFill>
                  <a:srgbClr val="FF0000"/>
                </a:solidFill>
              </a:rPr>
              <a:t> in base $</a:t>
            </a:r>
            <a:r>
              <a:rPr lang="en-US" sz="3300" dirty="0" err="1" smtClean="0">
                <a:solidFill>
                  <a:srgbClr val="FF0000"/>
                </a:solidFill>
              </a:rPr>
              <a:t>first_base</a:t>
            </a:r>
            <a:r>
              <a:rPr lang="en-US" sz="3300" dirty="0" smtClean="0">
                <a:solidFill>
                  <a:srgbClr val="FF0000"/>
                </a:solidFill>
              </a:rPr>
              <a:t> is $converted in base $</a:t>
            </a:r>
            <a:r>
              <a:rPr lang="en-US" sz="3300" dirty="0" err="1" smtClean="0">
                <a:solidFill>
                  <a:srgbClr val="FF0000"/>
                </a:solidFill>
              </a:rPr>
              <a:t>new_base</a:t>
            </a:r>
            <a:r>
              <a:rPr lang="en-US" sz="3300" dirty="0" smtClean="0">
                <a:solidFill>
                  <a:srgbClr val="FF0000"/>
                </a:solidFill>
              </a:rPr>
              <a:t>&lt;BR&gt;”);</a:t>
            </a:r>
          </a:p>
          <a:p>
            <a:pPr>
              <a:buNone/>
            </a:pPr>
            <a:r>
              <a:rPr lang="en-US" sz="3300" dirty="0" smtClean="0">
                <a:solidFill>
                  <a:srgbClr val="FF0000"/>
                </a:solidFill>
              </a:rPr>
              <a:t>}</a:t>
            </a:r>
          </a:p>
          <a:p>
            <a:pPr>
              <a:buNone/>
            </a:pPr>
            <a:r>
              <a:rPr lang="en-US" sz="3300" dirty="0" smtClean="0">
                <a:solidFill>
                  <a:srgbClr val="FF0000"/>
                </a:solidFill>
              </a:rPr>
              <a:t>}</a:t>
            </a:r>
          </a:p>
          <a:p>
            <a:pPr>
              <a:buNone/>
            </a:pPr>
            <a:r>
              <a:rPr lang="en-US" sz="3300" dirty="0" err="1" smtClean="0">
                <a:solidFill>
                  <a:srgbClr val="FF0000"/>
                </a:solidFill>
              </a:rPr>
              <a:t>display_bases</a:t>
            </a:r>
            <a:r>
              <a:rPr lang="en-US" sz="3300" dirty="0" smtClean="0">
                <a:solidFill>
                  <a:srgbClr val="FF0000"/>
                </a:solidFill>
              </a:rPr>
              <a:t>(“150”, 10);</a:t>
            </a:r>
          </a:p>
          <a:p>
            <a:pPr>
              <a:buNone/>
            </a:pPr>
            <a:endParaRPr lang="en-US" dirty="0" smtClean="0"/>
          </a:p>
          <a:p>
            <a:r>
              <a:rPr lang="en-US" dirty="0" smtClean="0"/>
              <a:t>Output:</a:t>
            </a:r>
          </a:p>
          <a:p>
            <a:pPr>
              <a:buNone/>
            </a:pPr>
            <a:r>
              <a:rPr lang="en-US" dirty="0" smtClean="0"/>
              <a:t>	150 in base 10 is 10010110 in base 2</a:t>
            </a:r>
            <a:br>
              <a:rPr lang="en-US" dirty="0" smtClean="0"/>
            </a:br>
            <a:r>
              <a:rPr lang="en-US" dirty="0" smtClean="0"/>
              <a:t>150 in base 10 is 12120 in base 3</a:t>
            </a:r>
            <a:br>
              <a:rPr lang="en-US" dirty="0" smtClean="0"/>
            </a:br>
            <a:r>
              <a:rPr lang="en-US" dirty="0" smtClean="0"/>
              <a:t>150 in base 10 is 2112 in base 4</a:t>
            </a:r>
            <a:br>
              <a:rPr lang="en-US" dirty="0" smtClean="0"/>
            </a:br>
            <a:r>
              <a:rPr lang="en-US" dirty="0" smtClean="0"/>
              <a:t>150 in base 10 is 1100 in base 5</a:t>
            </a:r>
            <a:br>
              <a:rPr lang="en-US" dirty="0" smtClean="0"/>
            </a:br>
            <a:r>
              <a:rPr lang="en-US" dirty="0" smtClean="0"/>
              <a:t>150 in base 10 is 410 in base 6</a:t>
            </a:r>
            <a:br>
              <a:rPr lang="en-US" dirty="0" smtClean="0"/>
            </a:br>
            <a:r>
              <a:rPr lang="en-US" dirty="0" smtClean="0"/>
              <a:t>150 in base 10 is 303 in base 7</a:t>
            </a:r>
            <a:br>
              <a:rPr lang="en-US" dirty="0" smtClean="0"/>
            </a:br>
            <a:r>
              <a:rPr lang="en-US" dirty="0" smtClean="0"/>
              <a:t>150 in base 10 is 226 in base 8</a:t>
            </a:r>
            <a:br>
              <a:rPr lang="en-US" dirty="0" smtClean="0"/>
            </a:br>
            <a:r>
              <a:rPr lang="en-US" dirty="0" smtClean="0"/>
              <a:t>150 in base 10 is 176 in base 9</a:t>
            </a:r>
          </a:p>
          <a:p>
            <a:endParaRPr lang="en-US" dirty="0"/>
          </a:p>
        </p:txBody>
      </p:sp>
    </p:spTree>
  </p:cSld>
  <p:clrMapOvr>
    <a:masterClrMapping/>
  </p:clrMapOvr>
  <p:transition spd="med">
    <p:wheel/>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Reusing Code</a:t>
            </a:r>
            <a:endParaRPr lang="en-US" dirty="0"/>
          </a:p>
        </p:txBody>
      </p:sp>
      <p:sp>
        <p:nvSpPr>
          <p:cNvPr id="3" name="Content Placeholder 2"/>
          <p:cNvSpPr>
            <a:spLocks noGrp="1"/>
          </p:cNvSpPr>
          <p:nvPr>
            <p:ph sz="quarter" idx="1"/>
          </p:nvPr>
        </p:nvSpPr>
        <p:spPr>
          <a:xfrm>
            <a:off x="612648" y="1600200"/>
            <a:ext cx="8153400" cy="5029200"/>
          </a:xfrm>
        </p:spPr>
        <p:txBody>
          <a:bodyPr>
            <a:noAutofit/>
          </a:bodyPr>
          <a:lstStyle/>
          <a:p>
            <a:r>
              <a:rPr lang="en-US" sz="2000" dirty="0" smtClean="0"/>
              <a:t>One of the goals of software engineers is to reuse code in lieu of writing new code. </a:t>
            </a:r>
          </a:p>
          <a:p>
            <a:r>
              <a:rPr lang="en-US" sz="2000" dirty="0" smtClean="0"/>
              <a:t>Reusing existing code reduces costs, increases reliability, and improves consistency. </a:t>
            </a:r>
          </a:p>
          <a:p>
            <a:r>
              <a:rPr lang="en-US" sz="2000" dirty="0" smtClean="0"/>
              <a:t>Ideally, a new project is created by combining existing reusable components, with a minimum of development from scratch.</a:t>
            </a:r>
          </a:p>
          <a:p>
            <a:pPr>
              <a:buNone/>
            </a:pPr>
            <a:r>
              <a:rPr lang="en-US" sz="1400" dirty="0" smtClean="0"/>
              <a:t> </a:t>
            </a:r>
          </a:p>
          <a:p>
            <a:r>
              <a:rPr lang="en-US" sz="2000" dirty="0" smtClean="0"/>
              <a:t>PHP provides two very simple, yet very useful, statements to allow you to reuse any type of code. </a:t>
            </a:r>
          </a:p>
          <a:p>
            <a:r>
              <a:rPr lang="en-US" sz="2000" dirty="0" smtClean="0"/>
              <a:t>Using </a:t>
            </a:r>
            <a:r>
              <a:rPr lang="en-US" sz="2000" i="1" dirty="0" smtClean="0"/>
              <a:t>include</a:t>
            </a:r>
            <a:r>
              <a:rPr lang="en-US" sz="2000" dirty="0" smtClean="0"/>
              <a:t> or </a:t>
            </a:r>
            <a:r>
              <a:rPr lang="en-US" sz="2000" i="1" dirty="0" smtClean="0"/>
              <a:t>require</a:t>
            </a:r>
            <a:r>
              <a:rPr lang="en-US" sz="2000" dirty="0" smtClean="0"/>
              <a:t> statement, you can load a file into your PHP script. </a:t>
            </a:r>
          </a:p>
          <a:p>
            <a:r>
              <a:rPr lang="en-US" sz="2000" dirty="0" smtClean="0"/>
              <a:t>The file can contain anything you would normally type in a script including PHP statements, text, HTML tags, etc</a:t>
            </a:r>
          </a:p>
        </p:txBody>
      </p:sp>
    </p:spTree>
  </p:cSld>
  <p:clrMapOvr>
    <a:masterClrMapping/>
  </p:clrMapOvr>
  <p:transition spd="med">
    <p:wheel/>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Reusing Code…</a:t>
            </a:r>
            <a:endParaRPr lang="en-US" dirty="0"/>
          </a:p>
        </p:txBody>
      </p:sp>
      <p:sp>
        <p:nvSpPr>
          <p:cNvPr id="3" name="Content Placeholder 2"/>
          <p:cNvSpPr>
            <a:spLocks noGrp="1"/>
          </p:cNvSpPr>
          <p:nvPr>
            <p:ph sz="quarter" idx="1"/>
          </p:nvPr>
        </p:nvSpPr>
        <p:spPr>
          <a:xfrm>
            <a:off x="612648" y="1600200"/>
            <a:ext cx="8153400" cy="5257800"/>
          </a:xfrm>
        </p:spPr>
        <p:txBody>
          <a:bodyPr>
            <a:normAutofit/>
          </a:bodyPr>
          <a:lstStyle/>
          <a:p>
            <a:r>
              <a:rPr lang="en-US" sz="2400" dirty="0" smtClean="0"/>
              <a:t>The two functions are identical in every way, except how they handle errors:</a:t>
            </a:r>
          </a:p>
          <a:p>
            <a:pPr lvl="1"/>
            <a:r>
              <a:rPr lang="en-US" sz="2400" dirty="0" smtClean="0"/>
              <a:t>include() generates a warning, but the script will continue execution </a:t>
            </a:r>
          </a:p>
          <a:p>
            <a:pPr lvl="1"/>
            <a:r>
              <a:rPr lang="en-US" sz="2400" dirty="0" smtClean="0"/>
              <a:t>require() generates a fatal error, and the script will stop </a:t>
            </a:r>
          </a:p>
          <a:p>
            <a:pPr>
              <a:buNone/>
            </a:pPr>
            <a:endParaRPr lang="en-US" sz="1800" dirty="0" smtClean="0"/>
          </a:p>
          <a:p>
            <a:r>
              <a:rPr lang="en-US" sz="2400" dirty="0" smtClean="0"/>
              <a:t>These two functions are used to create functions, headers, footers, or elements that will be reused on multiple pages.</a:t>
            </a:r>
          </a:p>
        </p:txBody>
      </p:sp>
    </p:spTree>
  </p:cSld>
  <p:clrMapOvr>
    <a:masterClrMapping/>
  </p:clrMapOvr>
  <p:transition spd="med">
    <p:wheel/>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Reusing Code…</a:t>
            </a:r>
            <a:endParaRPr lang="en-US" dirty="0"/>
          </a:p>
        </p:txBody>
      </p:sp>
      <p:sp>
        <p:nvSpPr>
          <p:cNvPr id="3" name="Content Placeholder 2"/>
          <p:cNvSpPr>
            <a:spLocks noGrp="1"/>
          </p:cNvSpPr>
          <p:nvPr>
            <p:ph sz="quarter" idx="1"/>
          </p:nvPr>
        </p:nvSpPr>
        <p:spPr>
          <a:xfrm>
            <a:off x="612648" y="1600200"/>
            <a:ext cx="8153400" cy="5029200"/>
          </a:xfrm>
        </p:spPr>
        <p:txBody>
          <a:bodyPr>
            <a:noAutofit/>
          </a:bodyPr>
          <a:lstStyle/>
          <a:p>
            <a:pPr>
              <a:buNone/>
            </a:pPr>
            <a:r>
              <a:rPr lang="en-US" sz="2400" b="1" dirty="0" smtClean="0">
                <a:solidFill>
                  <a:srgbClr val="00B050"/>
                </a:solidFill>
              </a:rPr>
              <a:t>Using require:</a:t>
            </a:r>
            <a:endParaRPr lang="en-US" sz="2400" dirty="0" smtClean="0">
              <a:solidFill>
                <a:srgbClr val="00B050"/>
              </a:solidFill>
            </a:endParaRPr>
          </a:p>
          <a:p>
            <a:r>
              <a:rPr lang="en-US" sz="2400" dirty="0" smtClean="0"/>
              <a:t>The following code is stored in a file named </a:t>
            </a:r>
            <a:r>
              <a:rPr lang="en-US" sz="2400" i="1" dirty="0" smtClean="0"/>
              <a:t>reusable.php</a:t>
            </a:r>
            <a:r>
              <a:rPr lang="en-US" sz="2400" dirty="0" smtClean="0"/>
              <a:t>:</a:t>
            </a:r>
          </a:p>
          <a:p>
            <a:pPr>
              <a:buNone/>
            </a:pPr>
            <a:r>
              <a:rPr lang="en-US" sz="2400" dirty="0" smtClean="0">
                <a:solidFill>
                  <a:srgbClr val="FF0000"/>
                </a:solidFill>
              </a:rPr>
              <a:t>&lt;?</a:t>
            </a:r>
            <a:r>
              <a:rPr lang="en-US" sz="2400" dirty="0" err="1" smtClean="0">
                <a:solidFill>
                  <a:srgbClr val="FF0000"/>
                </a:solidFill>
              </a:rPr>
              <a:t>php</a:t>
            </a:r>
            <a:endParaRPr lang="en-US" sz="2400" dirty="0" smtClean="0">
              <a:solidFill>
                <a:srgbClr val="FF0000"/>
              </a:solidFill>
            </a:endParaRPr>
          </a:p>
          <a:p>
            <a:pPr>
              <a:buNone/>
            </a:pPr>
            <a:r>
              <a:rPr lang="en-US" sz="2400" dirty="0" smtClean="0">
                <a:solidFill>
                  <a:srgbClr val="FF0000"/>
                </a:solidFill>
              </a:rPr>
              <a:t>	echo “Here is a very simple PHP statement. &lt;</a:t>
            </a:r>
            <a:r>
              <a:rPr lang="en-US" sz="2400" dirty="0" err="1" smtClean="0">
                <a:solidFill>
                  <a:srgbClr val="FF0000"/>
                </a:solidFill>
              </a:rPr>
              <a:t>br</a:t>
            </a:r>
            <a:r>
              <a:rPr lang="en-US" sz="2400" dirty="0" smtClean="0">
                <a:solidFill>
                  <a:srgbClr val="FF0000"/>
                </a:solidFill>
              </a:rPr>
              <a:t>&gt;”;</a:t>
            </a:r>
          </a:p>
          <a:p>
            <a:pPr>
              <a:buNone/>
            </a:pPr>
            <a:r>
              <a:rPr lang="en-US" sz="2400" dirty="0" smtClean="0">
                <a:solidFill>
                  <a:srgbClr val="FF0000"/>
                </a:solidFill>
              </a:rPr>
              <a:t>?&gt;</a:t>
            </a:r>
          </a:p>
          <a:p>
            <a:pPr>
              <a:buNone/>
            </a:pPr>
            <a:r>
              <a:rPr lang="en-US" sz="1400" dirty="0" smtClean="0"/>
              <a:t> </a:t>
            </a:r>
          </a:p>
          <a:p>
            <a:r>
              <a:rPr lang="en-US" sz="2400" dirty="0" smtClean="0"/>
              <a:t>The following code is stored in a file called </a:t>
            </a:r>
            <a:r>
              <a:rPr lang="en-US" sz="2400" i="1" dirty="0" smtClean="0"/>
              <a:t>main.php</a:t>
            </a:r>
            <a:r>
              <a:rPr lang="en-US" sz="2400" dirty="0" smtClean="0"/>
              <a:t>:</a:t>
            </a:r>
          </a:p>
          <a:p>
            <a:pPr>
              <a:buNone/>
            </a:pPr>
            <a:r>
              <a:rPr lang="en-US" sz="2400" dirty="0" smtClean="0">
                <a:solidFill>
                  <a:srgbClr val="FF0000"/>
                </a:solidFill>
              </a:rPr>
              <a:t>&lt;?</a:t>
            </a:r>
            <a:r>
              <a:rPr lang="en-US" sz="2400" dirty="0" err="1" smtClean="0">
                <a:solidFill>
                  <a:srgbClr val="FF0000"/>
                </a:solidFill>
              </a:rPr>
              <a:t>php</a:t>
            </a:r>
            <a:endParaRPr lang="en-US" sz="2400" dirty="0" smtClean="0">
              <a:solidFill>
                <a:srgbClr val="FF0000"/>
              </a:solidFill>
            </a:endParaRPr>
          </a:p>
          <a:p>
            <a:pPr>
              <a:buNone/>
            </a:pPr>
            <a:r>
              <a:rPr lang="en-US" sz="2400" dirty="0" smtClean="0">
                <a:solidFill>
                  <a:srgbClr val="FF0000"/>
                </a:solidFill>
              </a:rPr>
              <a:t>	echo “This is the main file. &lt;</a:t>
            </a:r>
            <a:r>
              <a:rPr lang="en-US" sz="2400" dirty="0" err="1" smtClean="0">
                <a:solidFill>
                  <a:srgbClr val="FF0000"/>
                </a:solidFill>
              </a:rPr>
              <a:t>br</a:t>
            </a:r>
            <a:r>
              <a:rPr lang="en-US" sz="2400" dirty="0" smtClean="0">
                <a:solidFill>
                  <a:srgbClr val="FF0000"/>
                </a:solidFill>
              </a:rPr>
              <a:t>&gt; “;</a:t>
            </a:r>
          </a:p>
          <a:p>
            <a:pPr>
              <a:buNone/>
            </a:pPr>
            <a:r>
              <a:rPr lang="en-US" sz="2400" dirty="0" smtClean="0">
                <a:solidFill>
                  <a:srgbClr val="FF0000"/>
                </a:solidFill>
              </a:rPr>
              <a:t>	require(“reusable.php”);</a:t>
            </a:r>
          </a:p>
          <a:p>
            <a:pPr>
              <a:buNone/>
            </a:pPr>
            <a:r>
              <a:rPr lang="en-US" sz="2400" dirty="0" smtClean="0">
                <a:solidFill>
                  <a:srgbClr val="FF0000"/>
                </a:solidFill>
              </a:rPr>
              <a:t>	echo ”The script will end now. &lt;</a:t>
            </a:r>
            <a:r>
              <a:rPr lang="en-US" sz="2400" dirty="0" err="1" smtClean="0">
                <a:solidFill>
                  <a:srgbClr val="FF0000"/>
                </a:solidFill>
              </a:rPr>
              <a:t>br</a:t>
            </a:r>
            <a:r>
              <a:rPr lang="en-US" sz="2400" dirty="0" smtClean="0">
                <a:solidFill>
                  <a:srgbClr val="FF0000"/>
                </a:solidFill>
              </a:rPr>
              <a:t>&gt;”;</a:t>
            </a:r>
          </a:p>
          <a:p>
            <a:pPr>
              <a:buNone/>
            </a:pPr>
            <a:r>
              <a:rPr lang="en-US" sz="2400" dirty="0" smtClean="0">
                <a:solidFill>
                  <a:srgbClr val="FF0000"/>
                </a:solidFill>
              </a:rPr>
              <a:t>?&gt;</a:t>
            </a:r>
          </a:p>
        </p:txBody>
      </p:sp>
    </p:spTree>
  </p:cSld>
  <p:clrMapOvr>
    <a:masterClrMapping/>
  </p:clrMapOvr>
  <p:transition spd="med">
    <p:wheel/>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Reusing Code…</a:t>
            </a:r>
            <a:endParaRPr lang="en-US" dirty="0"/>
          </a:p>
        </p:txBody>
      </p:sp>
      <p:sp>
        <p:nvSpPr>
          <p:cNvPr id="3" name="Content Placeholder 2"/>
          <p:cNvSpPr>
            <a:spLocks noGrp="1"/>
          </p:cNvSpPr>
          <p:nvPr>
            <p:ph sz="quarter" idx="1"/>
          </p:nvPr>
        </p:nvSpPr>
        <p:spPr>
          <a:xfrm>
            <a:off x="612648" y="1600200"/>
            <a:ext cx="8153400" cy="4953000"/>
          </a:xfrm>
        </p:spPr>
        <p:txBody>
          <a:bodyPr>
            <a:noAutofit/>
          </a:bodyPr>
          <a:lstStyle/>
          <a:p>
            <a:pPr>
              <a:buNone/>
            </a:pPr>
            <a:r>
              <a:rPr lang="en-US" sz="2400" b="1" dirty="0" smtClean="0">
                <a:solidFill>
                  <a:srgbClr val="00B050"/>
                </a:solidFill>
              </a:rPr>
              <a:t>Using include:</a:t>
            </a:r>
            <a:endParaRPr lang="en-US" sz="2400" dirty="0" smtClean="0">
              <a:solidFill>
                <a:srgbClr val="00B050"/>
              </a:solidFill>
            </a:endParaRPr>
          </a:p>
          <a:p>
            <a:r>
              <a:rPr lang="en-US" sz="2400" dirty="0" smtClean="0"/>
              <a:t>The statements require() and include() are very similar, but some important differences exist in the way they work.</a:t>
            </a:r>
          </a:p>
          <a:p>
            <a:pPr>
              <a:buNone/>
            </a:pPr>
            <a:endParaRPr lang="en-US" sz="1800" dirty="0" smtClean="0"/>
          </a:p>
          <a:p>
            <a:r>
              <a:rPr lang="en-US" sz="2400" dirty="0" smtClean="0"/>
              <a:t>For example, we might decide that we are opening files a lot and rather than retyping the same lines of code every time, we want an include file to open them for us. </a:t>
            </a:r>
          </a:p>
          <a:p>
            <a:r>
              <a:rPr lang="en-US" sz="2400" dirty="0" smtClean="0"/>
              <a:t>Our include file might be called </a:t>
            </a:r>
            <a:r>
              <a:rPr lang="en-US" sz="2400" i="1" dirty="0" smtClean="0"/>
              <a:t>openfile.inc</a:t>
            </a:r>
            <a:r>
              <a:rPr lang="en-US" sz="2400" dirty="0" smtClean="0"/>
              <a:t> and resemble the following:</a:t>
            </a:r>
          </a:p>
        </p:txBody>
      </p:sp>
    </p:spTree>
  </p:cSld>
  <p:clrMapOvr>
    <a:masterClrMapping/>
  </p:clrMapOvr>
  <p:transition spd="med">
    <p:wheel/>
  </p:transition>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0"/>
            <a:ext cx="8153400" cy="6858000"/>
          </a:xfrm>
        </p:spPr>
        <p:txBody>
          <a:bodyPr>
            <a:normAutofit fontScale="55000" lnSpcReduction="20000"/>
          </a:bodyPr>
          <a:lstStyle/>
          <a:p>
            <a:pPr>
              <a:buNone/>
            </a:pPr>
            <a:r>
              <a:rPr lang="en-US" sz="3200" dirty="0" smtClean="0">
                <a:solidFill>
                  <a:srgbClr val="FF0000"/>
                </a:solidFill>
              </a:rPr>
              <a:t>//openfile.php</a:t>
            </a:r>
          </a:p>
          <a:p>
            <a:pPr>
              <a:buNone/>
            </a:pPr>
            <a:r>
              <a:rPr lang="en-US" sz="3200" dirty="0" smtClean="0">
                <a:solidFill>
                  <a:srgbClr val="FF0000"/>
                </a:solidFill>
              </a:rPr>
              <a:t>&lt;?</a:t>
            </a:r>
            <a:r>
              <a:rPr lang="en-US" sz="3200" dirty="0" err="1" smtClean="0">
                <a:solidFill>
                  <a:srgbClr val="FF0000"/>
                </a:solidFill>
              </a:rPr>
              <a:t>php</a:t>
            </a:r>
            <a:endParaRPr lang="en-US" sz="3200" dirty="0" smtClean="0">
              <a:solidFill>
                <a:srgbClr val="FF0000"/>
              </a:solidFill>
            </a:endParaRPr>
          </a:p>
          <a:p>
            <a:pPr>
              <a:buNone/>
            </a:pPr>
            <a:r>
              <a:rPr lang="en-US" sz="3200" dirty="0" smtClean="0">
                <a:solidFill>
                  <a:srgbClr val="FF0000"/>
                </a:solidFill>
              </a:rPr>
              <a:t>	$</a:t>
            </a:r>
            <a:r>
              <a:rPr lang="en-US" sz="3200" dirty="0" err="1" smtClean="0">
                <a:solidFill>
                  <a:srgbClr val="FF0000"/>
                </a:solidFill>
              </a:rPr>
              <a:t>fp</a:t>
            </a:r>
            <a:r>
              <a:rPr lang="en-US" sz="3200" dirty="0" smtClean="0">
                <a:solidFill>
                  <a:srgbClr val="FF0000"/>
                </a:solidFill>
              </a:rPr>
              <a:t> = </a:t>
            </a:r>
            <a:r>
              <a:rPr lang="en-US" sz="3200" dirty="0" err="1" smtClean="0">
                <a:solidFill>
                  <a:srgbClr val="FF0000"/>
                </a:solidFill>
              </a:rPr>
              <a:t>fopen</a:t>
            </a:r>
            <a:r>
              <a:rPr lang="en-US" sz="3200" dirty="0" smtClean="0">
                <a:solidFill>
                  <a:srgbClr val="FF0000"/>
                </a:solidFill>
              </a:rPr>
              <a:t>($name, $mode);</a:t>
            </a:r>
          </a:p>
          <a:p>
            <a:pPr>
              <a:buNone/>
            </a:pPr>
            <a:r>
              <a:rPr lang="en-US" sz="3200" dirty="0" smtClean="0">
                <a:solidFill>
                  <a:srgbClr val="FF0000"/>
                </a:solidFill>
              </a:rPr>
              <a:t>	if($</a:t>
            </a:r>
            <a:r>
              <a:rPr lang="en-US" sz="3200" dirty="0" err="1" smtClean="0">
                <a:solidFill>
                  <a:srgbClr val="FF0000"/>
                </a:solidFill>
              </a:rPr>
              <a:t>fp</a:t>
            </a:r>
            <a:r>
              <a:rPr lang="en-US" sz="3200" dirty="0" smtClean="0">
                <a:solidFill>
                  <a:srgbClr val="FF0000"/>
                </a:solidFill>
              </a:rPr>
              <a:t>)</a:t>
            </a:r>
          </a:p>
          <a:p>
            <a:pPr>
              <a:buNone/>
            </a:pPr>
            <a:r>
              <a:rPr lang="en-US" sz="3200" dirty="0" smtClean="0">
                <a:solidFill>
                  <a:srgbClr val="FF0000"/>
                </a:solidFill>
              </a:rPr>
              <a:t>	{</a:t>
            </a:r>
          </a:p>
          <a:p>
            <a:pPr>
              <a:buNone/>
            </a:pPr>
            <a:r>
              <a:rPr lang="en-US" sz="3200" dirty="0" smtClean="0">
                <a:solidFill>
                  <a:srgbClr val="FF0000"/>
                </a:solidFill>
              </a:rPr>
              <a:t>		echo “Could not open the file.”</a:t>
            </a:r>
          </a:p>
          <a:p>
            <a:pPr>
              <a:buNone/>
            </a:pPr>
            <a:r>
              <a:rPr lang="en-US" sz="3200" dirty="0" smtClean="0">
                <a:solidFill>
                  <a:srgbClr val="FF0000"/>
                </a:solidFill>
              </a:rPr>
              <a:t>		return 0;</a:t>
            </a:r>
          </a:p>
          <a:p>
            <a:pPr>
              <a:buNone/>
            </a:pPr>
            <a:r>
              <a:rPr lang="en-US" sz="3200" dirty="0" smtClean="0">
                <a:solidFill>
                  <a:srgbClr val="FF0000"/>
                </a:solidFill>
              </a:rPr>
              <a:t>     }</a:t>
            </a:r>
          </a:p>
          <a:p>
            <a:pPr>
              <a:buNone/>
            </a:pPr>
            <a:r>
              <a:rPr lang="en-US" sz="3200" dirty="0" smtClean="0">
                <a:solidFill>
                  <a:srgbClr val="FF0000"/>
                </a:solidFill>
              </a:rPr>
              <a:t>     else</a:t>
            </a:r>
          </a:p>
          <a:p>
            <a:pPr>
              <a:buNone/>
            </a:pPr>
            <a:r>
              <a:rPr lang="en-US" sz="3200" dirty="0" smtClean="0">
                <a:solidFill>
                  <a:srgbClr val="FF0000"/>
                </a:solidFill>
              </a:rPr>
              <a:t>	    return 1;</a:t>
            </a:r>
          </a:p>
          <a:p>
            <a:pPr>
              <a:buNone/>
            </a:pPr>
            <a:r>
              <a:rPr lang="en-US" sz="3200" dirty="0" smtClean="0">
                <a:solidFill>
                  <a:srgbClr val="FF0000"/>
                </a:solidFill>
              </a:rPr>
              <a:t>?&gt;</a:t>
            </a:r>
          </a:p>
          <a:p>
            <a:pPr>
              <a:buNone/>
            </a:pPr>
            <a:endParaRPr lang="en-US" sz="2600" dirty="0" smtClean="0">
              <a:solidFill>
                <a:srgbClr val="FF0000"/>
              </a:solidFill>
            </a:endParaRPr>
          </a:p>
          <a:p>
            <a:pPr>
              <a:buNone/>
            </a:pPr>
            <a:r>
              <a:rPr lang="en-US" sz="3200" dirty="0" smtClean="0">
                <a:solidFill>
                  <a:srgbClr val="FF0000"/>
                </a:solidFill>
              </a:rPr>
              <a:t>&lt;?</a:t>
            </a:r>
            <a:r>
              <a:rPr lang="en-US" sz="3200" dirty="0" err="1" smtClean="0">
                <a:solidFill>
                  <a:srgbClr val="FF0000"/>
                </a:solidFill>
              </a:rPr>
              <a:t>php</a:t>
            </a:r>
            <a:endParaRPr lang="en-US" sz="3200" dirty="0" smtClean="0">
              <a:solidFill>
                <a:srgbClr val="FF0000"/>
              </a:solidFill>
            </a:endParaRPr>
          </a:p>
          <a:p>
            <a:pPr>
              <a:buNone/>
            </a:pPr>
            <a:r>
              <a:rPr lang="en-US" sz="3200" dirty="0" smtClean="0">
                <a:solidFill>
                  <a:srgbClr val="FF0000"/>
                </a:solidFill>
              </a:rPr>
              <a:t>	$name = “file.txt”;</a:t>
            </a:r>
          </a:p>
          <a:p>
            <a:pPr>
              <a:buNone/>
            </a:pPr>
            <a:r>
              <a:rPr lang="en-US" sz="3200" dirty="0" smtClean="0">
                <a:solidFill>
                  <a:srgbClr val="FF0000"/>
                </a:solidFill>
              </a:rPr>
              <a:t>	$mode = “r”;</a:t>
            </a:r>
          </a:p>
          <a:p>
            <a:pPr>
              <a:buNone/>
            </a:pPr>
            <a:r>
              <a:rPr lang="en-US" sz="3200" dirty="0" smtClean="0">
                <a:solidFill>
                  <a:srgbClr val="FF0000"/>
                </a:solidFill>
              </a:rPr>
              <a:t>	$result = include(“openfile.php”);</a:t>
            </a:r>
          </a:p>
          <a:p>
            <a:pPr>
              <a:buNone/>
            </a:pPr>
            <a:r>
              <a:rPr lang="en-US" sz="3200" dirty="0" smtClean="0">
                <a:solidFill>
                  <a:srgbClr val="FF0000"/>
                </a:solidFill>
              </a:rPr>
              <a:t>	 if($result == 1)</a:t>
            </a:r>
          </a:p>
          <a:p>
            <a:pPr>
              <a:buNone/>
            </a:pPr>
            <a:r>
              <a:rPr lang="en-US" sz="3200" dirty="0" smtClean="0">
                <a:solidFill>
                  <a:srgbClr val="FF0000"/>
                </a:solidFill>
              </a:rPr>
              <a:t>	 {</a:t>
            </a:r>
          </a:p>
          <a:p>
            <a:pPr>
              <a:buNone/>
            </a:pPr>
            <a:r>
              <a:rPr lang="en-US" sz="3200" dirty="0" smtClean="0">
                <a:solidFill>
                  <a:srgbClr val="FF0000"/>
                </a:solidFill>
              </a:rPr>
              <a:t>		//continue reading/writing the file</a:t>
            </a:r>
          </a:p>
          <a:p>
            <a:pPr>
              <a:buNone/>
            </a:pPr>
            <a:r>
              <a:rPr lang="en-US" sz="3200" dirty="0" smtClean="0">
                <a:solidFill>
                  <a:srgbClr val="FF0000"/>
                </a:solidFill>
              </a:rPr>
              <a:t>      }</a:t>
            </a:r>
          </a:p>
          <a:p>
            <a:pPr>
              <a:buNone/>
            </a:pPr>
            <a:r>
              <a:rPr lang="en-US" sz="3200" dirty="0" smtClean="0">
                <a:solidFill>
                  <a:srgbClr val="FF0000"/>
                </a:solidFill>
              </a:rPr>
              <a:t>?&gt;</a:t>
            </a:r>
            <a:endParaRPr lang="en-US" dirty="0" smtClean="0">
              <a:solidFill>
                <a:srgbClr val="FF0000"/>
              </a:solidFill>
            </a:endParaRPr>
          </a:p>
          <a:p>
            <a:endParaRPr lang="en-US" dirty="0"/>
          </a:p>
        </p:txBody>
      </p:sp>
    </p:spTree>
  </p:cSld>
  <p:clrMapOvr>
    <a:masterClrMapping/>
  </p:clrMapOvr>
  <p:transition spd="med">
    <p:wheel/>
  </p:transition>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Other PHP Functions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pPr>
              <a:buNone/>
            </a:pPr>
            <a:r>
              <a:rPr lang="en-US" b="1" dirty="0" err="1" smtClean="0">
                <a:solidFill>
                  <a:srgbClr val="00B050"/>
                </a:solidFill>
              </a:rPr>
              <a:t>Addslashes</a:t>
            </a:r>
            <a:r>
              <a:rPr lang="en-US" b="1" dirty="0" smtClean="0">
                <a:solidFill>
                  <a:srgbClr val="00B050"/>
                </a:solidFill>
              </a:rPr>
              <a:t>() &amp; </a:t>
            </a:r>
            <a:r>
              <a:rPr lang="en-US" b="1" dirty="0" err="1" smtClean="0">
                <a:solidFill>
                  <a:srgbClr val="00B050"/>
                </a:solidFill>
              </a:rPr>
              <a:t>StripSlashes</a:t>
            </a:r>
            <a:r>
              <a:rPr lang="en-US" b="1" dirty="0" smtClean="0">
                <a:solidFill>
                  <a:srgbClr val="00B050"/>
                </a:solidFill>
              </a:rPr>
              <a:t>()</a:t>
            </a:r>
            <a:endParaRPr lang="en-US" dirty="0" smtClean="0">
              <a:solidFill>
                <a:srgbClr val="00B050"/>
              </a:solidFill>
            </a:endParaRPr>
          </a:p>
          <a:p>
            <a:r>
              <a:rPr lang="en-US" dirty="0" smtClean="0"/>
              <a:t>Certain characters are perfectly valid as part of a string but can cause problems, particularly when inserting data into a database b/c the database interprets these characters as control characters. </a:t>
            </a:r>
          </a:p>
          <a:p>
            <a:r>
              <a:rPr lang="en-US" dirty="0" smtClean="0"/>
              <a:t>The problematic ones are quotes (single ‘ and double “), backslashes (\), and the NULL character.</a:t>
            </a:r>
          </a:p>
          <a:p>
            <a:pPr>
              <a:buNone/>
            </a:pPr>
            <a:r>
              <a:rPr lang="en-US" sz="2100" dirty="0" smtClean="0"/>
              <a:t> </a:t>
            </a:r>
          </a:p>
          <a:p>
            <a:r>
              <a:rPr lang="en-US" dirty="0" smtClean="0"/>
              <a:t>We need to </a:t>
            </a:r>
            <a:r>
              <a:rPr lang="en-US" i="1" dirty="0" smtClean="0"/>
              <a:t>escaping </a:t>
            </a:r>
            <a:r>
              <a:rPr lang="en-US" dirty="0" smtClean="0"/>
              <a:t>these characters so that databases can understand that we meant a literal special character rather than a control sequence. </a:t>
            </a:r>
          </a:p>
          <a:p>
            <a:r>
              <a:rPr lang="en-US" dirty="0" smtClean="0"/>
              <a:t>To </a:t>
            </a:r>
            <a:r>
              <a:rPr lang="en-US" i="1" dirty="0" smtClean="0"/>
              <a:t>escape </a:t>
            </a:r>
            <a:r>
              <a:rPr lang="en-US" dirty="0" smtClean="0"/>
              <a:t>these characters, we add a backslash in front of them. </a:t>
            </a:r>
          </a:p>
          <a:p>
            <a:r>
              <a:rPr lang="en-US" dirty="0" smtClean="0"/>
              <a:t>For example, “ (double quote) becomes \” (backslash double quote), and \ (backslash) becomes \\ (backslash </a:t>
            </a:r>
            <a:r>
              <a:rPr lang="en-US" dirty="0" err="1" smtClean="0"/>
              <a:t>backslash</a:t>
            </a:r>
            <a:r>
              <a:rPr lang="en-US" dirty="0" smtClean="0"/>
              <a:t>). </a:t>
            </a:r>
          </a:p>
          <a:p>
            <a:r>
              <a:rPr lang="en-US" dirty="0" smtClean="0"/>
              <a:t>This rule applies universally to special characters, so if you have \\ in your string, you need to replace it with \\\\.</a:t>
            </a:r>
          </a:p>
        </p:txBody>
      </p:sp>
    </p:spTree>
  </p:cSld>
  <p:clrMapOvr>
    <a:masterClrMapping/>
  </p:clrMapOvr>
  <p:transition spd="med">
    <p:wheel/>
  </p:transition>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PHP Functions…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85000" lnSpcReduction="20000"/>
          </a:bodyPr>
          <a:lstStyle/>
          <a:p>
            <a:r>
              <a:rPr lang="en-US" sz="2800" dirty="0" smtClean="0"/>
              <a:t>PHP provides two functions specifically designed for escaping characters. </a:t>
            </a:r>
          </a:p>
          <a:p>
            <a:r>
              <a:rPr lang="en-US" sz="2800" dirty="0" smtClean="0"/>
              <a:t>Before you write any strings into a database, you should reformat them with </a:t>
            </a:r>
            <a:r>
              <a:rPr lang="en-US" sz="2800" dirty="0" err="1" smtClean="0"/>
              <a:t>Addslashes</a:t>
            </a:r>
            <a:r>
              <a:rPr lang="en-US" sz="2800" dirty="0" smtClean="0"/>
              <a:t>(), for example:</a:t>
            </a:r>
          </a:p>
          <a:p>
            <a:pPr>
              <a:buNone/>
            </a:pPr>
            <a:r>
              <a:rPr lang="en-US" sz="2800" dirty="0" smtClean="0">
                <a:solidFill>
                  <a:srgbClr val="FF0000"/>
                </a:solidFill>
              </a:rPr>
              <a:t>	$feedback= </a:t>
            </a:r>
            <a:r>
              <a:rPr lang="en-US" sz="2800" dirty="0" err="1" smtClean="0">
                <a:solidFill>
                  <a:srgbClr val="FF0000"/>
                </a:solidFill>
              </a:rPr>
              <a:t>Addslshes</a:t>
            </a:r>
            <a:r>
              <a:rPr lang="en-US" sz="2800" dirty="0" smtClean="0">
                <a:solidFill>
                  <a:srgbClr val="FF0000"/>
                </a:solidFill>
              </a:rPr>
              <a:t>($feedback);</a:t>
            </a:r>
          </a:p>
          <a:p>
            <a:pPr>
              <a:buNone/>
            </a:pPr>
            <a:endParaRPr lang="en-US" sz="1900" dirty="0" smtClean="0"/>
          </a:p>
          <a:p>
            <a:r>
              <a:rPr lang="en-US" sz="2800" dirty="0" smtClean="0"/>
              <a:t>Like many of the other string functions, </a:t>
            </a:r>
            <a:r>
              <a:rPr lang="en-US" sz="2800" dirty="0" err="1" smtClean="0"/>
              <a:t>Addslashes</a:t>
            </a:r>
            <a:r>
              <a:rPr lang="en-US" sz="2800" dirty="0" smtClean="0"/>
              <a:t>() takes a string as parameter and returns the reformatted string.</a:t>
            </a:r>
          </a:p>
          <a:p>
            <a:pPr>
              <a:buNone/>
            </a:pPr>
            <a:r>
              <a:rPr lang="en-US" sz="1800" dirty="0" smtClean="0"/>
              <a:t> </a:t>
            </a:r>
          </a:p>
          <a:p>
            <a:r>
              <a:rPr lang="en-US" sz="2800" dirty="0" smtClean="0"/>
              <a:t>When you use </a:t>
            </a:r>
            <a:r>
              <a:rPr lang="en-US" sz="2800" dirty="0" err="1" smtClean="0"/>
              <a:t>Addslashes</a:t>
            </a:r>
            <a:r>
              <a:rPr lang="en-US" sz="2800" dirty="0" smtClean="0"/>
              <a:t>(), the string will be stored in the database with the slashes in it. </a:t>
            </a:r>
          </a:p>
          <a:p>
            <a:r>
              <a:rPr lang="en-US" sz="2800" dirty="0" smtClean="0"/>
              <a:t>When you retrieve the string, you will need to remember to take the slashes out. </a:t>
            </a:r>
          </a:p>
          <a:p>
            <a:r>
              <a:rPr lang="en-US" sz="2800" dirty="0" smtClean="0"/>
              <a:t>You can do this using the </a:t>
            </a:r>
            <a:r>
              <a:rPr lang="en-US" sz="2800" dirty="0" err="1" smtClean="0"/>
              <a:t>Stripslashes</a:t>
            </a:r>
            <a:r>
              <a:rPr lang="en-US" sz="2800" dirty="0" smtClean="0"/>
              <a:t>() function:</a:t>
            </a:r>
          </a:p>
          <a:p>
            <a:pPr>
              <a:buNone/>
            </a:pPr>
            <a:r>
              <a:rPr lang="en-US" sz="2800" dirty="0" smtClean="0"/>
              <a:t>	</a:t>
            </a:r>
            <a:r>
              <a:rPr lang="en-US" sz="2800" dirty="0" smtClean="0">
                <a:solidFill>
                  <a:srgbClr val="FF0000"/>
                </a:solidFill>
              </a:rPr>
              <a:t>$feedback= </a:t>
            </a:r>
            <a:r>
              <a:rPr lang="en-US" sz="2800" dirty="0" err="1" smtClean="0">
                <a:solidFill>
                  <a:srgbClr val="FF0000"/>
                </a:solidFill>
              </a:rPr>
              <a:t>Stripslashes</a:t>
            </a:r>
            <a:r>
              <a:rPr lang="en-US" sz="2800" dirty="0" smtClean="0">
                <a:solidFill>
                  <a:srgbClr val="FF0000"/>
                </a:solidFill>
              </a:rPr>
              <a:t>($feedback);</a:t>
            </a:r>
          </a:p>
        </p:txBody>
      </p:sp>
    </p:spTree>
  </p:cSld>
  <p:clrMapOvr>
    <a:masterClrMapping/>
  </p:clrMapOvr>
  <p:transition spd="med">
    <p:wheel/>
  </p:transition>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PHP Functions…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0000" lnSpcReduction="20000"/>
          </a:bodyPr>
          <a:lstStyle/>
          <a:p>
            <a:r>
              <a:rPr lang="en-US" dirty="0" smtClean="0"/>
              <a:t>Example: Login page that takes users to homepage if they are logged in using header function.</a:t>
            </a:r>
          </a:p>
          <a:p>
            <a:pPr>
              <a:buNone/>
            </a:pP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a:buNone/>
            </a:pPr>
            <a:r>
              <a:rPr lang="en-US" dirty="0" smtClean="0">
                <a:solidFill>
                  <a:srgbClr val="FF0000"/>
                </a:solidFill>
              </a:rPr>
              <a:t>	$con = </a:t>
            </a:r>
            <a:r>
              <a:rPr lang="en-US" dirty="0" err="1" smtClean="0">
                <a:solidFill>
                  <a:srgbClr val="FF0000"/>
                </a:solidFill>
              </a:rPr>
              <a:t>mysql_connect</a:t>
            </a:r>
            <a:r>
              <a:rPr lang="en-US" dirty="0" smtClean="0">
                <a:solidFill>
                  <a:srgbClr val="FF0000"/>
                </a:solidFill>
              </a:rPr>
              <a:t>(“</a:t>
            </a:r>
            <a:r>
              <a:rPr lang="en-US" dirty="0" err="1" smtClean="0">
                <a:solidFill>
                  <a:srgbClr val="FF0000"/>
                </a:solidFill>
              </a:rPr>
              <a:t>localhost</a:t>
            </a:r>
            <a:r>
              <a:rPr lang="en-US" dirty="0" smtClean="0">
                <a:solidFill>
                  <a:srgbClr val="FF0000"/>
                </a:solidFill>
              </a:rPr>
              <a:t>”, “root”, “</a:t>
            </a:r>
            <a:r>
              <a:rPr lang="en-US" dirty="0" err="1" smtClean="0">
                <a:solidFill>
                  <a:srgbClr val="FF0000"/>
                </a:solidFill>
              </a:rPr>
              <a:t>vertrigo</a:t>
            </a:r>
            <a:r>
              <a:rPr lang="en-US" dirty="0" smtClean="0">
                <a:solidFill>
                  <a:srgbClr val="FF0000"/>
                </a:solidFill>
              </a:rPr>
              <a:t>”) or die(</a:t>
            </a:r>
            <a:r>
              <a:rPr lang="en-US" dirty="0" err="1" smtClean="0">
                <a:solidFill>
                  <a:srgbClr val="FF0000"/>
                </a:solidFill>
              </a:rPr>
              <a:t>mysql_error</a:t>
            </a:r>
            <a:r>
              <a:rPr lang="en-US" dirty="0" smtClean="0">
                <a:solidFill>
                  <a:srgbClr val="FF0000"/>
                </a:solidFill>
              </a:rPr>
              <a:t>());</a:t>
            </a:r>
          </a:p>
          <a:p>
            <a:pPr>
              <a:buNone/>
            </a:pPr>
            <a:r>
              <a:rPr lang="en-US" dirty="0" smtClean="0">
                <a:solidFill>
                  <a:srgbClr val="FF0000"/>
                </a:solidFill>
              </a:rPr>
              <a:t>	</a:t>
            </a:r>
            <a:r>
              <a:rPr lang="en-US" dirty="0" err="1" smtClean="0">
                <a:solidFill>
                  <a:srgbClr val="FF0000"/>
                </a:solidFill>
              </a:rPr>
              <a:t>Mysql_select_db</a:t>
            </a:r>
            <a:r>
              <a:rPr lang="en-US" dirty="0" smtClean="0">
                <a:solidFill>
                  <a:srgbClr val="FF0000"/>
                </a:solidFill>
              </a:rPr>
              <a:t>(“lab”);</a:t>
            </a:r>
          </a:p>
          <a:p>
            <a:pPr>
              <a:buNone/>
            </a:pPr>
            <a:r>
              <a:rPr lang="en-US" dirty="0" smtClean="0">
                <a:solidFill>
                  <a:srgbClr val="FF0000"/>
                </a:solidFill>
              </a:rPr>
              <a:t>	$</a:t>
            </a:r>
            <a:r>
              <a:rPr lang="en-US" dirty="0" err="1" smtClean="0">
                <a:solidFill>
                  <a:srgbClr val="FF0000"/>
                </a:solidFill>
              </a:rPr>
              <a:t>sql</a:t>
            </a:r>
            <a:r>
              <a:rPr lang="en-US" dirty="0" smtClean="0">
                <a:solidFill>
                  <a:srgbClr val="FF0000"/>
                </a:solidFill>
              </a:rPr>
              <a:t> = “Select * from account where username=’”.$_POST[‘</a:t>
            </a:r>
            <a:r>
              <a:rPr lang="en-US" dirty="0" err="1" smtClean="0">
                <a:solidFill>
                  <a:srgbClr val="FF0000"/>
                </a:solidFill>
              </a:rPr>
              <a:t>uname</a:t>
            </a:r>
            <a:r>
              <a:rPr lang="en-US" dirty="0" smtClean="0">
                <a:solidFill>
                  <a:srgbClr val="FF0000"/>
                </a:solidFill>
              </a:rPr>
              <a:t>’].”’,’”. </a:t>
            </a:r>
          </a:p>
          <a:p>
            <a:pPr>
              <a:buNone/>
            </a:pPr>
            <a:r>
              <a:rPr lang="en-US" dirty="0" smtClean="0">
                <a:solidFill>
                  <a:srgbClr val="FF0000"/>
                </a:solidFill>
              </a:rPr>
              <a:t>                   $_POST[‘</a:t>
            </a:r>
            <a:r>
              <a:rPr lang="en-US" dirty="0" err="1" smtClean="0">
                <a:solidFill>
                  <a:srgbClr val="FF0000"/>
                </a:solidFill>
              </a:rPr>
              <a:t>pwd</a:t>
            </a:r>
            <a:r>
              <a:rPr lang="en-US" dirty="0" smtClean="0">
                <a:solidFill>
                  <a:srgbClr val="FF0000"/>
                </a:solidFill>
              </a:rPr>
              <a:t>’].”’”;</a:t>
            </a:r>
          </a:p>
          <a:p>
            <a:pPr>
              <a:buNone/>
            </a:pPr>
            <a:r>
              <a:rPr lang="en-US" dirty="0" smtClean="0">
                <a:solidFill>
                  <a:srgbClr val="FF0000"/>
                </a:solidFill>
              </a:rPr>
              <a:t>	$res = </a:t>
            </a:r>
            <a:r>
              <a:rPr lang="en-US" dirty="0" err="1" smtClean="0">
                <a:solidFill>
                  <a:srgbClr val="FF0000"/>
                </a:solidFill>
              </a:rPr>
              <a:t>mysql_query</a:t>
            </a:r>
            <a:r>
              <a:rPr lang="en-US" dirty="0" smtClean="0">
                <a:solidFill>
                  <a:srgbClr val="FF0000"/>
                </a:solidFill>
              </a:rPr>
              <a:t>($</a:t>
            </a:r>
            <a:r>
              <a:rPr lang="en-US" dirty="0" err="1" smtClean="0">
                <a:solidFill>
                  <a:srgbClr val="FF0000"/>
                </a:solidFill>
              </a:rPr>
              <a:t>sql</a:t>
            </a:r>
            <a:r>
              <a:rPr lang="en-US" dirty="0" smtClean="0">
                <a:solidFill>
                  <a:srgbClr val="FF0000"/>
                </a:solidFill>
              </a:rPr>
              <a:t>);</a:t>
            </a:r>
          </a:p>
          <a:p>
            <a:pPr>
              <a:buNone/>
            </a:pPr>
            <a:r>
              <a:rPr lang="en-US" dirty="0" smtClean="0">
                <a:solidFill>
                  <a:srgbClr val="FF0000"/>
                </a:solidFill>
              </a:rPr>
              <a:t>	if(</a:t>
            </a:r>
            <a:r>
              <a:rPr lang="en-US" dirty="0" err="1" smtClean="0">
                <a:solidFill>
                  <a:srgbClr val="FF0000"/>
                </a:solidFill>
              </a:rPr>
              <a:t>mysql_num_rows</a:t>
            </a:r>
            <a:r>
              <a:rPr lang="en-US" dirty="0" smtClean="0">
                <a:solidFill>
                  <a:srgbClr val="FF0000"/>
                </a:solidFill>
              </a:rPr>
              <a:t>($res) &gt;= 1)</a:t>
            </a:r>
          </a:p>
          <a:p>
            <a:pPr>
              <a:buNone/>
            </a:pPr>
            <a:r>
              <a:rPr lang="en-US" dirty="0" smtClean="0">
                <a:solidFill>
                  <a:srgbClr val="FF0000"/>
                </a:solidFill>
              </a:rPr>
              <a:t>	         header(“Location: requirement.html”);</a:t>
            </a:r>
          </a:p>
          <a:p>
            <a:pPr>
              <a:buNone/>
            </a:pPr>
            <a:r>
              <a:rPr lang="en-US" dirty="0" smtClean="0">
                <a:solidFill>
                  <a:srgbClr val="FF0000"/>
                </a:solidFill>
              </a:rPr>
              <a:t>	else</a:t>
            </a:r>
          </a:p>
          <a:p>
            <a:pPr>
              <a:buNone/>
            </a:pPr>
            <a:r>
              <a:rPr lang="en-US" dirty="0" smtClean="0">
                <a:solidFill>
                  <a:srgbClr val="FF0000"/>
                </a:solidFill>
              </a:rPr>
              <a:t>	{</a:t>
            </a:r>
          </a:p>
          <a:p>
            <a:pPr>
              <a:buNone/>
            </a:pPr>
            <a:r>
              <a:rPr lang="en-US" dirty="0" smtClean="0">
                <a:solidFill>
                  <a:srgbClr val="FF0000"/>
                </a:solidFill>
              </a:rPr>
              <a:t>	         echo “Wrong user name or password.”;</a:t>
            </a:r>
          </a:p>
          <a:p>
            <a:pPr>
              <a:buNone/>
            </a:pPr>
            <a:r>
              <a:rPr lang="en-US" dirty="0" smtClean="0">
                <a:solidFill>
                  <a:srgbClr val="FF0000"/>
                </a:solidFill>
              </a:rPr>
              <a:t>	         include(“login.html”);</a:t>
            </a:r>
          </a:p>
          <a:p>
            <a:pPr>
              <a:buNone/>
            </a:pPr>
            <a:r>
              <a:rPr lang="en-US" dirty="0" smtClean="0">
                <a:solidFill>
                  <a:srgbClr val="FF0000"/>
                </a:solidFill>
              </a:rPr>
              <a:t>     }</a:t>
            </a:r>
          </a:p>
          <a:p>
            <a:pPr>
              <a:buNone/>
            </a:pPr>
            <a:r>
              <a:rPr lang="en-US" dirty="0" smtClean="0">
                <a:solidFill>
                  <a:srgbClr val="FF0000"/>
                </a:solidFill>
              </a:rPr>
              <a:t>?&gt; </a:t>
            </a:r>
          </a:p>
          <a:p>
            <a:endParaRPr lang="en-US" dirty="0"/>
          </a:p>
        </p:txBody>
      </p:sp>
    </p:spTree>
  </p:cSld>
  <p:clrMapOvr>
    <a:masterClrMapping/>
  </p:clrMapOvr>
  <p:transition spd="med">
    <p:wheel/>
  </p:transition>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PHP Functions…</a:t>
            </a:r>
            <a:endParaRPr lang="en-US" dirty="0"/>
          </a:p>
        </p:txBody>
      </p:sp>
      <p:sp>
        <p:nvSpPr>
          <p:cNvPr id="3" name="Content Placeholder 2"/>
          <p:cNvSpPr>
            <a:spLocks noGrp="1"/>
          </p:cNvSpPr>
          <p:nvPr>
            <p:ph sz="quarter" idx="1"/>
          </p:nvPr>
        </p:nvSpPr>
        <p:spPr>
          <a:xfrm>
            <a:off x="612648" y="1524000"/>
            <a:ext cx="8153400" cy="5257800"/>
          </a:xfrm>
        </p:spPr>
        <p:txBody>
          <a:bodyPr>
            <a:noAutofit/>
          </a:bodyPr>
          <a:lstStyle/>
          <a:p>
            <a:pPr>
              <a:buNone/>
            </a:pPr>
            <a:r>
              <a:rPr lang="en-US" sz="2400" b="1" dirty="0" smtClean="0">
                <a:solidFill>
                  <a:srgbClr val="00B050"/>
                </a:solidFill>
              </a:rPr>
              <a:t>Trimming Strings: chop(), trim(), and </a:t>
            </a:r>
            <a:r>
              <a:rPr lang="en-US" sz="2400" b="1" dirty="0" err="1" smtClean="0">
                <a:solidFill>
                  <a:srgbClr val="00B050"/>
                </a:solidFill>
              </a:rPr>
              <a:t>ltrim</a:t>
            </a:r>
            <a:r>
              <a:rPr lang="en-US" sz="2400" b="1" dirty="0" smtClean="0">
                <a:solidFill>
                  <a:srgbClr val="00B050"/>
                </a:solidFill>
              </a:rPr>
              <a:t>()</a:t>
            </a:r>
            <a:endParaRPr lang="en-US" sz="2400" dirty="0" smtClean="0">
              <a:solidFill>
                <a:srgbClr val="00B050"/>
              </a:solidFill>
            </a:endParaRPr>
          </a:p>
          <a:p>
            <a:r>
              <a:rPr lang="en-US" sz="2400" dirty="0" smtClean="0"/>
              <a:t>The first step in tidying up is to trim any excess whitespace from the string. </a:t>
            </a:r>
          </a:p>
          <a:p>
            <a:r>
              <a:rPr lang="en-US" sz="2400" dirty="0" smtClean="0"/>
              <a:t>Although this is never compulsory, it can be useful if you are going to store the string in a file or database, or if you are going to compare it to other strings.</a:t>
            </a:r>
          </a:p>
          <a:p>
            <a:pPr>
              <a:buNone/>
            </a:pPr>
            <a:endParaRPr lang="en-US" sz="1100" dirty="0" smtClean="0"/>
          </a:p>
          <a:p>
            <a:r>
              <a:rPr lang="en-US" sz="2400" dirty="0" smtClean="0"/>
              <a:t>PHP provides three useful functions for this purpose. </a:t>
            </a:r>
          </a:p>
          <a:p>
            <a:r>
              <a:rPr lang="en-US" sz="2400" dirty="0" smtClean="0"/>
              <a:t>We will use the trim() function to tidy up our input data as follows:</a:t>
            </a:r>
          </a:p>
          <a:p>
            <a:pPr>
              <a:buNone/>
            </a:pPr>
            <a:r>
              <a:rPr lang="en-US" sz="2400" dirty="0" smtClean="0">
                <a:solidFill>
                  <a:srgbClr val="FF0000"/>
                </a:solidFill>
              </a:rPr>
              <a:t>	$name = trim($name);</a:t>
            </a:r>
          </a:p>
          <a:p>
            <a:pPr>
              <a:buNone/>
            </a:pPr>
            <a:r>
              <a:rPr lang="en-US" sz="2400" dirty="0" smtClean="0">
                <a:solidFill>
                  <a:srgbClr val="FF0000"/>
                </a:solidFill>
              </a:rPr>
              <a:t>	$email = trim($email);</a:t>
            </a:r>
          </a:p>
          <a:p>
            <a:pPr>
              <a:buNone/>
            </a:pPr>
            <a:r>
              <a:rPr lang="en-US" sz="2400" dirty="0" smtClean="0">
                <a:solidFill>
                  <a:srgbClr val="FF0000"/>
                </a:solidFill>
              </a:rPr>
              <a:t>	$feedback = trim($feedback);</a:t>
            </a:r>
          </a:p>
        </p:txBody>
      </p:sp>
    </p:spTree>
  </p:cSld>
  <p:clrMapOvr>
    <a:masterClrMapping/>
  </p:clrMapOvr>
  <p:transition spd="med">
    <p:whee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1.2 Working with Variables…</a:t>
            </a:r>
            <a:endParaRPr lang="en-US" dirty="0"/>
          </a:p>
        </p:txBody>
      </p:sp>
      <p:sp>
        <p:nvSpPr>
          <p:cNvPr id="3" name="Content Placeholder 2"/>
          <p:cNvSpPr>
            <a:spLocks noGrp="1"/>
          </p:cNvSpPr>
          <p:nvPr>
            <p:ph sz="quarter" idx="1"/>
          </p:nvPr>
        </p:nvSpPr>
        <p:spPr/>
        <p:txBody>
          <a:bodyPr>
            <a:noAutofit/>
          </a:bodyPr>
          <a:lstStyle/>
          <a:p>
            <a:pPr>
              <a:spcBef>
                <a:spcPts val="200"/>
              </a:spcBef>
              <a:buNone/>
            </a:pPr>
            <a:r>
              <a:rPr lang="en-US" sz="2400" dirty="0" smtClean="0">
                <a:solidFill>
                  <a:srgbClr val="FF0000"/>
                </a:solidFill>
              </a:rPr>
              <a:t>&lt;?</a:t>
            </a:r>
            <a:r>
              <a:rPr lang="en-US" sz="2400" dirty="0" err="1" smtClean="0">
                <a:solidFill>
                  <a:srgbClr val="FF0000"/>
                </a:solidFill>
              </a:rPr>
              <a:t>php</a:t>
            </a:r>
            <a:r>
              <a:rPr lang="en-US" sz="2400" dirty="0" smtClean="0">
                <a:solidFill>
                  <a:srgbClr val="FF0000"/>
                </a:solidFill>
              </a:rPr>
              <a:t> </a:t>
            </a:r>
          </a:p>
          <a:p>
            <a:pPr lvl="1">
              <a:spcBef>
                <a:spcPts val="200"/>
              </a:spcBef>
              <a:buNone/>
            </a:pPr>
            <a:r>
              <a:rPr lang="en-US" sz="2400" dirty="0" smtClean="0">
                <a:solidFill>
                  <a:srgbClr val="FF0000"/>
                </a:solidFill>
              </a:rPr>
              <a:t>$a = "test"; </a:t>
            </a:r>
          </a:p>
          <a:p>
            <a:pPr lvl="1">
              <a:spcBef>
                <a:spcPts val="200"/>
              </a:spcBef>
              <a:buNone/>
            </a:pPr>
            <a:r>
              <a:rPr lang="en-US" sz="2400" dirty="0" smtClean="0">
                <a:solidFill>
                  <a:srgbClr val="FF0000"/>
                </a:solidFill>
              </a:rPr>
              <a:t>$b = "</a:t>
            </a:r>
            <a:r>
              <a:rPr lang="en-US" sz="2400" dirty="0" err="1" smtClean="0">
                <a:solidFill>
                  <a:srgbClr val="FF0000"/>
                </a:solidFill>
              </a:rPr>
              <a:t>anothertest</a:t>
            </a:r>
            <a:r>
              <a:rPr lang="en-US" sz="2400" dirty="0" smtClean="0">
                <a:solidFill>
                  <a:srgbClr val="FF0000"/>
                </a:solidFill>
              </a:rPr>
              <a:t>"; </a:t>
            </a:r>
          </a:p>
          <a:p>
            <a:pPr lvl="1">
              <a:spcBef>
                <a:spcPts val="200"/>
              </a:spcBef>
              <a:buNone/>
            </a:pPr>
            <a:r>
              <a:rPr lang="en-US" sz="2400" dirty="0" smtClean="0">
                <a:solidFill>
                  <a:srgbClr val="FF0000"/>
                </a:solidFill>
              </a:rPr>
              <a:t>echo </a:t>
            </a:r>
            <a:r>
              <a:rPr lang="en-US" sz="2400" dirty="0" err="1" smtClean="0">
                <a:solidFill>
                  <a:srgbClr val="FF0000"/>
                </a:solidFill>
              </a:rPr>
              <a:t>isset</a:t>
            </a:r>
            <a:r>
              <a:rPr lang="en-US" sz="2400" dirty="0" smtClean="0">
                <a:solidFill>
                  <a:srgbClr val="FF0000"/>
                </a:solidFill>
              </a:rPr>
              <a:t>($a); 	      // TRUE </a:t>
            </a:r>
          </a:p>
          <a:p>
            <a:pPr lvl="1">
              <a:spcBef>
                <a:spcPts val="200"/>
              </a:spcBef>
              <a:buNone/>
            </a:pPr>
            <a:r>
              <a:rPr lang="en-US" sz="2400" dirty="0" smtClean="0">
                <a:solidFill>
                  <a:srgbClr val="FF0000"/>
                </a:solidFill>
              </a:rPr>
              <a:t>echo </a:t>
            </a:r>
            <a:r>
              <a:rPr lang="en-US" sz="2400" dirty="0" err="1" smtClean="0">
                <a:solidFill>
                  <a:srgbClr val="FF0000"/>
                </a:solidFill>
              </a:rPr>
              <a:t>isset</a:t>
            </a:r>
            <a:r>
              <a:rPr lang="en-US" sz="2400" dirty="0" smtClean="0">
                <a:solidFill>
                  <a:srgbClr val="FF0000"/>
                </a:solidFill>
              </a:rPr>
              <a:t>($a, $b);       //TRUE </a:t>
            </a:r>
          </a:p>
          <a:p>
            <a:pPr lvl="1">
              <a:spcBef>
                <a:spcPts val="200"/>
              </a:spcBef>
              <a:buNone/>
            </a:pPr>
            <a:r>
              <a:rPr lang="en-US" sz="2400" dirty="0" smtClean="0">
                <a:solidFill>
                  <a:srgbClr val="FF0000"/>
                </a:solidFill>
              </a:rPr>
              <a:t>unset ($a); </a:t>
            </a:r>
          </a:p>
          <a:p>
            <a:pPr lvl="1">
              <a:spcBef>
                <a:spcPts val="200"/>
              </a:spcBef>
              <a:buNone/>
            </a:pPr>
            <a:r>
              <a:rPr lang="en-US" sz="2400" dirty="0" smtClean="0">
                <a:solidFill>
                  <a:srgbClr val="FF0000"/>
                </a:solidFill>
              </a:rPr>
              <a:t>echo </a:t>
            </a:r>
            <a:r>
              <a:rPr lang="en-US" sz="2400" dirty="0" err="1" smtClean="0">
                <a:solidFill>
                  <a:srgbClr val="FF0000"/>
                </a:solidFill>
              </a:rPr>
              <a:t>isset</a:t>
            </a:r>
            <a:r>
              <a:rPr lang="en-US" sz="2400" dirty="0" smtClean="0">
                <a:solidFill>
                  <a:srgbClr val="FF0000"/>
                </a:solidFill>
              </a:rPr>
              <a:t>($a, $b);       //FALSE </a:t>
            </a:r>
          </a:p>
          <a:p>
            <a:pPr lvl="1">
              <a:spcBef>
                <a:spcPts val="200"/>
              </a:spcBef>
              <a:buNone/>
            </a:pPr>
            <a:r>
              <a:rPr lang="en-US" sz="2400" dirty="0" smtClean="0">
                <a:solidFill>
                  <a:srgbClr val="FF0000"/>
                </a:solidFill>
              </a:rPr>
              <a:t>$</a:t>
            </a:r>
            <a:r>
              <a:rPr lang="en-US" sz="2400" dirty="0" err="1" smtClean="0">
                <a:solidFill>
                  <a:srgbClr val="FF0000"/>
                </a:solidFill>
              </a:rPr>
              <a:t>foo</a:t>
            </a:r>
            <a:r>
              <a:rPr lang="en-US" sz="2400" dirty="0" smtClean="0">
                <a:solidFill>
                  <a:srgbClr val="FF0000"/>
                </a:solidFill>
              </a:rPr>
              <a:t> = NULL; </a:t>
            </a:r>
          </a:p>
          <a:p>
            <a:pPr lvl="1">
              <a:spcBef>
                <a:spcPts val="200"/>
              </a:spcBef>
              <a:buNone/>
            </a:pPr>
            <a:r>
              <a:rPr lang="en-US" sz="2400" dirty="0" smtClean="0">
                <a:solidFill>
                  <a:srgbClr val="FF0000"/>
                </a:solidFill>
              </a:rPr>
              <a:t>print </a:t>
            </a:r>
            <a:r>
              <a:rPr lang="en-US" sz="2400" dirty="0" err="1" smtClean="0">
                <a:solidFill>
                  <a:srgbClr val="FF0000"/>
                </a:solidFill>
              </a:rPr>
              <a:t>isset</a:t>
            </a:r>
            <a:r>
              <a:rPr lang="en-US" sz="2400" dirty="0" smtClean="0">
                <a:solidFill>
                  <a:srgbClr val="FF0000"/>
                </a:solidFill>
              </a:rPr>
              <a:t>($</a:t>
            </a:r>
            <a:r>
              <a:rPr lang="en-US" sz="2400" dirty="0" err="1" smtClean="0">
                <a:solidFill>
                  <a:srgbClr val="FF0000"/>
                </a:solidFill>
              </a:rPr>
              <a:t>foo</a:t>
            </a:r>
            <a:r>
              <a:rPr lang="en-US" sz="2400" dirty="0" smtClean="0">
                <a:solidFill>
                  <a:srgbClr val="FF0000"/>
                </a:solidFill>
              </a:rPr>
              <a:t>);          // FALSE </a:t>
            </a:r>
          </a:p>
          <a:p>
            <a:pPr lvl="1">
              <a:spcBef>
                <a:spcPts val="200"/>
              </a:spcBef>
              <a:buNone/>
            </a:pPr>
            <a:r>
              <a:rPr lang="en-US" sz="2400" dirty="0" smtClean="0">
                <a:solidFill>
                  <a:srgbClr val="FF0000"/>
                </a:solidFill>
              </a:rPr>
              <a:t>$</a:t>
            </a:r>
            <a:r>
              <a:rPr lang="en-US" sz="2400" dirty="0" err="1" smtClean="0">
                <a:solidFill>
                  <a:srgbClr val="FF0000"/>
                </a:solidFill>
              </a:rPr>
              <a:t>var</a:t>
            </a:r>
            <a:r>
              <a:rPr lang="en-US" sz="2400" dirty="0" smtClean="0">
                <a:solidFill>
                  <a:srgbClr val="FF0000"/>
                </a:solidFill>
              </a:rPr>
              <a:t> = 0; </a:t>
            </a:r>
          </a:p>
          <a:p>
            <a:pPr lvl="1">
              <a:spcBef>
                <a:spcPts val="200"/>
              </a:spcBef>
              <a:buNone/>
            </a:pPr>
            <a:r>
              <a:rPr lang="en-US" sz="2400" dirty="0" smtClean="0">
                <a:solidFill>
                  <a:srgbClr val="FF0000"/>
                </a:solidFill>
              </a:rPr>
              <a:t>if (empty($</a:t>
            </a:r>
            <a:r>
              <a:rPr lang="en-US" sz="2400" dirty="0" err="1" smtClean="0">
                <a:solidFill>
                  <a:srgbClr val="FF0000"/>
                </a:solidFill>
              </a:rPr>
              <a:t>var</a:t>
            </a:r>
            <a:r>
              <a:rPr lang="en-US" sz="2400" dirty="0" smtClean="0">
                <a:solidFill>
                  <a:srgbClr val="FF0000"/>
                </a:solidFill>
              </a:rPr>
              <a:t>))           // evaluates TRUE </a:t>
            </a:r>
          </a:p>
          <a:p>
            <a:pPr lvl="1">
              <a:spcBef>
                <a:spcPts val="200"/>
              </a:spcBef>
              <a:buNone/>
            </a:pPr>
            <a:r>
              <a:rPr lang="en-US" sz="2400" dirty="0" smtClean="0">
                <a:solidFill>
                  <a:srgbClr val="FF0000"/>
                </a:solidFill>
              </a:rPr>
              <a:t>	echo '$</a:t>
            </a:r>
            <a:r>
              <a:rPr lang="en-US" sz="2400" dirty="0" err="1" smtClean="0">
                <a:solidFill>
                  <a:srgbClr val="FF0000"/>
                </a:solidFill>
              </a:rPr>
              <a:t>var</a:t>
            </a:r>
            <a:r>
              <a:rPr lang="en-US" sz="2400" dirty="0" smtClean="0">
                <a:solidFill>
                  <a:srgbClr val="FF0000"/>
                </a:solidFill>
              </a:rPr>
              <a:t> is either 0 or not set at all';  </a:t>
            </a:r>
          </a:p>
          <a:p>
            <a:pPr>
              <a:spcBef>
                <a:spcPts val="200"/>
              </a:spcBef>
              <a:buNone/>
            </a:pPr>
            <a:r>
              <a:rPr lang="en-US" sz="2800" dirty="0" smtClean="0">
                <a:solidFill>
                  <a:srgbClr val="FF0000"/>
                </a:solidFill>
              </a:rPr>
              <a:t>?&gt;</a:t>
            </a:r>
            <a:endParaRPr lang="en-US" sz="2800" dirty="0">
              <a:solidFill>
                <a:srgbClr val="FF0000"/>
              </a:solidFill>
            </a:endParaRPr>
          </a:p>
        </p:txBody>
      </p:sp>
    </p:spTree>
  </p:cSld>
  <p:clrMapOvr>
    <a:masterClrMapping/>
  </p:clrMapOvr>
  <p:transition spd="med">
    <p:wheel/>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PHP Functions…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pPr>
              <a:lnSpc>
                <a:spcPct val="120000"/>
              </a:lnSpc>
            </a:pPr>
            <a:r>
              <a:rPr lang="en-US" dirty="0" smtClean="0"/>
              <a:t>The trim() function strips whitespace from the start and end of a string, and returns the resulting string. </a:t>
            </a:r>
          </a:p>
          <a:p>
            <a:pPr>
              <a:lnSpc>
                <a:spcPct val="120000"/>
              </a:lnSpc>
            </a:pPr>
            <a:r>
              <a:rPr lang="en-US" dirty="0" smtClean="0"/>
              <a:t>The characters it strips are newlines and carriage returns (\n and \r), horizontal and vertical tabs (\t and \v), end of string characters (\0), and spaces.</a:t>
            </a:r>
          </a:p>
          <a:p>
            <a:pPr>
              <a:lnSpc>
                <a:spcPct val="120000"/>
              </a:lnSpc>
              <a:buNone/>
            </a:pPr>
            <a:r>
              <a:rPr lang="en-US" sz="2100" dirty="0" smtClean="0"/>
              <a:t> </a:t>
            </a:r>
          </a:p>
          <a:p>
            <a:pPr>
              <a:lnSpc>
                <a:spcPct val="120000"/>
              </a:lnSpc>
            </a:pPr>
            <a:r>
              <a:rPr lang="en-US" dirty="0" smtClean="0"/>
              <a:t>Depending on your particular purpose, you might like to use the </a:t>
            </a:r>
            <a:r>
              <a:rPr lang="en-US" dirty="0" err="1" smtClean="0"/>
              <a:t>ltrim</a:t>
            </a:r>
            <a:r>
              <a:rPr lang="en-US" dirty="0" smtClean="0"/>
              <a:t>() or chop() / </a:t>
            </a:r>
            <a:r>
              <a:rPr lang="en-US" dirty="0" err="1" smtClean="0"/>
              <a:t>rtrim</a:t>
            </a:r>
            <a:r>
              <a:rPr lang="en-US" dirty="0" smtClean="0"/>
              <a:t>() functions instead. </a:t>
            </a:r>
          </a:p>
          <a:p>
            <a:pPr>
              <a:lnSpc>
                <a:spcPct val="120000"/>
              </a:lnSpc>
            </a:pPr>
            <a:r>
              <a:rPr lang="en-US" dirty="0" smtClean="0"/>
              <a:t>They are both similar to trim(), taking the string in question as a parameter and returning the formatted string. </a:t>
            </a:r>
          </a:p>
          <a:p>
            <a:pPr>
              <a:lnSpc>
                <a:spcPct val="120000"/>
              </a:lnSpc>
            </a:pPr>
            <a:r>
              <a:rPr lang="en-US" dirty="0" smtClean="0"/>
              <a:t>The difference between these three is that trim() removes whitespace from the start and end of a string, </a:t>
            </a:r>
            <a:r>
              <a:rPr lang="en-US" dirty="0" err="1" smtClean="0"/>
              <a:t>ltrim</a:t>
            </a:r>
            <a:r>
              <a:rPr lang="en-US" dirty="0" smtClean="0"/>
              <a:t>() removes whitespace from the start (or left) only, and chop() removes whitespace from the end (or right) only.</a:t>
            </a:r>
          </a:p>
        </p:txBody>
      </p:sp>
    </p:spTree>
  </p:cSld>
  <p:clrMapOvr>
    <a:masterClrMapping/>
  </p:clrMapOvr>
  <p:transition spd="med">
    <p:wheel/>
  </p:transition>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PHP Functions…</a:t>
            </a:r>
            <a:endParaRPr lang="en-US" dirty="0"/>
          </a:p>
        </p:txBody>
      </p:sp>
      <p:sp>
        <p:nvSpPr>
          <p:cNvPr id="3" name="Content Placeholder 2"/>
          <p:cNvSpPr>
            <a:spLocks noGrp="1"/>
          </p:cNvSpPr>
          <p:nvPr>
            <p:ph sz="quarter" idx="1"/>
          </p:nvPr>
        </p:nvSpPr>
        <p:spPr/>
        <p:txBody>
          <a:bodyPr>
            <a:normAutofit/>
          </a:bodyPr>
          <a:lstStyle/>
          <a:p>
            <a:pPr>
              <a:buNone/>
            </a:pPr>
            <a:r>
              <a:rPr lang="en-US" sz="2000" b="1" dirty="0" smtClean="0">
                <a:solidFill>
                  <a:srgbClr val="00B050"/>
                </a:solidFill>
              </a:rPr>
              <a:t>Changing the Case of a String</a:t>
            </a:r>
            <a:endParaRPr lang="en-US" sz="2000" dirty="0" smtClean="0">
              <a:solidFill>
                <a:srgbClr val="00B050"/>
              </a:solidFill>
            </a:endParaRPr>
          </a:p>
          <a:p>
            <a:r>
              <a:rPr lang="en-US" sz="2000" dirty="0" smtClean="0"/>
              <a:t>You can also reformat the case of a string. </a:t>
            </a:r>
          </a:p>
          <a:p>
            <a:r>
              <a:rPr lang="en-US" sz="2000" dirty="0" smtClean="0"/>
              <a:t>If we start with the a string we can change its case with several functions. </a:t>
            </a:r>
          </a:p>
          <a:p>
            <a:pPr>
              <a:buNone/>
            </a:pPr>
            <a:r>
              <a:rPr lang="en-US" sz="2000" dirty="0" smtClean="0"/>
              <a:t>	</a:t>
            </a:r>
            <a:r>
              <a:rPr lang="en-US" sz="2000" dirty="0" smtClean="0">
                <a:solidFill>
                  <a:srgbClr val="FF0000"/>
                </a:solidFill>
              </a:rPr>
              <a:t>$subject = “Feedback from web site.”;</a:t>
            </a:r>
          </a:p>
          <a:p>
            <a:endParaRPr lang="en-US" sz="2400" dirty="0"/>
          </a:p>
        </p:txBody>
      </p:sp>
      <p:pic>
        <p:nvPicPr>
          <p:cNvPr id="4" name="Picture 3"/>
          <p:cNvPicPr/>
          <p:nvPr/>
        </p:nvPicPr>
        <p:blipFill>
          <a:blip r:embed="rId3" cstate="print"/>
          <a:srcRect l="1552" r="1739"/>
          <a:stretch>
            <a:fillRect/>
          </a:stretch>
        </p:blipFill>
        <p:spPr bwMode="auto">
          <a:xfrm>
            <a:off x="914400" y="3276600"/>
            <a:ext cx="6248400" cy="3581400"/>
          </a:xfrm>
          <a:prstGeom prst="rect">
            <a:avLst/>
          </a:prstGeom>
          <a:noFill/>
          <a:ln w="9525">
            <a:noFill/>
            <a:miter lim="800000"/>
            <a:headEnd/>
            <a:tailEnd/>
          </a:ln>
        </p:spPr>
      </p:pic>
    </p:spTree>
  </p:cSld>
  <p:clrMapOvr>
    <a:masterClrMapping/>
  </p:clrMapOvr>
  <p:transition spd="med">
    <p:wheel/>
  </p:transition>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a:t>
            </a:r>
            <a:endParaRPr lang="en-US" b="1" dirty="0"/>
          </a:p>
        </p:txBody>
      </p:sp>
      <p:sp>
        <p:nvSpPr>
          <p:cNvPr id="3" name="Content Placeholder 2"/>
          <p:cNvSpPr>
            <a:spLocks noGrp="1"/>
          </p:cNvSpPr>
          <p:nvPr>
            <p:ph sz="quarter" idx="1"/>
          </p:nvPr>
        </p:nvSpPr>
        <p:spPr/>
        <p:txBody>
          <a:bodyPr>
            <a:normAutofit/>
          </a:bodyPr>
          <a:lstStyle/>
          <a:p>
            <a:pPr marL="514350" indent="-514350">
              <a:buSzPct val="100000"/>
            </a:pPr>
            <a:r>
              <a:rPr lang="en-US" sz="2400" dirty="0" smtClean="0"/>
              <a:t>Write a PHP function that accepts a, b, and c and solve quadratic equation</a:t>
            </a:r>
          </a:p>
          <a:p>
            <a:pPr marL="514350" indent="-514350">
              <a:buSzPct val="100000"/>
              <a:buNone/>
            </a:pPr>
            <a:r>
              <a:rPr lang="en-US" sz="2400" dirty="0" smtClean="0"/>
              <a:t> 	</a:t>
            </a:r>
          </a:p>
          <a:p>
            <a:pPr marL="514350" indent="-514350">
              <a:buSzPct val="100000"/>
            </a:pPr>
            <a:endParaRPr lang="en-US" sz="1100" dirty="0" smtClean="0"/>
          </a:p>
          <a:p>
            <a:pPr marL="514350" indent="-514350">
              <a:buSzPct val="100000"/>
            </a:pPr>
            <a:r>
              <a:rPr lang="en-US" sz="2400" dirty="0" smtClean="0"/>
              <a:t>Write a program that calculates income tax of a given salary</a:t>
            </a:r>
          </a:p>
        </p:txBody>
      </p:sp>
      <p:pic>
        <p:nvPicPr>
          <p:cNvPr id="1026" name="Picture 2"/>
          <p:cNvPicPr>
            <a:picLocks noChangeAspect="1" noChangeArrowheads="1"/>
          </p:cNvPicPr>
          <p:nvPr/>
        </p:nvPicPr>
        <p:blipFill>
          <a:blip r:embed="rId3" cstate="print"/>
          <a:srcRect/>
          <a:stretch>
            <a:fillRect/>
          </a:stretch>
        </p:blipFill>
        <p:spPr bwMode="auto">
          <a:xfrm>
            <a:off x="914400" y="3871821"/>
            <a:ext cx="6934200" cy="2986179"/>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l="9262" t="16257" r="12071" b="24564"/>
          <a:stretch>
            <a:fillRect/>
          </a:stretch>
        </p:blipFill>
        <p:spPr bwMode="auto">
          <a:xfrm>
            <a:off x="4114800" y="2133600"/>
            <a:ext cx="2133600" cy="914400"/>
          </a:xfrm>
          <a:prstGeom prst="rect">
            <a:avLst/>
          </a:prstGeom>
          <a:noFill/>
          <a:ln w="9525">
            <a:noFill/>
            <a:miter lim="800000"/>
            <a:headEnd/>
            <a:tailEnd/>
          </a:ln>
          <a:effectLst/>
        </p:spPr>
      </p:pic>
    </p:spTree>
  </p:cSld>
  <p:clrMapOvr>
    <a:masterClrMapping/>
  </p:clrMapOvr>
  <p:transition spd="med">
    <p:whee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1.2 Working with Variables…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pPr>
              <a:buNone/>
            </a:pPr>
            <a:r>
              <a:rPr lang="en-US" b="1" dirty="0" smtClean="0">
                <a:solidFill>
                  <a:srgbClr val="FF0000"/>
                </a:solidFill>
              </a:rPr>
              <a:t>Type Casting</a:t>
            </a:r>
            <a:endParaRPr lang="en-US" dirty="0" smtClean="0">
              <a:solidFill>
                <a:srgbClr val="FF0000"/>
              </a:solidFill>
            </a:endParaRPr>
          </a:p>
          <a:p>
            <a:r>
              <a:rPr lang="en-US" dirty="0" smtClean="0"/>
              <a:t>We often work with multiple data types at once. </a:t>
            </a:r>
          </a:p>
          <a:p>
            <a:r>
              <a:rPr lang="en-US" dirty="0" smtClean="0"/>
              <a:t>Converting one data type to another one is a common task in programming. </a:t>
            </a:r>
          </a:p>
          <a:p>
            <a:r>
              <a:rPr lang="en-US" dirty="0" smtClean="0"/>
              <a:t>Type conversion or typecasting refers to changing a variable of one data type into another. </a:t>
            </a:r>
          </a:p>
          <a:p>
            <a:r>
              <a:rPr lang="en-US" dirty="0" smtClean="0"/>
              <a:t>There are two types of conversion. </a:t>
            </a:r>
          </a:p>
          <a:p>
            <a:pPr lvl="1"/>
            <a:r>
              <a:rPr lang="en-US" dirty="0" smtClean="0"/>
              <a:t>Implicit and </a:t>
            </a:r>
          </a:p>
          <a:p>
            <a:pPr lvl="1"/>
            <a:r>
              <a:rPr lang="en-US" dirty="0" smtClean="0"/>
              <a:t>Explicit</a:t>
            </a:r>
          </a:p>
          <a:p>
            <a:pPr>
              <a:buNone/>
            </a:pPr>
            <a:endParaRPr lang="en-US" dirty="0" smtClean="0"/>
          </a:p>
          <a:p>
            <a:r>
              <a:rPr lang="en-US" dirty="0" smtClean="0"/>
              <a:t>Implicit type conversion is an automatic type conversion by the compiler.  </a:t>
            </a:r>
          </a:p>
          <a:p>
            <a:r>
              <a:rPr lang="en-US" dirty="0" smtClean="0"/>
              <a:t>Example:</a:t>
            </a:r>
          </a:p>
          <a:p>
            <a:pPr>
              <a:buNone/>
            </a:pPr>
            <a:r>
              <a:rPr lang="en-US" dirty="0" smtClean="0"/>
              <a:t>	</a:t>
            </a:r>
            <a:r>
              <a:rPr lang="en-US" dirty="0" smtClean="0">
                <a:solidFill>
                  <a:srgbClr val="FF0000"/>
                </a:solidFill>
              </a:rPr>
              <a:t>echo "45" + 12;   //output: 57</a:t>
            </a:r>
          </a:p>
          <a:p>
            <a:pPr>
              <a:buNone/>
            </a:pPr>
            <a:r>
              <a:rPr lang="en-US" dirty="0" smtClean="0">
                <a:solidFill>
                  <a:srgbClr val="FF0000"/>
                </a:solidFill>
              </a:rPr>
              <a:t>	echo 12 + 12.4;   //output: 24.4</a:t>
            </a:r>
          </a:p>
        </p:txBody>
      </p:sp>
    </p:spTree>
  </p:cSld>
  <p:clrMapOvr>
    <a:masterClrMapping/>
  </p:clrMapOvr>
  <p:transition spd="med">
    <p:whee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1.2 Working with Variables…</a:t>
            </a:r>
            <a:endParaRPr lang="en-US" dirty="0"/>
          </a:p>
        </p:txBody>
      </p:sp>
      <p:sp>
        <p:nvSpPr>
          <p:cNvPr id="3" name="Content Placeholder 2"/>
          <p:cNvSpPr>
            <a:spLocks noGrp="1"/>
          </p:cNvSpPr>
          <p:nvPr>
            <p:ph sz="quarter" idx="1"/>
          </p:nvPr>
        </p:nvSpPr>
        <p:spPr>
          <a:xfrm>
            <a:off x="612648" y="1600200"/>
            <a:ext cx="8153400" cy="5029200"/>
          </a:xfrm>
        </p:spPr>
        <p:txBody>
          <a:bodyPr>
            <a:normAutofit/>
          </a:bodyPr>
          <a:lstStyle/>
          <a:p>
            <a:r>
              <a:rPr lang="en-US" sz="2400" dirty="0" smtClean="0"/>
              <a:t>Explicit conversion happens, when we use the cast constructs.</a:t>
            </a:r>
          </a:p>
          <a:p>
            <a:r>
              <a:rPr lang="en-US" sz="2400" dirty="0" smtClean="0"/>
              <a:t>There are two ways to do this:</a:t>
            </a:r>
          </a:p>
          <a:p>
            <a:pPr lvl="1"/>
            <a:r>
              <a:rPr lang="nb-NO" sz="2100" dirty="0" smtClean="0"/>
              <a:t>Using bool settype ( mixed var, string type) function</a:t>
            </a:r>
            <a:endParaRPr lang="en-US" sz="2100" dirty="0" smtClean="0"/>
          </a:p>
          <a:p>
            <a:pPr lvl="1"/>
            <a:r>
              <a:rPr lang="en-US" sz="2100" dirty="0" smtClean="0"/>
              <a:t>Using cast methods</a:t>
            </a:r>
          </a:p>
          <a:p>
            <a:pPr>
              <a:buNone/>
            </a:pPr>
            <a:endParaRPr lang="en-US" sz="1200" dirty="0" smtClean="0"/>
          </a:p>
          <a:p>
            <a:r>
              <a:rPr lang="en-US" sz="2400" dirty="0" smtClean="0"/>
              <a:t>The cast methods are: </a:t>
            </a:r>
          </a:p>
          <a:p>
            <a:pPr lvl="1"/>
            <a:r>
              <a:rPr lang="en-US" sz="2100" dirty="0" smtClean="0"/>
              <a:t>(</a:t>
            </a:r>
            <a:r>
              <a:rPr lang="en-US" sz="2100" dirty="0" err="1" smtClean="0"/>
              <a:t>int</a:t>
            </a:r>
            <a:r>
              <a:rPr lang="en-US" sz="2100" dirty="0" smtClean="0"/>
              <a:t>), (integer) - cast to integer</a:t>
            </a:r>
          </a:p>
          <a:p>
            <a:pPr lvl="1"/>
            <a:r>
              <a:rPr lang="en-US" sz="2100" dirty="0" smtClean="0"/>
              <a:t>(</a:t>
            </a:r>
            <a:r>
              <a:rPr lang="en-US" sz="2100" dirty="0" err="1" smtClean="0"/>
              <a:t>bool</a:t>
            </a:r>
            <a:r>
              <a:rPr lang="en-US" sz="2100" dirty="0" smtClean="0"/>
              <a:t>), (</a:t>
            </a:r>
            <a:r>
              <a:rPr lang="en-US" sz="2100" dirty="0" err="1" smtClean="0"/>
              <a:t>boolean</a:t>
            </a:r>
            <a:r>
              <a:rPr lang="en-US" sz="2100" dirty="0" smtClean="0"/>
              <a:t>) - cast to </a:t>
            </a:r>
            <a:r>
              <a:rPr lang="en-US" sz="2100" dirty="0" err="1" smtClean="0"/>
              <a:t>boolean</a:t>
            </a:r>
            <a:endParaRPr lang="en-US" sz="2100" dirty="0" smtClean="0"/>
          </a:p>
          <a:p>
            <a:pPr lvl="1"/>
            <a:r>
              <a:rPr lang="en-US" sz="2100" dirty="0" smtClean="0"/>
              <a:t>(float), (double), (real) - cast to float</a:t>
            </a:r>
          </a:p>
          <a:p>
            <a:pPr lvl="1"/>
            <a:r>
              <a:rPr lang="en-US" sz="2100" dirty="0" smtClean="0"/>
              <a:t>(string) - cast to string</a:t>
            </a:r>
          </a:p>
          <a:p>
            <a:pPr lvl="1"/>
            <a:r>
              <a:rPr lang="en-US" sz="2100" dirty="0" smtClean="0"/>
              <a:t>(array) - cast to array</a:t>
            </a:r>
          </a:p>
          <a:p>
            <a:pPr lvl="1"/>
            <a:r>
              <a:rPr lang="en-US" sz="2100" dirty="0" smtClean="0"/>
              <a:t>(object) - cast to object</a:t>
            </a:r>
          </a:p>
        </p:txBody>
      </p:sp>
    </p:spTree>
  </p:cSld>
  <p:clrMapOvr>
    <a:masterClrMapping/>
  </p:clrMapOvr>
  <p:transition spd="med">
    <p:whee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1.2 Working with Variables…</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92500" lnSpcReduction="20000"/>
          </a:bodyPr>
          <a:lstStyle/>
          <a:p>
            <a:r>
              <a:rPr lang="en-US" sz="2800" dirty="0" err="1" smtClean="0"/>
              <a:t>Settype</a:t>
            </a:r>
            <a:r>
              <a:rPr lang="en-US" sz="2800" dirty="0" smtClean="0"/>
              <a:t> sets the type of a variable. </a:t>
            </a:r>
          </a:p>
          <a:p>
            <a:pPr>
              <a:buNone/>
            </a:pPr>
            <a:endParaRPr lang="en-US" sz="1400" dirty="0" smtClean="0"/>
          </a:p>
          <a:p>
            <a:r>
              <a:rPr lang="en-US" sz="2800" dirty="0" smtClean="0"/>
              <a:t>The syntax is:</a:t>
            </a:r>
          </a:p>
          <a:p>
            <a:pPr>
              <a:buNone/>
            </a:pPr>
            <a:r>
              <a:rPr lang="en-US" sz="2800" dirty="0" smtClean="0"/>
              <a:t>		</a:t>
            </a:r>
            <a:r>
              <a:rPr lang="en-US" sz="2800" dirty="0" err="1" smtClean="0"/>
              <a:t>bool</a:t>
            </a:r>
            <a:r>
              <a:rPr lang="en-US" sz="2800" dirty="0" smtClean="0"/>
              <a:t> </a:t>
            </a:r>
            <a:r>
              <a:rPr lang="en-US" sz="2800" b="1" dirty="0" err="1" smtClean="0"/>
              <a:t>settype</a:t>
            </a:r>
            <a:r>
              <a:rPr lang="en-US" sz="2800" dirty="0" smtClean="0"/>
              <a:t> ( mixed </a:t>
            </a:r>
            <a:r>
              <a:rPr lang="en-US" sz="2800" dirty="0" err="1" smtClean="0"/>
              <a:t>var</a:t>
            </a:r>
            <a:r>
              <a:rPr lang="en-US" sz="2800" dirty="0" smtClean="0"/>
              <a:t>, string type)</a:t>
            </a:r>
          </a:p>
          <a:p>
            <a:pPr>
              <a:buNone/>
            </a:pPr>
            <a:endParaRPr lang="en-US" sz="1200" dirty="0" smtClean="0"/>
          </a:p>
          <a:p>
            <a:r>
              <a:rPr lang="en-US" sz="2800" dirty="0" err="1" smtClean="0"/>
              <a:t>Possibles</a:t>
            </a:r>
            <a:r>
              <a:rPr lang="en-US" sz="2800" dirty="0" smtClean="0"/>
              <a:t> values of </a:t>
            </a:r>
            <a:r>
              <a:rPr lang="en-US" sz="2800" i="1" dirty="0" smtClean="0"/>
              <a:t>type</a:t>
            </a:r>
            <a:r>
              <a:rPr lang="en-US" sz="2800" dirty="0" smtClean="0"/>
              <a:t> are: </a:t>
            </a:r>
          </a:p>
          <a:p>
            <a:pPr lvl="1"/>
            <a:r>
              <a:rPr lang="en-US" dirty="0" smtClean="0"/>
              <a:t>"</a:t>
            </a:r>
            <a:r>
              <a:rPr lang="en-US" dirty="0" err="1" smtClean="0"/>
              <a:t>boolean</a:t>
            </a:r>
            <a:r>
              <a:rPr lang="en-US" dirty="0" smtClean="0"/>
              <a:t>" (or, since PHP 4.2.0, "</a:t>
            </a:r>
            <a:r>
              <a:rPr lang="en-US" dirty="0" err="1" smtClean="0"/>
              <a:t>bool</a:t>
            </a:r>
            <a:r>
              <a:rPr lang="en-US" dirty="0" smtClean="0"/>
              <a:t>") </a:t>
            </a:r>
          </a:p>
          <a:p>
            <a:pPr lvl="1"/>
            <a:r>
              <a:rPr lang="en-US" dirty="0" smtClean="0"/>
              <a:t>"integer" (or, since PHP 4.2.0, "</a:t>
            </a:r>
            <a:r>
              <a:rPr lang="en-US" dirty="0" err="1" smtClean="0"/>
              <a:t>int</a:t>
            </a:r>
            <a:r>
              <a:rPr lang="en-US" dirty="0" smtClean="0"/>
              <a:t>") </a:t>
            </a:r>
          </a:p>
          <a:p>
            <a:pPr lvl="1"/>
            <a:r>
              <a:rPr lang="en-US" dirty="0" smtClean="0"/>
              <a:t>"float" (since PHP 4.2.0, for older versions use "double") </a:t>
            </a:r>
          </a:p>
          <a:p>
            <a:pPr lvl="1"/>
            <a:r>
              <a:rPr lang="en-US" dirty="0" smtClean="0"/>
              <a:t>"string" </a:t>
            </a:r>
          </a:p>
          <a:p>
            <a:pPr lvl="1"/>
            <a:r>
              <a:rPr lang="en-US" dirty="0" smtClean="0"/>
              <a:t>"array" </a:t>
            </a:r>
          </a:p>
          <a:p>
            <a:pPr lvl="1"/>
            <a:r>
              <a:rPr lang="en-US" dirty="0" smtClean="0"/>
              <a:t>"object" </a:t>
            </a:r>
          </a:p>
          <a:p>
            <a:pPr lvl="1"/>
            <a:r>
              <a:rPr lang="en-US" dirty="0" smtClean="0"/>
              <a:t>"null" (since PHP 4.2.0) </a:t>
            </a:r>
          </a:p>
        </p:txBody>
      </p:sp>
    </p:spTree>
  </p:cSld>
  <p:clrMapOvr>
    <a:masterClrMapping/>
  </p:clrMapOvr>
  <p:transition spd="med">
    <p:whee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1.2 Working with Variables…</a:t>
            </a:r>
            <a:endParaRPr lang="en-US" dirty="0"/>
          </a:p>
        </p:txBody>
      </p:sp>
      <p:sp>
        <p:nvSpPr>
          <p:cNvPr id="3" name="Content Placeholder 2"/>
          <p:cNvSpPr>
            <a:spLocks noGrp="1"/>
          </p:cNvSpPr>
          <p:nvPr>
            <p:ph sz="quarter" idx="1"/>
          </p:nvPr>
        </p:nvSpPr>
        <p:spPr>
          <a:xfrm>
            <a:off x="612648" y="1600200"/>
            <a:ext cx="8153400" cy="5029200"/>
          </a:xfrm>
        </p:spPr>
        <p:txBody>
          <a:bodyPr>
            <a:normAutofit fontScale="92500" lnSpcReduction="10000"/>
          </a:bodyPr>
          <a:lstStyle/>
          <a:p>
            <a:pPr>
              <a:buNone/>
            </a:pPr>
            <a:r>
              <a:rPr lang="en-US" sz="2400" dirty="0" smtClean="0"/>
              <a:t>Example:</a:t>
            </a:r>
          </a:p>
          <a:p>
            <a:pPr>
              <a:lnSpc>
                <a:spcPct val="120000"/>
              </a:lnSpc>
              <a:spcBef>
                <a:spcPts val="0"/>
              </a:spcBef>
              <a:buNone/>
            </a:pPr>
            <a:r>
              <a:rPr lang="en-US" sz="2000" dirty="0" smtClean="0">
                <a:solidFill>
                  <a:srgbClr val="FF0000"/>
                </a:solidFill>
              </a:rPr>
              <a:t>   $</a:t>
            </a:r>
            <a:r>
              <a:rPr lang="en-US" sz="2000" dirty="0" err="1" smtClean="0">
                <a:solidFill>
                  <a:srgbClr val="FF0000"/>
                </a:solidFill>
              </a:rPr>
              <a:t>foo</a:t>
            </a:r>
            <a:r>
              <a:rPr lang="en-US" sz="2000" dirty="0" smtClean="0">
                <a:solidFill>
                  <a:srgbClr val="FF0000"/>
                </a:solidFill>
              </a:rPr>
              <a:t> = "321.456number";</a:t>
            </a:r>
          </a:p>
          <a:p>
            <a:pPr>
              <a:lnSpc>
                <a:spcPct val="120000"/>
              </a:lnSpc>
              <a:spcBef>
                <a:spcPts val="0"/>
              </a:spcBef>
              <a:buNone/>
            </a:pPr>
            <a:r>
              <a:rPr lang="en-US" sz="2000" dirty="0" smtClean="0">
                <a:solidFill>
                  <a:srgbClr val="FF0000"/>
                </a:solidFill>
              </a:rPr>
              <a:t>   </a:t>
            </a:r>
            <a:r>
              <a:rPr lang="en-US" sz="2000" dirty="0" err="1" smtClean="0">
                <a:solidFill>
                  <a:srgbClr val="FF0000"/>
                </a:solidFill>
              </a:rPr>
              <a:t>settype</a:t>
            </a:r>
            <a:r>
              <a:rPr lang="en-US" sz="2000" dirty="0" smtClean="0">
                <a:solidFill>
                  <a:srgbClr val="FF0000"/>
                </a:solidFill>
              </a:rPr>
              <a:t>($</a:t>
            </a:r>
            <a:r>
              <a:rPr lang="en-US" sz="2000" dirty="0" err="1" smtClean="0">
                <a:solidFill>
                  <a:srgbClr val="FF0000"/>
                </a:solidFill>
              </a:rPr>
              <a:t>foo</a:t>
            </a:r>
            <a:r>
              <a:rPr lang="en-US" sz="2000" dirty="0" smtClean="0">
                <a:solidFill>
                  <a:srgbClr val="FF0000"/>
                </a:solidFill>
              </a:rPr>
              <a:t>, "float");</a:t>
            </a:r>
          </a:p>
          <a:p>
            <a:pPr>
              <a:lnSpc>
                <a:spcPct val="120000"/>
              </a:lnSpc>
              <a:spcBef>
                <a:spcPts val="0"/>
              </a:spcBef>
              <a:buNone/>
            </a:pPr>
            <a:r>
              <a:rPr lang="en-US" sz="2000" dirty="0" smtClean="0">
                <a:solidFill>
                  <a:srgbClr val="FF0000"/>
                </a:solidFill>
              </a:rPr>
              <a:t>   print("&lt;</a:t>
            </a:r>
            <a:r>
              <a:rPr lang="en-US" sz="2000" dirty="0" err="1" smtClean="0">
                <a:solidFill>
                  <a:srgbClr val="FF0000"/>
                </a:solidFill>
              </a:rPr>
              <a:t>br</a:t>
            </a:r>
            <a:r>
              <a:rPr lang="en-US" sz="2000" dirty="0" smtClean="0">
                <a:solidFill>
                  <a:srgbClr val="FF0000"/>
                </a:solidFill>
              </a:rPr>
              <a:t>&gt;Float: $</a:t>
            </a:r>
            <a:r>
              <a:rPr lang="en-US" sz="2000" dirty="0" err="1" smtClean="0">
                <a:solidFill>
                  <a:srgbClr val="FF0000"/>
                </a:solidFill>
              </a:rPr>
              <a:t>foo</a:t>
            </a:r>
            <a:r>
              <a:rPr lang="en-US" sz="2000" dirty="0" smtClean="0">
                <a:solidFill>
                  <a:srgbClr val="FF0000"/>
                </a:solidFill>
              </a:rPr>
              <a:t>"); 		//output: Float: 321.456</a:t>
            </a:r>
          </a:p>
          <a:p>
            <a:pPr>
              <a:lnSpc>
                <a:spcPct val="120000"/>
              </a:lnSpc>
              <a:spcBef>
                <a:spcPts val="0"/>
              </a:spcBef>
              <a:buNone/>
            </a:pPr>
            <a:r>
              <a:rPr lang="en-US" sz="2000" dirty="0" smtClean="0">
                <a:solidFill>
                  <a:srgbClr val="FF0000"/>
                </a:solidFill>
              </a:rPr>
              <a:t>   $</a:t>
            </a:r>
            <a:r>
              <a:rPr lang="en-US" sz="2000" dirty="0" err="1" smtClean="0">
                <a:solidFill>
                  <a:srgbClr val="FF0000"/>
                </a:solidFill>
              </a:rPr>
              <a:t>foo</a:t>
            </a:r>
            <a:r>
              <a:rPr lang="en-US" sz="2000" dirty="0" smtClean="0">
                <a:solidFill>
                  <a:srgbClr val="FF0000"/>
                </a:solidFill>
              </a:rPr>
              <a:t> = "321.456number";</a:t>
            </a:r>
          </a:p>
          <a:p>
            <a:pPr>
              <a:lnSpc>
                <a:spcPct val="120000"/>
              </a:lnSpc>
              <a:spcBef>
                <a:spcPts val="0"/>
              </a:spcBef>
              <a:buNone/>
            </a:pPr>
            <a:r>
              <a:rPr lang="en-US" sz="2000" dirty="0" smtClean="0">
                <a:solidFill>
                  <a:srgbClr val="FF0000"/>
                </a:solidFill>
              </a:rPr>
              <a:t>   </a:t>
            </a:r>
            <a:r>
              <a:rPr lang="en-US" sz="2000" dirty="0" err="1" smtClean="0">
                <a:solidFill>
                  <a:srgbClr val="FF0000"/>
                </a:solidFill>
              </a:rPr>
              <a:t>settype</a:t>
            </a:r>
            <a:r>
              <a:rPr lang="en-US" sz="2000" dirty="0" smtClean="0">
                <a:solidFill>
                  <a:srgbClr val="FF0000"/>
                </a:solidFill>
              </a:rPr>
              <a:t>($</a:t>
            </a:r>
            <a:r>
              <a:rPr lang="en-US" sz="2000" dirty="0" err="1" smtClean="0">
                <a:solidFill>
                  <a:srgbClr val="FF0000"/>
                </a:solidFill>
              </a:rPr>
              <a:t>foo</a:t>
            </a:r>
            <a:r>
              <a:rPr lang="en-US" sz="2000" dirty="0" smtClean="0">
                <a:solidFill>
                  <a:srgbClr val="FF0000"/>
                </a:solidFill>
              </a:rPr>
              <a:t>, "integer");</a:t>
            </a:r>
          </a:p>
          <a:p>
            <a:pPr>
              <a:lnSpc>
                <a:spcPct val="120000"/>
              </a:lnSpc>
              <a:spcBef>
                <a:spcPts val="0"/>
              </a:spcBef>
              <a:buNone/>
            </a:pPr>
            <a:r>
              <a:rPr lang="en-US" sz="2000" dirty="0" smtClean="0">
                <a:solidFill>
                  <a:srgbClr val="FF0000"/>
                </a:solidFill>
              </a:rPr>
              <a:t>   print("&lt;</a:t>
            </a:r>
            <a:r>
              <a:rPr lang="en-US" sz="2000" dirty="0" err="1" smtClean="0">
                <a:solidFill>
                  <a:srgbClr val="FF0000"/>
                </a:solidFill>
              </a:rPr>
              <a:t>br</a:t>
            </a:r>
            <a:r>
              <a:rPr lang="en-US" sz="2000" dirty="0" smtClean="0">
                <a:solidFill>
                  <a:srgbClr val="FF0000"/>
                </a:solidFill>
              </a:rPr>
              <a:t>&gt;Integer: $</a:t>
            </a:r>
            <a:r>
              <a:rPr lang="en-US" sz="2000" dirty="0" err="1" smtClean="0">
                <a:solidFill>
                  <a:srgbClr val="FF0000"/>
                </a:solidFill>
              </a:rPr>
              <a:t>foo</a:t>
            </a:r>
            <a:r>
              <a:rPr lang="en-US" sz="2000" dirty="0" smtClean="0">
                <a:solidFill>
                  <a:srgbClr val="FF0000"/>
                </a:solidFill>
              </a:rPr>
              <a:t>");	 //output: Integer: 321</a:t>
            </a:r>
          </a:p>
          <a:p>
            <a:pPr>
              <a:lnSpc>
                <a:spcPct val="120000"/>
              </a:lnSpc>
              <a:spcBef>
                <a:spcPts val="0"/>
              </a:spcBef>
              <a:buNone/>
            </a:pPr>
            <a:r>
              <a:rPr lang="en-US" sz="1500" dirty="0" smtClean="0">
                <a:solidFill>
                  <a:srgbClr val="FF0000"/>
                </a:solidFill>
              </a:rPr>
              <a:t>   </a:t>
            </a:r>
          </a:p>
          <a:p>
            <a:pPr>
              <a:lnSpc>
                <a:spcPct val="120000"/>
              </a:lnSpc>
              <a:spcBef>
                <a:spcPts val="0"/>
              </a:spcBef>
              <a:buNone/>
            </a:pPr>
            <a:r>
              <a:rPr lang="en-US" sz="2000" dirty="0" smtClean="0">
                <a:solidFill>
                  <a:srgbClr val="FF0000"/>
                </a:solidFill>
              </a:rPr>
              <a:t>   $</a:t>
            </a:r>
            <a:r>
              <a:rPr lang="en-US" sz="2000" dirty="0" err="1" smtClean="0">
                <a:solidFill>
                  <a:srgbClr val="FF0000"/>
                </a:solidFill>
              </a:rPr>
              <a:t>foo</a:t>
            </a:r>
            <a:r>
              <a:rPr lang="en-US" sz="2000" dirty="0" smtClean="0">
                <a:solidFill>
                  <a:srgbClr val="FF0000"/>
                </a:solidFill>
              </a:rPr>
              <a:t> = 321.456; </a:t>
            </a:r>
          </a:p>
          <a:p>
            <a:pPr>
              <a:lnSpc>
                <a:spcPct val="120000"/>
              </a:lnSpc>
              <a:spcBef>
                <a:spcPts val="0"/>
              </a:spcBef>
              <a:buNone/>
            </a:pPr>
            <a:r>
              <a:rPr lang="en-US" sz="2000" dirty="0" smtClean="0">
                <a:solidFill>
                  <a:srgbClr val="FF0000"/>
                </a:solidFill>
              </a:rPr>
              <a:t>   </a:t>
            </a:r>
            <a:r>
              <a:rPr lang="en-US" sz="2000" dirty="0" err="1" smtClean="0">
                <a:solidFill>
                  <a:srgbClr val="FF0000"/>
                </a:solidFill>
              </a:rPr>
              <a:t>settype</a:t>
            </a:r>
            <a:r>
              <a:rPr lang="en-US" sz="2000" dirty="0" smtClean="0">
                <a:solidFill>
                  <a:srgbClr val="FF0000"/>
                </a:solidFill>
              </a:rPr>
              <a:t>($</a:t>
            </a:r>
            <a:r>
              <a:rPr lang="en-US" sz="2000" dirty="0" err="1" smtClean="0">
                <a:solidFill>
                  <a:srgbClr val="FF0000"/>
                </a:solidFill>
              </a:rPr>
              <a:t>foo</a:t>
            </a:r>
            <a:r>
              <a:rPr lang="en-US" sz="2000" dirty="0" smtClean="0">
                <a:solidFill>
                  <a:srgbClr val="FF0000"/>
                </a:solidFill>
              </a:rPr>
              <a:t>, "string");</a:t>
            </a:r>
          </a:p>
          <a:p>
            <a:pPr>
              <a:lnSpc>
                <a:spcPct val="120000"/>
              </a:lnSpc>
              <a:spcBef>
                <a:spcPts val="0"/>
              </a:spcBef>
              <a:buNone/>
            </a:pPr>
            <a:r>
              <a:rPr lang="en-US" sz="2000" dirty="0" smtClean="0">
                <a:solidFill>
                  <a:srgbClr val="FF0000"/>
                </a:solidFill>
              </a:rPr>
              <a:t>   print("&lt;</a:t>
            </a:r>
            <a:r>
              <a:rPr lang="en-US" sz="2000" dirty="0" err="1" smtClean="0">
                <a:solidFill>
                  <a:srgbClr val="FF0000"/>
                </a:solidFill>
              </a:rPr>
              <a:t>br</a:t>
            </a:r>
            <a:r>
              <a:rPr lang="en-US" sz="2000" dirty="0" smtClean="0">
                <a:solidFill>
                  <a:srgbClr val="FF0000"/>
                </a:solidFill>
              </a:rPr>
              <a:t>&gt;String: $</a:t>
            </a:r>
            <a:r>
              <a:rPr lang="en-US" sz="2000" dirty="0" err="1" smtClean="0">
                <a:solidFill>
                  <a:srgbClr val="FF0000"/>
                </a:solidFill>
              </a:rPr>
              <a:t>foo</a:t>
            </a:r>
            <a:r>
              <a:rPr lang="en-US" sz="2000" dirty="0" smtClean="0">
                <a:solidFill>
                  <a:srgbClr val="FF0000"/>
                </a:solidFill>
              </a:rPr>
              <a:t>"); 		 //output: String: 321.456</a:t>
            </a:r>
          </a:p>
          <a:p>
            <a:pPr>
              <a:lnSpc>
                <a:spcPct val="120000"/>
              </a:lnSpc>
              <a:spcBef>
                <a:spcPts val="0"/>
              </a:spcBef>
              <a:buNone/>
            </a:pPr>
            <a:r>
              <a:rPr lang="en-US" sz="1700" dirty="0" smtClean="0">
                <a:solidFill>
                  <a:srgbClr val="FF0000"/>
                </a:solidFill>
              </a:rPr>
              <a:t> </a:t>
            </a:r>
          </a:p>
          <a:p>
            <a:pPr>
              <a:lnSpc>
                <a:spcPct val="120000"/>
              </a:lnSpc>
              <a:spcBef>
                <a:spcPts val="0"/>
              </a:spcBef>
              <a:buNone/>
            </a:pPr>
            <a:r>
              <a:rPr lang="en-US" sz="2000" dirty="0" smtClean="0">
                <a:solidFill>
                  <a:srgbClr val="FF0000"/>
                </a:solidFill>
              </a:rPr>
              <a:t>  $</a:t>
            </a:r>
            <a:r>
              <a:rPr lang="en-US" sz="2000" dirty="0" err="1" smtClean="0">
                <a:solidFill>
                  <a:srgbClr val="FF0000"/>
                </a:solidFill>
              </a:rPr>
              <a:t>foo</a:t>
            </a:r>
            <a:r>
              <a:rPr lang="en-US" sz="2000" dirty="0" smtClean="0">
                <a:solidFill>
                  <a:srgbClr val="FF0000"/>
                </a:solidFill>
              </a:rPr>
              <a:t> = “10.7S”; 	    	// $</a:t>
            </a:r>
            <a:r>
              <a:rPr lang="en-US" sz="2000" dirty="0" err="1" smtClean="0">
                <a:solidFill>
                  <a:srgbClr val="FF0000"/>
                </a:solidFill>
              </a:rPr>
              <a:t>foo</a:t>
            </a:r>
            <a:r>
              <a:rPr lang="en-US" sz="2000" dirty="0" smtClean="0">
                <a:solidFill>
                  <a:srgbClr val="FF0000"/>
                </a:solidFill>
              </a:rPr>
              <a:t> is string</a:t>
            </a:r>
          </a:p>
          <a:p>
            <a:pPr>
              <a:lnSpc>
                <a:spcPct val="120000"/>
              </a:lnSpc>
              <a:spcBef>
                <a:spcPts val="0"/>
              </a:spcBef>
              <a:buNone/>
            </a:pPr>
            <a:r>
              <a:rPr lang="en-US" sz="2000" dirty="0" smtClean="0">
                <a:solidFill>
                  <a:srgbClr val="FF0000"/>
                </a:solidFill>
              </a:rPr>
              <a:t>  $bar = (float) $</a:t>
            </a:r>
            <a:r>
              <a:rPr lang="en-US" sz="2000" dirty="0" err="1" smtClean="0">
                <a:solidFill>
                  <a:srgbClr val="FF0000"/>
                </a:solidFill>
              </a:rPr>
              <a:t>foo</a:t>
            </a:r>
            <a:r>
              <a:rPr lang="en-US" sz="2000" dirty="0" smtClean="0">
                <a:solidFill>
                  <a:srgbClr val="FF0000"/>
                </a:solidFill>
              </a:rPr>
              <a:t>;     	// $bar is float</a:t>
            </a:r>
          </a:p>
          <a:p>
            <a:pPr>
              <a:lnSpc>
                <a:spcPct val="120000"/>
              </a:lnSpc>
              <a:spcBef>
                <a:spcPts val="0"/>
              </a:spcBef>
              <a:buNone/>
            </a:pPr>
            <a:r>
              <a:rPr lang="en-US" sz="2000" dirty="0" smtClean="0">
                <a:solidFill>
                  <a:srgbClr val="FF0000"/>
                </a:solidFill>
              </a:rPr>
              <a:t>  $</a:t>
            </a:r>
            <a:r>
              <a:rPr lang="en-US" sz="2000" dirty="0" err="1" smtClean="0">
                <a:solidFill>
                  <a:srgbClr val="FF0000"/>
                </a:solidFill>
              </a:rPr>
              <a:t>val</a:t>
            </a:r>
            <a:r>
              <a:rPr lang="en-US" sz="2000" dirty="0" smtClean="0">
                <a:solidFill>
                  <a:srgbClr val="FF0000"/>
                </a:solidFill>
              </a:rPr>
              <a:t> = (</a:t>
            </a:r>
            <a:r>
              <a:rPr lang="en-US" sz="2000" dirty="0" err="1" smtClean="0">
                <a:solidFill>
                  <a:srgbClr val="FF0000"/>
                </a:solidFill>
              </a:rPr>
              <a:t>int</a:t>
            </a:r>
            <a:r>
              <a:rPr lang="en-US" sz="2000" dirty="0" smtClean="0">
                <a:solidFill>
                  <a:srgbClr val="FF0000"/>
                </a:solidFill>
              </a:rPr>
              <a:t>) $</a:t>
            </a:r>
            <a:r>
              <a:rPr lang="en-US" sz="2000" dirty="0" err="1" smtClean="0">
                <a:solidFill>
                  <a:srgbClr val="FF0000"/>
                </a:solidFill>
              </a:rPr>
              <a:t>foo</a:t>
            </a:r>
            <a:r>
              <a:rPr lang="en-US" sz="2000" dirty="0" smtClean="0">
                <a:solidFill>
                  <a:srgbClr val="FF0000"/>
                </a:solidFill>
              </a:rPr>
              <a:t>;		//$</a:t>
            </a:r>
            <a:r>
              <a:rPr lang="en-US" sz="2000" dirty="0" err="1" smtClean="0">
                <a:solidFill>
                  <a:srgbClr val="FF0000"/>
                </a:solidFill>
              </a:rPr>
              <a:t>val</a:t>
            </a:r>
            <a:r>
              <a:rPr lang="en-US" sz="2000" dirty="0" smtClean="0">
                <a:solidFill>
                  <a:srgbClr val="FF0000"/>
                </a:solidFill>
              </a:rPr>
              <a:t> is </a:t>
            </a:r>
            <a:r>
              <a:rPr lang="en-US" sz="2000" dirty="0" err="1" smtClean="0">
                <a:solidFill>
                  <a:srgbClr val="FF0000"/>
                </a:solidFill>
              </a:rPr>
              <a:t>int</a:t>
            </a:r>
            <a:r>
              <a:rPr lang="en-US" sz="2000" dirty="0" smtClean="0">
                <a:solidFill>
                  <a:srgbClr val="FF0000"/>
                </a:solidFill>
              </a:rPr>
              <a:t> </a:t>
            </a:r>
            <a:endParaRPr lang="en-US" sz="2000" dirty="0">
              <a:solidFill>
                <a:srgbClr val="FF0000"/>
              </a:solidFill>
            </a:endParaRPr>
          </a:p>
        </p:txBody>
      </p:sp>
    </p:spTree>
  </p:cSld>
  <p:clrMapOvr>
    <a:masterClrMapping/>
  </p:clrMapOvr>
  <p:transition spd="med">
    <p:whee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1.2 Working with Variables…</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b="1" dirty="0" smtClean="0"/>
              <a:t>Creating Constants</a:t>
            </a:r>
            <a:endParaRPr lang="en-US" dirty="0" smtClean="0"/>
          </a:p>
          <a:p>
            <a:r>
              <a:rPr lang="en-US" dirty="0" smtClean="0"/>
              <a:t>We use constants to define values that do not change like PI in </a:t>
            </a:r>
            <a:r>
              <a:rPr lang="en-US" dirty="0" err="1" smtClean="0"/>
              <a:t>maths</a:t>
            </a:r>
            <a:r>
              <a:rPr lang="en-US" dirty="0" smtClean="0"/>
              <a:t>(3.14..), number of days in a week(7), number of minutes in an hour(60), etc. </a:t>
            </a:r>
          </a:p>
          <a:p>
            <a:pPr>
              <a:buNone/>
            </a:pPr>
            <a:endParaRPr lang="en-US" sz="1500" dirty="0" smtClean="0"/>
          </a:p>
          <a:p>
            <a:r>
              <a:rPr lang="en-US" dirty="0" smtClean="0"/>
              <a:t>Constants are set by using the define statement. </a:t>
            </a:r>
          </a:p>
          <a:p>
            <a:r>
              <a:rPr lang="en-US" dirty="0" smtClean="0"/>
              <a:t>The general format is as follows:</a:t>
            </a:r>
          </a:p>
          <a:p>
            <a:pPr>
              <a:buNone/>
            </a:pPr>
            <a:r>
              <a:rPr lang="en-US" dirty="0" smtClean="0">
                <a:solidFill>
                  <a:srgbClr val="FF0000"/>
                </a:solidFill>
              </a:rPr>
              <a:t>		define(“</a:t>
            </a:r>
            <a:r>
              <a:rPr lang="en-US" dirty="0" err="1" smtClean="0">
                <a:solidFill>
                  <a:srgbClr val="FF0000"/>
                </a:solidFill>
              </a:rPr>
              <a:t>constantname</a:t>
            </a:r>
            <a:r>
              <a:rPr lang="en-US" dirty="0" smtClean="0">
                <a:solidFill>
                  <a:srgbClr val="FF0000"/>
                </a:solidFill>
              </a:rPr>
              <a:t>”, ”</a:t>
            </a:r>
            <a:r>
              <a:rPr lang="en-US" dirty="0" err="1" smtClean="0">
                <a:solidFill>
                  <a:srgbClr val="FF0000"/>
                </a:solidFill>
              </a:rPr>
              <a:t>constantvalue</a:t>
            </a:r>
            <a:r>
              <a:rPr lang="en-US" dirty="0" smtClean="0">
                <a:solidFill>
                  <a:srgbClr val="FF0000"/>
                </a:solidFill>
              </a:rPr>
              <a:t>”);</a:t>
            </a:r>
          </a:p>
          <a:p>
            <a:pPr>
              <a:buNone/>
            </a:pPr>
            <a:r>
              <a:rPr lang="en-US" sz="1500" dirty="0" smtClean="0"/>
              <a:t> </a:t>
            </a:r>
          </a:p>
          <a:p>
            <a:r>
              <a:rPr lang="en-US" dirty="0" smtClean="0"/>
              <a:t>For example, to set a constant with the weather, use the following statement:</a:t>
            </a:r>
          </a:p>
          <a:p>
            <a:pPr>
              <a:buNone/>
            </a:pPr>
            <a:r>
              <a:rPr lang="en-US" dirty="0" smtClean="0">
                <a:solidFill>
                  <a:srgbClr val="FF0000"/>
                </a:solidFill>
              </a:rPr>
              <a:t>		define(“PI”,”3.141”);</a:t>
            </a:r>
          </a:p>
          <a:p>
            <a:r>
              <a:rPr lang="en-US" dirty="0" smtClean="0"/>
              <a:t>This statement creates a constant called PI and sets its value to “3.141”.</a:t>
            </a:r>
          </a:p>
        </p:txBody>
      </p:sp>
    </p:spTree>
  </p:cSld>
  <p:clrMapOvr>
    <a:masterClrMapping/>
  </p:clrMapOvr>
  <p:transition spd="med">
    <p:whee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1.2 Working with Variables…</a:t>
            </a:r>
            <a:endParaRPr lang="en-US" dirty="0"/>
          </a:p>
        </p:txBody>
      </p:sp>
      <p:sp>
        <p:nvSpPr>
          <p:cNvPr id="3" name="Content Placeholder 2"/>
          <p:cNvSpPr>
            <a:spLocks noGrp="1"/>
          </p:cNvSpPr>
          <p:nvPr>
            <p:ph sz="quarter" idx="1"/>
          </p:nvPr>
        </p:nvSpPr>
        <p:spPr>
          <a:xfrm>
            <a:off x="612648" y="1600200"/>
            <a:ext cx="8153400" cy="5105400"/>
          </a:xfrm>
        </p:spPr>
        <p:txBody>
          <a:bodyPr>
            <a:normAutofit fontScale="77500" lnSpcReduction="20000"/>
          </a:bodyPr>
          <a:lstStyle/>
          <a:p>
            <a:pPr>
              <a:lnSpc>
                <a:spcPct val="110000"/>
              </a:lnSpc>
            </a:pPr>
            <a:r>
              <a:rPr lang="en-US" dirty="0" smtClean="0"/>
              <a:t>unlike variables, constant names do not begin with a dollar sign ($). </a:t>
            </a:r>
          </a:p>
          <a:p>
            <a:pPr>
              <a:lnSpc>
                <a:spcPct val="110000"/>
              </a:lnSpc>
            </a:pPr>
            <a:r>
              <a:rPr lang="en-US" dirty="0" smtClean="0"/>
              <a:t>By convention, constants are given names that are all uppercase </a:t>
            </a:r>
          </a:p>
          <a:p>
            <a:pPr>
              <a:lnSpc>
                <a:spcPct val="110000"/>
              </a:lnSpc>
            </a:pPr>
            <a:r>
              <a:rPr lang="en-US" dirty="0" smtClean="0"/>
              <a:t>Example:</a:t>
            </a:r>
          </a:p>
          <a:p>
            <a:pPr>
              <a:lnSpc>
                <a:spcPct val="110000"/>
              </a:lnSpc>
              <a:buNone/>
            </a:pPr>
            <a:r>
              <a:rPr lang="en-US" dirty="0" smtClean="0">
                <a:solidFill>
                  <a:srgbClr val="FF0000"/>
                </a:solidFill>
              </a:rPr>
              <a:t>		define (“INTEREST”,0.01);</a:t>
            </a:r>
          </a:p>
          <a:p>
            <a:pPr>
              <a:buNone/>
            </a:pPr>
            <a:endParaRPr lang="en-US" sz="1700" b="1" dirty="0" smtClean="0"/>
          </a:p>
          <a:p>
            <a:pPr>
              <a:buNone/>
            </a:pPr>
            <a:r>
              <a:rPr lang="en-US" b="1" dirty="0" smtClean="0"/>
              <a:t>Displaying constants</a:t>
            </a:r>
            <a:endParaRPr lang="en-US" dirty="0" smtClean="0"/>
          </a:p>
          <a:p>
            <a:r>
              <a:rPr lang="en-US" dirty="0" smtClean="0"/>
              <a:t>You can determine the value of a constant by using print as follows:</a:t>
            </a:r>
          </a:p>
          <a:p>
            <a:pPr>
              <a:buNone/>
            </a:pPr>
            <a:r>
              <a:rPr lang="en-US" dirty="0" smtClean="0">
                <a:solidFill>
                  <a:srgbClr val="FF0000"/>
                </a:solidFill>
              </a:rPr>
              <a:t>		print(INTEREST);</a:t>
            </a:r>
          </a:p>
          <a:p>
            <a:pPr>
              <a:buNone/>
            </a:pPr>
            <a:r>
              <a:rPr lang="en-US" sz="1700" dirty="0" smtClean="0"/>
              <a:t> </a:t>
            </a:r>
            <a:r>
              <a:rPr lang="en-US" dirty="0" smtClean="0">
                <a:solidFill>
                  <a:srgbClr val="FF0000"/>
                </a:solidFill>
              </a:rPr>
              <a:t>		echo INTEREST;</a:t>
            </a:r>
          </a:p>
          <a:p>
            <a:pPr>
              <a:buNone/>
            </a:pPr>
            <a:r>
              <a:rPr lang="en-US" sz="1700" dirty="0" smtClean="0"/>
              <a:t> </a:t>
            </a:r>
          </a:p>
          <a:p>
            <a:r>
              <a:rPr lang="en-US" dirty="0" smtClean="0"/>
              <a:t>When you echo a constant, you can’t enclose it in quotes. </a:t>
            </a:r>
          </a:p>
          <a:p>
            <a:r>
              <a:rPr lang="en-US" dirty="0" smtClean="0"/>
              <a:t>You can build more complicated output statements by using commas, as in the following example:</a:t>
            </a:r>
          </a:p>
          <a:p>
            <a:pPr>
              <a:buNone/>
            </a:pPr>
            <a:r>
              <a:rPr lang="en-US" dirty="0" smtClean="0"/>
              <a:t>	</a:t>
            </a:r>
            <a:r>
              <a:rPr lang="en-US" dirty="0" smtClean="0">
                <a:solidFill>
                  <a:srgbClr val="FF0000"/>
                </a:solidFill>
              </a:rPr>
              <a:t>echo “The Canadian exchange rate is $”, INTEREST;</a:t>
            </a:r>
          </a:p>
        </p:txBody>
      </p:sp>
    </p:spTree>
  </p:cSld>
  <p:clrMapOvr>
    <a:masterClrMapping/>
  </p:clrMapOvr>
  <p:transition spd="med">
    <p:whee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1.2 Working with Variables…</a:t>
            </a:r>
            <a:endParaRPr lang="en-US" dirty="0"/>
          </a:p>
        </p:txBody>
      </p:sp>
      <p:sp>
        <p:nvSpPr>
          <p:cNvPr id="3" name="Content Placeholder 2"/>
          <p:cNvSpPr>
            <a:spLocks noGrp="1"/>
          </p:cNvSpPr>
          <p:nvPr>
            <p:ph sz="quarter" idx="1"/>
          </p:nvPr>
        </p:nvSpPr>
        <p:spPr>
          <a:xfrm>
            <a:off x="612648" y="1600200"/>
            <a:ext cx="8153400" cy="5257800"/>
          </a:xfrm>
        </p:spPr>
        <p:txBody>
          <a:bodyPr>
            <a:normAutofit/>
          </a:bodyPr>
          <a:lstStyle/>
          <a:p>
            <a:pPr>
              <a:buNone/>
            </a:pPr>
            <a:r>
              <a:rPr lang="nn-NO" sz="2400" dirty="0" smtClean="0">
                <a:solidFill>
                  <a:srgbClr val="FF0000"/>
                </a:solidFill>
              </a:rPr>
              <a:t>$test_val = 5.5466; </a:t>
            </a:r>
          </a:p>
          <a:p>
            <a:pPr>
              <a:buNone/>
            </a:pPr>
            <a:r>
              <a:rPr lang="nn-NO" sz="2400" dirty="0" smtClean="0">
                <a:solidFill>
                  <a:srgbClr val="FF0000"/>
                </a:solidFill>
              </a:rPr>
              <a:t>settype($test_val, "integer"); </a:t>
            </a:r>
          </a:p>
          <a:p>
            <a:pPr>
              <a:buNone/>
            </a:pPr>
            <a:r>
              <a:rPr lang="nn-NO" sz="2400" dirty="0" smtClean="0">
                <a:solidFill>
                  <a:srgbClr val="FF0000"/>
                </a:solidFill>
              </a:rPr>
              <a:t>echo $test_val;</a:t>
            </a:r>
          </a:p>
          <a:p>
            <a:pPr>
              <a:buNone/>
            </a:pPr>
            <a:r>
              <a:rPr lang="nn-NO" sz="2400" dirty="0" smtClean="0"/>
              <a:t>output: 5</a:t>
            </a:r>
          </a:p>
          <a:p>
            <a:pPr>
              <a:buNone/>
            </a:pPr>
            <a:endParaRPr lang="nn-NO" sz="1200" dirty="0" smtClean="0">
              <a:solidFill>
                <a:srgbClr val="FF0000"/>
              </a:solidFill>
            </a:endParaRPr>
          </a:p>
          <a:p>
            <a:pPr>
              <a:buNone/>
            </a:pPr>
            <a:r>
              <a:rPr lang="pt-BR" sz="2400" dirty="0" smtClean="0">
                <a:solidFill>
                  <a:srgbClr val="FF0000"/>
                </a:solidFill>
              </a:rPr>
              <a:t>$num = 33; </a:t>
            </a:r>
          </a:p>
          <a:p>
            <a:pPr>
              <a:buNone/>
            </a:pPr>
            <a:r>
              <a:rPr lang="pt-BR" sz="2400" dirty="0" smtClean="0">
                <a:solidFill>
                  <a:srgbClr val="FF0000"/>
                </a:solidFill>
              </a:rPr>
              <a:t>(boolean) $num; </a:t>
            </a:r>
          </a:p>
          <a:p>
            <a:pPr>
              <a:buNone/>
            </a:pPr>
            <a:r>
              <a:rPr lang="pt-BR" sz="2400" dirty="0" smtClean="0">
                <a:solidFill>
                  <a:srgbClr val="FF0000"/>
                </a:solidFill>
              </a:rPr>
              <a:t>echo $num; </a:t>
            </a:r>
          </a:p>
          <a:p>
            <a:pPr>
              <a:buNone/>
            </a:pPr>
            <a:r>
              <a:rPr lang="pt-BR" sz="2400" dirty="0" smtClean="0"/>
              <a:t>Output: 33</a:t>
            </a:r>
          </a:p>
          <a:p>
            <a:pPr>
              <a:buNone/>
            </a:pPr>
            <a:endParaRPr lang="pt-BR" sz="1050" dirty="0" smtClean="0">
              <a:solidFill>
                <a:srgbClr val="FF0000"/>
              </a:solidFill>
            </a:endParaRPr>
          </a:p>
          <a:p>
            <a:pPr>
              <a:buNone/>
            </a:pPr>
            <a:r>
              <a:rPr lang="en-US" sz="2400" dirty="0" smtClean="0">
                <a:solidFill>
                  <a:srgbClr val="FF0000"/>
                </a:solidFill>
              </a:rPr>
              <a:t>echo </a:t>
            </a:r>
            <a:r>
              <a:rPr lang="en-US" sz="2400" dirty="0" err="1" smtClean="0">
                <a:solidFill>
                  <a:srgbClr val="FF0000"/>
                </a:solidFill>
              </a:rPr>
              <a:t>gettype</a:t>
            </a:r>
            <a:r>
              <a:rPr lang="en-US" sz="2400" dirty="0" smtClean="0">
                <a:solidFill>
                  <a:srgbClr val="FF0000"/>
                </a:solidFill>
              </a:rPr>
              <a:t>("4"); </a:t>
            </a:r>
          </a:p>
          <a:p>
            <a:pPr>
              <a:buNone/>
            </a:pPr>
            <a:r>
              <a:rPr lang="en-US" sz="2400" dirty="0" smtClean="0"/>
              <a:t>Output: String</a:t>
            </a:r>
          </a:p>
        </p:txBody>
      </p:sp>
    </p:spTree>
  </p:cSld>
  <p:clrMapOvr>
    <a:masterClrMapping/>
  </p:clrMapOvr>
  <p:transition spd="med">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1.3 Using Operators</a:t>
            </a:r>
            <a:endParaRPr lang="en-US" dirty="0"/>
          </a:p>
        </p:txBody>
      </p:sp>
      <p:sp>
        <p:nvSpPr>
          <p:cNvPr id="3" name="Content Placeholder 2"/>
          <p:cNvSpPr>
            <a:spLocks noGrp="1"/>
          </p:cNvSpPr>
          <p:nvPr>
            <p:ph sz="quarter" idx="1"/>
          </p:nvPr>
        </p:nvSpPr>
        <p:spPr/>
        <p:txBody>
          <a:bodyPr/>
          <a:lstStyle/>
          <a:p>
            <a:r>
              <a:rPr lang="en-US" sz="2400" dirty="0" smtClean="0"/>
              <a:t>PHP supports many operators.</a:t>
            </a:r>
          </a:p>
          <a:p>
            <a:endParaRPr lang="en-US" sz="1000" b="1" dirty="0" smtClean="0"/>
          </a:p>
          <a:p>
            <a:pPr>
              <a:buNone/>
            </a:pPr>
            <a:r>
              <a:rPr lang="en-US" sz="2400" b="1" dirty="0" smtClean="0"/>
              <a:t>Mathematical Operators</a:t>
            </a:r>
            <a:endParaRPr lang="en-US" sz="2400" dirty="0" smtClean="0"/>
          </a:p>
          <a:p>
            <a:r>
              <a:rPr lang="en-US" sz="2400" dirty="0" smtClean="0"/>
              <a:t>Arithmetic operators are straightforward—they are just the normal mathematical operators.</a:t>
            </a:r>
          </a:p>
        </p:txBody>
      </p:sp>
      <p:graphicFrame>
        <p:nvGraphicFramePr>
          <p:cNvPr id="4" name="Table 3"/>
          <p:cNvGraphicFramePr>
            <a:graphicFrameLocks noGrp="1"/>
          </p:cNvGraphicFramePr>
          <p:nvPr/>
        </p:nvGraphicFramePr>
        <p:xfrm>
          <a:off x="1066800" y="3733800"/>
          <a:ext cx="7162800" cy="2819398"/>
        </p:xfrm>
        <a:graphic>
          <a:graphicData uri="http://schemas.openxmlformats.org/drawingml/2006/table">
            <a:tbl>
              <a:tblPr/>
              <a:tblGrid>
                <a:gridCol w="1219200"/>
                <a:gridCol w="5943600"/>
              </a:tblGrid>
              <a:tr h="388704">
                <a:tc>
                  <a:txBody>
                    <a:bodyPr/>
                    <a:lstStyle/>
                    <a:p>
                      <a:pPr marL="0" marR="0" algn="just">
                        <a:lnSpc>
                          <a:spcPct val="115000"/>
                        </a:lnSpc>
                        <a:spcBef>
                          <a:spcPts val="0"/>
                        </a:spcBef>
                        <a:spcAft>
                          <a:spcPts val="0"/>
                        </a:spcAft>
                      </a:pPr>
                      <a:r>
                        <a:rPr lang="en-US" sz="1800" b="1" kern="50" dirty="0">
                          <a:solidFill>
                            <a:srgbClr val="000000"/>
                          </a:solidFill>
                          <a:latin typeface="Calibri"/>
                          <a:ea typeface="DejaVu Sans"/>
                          <a:cs typeface="Times New Roman"/>
                        </a:rPr>
                        <a:t>Operator</a:t>
                      </a:r>
                      <a:endParaRPr lang="en-US" sz="2000" kern="50" dirty="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kern="50">
                          <a:solidFill>
                            <a:srgbClr val="000000"/>
                          </a:solidFill>
                          <a:latin typeface="Calibri"/>
                          <a:ea typeface="DejaVu Sans"/>
                          <a:cs typeface="Times New Roman"/>
                        </a:rPr>
                        <a:t>Description</a:t>
                      </a:r>
                      <a:endParaRPr lang="en-US" sz="2000" kern="5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3847">
                <a:tc>
                  <a:txBody>
                    <a:bodyPr/>
                    <a:lstStyle/>
                    <a:p>
                      <a:pPr marL="0" marR="0" algn="ctr">
                        <a:lnSpc>
                          <a:spcPct val="115000"/>
                        </a:lnSpc>
                        <a:spcBef>
                          <a:spcPts val="0"/>
                        </a:spcBef>
                        <a:spcAft>
                          <a:spcPts val="0"/>
                        </a:spcAft>
                      </a:pPr>
                      <a:r>
                        <a:rPr lang="en-US" sz="1800" kern="50">
                          <a:solidFill>
                            <a:srgbClr val="000000"/>
                          </a:solidFill>
                          <a:latin typeface="Calibri"/>
                          <a:ea typeface="DejaVu Sans"/>
                          <a:cs typeface="Times New Roman"/>
                        </a:rPr>
                        <a:t>+</a:t>
                      </a:r>
                      <a:endParaRPr lang="en-US" sz="2000" kern="5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lgn="just">
                        <a:lnSpc>
                          <a:spcPct val="115000"/>
                        </a:lnSpc>
                        <a:spcBef>
                          <a:spcPts val="0"/>
                        </a:spcBef>
                        <a:spcAft>
                          <a:spcPts val="0"/>
                        </a:spcAft>
                      </a:pPr>
                      <a:r>
                        <a:rPr lang="en-US" sz="1800" kern="50" dirty="0">
                          <a:solidFill>
                            <a:srgbClr val="000000"/>
                          </a:solidFill>
                          <a:latin typeface="Calibri"/>
                          <a:ea typeface="DejaVu Sans"/>
                          <a:cs typeface="Times New Roman"/>
                        </a:rPr>
                        <a:t>Adds two numbers together.</a:t>
                      </a:r>
                      <a:endParaRPr lang="en-US" sz="2000" kern="50" dirty="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r>
              <a:tr h="388704">
                <a:tc>
                  <a:txBody>
                    <a:bodyPr/>
                    <a:lstStyle/>
                    <a:p>
                      <a:pPr marL="0" marR="0" algn="ctr">
                        <a:lnSpc>
                          <a:spcPct val="115000"/>
                        </a:lnSpc>
                        <a:spcBef>
                          <a:spcPts val="0"/>
                        </a:spcBef>
                        <a:spcAft>
                          <a:spcPts val="0"/>
                        </a:spcAft>
                      </a:pPr>
                      <a:r>
                        <a:rPr lang="en-US" sz="1800" kern="50">
                          <a:solidFill>
                            <a:srgbClr val="000000"/>
                          </a:solidFill>
                          <a:latin typeface="Calibri"/>
                          <a:ea typeface="DejaVu Sans"/>
                          <a:cs typeface="Times New Roman"/>
                        </a:rPr>
                        <a:t>-</a:t>
                      </a:r>
                      <a:endParaRPr lang="en-US" sz="2000" kern="50">
                        <a:latin typeface="Liberation Serif"/>
                        <a:ea typeface="DejaVu Sans"/>
                        <a:cs typeface="DejaVu Sans"/>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1800" kern="50" dirty="0">
                          <a:solidFill>
                            <a:srgbClr val="000000"/>
                          </a:solidFill>
                          <a:latin typeface="Calibri"/>
                          <a:ea typeface="DejaVu Sans"/>
                          <a:cs typeface="Times New Roman"/>
                        </a:rPr>
                        <a:t>Subtracts the second number from the first number.</a:t>
                      </a:r>
                      <a:endParaRPr lang="en-US" sz="2000" kern="50" dirty="0">
                        <a:latin typeface="Liberation Serif"/>
                        <a:ea typeface="DejaVu Sans"/>
                        <a:cs typeface="DejaVu Sans"/>
                      </a:endParaRPr>
                    </a:p>
                  </a:txBody>
                  <a:tcPr marL="68580" marR="68580" marT="0" marB="0">
                    <a:lnL>
                      <a:noFill/>
                    </a:lnL>
                    <a:lnR>
                      <a:noFill/>
                    </a:lnR>
                    <a:lnT>
                      <a:noFill/>
                    </a:lnT>
                    <a:lnB>
                      <a:noFill/>
                    </a:lnB>
                  </a:tcPr>
                </a:tc>
              </a:tr>
              <a:tr h="472030">
                <a:tc>
                  <a:txBody>
                    <a:bodyPr/>
                    <a:lstStyle/>
                    <a:p>
                      <a:pPr marL="0" marR="0" algn="ctr">
                        <a:lnSpc>
                          <a:spcPct val="115000"/>
                        </a:lnSpc>
                        <a:spcBef>
                          <a:spcPts val="0"/>
                        </a:spcBef>
                        <a:spcAft>
                          <a:spcPts val="0"/>
                        </a:spcAft>
                      </a:pPr>
                      <a:r>
                        <a:rPr lang="en-US" sz="1800" kern="50">
                          <a:solidFill>
                            <a:srgbClr val="000000"/>
                          </a:solidFill>
                          <a:latin typeface="Calibri"/>
                          <a:ea typeface="DejaVu Sans"/>
                          <a:cs typeface="Times New Roman"/>
                        </a:rPr>
                        <a:t>*</a:t>
                      </a:r>
                      <a:endParaRPr lang="en-US" sz="2000" kern="50">
                        <a:latin typeface="Liberation Serif"/>
                        <a:ea typeface="DejaVu Sans"/>
                        <a:cs typeface="DejaVu Sans"/>
                      </a:endParaRPr>
                    </a:p>
                  </a:txBody>
                  <a:tcPr marL="68580" marR="68580" marT="0" marB="0">
                    <a:lnL>
                      <a:noFill/>
                    </a:lnL>
                    <a:lnR>
                      <a:noFill/>
                    </a:lnR>
                    <a:lnT>
                      <a:noFill/>
                    </a:lnT>
                    <a:lnB>
                      <a:noFill/>
                    </a:lnB>
                    <a:solidFill>
                      <a:srgbClr val="C0C0C0"/>
                    </a:solidFill>
                  </a:tcPr>
                </a:tc>
                <a:tc>
                  <a:txBody>
                    <a:bodyPr/>
                    <a:lstStyle/>
                    <a:p>
                      <a:pPr marL="0" marR="0" algn="just">
                        <a:lnSpc>
                          <a:spcPct val="115000"/>
                        </a:lnSpc>
                        <a:spcBef>
                          <a:spcPts val="0"/>
                        </a:spcBef>
                        <a:spcAft>
                          <a:spcPts val="0"/>
                        </a:spcAft>
                      </a:pPr>
                      <a:r>
                        <a:rPr lang="en-US" sz="1800" kern="50" dirty="0">
                          <a:solidFill>
                            <a:srgbClr val="000000"/>
                          </a:solidFill>
                          <a:latin typeface="Calibri"/>
                          <a:ea typeface="DejaVu Sans"/>
                          <a:cs typeface="Times New Roman"/>
                        </a:rPr>
                        <a:t>Multiplies two numbers together.</a:t>
                      </a:r>
                      <a:endParaRPr lang="en-US" sz="2000" kern="50" dirty="0">
                        <a:latin typeface="Liberation Serif"/>
                        <a:ea typeface="DejaVu Sans"/>
                        <a:cs typeface="DejaVu Sans"/>
                      </a:endParaRPr>
                    </a:p>
                  </a:txBody>
                  <a:tcPr marL="68580" marR="68580" marT="0" marB="0">
                    <a:lnL>
                      <a:noFill/>
                    </a:lnL>
                    <a:lnR>
                      <a:noFill/>
                    </a:lnR>
                    <a:lnT>
                      <a:noFill/>
                    </a:lnT>
                    <a:lnB>
                      <a:noFill/>
                    </a:lnB>
                    <a:solidFill>
                      <a:srgbClr val="C0C0C0"/>
                    </a:solidFill>
                  </a:tcPr>
                </a:tc>
              </a:tr>
              <a:tr h="388704">
                <a:tc>
                  <a:txBody>
                    <a:bodyPr/>
                    <a:lstStyle/>
                    <a:p>
                      <a:pPr marL="0" marR="0" algn="ctr">
                        <a:lnSpc>
                          <a:spcPct val="115000"/>
                        </a:lnSpc>
                        <a:spcBef>
                          <a:spcPts val="0"/>
                        </a:spcBef>
                        <a:spcAft>
                          <a:spcPts val="0"/>
                        </a:spcAft>
                      </a:pPr>
                      <a:r>
                        <a:rPr lang="en-US" sz="1800" kern="50">
                          <a:solidFill>
                            <a:srgbClr val="000000"/>
                          </a:solidFill>
                          <a:latin typeface="Calibri"/>
                          <a:ea typeface="DejaVu Sans"/>
                          <a:cs typeface="Times New Roman"/>
                        </a:rPr>
                        <a:t>/</a:t>
                      </a:r>
                      <a:endParaRPr lang="en-US" sz="2000" kern="50">
                        <a:latin typeface="Liberation Serif"/>
                        <a:ea typeface="DejaVu Sans"/>
                        <a:cs typeface="DejaVu Sans"/>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1800" kern="50">
                          <a:solidFill>
                            <a:srgbClr val="000000"/>
                          </a:solidFill>
                          <a:latin typeface="Calibri"/>
                          <a:ea typeface="DejaVu Sans"/>
                          <a:cs typeface="Times New Roman"/>
                        </a:rPr>
                        <a:t>Divides the first number by the second number.</a:t>
                      </a:r>
                      <a:endParaRPr lang="en-US" sz="2000" kern="50">
                        <a:latin typeface="Liberation Serif"/>
                        <a:ea typeface="DejaVu Sans"/>
                        <a:cs typeface="DejaVu Sans"/>
                      </a:endParaRPr>
                    </a:p>
                  </a:txBody>
                  <a:tcPr marL="68580" marR="68580" marT="0" marB="0">
                    <a:lnL>
                      <a:noFill/>
                    </a:lnL>
                    <a:lnR>
                      <a:noFill/>
                    </a:lnR>
                    <a:lnT>
                      <a:noFill/>
                    </a:lnT>
                    <a:lnB>
                      <a:noFill/>
                    </a:lnB>
                  </a:tcPr>
                </a:tc>
              </a:tr>
              <a:tr h="777409">
                <a:tc>
                  <a:txBody>
                    <a:bodyPr/>
                    <a:lstStyle/>
                    <a:p>
                      <a:pPr marL="0" marR="0" algn="ctr">
                        <a:lnSpc>
                          <a:spcPct val="115000"/>
                        </a:lnSpc>
                        <a:spcBef>
                          <a:spcPts val="0"/>
                        </a:spcBef>
                        <a:spcAft>
                          <a:spcPts val="0"/>
                        </a:spcAft>
                      </a:pPr>
                      <a:r>
                        <a:rPr lang="en-US" sz="1800" kern="50" dirty="0">
                          <a:solidFill>
                            <a:srgbClr val="000000"/>
                          </a:solidFill>
                          <a:latin typeface="Calibri"/>
                          <a:ea typeface="DejaVu Sans"/>
                          <a:cs typeface="Times New Roman"/>
                        </a:rPr>
                        <a:t>%</a:t>
                      </a:r>
                      <a:endParaRPr lang="en-US" sz="2000" kern="50" dirty="0">
                        <a:latin typeface="Liberation Serif"/>
                        <a:ea typeface="DejaVu Sans"/>
                        <a:cs typeface="DejaVu Sans"/>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marL="0" marR="0" algn="just">
                        <a:lnSpc>
                          <a:spcPct val="115000"/>
                        </a:lnSpc>
                        <a:spcBef>
                          <a:spcPts val="0"/>
                        </a:spcBef>
                        <a:spcAft>
                          <a:spcPts val="0"/>
                        </a:spcAft>
                      </a:pPr>
                      <a:r>
                        <a:rPr lang="en-US" sz="1800" kern="50" dirty="0">
                          <a:solidFill>
                            <a:srgbClr val="000000"/>
                          </a:solidFill>
                          <a:latin typeface="Calibri"/>
                          <a:ea typeface="DejaVu Sans"/>
                          <a:cs typeface="Times New Roman"/>
                        </a:rPr>
                        <a:t>Finds the remainder when the first number is divided by the second number</a:t>
                      </a:r>
                      <a:r>
                        <a:rPr lang="en-US" sz="1800" kern="50" dirty="0" smtClean="0">
                          <a:solidFill>
                            <a:srgbClr val="000000"/>
                          </a:solidFill>
                          <a:latin typeface="Calibri"/>
                          <a:ea typeface="DejaVu Sans"/>
                          <a:cs typeface="Times New Roman"/>
                        </a:rPr>
                        <a:t>.</a:t>
                      </a:r>
                      <a:endParaRPr lang="en-US" sz="2000" kern="50" dirty="0">
                        <a:latin typeface="Liberation Serif"/>
                        <a:ea typeface="DejaVu Sans"/>
                        <a:cs typeface="DejaVu Sans"/>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tr>
            </a:tbl>
          </a:graphicData>
        </a:graphic>
      </p:graphicFrame>
    </p:spTree>
  </p:cSld>
  <p:clrMapOvr>
    <a:masterClrMapping/>
  </p:clrMapOvr>
  <p:transition spd="med">
    <p:whee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PHP…</a:t>
            </a:r>
            <a:endParaRPr lang="en-US" dirty="0"/>
          </a:p>
        </p:txBody>
      </p:sp>
      <p:sp>
        <p:nvSpPr>
          <p:cNvPr id="3" name="Content Placeholder 2"/>
          <p:cNvSpPr>
            <a:spLocks noGrp="1"/>
          </p:cNvSpPr>
          <p:nvPr>
            <p:ph sz="quarter" idx="1"/>
          </p:nvPr>
        </p:nvSpPr>
        <p:spPr>
          <a:xfrm>
            <a:off x="612648" y="1600200"/>
            <a:ext cx="8153400" cy="5105400"/>
          </a:xfrm>
        </p:spPr>
        <p:txBody>
          <a:bodyPr>
            <a:normAutofit fontScale="77500" lnSpcReduction="20000"/>
          </a:bodyPr>
          <a:lstStyle/>
          <a:p>
            <a:pPr>
              <a:lnSpc>
                <a:spcPct val="120000"/>
              </a:lnSpc>
            </a:pPr>
            <a:r>
              <a:rPr lang="en-US" dirty="0" smtClean="0"/>
              <a:t>PHP is a server-side scripting language, which means that the scripts are executed on the server, the computer where the Web site is located. </a:t>
            </a:r>
          </a:p>
          <a:p>
            <a:pPr>
              <a:lnSpc>
                <a:spcPct val="120000"/>
              </a:lnSpc>
            </a:pPr>
            <a:r>
              <a:rPr lang="en-US" dirty="0" smtClean="0"/>
              <a:t>This is different than JavaScript, another popular language for dynamic Web sites. </a:t>
            </a:r>
          </a:p>
          <a:p>
            <a:pPr>
              <a:lnSpc>
                <a:spcPct val="120000"/>
              </a:lnSpc>
            </a:pPr>
            <a:r>
              <a:rPr lang="en-US" dirty="0" smtClean="0"/>
              <a:t>JavaScript is executed by the browser, on the user’s computer. </a:t>
            </a:r>
          </a:p>
          <a:p>
            <a:pPr>
              <a:lnSpc>
                <a:spcPct val="120000"/>
              </a:lnSpc>
            </a:pPr>
            <a:r>
              <a:rPr lang="en-US" dirty="0" smtClean="0"/>
              <a:t>Thus, JavaScript is a client-side language. </a:t>
            </a:r>
          </a:p>
          <a:p>
            <a:pPr>
              <a:lnSpc>
                <a:spcPct val="120000"/>
              </a:lnSpc>
              <a:buNone/>
            </a:pPr>
            <a:r>
              <a:rPr lang="en-US" sz="1500" dirty="0" smtClean="0"/>
              <a:t> </a:t>
            </a:r>
          </a:p>
          <a:p>
            <a:pPr>
              <a:lnSpc>
                <a:spcPct val="120000"/>
              </a:lnSpc>
            </a:pPr>
            <a:r>
              <a:rPr lang="en-US" dirty="0" smtClean="0"/>
              <a:t>Because PHP scripts execute on the server, PHP can dynamically create the HTML code that generates the Web page.</a:t>
            </a:r>
          </a:p>
          <a:p>
            <a:pPr>
              <a:lnSpc>
                <a:spcPct val="120000"/>
              </a:lnSpc>
            </a:pPr>
            <a:r>
              <a:rPr lang="en-US" dirty="0" smtClean="0"/>
              <a:t>This allows individual users to see customized Web pages. </a:t>
            </a:r>
          </a:p>
          <a:p>
            <a:pPr>
              <a:lnSpc>
                <a:spcPct val="120000"/>
              </a:lnSpc>
            </a:pPr>
            <a:r>
              <a:rPr lang="en-US" dirty="0" smtClean="0"/>
              <a:t>Web page visitors see the output from scripts, but not the scripts themselves.</a:t>
            </a:r>
          </a:p>
        </p:txBody>
      </p:sp>
    </p:spTree>
  </p:cSld>
  <p:clrMapOvr>
    <a:masterClrMapping/>
  </p:clrMapOvr>
  <p:transition spd="med">
    <p:whee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1.3 Using Operators…</a:t>
            </a:r>
            <a:endParaRPr lang="en-US" dirty="0"/>
          </a:p>
        </p:txBody>
      </p:sp>
      <p:sp>
        <p:nvSpPr>
          <p:cNvPr id="3" name="Content Placeholder 2"/>
          <p:cNvSpPr>
            <a:spLocks noGrp="1"/>
          </p:cNvSpPr>
          <p:nvPr>
            <p:ph sz="quarter" idx="1"/>
          </p:nvPr>
        </p:nvSpPr>
        <p:spPr/>
        <p:txBody>
          <a:bodyPr>
            <a:normAutofit/>
          </a:bodyPr>
          <a:lstStyle/>
          <a:p>
            <a:r>
              <a:rPr lang="en-US" sz="2400" dirty="0" smtClean="0"/>
              <a:t>Example: a program that performs all mathematical operation on two numbers</a:t>
            </a:r>
          </a:p>
          <a:p>
            <a:pPr lvl="2">
              <a:buNone/>
            </a:pPr>
            <a:r>
              <a:rPr lang="en-US" sz="2400" dirty="0" smtClean="0">
                <a:solidFill>
                  <a:srgbClr val="FF0000"/>
                </a:solidFill>
              </a:rPr>
              <a:t>$a = 10;</a:t>
            </a:r>
          </a:p>
          <a:p>
            <a:pPr lvl="2">
              <a:buNone/>
            </a:pPr>
            <a:r>
              <a:rPr lang="en-US" sz="2400" dirty="0" smtClean="0">
                <a:solidFill>
                  <a:srgbClr val="FF0000"/>
                </a:solidFill>
              </a:rPr>
              <a:t>$b = 20;</a:t>
            </a:r>
          </a:p>
          <a:p>
            <a:pPr lvl="2">
              <a:buNone/>
            </a:pPr>
            <a:r>
              <a:rPr lang="en-US" sz="2400" dirty="0" smtClean="0">
                <a:solidFill>
                  <a:srgbClr val="FF0000"/>
                </a:solidFill>
              </a:rPr>
              <a:t>$c = $a + $b; //result: 30</a:t>
            </a:r>
          </a:p>
          <a:p>
            <a:pPr lvl="2">
              <a:buNone/>
            </a:pPr>
            <a:r>
              <a:rPr lang="en-US" sz="2400" dirty="0" smtClean="0">
                <a:solidFill>
                  <a:srgbClr val="FF0000"/>
                </a:solidFill>
              </a:rPr>
              <a:t>$c = $a - $b; //result: -10</a:t>
            </a:r>
          </a:p>
          <a:p>
            <a:pPr lvl="2">
              <a:buNone/>
            </a:pPr>
            <a:r>
              <a:rPr lang="en-US" sz="2400" dirty="0" smtClean="0">
                <a:solidFill>
                  <a:srgbClr val="FF0000"/>
                </a:solidFill>
              </a:rPr>
              <a:t>$c = $a * $b; //result: 200</a:t>
            </a:r>
          </a:p>
          <a:p>
            <a:pPr lvl="2">
              <a:buNone/>
            </a:pPr>
            <a:r>
              <a:rPr lang="en-US" sz="2400" dirty="0" smtClean="0">
                <a:solidFill>
                  <a:srgbClr val="FF0000"/>
                </a:solidFill>
              </a:rPr>
              <a:t>$c = $a / $b; //result: 0.5</a:t>
            </a:r>
          </a:p>
          <a:p>
            <a:pPr lvl="2">
              <a:buNone/>
            </a:pPr>
            <a:r>
              <a:rPr lang="en-US" sz="2400" dirty="0" smtClean="0">
                <a:solidFill>
                  <a:srgbClr val="FF0000"/>
                </a:solidFill>
              </a:rPr>
              <a:t>$c = $a % $b; //result: 10</a:t>
            </a:r>
          </a:p>
        </p:txBody>
      </p:sp>
    </p:spTree>
  </p:cSld>
  <p:clrMapOvr>
    <a:masterClrMapping/>
  </p:clrMapOvr>
  <p:transition spd="med">
    <p:whee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1.3 Using Operators…</a:t>
            </a:r>
            <a:endParaRPr lang="en-US" dirty="0"/>
          </a:p>
        </p:txBody>
      </p:sp>
      <p:sp>
        <p:nvSpPr>
          <p:cNvPr id="3" name="Content Placeholder 2"/>
          <p:cNvSpPr>
            <a:spLocks noGrp="1"/>
          </p:cNvSpPr>
          <p:nvPr>
            <p:ph sz="quarter" idx="1"/>
          </p:nvPr>
        </p:nvSpPr>
        <p:spPr/>
        <p:txBody>
          <a:bodyPr>
            <a:normAutofit/>
          </a:bodyPr>
          <a:lstStyle/>
          <a:p>
            <a:r>
              <a:rPr lang="en-US" sz="2400" dirty="0" smtClean="0"/>
              <a:t>You should note that arithmetic operators are usually applied to integers or doubles. </a:t>
            </a:r>
          </a:p>
          <a:p>
            <a:r>
              <a:rPr lang="en-US" sz="2400" dirty="0" smtClean="0"/>
              <a:t>If you apply them to strings, PHP will try and convert the string to a number. </a:t>
            </a:r>
          </a:p>
          <a:p>
            <a:endParaRPr lang="en-US" sz="1100" dirty="0" smtClean="0"/>
          </a:p>
          <a:p>
            <a:r>
              <a:rPr lang="en-US" sz="2400" dirty="0" smtClean="0"/>
              <a:t>If it contains an “e” or an “E”, it will be converted to a double; otherwise it will be converted to an int. </a:t>
            </a:r>
          </a:p>
          <a:p>
            <a:r>
              <a:rPr lang="en-US" sz="2400" dirty="0" smtClean="0"/>
              <a:t>PHP will look for digits at the start of the string and use those as the value</a:t>
            </a:r>
          </a:p>
          <a:p>
            <a:r>
              <a:rPr lang="en-US" sz="2400" dirty="0" smtClean="0"/>
              <a:t>If there are none, the value of the string will be zero.</a:t>
            </a:r>
          </a:p>
        </p:txBody>
      </p:sp>
    </p:spTree>
  </p:cSld>
  <p:clrMapOvr>
    <a:masterClrMapping/>
  </p:clrMapOvr>
  <p:transition spd="med">
    <p:whee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1.3 Using Operators…</a:t>
            </a:r>
            <a:endParaRPr lang="en-US" dirty="0"/>
          </a:p>
        </p:txBody>
      </p:sp>
      <p:graphicFrame>
        <p:nvGraphicFramePr>
          <p:cNvPr id="4" name="Content Placeholder 3"/>
          <p:cNvGraphicFramePr>
            <a:graphicFrameLocks noGrp="1"/>
          </p:cNvGraphicFramePr>
          <p:nvPr>
            <p:ph sz="quarter" idx="1"/>
          </p:nvPr>
        </p:nvGraphicFramePr>
        <p:xfrm>
          <a:off x="609600" y="2286000"/>
          <a:ext cx="7010400" cy="2209800"/>
        </p:xfrm>
        <a:graphic>
          <a:graphicData uri="http://schemas.openxmlformats.org/drawingml/2006/table">
            <a:tbl>
              <a:tblPr/>
              <a:tblGrid>
                <a:gridCol w="1508051"/>
                <a:gridCol w="2105837"/>
                <a:gridCol w="1806944"/>
                <a:gridCol w="1589568"/>
              </a:tblGrid>
              <a:tr h="441960">
                <a:tc>
                  <a:txBody>
                    <a:bodyPr/>
                    <a:lstStyle/>
                    <a:p>
                      <a:pPr marL="0" marR="0" algn="just">
                        <a:lnSpc>
                          <a:spcPct val="115000"/>
                        </a:lnSpc>
                        <a:spcBef>
                          <a:spcPts val="0"/>
                        </a:spcBef>
                        <a:spcAft>
                          <a:spcPts val="0"/>
                        </a:spcAft>
                      </a:pPr>
                      <a:r>
                        <a:rPr lang="en-US" sz="2000" b="1" kern="50" dirty="0">
                          <a:solidFill>
                            <a:srgbClr val="000000"/>
                          </a:solidFill>
                          <a:latin typeface="Calibri"/>
                          <a:ea typeface="DejaVu Sans"/>
                          <a:cs typeface="Times New Roman"/>
                        </a:rPr>
                        <a:t>operator</a:t>
                      </a:r>
                      <a:endParaRPr lang="en-US" sz="2400" kern="50" dirty="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kern="50" dirty="0">
                          <a:solidFill>
                            <a:srgbClr val="000000"/>
                          </a:solidFill>
                          <a:latin typeface="Calibri"/>
                          <a:ea typeface="DejaVu Sans"/>
                          <a:cs typeface="Times New Roman"/>
                        </a:rPr>
                        <a:t>description</a:t>
                      </a:r>
                      <a:endParaRPr lang="en-US" sz="2400" kern="50" dirty="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kern="50">
                          <a:solidFill>
                            <a:srgbClr val="000000"/>
                          </a:solidFill>
                          <a:latin typeface="Calibri"/>
                          <a:ea typeface="DejaVu Sans"/>
                          <a:cs typeface="Times New Roman"/>
                        </a:rPr>
                        <a:t>example</a:t>
                      </a:r>
                      <a:endParaRPr lang="en-US" sz="2400" kern="5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kern="50">
                          <a:solidFill>
                            <a:srgbClr val="000000"/>
                          </a:solidFill>
                          <a:latin typeface="Calibri"/>
                          <a:ea typeface="DejaVu Sans"/>
                          <a:cs typeface="Times New Roman"/>
                        </a:rPr>
                        <a:t>meaning</a:t>
                      </a:r>
                      <a:endParaRPr lang="en-US" sz="2400" kern="5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1960">
                <a:tc>
                  <a:txBody>
                    <a:bodyPr/>
                    <a:lstStyle/>
                    <a:p>
                      <a:pPr marL="457200" marR="0" lvl="1" algn="l">
                        <a:lnSpc>
                          <a:spcPct val="115000"/>
                        </a:lnSpc>
                        <a:spcBef>
                          <a:spcPts val="0"/>
                        </a:spcBef>
                        <a:spcAft>
                          <a:spcPts val="0"/>
                        </a:spcAft>
                      </a:pPr>
                      <a:r>
                        <a:rPr lang="en-US" sz="2000" kern="50">
                          <a:solidFill>
                            <a:srgbClr val="000000"/>
                          </a:solidFill>
                          <a:latin typeface="Calibri"/>
                          <a:ea typeface="DejaVu Sans"/>
                          <a:cs typeface="Times New Roman"/>
                        </a:rPr>
                        <a:t>++</a:t>
                      </a:r>
                      <a:endParaRPr lang="en-US" sz="2400" kern="5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lgn="just">
                        <a:lnSpc>
                          <a:spcPct val="115000"/>
                        </a:lnSpc>
                        <a:spcBef>
                          <a:spcPts val="0"/>
                        </a:spcBef>
                        <a:spcAft>
                          <a:spcPts val="0"/>
                        </a:spcAft>
                      </a:pPr>
                      <a:r>
                        <a:rPr lang="en-US" sz="2000" kern="50" dirty="0">
                          <a:solidFill>
                            <a:srgbClr val="000000"/>
                          </a:solidFill>
                          <a:latin typeface="Calibri"/>
                          <a:ea typeface="DejaVu Sans"/>
                          <a:cs typeface="Times New Roman"/>
                        </a:rPr>
                        <a:t>postfix increment</a:t>
                      </a:r>
                      <a:endParaRPr lang="en-US" sz="2400" kern="50" dirty="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lgn="just">
                        <a:lnSpc>
                          <a:spcPct val="115000"/>
                        </a:lnSpc>
                        <a:spcBef>
                          <a:spcPts val="0"/>
                        </a:spcBef>
                        <a:spcAft>
                          <a:spcPts val="0"/>
                        </a:spcAft>
                      </a:pPr>
                      <a:r>
                        <a:rPr lang="en-US" sz="2000" kern="50">
                          <a:solidFill>
                            <a:srgbClr val="000000"/>
                          </a:solidFill>
                          <a:latin typeface="Calibri"/>
                          <a:ea typeface="DejaVu Sans"/>
                          <a:cs typeface="Times New Roman"/>
                        </a:rPr>
                        <a:t>$x++</a:t>
                      </a:r>
                      <a:endParaRPr lang="en-US" sz="2400" kern="5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lgn="just">
                        <a:lnSpc>
                          <a:spcPct val="115000"/>
                        </a:lnSpc>
                        <a:spcBef>
                          <a:spcPts val="0"/>
                        </a:spcBef>
                        <a:spcAft>
                          <a:spcPts val="0"/>
                        </a:spcAft>
                      </a:pPr>
                      <a:r>
                        <a:rPr lang="en-US" sz="2000" kern="50" dirty="0">
                          <a:solidFill>
                            <a:srgbClr val="000000"/>
                          </a:solidFill>
                          <a:latin typeface="Calibri"/>
                          <a:ea typeface="DejaVu Sans"/>
                          <a:cs typeface="Times New Roman"/>
                        </a:rPr>
                        <a:t>$</a:t>
                      </a:r>
                      <a:r>
                        <a:rPr lang="en-US" sz="2000" kern="50" dirty="0" smtClean="0">
                          <a:solidFill>
                            <a:srgbClr val="000000"/>
                          </a:solidFill>
                          <a:latin typeface="Calibri"/>
                          <a:ea typeface="DejaVu Sans"/>
                          <a:cs typeface="Times New Roman"/>
                        </a:rPr>
                        <a:t>x = $</a:t>
                      </a:r>
                      <a:r>
                        <a:rPr lang="en-US" sz="2000" kern="50" dirty="0">
                          <a:solidFill>
                            <a:srgbClr val="000000"/>
                          </a:solidFill>
                          <a:latin typeface="Calibri"/>
                          <a:ea typeface="DejaVu Sans"/>
                          <a:cs typeface="Times New Roman"/>
                        </a:rPr>
                        <a:t>x+1</a:t>
                      </a:r>
                      <a:endParaRPr lang="en-US" sz="2400" kern="50" dirty="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r>
              <a:tr h="441960">
                <a:tc>
                  <a:txBody>
                    <a:bodyPr/>
                    <a:lstStyle/>
                    <a:p>
                      <a:pPr marL="457200" marR="0" lvl="1" algn="l">
                        <a:lnSpc>
                          <a:spcPct val="115000"/>
                        </a:lnSpc>
                        <a:spcBef>
                          <a:spcPts val="0"/>
                        </a:spcBef>
                        <a:spcAft>
                          <a:spcPts val="0"/>
                        </a:spcAft>
                      </a:pPr>
                      <a:r>
                        <a:rPr lang="en-US" sz="2000" kern="50">
                          <a:solidFill>
                            <a:srgbClr val="000000"/>
                          </a:solidFill>
                          <a:latin typeface="Calibri"/>
                          <a:ea typeface="DejaVu Sans"/>
                          <a:cs typeface="Times New Roman"/>
                        </a:rPr>
                        <a:t>--</a:t>
                      </a:r>
                      <a:endParaRPr lang="en-US" sz="2400" kern="50">
                        <a:latin typeface="Liberation Serif"/>
                        <a:ea typeface="DejaVu Sans"/>
                        <a:cs typeface="DejaVu Sans"/>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2000" kern="50" dirty="0">
                          <a:solidFill>
                            <a:srgbClr val="000000"/>
                          </a:solidFill>
                          <a:latin typeface="Calibri"/>
                          <a:ea typeface="DejaVu Sans"/>
                          <a:cs typeface="Times New Roman"/>
                        </a:rPr>
                        <a:t>postfix decrement</a:t>
                      </a:r>
                      <a:endParaRPr lang="en-US" sz="2400" kern="50" dirty="0">
                        <a:latin typeface="Liberation Serif"/>
                        <a:ea typeface="DejaVu Sans"/>
                        <a:cs typeface="DejaVu Sans"/>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2000" kern="50">
                          <a:solidFill>
                            <a:srgbClr val="000000"/>
                          </a:solidFill>
                          <a:latin typeface="Calibri"/>
                          <a:ea typeface="DejaVu Sans"/>
                          <a:cs typeface="Times New Roman"/>
                        </a:rPr>
                        <a:t>$x--</a:t>
                      </a:r>
                      <a:endParaRPr lang="en-US" sz="2400" kern="50">
                        <a:latin typeface="Liberation Serif"/>
                        <a:ea typeface="DejaVu Sans"/>
                        <a:cs typeface="DejaVu Sans"/>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2000" kern="50" dirty="0">
                          <a:solidFill>
                            <a:srgbClr val="000000"/>
                          </a:solidFill>
                          <a:latin typeface="Calibri"/>
                          <a:ea typeface="DejaVu Sans"/>
                          <a:cs typeface="Times New Roman"/>
                        </a:rPr>
                        <a:t>$</a:t>
                      </a:r>
                      <a:r>
                        <a:rPr lang="en-US" sz="2000" kern="50" dirty="0" smtClean="0">
                          <a:solidFill>
                            <a:srgbClr val="000000"/>
                          </a:solidFill>
                          <a:latin typeface="Calibri"/>
                          <a:ea typeface="DejaVu Sans"/>
                          <a:cs typeface="Times New Roman"/>
                        </a:rPr>
                        <a:t>x = $</a:t>
                      </a:r>
                      <a:r>
                        <a:rPr lang="en-US" sz="2000" kern="50" dirty="0">
                          <a:solidFill>
                            <a:srgbClr val="000000"/>
                          </a:solidFill>
                          <a:latin typeface="Calibri"/>
                          <a:ea typeface="DejaVu Sans"/>
                          <a:cs typeface="Times New Roman"/>
                        </a:rPr>
                        <a:t>x-1</a:t>
                      </a:r>
                      <a:endParaRPr lang="en-US" sz="2400" kern="50" dirty="0">
                        <a:latin typeface="Liberation Serif"/>
                        <a:ea typeface="DejaVu Sans"/>
                        <a:cs typeface="DejaVu Sans"/>
                      </a:endParaRPr>
                    </a:p>
                  </a:txBody>
                  <a:tcPr marL="68580" marR="68580" marT="0" marB="0">
                    <a:lnL>
                      <a:noFill/>
                    </a:lnL>
                    <a:lnR>
                      <a:noFill/>
                    </a:lnR>
                    <a:lnT>
                      <a:noFill/>
                    </a:lnT>
                    <a:lnB>
                      <a:noFill/>
                    </a:lnB>
                  </a:tcPr>
                </a:tc>
              </a:tr>
              <a:tr h="441960">
                <a:tc>
                  <a:txBody>
                    <a:bodyPr/>
                    <a:lstStyle/>
                    <a:p>
                      <a:pPr marL="457200" marR="0" lvl="1" algn="l">
                        <a:lnSpc>
                          <a:spcPct val="115000"/>
                        </a:lnSpc>
                        <a:spcBef>
                          <a:spcPts val="0"/>
                        </a:spcBef>
                        <a:spcAft>
                          <a:spcPts val="0"/>
                        </a:spcAft>
                      </a:pPr>
                      <a:r>
                        <a:rPr lang="en-US" sz="2000" kern="50">
                          <a:solidFill>
                            <a:srgbClr val="000000"/>
                          </a:solidFill>
                          <a:latin typeface="Calibri"/>
                          <a:ea typeface="DejaVu Sans"/>
                          <a:cs typeface="Times New Roman"/>
                        </a:rPr>
                        <a:t>++</a:t>
                      </a:r>
                      <a:endParaRPr lang="en-US" sz="2400" kern="50">
                        <a:latin typeface="Liberation Serif"/>
                        <a:ea typeface="DejaVu Sans"/>
                        <a:cs typeface="DejaVu Sans"/>
                      </a:endParaRPr>
                    </a:p>
                  </a:txBody>
                  <a:tcPr marL="68580" marR="68580" marT="0" marB="0">
                    <a:lnL>
                      <a:noFill/>
                    </a:lnL>
                    <a:lnR>
                      <a:noFill/>
                    </a:lnR>
                    <a:lnT>
                      <a:noFill/>
                    </a:lnT>
                    <a:lnB>
                      <a:noFill/>
                    </a:lnB>
                    <a:solidFill>
                      <a:srgbClr val="C0C0C0"/>
                    </a:solidFill>
                  </a:tcPr>
                </a:tc>
                <a:tc>
                  <a:txBody>
                    <a:bodyPr/>
                    <a:lstStyle/>
                    <a:p>
                      <a:pPr marL="0" marR="0" algn="just">
                        <a:lnSpc>
                          <a:spcPct val="115000"/>
                        </a:lnSpc>
                        <a:spcBef>
                          <a:spcPts val="0"/>
                        </a:spcBef>
                        <a:spcAft>
                          <a:spcPts val="0"/>
                        </a:spcAft>
                      </a:pPr>
                      <a:r>
                        <a:rPr lang="en-US" sz="2000" kern="50" dirty="0">
                          <a:solidFill>
                            <a:srgbClr val="000000"/>
                          </a:solidFill>
                          <a:latin typeface="Calibri"/>
                          <a:ea typeface="DejaVu Sans"/>
                          <a:cs typeface="Times New Roman"/>
                        </a:rPr>
                        <a:t>prefix increment</a:t>
                      </a:r>
                      <a:endParaRPr lang="en-US" sz="2400" kern="50" dirty="0">
                        <a:latin typeface="Liberation Serif"/>
                        <a:ea typeface="DejaVu Sans"/>
                        <a:cs typeface="DejaVu Sans"/>
                      </a:endParaRPr>
                    </a:p>
                  </a:txBody>
                  <a:tcPr marL="68580" marR="68580" marT="0" marB="0">
                    <a:lnL>
                      <a:noFill/>
                    </a:lnL>
                    <a:lnR>
                      <a:noFill/>
                    </a:lnR>
                    <a:lnT>
                      <a:noFill/>
                    </a:lnT>
                    <a:lnB>
                      <a:noFill/>
                    </a:lnB>
                    <a:solidFill>
                      <a:srgbClr val="C0C0C0"/>
                    </a:solidFill>
                  </a:tcPr>
                </a:tc>
                <a:tc>
                  <a:txBody>
                    <a:bodyPr/>
                    <a:lstStyle/>
                    <a:p>
                      <a:pPr marL="0" marR="0" algn="just">
                        <a:lnSpc>
                          <a:spcPct val="115000"/>
                        </a:lnSpc>
                        <a:spcBef>
                          <a:spcPts val="0"/>
                        </a:spcBef>
                        <a:spcAft>
                          <a:spcPts val="0"/>
                        </a:spcAft>
                      </a:pPr>
                      <a:r>
                        <a:rPr lang="en-US" sz="2000" kern="50">
                          <a:solidFill>
                            <a:srgbClr val="000000"/>
                          </a:solidFill>
                          <a:latin typeface="Calibri"/>
                          <a:ea typeface="DejaVu Sans"/>
                          <a:cs typeface="Times New Roman"/>
                        </a:rPr>
                        <a:t>++$x</a:t>
                      </a:r>
                      <a:endParaRPr lang="en-US" sz="2400" kern="50">
                        <a:latin typeface="Liberation Serif"/>
                        <a:ea typeface="DejaVu Sans"/>
                        <a:cs typeface="DejaVu Sans"/>
                      </a:endParaRPr>
                    </a:p>
                  </a:txBody>
                  <a:tcPr marL="68580" marR="68580" marT="0" marB="0">
                    <a:lnL>
                      <a:noFill/>
                    </a:lnL>
                    <a:lnR>
                      <a:noFill/>
                    </a:lnR>
                    <a:lnT>
                      <a:noFill/>
                    </a:lnT>
                    <a:lnB>
                      <a:noFill/>
                    </a:lnB>
                    <a:solidFill>
                      <a:srgbClr val="C0C0C0"/>
                    </a:solidFill>
                  </a:tcPr>
                </a:tc>
                <a:tc>
                  <a:txBody>
                    <a:bodyPr/>
                    <a:lstStyle/>
                    <a:p>
                      <a:pPr marL="0" marR="0" algn="just">
                        <a:lnSpc>
                          <a:spcPct val="115000"/>
                        </a:lnSpc>
                        <a:spcBef>
                          <a:spcPts val="0"/>
                        </a:spcBef>
                        <a:spcAft>
                          <a:spcPts val="0"/>
                        </a:spcAft>
                      </a:pPr>
                      <a:r>
                        <a:rPr lang="en-US" sz="2000" kern="50" dirty="0">
                          <a:solidFill>
                            <a:srgbClr val="000000"/>
                          </a:solidFill>
                          <a:latin typeface="Calibri"/>
                          <a:ea typeface="DejaVu Sans"/>
                          <a:cs typeface="Times New Roman"/>
                        </a:rPr>
                        <a:t>$</a:t>
                      </a:r>
                      <a:r>
                        <a:rPr lang="en-US" sz="2000" kern="50" dirty="0" smtClean="0">
                          <a:solidFill>
                            <a:srgbClr val="000000"/>
                          </a:solidFill>
                          <a:latin typeface="Calibri"/>
                          <a:ea typeface="DejaVu Sans"/>
                          <a:cs typeface="Times New Roman"/>
                        </a:rPr>
                        <a:t>x = $</a:t>
                      </a:r>
                      <a:r>
                        <a:rPr lang="en-US" sz="2000" kern="50" dirty="0">
                          <a:solidFill>
                            <a:srgbClr val="000000"/>
                          </a:solidFill>
                          <a:latin typeface="Calibri"/>
                          <a:ea typeface="DejaVu Sans"/>
                          <a:cs typeface="Times New Roman"/>
                        </a:rPr>
                        <a:t>x+1</a:t>
                      </a:r>
                      <a:endParaRPr lang="en-US" sz="2400" kern="50" dirty="0">
                        <a:latin typeface="Liberation Serif"/>
                        <a:ea typeface="DejaVu Sans"/>
                        <a:cs typeface="DejaVu Sans"/>
                      </a:endParaRPr>
                    </a:p>
                  </a:txBody>
                  <a:tcPr marL="68580" marR="68580" marT="0" marB="0">
                    <a:lnL>
                      <a:noFill/>
                    </a:lnL>
                    <a:lnR>
                      <a:noFill/>
                    </a:lnR>
                    <a:lnT>
                      <a:noFill/>
                    </a:lnT>
                    <a:lnB>
                      <a:noFill/>
                    </a:lnB>
                    <a:solidFill>
                      <a:srgbClr val="C0C0C0"/>
                    </a:solidFill>
                  </a:tcPr>
                </a:tc>
              </a:tr>
              <a:tr h="441960">
                <a:tc>
                  <a:txBody>
                    <a:bodyPr/>
                    <a:lstStyle/>
                    <a:p>
                      <a:pPr marL="457200" marR="0" lvl="1" algn="l">
                        <a:lnSpc>
                          <a:spcPct val="115000"/>
                        </a:lnSpc>
                        <a:spcBef>
                          <a:spcPts val="0"/>
                        </a:spcBef>
                        <a:spcAft>
                          <a:spcPts val="0"/>
                        </a:spcAft>
                      </a:pPr>
                      <a:r>
                        <a:rPr lang="en-US" sz="2000" kern="50" dirty="0">
                          <a:solidFill>
                            <a:srgbClr val="000000"/>
                          </a:solidFill>
                          <a:latin typeface="Calibri"/>
                          <a:ea typeface="DejaVu Sans"/>
                          <a:cs typeface="Times New Roman"/>
                        </a:rPr>
                        <a:t>--</a:t>
                      </a:r>
                      <a:endParaRPr lang="en-US" sz="2400" kern="50" dirty="0">
                        <a:latin typeface="Liberation Serif"/>
                        <a:ea typeface="DejaVu Sans"/>
                        <a:cs typeface="DejaVu Sans"/>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kern="50">
                          <a:solidFill>
                            <a:srgbClr val="000000"/>
                          </a:solidFill>
                          <a:latin typeface="Calibri"/>
                          <a:ea typeface="DejaVu Sans"/>
                          <a:cs typeface="Times New Roman"/>
                        </a:rPr>
                        <a:t>prefix decrement</a:t>
                      </a:r>
                      <a:endParaRPr lang="en-US" sz="2400" kern="50">
                        <a:latin typeface="Liberation Serif"/>
                        <a:ea typeface="DejaVu Sans"/>
                        <a:cs typeface="DejaVu Sans"/>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kern="50">
                          <a:solidFill>
                            <a:srgbClr val="000000"/>
                          </a:solidFill>
                          <a:latin typeface="Calibri"/>
                          <a:ea typeface="DejaVu Sans"/>
                          <a:cs typeface="Times New Roman"/>
                        </a:rPr>
                        <a:t>--$x</a:t>
                      </a:r>
                      <a:endParaRPr lang="en-US" sz="2400" kern="50">
                        <a:latin typeface="Liberation Serif"/>
                        <a:ea typeface="DejaVu Sans"/>
                        <a:cs typeface="DejaVu Sans"/>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kern="50" dirty="0">
                          <a:solidFill>
                            <a:srgbClr val="000000"/>
                          </a:solidFill>
                          <a:latin typeface="Calibri"/>
                          <a:ea typeface="DejaVu Sans"/>
                          <a:cs typeface="Times New Roman"/>
                        </a:rPr>
                        <a:t>$</a:t>
                      </a:r>
                      <a:r>
                        <a:rPr lang="en-US" sz="2000" kern="50" dirty="0" smtClean="0">
                          <a:solidFill>
                            <a:srgbClr val="000000"/>
                          </a:solidFill>
                          <a:latin typeface="Calibri"/>
                          <a:ea typeface="DejaVu Sans"/>
                          <a:cs typeface="Times New Roman"/>
                        </a:rPr>
                        <a:t>x = $x-1</a:t>
                      </a:r>
                      <a:endParaRPr lang="en-US" sz="2400" kern="50" dirty="0">
                        <a:latin typeface="Liberation Serif"/>
                        <a:ea typeface="DejaVu Sans"/>
                        <a:cs typeface="DejaVu Sans"/>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35841" name="Rectangle 1"/>
          <p:cNvSpPr>
            <a:spLocks noChangeArrowheads="1"/>
          </p:cNvSpPr>
          <p:nvPr/>
        </p:nvSpPr>
        <p:spPr bwMode="auto">
          <a:xfrm>
            <a:off x="457200" y="4648200"/>
            <a:ext cx="75438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ea typeface="Liberation Serif"/>
                <a:cs typeface="Calibri" pitchFamily="34" charset="0"/>
              </a:rPr>
              <a:t>Example: a program that performs postfix and prefix operations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Calibri" pitchFamily="34" charset="0"/>
                <a:ea typeface="Liberation Serif"/>
                <a:cs typeface="Calibri" pitchFamily="34" charset="0"/>
              </a:rPr>
              <a:t>$a = 4;</a:t>
            </a:r>
            <a:endParaRPr kumimoji="0" lang="en-US" sz="1200" b="0" i="0" u="none" strike="noStrike" cap="none" normalizeH="0" baseline="0" dirty="0" smtClean="0">
              <a:ln>
                <a:noFill/>
              </a:ln>
              <a:solidFill>
                <a:srgbClr val="FF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Calibri" pitchFamily="34" charset="0"/>
                <a:ea typeface="Liberation Serif"/>
                <a:cs typeface="Calibri" pitchFamily="34" charset="0"/>
              </a:rPr>
              <a:t>echo “&lt;</a:t>
            </a:r>
            <a:r>
              <a:rPr kumimoji="0" lang="en-US" sz="2000" b="0" i="0" u="none" strike="noStrike" cap="none" normalizeH="0" baseline="0" dirty="0" err="1" smtClean="0">
                <a:ln>
                  <a:noFill/>
                </a:ln>
                <a:solidFill>
                  <a:srgbClr val="FF0000"/>
                </a:solidFill>
                <a:effectLst/>
                <a:latin typeface="Calibri" pitchFamily="34" charset="0"/>
                <a:ea typeface="Liberation Serif"/>
                <a:cs typeface="Calibri" pitchFamily="34" charset="0"/>
              </a:rPr>
              <a:t>br</a:t>
            </a:r>
            <a:r>
              <a:rPr kumimoji="0" lang="en-US" sz="2000" b="0" i="0" u="none" strike="noStrike" cap="none" normalizeH="0" baseline="0" dirty="0" smtClean="0">
                <a:ln>
                  <a:noFill/>
                </a:ln>
                <a:solidFill>
                  <a:srgbClr val="FF0000"/>
                </a:solidFill>
                <a:effectLst/>
                <a:latin typeface="Calibri" pitchFamily="34" charset="0"/>
                <a:ea typeface="Liberation Serif"/>
                <a:cs typeface="Calibri" pitchFamily="34" charset="0"/>
              </a:rPr>
              <a:t>&gt;”, ++$a;</a:t>
            </a:r>
            <a:endParaRPr kumimoji="0" lang="en-US" sz="1200" b="0" i="0" u="none" strike="noStrike" cap="none" normalizeH="0" baseline="0" dirty="0" smtClean="0">
              <a:ln>
                <a:noFill/>
              </a:ln>
              <a:solidFill>
                <a:srgbClr val="FF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Calibri" pitchFamily="34" charset="0"/>
                <a:ea typeface="Liberation Serif"/>
                <a:cs typeface="Calibri" pitchFamily="34" charset="0"/>
              </a:rPr>
              <a:t>$b = 10;</a:t>
            </a:r>
            <a:endParaRPr kumimoji="0" lang="en-US" sz="1200" b="0" i="0" u="none" strike="noStrike" cap="none" normalizeH="0" baseline="0" dirty="0" smtClean="0">
              <a:ln>
                <a:noFill/>
              </a:ln>
              <a:solidFill>
                <a:srgbClr val="FF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Calibri" pitchFamily="34" charset="0"/>
                <a:ea typeface="Liberation Serif"/>
                <a:cs typeface="Calibri" pitchFamily="34" charset="0"/>
              </a:rPr>
              <a:t>echo “&lt;</a:t>
            </a:r>
            <a:r>
              <a:rPr kumimoji="0" lang="en-US" sz="2000" b="0" i="0" u="none" strike="noStrike" cap="none" normalizeH="0" baseline="0" dirty="0" err="1" smtClean="0">
                <a:ln>
                  <a:noFill/>
                </a:ln>
                <a:solidFill>
                  <a:srgbClr val="FF0000"/>
                </a:solidFill>
                <a:effectLst/>
                <a:latin typeface="Calibri" pitchFamily="34" charset="0"/>
                <a:ea typeface="Liberation Serif"/>
                <a:cs typeface="Calibri" pitchFamily="34" charset="0"/>
              </a:rPr>
              <a:t>br</a:t>
            </a:r>
            <a:r>
              <a:rPr kumimoji="0" lang="en-US" sz="2000" b="0" i="0" u="none" strike="noStrike" cap="none" normalizeH="0" baseline="0" dirty="0" smtClean="0">
                <a:ln>
                  <a:noFill/>
                </a:ln>
                <a:solidFill>
                  <a:srgbClr val="FF0000"/>
                </a:solidFill>
                <a:effectLst/>
                <a:latin typeface="Calibri" pitchFamily="34" charset="0"/>
                <a:ea typeface="Liberation Serif"/>
                <a:cs typeface="Calibri" pitchFamily="34" charset="0"/>
              </a:rPr>
              <a:t>&gt;”, $b++;</a:t>
            </a:r>
            <a:endParaRPr kumimoji="0" lang="en-US" sz="1200" b="0" i="0" u="none" strike="noStrike" cap="none" normalizeH="0" baseline="0" dirty="0" smtClean="0">
              <a:ln>
                <a:noFill/>
              </a:ln>
              <a:solidFill>
                <a:srgbClr val="FF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Calibri" pitchFamily="34" charset="0"/>
                <a:ea typeface="Liberation Serif"/>
                <a:cs typeface="Calibri" pitchFamily="34" charset="0"/>
              </a:rPr>
              <a:t>echo “&lt;</a:t>
            </a:r>
            <a:r>
              <a:rPr kumimoji="0" lang="en-US" sz="2000" b="0" i="0" u="none" strike="noStrike" cap="none" normalizeH="0" baseline="0" dirty="0" err="1" smtClean="0">
                <a:ln>
                  <a:noFill/>
                </a:ln>
                <a:solidFill>
                  <a:srgbClr val="FF0000"/>
                </a:solidFill>
                <a:effectLst/>
                <a:latin typeface="Calibri" pitchFamily="34" charset="0"/>
                <a:ea typeface="Liberation Serif"/>
                <a:cs typeface="Calibri" pitchFamily="34" charset="0"/>
              </a:rPr>
              <a:t>br</a:t>
            </a:r>
            <a:r>
              <a:rPr kumimoji="0" lang="en-US" sz="2000" b="0" i="0" u="none" strike="noStrike" cap="none" normalizeH="0" baseline="0" dirty="0" smtClean="0">
                <a:ln>
                  <a:noFill/>
                </a:ln>
                <a:solidFill>
                  <a:srgbClr val="FF0000"/>
                </a:solidFill>
                <a:effectLst/>
                <a:latin typeface="Calibri" pitchFamily="34" charset="0"/>
                <a:ea typeface="Liberation Serif"/>
                <a:cs typeface="Calibri" pitchFamily="34" charset="0"/>
              </a:rPr>
              <a:t>&gt;”, $b;</a:t>
            </a:r>
            <a:endParaRPr kumimoji="0" lang="en-US" sz="3600" b="0" i="0" u="none" strike="noStrike" cap="none" normalizeH="0" baseline="0" dirty="0" smtClean="0">
              <a:ln>
                <a:noFill/>
              </a:ln>
              <a:solidFill>
                <a:srgbClr val="FF0000"/>
              </a:solidFill>
              <a:effectLst/>
              <a:latin typeface="Arial" pitchFamily="34" charset="0"/>
              <a:cs typeface="Arial" pitchFamily="34" charset="0"/>
            </a:endParaRPr>
          </a:p>
        </p:txBody>
      </p:sp>
      <p:sp>
        <p:nvSpPr>
          <p:cNvPr id="35842" name="Rectangle 2"/>
          <p:cNvSpPr>
            <a:spLocks noChangeArrowheads="1"/>
          </p:cNvSpPr>
          <p:nvPr/>
        </p:nvSpPr>
        <p:spPr bwMode="auto">
          <a:xfrm>
            <a:off x="533400" y="1676400"/>
            <a:ext cx="63246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Liberation Serif"/>
                <a:cs typeface="Calibri" pitchFamily="34" charset="0"/>
              </a:rPr>
              <a:t>Pre- and Post-Increment and Decrement operators</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med">
    <p:whee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1.3 Using Operators…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r>
              <a:rPr lang="en-US" dirty="0" smtClean="0"/>
              <a:t>All the increment operators have two effects—they increment and assign a value. </a:t>
            </a:r>
          </a:p>
          <a:p>
            <a:pPr>
              <a:buNone/>
            </a:pPr>
            <a:r>
              <a:rPr lang="en-US" dirty="0" smtClean="0">
                <a:solidFill>
                  <a:srgbClr val="FF0000"/>
                </a:solidFill>
              </a:rPr>
              <a:t>		$a=4;</a:t>
            </a:r>
          </a:p>
          <a:p>
            <a:pPr>
              <a:buNone/>
            </a:pPr>
            <a:r>
              <a:rPr lang="en-US" dirty="0" smtClean="0">
                <a:solidFill>
                  <a:srgbClr val="FF0000"/>
                </a:solidFill>
              </a:rPr>
              <a:t>		echo ++$a;</a:t>
            </a:r>
          </a:p>
          <a:p>
            <a:r>
              <a:rPr lang="en-US" dirty="0" smtClean="0"/>
              <a:t>The second line uses the prefix increment operator.</a:t>
            </a:r>
          </a:p>
          <a:p>
            <a:r>
              <a:rPr lang="en-US" dirty="0" smtClean="0"/>
              <a:t>In this case, $a is incremented to 5 and then the value 5 is returned and printed. </a:t>
            </a:r>
          </a:p>
          <a:p>
            <a:pPr>
              <a:buNone/>
            </a:pPr>
            <a:endParaRPr lang="en-US" sz="1600" dirty="0" smtClean="0"/>
          </a:p>
          <a:p>
            <a:r>
              <a:rPr lang="en-US" dirty="0" smtClean="0"/>
              <a:t>This has a different effect. </a:t>
            </a:r>
          </a:p>
          <a:p>
            <a:pPr>
              <a:buNone/>
            </a:pPr>
            <a:r>
              <a:rPr lang="en-US" dirty="0" smtClean="0">
                <a:solidFill>
                  <a:srgbClr val="FF0000"/>
                </a:solidFill>
              </a:rPr>
              <a:t>		$a=4; </a:t>
            </a:r>
          </a:p>
          <a:p>
            <a:pPr>
              <a:buNone/>
            </a:pPr>
            <a:r>
              <a:rPr lang="en-US" dirty="0" smtClean="0">
                <a:solidFill>
                  <a:srgbClr val="FF0000"/>
                </a:solidFill>
              </a:rPr>
              <a:t>		echo $a++; </a:t>
            </a:r>
          </a:p>
          <a:p>
            <a:pPr>
              <a:buNone/>
            </a:pPr>
            <a:endParaRPr lang="en-US" sz="1600" dirty="0" smtClean="0">
              <a:solidFill>
                <a:srgbClr val="FF0000"/>
              </a:solidFill>
            </a:endParaRPr>
          </a:p>
          <a:p>
            <a:r>
              <a:rPr lang="en-US" dirty="0" smtClean="0"/>
              <a:t>In this case, first, the value of $a is returned and printed, and second, it is incremented. </a:t>
            </a:r>
          </a:p>
          <a:p>
            <a:r>
              <a:rPr lang="en-US" dirty="0" smtClean="0"/>
              <a:t>The  value that is printed is 4. </a:t>
            </a:r>
          </a:p>
          <a:p>
            <a:r>
              <a:rPr lang="en-US" dirty="0" smtClean="0"/>
              <a:t>However, the value of $a after this statement is executed is 5.</a:t>
            </a:r>
          </a:p>
        </p:txBody>
      </p:sp>
    </p:spTree>
  </p:cSld>
  <p:clrMapOvr>
    <a:masterClrMapping/>
  </p:clrMapOvr>
  <p:transition spd="med">
    <p:whee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1.3 Using Operators…</a:t>
            </a:r>
            <a:endParaRPr lang="en-US" dirty="0"/>
          </a:p>
        </p:txBody>
      </p:sp>
      <p:graphicFrame>
        <p:nvGraphicFramePr>
          <p:cNvPr id="4" name="Content Placeholder 3"/>
          <p:cNvGraphicFramePr>
            <a:graphicFrameLocks noGrp="1"/>
          </p:cNvGraphicFramePr>
          <p:nvPr>
            <p:ph sz="quarter" idx="1"/>
          </p:nvPr>
        </p:nvGraphicFramePr>
        <p:xfrm>
          <a:off x="685800" y="1828800"/>
          <a:ext cx="7467600" cy="3200400"/>
        </p:xfrm>
        <a:graphic>
          <a:graphicData uri="http://schemas.openxmlformats.org/drawingml/2006/table">
            <a:tbl>
              <a:tblPr/>
              <a:tblGrid>
                <a:gridCol w="1143000"/>
                <a:gridCol w="2548210"/>
                <a:gridCol w="2023066"/>
                <a:gridCol w="1753324"/>
              </a:tblGrid>
              <a:tr h="457200">
                <a:tc>
                  <a:txBody>
                    <a:bodyPr/>
                    <a:lstStyle/>
                    <a:p>
                      <a:pPr marL="0" marR="0" algn="just">
                        <a:lnSpc>
                          <a:spcPct val="115000"/>
                        </a:lnSpc>
                        <a:spcBef>
                          <a:spcPts val="0"/>
                        </a:spcBef>
                        <a:spcAft>
                          <a:spcPts val="0"/>
                        </a:spcAft>
                      </a:pPr>
                      <a:r>
                        <a:rPr lang="en-US" sz="1800" b="1" kern="50" dirty="0">
                          <a:solidFill>
                            <a:srgbClr val="000000"/>
                          </a:solidFill>
                          <a:latin typeface="Calibri"/>
                          <a:ea typeface="DejaVu Sans"/>
                          <a:cs typeface="Times New Roman"/>
                        </a:rPr>
                        <a:t>Operator</a:t>
                      </a:r>
                      <a:endParaRPr lang="en-US" sz="2000" kern="50" dirty="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kern="50">
                          <a:solidFill>
                            <a:srgbClr val="000000"/>
                          </a:solidFill>
                          <a:latin typeface="Calibri"/>
                          <a:ea typeface="DejaVu Sans"/>
                          <a:cs typeface="Times New Roman"/>
                        </a:rPr>
                        <a:t>description</a:t>
                      </a:r>
                      <a:endParaRPr lang="en-US" sz="2000" kern="5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kern="50">
                          <a:solidFill>
                            <a:srgbClr val="000000"/>
                          </a:solidFill>
                          <a:latin typeface="Calibri"/>
                          <a:ea typeface="DejaVu Sans"/>
                          <a:cs typeface="Times New Roman"/>
                        </a:rPr>
                        <a:t>example</a:t>
                      </a:r>
                      <a:endParaRPr lang="en-US" sz="2000" kern="5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kern="50">
                          <a:solidFill>
                            <a:srgbClr val="000000"/>
                          </a:solidFill>
                          <a:latin typeface="Calibri"/>
                          <a:ea typeface="DejaVu Sans"/>
                          <a:cs typeface="Times New Roman"/>
                        </a:rPr>
                        <a:t>meaning</a:t>
                      </a:r>
                      <a:endParaRPr lang="en-US" sz="2000" kern="5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7200">
                <a:tc>
                  <a:txBody>
                    <a:bodyPr/>
                    <a:lstStyle/>
                    <a:p>
                      <a:pPr marL="0" marR="0" lvl="0" algn="ctr">
                        <a:lnSpc>
                          <a:spcPct val="115000"/>
                        </a:lnSpc>
                        <a:spcBef>
                          <a:spcPts val="0"/>
                        </a:spcBef>
                        <a:spcAft>
                          <a:spcPts val="0"/>
                        </a:spcAft>
                      </a:pPr>
                      <a:r>
                        <a:rPr lang="en-US" sz="1800" kern="50" dirty="0">
                          <a:solidFill>
                            <a:srgbClr val="000000"/>
                          </a:solidFill>
                          <a:latin typeface="Calibri"/>
                          <a:ea typeface="DejaVu Sans"/>
                          <a:cs typeface="Times New Roman"/>
                        </a:rPr>
                        <a:t>+=</a:t>
                      </a:r>
                      <a:endParaRPr lang="en-US" sz="2000" kern="50" dirty="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lgn="just">
                        <a:lnSpc>
                          <a:spcPct val="115000"/>
                        </a:lnSpc>
                        <a:spcBef>
                          <a:spcPts val="0"/>
                        </a:spcBef>
                        <a:spcAft>
                          <a:spcPts val="0"/>
                        </a:spcAft>
                      </a:pPr>
                      <a:r>
                        <a:rPr lang="en-US" sz="1800" kern="50">
                          <a:solidFill>
                            <a:srgbClr val="000000"/>
                          </a:solidFill>
                          <a:latin typeface="Calibri"/>
                          <a:ea typeface="DejaVu Sans"/>
                          <a:cs typeface="Times New Roman"/>
                        </a:rPr>
                        <a:t>add and assign</a:t>
                      </a:r>
                      <a:endParaRPr lang="en-US" sz="2000" kern="5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lgn="just">
                        <a:lnSpc>
                          <a:spcPct val="115000"/>
                        </a:lnSpc>
                        <a:spcBef>
                          <a:spcPts val="0"/>
                        </a:spcBef>
                        <a:spcAft>
                          <a:spcPts val="0"/>
                        </a:spcAft>
                      </a:pPr>
                      <a:r>
                        <a:rPr lang="en-US" sz="1800" kern="50">
                          <a:solidFill>
                            <a:srgbClr val="000000"/>
                          </a:solidFill>
                          <a:latin typeface="Calibri"/>
                          <a:ea typeface="DejaVu Sans"/>
                          <a:cs typeface="Times New Roman"/>
                        </a:rPr>
                        <a:t>$x += 5 </a:t>
                      </a:r>
                      <a:endParaRPr lang="en-US" sz="2000" kern="5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lgn="just">
                        <a:lnSpc>
                          <a:spcPct val="115000"/>
                        </a:lnSpc>
                        <a:spcBef>
                          <a:spcPts val="0"/>
                        </a:spcBef>
                        <a:spcAft>
                          <a:spcPts val="0"/>
                        </a:spcAft>
                      </a:pPr>
                      <a:r>
                        <a:rPr lang="en-US" sz="1800" kern="50">
                          <a:solidFill>
                            <a:srgbClr val="000000"/>
                          </a:solidFill>
                          <a:latin typeface="Calibri"/>
                          <a:ea typeface="DejaVu Sans"/>
                          <a:cs typeface="Times New Roman"/>
                        </a:rPr>
                        <a:t>$x = $x + 5</a:t>
                      </a:r>
                      <a:endParaRPr lang="en-US" sz="2000" kern="5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r>
              <a:tr h="457200">
                <a:tc>
                  <a:txBody>
                    <a:bodyPr/>
                    <a:lstStyle/>
                    <a:p>
                      <a:pPr marL="0" marR="0" lvl="0" algn="ctr">
                        <a:lnSpc>
                          <a:spcPct val="115000"/>
                        </a:lnSpc>
                        <a:spcBef>
                          <a:spcPts val="0"/>
                        </a:spcBef>
                        <a:spcAft>
                          <a:spcPts val="0"/>
                        </a:spcAft>
                      </a:pPr>
                      <a:r>
                        <a:rPr lang="en-US" sz="1800" kern="50" dirty="0">
                          <a:solidFill>
                            <a:srgbClr val="000000"/>
                          </a:solidFill>
                          <a:latin typeface="Calibri"/>
                          <a:ea typeface="DejaVu Sans"/>
                          <a:cs typeface="Times New Roman"/>
                        </a:rPr>
                        <a:t>-=</a:t>
                      </a:r>
                      <a:endParaRPr lang="en-US" sz="2000" kern="50" dirty="0">
                        <a:latin typeface="Liberation Serif"/>
                        <a:ea typeface="DejaVu Sans"/>
                        <a:cs typeface="DejaVu Sans"/>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1800" kern="50" dirty="0">
                          <a:solidFill>
                            <a:srgbClr val="000000"/>
                          </a:solidFill>
                          <a:latin typeface="Calibri"/>
                          <a:ea typeface="DejaVu Sans"/>
                          <a:cs typeface="Times New Roman"/>
                        </a:rPr>
                        <a:t>subtract and assign</a:t>
                      </a:r>
                      <a:endParaRPr lang="en-US" sz="2000" kern="50" dirty="0">
                        <a:latin typeface="Liberation Serif"/>
                        <a:ea typeface="DejaVu Sans"/>
                        <a:cs typeface="DejaVu Sans"/>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1800" kern="50">
                          <a:solidFill>
                            <a:srgbClr val="000000"/>
                          </a:solidFill>
                          <a:latin typeface="Calibri"/>
                          <a:ea typeface="DejaVu Sans"/>
                          <a:cs typeface="Times New Roman"/>
                        </a:rPr>
                        <a:t>$x -= 5 </a:t>
                      </a:r>
                      <a:endParaRPr lang="en-US" sz="2000" kern="50">
                        <a:latin typeface="Liberation Serif"/>
                        <a:ea typeface="DejaVu Sans"/>
                        <a:cs typeface="DejaVu Sans"/>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1800" kern="50">
                          <a:solidFill>
                            <a:srgbClr val="000000"/>
                          </a:solidFill>
                          <a:latin typeface="Calibri"/>
                          <a:ea typeface="DejaVu Sans"/>
                          <a:cs typeface="Times New Roman"/>
                        </a:rPr>
                        <a:t>$x = $x – 5</a:t>
                      </a:r>
                      <a:endParaRPr lang="en-US" sz="2000" kern="50">
                        <a:latin typeface="Liberation Serif"/>
                        <a:ea typeface="DejaVu Sans"/>
                        <a:cs typeface="DejaVu Sans"/>
                      </a:endParaRPr>
                    </a:p>
                  </a:txBody>
                  <a:tcPr marL="68580" marR="68580" marT="0" marB="0">
                    <a:lnL>
                      <a:noFill/>
                    </a:lnL>
                    <a:lnR>
                      <a:noFill/>
                    </a:lnR>
                    <a:lnT>
                      <a:noFill/>
                    </a:lnT>
                    <a:lnB>
                      <a:noFill/>
                    </a:lnB>
                  </a:tcPr>
                </a:tc>
              </a:tr>
              <a:tr h="457200">
                <a:tc>
                  <a:txBody>
                    <a:bodyPr/>
                    <a:lstStyle/>
                    <a:p>
                      <a:pPr marL="0" marR="0" lvl="0" algn="ctr">
                        <a:lnSpc>
                          <a:spcPct val="115000"/>
                        </a:lnSpc>
                        <a:spcBef>
                          <a:spcPts val="0"/>
                        </a:spcBef>
                        <a:spcAft>
                          <a:spcPts val="0"/>
                        </a:spcAft>
                      </a:pPr>
                      <a:r>
                        <a:rPr lang="en-US" sz="1800" kern="50" dirty="0">
                          <a:solidFill>
                            <a:srgbClr val="000000"/>
                          </a:solidFill>
                          <a:latin typeface="Calibri"/>
                          <a:ea typeface="DejaVu Sans"/>
                          <a:cs typeface="Times New Roman"/>
                        </a:rPr>
                        <a:t>/=</a:t>
                      </a:r>
                      <a:endParaRPr lang="en-US" sz="2000" kern="50" dirty="0">
                        <a:latin typeface="Liberation Serif"/>
                        <a:ea typeface="DejaVu Sans"/>
                        <a:cs typeface="DejaVu Sans"/>
                      </a:endParaRPr>
                    </a:p>
                  </a:txBody>
                  <a:tcPr marL="68580" marR="68580" marT="0" marB="0">
                    <a:lnL>
                      <a:noFill/>
                    </a:lnL>
                    <a:lnR>
                      <a:noFill/>
                    </a:lnR>
                    <a:lnT>
                      <a:noFill/>
                    </a:lnT>
                    <a:lnB>
                      <a:noFill/>
                    </a:lnB>
                    <a:solidFill>
                      <a:srgbClr val="C0C0C0"/>
                    </a:solidFill>
                  </a:tcPr>
                </a:tc>
                <a:tc>
                  <a:txBody>
                    <a:bodyPr/>
                    <a:lstStyle/>
                    <a:p>
                      <a:pPr marL="0" marR="0" algn="just">
                        <a:lnSpc>
                          <a:spcPct val="115000"/>
                        </a:lnSpc>
                        <a:spcBef>
                          <a:spcPts val="0"/>
                        </a:spcBef>
                        <a:spcAft>
                          <a:spcPts val="0"/>
                        </a:spcAft>
                      </a:pPr>
                      <a:r>
                        <a:rPr lang="en-US" sz="1800" kern="50" dirty="0">
                          <a:solidFill>
                            <a:srgbClr val="000000"/>
                          </a:solidFill>
                          <a:latin typeface="Calibri"/>
                          <a:ea typeface="DejaVu Sans"/>
                          <a:cs typeface="Times New Roman"/>
                        </a:rPr>
                        <a:t>divide and assign</a:t>
                      </a:r>
                      <a:endParaRPr lang="en-US" sz="2000" kern="50" dirty="0">
                        <a:latin typeface="Liberation Serif"/>
                        <a:ea typeface="DejaVu Sans"/>
                        <a:cs typeface="DejaVu Sans"/>
                      </a:endParaRPr>
                    </a:p>
                  </a:txBody>
                  <a:tcPr marL="68580" marR="68580" marT="0" marB="0">
                    <a:lnL>
                      <a:noFill/>
                    </a:lnL>
                    <a:lnR>
                      <a:noFill/>
                    </a:lnR>
                    <a:lnT>
                      <a:noFill/>
                    </a:lnT>
                    <a:lnB>
                      <a:noFill/>
                    </a:lnB>
                    <a:solidFill>
                      <a:srgbClr val="C0C0C0"/>
                    </a:solidFill>
                  </a:tcPr>
                </a:tc>
                <a:tc>
                  <a:txBody>
                    <a:bodyPr/>
                    <a:lstStyle/>
                    <a:p>
                      <a:pPr marL="0" marR="0" algn="just">
                        <a:lnSpc>
                          <a:spcPct val="115000"/>
                        </a:lnSpc>
                        <a:spcBef>
                          <a:spcPts val="0"/>
                        </a:spcBef>
                        <a:spcAft>
                          <a:spcPts val="0"/>
                        </a:spcAft>
                      </a:pPr>
                      <a:r>
                        <a:rPr lang="en-US" sz="1800" kern="50">
                          <a:solidFill>
                            <a:srgbClr val="000000"/>
                          </a:solidFill>
                          <a:latin typeface="Calibri"/>
                          <a:ea typeface="DejaVu Sans"/>
                          <a:cs typeface="Times New Roman"/>
                        </a:rPr>
                        <a:t>$x /= 5 </a:t>
                      </a:r>
                      <a:endParaRPr lang="en-US" sz="2000" kern="50">
                        <a:latin typeface="Liberation Serif"/>
                        <a:ea typeface="DejaVu Sans"/>
                        <a:cs typeface="DejaVu Sans"/>
                      </a:endParaRPr>
                    </a:p>
                  </a:txBody>
                  <a:tcPr marL="68580" marR="68580" marT="0" marB="0">
                    <a:lnL>
                      <a:noFill/>
                    </a:lnL>
                    <a:lnR>
                      <a:noFill/>
                    </a:lnR>
                    <a:lnT>
                      <a:noFill/>
                    </a:lnT>
                    <a:lnB>
                      <a:noFill/>
                    </a:lnB>
                    <a:solidFill>
                      <a:srgbClr val="C0C0C0"/>
                    </a:solidFill>
                  </a:tcPr>
                </a:tc>
                <a:tc>
                  <a:txBody>
                    <a:bodyPr/>
                    <a:lstStyle/>
                    <a:p>
                      <a:pPr marL="0" marR="0" algn="just">
                        <a:lnSpc>
                          <a:spcPct val="115000"/>
                        </a:lnSpc>
                        <a:spcBef>
                          <a:spcPts val="0"/>
                        </a:spcBef>
                        <a:spcAft>
                          <a:spcPts val="0"/>
                        </a:spcAft>
                      </a:pPr>
                      <a:r>
                        <a:rPr lang="en-US" sz="1800" kern="50">
                          <a:solidFill>
                            <a:srgbClr val="000000"/>
                          </a:solidFill>
                          <a:latin typeface="Calibri"/>
                          <a:ea typeface="DejaVu Sans"/>
                          <a:cs typeface="Times New Roman"/>
                        </a:rPr>
                        <a:t>$x = $x / 5</a:t>
                      </a:r>
                      <a:endParaRPr lang="en-US" sz="2000" kern="50">
                        <a:latin typeface="Liberation Serif"/>
                        <a:ea typeface="DejaVu Sans"/>
                        <a:cs typeface="DejaVu Sans"/>
                      </a:endParaRPr>
                    </a:p>
                  </a:txBody>
                  <a:tcPr marL="68580" marR="68580" marT="0" marB="0">
                    <a:lnL>
                      <a:noFill/>
                    </a:lnL>
                    <a:lnR>
                      <a:noFill/>
                    </a:lnR>
                    <a:lnT>
                      <a:noFill/>
                    </a:lnT>
                    <a:lnB>
                      <a:noFill/>
                    </a:lnB>
                    <a:solidFill>
                      <a:srgbClr val="C0C0C0"/>
                    </a:solidFill>
                  </a:tcPr>
                </a:tc>
              </a:tr>
              <a:tr h="457200">
                <a:tc>
                  <a:txBody>
                    <a:bodyPr/>
                    <a:lstStyle/>
                    <a:p>
                      <a:pPr marL="0" marR="0" lvl="0" algn="ctr">
                        <a:lnSpc>
                          <a:spcPct val="115000"/>
                        </a:lnSpc>
                        <a:spcBef>
                          <a:spcPts val="0"/>
                        </a:spcBef>
                        <a:spcAft>
                          <a:spcPts val="0"/>
                        </a:spcAft>
                      </a:pPr>
                      <a:r>
                        <a:rPr lang="en-US" sz="1800" kern="50" dirty="0">
                          <a:solidFill>
                            <a:srgbClr val="000000"/>
                          </a:solidFill>
                          <a:latin typeface="Calibri"/>
                          <a:ea typeface="DejaVu Sans"/>
                          <a:cs typeface="Times New Roman"/>
                        </a:rPr>
                        <a:t>*=</a:t>
                      </a:r>
                      <a:endParaRPr lang="en-US" sz="2000" kern="50" dirty="0">
                        <a:latin typeface="Liberation Serif"/>
                        <a:ea typeface="DejaVu Sans"/>
                        <a:cs typeface="DejaVu Sans"/>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1800" kern="50">
                          <a:solidFill>
                            <a:srgbClr val="000000"/>
                          </a:solidFill>
                          <a:latin typeface="Calibri"/>
                          <a:ea typeface="DejaVu Sans"/>
                          <a:cs typeface="Times New Roman"/>
                        </a:rPr>
                        <a:t>multiply and assign</a:t>
                      </a:r>
                      <a:endParaRPr lang="en-US" sz="2000" kern="50">
                        <a:latin typeface="Liberation Serif"/>
                        <a:ea typeface="DejaVu Sans"/>
                        <a:cs typeface="DejaVu Sans"/>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1800" kern="50" dirty="0">
                          <a:solidFill>
                            <a:srgbClr val="000000"/>
                          </a:solidFill>
                          <a:latin typeface="Calibri"/>
                          <a:ea typeface="DejaVu Sans"/>
                          <a:cs typeface="Times New Roman"/>
                        </a:rPr>
                        <a:t>$x *= 5 </a:t>
                      </a:r>
                      <a:endParaRPr lang="en-US" sz="2000" kern="50" dirty="0">
                        <a:latin typeface="Liberation Serif"/>
                        <a:ea typeface="DejaVu Sans"/>
                        <a:cs typeface="DejaVu Sans"/>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1800" kern="50">
                          <a:solidFill>
                            <a:srgbClr val="000000"/>
                          </a:solidFill>
                          <a:latin typeface="Calibri"/>
                          <a:ea typeface="DejaVu Sans"/>
                          <a:cs typeface="Times New Roman"/>
                        </a:rPr>
                        <a:t>$x = $x * 5</a:t>
                      </a:r>
                      <a:endParaRPr lang="en-US" sz="2000" kern="50">
                        <a:latin typeface="Liberation Serif"/>
                        <a:ea typeface="DejaVu Sans"/>
                        <a:cs typeface="DejaVu Sans"/>
                      </a:endParaRPr>
                    </a:p>
                  </a:txBody>
                  <a:tcPr marL="68580" marR="68580" marT="0" marB="0">
                    <a:lnL>
                      <a:noFill/>
                    </a:lnL>
                    <a:lnR>
                      <a:noFill/>
                    </a:lnR>
                    <a:lnT>
                      <a:noFill/>
                    </a:lnT>
                    <a:lnB>
                      <a:noFill/>
                    </a:lnB>
                  </a:tcPr>
                </a:tc>
              </a:tr>
              <a:tr h="457200">
                <a:tc>
                  <a:txBody>
                    <a:bodyPr/>
                    <a:lstStyle/>
                    <a:p>
                      <a:pPr marL="0" marR="0" lvl="0" algn="ctr">
                        <a:lnSpc>
                          <a:spcPct val="115000"/>
                        </a:lnSpc>
                        <a:spcBef>
                          <a:spcPts val="0"/>
                        </a:spcBef>
                        <a:spcAft>
                          <a:spcPts val="0"/>
                        </a:spcAft>
                      </a:pPr>
                      <a:r>
                        <a:rPr lang="en-US" sz="1800" kern="50" dirty="0">
                          <a:solidFill>
                            <a:srgbClr val="000000"/>
                          </a:solidFill>
                          <a:latin typeface="Calibri"/>
                          <a:ea typeface="DejaVu Sans"/>
                          <a:cs typeface="Times New Roman"/>
                        </a:rPr>
                        <a:t>%=</a:t>
                      </a:r>
                      <a:endParaRPr lang="en-US" sz="2000" kern="50" dirty="0">
                        <a:latin typeface="Liberation Serif"/>
                        <a:ea typeface="DejaVu Sans"/>
                        <a:cs typeface="DejaVu Sans"/>
                      </a:endParaRPr>
                    </a:p>
                  </a:txBody>
                  <a:tcPr marL="68580" marR="68580" marT="0" marB="0">
                    <a:lnL>
                      <a:noFill/>
                    </a:lnL>
                    <a:lnR>
                      <a:noFill/>
                    </a:lnR>
                    <a:lnT>
                      <a:noFill/>
                    </a:lnT>
                    <a:lnB>
                      <a:noFill/>
                    </a:lnB>
                    <a:solidFill>
                      <a:srgbClr val="C0C0C0"/>
                    </a:solidFill>
                  </a:tcPr>
                </a:tc>
                <a:tc>
                  <a:txBody>
                    <a:bodyPr/>
                    <a:lstStyle/>
                    <a:p>
                      <a:pPr marL="0" marR="0" algn="just">
                        <a:lnSpc>
                          <a:spcPct val="115000"/>
                        </a:lnSpc>
                        <a:spcBef>
                          <a:spcPts val="0"/>
                        </a:spcBef>
                        <a:spcAft>
                          <a:spcPts val="0"/>
                        </a:spcAft>
                      </a:pPr>
                      <a:r>
                        <a:rPr lang="en-US" sz="1800" kern="50">
                          <a:solidFill>
                            <a:srgbClr val="000000"/>
                          </a:solidFill>
                          <a:latin typeface="Calibri"/>
                          <a:ea typeface="DejaVu Sans"/>
                          <a:cs typeface="Times New Roman"/>
                        </a:rPr>
                        <a:t>modulate and assign</a:t>
                      </a:r>
                      <a:endParaRPr lang="en-US" sz="2000" kern="50">
                        <a:latin typeface="Liberation Serif"/>
                        <a:ea typeface="DejaVu Sans"/>
                        <a:cs typeface="DejaVu Sans"/>
                      </a:endParaRPr>
                    </a:p>
                  </a:txBody>
                  <a:tcPr marL="68580" marR="68580" marT="0" marB="0">
                    <a:lnL>
                      <a:noFill/>
                    </a:lnL>
                    <a:lnR>
                      <a:noFill/>
                    </a:lnR>
                    <a:lnT>
                      <a:noFill/>
                    </a:lnT>
                    <a:lnB>
                      <a:noFill/>
                    </a:lnB>
                    <a:solidFill>
                      <a:srgbClr val="C0C0C0"/>
                    </a:solidFill>
                  </a:tcPr>
                </a:tc>
                <a:tc>
                  <a:txBody>
                    <a:bodyPr/>
                    <a:lstStyle/>
                    <a:p>
                      <a:pPr marL="0" marR="0" algn="just">
                        <a:lnSpc>
                          <a:spcPct val="115000"/>
                        </a:lnSpc>
                        <a:spcBef>
                          <a:spcPts val="0"/>
                        </a:spcBef>
                        <a:spcAft>
                          <a:spcPts val="0"/>
                        </a:spcAft>
                      </a:pPr>
                      <a:r>
                        <a:rPr lang="en-US" sz="1800" kern="50">
                          <a:solidFill>
                            <a:srgbClr val="000000"/>
                          </a:solidFill>
                          <a:latin typeface="Calibri"/>
                          <a:ea typeface="DejaVu Sans"/>
                          <a:cs typeface="Times New Roman"/>
                        </a:rPr>
                        <a:t>$x %= 5 </a:t>
                      </a:r>
                      <a:endParaRPr lang="en-US" sz="2000" kern="50">
                        <a:latin typeface="Liberation Serif"/>
                        <a:ea typeface="DejaVu Sans"/>
                        <a:cs typeface="DejaVu Sans"/>
                      </a:endParaRPr>
                    </a:p>
                  </a:txBody>
                  <a:tcPr marL="68580" marR="68580" marT="0" marB="0">
                    <a:lnL>
                      <a:noFill/>
                    </a:lnL>
                    <a:lnR>
                      <a:noFill/>
                    </a:lnR>
                    <a:lnT>
                      <a:noFill/>
                    </a:lnT>
                    <a:lnB>
                      <a:noFill/>
                    </a:lnB>
                    <a:solidFill>
                      <a:srgbClr val="C0C0C0"/>
                    </a:solidFill>
                  </a:tcPr>
                </a:tc>
                <a:tc>
                  <a:txBody>
                    <a:bodyPr/>
                    <a:lstStyle/>
                    <a:p>
                      <a:pPr marL="0" marR="0" algn="just">
                        <a:lnSpc>
                          <a:spcPct val="115000"/>
                        </a:lnSpc>
                        <a:spcBef>
                          <a:spcPts val="0"/>
                        </a:spcBef>
                        <a:spcAft>
                          <a:spcPts val="0"/>
                        </a:spcAft>
                      </a:pPr>
                      <a:r>
                        <a:rPr lang="en-US" sz="1800" kern="50">
                          <a:solidFill>
                            <a:srgbClr val="000000"/>
                          </a:solidFill>
                          <a:latin typeface="Calibri"/>
                          <a:ea typeface="DejaVu Sans"/>
                          <a:cs typeface="Times New Roman"/>
                        </a:rPr>
                        <a:t>$x = $x % 5</a:t>
                      </a:r>
                      <a:endParaRPr lang="en-US" sz="2000" kern="50">
                        <a:latin typeface="Liberation Serif"/>
                        <a:ea typeface="DejaVu Sans"/>
                        <a:cs typeface="DejaVu Sans"/>
                      </a:endParaRPr>
                    </a:p>
                  </a:txBody>
                  <a:tcPr marL="68580" marR="68580" marT="0" marB="0">
                    <a:lnL>
                      <a:noFill/>
                    </a:lnL>
                    <a:lnR>
                      <a:noFill/>
                    </a:lnR>
                    <a:lnT>
                      <a:noFill/>
                    </a:lnT>
                    <a:lnB>
                      <a:noFill/>
                    </a:lnB>
                    <a:solidFill>
                      <a:srgbClr val="C0C0C0"/>
                    </a:solidFill>
                  </a:tcPr>
                </a:tc>
              </a:tr>
              <a:tr h="457200">
                <a:tc>
                  <a:txBody>
                    <a:bodyPr/>
                    <a:lstStyle/>
                    <a:p>
                      <a:pPr marL="0" marR="0" lvl="0" algn="ctr">
                        <a:lnSpc>
                          <a:spcPct val="115000"/>
                        </a:lnSpc>
                        <a:spcBef>
                          <a:spcPts val="0"/>
                        </a:spcBef>
                        <a:spcAft>
                          <a:spcPts val="0"/>
                        </a:spcAft>
                      </a:pPr>
                      <a:r>
                        <a:rPr lang="en-US" sz="1800" kern="50" dirty="0">
                          <a:solidFill>
                            <a:srgbClr val="000000"/>
                          </a:solidFill>
                          <a:latin typeface="Calibri"/>
                          <a:ea typeface="DejaVu Sans"/>
                          <a:cs typeface="Times New Roman"/>
                        </a:rPr>
                        <a:t>.=</a:t>
                      </a:r>
                      <a:endParaRPr lang="en-US" sz="2000" kern="50" dirty="0">
                        <a:latin typeface="Liberation Serif"/>
                        <a:ea typeface="DejaVu Sans"/>
                        <a:cs typeface="DejaVu Sans"/>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kern="50">
                          <a:solidFill>
                            <a:srgbClr val="000000"/>
                          </a:solidFill>
                          <a:latin typeface="Calibri"/>
                          <a:ea typeface="DejaVu Sans"/>
                          <a:cs typeface="Times New Roman"/>
                        </a:rPr>
                        <a:t>concatenate and assign</a:t>
                      </a:r>
                      <a:endParaRPr lang="en-US" sz="2000" kern="50">
                        <a:latin typeface="Liberation Serif"/>
                        <a:ea typeface="DejaVu Sans"/>
                        <a:cs typeface="DejaVu Sans"/>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kern="50">
                          <a:solidFill>
                            <a:srgbClr val="000000"/>
                          </a:solidFill>
                          <a:latin typeface="Calibri"/>
                          <a:ea typeface="DejaVu Sans"/>
                          <a:cs typeface="Times New Roman"/>
                        </a:rPr>
                        <a:t>$x .= " test" </a:t>
                      </a:r>
                      <a:endParaRPr lang="en-US" sz="2000" kern="50">
                        <a:latin typeface="Liberation Serif"/>
                        <a:ea typeface="DejaVu Sans"/>
                        <a:cs typeface="DejaVu Sans"/>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kern="50" dirty="0">
                          <a:solidFill>
                            <a:srgbClr val="000000"/>
                          </a:solidFill>
                          <a:latin typeface="Calibri"/>
                          <a:ea typeface="DejaVu Sans"/>
                          <a:cs typeface="Times New Roman"/>
                        </a:rPr>
                        <a:t>$x = $x." test"</a:t>
                      </a:r>
                      <a:endParaRPr lang="en-US" sz="2000" kern="50" dirty="0">
                        <a:latin typeface="Liberation Serif"/>
                        <a:ea typeface="DejaVu Sans"/>
                        <a:cs typeface="DejaVu Sans"/>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whee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1.3 Using Operators…</a:t>
            </a:r>
            <a:endParaRPr lang="en-US" dirty="0"/>
          </a:p>
        </p:txBody>
      </p:sp>
      <p:sp>
        <p:nvSpPr>
          <p:cNvPr id="3" name="Content Placeholder 2"/>
          <p:cNvSpPr>
            <a:spLocks noGrp="1"/>
          </p:cNvSpPr>
          <p:nvPr>
            <p:ph sz="quarter" idx="1"/>
          </p:nvPr>
        </p:nvSpPr>
        <p:spPr>
          <a:xfrm>
            <a:off x="612648" y="1524000"/>
            <a:ext cx="8153400" cy="4495800"/>
          </a:xfrm>
        </p:spPr>
        <p:txBody>
          <a:bodyPr>
            <a:normAutofit/>
          </a:bodyPr>
          <a:lstStyle/>
          <a:p>
            <a:pPr>
              <a:buNone/>
            </a:pPr>
            <a:r>
              <a:rPr lang="en-US" sz="2300" b="1" dirty="0" smtClean="0"/>
              <a:t>Comparison operators</a:t>
            </a:r>
            <a:endParaRPr lang="en-US" sz="2300" dirty="0" smtClean="0"/>
          </a:p>
          <a:p>
            <a:r>
              <a:rPr lang="en-US" sz="2300" dirty="0" smtClean="0"/>
              <a:t>The comparison operators are used to compare two values. </a:t>
            </a:r>
          </a:p>
          <a:p>
            <a:r>
              <a:rPr lang="en-US" sz="2300" dirty="0" smtClean="0"/>
              <a:t>Expressions using these operators return either true or false</a:t>
            </a:r>
            <a:endParaRPr lang="en-US" sz="2300" dirty="0"/>
          </a:p>
        </p:txBody>
      </p:sp>
      <p:graphicFrame>
        <p:nvGraphicFramePr>
          <p:cNvPr id="4" name="Table 3"/>
          <p:cNvGraphicFramePr>
            <a:graphicFrameLocks noGrp="1"/>
          </p:cNvGraphicFramePr>
          <p:nvPr/>
        </p:nvGraphicFramePr>
        <p:xfrm>
          <a:off x="76200" y="2971800"/>
          <a:ext cx="8991599" cy="3784419"/>
        </p:xfrm>
        <a:graphic>
          <a:graphicData uri="http://schemas.openxmlformats.org/drawingml/2006/table">
            <a:tbl>
              <a:tblPr/>
              <a:tblGrid>
                <a:gridCol w="914398"/>
                <a:gridCol w="1524000"/>
                <a:gridCol w="6553201"/>
              </a:tblGrid>
              <a:tr h="326753">
                <a:tc>
                  <a:txBody>
                    <a:bodyPr/>
                    <a:lstStyle/>
                    <a:p>
                      <a:pPr marL="0" marR="0" algn="ctr">
                        <a:lnSpc>
                          <a:spcPct val="115000"/>
                        </a:lnSpc>
                        <a:spcBef>
                          <a:spcPts val="0"/>
                        </a:spcBef>
                        <a:spcAft>
                          <a:spcPts val="0"/>
                        </a:spcAft>
                      </a:pPr>
                      <a:r>
                        <a:rPr lang="en-US" sz="1600" b="1" kern="50" dirty="0" smtClean="0">
                          <a:solidFill>
                            <a:srgbClr val="000000"/>
                          </a:solidFill>
                          <a:latin typeface="Calibri"/>
                          <a:ea typeface="DejaVu Sans"/>
                          <a:cs typeface="Times New Roman"/>
                        </a:rPr>
                        <a:t>operator</a:t>
                      </a:r>
                      <a:endParaRPr lang="en-US" sz="1800" kern="50" dirty="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kern="50">
                          <a:solidFill>
                            <a:srgbClr val="000000"/>
                          </a:solidFill>
                          <a:latin typeface="Calibri"/>
                          <a:ea typeface="DejaVu Sans"/>
                          <a:cs typeface="Times New Roman"/>
                        </a:rPr>
                        <a:t>name</a:t>
                      </a:r>
                      <a:endParaRPr lang="en-US" sz="1800" kern="5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kern="50">
                          <a:solidFill>
                            <a:srgbClr val="000000"/>
                          </a:solidFill>
                          <a:latin typeface="Calibri"/>
                          <a:ea typeface="DejaVu Sans"/>
                          <a:cs typeface="Times New Roman"/>
                        </a:rPr>
                        <a:t>description</a:t>
                      </a:r>
                      <a:endParaRPr lang="en-US" sz="1800" kern="5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6753">
                <a:tc>
                  <a:txBody>
                    <a:bodyPr/>
                    <a:lstStyle/>
                    <a:p>
                      <a:pPr marL="0" marR="0" algn="ctr">
                        <a:lnSpc>
                          <a:spcPct val="115000"/>
                        </a:lnSpc>
                        <a:spcBef>
                          <a:spcPts val="0"/>
                        </a:spcBef>
                        <a:spcAft>
                          <a:spcPts val="0"/>
                        </a:spcAft>
                      </a:pPr>
                      <a:r>
                        <a:rPr lang="en-US" sz="1600" kern="50" dirty="0">
                          <a:solidFill>
                            <a:srgbClr val="000000"/>
                          </a:solidFill>
                          <a:latin typeface="Calibri"/>
                          <a:ea typeface="DejaVu Sans"/>
                          <a:cs typeface="Times New Roman"/>
                        </a:rPr>
                        <a:t>==</a:t>
                      </a:r>
                      <a:endParaRPr lang="en-US" sz="1800" kern="50" dirty="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lgn="just">
                        <a:lnSpc>
                          <a:spcPct val="115000"/>
                        </a:lnSpc>
                        <a:spcBef>
                          <a:spcPts val="0"/>
                        </a:spcBef>
                        <a:spcAft>
                          <a:spcPts val="0"/>
                        </a:spcAft>
                      </a:pPr>
                      <a:r>
                        <a:rPr lang="en-US" sz="1600" kern="50" dirty="0" smtClean="0">
                          <a:solidFill>
                            <a:srgbClr val="000000"/>
                          </a:solidFill>
                          <a:latin typeface="Calibri"/>
                          <a:ea typeface="DejaVu Sans"/>
                          <a:cs typeface="Times New Roman"/>
                        </a:rPr>
                        <a:t>equal</a:t>
                      </a:r>
                      <a:endParaRPr lang="en-US" sz="1800" kern="50" dirty="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lgn="just">
                        <a:lnSpc>
                          <a:spcPct val="115000"/>
                        </a:lnSpc>
                        <a:spcBef>
                          <a:spcPts val="0"/>
                        </a:spcBef>
                        <a:spcAft>
                          <a:spcPts val="0"/>
                        </a:spcAft>
                      </a:pPr>
                      <a:r>
                        <a:rPr lang="en-US" sz="1600" kern="50" dirty="0">
                          <a:solidFill>
                            <a:srgbClr val="000000"/>
                          </a:solidFill>
                          <a:latin typeface="Calibri"/>
                          <a:ea typeface="DejaVu Sans"/>
                          <a:cs typeface="Times New Roman"/>
                        </a:rPr>
                        <a:t>True if its arguments are equal to each other, false otherwise</a:t>
                      </a:r>
                      <a:endParaRPr lang="en-US" sz="1800" kern="50" dirty="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r>
              <a:tr h="326753">
                <a:tc>
                  <a:txBody>
                    <a:bodyPr/>
                    <a:lstStyle/>
                    <a:p>
                      <a:pPr marL="0" marR="0" algn="ctr">
                        <a:lnSpc>
                          <a:spcPct val="115000"/>
                        </a:lnSpc>
                        <a:spcBef>
                          <a:spcPts val="0"/>
                        </a:spcBef>
                        <a:spcAft>
                          <a:spcPts val="0"/>
                        </a:spcAft>
                      </a:pPr>
                      <a:r>
                        <a:rPr lang="en-US" sz="1600" kern="50" dirty="0">
                          <a:solidFill>
                            <a:srgbClr val="000000"/>
                          </a:solidFill>
                          <a:latin typeface="Calibri"/>
                          <a:ea typeface="DejaVu Sans"/>
                          <a:cs typeface="Times New Roman"/>
                        </a:rPr>
                        <a:t>!=</a:t>
                      </a:r>
                      <a:endParaRPr lang="en-US" sz="1800" kern="50" dirty="0">
                        <a:latin typeface="Liberation Serif"/>
                        <a:ea typeface="DejaVu Sans"/>
                        <a:cs typeface="DejaVu Sans"/>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1600" kern="50" dirty="0" smtClean="0">
                          <a:solidFill>
                            <a:srgbClr val="000000"/>
                          </a:solidFill>
                          <a:latin typeface="Calibri"/>
                          <a:ea typeface="DejaVu Sans"/>
                          <a:cs typeface="Times New Roman"/>
                        </a:rPr>
                        <a:t>not </a:t>
                      </a:r>
                      <a:r>
                        <a:rPr lang="en-US" sz="1600" kern="50" dirty="0">
                          <a:solidFill>
                            <a:srgbClr val="000000"/>
                          </a:solidFill>
                          <a:latin typeface="Calibri"/>
                          <a:ea typeface="DejaVu Sans"/>
                          <a:cs typeface="Times New Roman"/>
                        </a:rPr>
                        <a:t>equal</a:t>
                      </a:r>
                      <a:endParaRPr lang="en-US" sz="1800" kern="50" dirty="0">
                        <a:latin typeface="Liberation Serif"/>
                        <a:ea typeface="DejaVu Sans"/>
                        <a:cs typeface="DejaVu Sans"/>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1600" kern="50">
                          <a:solidFill>
                            <a:srgbClr val="000000"/>
                          </a:solidFill>
                          <a:latin typeface="Calibri"/>
                          <a:ea typeface="DejaVu Sans"/>
                          <a:cs typeface="Times New Roman"/>
                        </a:rPr>
                        <a:t>False if its arguments are equal to each other, true otherwise</a:t>
                      </a:r>
                      <a:endParaRPr lang="en-US" sz="1800" kern="50">
                        <a:latin typeface="Liberation Serif"/>
                        <a:ea typeface="DejaVu Sans"/>
                        <a:cs typeface="DejaVu Sans"/>
                      </a:endParaRPr>
                    </a:p>
                  </a:txBody>
                  <a:tcPr marL="68580" marR="68580" marT="0" marB="0">
                    <a:lnL>
                      <a:noFill/>
                    </a:lnL>
                    <a:lnR>
                      <a:noFill/>
                    </a:lnR>
                    <a:lnT>
                      <a:noFill/>
                    </a:lnT>
                    <a:lnB>
                      <a:noFill/>
                    </a:lnB>
                  </a:tcPr>
                </a:tc>
              </a:tr>
              <a:tr h="459268">
                <a:tc>
                  <a:txBody>
                    <a:bodyPr/>
                    <a:lstStyle/>
                    <a:p>
                      <a:pPr marL="0" marR="0" algn="ctr">
                        <a:lnSpc>
                          <a:spcPct val="115000"/>
                        </a:lnSpc>
                        <a:spcBef>
                          <a:spcPts val="0"/>
                        </a:spcBef>
                        <a:spcAft>
                          <a:spcPts val="0"/>
                        </a:spcAft>
                      </a:pPr>
                      <a:r>
                        <a:rPr lang="en-US" sz="1600" kern="50" dirty="0">
                          <a:solidFill>
                            <a:srgbClr val="000000"/>
                          </a:solidFill>
                          <a:latin typeface="Calibri"/>
                          <a:ea typeface="DejaVu Sans"/>
                          <a:cs typeface="Times New Roman"/>
                        </a:rPr>
                        <a:t>&lt;</a:t>
                      </a:r>
                      <a:endParaRPr lang="en-US" sz="1800" kern="50" dirty="0">
                        <a:latin typeface="Liberation Serif"/>
                        <a:ea typeface="DejaVu Sans"/>
                        <a:cs typeface="DejaVu Sans"/>
                      </a:endParaRPr>
                    </a:p>
                  </a:txBody>
                  <a:tcPr marL="68580" marR="68580" marT="0" marB="0">
                    <a:lnL>
                      <a:noFill/>
                    </a:lnL>
                    <a:lnR>
                      <a:noFill/>
                    </a:lnR>
                    <a:lnT>
                      <a:noFill/>
                    </a:lnT>
                    <a:lnB>
                      <a:noFill/>
                    </a:lnB>
                    <a:solidFill>
                      <a:srgbClr val="C0C0C0"/>
                    </a:solidFill>
                  </a:tcPr>
                </a:tc>
                <a:tc>
                  <a:txBody>
                    <a:bodyPr/>
                    <a:lstStyle/>
                    <a:p>
                      <a:pPr marL="0" marR="0" algn="just">
                        <a:lnSpc>
                          <a:spcPct val="115000"/>
                        </a:lnSpc>
                        <a:spcBef>
                          <a:spcPts val="0"/>
                        </a:spcBef>
                        <a:spcAft>
                          <a:spcPts val="0"/>
                        </a:spcAft>
                      </a:pPr>
                      <a:r>
                        <a:rPr lang="en-US" sz="1600" kern="50" dirty="0" smtClean="0">
                          <a:solidFill>
                            <a:srgbClr val="000000"/>
                          </a:solidFill>
                          <a:latin typeface="Calibri"/>
                          <a:ea typeface="DejaVu Sans"/>
                          <a:cs typeface="Times New Roman"/>
                        </a:rPr>
                        <a:t>less </a:t>
                      </a:r>
                      <a:r>
                        <a:rPr lang="en-US" sz="1600" kern="50" dirty="0">
                          <a:solidFill>
                            <a:srgbClr val="000000"/>
                          </a:solidFill>
                          <a:latin typeface="Calibri"/>
                          <a:ea typeface="DejaVu Sans"/>
                          <a:cs typeface="Times New Roman"/>
                        </a:rPr>
                        <a:t>than</a:t>
                      </a:r>
                      <a:endParaRPr lang="en-US" sz="1800" kern="50" dirty="0">
                        <a:latin typeface="Liberation Serif"/>
                        <a:ea typeface="DejaVu Sans"/>
                        <a:cs typeface="DejaVu Sans"/>
                      </a:endParaRPr>
                    </a:p>
                  </a:txBody>
                  <a:tcPr marL="68580" marR="68580" marT="0" marB="0">
                    <a:lnL>
                      <a:noFill/>
                    </a:lnL>
                    <a:lnR>
                      <a:noFill/>
                    </a:lnR>
                    <a:lnT>
                      <a:noFill/>
                    </a:lnT>
                    <a:lnB>
                      <a:noFill/>
                    </a:lnB>
                    <a:solidFill>
                      <a:srgbClr val="C0C0C0"/>
                    </a:solidFill>
                  </a:tcPr>
                </a:tc>
                <a:tc>
                  <a:txBody>
                    <a:bodyPr/>
                    <a:lstStyle/>
                    <a:p>
                      <a:pPr marL="0" marR="0" algn="just">
                        <a:lnSpc>
                          <a:spcPct val="115000"/>
                        </a:lnSpc>
                        <a:spcBef>
                          <a:spcPts val="0"/>
                        </a:spcBef>
                        <a:spcAft>
                          <a:spcPts val="0"/>
                        </a:spcAft>
                      </a:pPr>
                      <a:r>
                        <a:rPr lang="en-US" sz="1600" kern="50" dirty="0">
                          <a:solidFill>
                            <a:srgbClr val="000000"/>
                          </a:solidFill>
                          <a:latin typeface="Calibri"/>
                          <a:ea typeface="DejaVu Sans"/>
                          <a:cs typeface="Times New Roman"/>
                        </a:rPr>
                        <a:t>True if the left-hand argument is less than its right-hand argument, but false otherwise</a:t>
                      </a:r>
                      <a:endParaRPr lang="en-US" sz="1800" kern="50" dirty="0">
                        <a:latin typeface="Liberation Serif"/>
                        <a:ea typeface="DejaVu Sans"/>
                        <a:cs typeface="DejaVu Sans"/>
                      </a:endParaRPr>
                    </a:p>
                  </a:txBody>
                  <a:tcPr marL="68580" marR="68580" marT="0" marB="0">
                    <a:lnL>
                      <a:noFill/>
                    </a:lnL>
                    <a:lnR>
                      <a:noFill/>
                    </a:lnR>
                    <a:lnT>
                      <a:noFill/>
                    </a:lnT>
                    <a:lnB>
                      <a:noFill/>
                    </a:lnB>
                    <a:solidFill>
                      <a:srgbClr val="C0C0C0"/>
                    </a:solidFill>
                  </a:tcPr>
                </a:tc>
              </a:tr>
              <a:tr h="459268">
                <a:tc>
                  <a:txBody>
                    <a:bodyPr/>
                    <a:lstStyle/>
                    <a:p>
                      <a:pPr marL="0" marR="0" algn="ctr">
                        <a:lnSpc>
                          <a:spcPct val="115000"/>
                        </a:lnSpc>
                        <a:spcBef>
                          <a:spcPts val="0"/>
                        </a:spcBef>
                        <a:spcAft>
                          <a:spcPts val="0"/>
                        </a:spcAft>
                      </a:pPr>
                      <a:r>
                        <a:rPr lang="en-US" sz="1600" kern="50" dirty="0">
                          <a:solidFill>
                            <a:srgbClr val="000000"/>
                          </a:solidFill>
                          <a:latin typeface="Calibri"/>
                          <a:ea typeface="DejaVu Sans"/>
                          <a:cs typeface="Times New Roman"/>
                        </a:rPr>
                        <a:t>&gt;</a:t>
                      </a:r>
                      <a:endParaRPr lang="en-US" sz="1800" kern="50" dirty="0">
                        <a:latin typeface="Liberation Serif"/>
                        <a:ea typeface="DejaVu Sans"/>
                        <a:cs typeface="DejaVu Sans"/>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1600" kern="50" dirty="0" smtClean="0">
                          <a:solidFill>
                            <a:srgbClr val="000000"/>
                          </a:solidFill>
                          <a:latin typeface="Calibri"/>
                          <a:ea typeface="DejaVu Sans"/>
                          <a:cs typeface="Times New Roman"/>
                        </a:rPr>
                        <a:t>greater </a:t>
                      </a:r>
                      <a:r>
                        <a:rPr lang="en-US" sz="1600" kern="50" dirty="0">
                          <a:solidFill>
                            <a:srgbClr val="000000"/>
                          </a:solidFill>
                          <a:latin typeface="Calibri"/>
                          <a:ea typeface="DejaVu Sans"/>
                          <a:cs typeface="Times New Roman"/>
                        </a:rPr>
                        <a:t>than</a:t>
                      </a:r>
                      <a:endParaRPr lang="en-US" sz="1800" kern="50" dirty="0">
                        <a:latin typeface="Liberation Serif"/>
                        <a:ea typeface="DejaVu Sans"/>
                        <a:cs typeface="DejaVu Sans"/>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1600" kern="50">
                          <a:solidFill>
                            <a:srgbClr val="000000"/>
                          </a:solidFill>
                          <a:latin typeface="Calibri"/>
                          <a:ea typeface="DejaVu Sans"/>
                          <a:cs typeface="Times New Roman"/>
                        </a:rPr>
                        <a:t>True if the left-hand argument is greater than its right-hand argument, but false otherwise</a:t>
                      </a:r>
                      <a:endParaRPr lang="en-US" sz="1800" kern="50">
                        <a:latin typeface="Liberation Serif"/>
                        <a:ea typeface="DejaVu Sans"/>
                        <a:cs typeface="DejaVu Sans"/>
                      </a:endParaRPr>
                    </a:p>
                  </a:txBody>
                  <a:tcPr marL="68580" marR="68580" marT="0" marB="0">
                    <a:lnL>
                      <a:noFill/>
                    </a:lnL>
                    <a:lnR>
                      <a:noFill/>
                    </a:lnR>
                    <a:lnT>
                      <a:noFill/>
                    </a:lnT>
                    <a:lnB>
                      <a:noFill/>
                    </a:lnB>
                  </a:tcPr>
                </a:tc>
              </a:tr>
              <a:tr h="459268">
                <a:tc>
                  <a:txBody>
                    <a:bodyPr/>
                    <a:lstStyle/>
                    <a:p>
                      <a:pPr marL="0" marR="0" algn="ctr">
                        <a:lnSpc>
                          <a:spcPct val="115000"/>
                        </a:lnSpc>
                        <a:spcBef>
                          <a:spcPts val="0"/>
                        </a:spcBef>
                        <a:spcAft>
                          <a:spcPts val="0"/>
                        </a:spcAft>
                      </a:pPr>
                      <a:r>
                        <a:rPr lang="en-US" sz="1600" kern="50" dirty="0">
                          <a:solidFill>
                            <a:srgbClr val="000000"/>
                          </a:solidFill>
                          <a:latin typeface="Calibri"/>
                          <a:ea typeface="DejaVu Sans"/>
                          <a:cs typeface="Times New Roman"/>
                        </a:rPr>
                        <a:t>&lt;=</a:t>
                      </a:r>
                      <a:endParaRPr lang="en-US" sz="1800" kern="50" dirty="0">
                        <a:latin typeface="Liberation Serif"/>
                        <a:ea typeface="DejaVu Sans"/>
                        <a:cs typeface="DejaVu Sans"/>
                      </a:endParaRPr>
                    </a:p>
                  </a:txBody>
                  <a:tcPr marL="68580" marR="68580" marT="0" marB="0">
                    <a:lnL>
                      <a:noFill/>
                    </a:lnL>
                    <a:lnR>
                      <a:noFill/>
                    </a:lnR>
                    <a:lnT>
                      <a:noFill/>
                    </a:lnT>
                    <a:lnB>
                      <a:noFill/>
                    </a:lnB>
                    <a:solidFill>
                      <a:srgbClr val="C0C0C0"/>
                    </a:solidFill>
                  </a:tcPr>
                </a:tc>
                <a:tc>
                  <a:txBody>
                    <a:bodyPr/>
                    <a:lstStyle/>
                    <a:p>
                      <a:pPr marL="0" marR="0" algn="just">
                        <a:lnSpc>
                          <a:spcPct val="115000"/>
                        </a:lnSpc>
                        <a:spcBef>
                          <a:spcPts val="0"/>
                        </a:spcBef>
                        <a:spcAft>
                          <a:spcPts val="0"/>
                        </a:spcAft>
                      </a:pPr>
                      <a:r>
                        <a:rPr lang="en-US" sz="1600" kern="50" dirty="0" smtClean="0">
                          <a:solidFill>
                            <a:srgbClr val="000000"/>
                          </a:solidFill>
                          <a:latin typeface="Calibri"/>
                          <a:ea typeface="DejaVu Sans"/>
                          <a:cs typeface="Times New Roman"/>
                        </a:rPr>
                        <a:t>less or equal</a:t>
                      </a:r>
                      <a:endParaRPr lang="en-US" sz="1800" kern="50" dirty="0">
                        <a:latin typeface="Liberation Serif"/>
                        <a:ea typeface="DejaVu Sans"/>
                        <a:cs typeface="DejaVu Sans"/>
                      </a:endParaRPr>
                    </a:p>
                  </a:txBody>
                  <a:tcPr marL="68580" marR="68580" marT="0" marB="0">
                    <a:lnL>
                      <a:noFill/>
                    </a:lnL>
                    <a:lnR>
                      <a:noFill/>
                    </a:lnR>
                    <a:lnT>
                      <a:noFill/>
                    </a:lnT>
                    <a:lnB>
                      <a:noFill/>
                    </a:lnB>
                    <a:solidFill>
                      <a:srgbClr val="C0C0C0"/>
                    </a:solidFill>
                  </a:tcPr>
                </a:tc>
                <a:tc>
                  <a:txBody>
                    <a:bodyPr/>
                    <a:lstStyle/>
                    <a:p>
                      <a:pPr marL="0" marR="0" algn="just">
                        <a:lnSpc>
                          <a:spcPct val="115000"/>
                        </a:lnSpc>
                        <a:spcBef>
                          <a:spcPts val="0"/>
                        </a:spcBef>
                        <a:spcAft>
                          <a:spcPts val="0"/>
                        </a:spcAft>
                      </a:pPr>
                      <a:r>
                        <a:rPr lang="en-US" sz="1600" kern="50">
                          <a:solidFill>
                            <a:srgbClr val="000000"/>
                          </a:solidFill>
                          <a:latin typeface="Calibri"/>
                          <a:ea typeface="DejaVu Sans"/>
                          <a:cs typeface="Times New Roman"/>
                        </a:rPr>
                        <a:t>True if the left-hand argument is less than its right-hand argument or equal to it, but false otherwise</a:t>
                      </a:r>
                      <a:endParaRPr lang="en-US" sz="1800" kern="50">
                        <a:latin typeface="Liberation Serif"/>
                        <a:ea typeface="DejaVu Sans"/>
                        <a:cs typeface="DejaVu Sans"/>
                      </a:endParaRPr>
                    </a:p>
                  </a:txBody>
                  <a:tcPr marL="68580" marR="68580" marT="0" marB="0">
                    <a:lnL>
                      <a:noFill/>
                    </a:lnL>
                    <a:lnR>
                      <a:noFill/>
                    </a:lnR>
                    <a:lnT>
                      <a:noFill/>
                    </a:lnT>
                    <a:lnB>
                      <a:noFill/>
                    </a:lnB>
                    <a:solidFill>
                      <a:srgbClr val="C0C0C0"/>
                    </a:solidFill>
                  </a:tcPr>
                </a:tc>
              </a:tr>
              <a:tr h="459268">
                <a:tc>
                  <a:txBody>
                    <a:bodyPr/>
                    <a:lstStyle/>
                    <a:p>
                      <a:pPr marL="0" marR="0" algn="ctr">
                        <a:lnSpc>
                          <a:spcPct val="115000"/>
                        </a:lnSpc>
                        <a:spcBef>
                          <a:spcPts val="0"/>
                        </a:spcBef>
                        <a:spcAft>
                          <a:spcPts val="0"/>
                        </a:spcAft>
                      </a:pPr>
                      <a:r>
                        <a:rPr lang="en-US" sz="1600" kern="50" dirty="0">
                          <a:solidFill>
                            <a:srgbClr val="000000"/>
                          </a:solidFill>
                          <a:latin typeface="Calibri"/>
                          <a:ea typeface="DejaVu Sans"/>
                          <a:cs typeface="Times New Roman"/>
                        </a:rPr>
                        <a:t>&gt;=</a:t>
                      </a:r>
                      <a:endParaRPr lang="en-US" sz="1800" kern="50" dirty="0">
                        <a:latin typeface="Liberation Serif"/>
                        <a:ea typeface="DejaVu Sans"/>
                        <a:cs typeface="DejaVu Sans"/>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1600" kern="50" dirty="0" smtClean="0">
                          <a:solidFill>
                            <a:srgbClr val="000000"/>
                          </a:solidFill>
                          <a:latin typeface="Calibri"/>
                          <a:ea typeface="DejaVu Sans"/>
                          <a:cs typeface="Times New Roman"/>
                        </a:rPr>
                        <a:t>greater or equal</a:t>
                      </a:r>
                      <a:endParaRPr lang="en-US" sz="1800" kern="50" dirty="0">
                        <a:latin typeface="Liberation Serif"/>
                        <a:ea typeface="DejaVu Sans"/>
                        <a:cs typeface="DejaVu Sans"/>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1600" kern="50">
                          <a:solidFill>
                            <a:srgbClr val="000000"/>
                          </a:solidFill>
                          <a:latin typeface="Calibri"/>
                          <a:ea typeface="DejaVu Sans"/>
                          <a:cs typeface="Times New Roman"/>
                        </a:rPr>
                        <a:t>True if the left-hand argument is greater than its right- hand argument or equal to it, but false otherwise</a:t>
                      </a:r>
                      <a:endParaRPr lang="en-US" sz="1800" kern="50">
                        <a:latin typeface="Liberation Serif"/>
                        <a:ea typeface="DejaVu Sans"/>
                        <a:cs typeface="DejaVu Sans"/>
                      </a:endParaRPr>
                    </a:p>
                  </a:txBody>
                  <a:tcPr marL="68580" marR="68580" marT="0" marB="0">
                    <a:lnL>
                      <a:noFill/>
                    </a:lnL>
                    <a:lnR>
                      <a:noFill/>
                    </a:lnR>
                    <a:lnT>
                      <a:noFill/>
                    </a:lnT>
                    <a:lnB>
                      <a:noFill/>
                    </a:lnB>
                  </a:tcPr>
                </a:tc>
              </a:tr>
              <a:tr h="459268">
                <a:tc>
                  <a:txBody>
                    <a:bodyPr/>
                    <a:lstStyle/>
                    <a:p>
                      <a:pPr marL="0" marR="0" algn="ctr">
                        <a:lnSpc>
                          <a:spcPct val="115000"/>
                        </a:lnSpc>
                        <a:spcBef>
                          <a:spcPts val="0"/>
                        </a:spcBef>
                        <a:spcAft>
                          <a:spcPts val="0"/>
                        </a:spcAft>
                      </a:pPr>
                      <a:r>
                        <a:rPr lang="en-US" sz="1600" kern="50" dirty="0">
                          <a:solidFill>
                            <a:srgbClr val="000000"/>
                          </a:solidFill>
                          <a:latin typeface="Calibri"/>
                          <a:ea typeface="DejaVu Sans"/>
                          <a:cs typeface="Times New Roman"/>
                        </a:rPr>
                        <a:t>===</a:t>
                      </a:r>
                      <a:endParaRPr lang="en-US" sz="1800" kern="50" dirty="0">
                        <a:latin typeface="Liberation Serif"/>
                        <a:ea typeface="DejaVu Sans"/>
                        <a:cs typeface="DejaVu Sans"/>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marL="0" marR="0" algn="just">
                        <a:lnSpc>
                          <a:spcPct val="115000"/>
                        </a:lnSpc>
                        <a:spcBef>
                          <a:spcPts val="0"/>
                        </a:spcBef>
                        <a:spcAft>
                          <a:spcPts val="0"/>
                        </a:spcAft>
                      </a:pPr>
                      <a:r>
                        <a:rPr lang="en-US" sz="1600" kern="50" dirty="0" smtClean="0">
                          <a:solidFill>
                            <a:srgbClr val="000000"/>
                          </a:solidFill>
                          <a:latin typeface="Calibri"/>
                          <a:ea typeface="DejaVu Sans"/>
                          <a:cs typeface="Times New Roman"/>
                        </a:rPr>
                        <a:t>identical</a:t>
                      </a:r>
                      <a:endParaRPr lang="en-US" sz="1800" kern="50" dirty="0">
                        <a:latin typeface="Liberation Serif"/>
                        <a:ea typeface="DejaVu Sans"/>
                        <a:cs typeface="DejaVu Sans"/>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tc>
                  <a:txBody>
                    <a:bodyPr/>
                    <a:lstStyle/>
                    <a:p>
                      <a:pPr marL="0" marR="0" algn="just">
                        <a:lnSpc>
                          <a:spcPct val="115000"/>
                        </a:lnSpc>
                        <a:spcBef>
                          <a:spcPts val="0"/>
                        </a:spcBef>
                        <a:spcAft>
                          <a:spcPts val="0"/>
                        </a:spcAft>
                      </a:pPr>
                      <a:r>
                        <a:rPr lang="en-US" sz="1600" kern="50" dirty="0">
                          <a:solidFill>
                            <a:srgbClr val="000000"/>
                          </a:solidFill>
                          <a:latin typeface="Calibri"/>
                          <a:ea typeface="DejaVu Sans"/>
                          <a:cs typeface="Times New Roman"/>
                        </a:rPr>
                        <a:t>True if its arguments are equal to each other and of the same type, but false otherwise</a:t>
                      </a:r>
                      <a:endParaRPr lang="en-US" sz="1800" kern="50" dirty="0">
                        <a:latin typeface="Liberation Serif"/>
                        <a:ea typeface="DejaVu Sans"/>
                        <a:cs typeface="DejaVu Sans"/>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C0C0C0"/>
                    </a:solidFill>
                  </a:tcPr>
                </a:tc>
              </a:tr>
            </a:tbl>
          </a:graphicData>
        </a:graphic>
      </p:graphicFrame>
    </p:spTree>
  </p:cSld>
  <p:clrMapOvr>
    <a:masterClrMapping/>
  </p:clrMapOvr>
  <p:transition spd="med">
    <p:whee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1.3 Using Operators…</a:t>
            </a:r>
            <a:endParaRPr lang="en-US" dirty="0"/>
          </a:p>
        </p:txBody>
      </p:sp>
      <p:sp>
        <p:nvSpPr>
          <p:cNvPr id="3" name="Content Placeholder 2"/>
          <p:cNvSpPr>
            <a:spLocks noGrp="1"/>
          </p:cNvSpPr>
          <p:nvPr>
            <p:ph sz="quarter" idx="1"/>
          </p:nvPr>
        </p:nvSpPr>
        <p:spPr>
          <a:xfrm>
            <a:off x="612648" y="1524000"/>
            <a:ext cx="8153400" cy="5334000"/>
          </a:xfrm>
        </p:spPr>
        <p:txBody>
          <a:bodyPr>
            <a:normAutofit fontScale="77500" lnSpcReduction="20000"/>
          </a:bodyPr>
          <a:lstStyle/>
          <a:p>
            <a:r>
              <a:rPr lang="en-US" sz="2400" dirty="0" smtClean="0"/>
              <a:t>Example:</a:t>
            </a:r>
          </a:p>
          <a:p>
            <a:pPr>
              <a:buNone/>
            </a:pPr>
            <a:r>
              <a:rPr lang="en-US" sz="2600" dirty="0" smtClean="0">
                <a:solidFill>
                  <a:srgbClr val="FF0000"/>
                </a:solidFill>
              </a:rPr>
              <a:t>&lt;?</a:t>
            </a:r>
            <a:r>
              <a:rPr lang="en-US" sz="2600" dirty="0" err="1" smtClean="0">
                <a:solidFill>
                  <a:srgbClr val="FF0000"/>
                </a:solidFill>
              </a:rPr>
              <a:t>php</a:t>
            </a:r>
            <a:endParaRPr lang="en-US" sz="2600" dirty="0" smtClean="0">
              <a:solidFill>
                <a:srgbClr val="FF0000"/>
              </a:solidFill>
            </a:endParaRPr>
          </a:p>
          <a:p>
            <a:pPr>
              <a:buNone/>
            </a:pPr>
            <a:r>
              <a:rPr lang="en-US" sz="2600" dirty="0" smtClean="0">
                <a:solidFill>
                  <a:srgbClr val="FF0000"/>
                </a:solidFill>
              </a:rPr>
              <a:t>	 $</a:t>
            </a:r>
            <a:r>
              <a:rPr lang="en-US" sz="2600" dirty="0" err="1" smtClean="0">
                <a:solidFill>
                  <a:srgbClr val="FF0000"/>
                </a:solidFill>
              </a:rPr>
              <a:t>var</a:t>
            </a:r>
            <a:r>
              <a:rPr lang="en-US" sz="2600" dirty="0" smtClean="0">
                <a:solidFill>
                  <a:srgbClr val="FF0000"/>
                </a:solidFill>
              </a:rPr>
              <a:t> = "30";</a:t>
            </a:r>
          </a:p>
          <a:p>
            <a:pPr>
              <a:buNone/>
            </a:pPr>
            <a:r>
              <a:rPr lang="en-US" sz="2600" dirty="0" smtClean="0">
                <a:solidFill>
                  <a:srgbClr val="FF0000"/>
                </a:solidFill>
              </a:rPr>
              <a:t>	 $num = 30;</a:t>
            </a:r>
          </a:p>
          <a:p>
            <a:pPr>
              <a:buNone/>
            </a:pPr>
            <a:r>
              <a:rPr lang="en-US" sz="2600" dirty="0" smtClean="0">
                <a:solidFill>
                  <a:srgbClr val="FF0000"/>
                </a:solidFill>
              </a:rPr>
              <a:t>	 if($</a:t>
            </a:r>
            <a:r>
              <a:rPr lang="en-US" sz="2600" dirty="0" err="1" smtClean="0">
                <a:solidFill>
                  <a:srgbClr val="FF0000"/>
                </a:solidFill>
              </a:rPr>
              <a:t>var</a:t>
            </a:r>
            <a:r>
              <a:rPr lang="en-US" sz="2600" dirty="0" smtClean="0">
                <a:solidFill>
                  <a:srgbClr val="FF0000"/>
                </a:solidFill>
              </a:rPr>
              <a:t> == $num)</a:t>
            </a:r>
          </a:p>
          <a:p>
            <a:pPr>
              <a:buNone/>
            </a:pPr>
            <a:r>
              <a:rPr lang="en-US" sz="2600" dirty="0" smtClean="0">
                <a:solidFill>
                  <a:srgbClr val="FF0000"/>
                </a:solidFill>
              </a:rPr>
              <a:t>	       print "They are equal.&lt;</a:t>
            </a:r>
            <a:r>
              <a:rPr lang="en-US" sz="2600" dirty="0" err="1" smtClean="0">
                <a:solidFill>
                  <a:srgbClr val="FF0000"/>
                </a:solidFill>
              </a:rPr>
              <a:t>br</a:t>
            </a:r>
            <a:r>
              <a:rPr lang="en-US" sz="2600" dirty="0" smtClean="0">
                <a:solidFill>
                  <a:srgbClr val="FF0000"/>
                </a:solidFill>
              </a:rPr>
              <a:t>&gt;";</a:t>
            </a:r>
          </a:p>
          <a:p>
            <a:pPr>
              <a:buNone/>
            </a:pPr>
            <a:r>
              <a:rPr lang="en-US" sz="2600" dirty="0" smtClean="0">
                <a:solidFill>
                  <a:srgbClr val="FF0000"/>
                </a:solidFill>
              </a:rPr>
              <a:t>	if($</a:t>
            </a:r>
            <a:r>
              <a:rPr lang="en-US" sz="2600" dirty="0" err="1" smtClean="0">
                <a:solidFill>
                  <a:srgbClr val="FF0000"/>
                </a:solidFill>
              </a:rPr>
              <a:t>var</a:t>
            </a:r>
            <a:r>
              <a:rPr lang="en-US" sz="2600" dirty="0" smtClean="0">
                <a:solidFill>
                  <a:srgbClr val="FF0000"/>
                </a:solidFill>
              </a:rPr>
              <a:t> === $num)</a:t>
            </a:r>
          </a:p>
          <a:p>
            <a:pPr>
              <a:buNone/>
            </a:pPr>
            <a:r>
              <a:rPr lang="en-US" sz="2600" dirty="0" smtClean="0">
                <a:solidFill>
                  <a:srgbClr val="FF0000"/>
                </a:solidFill>
              </a:rPr>
              <a:t>	       print "They are equal and same data type.&lt;</a:t>
            </a:r>
            <a:r>
              <a:rPr lang="en-US" sz="2600" dirty="0" err="1" smtClean="0">
                <a:solidFill>
                  <a:srgbClr val="FF0000"/>
                </a:solidFill>
              </a:rPr>
              <a:t>br</a:t>
            </a:r>
            <a:r>
              <a:rPr lang="en-US" sz="2600" dirty="0" smtClean="0">
                <a:solidFill>
                  <a:srgbClr val="FF0000"/>
                </a:solidFill>
              </a:rPr>
              <a:t>&gt;";</a:t>
            </a:r>
          </a:p>
          <a:p>
            <a:pPr>
              <a:buNone/>
            </a:pPr>
            <a:r>
              <a:rPr lang="en-US" sz="2400" dirty="0" smtClean="0">
                <a:solidFill>
                  <a:srgbClr val="FF0000"/>
                </a:solidFill>
              </a:rPr>
              <a:t>	</a:t>
            </a:r>
            <a:r>
              <a:rPr lang="en-US" sz="2600" dirty="0" smtClean="0">
                <a:solidFill>
                  <a:srgbClr val="FF0000"/>
                </a:solidFill>
              </a:rPr>
              <a:t>$</a:t>
            </a:r>
            <a:r>
              <a:rPr lang="en-US" sz="2600" dirty="0" err="1" smtClean="0">
                <a:solidFill>
                  <a:srgbClr val="FF0000"/>
                </a:solidFill>
              </a:rPr>
              <a:t>var</a:t>
            </a:r>
            <a:r>
              <a:rPr lang="en-US" sz="2600" dirty="0" smtClean="0">
                <a:solidFill>
                  <a:srgbClr val="FF0000"/>
                </a:solidFill>
              </a:rPr>
              <a:t> = (</a:t>
            </a:r>
            <a:r>
              <a:rPr lang="en-US" sz="2600" dirty="0" err="1" smtClean="0">
                <a:solidFill>
                  <a:srgbClr val="FF0000"/>
                </a:solidFill>
              </a:rPr>
              <a:t>int</a:t>
            </a:r>
            <a:r>
              <a:rPr lang="en-US" sz="2600" dirty="0" smtClean="0">
                <a:solidFill>
                  <a:srgbClr val="FF0000"/>
                </a:solidFill>
              </a:rPr>
              <a:t>) “30”;</a:t>
            </a:r>
          </a:p>
          <a:p>
            <a:pPr>
              <a:buNone/>
            </a:pPr>
            <a:r>
              <a:rPr lang="en-US" sz="2600" dirty="0" smtClean="0">
                <a:solidFill>
                  <a:srgbClr val="FF0000"/>
                </a:solidFill>
              </a:rPr>
              <a:t>	if($</a:t>
            </a:r>
            <a:r>
              <a:rPr lang="en-US" sz="2600" dirty="0" err="1" smtClean="0">
                <a:solidFill>
                  <a:srgbClr val="FF0000"/>
                </a:solidFill>
              </a:rPr>
              <a:t>var</a:t>
            </a:r>
            <a:r>
              <a:rPr lang="en-US" sz="2600" dirty="0" smtClean="0">
                <a:solidFill>
                  <a:srgbClr val="FF0000"/>
                </a:solidFill>
              </a:rPr>
              <a:t> === $num)</a:t>
            </a:r>
          </a:p>
          <a:p>
            <a:pPr>
              <a:buNone/>
            </a:pPr>
            <a:r>
              <a:rPr lang="en-US" sz="2600" dirty="0" smtClean="0">
                <a:solidFill>
                  <a:srgbClr val="FF0000"/>
                </a:solidFill>
              </a:rPr>
              <a:t>	      print "2. They are equal and same data type.&lt;</a:t>
            </a:r>
            <a:r>
              <a:rPr lang="en-US" sz="2600" dirty="0" err="1" smtClean="0">
                <a:solidFill>
                  <a:srgbClr val="FF0000"/>
                </a:solidFill>
              </a:rPr>
              <a:t>br</a:t>
            </a:r>
            <a:r>
              <a:rPr lang="en-US" sz="2600" dirty="0" smtClean="0">
                <a:solidFill>
                  <a:srgbClr val="FF0000"/>
                </a:solidFill>
              </a:rPr>
              <a:t>&gt;";</a:t>
            </a:r>
            <a:endParaRPr lang="en-US" sz="3100" dirty="0" smtClean="0">
              <a:solidFill>
                <a:srgbClr val="FF0000"/>
              </a:solidFill>
            </a:endParaRPr>
          </a:p>
          <a:p>
            <a:pPr>
              <a:buNone/>
            </a:pPr>
            <a:r>
              <a:rPr lang="en-US" sz="3100" dirty="0" smtClean="0">
                <a:solidFill>
                  <a:srgbClr val="FF0000"/>
                </a:solidFill>
              </a:rPr>
              <a:t>?&gt;</a:t>
            </a:r>
          </a:p>
          <a:p>
            <a:pPr>
              <a:buNone/>
            </a:pPr>
            <a:r>
              <a:rPr lang="en-US" sz="1500" dirty="0" smtClean="0">
                <a:solidFill>
                  <a:srgbClr val="FF0000"/>
                </a:solidFill>
              </a:rPr>
              <a:t> </a:t>
            </a:r>
          </a:p>
          <a:p>
            <a:pPr>
              <a:buNone/>
            </a:pPr>
            <a:r>
              <a:rPr lang="en-US" sz="2400" dirty="0" smtClean="0"/>
              <a:t>Output:</a:t>
            </a:r>
          </a:p>
          <a:p>
            <a:pPr>
              <a:buNone/>
            </a:pPr>
            <a:r>
              <a:rPr lang="en-US" sz="2500" dirty="0" smtClean="0"/>
              <a:t>They are equal</a:t>
            </a:r>
          </a:p>
          <a:p>
            <a:pPr>
              <a:buNone/>
            </a:pPr>
            <a:r>
              <a:rPr lang="en-US" sz="2500" dirty="0" smtClean="0"/>
              <a:t>2. They are equal and same data type.</a:t>
            </a:r>
          </a:p>
        </p:txBody>
      </p:sp>
    </p:spTree>
  </p:cSld>
  <p:clrMapOvr>
    <a:masterClrMapping/>
  </p:clrMapOvr>
  <p:transition spd="med">
    <p:whee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1.3 Using Operators…</a:t>
            </a:r>
            <a:endParaRPr lang="en-US" dirty="0"/>
          </a:p>
        </p:txBody>
      </p:sp>
      <p:sp>
        <p:nvSpPr>
          <p:cNvPr id="3" name="Content Placeholder 2"/>
          <p:cNvSpPr>
            <a:spLocks noGrp="1"/>
          </p:cNvSpPr>
          <p:nvPr>
            <p:ph sz="quarter" idx="1"/>
          </p:nvPr>
        </p:nvSpPr>
        <p:spPr/>
        <p:txBody>
          <a:bodyPr>
            <a:normAutofit/>
          </a:bodyPr>
          <a:lstStyle/>
          <a:p>
            <a:pPr>
              <a:buNone/>
            </a:pPr>
            <a:r>
              <a:rPr lang="en-US" sz="2400" b="1" dirty="0" smtClean="0"/>
              <a:t>Logical Operators</a:t>
            </a:r>
            <a:endParaRPr lang="en-US" sz="2400" dirty="0" smtClean="0"/>
          </a:p>
          <a:p>
            <a:r>
              <a:rPr lang="en-US" sz="2400" dirty="0" smtClean="0"/>
              <a:t>The logical operators are used to combine the results of logical conditions. </a:t>
            </a:r>
          </a:p>
        </p:txBody>
      </p:sp>
      <p:graphicFrame>
        <p:nvGraphicFramePr>
          <p:cNvPr id="4" name="Content Placeholder 3"/>
          <p:cNvGraphicFramePr>
            <a:graphicFrameLocks/>
          </p:cNvGraphicFramePr>
          <p:nvPr/>
        </p:nvGraphicFramePr>
        <p:xfrm>
          <a:off x="457200" y="3048000"/>
          <a:ext cx="8382000" cy="3537678"/>
        </p:xfrm>
        <a:graphic>
          <a:graphicData uri="http://schemas.openxmlformats.org/drawingml/2006/table">
            <a:tbl>
              <a:tblPr/>
              <a:tblGrid>
                <a:gridCol w="1143000"/>
                <a:gridCol w="7239000"/>
              </a:tblGrid>
              <a:tr h="484457">
                <a:tc>
                  <a:txBody>
                    <a:bodyPr/>
                    <a:lstStyle/>
                    <a:p>
                      <a:pPr marL="0" marR="0" algn="ctr">
                        <a:lnSpc>
                          <a:spcPct val="115000"/>
                        </a:lnSpc>
                        <a:spcBef>
                          <a:spcPts val="0"/>
                        </a:spcBef>
                        <a:spcAft>
                          <a:spcPts val="0"/>
                        </a:spcAft>
                      </a:pPr>
                      <a:r>
                        <a:rPr lang="en-US" sz="1800" b="1" kern="50" dirty="0">
                          <a:solidFill>
                            <a:srgbClr val="000000"/>
                          </a:solidFill>
                          <a:latin typeface="Calibri"/>
                          <a:ea typeface="DejaVu Sans"/>
                          <a:cs typeface="Times New Roman"/>
                        </a:rPr>
                        <a:t>operator</a:t>
                      </a:r>
                      <a:endParaRPr lang="en-US" sz="2000" kern="50" dirty="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kern="50" dirty="0">
                          <a:solidFill>
                            <a:srgbClr val="000000"/>
                          </a:solidFill>
                          <a:latin typeface="Calibri"/>
                          <a:ea typeface="DejaVu Sans"/>
                          <a:cs typeface="Times New Roman"/>
                        </a:rPr>
                        <a:t>description</a:t>
                      </a:r>
                      <a:endParaRPr lang="en-US" sz="2000" kern="50" dirty="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4457">
                <a:tc>
                  <a:txBody>
                    <a:bodyPr/>
                    <a:lstStyle/>
                    <a:p>
                      <a:pPr marL="0" marR="0" algn="ctr">
                        <a:lnSpc>
                          <a:spcPct val="115000"/>
                        </a:lnSpc>
                        <a:spcBef>
                          <a:spcPts val="0"/>
                        </a:spcBef>
                        <a:spcAft>
                          <a:spcPts val="0"/>
                        </a:spcAft>
                      </a:pPr>
                      <a:r>
                        <a:rPr lang="en-US" sz="1800" kern="50" dirty="0">
                          <a:solidFill>
                            <a:srgbClr val="000000"/>
                          </a:solidFill>
                          <a:latin typeface="Calibri"/>
                          <a:ea typeface="DejaVu Sans"/>
                          <a:cs typeface="Times New Roman"/>
                        </a:rPr>
                        <a:t>and</a:t>
                      </a:r>
                      <a:endParaRPr lang="en-US" sz="2000" kern="50" dirty="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marL="0" marR="0" algn="just">
                        <a:lnSpc>
                          <a:spcPct val="115000"/>
                        </a:lnSpc>
                        <a:spcBef>
                          <a:spcPts val="0"/>
                        </a:spcBef>
                        <a:spcAft>
                          <a:spcPts val="0"/>
                        </a:spcAft>
                      </a:pPr>
                      <a:r>
                        <a:rPr lang="en-US" sz="1800" kern="50">
                          <a:solidFill>
                            <a:srgbClr val="000000"/>
                          </a:solidFill>
                          <a:latin typeface="Calibri"/>
                          <a:ea typeface="DejaVu Sans"/>
                          <a:cs typeface="Times New Roman"/>
                        </a:rPr>
                        <a:t>Is true if and only if both of its arguments are true</a:t>
                      </a:r>
                      <a:endParaRPr lang="en-US" sz="2000" kern="50">
                        <a:latin typeface="Liberation Serif"/>
                        <a:ea typeface="DejaVu Sans"/>
                        <a:cs typeface="DejaVu Sans"/>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r>
              <a:tr h="484457">
                <a:tc>
                  <a:txBody>
                    <a:bodyPr/>
                    <a:lstStyle/>
                    <a:p>
                      <a:pPr marL="0" marR="0" algn="ctr">
                        <a:lnSpc>
                          <a:spcPct val="115000"/>
                        </a:lnSpc>
                        <a:spcBef>
                          <a:spcPts val="0"/>
                        </a:spcBef>
                        <a:spcAft>
                          <a:spcPts val="0"/>
                        </a:spcAft>
                      </a:pPr>
                      <a:r>
                        <a:rPr lang="en-US" sz="1800" kern="50" dirty="0">
                          <a:solidFill>
                            <a:srgbClr val="000000"/>
                          </a:solidFill>
                          <a:latin typeface="Calibri"/>
                          <a:ea typeface="DejaVu Sans"/>
                          <a:cs typeface="Times New Roman"/>
                        </a:rPr>
                        <a:t>or</a:t>
                      </a:r>
                      <a:endParaRPr lang="en-US" sz="2000" kern="50" dirty="0">
                        <a:latin typeface="Liberation Serif"/>
                        <a:ea typeface="DejaVu Sans"/>
                        <a:cs typeface="DejaVu Sans"/>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1800" kern="50" dirty="0">
                          <a:solidFill>
                            <a:srgbClr val="000000"/>
                          </a:solidFill>
                          <a:latin typeface="Calibri"/>
                          <a:ea typeface="DejaVu Sans"/>
                          <a:cs typeface="Times New Roman"/>
                        </a:rPr>
                        <a:t>Is true if either (or both) of its arguments are true.</a:t>
                      </a:r>
                      <a:endParaRPr lang="en-US" sz="2000" kern="50" dirty="0">
                        <a:latin typeface="Liberation Serif"/>
                        <a:ea typeface="DejaVu Sans"/>
                        <a:cs typeface="DejaVu Sans"/>
                      </a:endParaRPr>
                    </a:p>
                  </a:txBody>
                  <a:tcPr marL="68580" marR="68580" marT="0" marB="0">
                    <a:lnL>
                      <a:noFill/>
                    </a:lnL>
                    <a:lnR>
                      <a:noFill/>
                    </a:lnR>
                    <a:lnT>
                      <a:noFill/>
                    </a:lnT>
                    <a:lnB>
                      <a:noFill/>
                    </a:lnB>
                  </a:tcPr>
                </a:tc>
              </a:tr>
              <a:tr h="484457">
                <a:tc>
                  <a:txBody>
                    <a:bodyPr/>
                    <a:lstStyle/>
                    <a:p>
                      <a:pPr marL="0" marR="0" algn="ctr">
                        <a:lnSpc>
                          <a:spcPct val="115000"/>
                        </a:lnSpc>
                        <a:spcBef>
                          <a:spcPts val="0"/>
                        </a:spcBef>
                        <a:spcAft>
                          <a:spcPts val="0"/>
                        </a:spcAft>
                      </a:pPr>
                      <a:r>
                        <a:rPr kumimoji="0" lang="en-US" sz="1800" kern="50" dirty="0" err="1">
                          <a:solidFill>
                            <a:srgbClr val="000000"/>
                          </a:solidFill>
                          <a:latin typeface="Calibri"/>
                          <a:ea typeface="DejaVu Sans"/>
                          <a:cs typeface="Times New Roman"/>
                        </a:rPr>
                        <a:t>xor</a:t>
                      </a:r>
                      <a:endParaRPr kumimoji="0" lang="en-US" sz="1800" kern="50" dirty="0">
                        <a:solidFill>
                          <a:srgbClr val="000000"/>
                        </a:solidFill>
                        <a:latin typeface="Calibri"/>
                        <a:ea typeface="DejaVu Sans"/>
                        <a:cs typeface="Times New Roman"/>
                      </a:endParaRPr>
                    </a:p>
                  </a:txBody>
                  <a:tcPr marL="68580" marR="68580" marT="0" marB="0">
                    <a:lnL>
                      <a:noFill/>
                    </a:lnL>
                    <a:lnR>
                      <a:noFill/>
                    </a:lnR>
                    <a:lnT>
                      <a:noFill/>
                    </a:lnT>
                    <a:lnB>
                      <a:noFill/>
                    </a:lnB>
                    <a:solidFill>
                      <a:schemeClr val="bg1">
                        <a:lumMod val="75000"/>
                      </a:schemeClr>
                    </a:solidFill>
                  </a:tcPr>
                </a:tc>
                <a:tc>
                  <a:txBody>
                    <a:bodyPr/>
                    <a:lstStyle/>
                    <a:p>
                      <a:pPr marL="0" marR="0" algn="just">
                        <a:lnSpc>
                          <a:spcPct val="115000"/>
                        </a:lnSpc>
                        <a:spcBef>
                          <a:spcPts val="0"/>
                        </a:spcBef>
                        <a:spcAft>
                          <a:spcPts val="0"/>
                        </a:spcAft>
                      </a:pPr>
                      <a:r>
                        <a:rPr kumimoji="0" lang="en-US" sz="1800" kern="50" dirty="0">
                          <a:solidFill>
                            <a:srgbClr val="000000"/>
                          </a:solidFill>
                          <a:latin typeface="Calibri"/>
                          <a:ea typeface="DejaVu Sans"/>
                          <a:cs typeface="Times New Roman"/>
                        </a:rPr>
                        <a:t>Is true if either (but not both) of its arguments are true</a:t>
                      </a:r>
                    </a:p>
                  </a:txBody>
                  <a:tcPr marL="68580" marR="68580" marT="0" marB="0">
                    <a:lnL>
                      <a:noFill/>
                    </a:lnL>
                    <a:lnR>
                      <a:noFill/>
                    </a:lnR>
                    <a:lnT>
                      <a:noFill/>
                    </a:lnT>
                    <a:lnB>
                      <a:noFill/>
                    </a:lnB>
                    <a:solidFill>
                      <a:schemeClr val="bg1">
                        <a:lumMod val="75000"/>
                      </a:schemeClr>
                    </a:solidFill>
                  </a:tcPr>
                </a:tc>
              </a:tr>
              <a:tr h="585081">
                <a:tc>
                  <a:txBody>
                    <a:bodyPr/>
                    <a:lstStyle/>
                    <a:p>
                      <a:pPr marL="0" marR="0" algn="ctr">
                        <a:lnSpc>
                          <a:spcPct val="115000"/>
                        </a:lnSpc>
                        <a:spcBef>
                          <a:spcPts val="0"/>
                        </a:spcBef>
                        <a:spcAft>
                          <a:spcPts val="0"/>
                        </a:spcAft>
                      </a:pPr>
                      <a:r>
                        <a:rPr lang="en-US" sz="1800" kern="50" dirty="0">
                          <a:solidFill>
                            <a:srgbClr val="000000"/>
                          </a:solidFill>
                          <a:latin typeface="Calibri"/>
                          <a:ea typeface="DejaVu Sans"/>
                          <a:cs typeface="Times New Roman"/>
                        </a:rPr>
                        <a:t>!</a:t>
                      </a:r>
                      <a:endParaRPr lang="en-US" sz="2000" kern="50" dirty="0">
                        <a:latin typeface="Liberation Serif"/>
                        <a:ea typeface="DejaVu Sans"/>
                        <a:cs typeface="DejaVu Sans"/>
                      </a:endParaRPr>
                    </a:p>
                  </a:txBody>
                  <a:tcPr marL="68580" marR="68580" marT="0" marB="0">
                    <a:lnL>
                      <a:noFill/>
                    </a:lnL>
                    <a:lnR>
                      <a:noFill/>
                    </a:lnR>
                    <a:lnT>
                      <a:noFill/>
                    </a:lnT>
                    <a:lnB>
                      <a:noFill/>
                    </a:lnB>
                    <a:solidFill>
                      <a:schemeClr val="bg1"/>
                    </a:solidFill>
                  </a:tcPr>
                </a:tc>
                <a:tc>
                  <a:txBody>
                    <a:bodyPr/>
                    <a:lstStyle/>
                    <a:p>
                      <a:pPr marL="0" marR="0" algn="just">
                        <a:lnSpc>
                          <a:spcPct val="115000"/>
                        </a:lnSpc>
                        <a:spcBef>
                          <a:spcPts val="0"/>
                        </a:spcBef>
                        <a:spcAft>
                          <a:spcPts val="0"/>
                        </a:spcAft>
                      </a:pPr>
                      <a:r>
                        <a:rPr lang="en-US" sz="1800" kern="50" dirty="0">
                          <a:solidFill>
                            <a:srgbClr val="000000"/>
                          </a:solidFill>
                          <a:latin typeface="Calibri"/>
                          <a:ea typeface="DejaVu Sans"/>
                          <a:cs typeface="Times New Roman"/>
                        </a:rPr>
                        <a:t>Is true if its single argument (to the right) is false and false if its argument is true</a:t>
                      </a:r>
                      <a:endParaRPr lang="en-US" sz="2000" kern="50" dirty="0">
                        <a:latin typeface="Liberation Serif"/>
                        <a:ea typeface="DejaVu Sans"/>
                        <a:cs typeface="DejaVu Sans"/>
                      </a:endParaRPr>
                    </a:p>
                  </a:txBody>
                  <a:tcPr marL="68580" marR="68580" marT="0" marB="0">
                    <a:lnL>
                      <a:noFill/>
                    </a:lnL>
                    <a:lnR>
                      <a:noFill/>
                    </a:lnR>
                    <a:lnT>
                      <a:noFill/>
                    </a:lnT>
                    <a:lnB>
                      <a:noFill/>
                    </a:lnB>
                    <a:solidFill>
                      <a:schemeClr val="bg1"/>
                    </a:solidFill>
                  </a:tcPr>
                </a:tc>
              </a:tr>
              <a:tr h="484457">
                <a:tc>
                  <a:txBody>
                    <a:bodyPr/>
                    <a:lstStyle/>
                    <a:p>
                      <a:pPr marL="0" marR="0" algn="ctr">
                        <a:lnSpc>
                          <a:spcPct val="115000"/>
                        </a:lnSpc>
                        <a:spcBef>
                          <a:spcPts val="0"/>
                        </a:spcBef>
                        <a:spcAft>
                          <a:spcPts val="0"/>
                        </a:spcAft>
                      </a:pPr>
                      <a:r>
                        <a:rPr lang="en-US" sz="1800" kern="50" dirty="0">
                          <a:solidFill>
                            <a:srgbClr val="000000"/>
                          </a:solidFill>
                          <a:latin typeface="Calibri"/>
                          <a:ea typeface="DejaVu Sans"/>
                          <a:cs typeface="Times New Roman"/>
                        </a:rPr>
                        <a:t>&amp;&amp;</a:t>
                      </a:r>
                      <a:endParaRPr lang="en-US" sz="2000" kern="50" dirty="0">
                        <a:latin typeface="Liberation Serif"/>
                        <a:ea typeface="DejaVu Sans"/>
                        <a:cs typeface="DejaVu Sans"/>
                      </a:endParaRPr>
                    </a:p>
                  </a:txBody>
                  <a:tcPr marL="68580" marR="68580" marT="0" marB="0">
                    <a:lnL>
                      <a:noFill/>
                    </a:lnL>
                    <a:lnR>
                      <a:noFill/>
                    </a:lnR>
                    <a:lnT>
                      <a:noFill/>
                    </a:lnT>
                    <a:lnB>
                      <a:noFill/>
                    </a:lnB>
                    <a:solidFill>
                      <a:srgbClr val="C0C0C0"/>
                    </a:solidFill>
                  </a:tcPr>
                </a:tc>
                <a:tc>
                  <a:txBody>
                    <a:bodyPr/>
                    <a:lstStyle/>
                    <a:p>
                      <a:pPr marL="0" marR="0" algn="just">
                        <a:lnSpc>
                          <a:spcPct val="115000"/>
                        </a:lnSpc>
                        <a:spcBef>
                          <a:spcPts val="0"/>
                        </a:spcBef>
                        <a:spcAft>
                          <a:spcPts val="0"/>
                        </a:spcAft>
                      </a:pPr>
                      <a:r>
                        <a:rPr lang="en-US" sz="1800" kern="50">
                          <a:solidFill>
                            <a:srgbClr val="000000"/>
                          </a:solidFill>
                          <a:latin typeface="Calibri"/>
                          <a:ea typeface="DejaVu Sans"/>
                          <a:cs typeface="Times New Roman"/>
                        </a:rPr>
                        <a:t>Same as and, but binds to its arguments more tightly</a:t>
                      </a:r>
                      <a:endParaRPr lang="en-US" sz="2000" kern="50">
                        <a:latin typeface="Liberation Serif"/>
                        <a:ea typeface="DejaVu Sans"/>
                        <a:cs typeface="DejaVu Sans"/>
                      </a:endParaRPr>
                    </a:p>
                  </a:txBody>
                  <a:tcPr marL="68580" marR="68580" marT="0" marB="0">
                    <a:lnL>
                      <a:noFill/>
                    </a:lnL>
                    <a:lnR>
                      <a:noFill/>
                    </a:lnR>
                    <a:lnT>
                      <a:noFill/>
                    </a:lnT>
                    <a:lnB>
                      <a:noFill/>
                    </a:lnB>
                    <a:solidFill>
                      <a:srgbClr val="C0C0C0"/>
                    </a:solidFill>
                  </a:tcPr>
                </a:tc>
              </a:tr>
              <a:tr h="484457">
                <a:tc>
                  <a:txBody>
                    <a:bodyPr/>
                    <a:lstStyle/>
                    <a:p>
                      <a:pPr marL="0" marR="0" algn="ctr">
                        <a:lnSpc>
                          <a:spcPct val="115000"/>
                        </a:lnSpc>
                        <a:spcBef>
                          <a:spcPts val="0"/>
                        </a:spcBef>
                        <a:spcAft>
                          <a:spcPts val="0"/>
                        </a:spcAft>
                      </a:pPr>
                      <a:r>
                        <a:rPr lang="en-US" sz="1800" kern="50" dirty="0">
                          <a:solidFill>
                            <a:srgbClr val="000000"/>
                          </a:solidFill>
                          <a:latin typeface="Calibri"/>
                          <a:ea typeface="DejaVu Sans"/>
                          <a:cs typeface="Times New Roman"/>
                        </a:rPr>
                        <a:t>||</a:t>
                      </a:r>
                      <a:endParaRPr lang="en-US" sz="2000" kern="50" dirty="0">
                        <a:latin typeface="Liberation Serif"/>
                        <a:ea typeface="DejaVu Sans"/>
                        <a:cs typeface="DejaVu Sans"/>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kern="50" dirty="0">
                          <a:solidFill>
                            <a:srgbClr val="000000"/>
                          </a:solidFill>
                          <a:latin typeface="Calibri"/>
                          <a:ea typeface="DejaVu Sans"/>
                          <a:cs typeface="Times New Roman"/>
                        </a:rPr>
                        <a:t>Same as or but binds to its arguments more tightly</a:t>
                      </a:r>
                      <a:endParaRPr lang="en-US" sz="2000" kern="50" dirty="0">
                        <a:latin typeface="Liberation Serif"/>
                        <a:ea typeface="DejaVu Sans"/>
                        <a:cs typeface="DejaVu Sans"/>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whee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nvPr>
        </p:nvGraphicFramePr>
        <p:xfrm>
          <a:off x="838200" y="228603"/>
          <a:ext cx="6629400" cy="6172194"/>
        </p:xfrm>
        <a:graphic>
          <a:graphicData uri="http://schemas.openxmlformats.org/drawingml/2006/table">
            <a:tbl>
              <a:tblPr/>
              <a:tblGrid>
                <a:gridCol w="1944624"/>
                <a:gridCol w="4684776"/>
              </a:tblGrid>
              <a:tr h="293914">
                <a:tc>
                  <a:txBody>
                    <a:bodyPr/>
                    <a:lstStyle/>
                    <a:p>
                      <a:pPr marL="0" marR="0">
                        <a:spcBef>
                          <a:spcPts val="0"/>
                        </a:spcBef>
                        <a:spcAft>
                          <a:spcPts val="0"/>
                        </a:spcAft>
                      </a:pPr>
                      <a:r>
                        <a:rPr lang="en-US" sz="1800" b="1" kern="0" dirty="0" err="1">
                          <a:solidFill>
                            <a:srgbClr val="000000"/>
                          </a:solidFill>
                          <a:latin typeface="Calibri"/>
                          <a:ea typeface="Times New Roman"/>
                          <a:cs typeface="DejaVu Sans"/>
                        </a:rPr>
                        <a:t>Associativity</a:t>
                      </a:r>
                      <a:endParaRPr lang="en-US" sz="1800" kern="50" dirty="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b="1" kern="0">
                          <a:solidFill>
                            <a:srgbClr val="000000"/>
                          </a:solidFill>
                          <a:latin typeface="Calibri"/>
                          <a:ea typeface="Times New Roman"/>
                          <a:cs typeface="DejaVu Sans"/>
                        </a:rPr>
                        <a:t>Operators</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3914">
                <a:tc>
                  <a:txBody>
                    <a:bodyPr/>
                    <a:lstStyle/>
                    <a:p>
                      <a:pPr marL="0" marR="0">
                        <a:spcBef>
                          <a:spcPts val="0"/>
                        </a:spcBef>
                        <a:spcAft>
                          <a:spcPts val="0"/>
                        </a:spcAft>
                      </a:pPr>
                      <a:r>
                        <a:rPr lang="en-US" sz="1800" kern="0">
                          <a:solidFill>
                            <a:srgbClr val="000000"/>
                          </a:solidFill>
                          <a:latin typeface="Calibri"/>
                          <a:ea typeface="Times New Roman"/>
                          <a:cs typeface="DejaVu Sans"/>
                        </a:rPr>
                        <a:t>non-associative</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kern="0">
                          <a:solidFill>
                            <a:srgbClr val="000000"/>
                          </a:solidFill>
                          <a:latin typeface="Calibri"/>
                          <a:ea typeface="Times New Roman"/>
                          <a:cs typeface="DejaVu Sans"/>
                        </a:rPr>
                        <a:t>new</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3914">
                <a:tc>
                  <a:txBody>
                    <a:bodyPr/>
                    <a:lstStyle/>
                    <a:p>
                      <a:pPr marL="0" marR="0">
                        <a:spcBef>
                          <a:spcPts val="0"/>
                        </a:spcBef>
                        <a:spcAft>
                          <a:spcPts val="0"/>
                        </a:spcAft>
                      </a:pPr>
                      <a:r>
                        <a:rPr lang="en-US" sz="1800" kern="0" dirty="0">
                          <a:solidFill>
                            <a:srgbClr val="000000"/>
                          </a:solidFill>
                          <a:latin typeface="Calibri"/>
                          <a:ea typeface="Times New Roman"/>
                          <a:cs typeface="DejaVu Sans"/>
                        </a:rPr>
                        <a:t>right</a:t>
                      </a:r>
                      <a:endParaRPr lang="en-US" sz="1800" kern="50" dirty="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kern="0">
                          <a:solidFill>
                            <a:srgbClr val="000000"/>
                          </a:solidFill>
                          <a:latin typeface="Calibri"/>
                          <a:ea typeface="Times New Roman"/>
                          <a:cs typeface="DejaVu Sans"/>
                        </a:rPr>
                        <a:t>[</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3914">
                <a:tc>
                  <a:txBody>
                    <a:bodyPr/>
                    <a:lstStyle/>
                    <a:p>
                      <a:pPr marL="0" marR="0">
                        <a:spcBef>
                          <a:spcPts val="0"/>
                        </a:spcBef>
                        <a:spcAft>
                          <a:spcPts val="0"/>
                        </a:spcAft>
                      </a:pPr>
                      <a:r>
                        <a:rPr lang="en-US" sz="1800" kern="0">
                          <a:solidFill>
                            <a:srgbClr val="000000"/>
                          </a:solidFill>
                          <a:latin typeface="Calibri"/>
                          <a:ea typeface="Times New Roman"/>
                          <a:cs typeface="DejaVu Sans"/>
                        </a:rPr>
                        <a:t>right</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kern="0">
                          <a:solidFill>
                            <a:srgbClr val="000000"/>
                          </a:solidFill>
                          <a:latin typeface="Calibri"/>
                          <a:ea typeface="Times New Roman"/>
                          <a:cs typeface="DejaVu Sans"/>
                        </a:rPr>
                        <a:t>! ~ ++ -- (int) (float) (string) (array) (object) @</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3914">
                <a:tc>
                  <a:txBody>
                    <a:bodyPr/>
                    <a:lstStyle/>
                    <a:p>
                      <a:pPr marL="0" marR="0">
                        <a:spcBef>
                          <a:spcPts val="0"/>
                        </a:spcBef>
                        <a:spcAft>
                          <a:spcPts val="0"/>
                        </a:spcAft>
                      </a:pPr>
                      <a:r>
                        <a:rPr lang="en-US" sz="1800" kern="0">
                          <a:solidFill>
                            <a:srgbClr val="000000"/>
                          </a:solidFill>
                          <a:latin typeface="Calibri"/>
                          <a:ea typeface="Times New Roman"/>
                          <a:cs typeface="DejaVu Sans"/>
                        </a:rPr>
                        <a:t>left</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kern="0">
                          <a:solidFill>
                            <a:srgbClr val="000000"/>
                          </a:solidFill>
                          <a:latin typeface="Calibri"/>
                          <a:ea typeface="Times New Roman"/>
                          <a:cs typeface="DejaVu Sans"/>
                        </a:rPr>
                        <a:t>* / %</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3914">
                <a:tc>
                  <a:txBody>
                    <a:bodyPr/>
                    <a:lstStyle/>
                    <a:p>
                      <a:pPr marL="0" marR="0">
                        <a:spcBef>
                          <a:spcPts val="0"/>
                        </a:spcBef>
                        <a:spcAft>
                          <a:spcPts val="0"/>
                        </a:spcAft>
                      </a:pPr>
                      <a:r>
                        <a:rPr lang="en-US" sz="1800" kern="0">
                          <a:solidFill>
                            <a:srgbClr val="000000"/>
                          </a:solidFill>
                          <a:latin typeface="Calibri"/>
                          <a:ea typeface="Times New Roman"/>
                          <a:cs typeface="DejaVu Sans"/>
                        </a:rPr>
                        <a:t>left</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kern="0">
                          <a:solidFill>
                            <a:srgbClr val="000000"/>
                          </a:solidFill>
                          <a:latin typeface="Calibri"/>
                          <a:ea typeface="Times New Roman"/>
                          <a:cs typeface="DejaVu Sans"/>
                        </a:rPr>
                        <a:t>+ - .</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3914">
                <a:tc>
                  <a:txBody>
                    <a:bodyPr/>
                    <a:lstStyle/>
                    <a:p>
                      <a:pPr marL="0" marR="0">
                        <a:spcBef>
                          <a:spcPts val="0"/>
                        </a:spcBef>
                        <a:spcAft>
                          <a:spcPts val="0"/>
                        </a:spcAft>
                      </a:pPr>
                      <a:r>
                        <a:rPr lang="en-US" sz="1800" kern="0">
                          <a:solidFill>
                            <a:srgbClr val="000000"/>
                          </a:solidFill>
                          <a:latin typeface="Calibri"/>
                          <a:ea typeface="Times New Roman"/>
                          <a:cs typeface="DejaVu Sans"/>
                        </a:rPr>
                        <a:t>left</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kern="0">
                          <a:solidFill>
                            <a:srgbClr val="000000"/>
                          </a:solidFill>
                          <a:latin typeface="Calibri"/>
                          <a:ea typeface="Times New Roman"/>
                          <a:cs typeface="DejaVu Sans"/>
                        </a:rPr>
                        <a:t>&lt;&lt;</a:t>
                      </a:r>
                      <a:r>
                        <a:rPr lang="en-US" sz="1800" kern="0">
                          <a:solidFill>
                            <a:srgbClr val="000000"/>
                          </a:solidFill>
                          <a:latin typeface="Calibri"/>
                          <a:ea typeface="SimSun"/>
                          <a:cs typeface="DejaVu Sans"/>
                        </a:rPr>
                        <a:t>    </a:t>
                      </a:r>
                      <a:r>
                        <a:rPr lang="en-US" sz="1800" kern="0">
                          <a:solidFill>
                            <a:srgbClr val="000000"/>
                          </a:solidFill>
                          <a:latin typeface="Calibri"/>
                          <a:ea typeface="Times New Roman"/>
                          <a:cs typeface="DejaVu Sans"/>
                        </a:rPr>
                        <a:t> &gt;&gt;</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3914">
                <a:tc>
                  <a:txBody>
                    <a:bodyPr/>
                    <a:lstStyle/>
                    <a:p>
                      <a:pPr marL="0" marR="0">
                        <a:spcBef>
                          <a:spcPts val="0"/>
                        </a:spcBef>
                        <a:spcAft>
                          <a:spcPts val="0"/>
                        </a:spcAft>
                      </a:pPr>
                      <a:r>
                        <a:rPr lang="en-US" sz="1800" kern="0">
                          <a:solidFill>
                            <a:srgbClr val="000000"/>
                          </a:solidFill>
                          <a:latin typeface="Calibri"/>
                          <a:ea typeface="Times New Roman"/>
                          <a:cs typeface="DejaVu Sans"/>
                        </a:rPr>
                        <a:t>non-associative</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kern="0" dirty="0">
                          <a:solidFill>
                            <a:srgbClr val="000000"/>
                          </a:solidFill>
                          <a:latin typeface="Calibri"/>
                          <a:ea typeface="Times New Roman"/>
                          <a:cs typeface="DejaVu Sans"/>
                        </a:rPr>
                        <a:t>&lt; </a:t>
                      </a:r>
                      <a:r>
                        <a:rPr lang="en-US" sz="1800" kern="0" dirty="0" smtClean="0">
                          <a:solidFill>
                            <a:srgbClr val="000000"/>
                          </a:solidFill>
                          <a:latin typeface="Calibri"/>
                          <a:ea typeface="Times New Roman"/>
                          <a:cs typeface="DejaVu Sans"/>
                        </a:rPr>
                        <a:t>   &lt;= </a:t>
                      </a:r>
                      <a:r>
                        <a:rPr lang="en-US" sz="1800" kern="0" dirty="0" smtClean="0">
                          <a:solidFill>
                            <a:srgbClr val="000000"/>
                          </a:solidFill>
                          <a:latin typeface="Calibri"/>
                          <a:ea typeface="SimSun"/>
                          <a:cs typeface="DejaVu Sans"/>
                        </a:rPr>
                        <a:t>  </a:t>
                      </a:r>
                      <a:r>
                        <a:rPr lang="en-US" sz="1800" kern="0" baseline="0" dirty="0" smtClean="0">
                          <a:solidFill>
                            <a:srgbClr val="000000"/>
                          </a:solidFill>
                          <a:latin typeface="Calibri"/>
                          <a:ea typeface="SimSun"/>
                          <a:cs typeface="DejaVu Sans"/>
                        </a:rPr>
                        <a:t> </a:t>
                      </a:r>
                      <a:r>
                        <a:rPr lang="en-US" sz="1800" kern="0" dirty="0" smtClean="0">
                          <a:solidFill>
                            <a:srgbClr val="000000"/>
                          </a:solidFill>
                          <a:latin typeface="Calibri"/>
                          <a:ea typeface="Times New Roman"/>
                          <a:cs typeface="DejaVu Sans"/>
                        </a:rPr>
                        <a:t>&gt;      </a:t>
                      </a:r>
                      <a:r>
                        <a:rPr lang="en-US" sz="1800" kern="0" dirty="0">
                          <a:solidFill>
                            <a:srgbClr val="000000"/>
                          </a:solidFill>
                          <a:latin typeface="Calibri"/>
                          <a:ea typeface="Times New Roman"/>
                          <a:cs typeface="DejaVu Sans"/>
                        </a:rPr>
                        <a:t>&gt;=</a:t>
                      </a:r>
                      <a:endParaRPr lang="en-US" sz="1800" kern="50" dirty="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3914">
                <a:tc>
                  <a:txBody>
                    <a:bodyPr/>
                    <a:lstStyle/>
                    <a:p>
                      <a:pPr marL="0" marR="0">
                        <a:spcBef>
                          <a:spcPts val="0"/>
                        </a:spcBef>
                        <a:spcAft>
                          <a:spcPts val="0"/>
                        </a:spcAft>
                      </a:pPr>
                      <a:r>
                        <a:rPr lang="en-US" sz="1800" kern="0">
                          <a:solidFill>
                            <a:srgbClr val="000000"/>
                          </a:solidFill>
                          <a:latin typeface="Calibri"/>
                          <a:ea typeface="Times New Roman"/>
                          <a:cs typeface="DejaVu Sans"/>
                        </a:rPr>
                        <a:t>non-associative</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kern="0" dirty="0">
                          <a:solidFill>
                            <a:srgbClr val="000000"/>
                          </a:solidFill>
                          <a:latin typeface="Calibri"/>
                          <a:ea typeface="Times New Roman"/>
                          <a:cs typeface="DejaVu Sans"/>
                        </a:rPr>
                        <a:t>== </a:t>
                      </a:r>
                      <a:r>
                        <a:rPr lang="en-US" sz="1800" kern="0" dirty="0" smtClean="0">
                          <a:solidFill>
                            <a:srgbClr val="000000"/>
                          </a:solidFill>
                          <a:latin typeface="Calibri"/>
                          <a:ea typeface="Times New Roman"/>
                          <a:cs typeface="DejaVu Sans"/>
                        </a:rPr>
                        <a:t>   !=     ===    !==</a:t>
                      </a:r>
                      <a:endParaRPr lang="en-US" sz="1800" kern="50" dirty="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3914">
                <a:tc>
                  <a:txBody>
                    <a:bodyPr/>
                    <a:lstStyle/>
                    <a:p>
                      <a:pPr marL="0" marR="0">
                        <a:spcBef>
                          <a:spcPts val="0"/>
                        </a:spcBef>
                        <a:spcAft>
                          <a:spcPts val="0"/>
                        </a:spcAft>
                      </a:pPr>
                      <a:r>
                        <a:rPr lang="en-US" sz="1800" kern="0">
                          <a:solidFill>
                            <a:srgbClr val="000000"/>
                          </a:solidFill>
                          <a:latin typeface="Calibri"/>
                          <a:ea typeface="Times New Roman"/>
                          <a:cs typeface="DejaVu Sans"/>
                        </a:rPr>
                        <a:t>left</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kern="0">
                          <a:solidFill>
                            <a:srgbClr val="000000"/>
                          </a:solidFill>
                          <a:latin typeface="Calibri"/>
                          <a:ea typeface="Times New Roman"/>
                          <a:cs typeface="DejaVu Sans"/>
                        </a:rPr>
                        <a:t>&amp;</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3914">
                <a:tc>
                  <a:txBody>
                    <a:bodyPr/>
                    <a:lstStyle/>
                    <a:p>
                      <a:pPr marL="0" marR="0">
                        <a:spcBef>
                          <a:spcPts val="0"/>
                        </a:spcBef>
                        <a:spcAft>
                          <a:spcPts val="0"/>
                        </a:spcAft>
                      </a:pPr>
                      <a:r>
                        <a:rPr lang="en-US" sz="1800" kern="0">
                          <a:solidFill>
                            <a:srgbClr val="000000"/>
                          </a:solidFill>
                          <a:latin typeface="Calibri"/>
                          <a:ea typeface="Times New Roman"/>
                          <a:cs typeface="DejaVu Sans"/>
                        </a:rPr>
                        <a:t>left</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kern="0">
                          <a:solidFill>
                            <a:srgbClr val="000000"/>
                          </a:solidFill>
                          <a:latin typeface="Calibri"/>
                          <a:ea typeface="Times New Roman"/>
                          <a:cs typeface="DejaVu Sans"/>
                        </a:rPr>
                        <a:t>^</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3914">
                <a:tc>
                  <a:txBody>
                    <a:bodyPr/>
                    <a:lstStyle/>
                    <a:p>
                      <a:pPr marL="0" marR="0">
                        <a:spcBef>
                          <a:spcPts val="0"/>
                        </a:spcBef>
                        <a:spcAft>
                          <a:spcPts val="0"/>
                        </a:spcAft>
                      </a:pPr>
                      <a:r>
                        <a:rPr lang="en-US" sz="1800" kern="0">
                          <a:solidFill>
                            <a:srgbClr val="000000"/>
                          </a:solidFill>
                          <a:latin typeface="Calibri"/>
                          <a:ea typeface="Times New Roman"/>
                          <a:cs typeface="DejaVu Sans"/>
                        </a:rPr>
                        <a:t>left</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kern="0">
                          <a:solidFill>
                            <a:srgbClr val="000000"/>
                          </a:solidFill>
                          <a:latin typeface="Calibri"/>
                          <a:ea typeface="Times New Roman"/>
                          <a:cs typeface="DejaVu Sans"/>
                        </a:rPr>
                        <a:t>|</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3914">
                <a:tc>
                  <a:txBody>
                    <a:bodyPr/>
                    <a:lstStyle/>
                    <a:p>
                      <a:pPr marL="0" marR="0">
                        <a:spcBef>
                          <a:spcPts val="0"/>
                        </a:spcBef>
                        <a:spcAft>
                          <a:spcPts val="0"/>
                        </a:spcAft>
                      </a:pPr>
                      <a:r>
                        <a:rPr lang="en-US" sz="1800" kern="0">
                          <a:solidFill>
                            <a:srgbClr val="000000"/>
                          </a:solidFill>
                          <a:latin typeface="Calibri"/>
                          <a:ea typeface="Times New Roman"/>
                          <a:cs typeface="DejaVu Sans"/>
                        </a:rPr>
                        <a:t>left</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kern="0">
                          <a:solidFill>
                            <a:srgbClr val="000000"/>
                          </a:solidFill>
                          <a:latin typeface="Calibri"/>
                          <a:ea typeface="Times New Roman"/>
                          <a:cs typeface="DejaVu Sans"/>
                        </a:rPr>
                        <a:t>&amp;&amp;</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3914">
                <a:tc>
                  <a:txBody>
                    <a:bodyPr/>
                    <a:lstStyle/>
                    <a:p>
                      <a:pPr marL="0" marR="0">
                        <a:spcBef>
                          <a:spcPts val="0"/>
                        </a:spcBef>
                        <a:spcAft>
                          <a:spcPts val="0"/>
                        </a:spcAft>
                      </a:pPr>
                      <a:r>
                        <a:rPr lang="en-US" sz="1800" kern="0">
                          <a:solidFill>
                            <a:srgbClr val="000000"/>
                          </a:solidFill>
                          <a:latin typeface="Calibri"/>
                          <a:ea typeface="Times New Roman"/>
                          <a:cs typeface="DejaVu Sans"/>
                        </a:rPr>
                        <a:t>left</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kern="0">
                          <a:solidFill>
                            <a:srgbClr val="000000"/>
                          </a:solidFill>
                          <a:latin typeface="Calibri"/>
                          <a:ea typeface="Times New Roman"/>
                          <a:cs typeface="DejaVu Sans"/>
                        </a:rPr>
                        <a:t>||</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3914">
                <a:tc>
                  <a:txBody>
                    <a:bodyPr/>
                    <a:lstStyle/>
                    <a:p>
                      <a:pPr marL="0" marR="0">
                        <a:spcBef>
                          <a:spcPts val="0"/>
                        </a:spcBef>
                        <a:spcAft>
                          <a:spcPts val="0"/>
                        </a:spcAft>
                      </a:pPr>
                      <a:r>
                        <a:rPr lang="en-US" sz="1800" kern="0">
                          <a:solidFill>
                            <a:srgbClr val="000000"/>
                          </a:solidFill>
                          <a:latin typeface="Calibri"/>
                          <a:ea typeface="Times New Roman"/>
                          <a:cs typeface="DejaVu Sans"/>
                        </a:rPr>
                        <a:t>left</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kern="0">
                          <a:solidFill>
                            <a:srgbClr val="000000"/>
                          </a:solidFill>
                          <a:latin typeface="Calibri"/>
                          <a:ea typeface="Times New Roman"/>
                          <a:cs typeface="DejaVu Sans"/>
                        </a:rPr>
                        <a:t>? :</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3914">
                <a:tc>
                  <a:txBody>
                    <a:bodyPr/>
                    <a:lstStyle/>
                    <a:p>
                      <a:pPr marL="0" marR="0">
                        <a:spcBef>
                          <a:spcPts val="0"/>
                        </a:spcBef>
                        <a:spcAft>
                          <a:spcPts val="0"/>
                        </a:spcAft>
                      </a:pPr>
                      <a:r>
                        <a:rPr lang="en-US" sz="1800" kern="0">
                          <a:solidFill>
                            <a:srgbClr val="000000"/>
                          </a:solidFill>
                          <a:latin typeface="Calibri"/>
                          <a:ea typeface="Times New Roman"/>
                          <a:cs typeface="DejaVu Sans"/>
                        </a:rPr>
                        <a:t>left</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kern="0">
                          <a:solidFill>
                            <a:srgbClr val="000000"/>
                          </a:solidFill>
                          <a:latin typeface="Calibri"/>
                          <a:ea typeface="Times New Roman"/>
                          <a:cs typeface="DejaVu Sans"/>
                        </a:rPr>
                        <a:t>= += </a:t>
                      </a:r>
                      <a:r>
                        <a:rPr lang="en-US" sz="1800" kern="0">
                          <a:solidFill>
                            <a:srgbClr val="000000"/>
                          </a:solidFill>
                          <a:latin typeface="Calibri"/>
                          <a:ea typeface="SimSun"/>
                          <a:cs typeface="DejaVu Sans"/>
                        </a:rPr>
                        <a:t> </a:t>
                      </a:r>
                      <a:r>
                        <a:rPr lang="en-US" sz="1800" kern="0">
                          <a:solidFill>
                            <a:srgbClr val="000000"/>
                          </a:solidFill>
                          <a:latin typeface="Calibri"/>
                          <a:ea typeface="Times New Roman"/>
                          <a:cs typeface="DejaVu Sans"/>
                        </a:rPr>
                        <a:t>-=</a:t>
                      </a:r>
                      <a:r>
                        <a:rPr lang="en-US" sz="1800" kern="0">
                          <a:solidFill>
                            <a:srgbClr val="000000"/>
                          </a:solidFill>
                          <a:latin typeface="Calibri"/>
                          <a:ea typeface="SimSun"/>
                          <a:cs typeface="DejaVu Sans"/>
                        </a:rPr>
                        <a:t> </a:t>
                      </a:r>
                      <a:r>
                        <a:rPr lang="en-US" sz="1800" kern="0">
                          <a:solidFill>
                            <a:srgbClr val="000000"/>
                          </a:solidFill>
                          <a:latin typeface="Calibri"/>
                          <a:ea typeface="Times New Roman"/>
                          <a:cs typeface="DejaVu Sans"/>
                        </a:rPr>
                        <a:t> *= </a:t>
                      </a:r>
                      <a:r>
                        <a:rPr lang="en-US" sz="1800" kern="0">
                          <a:solidFill>
                            <a:srgbClr val="000000"/>
                          </a:solidFill>
                          <a:latin typeface="Calibri"/>
                          <a:ea typeface="SimSun"/>
                          <a:cs typeface="DejaVu Sans"/>
                        </a:rPr>
                        <a:t> </a:t>
                      </a:r>
                      <a:r>
                        <a:rPr lang="en-US" sz="1800" kern="0">
                          <a:solidFill>
                            <a:srgbClr val="000000"/>
                          </a:solidFill>
                          <a:latin typeface="Calibri"/>
                          <a:ea typeface="Times New Roman"/>
                          <a:cs typeface="DejaVu Sans"/>
                        </a:rPr>
                        <a:t>/= </a:t>
                      </a:r>
                      <a:r>
                        <a:rPr lang="en-US" sz="1800" kern="0">
                          <a:solidFill>
                            <a:srgbClr val="000000"/>
                          </a:solidFill>
                          <a:latin typeface="Calibri"/>
                          <a:ea typeface="SimSun"/>
                          <a:cs typeface="DejaVu Sans"/>
                        </a:rPr>
                        <a:t> </a:t>
                      </a:r>
                      <a:r>
                        <a:rPr lang="en-US" sz="1800" kern="0">
                          <a:solidFill>
                            <a:srgbClr val="000000"/>
                          </a:solidFill>
                          <a:latin typeface="Calibri"/>
                          <a:ea typeface="Times New Roman"/>
                          <a:cs typeface="DejaVu Sans"/>
                        </a:rPr>
                        <a:t>.= </a:t>
                      </a:r>
                      <a:r>
                        <a:rPr lang="en-US" sz="1800" kern="0">
                          <a:solidFill>
                            <a:srgbClr val="000000"/>
                          </a:solidFill>
                          <a:latin typeface="Calibri"/>
                          <a:ea typeface="SimSun"/>
                          <a:cs typeface="DejaVu Sans"/>
                        </a:rPr>
                        <a:t> </a:t>
                      </a:r>
                      <a:r>
                        <a:rPr lang="en-US" sz="1800" kern="0">
                          <a:solidFill>
                            <a:srgbClr val="000000"/>
                          </a:solidFill>
                          <a:latin typeface="Calibri"/>
                          <a:ea typeface="Times New Roman"/>
                          <a:cs typeface="DejaVu Sans"/>
                        </a:rPr>
                        <a:t>%= </a:t>
                      </a:r>
                      <a:r>
                        <a:rPr lang="en-US" sz="1800" kern="0">
                          <a:solidFill>
                            <a:srgbClr val="000000"/>
                          </a:solidFill>
                          <a:latin typeface="Calibri"/>
                          <a:ea typeface="SimSun"/>
                          <a:cs typeface="DejaVu Sans"/>
                        </a:rPr>
                        <a:t> </a:t>
                      </a:r>
                      <a:r>
                        <a:rPr lang="en-US" sz="1800" kern="0">
                          <a:solidFill>
                            <a:srgbClr val="000000"/>
                          </a:solidFill>
                          <a:latin typeface="Calibri"/>
                          <a:ea typeface="Times New Roman"/>
                          <a:cs typeface="DejaVu Sans"/>
                        </a:rPr>
                        <a:t>&amp;= |= ^= ~= &lt;&lt;= &gt;&gt;= </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3914">
                <a:tc>
                  <a:txBody>
                    <a:bodyPr/>
                    <a:lstStyle/>
                    <a:p>
                      <a:pPr marL="0" marR="0">
                        <a:spcBef>
                          <a:spcPts val="0"/>
                        </a:spcBef>
                        <a:spcAft>
                          <a:spcPts val="0"/>
                        </a:spcAft>
                      </a:pPr>
                      <a:r>
                        <a:rPr lang="en-US" sz="1800" kern="0">
                          <a:solidFill>
                            <a:srgbClr val="000000"/>
                          </a:solidFill>
                          <a:latin typeface="Calibri"/>
                          <a:ea typeface="Times New Roman"/>
                          <a:cs typeface="DejaVu Sans"/>
                        </a:rPr>
                        <a:t>right</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kern="0">
                          <a:solidFill>
                            <a:srgbClr val="000000"/>
                          </a:solidFill>
                          <a:latin typeface="Calibri"/>
                          <a:ea typeface="Times New Roman"/>
                          <a:cs typeface="DejaVu Sans"/>
                        </a:rPr>
                        <a:t>print</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3914">
                <a:tc>
                  <a:txBody>
                    <a:bodyPr/>
                    <a:lstStyle/>
                    <a:p>
                      <a:pPr marL="0" marR="0">
                        <a:spcBef>
                          <a:spcPts val="0"/>
                        </a:spcBef>
                        <a:spcAft>
                          <a:spcPts val="0"/>
                        </a:spcAft>
                      </a:pPr>
                      <a:r>
                        <a:rPr lang="en-US" sz="1800" kern="0">
                          <a:solidFill>
                            <a:srgbClr val="000000"/>
                          </a:solidFill>
                          <a:latin typeface="Calibri"/>
                          <a:ea typeface="Times New Roman"/>
                          <a:cs typeface="DejaVu Sans"/>
                        </a:rPr>
                        <a:t>left</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kern="0">
                          <a:solidFill>
                            <a:srgbClr val="000000"/>
                          </a:solidFill>
                          <a:latin typeface="Calibri"/>
                          <a:ea typeface="Times New Roman"/>
                          <a:cs typeface="DejaVu Sans"/>
                        </a:rPr>
                        <a:t>and</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3914">
                <a:tc>
                  <a:txBody>
                    <a:bodyPr/>
                    <a:lstStyle/>
                    <a:p>
                      <a:pPr marL="0" marR="0">
                        <a:spcBef>
                          <a:spcPts val="0"/>
                        </a:spcBef>
                        <a:spcAft>
                          <a:spcPts val="0"/>
                        </a:spcAft>
                      </a:pPr>
                      <a:r>
                        <a:rPr lang="en-US" sz="1800" kern="0">
                          <a:solidFill>
                            <a:srgbClr val="000000"/>
                          </a:solidFill>
                          <a:latin typeface="Calibri"/>
                          <a:ea typeface="Times New Roman"/>
                          <a:cs typeface="DejaVu Sans"/>
                        </a:rPr>
                        <a:t>left</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kern="0">
                          <a:solidFill>
                            <a:srgbClr val="000000"/>
                          </a:solidFill>
                          <a:latin typeface="Calibri"/>
                          <a:ea typeface="Times New Roman"/>
                          <a:cs typeface="DejaVu Sans"/>
                        </a:rPr>
                        <a:t>xor</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3914">
                <a:tc>
                  <a:txBody>
                    <a:bodyPr/>
                    <a:lstStyle/>
                    <a:p>
                      <a:pPr marL="0" marR="0">
                        <a:spcBef>
                          <a:spcPts val="0"/>
                        </a:spcBef>
                        <a:spcAft>
                          <a:spcPts val="0"/>
                        </a:spcAft>
                      </a:pPr>
                      <a:r>
                        <a:rPr lang="en-US" sz="1800" kern="0">
                          <a:solidFill>
                            <a:srgbClr val="000000"/>
                          </a:solidFill>
                          <a:latin typeface="Calibri"/>
                          <a:ea typeface="Times New Roman"/>
                          <a:cs typeface="DejaVu Sans"/>
                        </a:rPr>
                        <a:t>left</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kern="0">
                          <a:solidFill>
                            <a:srgbClr val="000000"/>
                          </a:solidFill>
                          <a:latin typeface="Calibri"/>
                          <a:ea typeface="Times New Roman"/>
                          <a:cs typeface="DejaVu Sans"/>
                        </a:rPr>
                        <a:t>or</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3914">
                <a:tc>
                  <a:txBody>
                    <a:bodyPr/>
                    <a:lstStyle/>
                    <a:p>
                      <a:pPr marL="0" marR="0">
                        <a:spcBef>
                          <a:spcPts val="0"/>
                        </a:spcBef>
                        <a:spcAft>
                          <a:spcPts val="0"/>
                        </a:spcAft>
                      </a:pPr>
                      <a:r>
                        <a:rPr lang="en-US" sz="1800" kern="0">
                          <a:solidFill>
                            <a:srgbClr val="000000"/>
                          </a:solidFill>
                          <a:latin typeface="Calibri"/>
                          <a:ea typeface="Times New Roman"/>
                          <a:cs typeface="DejaVu Sans"/>
                        </a:rPr>
                        <a:t>left</a:t>
                      </a:r>
                      <a:endParaRPr lang="en-US" sz="1800" kern="5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kern="0" dirty="0">
                          <a:solidFill>
                            <a:srgbClr val="000000"/>
                          </a:solidFill>
                          <a:latin typeface="Calibri"/>
                          <a:ea typeface="Times New Roman"/>
                          <a:cs typeface="DejaVu Sans"/>
                        </a:rPr>
                        <a:t>,</a:t>
                      </a:r>
                      <a:endParaRPr lang="en-US" sz="1800" kern="50" dirty="0">
                        <a:latin typeface="Liberation Serif"/>
                        <a:ea typeface="DejaVu Sans"/>
                        <a:cs typeface="DejaVu San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whee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1.3 Using Operators…</a:t>
            </a:r>
            <a:endParaRPr lang="en-US" dirty="0"/>
          </a:p>
        </p:txBody>
      </p:sp>
      <p:sp>
        <p:nvSpPr>
          <p:cNvPr id="3" name="Content Placeholder 2"/>
          <p:cNvSpPr>
            <a:spLocks noGrp="1"/>
          </p:cNvSpPr>
          <p:nvPr>
            <p:ph sz="quarter" idx="1"/>
          </p:nvPr>
        </p:nvSpPr>
        <p:spPr>
          <a:xfrm>
            <a:off x="612648" y="1600200"/>
            <a:ext cx="8153400" cy="5105400"/>
          </a:xfrm>
        </p:spPr>
        <p:txBody>
          <a:bodyPr>
            <a:normAutofit fontScale="77500" lnSpcReduction="20000"/>
          </a:bodyPr>
          <a:lstStyle/>
          <a:p>
            <a:pPr>
              <a:buNone/>
            </a:pPr>
            <a:r>
              <a:rPr lang="en-US" b="1" dirty="0" smtClean="0"/>
              <a:t>The ternary operator</a:t>
            </a:r>
            <a:endParaRPr lang="en-US" dirty="0" smtClean="0"/>
          </a:p>
          <a:p>
            <a:pPr>
              <a:lnSpc>
                <a:spcPct val="120000"/>
              </a:lnSpc>
            </a:pPr>
            <a:r>
              <a:rPr lang="en-US" dirty="0" smtClean="0"/>
              <a:t>It plays a role somewhere between a Boolean operator and a true branching construct. </a:t>
            </a:r>
          </a:p>
          <a:p>
            <a:pPr>
              <a:lnSpc>
                <a:spcPct val="120000"/>
              </a:lnSpc>
            </a:pPr>
            <a:r>
              <a:rPr lang="en-US" dirty="0" smtClean="0"/>
              <a:t>Its job is to take three expressions and use the truth value of the first expression to decide which of the other two expressions to return. </a:t>
            </a:r>
          </a:p>
          <a:p>
            <a:pPr>
              <a:lnSpc>
                <a:spcPct val="120000"/>
              </a:lnSpc>
            </a:pPr>
            <a:r>
              <a:rPr lang="en-US" dirty="0" smtClean="0"/>
              <a:t>The syntax looks like:</a:t>
            </a:r>
          </a:p>
          <a:p>
            <a:pPr>
              <a:lnSpc>
                <a:spcPct val="120000"/>
              </a:lnSpc>
              <a:buNone/>
            </a:pPr>
            <a:r>
              <a:rPr lang="en-US" dirty="0" smtClean="0">
                <a:solidFill>
                  <a:srgbClr val="FF0000"/>
                </a:solidFill>
              </a:rPr>
              <a:t>		test-expression ? yes-expression : no-expression</a:t>
            </a:r>
          </a:p>
          <a:p>
            <a:pPr>
              <a:lnSpc>
                <a:spcPct val="120000"/>
              </a:lnSpc>
              <a:buNone/>
            </a:pPr>
            <a:r>
              <a:rPr lang="en-US" sz="1400" dirty="0" smtClean="0"/>
              <a:t> </a:t>
            </a:r>
          </a:p>
          <a:p>
            <a:pPr>
              <a:lnSpc>
                <a:spcPct val="120000"/>
              </a:lnSpc>
            </a:pPr>
            <a:r>
              <a:rPr lang="en-US" dirty="0" smtClean="0"/>
              <a:t>The value of this expression is the result of yes-expression if test-expression is true; otherwise, it returns no-expression.</a:t>
            </a:r>
          </a:p>
          <a:p>
            <a:pPr>
              <a:lnSpc>
                <a:spcPct val="120000"/>
              </a:lnSpc>
            </a:pPr>
            <a:r>
              <a:rPr lang="en-US" dirty="0" smtClean="0"/>
              <a:t>For example, assigning to $max either $first or $second, whichever is larger:</a:t>
            </a:r>
          </a:p>
          <a:p>
            <a:pPr>
              <a:lnSpc>
                <a:spcPct val="120000"/>
              </a:lnSpc>
              <a:buNone/>
            </a:pPr>
            <a:r>
              <a:rPr lang="en-US" dirty="0" smtClean="0">
                <a:solidFill>
                  <a:srgbClr val="FF0000"/>
                </a:solidFill>
              </a:rPr>
              <a:t>		</a:t>
            </a:r>
            <a:r>
              <a:rPr lang="en-US" sz="2600" dirty="0" smtClean="0">
                <a:solidFill>
                  <a:srgbClr val="FF0000"/>
                </a:solidFill>
              </a:rPr>
              <a:t>$</a:t>
            </a:r>
            <a:r>
              <a:rPr lang="en-US" sz="2600" dirty="0" err="1" smtClean="0">
                <a:solidFill>
                  <a:srgbClr val="FF0000"/>
                </a:solidFill>
              </a:rPr>
              <a:t>max_num</a:t>
            </a:r>
            <a:r>
              <a:rPr lang="en-US" sz="2600" dirty="0" smtClean="0">
                <a:solidFill>
                  <a:srgbClr val="FF0000"/>
                </a:solidFill>
              </a:rPr>
              <a:t> = $first &gt; $second ? $first : $second;</a:t>
            </a:r>
            <a:endParaRPr lang="en-US" dirty="0" smtClean="0">
              <a:solidFill>
                <a:srgbClr val="FF0000"/>
              </a:solidFill>
            </a:endParaRPr>
          </a:p>
        </p:txBody>
      </p:sp>
    </p:spTree>
  </p:cSld>
  <p:clrMapOvr>
    <a:masterClrMapping/>
  </p:clrMapOvr>
  <p:transition spd="med">
    <p:whee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PHP…</a:t>
            </a:r>
            <a:endParaRPr lang="en-US" dirty="0"/>
          </a:p>
        </p:txBody>
      </p:sp>
      <p:sp>
        <p:nvSpPr>
          <p:cNvPr id="3" name="Content Placeholder 2"/>
          <p:cNvSpPr>
            <a:spLocks noGrp="1"/>
          </p:cNvSpPr>
          <p:nvPr>
            <p:ph sz="quarter" idx="1"/>
          </p:nvPr>
        </p:nvSpPr>
        <p:spPr>
          <a:xfrm>
            <a:off x="612648" y="1524000"/>
            <a:ext cx="8153400" cy="5486400"/>
          </a:xfrm>
        </p:spPr>
        <p:txBody>
          <a:bodyPr>
            <a:normAutofit fontScale="70000" lnSpcReduction="20000"/>
          </a:bodyPr>
          <a:lstStyle/>
          <a:p>
            <a:r>
              <a:rPr lang="en-US" dirty="0" smtClean="0"/>
              <a:t>PHP is particularly strong in its ability to interact with databases. </a:t>
            </a:r>
          </a:p>
          <a:p>
            <a:r>
              <a:rPr lang="en-US" dirty="0" smtClean="0"/>
              <a:t>PHP supports pretty much every database you’ve ever heard of and some you haven’t. </a:t>
            </a:r>
          </a:p>
          <a:p>
            <a:r>
              <a:rPr lang="en-US" dirty="0" smtClean="0"/>
              <a:t>PHP handles connecting to the database and communicating with it, avoiding the knowledge of technical details for connecting to a database.</a:t>
            </a:r>
          </a:p>
          <a:p>
            <a:r>
              <a:rPr lang="en-US" dirty="0" smtClean="0"/>
              <a:t>It connects to the database, passes your instructions to the database, and returns the database response to you.</a:t>
            </a:r>
          </a:p>
          <a:p>
            <a:r>
              <a:rPr lang="en-US" dirty="0" smtClean="0"/>
              <a:t>PHP works well for a database-driven Web site. </a:t>
            </a:r>
          </a:p>
          <a:p>
            <a:pPr>
              <a:buNone/>
            </a:pPr>
            <a:r>
              <a:rPr lang="en-US" sz="1600" dirty="0" smtClean="0"/>
              <a:t> </a:t>
            </a:r>
          </a:p>
          <a:p>
            <a:r>
              <a:rPr lang="en-US" dirty="0" smtClean="0"/>
              <a:t>Major databases currently supported by PHP include the following:</a:t>
            </a:r>
          </a:p>
          <a:p>
            <a:pPr lvl="1"/>
            <a:r>
              <a:rPr lang="en-US" dirty="0" err="1" smtClean="0"/>
              <a:t>dBASE</a:t>
            </a:r>
            <a:endParaRPr lang="en-US" dirty="0" smtClean="0"/>
          </a:p>
          <a:p>
            <a:pPr lvl="1"/>
            <a:r>
              <a:rPr lang="en-US" dirty="0" smtClean="0"/>
              <a:t>Informix</a:t>
            </a:r>
          </a:p>
          <a:p>
            <a:pPr lvl="1"/>
            <a:r>
              <a:rPr lang="en-US" dirty="0" smtClean="0"/>
              <a:t>Ingres</a:t>
            </a:r>
          </a:p>
          <a:p>
            <a:pPr lvl="1"/>
            <a:r>
              <a:rPr lang="en-US" dirty="0" smtClean="0"/>
              <a:t>Microsoft SQL Server</a:t>
            </a:r>
          </a:p>
          <a:p>
            <a:pPr lvl="1"/>
            <a:r>
              <a:rPr lang="en-US" dirty="0" err="1" smtClean="0"/>
              <a:t>MySQL</a:t>
            </a:r>
            <a:endParaRPr lang="en-US" dirty="0" smtClean="0"/>
          </a:p>
          <a:p>
            <a:pPr lvl="1"/>
            <a:r>
              <a:rPr lang="en-US" dirty="0" smtClean="0"/>
              <a:t>Oracle</a:t>
            </a:r>
          </a:p>
          <a:p>
            <a:pPr lvl="1"/>
            <a:r>
              <a:rPr lang="en-US" dirty="0" err="1" smtClean="0"/>
              <a:t>PostgreSQL</a:t>
            </a:r>
            <a:endParaRPr lang="en-US" dirty="0" smtClean="0"/>
          </a:p>
          <a:p>
            <a:pPr lvl="1"/>
            <a:r>
              <a:rPr lang="en-US" dirty="0" smtClean="0"/>
              <a:t>Sybase</a:t>
            </a:r>
          </a:p>
        </p:txBody>
      </p:sp>
    </p:spTree>
  </p:cSld>
  <p:clrMapOvr>
    <a:masterClrMapping/>
  </p:clrMapOvr>
  <p:transition spd="med">
    <p:whee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1.4 Conditional Statements</a:t>
            </a:r>
            <a:endParaRPr lang="en-US" dirty="0"/>
          </a:p>
        </p:txBody>
      </p:sp>
      <p:sp>
        <p:nvSpPr>
          <p:cNvPr id="3" name="Content Placeholder 2"/>
          <p:cNvSpPr>
            <a:spLocks noGrp="1"/>
          </p:cNvSpPr>
          <p:nvPr>
            <p:ph sz="quarter" idx="1"/>
          </p:nvPr>
        </p:nvSpPr>
        <p:spPr>
          <a:xfrm>
            <a:off x="612648" y="1600200"/>
            <a:ext cx="8153400" cy="5410200"/>
          </a:xfrm>
        </p:spPr>
        <p:txBody>
          <a:bodyPr>
            <a:normAutofit fontScale="70000" lnSpcReduction="20000"/>
          </a:bodyPr>
          <a:lstStyle/>
          <a:p>
            <a:pPr>
              <a:buNone/>
            </a:pPr>
            <a:r>
              <a:rPr lang="en-US" b="1" dirty="0" smtClean="0">
                <a:solidFill>
                  <a:srgbClr val="00B050"/>
                </a:solidFill>
              </a:rPr>
              <a:t>1. if Statements</a:t>
            </a:r>
          </a:p>
          <a:p>
            <a:r>
              <a:rPr lang="en-US" dirty="0" smtClean="0"/>
              <a:t>We can use an if statement to make a decision. </a:t>
            </a:r>
          </a:p>
          <a:p>
            <a:r>
              <a:rPr lang="en-US" dirty="0" smtClean="0"/>
              <a:t>You should give the if statement a condition that is evaluated to true or false. </a:t>
            </a:r>
          </a:p>
          <a:p>
            <a:r>
              <a:rPr lang="en-US" dirty="0" smtClean="0"/>
              <a:t>If the condition is true, the associated block of code will be executed. </a:t>
            </a:r>
          </a:p>
          <a:p>
            <a:r>
              <a:rPr lang="en-US" dirty="0" smtClean="0"/>
              <a:t>Conditions in if statements must be surrounded by brackets ().</a:t>
            </a:r>
          </a:p>
          <a:p>
            <a:pPr>
              <a:buNone/>
            </a:pPr>
            <a:r>
              <a:rPr lang="en-US" sz="1800" dirty="0" smtClean="0"/>
              <a:t> </a:t>
            </a:r>
          </a:p>
          <a:p>
            <a:r>
              <a:rPr lang="en-US" dirty="0" smtClean="0"/>
              <a:t>The syntax of if statement: </a:t>
            </a:r>
          </a:p>
          <a:p>
            <a:pPr>
              <a:buNone/>
            </a:pPr>
            <a:r>
              <a:rPr lang="en-US" dirty="0" smtClean="0"/>
              <a:t>		if(</a:t>
            </a:r>
            <a:r>
              <a:rPr lang="en-US" i="1" dirty="0" smtClean="0"/>
              <a:t>condition</a:t>
            </a:r>
            <a:r>
              <a:rPr lang="en-US" dirty="0" smtClean="0"/>
              <a:t>) {</a:t>
            </a:r>
          </a:p>
          <a:p>
            <a:pPr>
              <a:buNone/>
            </a:pPr>
            <a:r>
              <a:rPr lang="en-US" dirty="0" smtClean="0"/>
              <a:t>   			</a:t>
            </a:r>
            <a:r>
              <a:rPr lang="en-US" i="1" dirty="0" smtClean="0"/>
              <a:t>statements;</a:t>
            </a:r>
            <a:endParaRPr lang="en-US" dirty="0" smtClean="0"/>
          </a:p>
          <a:p>
            <a:pPr>
              <a:buNone/>
            </a:pPr>
            <a:r>
              <a:rPr lang="en-US" dirty="0" smtClean="0"/>
              <a:t>		}</a:t>
            </a:r>
          </a:p>
          <a:p>
            <a:pPr>
              <a:buNone/>
            </a:pPr>
            <a:endParaRPr lang="en-US" sz="1800" dirty="0" smtClean="0"/>
          </a:p>
          <a:p>
            <a:r>
              <a:rPr lang="en-US" dirty="0" smtClean="0"/>
              <a:t>Example: an if statement that checks if a variable value is less than 50 (student failed course)</a:t>
            </a:r>
          </a:p>
          <a:p>
            <a:pPr>
              <a:buNone/>
            </a:pPr>
            <a:r>
              <a:rPr lang="en-US" dirty="0" smtClean="0"/>
              <a:t>		</a:t>
            </a:r>
            <a:r>
              <a:rPr lang="en-US" dirty="0" smtClean="0">
                <a:solidFill>
                  <a:srgbClr val="FF0000"/>
                </a:solidFill>
              </a:rPr>
              <a:t>if($mark&lt;50){</a:t>
            </a:r>
          </a:p>
          <a:p>
            <a:pPr>
              <a:buNone/>
            </a:pPr>
            <a:r>
              <a:rPr lang="en-US" dirty="0" smtClean="0">
                <a:solidFill>
                  <a:srgbClr val="FF0000"/>
                </a:solidFill>
              </a:rPr>
              <a:t>		     print(“You have to improve your mark”);</a:t>
            </a:r>
          </a:p>
          <a:p>
            <a:pPr>
              <a:buNone/>
            </a:pPr>
            <a:r>
              <a:rPr lang="en-US" dirty="0" smtClean="0">
                <a:solidFill>
                  <a:srgbClr val="FF0000"/>
                </a:solidFill>
              </a:rPr>
              <a:t>		}</a:t>
            </a:r>
          </a:p>
        </p:txBody>
      </p:sp>
    </p:spTree>
  </p:cSld>
  <p:clrMapOvr>
    <a:masterClrMapping/>
  </p:clrMapOvr>
  <p:transition spd="med">
    <p:whee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1.4 Conditional Statements…</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b="1" dirty="0" smtClean="0"/>
              <a:t>if..else statements </a:t>
            </a:r>
          </a:p>
          <a:p>
            <a:r>
              <a:rPr lang="en-US" dirty="0" smtClean="0"/>
              <a:t>An else statement allows you to define an alternative action to be taken when the condition in an if statement is false. </a:t>
            </a:r>
          </a:p>
          <a:p>
            <a:r>
              <a:rPr lang="en-US" dirty="0" smtClean="0"/>
              <a:t>This allows to take one action when the condition is true and another action when the condition is false.</a:t>
            </a:r>
          </a:p>
          <a:p>
            <a:pPr>
              <a:buNone/>
            </a:pPr>
            <a:r>
              <a:rPr lang="en-US" sz="1800" dirty="0" smtClean="0"/>
              <a:t> </a:t>
            </a:r>
          </a:p>
          <a:p>
            <a:r>
              <a:rPr lang="en-US" dirty="0" smtClean="0"/>
              <a:t>The syntax of if statement: </a:t>
            </a:r>
          </a:p>
          <a:p>
            <a:pPr>
              <a:buNone/>
            </a:pPr>
            <a:r>
              <a:rPr lang="en-US" dirty="0" smtClean="0"/>
              <a:t>		</a:t>
            </a:r>
            <a:r>
              <a:rPr lang="en-US" dirty="0" smtClean="0">
                <a:solidFill>
                  <a:srgbClr val="FF0000"/>
                </a:solidFill>
              </a:rPr>
              <a:t>if(</a:t>
            </a:r>
            <a:r>
              <a:rPr lang="en-US" i="1" dirty="0" smtClean="0">
                <a:solidFill>
                  <a:srgbClr val="FF0000"/>
                </a:solidFill>
              </a:rPr>
              <a:t>condition</a:t>
            </a:r>
            <a:r>
              <a:rPr lang="en-US" dirty="0" smtClean="0">
                <a:solidFill>
                  <a:srgbClr val="FF0000"/>
                </a:solidFill>
              </a:rPr>
              <a:t>) {</a:t>
            </a:r>
          </a:p>
          <a:p>
            <a:pPr>
              <a:buNone/>
            </a:pPr>
            <a:r>
              <a:rPr lang="en-US" dirty="0" smtClean="0">
                <a:solidFill>
                  <a:srgbClr val="FF0000"/>
                </a:solidFill>
              </a:rPr>
              <a:t>   			</a:t>
            </a:r>
            <a:r>
              <a:rPr lang="en-US" i="1" dirty="0" smtClean="0">
                <a:solidFill>
                  <a:srgbClr val="FF0000"/>
                </a:solidFill>
              </a:rPr>
              <a:t>statements;</a:t>
            </a:r>
            <a:endParaRPr lang="en-US" dirty="0" smtClean="0">
              <a:solidFill>
                <a:srgbClr val="FF0000"/>
              </a:solidFill>
            </a:endParaRPr>
          </a:p>
          <a:p>
            <a:pPr>
              <a:buNone/>
            </a:pPr>
            <a:r>
              <a:rPr lang="en-US" dirty="0" smtClean="0">
                <a:solidFill>
                  <a:srgbClr val="FF0000"/>
                </a:solidFill>
              </a:rPr>
              <a:t>		}</a:t>
            </a:r>
          </a:p>
          <a:p>
            <a:pPr>
              <a:buNone/>
            </a:pPr>
            <a:r>
              <a:rPr lang="en-US" dirty="0" smtClean="0">
                <a:solidFill>
                  <a:srgbClr val="FF0000"/>
                </a:solidFill>
              </a:rPr>
              <a:t>		else {</a:t>
            </a:r>
          </a:p>
          <a:p>
            <a:pPr>
              <a:buNone/>
            </a:pPr>
            <a:r>
              <a:rPr lang="en-US" dirty="0" smtClean="0">
                <a:solidFill>
                  <a:srgbClr val="FF0000"/>
                </a:solidFill>
              </a:rPr>
              <a:t> 			 </a:t>
            </a:r>
            <a:r>
              <a:rPr lang="en-US" i="1" dirty="0" smtClean="0">
                <a:solidFill>
                  <a:srgbClr val="FF0000"/>
                </a:solidFill>
              </a:rPr>
              <a:t>statements;</a:t>
            </a:r>
            <a:endParaRPr lang="en-US" dirty="0" smtClean="0">
              <a:solidFill>
                <a:srgbClr val="FF0000"/>
              </a:solidFill>
            </a:endParaRPr>
          </a:p>
          <a:p>
            <a:pPr>
              <a:buNone/>
            </a:pPr>
            <a:r>
              <a:rPr lang="en-US" dirty="0" smtClean="0">
                <a:solidFill>
                  <a:srgbClr val="FF0000"/>
                </a:solidFill>
              </a:rPr>
              <a:t>		}</a:t>
            </a:r>
          </a:p>
        </p:txBody>
      </p:sp>
    </p:spTree>
  </p:cSld>
  <p:clrMapOvr>
    <a:masterClrMapping/>
  </p:clrMapOvr>
  <p:transition spd="med">
    <p:wheel/>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1.4 Conditional Statements…</a:t>
            </a:r>
            <a:endParaRPr lang="en-US" dirty="0"/>
          </a:p>
        </p:txBody>
      </p:sp>
      <p:sp>
        <p:nvSpPr>
          <p:cNvPr id="3" name="Content Placeholder 2"/>
          <p:cNvSpPr>
            <a:spLocks noGrp="1"/>
          </p:cNvSpPr>
          <p:nvPr>
            <p:ph sz="quarter" idx="1"/>
          </p:nvPr>
        </p:nvSpPr>
        <p:spPr/>
        <p:txBody>
          <a:bodyPr/>
          <a:lstStyle/>
          <a:p>
            <a:r>
              <a:rPr lang="en-US" sz="2400" dirty="0" smtClean="0"/>
              <a:t>Example: </a:t>
            </a:r>
          </a:p>
          <a:p>
            <a:pPr>
              <a:buNone/>
            </a:pPr>
            <a:r>
              <a:rPr lang="en-US" sz="2400" dirty="0" smtClean="0">
                <a:solidFill>
                  <a:srgbClr val="FF0000"/>
                </a:solidFill>
              </a:rPr>
              <a:t>if($mark&lt;50) {</a:t>
            </a:r>
          </a:p>
          <a:p>
            <a:pPr>
              <a:buNone/>
            </a:pPr>
            <a:r>
              <a:rPr lang="en-US" sz="2400" dirty="0" smtClean="0">
                <a:solidFill>
                  <a:srgbClr val="FF0000"/>
                </a:solidFill>
              </a:rPr>
              <a:t>  print(“You failed this course”);</a:t>
            </a:r>
          </a:p>
          <a:p>
            <a:pPr>
              <a:buNone/>
            </a:pPr>
            <a:r>
              <a:rPr lang="en-US" sz="2400" dirty="0" smtClean="0">
                <a:solidFill>
                  <a:srgbClr val="FF0000"/>
                </a:solidFill>
              </a:rPr>
              <a:t>}</a:t>
            </a:r>
          </a:p>
          <a:p>
            <a:pPr>
              <a:buNone/>
            </a:pPr>
            <a:r>
              <a:rPr lang="en-US" sz="2400" dirty="0" smtClean="0">
                <a:solidFill>
                  <a:srgbClr val="FF0000"/>
                </a:solidFill>
              </a:rPr>
              <a:t>else{</a:t>
            </a:r>
          </a:p>
          <a:p>
            <a:pPr>
              <a:buNone/>
            </a:pPr>
            <a:r>
              <a:rPr lang="en-US" sz="2400" dirty="0" smtClean="0">
                <a:solidFill>
                  <a:srgbClr val="FF0000"/>
                </a:solidFill>
              </a:rPr>
              <a:t>   print(“You have passed the course”);</a:t>
            </a:r>
          </a:p>
          <a:p>
            <a:pPr>
              <a:buNone/>
            </a:pPr>
            <a:r>
              <a:rPr lang="en-US" sz="2400" dirty="0" smtClean="0">
                <a:solidFill>
                  <a:srgbClr val="FF0000"/>
                </a:solidFill>
              </a:rPr>
              <a:t>}</a:t>
            </a:r>
          </a:p>
          <a:p>
            <a:endParaRPr lang="en-US" dirty="0"/>
          </a:p>
        </p:txBody>
      </p:sp>
    </p:spTree>
  </p:cSld>
  <p:clrMapOvr>
    <a:masterClrMapping/>
  </p:clrMapOvr>
  <p:transition spd="med">
    <p:wheel/>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1.4 Conditional Statements…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0000" lnSpcReduction="20000"/>
          </a:bodyPr>
          <a:lstStyle/>
          <a:p>
            <a:pPr>
              <a:buNone/>
            </a:pPr>
            <a:r>
              <a:rPr lang="en-US" b="1" dirty="0" smtClean="0"/>
              <a:t>else if Statements</a:t>
            </a:r>
            <a:endParaRPr lang="en-US" dirty="0" smtClean="0"/>
          </a:p>
          <a:p>
            <a:r>
              <a:rPr lang="en-US" dirty="0" smtClean="0"/>
              <a:t>For many of the decisions we make, there are more than two options. </a:t>
            </a:r>
          </a:p>
          <a:p>
            <a:r>
              <a:rPr lang="en-US" dirty="0" smtClean="0"/>
              <a:t>We can create a sequence of many options using the </a:t>
            </a:r>
            <a:r>
              <a:rPr lang="en-US" dirty="0" err="1" smtClean="0"/>
              <a:t>elseif</a:t>
            </a:r>
            <a:r>
              <a:rPr lang="en-US" dirty="0" smtClean="0"/>
              <a:t> statement.</a:t>
            </a:r>
          </a:p>
          <a:p>
            <a:pPr>
              <a:buNone/>
            </a:pPr>
            <a:r>
              <a:rPr lang="en-US" sz="1600" dirty="0" smtClean="0"/>
              <a:t> </a:t>
            </a:r>
          </a:p>
          <a:p>
            <a:r>
              <a:rPr lang="en-US" dirty="0" smtClean="0"/>
              <a:t>Example: a program that checks if a variable value is between 1 and 5 and display message accordingly</a:t>
            </a:r>
          </a:p>
          <a:p>
            <a:pPr lvl="1">
              <a:buNone/>
            </a:pPr>
            <a:r>
              <a:rPr lang="en-US" sz="2900" dirty="0" smtClean="0">
                <a:solidFill>
                  <a:srgbClr val="FF0000"/>
                </a:solidFill>
              </a:rPr>
              <a:t>if ($day == 5)</a:t>
            </a:r>
          </a:p>
          <a:p>
            <a:pPr lvl="1">
              <a:buNone/>
            </a:pPr>
            <a:r>
              <a:rPr lang="en-US" sz="2900" dirty="0" smtClean="0">
                <a:solidFill>
                  <a:srgbClr val="FF0000"/>
                </a:solidFill>
              </a:rPr>
              <a:t>	print(“Five golden rings&lt;BR&gt;”);</a:t>
            </a:r>
          </a:p>
          <a:p>
            <a:pPr lvl="1">
              <a:buNone/>
            </a:pPr>
            <a:r>
              <a:rPr lang="en-US" sz="2900" dirty="0" err="1" smtClean="0">
                <a:solidFill>
                  <a:srgbClr val="FF0000"/>
                </a:solidFill>
              </a:rPr>
              <a:t>elseif</a:t>
            </a:r>
            <a:r>
              <a:rPr lang="en-US" sz="2900" dirty="0" smtClean="0">
                <a:solidFill>
                  <a:srgbClr val="FF0000"/>
                </a:solidFill>
              </a:rPr>
              <a:t> ($day == 4)</a:t>
            </a:r>
          </a:p>
          <a:p>
            <a:pPr lvl="1">
              <a:buNone/>
            </a:pPr>
            <a:r>
              <a:rPr lang="en-US" sz="2900" dirty="0" smtClean="0">
                <a:solidFill>
                  <a:srgbClr val="FF0000"/>
                </a:solidFill>
              </a:rPr>
              <a:t>	print(“Four calling birds&lt;BR&gt;”);</a:t>
            </a:r>
          </a:p>
          <a:p>
            <a:pPr lvl="1">
              <a:buNone/>
            </a:pPr>
            <a:r>
              <a:rPr lang="en-US" sz="2900" dirty="0" err="1" smtClean="0">
                <a:solidFill>
                  <a:srgbClr val="FF0000"/>
                </a:solidFill>
              </a:rPr>
              <a:t>elseif</a:t>
            </a:r>
            <a:r>
              <a:rPr lang="en-US" sz="2900" dirty="0" smtClean="0">
                <a:solidFill>
                  <a:srgbClr val="FF0000"/>
                </a:solidFill>
              </a:rPr>
              <a:t> ($day == 3)</a:t>
            </a:r>
          </a:p>
          <a:p>
            <a:pPr lvl="1">
              <a:buNone/>
            </a:pPr>
            <a:r>
              <a:rPr lang="en-US" sz="2900" dirty="0" smtClean="0">
                <a:solidFill>
                  <a:srgbClr val="FF0000"/>
                </a:solidFill>
              </a:rPr>
              <a:t>	print(“Three French hens&lt;BR&gt;”);</a:t>
            </a:r>
          </a:p>
          <a:p>
            <a:pPr lvl="1">
              <a:buNone/>
            </a:pPr>
            <a:r>
              <a:rPr lang="en-US" sz="2900" dirty="0" err="1" smtClean="0">
                <a:solidFill>
                  <a:srgbClr val="FF0000"/>
                </a:solidFill>
              </a:rPr>
              <a:t>elseif</a:t>
            </a:r>
            <a:r>
              <a:rPr lang="en-US" sz="2900" dirty="0" smtClean="0">
                <a:solidFill>
                  <a:srgbClr val="FF0000"/>
                </a:solidFill>
              </a:rPr>
              <a:t> ($day == 2)</a:t>
            </a:r>
          </a:p>
          <a:p>
            <a:pPr lvl="1">
              <a:buNone/>
            </a:pPr>
            <a:r>
              <a:rPr lang="en-US" sz="2900" dirty="0" smtClean="0">
                <a:solidFill>
                  <a:srgbClr val="FF0000"/>
                </a:solidFill>
              </a:rPr>
              <a:t>	print(“Two turtledoves&lt;BR&gt;”);</a:t>
            </a:r>
          </a:p>
          <a:p>
            <a:pPr lvl="1">
              <a:buNone/>
            </a:pPr>
            <a:r>
              <a:rPr lang="en-US" sz="2900" dirty="0" err="1" smtClean="0">
                <a:solidFill>
                  <a:srgbClr val="FF0000"/>
                </a:solidFill>
              </a:rPr>
              <a:t>elseif</a:t>
            </a:r>
            <a:r>
              <a:rPr lang="en-US" sz="2900" dirty="0" smtClean="0">
                <a:solidFill>
                  <a:srgbClr val="FF0000"/>
                </a:solidFill>
              </a:rPr>
              <a:t> ($day == 1)</a:t>
            </a:r>
          </a:p>
          <a:p>
            <a:pPr lvl="1">
              <a:buNone/>
            </a:pPr>
            <a:r>
              <a:rPr lang="en-US" sz="2900" dirty="0" smtClean="0">
                <a:solidFill>
                  <a:srgbClr val="FF0000"/>
                </a:solidFill>
              </a:rPr>
              <a:t>	print(“A partridge in a pear tree&lt;BR&gt;”);</a:t>
            </a:r>
          </a:p>
        </p:txBody>
      </p:sp>
    </p:spTree>
  </p:cSld>
  <p:clrMapOvr>
    <a:masterClrMapping/>
  </p:clrMapOvr>
  <p:transition spd="med">
    <p:wheel/>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1.4 Conditional Statements…</a:t>
            </a:r>
            <a:endParaRPr lang="en-US" dirty="0"/>
          </a:p>
        </p:txBody>
      </p:sp>
      <p:sp>
        <p:nvSpPr>
          <p:cNvPr id="3" name="Content Placeholder 2"/>
          <p:cNvSpPr>
            <a:spLocks noGrp="1"/>
          </p:cNvSpPr>
          <p:nvPr>
            <p:ph sz="quarter" idx="1"/>
          </p:nvPr>
        </p:nvSpPr>
        <p:spPr>
          <a:xfrm>
            <a:off x="612648" y="1524000"/>
            <a:ext cx="8153400" cy="5257800"/>
          </a:xfrm>
        </p:spPr>
        <p:txBody>
          <a:bodyPr>
            <a:normAutofit fontScale="85000" lnSpcReduction="10000"/>
          </a:bodyPr>
          <a:lstStyle/>
          <a:p>
            <a:pPr>
              <a:lnSpc>
                <a:spcPct val="120000"/>
              </a:lnSpc>
              <a:buNone/>
            </a:pPr>
            <a:r>
              <a:rPr lang="en-US" b="1" dirty="0" smtClean="0">
                <a:solidFill>
                  <a:srgbClr val="00B050"/>
                </a:solidFill>
              </a:rPr>
              <a:t>2 switch statements</a:t>
            </a:r>
          </a:p>
          <a:p>
            <a:pPr>
              <a:lnSpc>
                <a:spcPct val="120000"/>
              </a:lnSpc>
            </a:pPr>
            <a:r>
              <a:rPr lang="en-US" sz="2800" dirty="0" smtClean="0"/>
              <a:t>The switch statement works in a similar way to the if statement, but allows the condition to take more than two values. </a:t>
            </a:r>
          </a:p>
          <a:p>
            <a:pPr>
              <a:lnSpc>
                <a:spcPct val="120000"/>
              </a:lnSpc>
            </a:pPr>
            <a:r>
              <a:rPr lang="en-US" sz="2800" dirty="0" smtClean="0"/>
              <a:t>In an if statement, the condition can be either true or false. </a:t>
            </a:r>
          </a:p>
          <a:p>
            <a:pPr>
              <a:lnSpc>
                <a:spcPct val="120000"/>
              </a:lnSpc>
            </a:pPr>
            <a:r>
              <a:rPr lang="en-US" sz="2800" dirty="0" smtClean="0"/>
              <a:t>In a switch statement, the condition can take any number of different values, as long as it evaluates to a simple type (integer, string, or double). </a:t>
            </a:r>
          </a:p>
          <a:p>
            <a:pPr>
              <a:lnSpc>
                <a:spcPct val="120000"/>
              </a:lnSpc>
            </a:pPr>
            <a:r>
              <a:rPr lang="en-US" sz="2800" dirty="0" smtClean="0"/>
              <a:t>You need to provide a case statement to handle each value you want to react to and, optionally, a default case to handle any that you do not provide a specific case statement for.</a:t>
            </a:r>
          </a:p>
        </p:txBody>
      </p:sp>
    </p:spTree>
  </p:cSld>
  <p:clrMapOvr>
    <a:masterClrMapping/>
  </p:clrMapOvr>
  <p:transition spd="med">
    <p:wheel/>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1.4 Conditional Statements…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62500" lnSpcReduction="20000"/>
          </a:bodyPr>
          <a:lstStyle/>
          <a:p>
            <a:pPr>
              <a:buNone/>
            </a:pPr>
            <a:r>
              <a:rPr lang="en-US" dirty="0" smtClean="0">
                <a:solidFill>
                  <a:srgbClr val="FF0000"/>
                </a:solidFill>
              </a:rPr>
              <a:t>switch (</a:t>
            </a:r>
            <a:r>
              <a:rPr lang="en-US" i="1" dirty="0" smtClean="0">
                <a:solidFill>
                  <a:srgbClr val="FF0000"/>
                </a:solidFill>
              </a:rPr>
              <a:t>expression</a:t>
            </a:r>
            <a:r>
              <a:rPr lang="en-US" dirty="0" smtClean="0">
                <a:solidFill>
                  <a:srgbClr val="FF0000"/>
                </a:solidFill>
              </a:rPr>
              <a:t>) {</a:t>
            </a:r>
          </a:p>
          <a:p>
            <a:pPr>
              <a:buNone/>
            </a:pPr>
            <a:r>
              <a:rPr lang="en-US" dirty="0" smtClean="0">
                <a:solidFill>
                  <a:srgbClr val="FF0000"/>
                </a:solidFill>
              </a:rPr>
              <a:t>       case </a:t>
            </a:r>
            <a:r>
              <a:rPr lang="en-US" i="1" dirty="0" smtClean="0">
                <a:solidFill>
                  <a:srgbClr val="FF0000"/>
                </a:solidFill>
              </a:rPr>
              <a:t>result1</a:t>
            </a:r>
            <a:r>
              <a:rPr lang="en-US" dirty="0" smtClean="0">
                <a:solidFill>
                  <a:srgbClr val="FF0000"/>
                </a:solidFill>
              </a:rPr>
              <a:t>:</a:t>
            </a:r>
          </a:p>
          <a:p>
            <a:pPr>
              <a:buNone/>
            </a:pPr>
            <a:r>
              <a:rPr lang="en-US" dirty="0" smtClean="0">
                <a:solidFill>
                  <a:srgbClr val="FF0000"/>
                </a:solidFill>
              </a:rPr>
              <a:t>            //execute this if expression results in result1</a:t>
            </a:r>
          </a:p>
          <a:p>
            <a:pPr>
              <a:buNone/>
            </a:pPr>
            <a:r>
              <a:rPr lang="en-US" dirty="0" smtClean="0">
                <a:solidFill>
                  <a:srgbClr val="FF0000"/>
                </a:solidFill>
              </a:rPr>
              <a:t>            break;</a:t>
            </a:r>
          </a:p>
          <a:p>
            <a:pPr>
              <a:buNone/>
            </a:pPr>
            <a:r>
              <a:rPr lang="en-US" dirty="0" smtClean="0">
                <a:solidFill>
                  <a:srgbClr val="FF0000"/>
                </a:solidFill>
              </a:rPr>
              <a:t>       case </a:t>
            </a:r>
            <a:r>
              <a:rPr lang="en-US" i="1" dirty="0" smtClean="0">
                <a:solidFill>
                  <a:srgbClr val="FF0000"/>
                </a:solidFill>
              </a:rPr>
              <a:t>result2</a:t>
            </a:r>
            <a:r>
              <a:rPr lang="en-US" dirty="0" smtClean="0">
                <a:solidFill>
                  <a:srgbClr val="FF0000"/>
                </a:solidFill>
              </a:rPr>
              <a:t>:</a:t>
            </a:r>
          </a:p>
          <a:p>
            <a:pPr>
              <a:buNone/>
            </a:pPr>
            <a:r>
              <a:rPr lang="en-US" dirty="0" smtClean="0">
                <a:solidFill>
                  <a:srgbClr val="FF0000"/>
                </a:solidFill>
              </a:rPr>
              <a:t>            //execute this if expression results in result2</a:t>
            </a:r>
          </a:p>
          <a:p>
            <a:pPr>
              <a:buNone/>
            </a:pPr>
            <a:r>
              <a:rPr lang="en-US" dirty="0" smtClean="0">
                <a:solidFill>
                  <a:srgbClr val="FF0000"/>
                </a:solidFill>
              </a:rPr>
              <a:t>            break;</a:t>
            </a:r>
          </a:p>
          <a:p>
            <a:pPr>
              <a:buNone/>
            </a:pPr>
            <a:r>
              <a:rPr lang="en-US" dirty="0" smtClean="0">
                <a:solidFill>
                  <a:srgbClr val="FF0000"/>
                </a:solidFill>
              </a:rPr>
              <a:t>       default:</a:t>
            </a:r>
          </a:p>
          <a:p>
            <a:pPr>
              <a:buNone/>
            </a:pPr>
            <a:r>
              <a:rPr lang="en-US" dirty="0" smtClean="0">
                <a:solidFill>
                  <a:srgbClr val="FF0000"/>
                </a:solidFill>
              </a:rPr>
              <a:t>            //execute this if no break statement</a:t>
            </a:r>
          </a:p>
          <a:p>
            <a:pPr>
              <a:buNone/>
            </a:pPr>
            <a:r>
              <a:rPr lang="en-US" dirty="0" smtClean="0">
                <a:solidFill>
                  <a:srgbClr val="FF0000"/>
                </a:solidFill>
              </a:rPr>
              <a:t>            //has been encountered</a:t>
            </a:r>
          </a:p>
          <a:p>
            <a:pPr>
              <a:buNone/>
            </a:pPr>
            <a:r>
              <a:rPr lang="en-US" dirty="0" smtClean="0">
                <a:solidFill>
                  <a:srgbClr val="FF0000"/>
                </a:solidFill>
              </a:rPr>
              <a:t>}</a:t>
            </a:r>
          </a:p>
          <a:p>
            <a:pPr>
              <a:buNone/>
            </a:pPr>
            <a:r>
              <a:rPr lang="en-US" sz="1600" dirty="0" smtClean="0">
                <a:solidFill>
                  <a:srgbClr val="FF0000"/>
                </a:solidFill>
              </a:rPr>
              <a:t> </a:t>
            </a:r>
          </a:p>
          <a:p>
            <a:r>
              <a:rPr lang="en-US" dirty="0" smtClean="0"/>
              <a:t>The expression used in a switch statement is often just a variable. </a:t>
            </a:r>
          </a:p>
          <a:p>
            <a:r>
              <a:rPr lang="en-US" dirty="0" smtClean="0"/>
              <a:t>Within the switch statement's block of code, you find a number of case statements. </a:t>
            </a:r>
          </a:p>
          <a:p>
            <a:r>
              <a:rPr lang="en-US" dirty="0" smtClean="0"/>
              <a:t>Each of these cases tests a value against the result of the switch expression. </a:t>
            </a:r>
          </a:p>
          <a:p>
            <a:r>
              <a:rPr lang="en-US" dirty="0" smtClean="0"/>
              <a:t>If the case is equivalent to the expression result, the code after the case statement is executed. </a:t>
            </a:r>
          </a:p>
        </p:txBody>
      </p:sp>
    </p:spTree>
  </p:cSld>
  <p:clrMapOvr>
    <a:masterClrMapping/>
  </p:clrMapOvr>
  <p:transition spd="med">
    <p:wheel/>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0"/>
            <a:ext cx="8153400" cy="6629400"/>
          </a:xfrm>
        </p:spPr>
        <p:txBody>
          <a:bodyPr>
            <a:noAutofit/>
          </a:bodyPr>
          <a:lstStyle/>
          <a:p>
            <a:pPr>
              <a:spcBef>
                <a:spcPts val="300"/>
              </a:spcBef>
              <a:buNone/>
            </a:pPr>
            <a:r>
              <a:rPr lang="en-US" sz="1700" dirty="0" smtClean="0"/>
              <a:t>Example: switch statement that checks the mood of the person</a:t>
            </a:r>
          </a:p>
          <a:p>
            <a:pPr>
              <a:spcBef>
                <a:spcPts val="300"/>
              </a:spcBef>
              <a:buNone/>
            </a:pPr>
            <a:r>
              <a:rPr lang="en-US" sz="1700" dirty="0" smtClean="0">
                <a:solidFill>
                  <a:srgbClr val="FF0000"/>
                </a:solidFill>
              </a:rPr>
              <a:t>&lt;html&gt;</a:t>
            </a:r>
          </a:p>
          <a:p>
            <a:pPr>
              <a:spcBef>
                <a:spcPts val="300"/>
              </a:spcBef>
              <a:buNone/>
            </a:pPr>
            <a:r>
              <a:rPr lang="en-US" sz="1700" dirty="0" smtClean="0">
                <a:solidFill>
                  <a:srgbClr val="FF0000"/>
                </a:solidFill>
              </a:rPr>
              <a:t>&lt;head&gt;</a:t>
            </a:r>
          </a:p>
          <a:p>
            <a:pPr>
              <a:spcBef>
                <a:spcPts val="300"/>
              </a:spcBef>
              <a:buNone/>
            </a:pPr>
            <a:r>
              <a:rPr lang="en-US" sz="1700" dirty="0" smtClean="0">
                <a:solidFill>
                  <a:srgbClr val="FF0000"/>
                </a:solidFill>
              </a:rPr>
              <a:t>&lt;title&gt;Listing 5.4&lt;/title&gt;</a:t>
            </a:r>
          </a:p>
          <a:p>
            <a:pPr>
              <a:spcBef>
                <a:spcPts val="300"/>
              </a:spcBef>
              <a:buNone/>
            </a:pPr>
            <a:r>
              <a:rPr lang="en-US" sz="1700" dirty="0" smtClean="0">
                <a:solidFill>
                  <a:srgbClr val="FF0000"/>
                </a:solidFill>
              </a:rPr>
              <a:t>&lt;/head&gt;</a:t>
            </a:r>
          </a:p>
          <a:p>
            <a:pPr>
              <a:spcBef>
                <a:spcPts val="300"/>
              </a:spcBef>
              <a:buNone/>
            </a:pPr>
            <a:r>
              <a:rPr lang="en-US" sz="1700" dirty="0" smtClean="0">
                <a:solidFill>
                  <a:srgbClr val="FF0000"/>
                </a:solidFill>
              </a:rPr>
              <a:t>&lt;body&gt;</a:t>
            </a:r>
          </a:p>
          <a:p>
            <a:pPr>
              <a:spcBef>
                <a:spcPts val="300"/>
              </a:spcBef>
              <a:buNone/>
            </a:pPr>
            <a:r>
              <a:rPr lang="en-US" sz="1700" dirty="0" smtClean="0">
                <a:solidFill>
                  <a:srgbClr val="FF0000"/>
                </a:solidFill>
              </a:rPr>
              <a:t>&lt;?</a:t>
            </a:r>
            <a:r>
              <a:rPr lang="en-US" sz="1700" dirty="0" err="1" smtClean="0">
                <a:solidFill>
                  <a:srgbClr val="FF0000"/>
                </a:solidFill>
              </a:rPr>
              <a:t>php</a:t>
            </a:r>
            <a:endParaRPr lang="en-US" sz="1700" dirty="0" smtClean="0">
              <a:solidFill>
                <a:srgbClr val="FF0000"/>
              </a:solidFill>
            </a:endParaRPr>
          </a:p>
          <a:p>
            <a:pPr>
              <a:spcBef>
                <a:spcPts val="300"/>
              </a:spcBef>
              <a:buNone/>
            </a:pPr>
            <a:r>
              <a:rPr lang="en-US" sz="1700" dirty="0" smtClean="0">
                <a:solidFill>
                  <a:srgbClr val="FF0000"/>
                </a:solidFill>
              </a:rPr>
              <a:t>$mood = “happy";</a:t>
            </a:r>
          </a:p>
          <a:p>
            <a:pPr>
              <a:spcBef>
                <a:spcPts val="300"/>
              </a:spcBef>
              <a:buNone/>
            </a:pPr>
            <a:r>
              <a:rPr lang="en-US" sz="1700" dirty="0" smtClean="0">
                <a:solidFill>
                  <a:srgbClr val="FF0000"/>
                </a:solidFill>
              </a:rPr>
              <a:t>switch ($mood) </a:t>
            </a:r>
          </a:p>
          <a:p>
            <a:pPr>
              <a:spcBef>
                <a:spcPts val="300"/>
              </a:spcBef>
              <a:buNone/>
            </a:pPr>
            <a:r>
              <a:rPr lang="en-US" sz="1700" dirty="0" smtClean="0">
                <a:solidFill>
                  <a:srgbClr val="FF0000"/>
                </a:solidFill>
              </a:rPr>
              <a:t>{</a:t>
            </a:r>
          </a:p>
          <a:p>
            <a:pPr>
              <a:spcBef>
                <a:spcPts val="300"/>
              </a:spcBef>
              <a:buNone/>
            </a:pPr>
            <a:r>
              <a:rPr lang="en-US" sz="1700" dirty="0" smtClean="0">
                <a:solidFill>
                  <a:srgbClr val="FF0000"/>
                </a:solidFill>
              </a:rPr>
              <a:t>     case "happy":</a:t>
            </a:r>
          </a:p>
          <a:p>
            <a:pPr>
              <a:spcBef>
                <a:spcPts val="300"/>
              </a:spcBef>
              <a:buNone/>
            </a:pPr>
            <a:r>
              <a:rPr lang="en-US" sz="1700" dirty="0" smtClean="0">
                <a:solidFill>
                  <a:srgbClr val="FF0000"/>
                </a:solidFill>
              </a:rPr>
              <a:t>         echo "Hooray, I'm in a good mood";</a:t>
            </a:r>
          </a:p>
          <a:p>
            <a:pPr>
              <a:spcBef>
                <a:spcPts val="300"/>
              </a:spcBef>
              <a:buNone/>
            </a:pPr>
            <a:r>
              <a:rPr lang="en-US" sz="1700" dirty="0" smtClean="0">
                <a:solidFill>
                  <a:srgbClr val="FF0000"/>
                </a:solidFill>
              </a:rPr>
              <a:t>         break;</a:t>
            </a:r>
          </a:p>
          <a:p>
            <a:pPr>
              <a:spcBef>
                <a:spcPts val="300"/>
              </a:spcBef>
              <a:buNone/>
            </a:pPr>
            <a:r>
              <a:rPr lang="en-US" sz="1700" dirty="0" smtClean="0">
                <a:solidFill>
                  <a:srgbClr val="FF0000"/>
                </a:solidFill>
              </a:rPr>
              <a:t>     case "sad":</a:t>
            </a:r>
          </a:p>
          <a:p>
            <a:pPr>
              <a:spcBef>
                <a:spcPts val="300"/>
              </a:spcBef>
              <a:buNone/>
            </a:pPr>
            <a:r>
              <a:rPr lang="en-US" sz="1700" dirty="0" smtClean="0">
                <a:solidFill>
                  <a:srgbClr val="FF0000"/>
                </a:solidFill>
              </a:rPr>
              <a:t>         echo "</a:t>
            </a:r>
            <a:r>
              <a:rPr lang="en-US" sz="1700" dirty="0" err="1" smtClean="0">
                <a:solidFill>
                  <a:srgbClr val="FF0000"/>
                </a:solidFill>
              </a:rPr>
              <a:t>Awww</a:t>
            </a:r>
            <a:r>
              <a:rPr lang="en-US" sz="1700" dirty="0" smtClean="0">
                <a:solidFill>
                  <a:srgbClr val="FF0000"/>
                </a:solidFill>
              </a:rPr>
              <a:t>. Don't be down!";</a:t>
            </a:r>
          </a:p>
          <a:p>
            <a:pPr>
              <a:spcBef>
                <a:spcPts val="300"/>
              </a:spcBef>
              <a:buNone/>
            </a:pPr>
            <a:r>
              <a:rPr lang="en-US" sz="1700" dirty="0" smtClean="0">
                <a:solidFill>
                  <a:srgbClr val="FF0000"/>
                </a:solidFill>
              </a:rPr>
              <a:t>         break;</a:t>
            </a:r>
          </a:p>
          <a:p>
            <a:pPr>
              <a:spcBef>
                <a:spcPts val="300"/>
              </a:spcBef>
              <a:buNone/>
            </a:pPr>
            <a:r>
              <a:rPr lang="en-US" sz="1700" dirty="0" smtClean="0">
                <a:solidFill>
                  <a:srgbClr val="FF0000"/>
                </a:solidFill>
              </a:rPr>
              <a:t>     default:</a:t>
            </a:r>
          </a:p>
          <a:p>
            <a:pPr>
              <a:spcBef>
                <a:spcPts val="300"/>
              </a:spcBef>
              <a:buNone/>
            </a:pPr>
            <a:r>
              <a:rPr lang="en-US" sz="1700" dirty="0" smtClean="0">
                <a:solidFill>
                  <a:srgbClr val="FF0000"/>
                </a:solidFill>
              </a:rPr>
              <a:t>         print "Neither happy nor sad but $mood";</a:t>
            </a:r>
          </a:p>
          <a:p>
            <a:pPr>
              <a:spcBef>
                <a:spcPts val="300"/>
              </a:spcBef>
              <a:buNone/>
            </a:pPr>
            <a:r>
              <a:rPr lang="en-US" sz="1700" dirty="0" smtClean="0">
                <a:solidFill>
                  <a:srgbClr val="FF0000"/>
                </a:solidFill>
              </a:rPr>
              <a:t>         break;</a:t>
            </a:r>
          </a:p>
          <a:p>
            <a:pPr>
              <a:spcBef>
                <a:spcPts val="300"/>
              </a:spcBef>
              <a:buNone/>
            </a:pPr>
            <a:r>
              <a:rPr lang="en-US" sz="1700" dirty="0" smtClean="0">
                <a:solidFill>
                  <a:srgbClr val="FF0000"/>
                </a:solidFill>
              </a:rPr>
              <a:t> }</a:t>
            </a:r>
          </a:p>
          <a:p>
            <a:pPr>
              <a:spcBef>
                <a:spcPts val="300"/>
              </a:spcBef>
              <a:buNone/>
            </a:pPr>
            <a:r>
              <a:rPr lang="en-US" sz="1700" dirty="0" smtClean="0">
                <a:solidFill>
                  <a:srgbClr val="FF0000"/>
                </a:solidFill>
              </a:rPr>
              <a:t> ?&gt;</a:t>
            </a:r>
          </a:p>
          <a:p>
            <a:pPr>
              <a:spcBef>
                <a:spcPts val="300"/>
              </a:spcBef>
              <a:buNone/>
            </a:pPr>
            <a:r>
              <a:rPr lang="en-US" sz="1700" dirty="0" smtClean="0">
                <a:solidFill>
                  <a:srgbClr val="FF0000"/>
                </a:solidFill>
              </a:rPr>
              <a:t> &lt;/body&gt;</a:t>
            </a:r>
          </a:p>
          <a:p>
            <a:pPr>
              <a:spcBef>
                <a:spcPts val="300"/>
              </a:spcBef>
              <a:buNone/>
            </a:pPr>
            <a:r>
              <a:rPr lang="en-US" sz="1700" dirty="0" smtClean="0">
                <a:solidFill>
                  <a:srgbClr val="FF0000"/>
                </a:solidFill>
              </a:rPr>
              <a:t> &lt;/html&gt;`		</a:t>
            </a:r>
          </a:p>
        </p:txBody>
      </p:sp>
    </p:spTree>
  </p:cSld>
  <p:clrMapOvr>
    <a:masterClrMapping/>
  </p:clrMapOvr>
  <p:transition spd="med">
    <p:wheel/>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1.5 Using Loops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0000" lnSpcReduction="20000"/>
          </a:bodyPr>
          <a:lstStyle/>
          <a:p>
            <a:r>
              <a:rPr lang="en-US" sz="3200" dirty="0" smtClean="0"/>
              <a:t>Loop statements are designed to enable you to achieve repetitive tasks. </a:t>
            </a:r>
          </a:p>
          <a:p>
            <a:r>
              <a:rPr lang="en-US" sz="3200" dirty="0" smtClean="0"/>
              <a:t>A loop will continue to operate until a condition is achieved, or you explicitly choose to exit the loop.</a:t>
            </a:r>
            <a:endParaRPr lang="en-US" sz="1600" dirty="0" smtClean="0"/>
          </a:p>
          <a:p>
            <a:r>
              <a:rPr lang="en-US" sz="3100" dirty="0" smtClean="0"/>
              <a:t>For example, a loop that echoes the names of all the files in a directory needs to repeat until it runs out of files. </a:t>
            </a:r>
          </a:p>
          <a:p>
            <a:endParaRPr lang="en-US" sz="3100" dirty="0" smtClean="0"/>
          </a:p>
          <a:p>
            <a:r>
              <a:rPr lang="en-US" sz="3100" dirty="0" smtClean="0"/>
              <a:t>There are three types of loops:</a:t>
            </a:r>
          </a:p>
          <a:p>
            <a:pPr lvl="0"/>
            <a:r>
              <a:rPr lang="en-US" sz="3100" i="1" dirty="0" smtClean="0">
                <a:solidFill>
                  <a:srgbClr val="FF0000"/>
                </a:solidFill>
              </a:rPr>
              <a:t> for loop:</a:t>
            </a:r>
            <a:r>
              <a:rPr lang="en-US" sz="3100" dirty="0" smtClean="0">
                <a:solidFill>
                  <a:srgbClr val="FF0000"/>
                </a:solidFill>
              </a:rPr>
              <a:t> </a:t>
            </a:r>
            <a:r>
              <a:rPr lang="en-US" sz="3100" dirty="0" smtClean="0"/>
              <a:t>Sets up a counter; repeats a block of statements until the counter reaches a specified number</a:t>
            </a:r>
          </a:p>
          <a:p>
            <a:pPr lvl="0"/>
            <a:r>
              <a:rPr lang="en-US" sz="3100" i="1" dirty="0" smtClean="0">
                <a:solidFill>
                  <a:srgbClr val="FF0000"/>
                </a:solidFill>
              </a:rPr>
              <a:t>while loop:</a:t>
            </a:r>
            <a:r>
              <a:rPr lang="en-US" sz="3100" dirty="0" smtClean="0">
                <a:solidFill>
                  <a:srgbClr val="FF0000"/>
                </a:solidFill>
              </a:rPr>
              <a:t> </a:t>
            </a:r>
            <a:r>
              <a:rPr lang="en-US" sz="3100" dirty="0" smtClean="0"/>
              <a:t>Sets up a condition; checks the condition, and if it’s true, repeats a block of statements until the condition becomes false</a:t>
            </a:r>
          </a:p>
          <a:p>
            <a:pPr lvl="0"/>
            <a:r>
              <a:rPr lang="en-US" sz="3100" i="1" dirty="0" smtClean="0">
                <a:solidFill>
                  <a:srgbClr val="FF0000"/>
                </a:solidFill>
              </a:rPr>
              <a:t>do..while loop:</a:t>
            </a:r>
            <a:r>
              <a:rPr lang="en-US" sz="3100" dirty="0" smtClean="0">
                <a:solidFill>
                  <a:srgbClr val="FF0000"/>
                </a:solidFill>
              </a:rPr>
              <a:t> </a:t>
            </a:r>
            <a:r>
              <a:rPr lang="en-US" sz="3100" dirty="0" smtClean="0"/>
              <a:t>Sets up a condition; executes a block of statements; checks the condition; if the condition is true, repeats the block of statements until the condition becomes false</a:t>
            </a:r>
          </a:p>
        </p:txBody>
      </p:sp>
    </p:spTree>
  </p:cSld>
  <p:clrMapOvr>
    <a:masterClrMapping/>
  </p:clrMapOvr>
  <p:transition spd="med">
    <p:wheel/>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1.5 Using Loops…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pPr>
              <a:buNone/>
            </a:pPr>
            <a:r>
              <a:rPr lang="en-US" b="1" i="1" dirty="0" smtClean="0"/>
              <a:t>1.5.1 for loop</a:t>
            </a:r>
          </a:p>
          <a:p>
            <a:r>
              <a:rPr lang="en-US" dirty="0" smtClean="0"/>
              <a:t>The most basic for loops are based on a counter. </a:t>
            </a:r>
          </a:p>
          <a:p>
            <a:r>
              <a:rPr lang="en-US" dirty="0" smtClean="0"/>
              <a:t>You set the beginning value for the counter, set the ending value, and set how the counter is incremented/decremented. </a:t>
            </a:r>
          </a:p>
          <a:p>
            <a:r>
              <a:rPr lang="en-US" dirty="0" smtClean="0"/>
              <a:t>The general format is as follows:</a:t>
            </a:r>
          </a:p>
          <a:p>
            <a:pPr>
              <a:buNone/>
            </a:pPr>
            <a:r>
              <a:rPr lang="en-US" dirty="0" smtClean="0">
                <a:solidFill>
                  <a:srgbClr val="FF0000"/>
                </a:solidFill>
              </a:rPr>
              <a:t>	for (</a:t>
            </a:r>
            <a:r>
              <a:rPr lang="en-US" dirty="0" err="1" smtClean="0">
                <a:solidFill>
                  <a:srgbClr val="FF0000"/>
                </a:solidFill>
              </a:rPr>
              <a:t>startingvalue</a:t>
            </a:r>
            <a:r>
              <a:rPr lang="en-US" dirty="0" smtClean="0">
                <a:solidFill>
                  <a:srgbClr val="FF0000"/>
                </a:solidFill>
              </a:rPr>
              <a:t>; </a:t>
            </a:r>
            <a:r>
              <a:rPr lang="en-US" dirty="0" err="1" smtClean="0">
                <a:solidFill>
                  <a:srgbClr val="FF0000"/>
                </a:solidFill>
              </a:rPr>
              <a:t>endingcondition</a:t>
            </a:r>
            <a:r>
              <a:rPr lang="en-US" dirty="0" smtClean="0">
                <a:solidFill>
                  <a:srgbClr val="FF0000"/>
                </a:solidFill>
              </a:rPr>
              <a:t>; increment)</a:t>
            </a:r>
          </a:p>
          <a:p>
            <a:pPr>
              <a:buNone/>
            </a:pPr>
            <a:r>
              <a:rPr lang="en-US" dirty="0" smtClean="0">
                <a:solidFill>
                  <a:srgbClr val="FF0000"/>
                </a:solidFill>
              </a:rPr>
              <a:t>	{</a:t>
            </a:r>
          </a:p>
          <a:p>
            <a:pPr>
              <a:buNone/>
            </a:pPr>
            <a:r>
              <a:rPr lang="en-US" dirty="0" smtClean="0">
                <a:solidFill>
                  <a:srgbClr val="FF0000"/>
                </a:solidFill>
              </a:rPr>
              <a:t>    		block of statements;</a:t>
            </a:r>
          </a:p>
          <a:p>
            <a:pPr>
              <a:buNone/>
            </a:pPr>
            <a:r>
              <a:rPr lang="en-US" dirty="0" smtClean="0">
                <a:solidFill>
                  <a:srgbClr val="FF0000"/>
                </a:solidFill>
              </a:rPr>
              <a:t>	}</a:t>
            </a:r>
          </a:p>
          <a:p>
            <a:pPr>
              <a:buNone/>
            </a:pPr>
            <a:r>
              <a:rPr lang="en-US" sz="2100" dirty="0" smtClean="0"/>
              <a:t> </a:t>
            </a:r>
          </a:p>
          <a:p>
            <a:r>
              <a:rPr lang="en-US" dirty="0" smtClean="0"/>
              <a:t>Example:</a:t>
            </a:r>
          </a:p>
          <a:p>
            <a:pPr>
              <a:buNone/>
            </a:pPr>
            <a:r>
              <a:rPr lang="en-US" dirty="0" smtClean="0">
                <a:solidFill>
                  <a:srgbClr val="FF0000"/>
                </a:solidFill>
              </a:rPr>
              <a:t>	for ($</a:t>
            </a:r>
            <a:r>
              <a:rPr lang="en-US" dirty="0" err="1" smtClean="0">
                <a:solidFill>
                  <a:srgbClr val="FF0000"/>
                </a:solidFill>
              </a:rPr>
              <a:t>i</a:t>
            </a:r>
            <a:r>
              <a:rPr lang="en-US" dirty="0" smtClean="0">
                <a:solidFill>
                  <a:srgbClr val="FF0000"/>
                </a:solidFill>
              </a:rPr>
              <a:t> = 1; $</a:t>
            </a:r>
            <a:r>
              <a:rPr lang="en-US" dirty="0" err="1" smtClean="0">
                <a:solidFill>
                  <a:srgbClr val="FF0000"/>
                </a:solidFill>
              </a:rPr>
              <a:t>i</a:t>
            </a:r>
            <a:r>
              <a:rPr lang="en-US" dirty="0" smtClean="0">
                <a:solidFill>
                  <a:srgbClr val="FF0000"/>
                </a:solidFill>
              </a:rPr>
              <a:t> &lt;= 3; $</a:t>
            </a:r>
            <a:r>
              <a:rPr lang="en-US" dirty="0" err="1" smtClean="0">
                <a:solidFill>
                  <a:srgbClr val="FF0000"/>
                </a:solidFill>
              </a:rPr>
              <a:t>i</a:t>
            </a:r>
            <a:r>
              <a:rPr lang="en-US" dirty="0" smtClean="0">
                <a:solidFill>
                  <a:srgbClr val="FF0000"/>
                </a:solidFill>
              </a:rPr>
              <a:t>++) {</a:t>
            </a:r>
          </a:p>
          <a:p>
            <a:pPr>
              <a:buNone/>
            </a:pPr>
            <a:r>
              <a:rPr lang="en-US" dirty="0" smtClean="0">
                <a:solidFill>
                  <a:srgbClr val="FF0000"/>
                </a:solidFill>
              </a:rPr>
              <a:t>     	       echo “$</a:t>
            </a:r>
            <a:r>
              <a:rPr lang="en-US" dirty="0" err="1" smtClean="0">
                <a:solidFill>
                  <a:srgbClr val="FF0000"/>
                </a:solidFill>
              </a:rPr>
              <a:t>i</a:t>
            </a:r>
            <a:r>
              <a:rPr lang="en-US" dirty="0" smtClean="0">
                <a:solidFill>
                  <a:srgbClr val="FF0000"/>
                </a:solidFill>
              </a:rPr>
              <a:t>. Hello World!&lt;</a:t>
            </a:r>
            <a:r>
              <a:rPr lang="en-US" dirty="0" err="1" smtClean="0">
                <a:solidFill>
                  <a:srgbClr val="FF0000"/>
                </a:solidFill>
              </a:rPr>
              <a:t>br</a:t>
            </a:r>
            <a:r>
              <a:rPr lang="en-US" dirty="0" smtClean="0">
                <a:solidFill>
                  <a:srgbClr val="FF0000"/>
                </a:solidFill>
              </a:rPr>
              <a:t>&gt;”;</a:t>
            </a:r>
          </a:p>
          <a:p>
            <a:pPr>
              <a:buNone/>
            </a:pPr>
            <a:r>
              <a:rPr lang="en-US" dirty="0" smtClean="0">
                <a:solidFill>
                  <a:srgbClr val="FF0000"/>
                </a:solidFill>
              </a:rPr>
              <a:t>	}</a:t>
            </a:r>
            <a:endParaRPr lang="en-US" sz="1800" dirty="0" smtClean="0"/>
          </a:p>
        </p:txBody>
      </p:sp>
    </p:spTree>
  </p:cSld>
  <p:clrMapOvr>
    <a:masterClrMapping/>
  </p:clrMapOvr>
  <p:transition spd="med">
    <p:wheel/>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76200"/>
            <a:ext cx="8153400" cy="6705600"/>
          </a:xfrm>
        </p:spPr>
        <p:txBody>
          <a:bodyPr>
            <a:normAutofit fontScale="92500" lnSpcReduction="20000"/>
          </a:bodyPr>
          <a:lstStyle/>
          <a:p>
            <a:r>
              <a:rPr lang="en-US" sz="2000" dirty="0" smtClean="0"/>
              <a:t>You can nest for loops inside of for loops. </a:t>
            </a:r>
          </a:p>
          <a:p>
            <a:r>
              <a:rPr lang="en-US" sz="2000" dirty="0" smtClean="0"/>
              <a:t>Suppose you want to print out the times tables from 1 to 9. </a:t>
            </a:r>
          </a:p>
          <a:p>
            <a:pPr lvl="2">
              <a:buNone/>
            </a:pPr>
            <a:r>
              <a:rPr lang="en-US" sz="2000" dirty="0" smtClean="0">
                <a:solidFill>
                  <a:srgbClr val="FF0000"/>
                </a:solidFill>
              </a:rPr>
              <a:t>1 x 1 = 1</a:t>
            </a:r>
          </a:p>
          <a:p>
            <a:pPr lvl="2">
              <a:buNone/>
            </a:pPr>
            <a:r>
              <a:rPr lang="en-US" sz="2000" dirty="0" smtClean="0">
                <a:solidFill>
                  <a:srgbClr val="FF0000"/>
                </a:solidFill>
              </a:rPr>
              <a:t>...</a:t>
            </a:r>
          </a:p>
          <a:p>
            <a:pPr lvl="2">
              <a:buNone/>
            </a:pPr>
            <a:r>
              <a:rPr lang="en-US" sz="2000" dirty="0" smtClean="0">
                <a:solidFill>
                  <a:srgbClr val="FF0000"/>
                </a:solidFill>
              </a:rPr>
              <a:t>1 x 9 = 9</a:t>
            </a:r>
          </a:p>
          <a:p>
            <a:pPr lvl="2">
              <a:buNone/>
            </a:pPr>
            <a:r>
              <a:rPr lang="en-US" sz="2000" dirty="0" smtClean="0">
                <a:solidFill>
                  <a:srgbClr val="FF0000"/>
                </a:solidFill>
              </a:rPr>
              <a:t>2 x 1 = 2</a:t>
            </a:r>
          </a:p>
          <a:p>
            <a:pPr lvl="2">
              <a:buNone/>
            </a:pPr>
            <a:r>
              <a:rPr lang="en-US" sz="2000" dirty="0" smtClean="0">
                <a:solidFill>
                  <a:srgbClr val="FF0000"/>
                </a:solidFill>
              </a:rPr>
              <a:t>...</a:t>
            </a:r>
          </a:p>
          <a:p>
            <a:pPr lvl="2">
              <a:buNone/>
            </a:pPr>
            <a:r>
              <a:rPr lang="en-US" sz="2000" dirty="0" smtClean="0">
                <a:solidFill>
                  <a:srgbClr val="FF0000"/>
                </a:solidFill>
              </a:rPr>
              <a:t>2 x 9 = 18</a:t>
            </a:r>
          </a:p>
          <a:p>
            <a:pPr lvl="2">
              <a:buNone/>
            </a:pPr>
            <a:r>
              <a:rPr lang="en-US" sz="2000" dirty="0" smtClean="0">
                <a:solidFill>
                  <a:srgbClr val="FF0000"/>
                </a:solidFill>
              </a:rPr>
              <a:t>…</a:t>
            </a:r>
          </a:p>
          <a:p>
            <a:pPr lvl="2">
              <a:buNone/>
            </a:pPr>
            <a:r>
              <a:rPr lang="en-US" sz="2000" dirty="0" smtClean="0">
                <a:solidFill>
                  <a:srgbClr val="FF0000"/>
                </a:solidFill>
              </a:rPr>
              <a:t>9 x 1 = 9</a:t>
            </a:r>
          </a:p>
          <a:p>
            <a:pPr lvl="2">
              <a:buNone/>
            </a:pPr>
            <a:r>
              <a:rPr lang="en-US" sz="2000" dirty="0" smtClean="0">
                <a:solidFill>
                  <a:srgbClr val="FF0000"/>
                </a:solidFill>
              </a:rPr>
              <a:t>…</a:t>
            </a:r>
          </a:p>
          <a:p>
            <a:pPr lvl="2">
              <a:buNone/>
            </a:pPr>
            <a:r>
              <a:rPr lang="en-US" sz="2000" dirty="0" smtClean="0">
                <a:solidFill>
                  <a:srgbClr val="FF0000"/>
                </a:solidFill>
              </a:rPr>
              <a:t>9 x 9 = 81</a:t>
            </a:r>
          </a:p>
          <a:p>
            <a:pPr>
              <a:buNone/>
            </a:pPr>
            <a:r>
              <a:rPr lang="en-US" sz="1300" dirty="0" smtClean="0"/>
              <a:t> </a:t>
            </a:r>
          </a:p>
          <a:p>
            <a:r>
              <a:rPr lang="en-US" sz="2000" dirty="0" smtClean="0"/>
              <a:t>You can use the following nested loop statements:</a:t>
            </a:r>
          </a:p>
          <a:p>
            <a:pPr lvl="2">
              <a:buNone/>
            </a:pPr>
            <a:r>
              <a:rPr lang="en-US" sz="2000" dirty="0" smtClean="0">
                <a:solidFill>
                  <a:srgbClr val="FF0000"/>
                </a:solidFill>
              </a:rPr>
              <a:t>for($</a:t>
            </a:r>
            <a:r>
              <a:rPr lang="en-US" sz="2000" dirty="0" err="1" smtClean="0">
                <a:solidFill>
                  <a:srgbClr val="FF0000"/>
                </a:solidFill>
              </a:rPr>
              <a:t>i</a:t>
            </a:r>
            <a:r>
              <a:rPr lang="en-US" sz="2000" dirty="0" smtClean="0">
                <a:solidFill>
                  <a:srgbClr val="FF0000"/>
                </a:solidFill>
              </a:rPr>
              <a:t>=1; $</a:t>
            </a:r>
            <a:r>
              <a:rPr lang="en-US" sz="2000" dirty="0" err="1" smtClean="0">
                <a:solidFill>
                  <a:srgbClr val="FF0000"/>
                </a:solidFill>
              </a:rPr>
              <a:t>i</a:t>
            </a:r>
            <a:r>
              <a:rPr lang="en-US" sz="2000" dirty="0" smtClean="0">
                <a:solidFill>
                  <a:srgbClr val="FF0000"/>
                </a:solidFill>
              </a:rPr>
              <a:t>&lt;=9; $</a:t>
            </a:r>
            <a:r>
              <a:rPr lang="en-US" sz="2000" dirty="0" err="1" smtClean="0">
                <a:solidFill>
                  <a:srgbClr val="FF0000"/>
                </a:solidFill>
              </a:rPr>
              <a:t>i</a:t>
            </a:r>
            <a:r>
              <a:rPr lang="en-US" sz="2000" dirty="0" smtClean="0">
                <a:solidFill>
                  <a:srgbClr val="FF0000"/>
                </a:solidFill>
              </a:rPr>
              <a:t>++)</a:t>
            </a:r>
          </a:p>
          <a:p>
            <a:pPr lvl="2">
              <a:buNone/>
            </a:pPr>
            <a:r>
              <a:rPr lang="en-US" sz="2000" dirty="0" smtClean="0">
                <a:solidFill>
                  <a:srgbClr val="FF0000"/>
                </a:solidFill>
              </a:rPr>
              <a:t>{</a:t>
            </a:r>
          </a:p>
          <a:p>
            <a:pPr lvl="2">
              <a:buNone/>
            </a:pPr>
            <a:r>
              <a:rPr lang="en-US" sz="2000" dirty="0" smtClean="0">
                <a:solidFill>
                  <a:srgbClr val="FF0000"/>
                </a:solidFill>
              </a:rPr>
              <a:t>	for($j=1; $j&lt;=9; $j++)</a:t>
            </a:r>
          </a:p>
          <a:p>
            <a:pPr lvl="2">
              <a:buNone/>
            </a:pPr>
            <a:r>
              <a:rPr lang="en-US" sz="2000" dirty="0" smtClean="0">
                <a:solidFill>
                  <a:srgbClr val="FF0000"/>
                </a:solidFill>
              </a:rPr>
              <a:t>	{</a:t>
            </a:r>
          </a:p>
          <a:p>
            <a:pPr lvl="2">
              <a:buNone/>
            </a:pPr>
            <a:r>
              <a:rPr lang="en-US" sz="2000" dirty="0" smtClean="0">
                <a:solidFill>
                  <a:srgbClr val="FF0000"/>
                </a:solidFill>
              </a:rPr>
              <a:t>		$result = $</a:t>
            </a:r>
            <a:r>
              <a:rPr lang="en-US" sz="2000" dirty="0" err="1" smtClean="0">
                <a:solidFill>
                  <a:srgbClr val="FF0000"/>
                </a:solidFill>
              </a:rPr>
              <a:t>i</a:t>
            </a:r>
            <a:r>
              <a:rPr lang="en-US" sz="2000" dirty="0" smtClean="0">
                <a:solidFill>
                  <a:srgbClr val="FF0000"/>
                </a:solidFill>
              </a:rPr>
              <a:t> * $j;</a:t>
            </a:r>
          </a:p>
          <a:p>
            <a:pPr lvl="2">
              <a:buNone/>
            </a:pPr>
            <a:r>
              <a:rPr lang="en-US" sz="2000" dirty="0" smtClean="0">
                <a:solidFill>
                  <a:srgbClr val="FF0000"/>
                </a:solidFill>
              </a:rPr>
              <a:t>		echo “$</a:t>
            </a:r>
            <a:r>
              <a:rPr lang="en-US" sz="2000" dirty="0" err="1" smtClean="0">
                <a:solidFill>
                  <a:srgbClr val="FF0000"/>
                </a:solidFill>
              </a:rPr>
              <a:t>i</a:t>
            </a:r>
            <a:r>
              <a:rPr lang="en-US" sz="2000" dirty="0" smtClean="0">
                <a:solidFill>
                  <a:srgbClr val="FF0000"/>
                </a:solidFill>
              </a:rPr>
              <a:t> x $j = $result\n”;</a:t>
            </a:r>
          </a:p>
          <a:p>
            <a:pPr lvl="2">
              <a:buNone/>
            </a:pPr>
            <a:r>
              <a:rPr lang="en-US" sz="2000" dirty="0" smtClean="0">
                <a:solidFill>
                  <a:srgbClr val="FF0000"/>
                </a:solidFill>
              </a:rPr>
              <a:t>    }</a:t>
            </a:r>
          </a:p>
          <a:p>
            <a:pPr lvl="2">
              <a:buNone/>
            </a:pPr>
            <a:r>
              <a:rPr lang="en-US" sz="2000" dirty="0" smtClean="0">
                <a:solidFill>
                  <a:srgbClr val="FF0000"/>
                </a:solidFill>
              </a:rPr>
              <a:t>}</a:t>
            </a:r>
          </a:p>
        </p:txBody>
      </p:sp>
    </p:spTree>
  </p:cSld>
  <p:clrMapOvr>
    <a:masterClrMapping/>
  </p:clrMapOvr>
  <p:transition spd="med">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5" end="1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6" end="1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7" end="1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8" end="1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9" end="1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0" end="2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Writing PHP</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77500" lnSpcReduction="20000"/>
          </a:bodyPr>
          <a:lstStyle/>
          <a:p>
            <a:r>
              <a:rPr lang="en-US" dirty="0" smtClean="0"/>
              <a:t>You add PHP code to your web page by using tags, similar to other tags in the HTML file. </a:t>
            </a:r>
          </a:p>
          <a:p>
            <a:r>
              <a:rPr lang="en-US" dirty="0" smtClean="0"/>
              <a:t>The PHP code section is enclosed in PHP tags with the following form:</a:t>
            </a:r>
          </a:p>
          <a:p>
            <a:pPr>
              <a:buNone/>
            </a:pPr>
            <a:r>
              <a:rPr lang="en-US" dirty="0" smtClean="0">
                <a:solidFill>
                  <a:srgbClr val="FF0000"/>
                </a:solidFill>
              </a:rPr>
              <a:t>		&lt;?</a:t>
            </a:r>
            <a:r>
              <a:rPr lang="en-US" dirty="0" err="1" smtClean="0">
                <a:solidFill>
                  <a:srgbClr val="FF0000"/>
                </a:solidFill>
              </a:rPr>
              <a:t>php</a:t>
            </a:r>
            <a:endParaRPr lang="en-US" dirty="0" smtClean="0">
              <a:solidFill>
                <a:srgbClr val="FF0000"/>
              </a:solidFill>
            </a:endParaRPr>
          </a:p>
          <a:p>
            <a:pPr>
              <a:buNone/>
            </a:pPr>
            <a:r>
              <a:rPr lang="en-US" dirty="0" smtClean="0">
                <a:solidFill>
                  <a:srgbClr val="FF0000"/>
                </a:solidFill>
              </a:rPr>
              <a:t>    			PHP statements</a:t>
            </a:r>
          </a:p>
          <a:p>
            <a:pPr>
              <a:buNone/>
            </a:pPr>
            <a:r>
              <a:rPr lang="en-US" dirty="0" smtClean="0">
                <a:solidFill>
                  <a:srgbClr val="FF0000"/>
                </a:solidFill>
              </a:rPr>
              <a:t>		?&gt;</a:t>
            </a:r>
          </a:p>
          <a:p>
            <a:pPr>
              <a:buNone/>
            </a:pPr>
            <a:r>
              <a:rPr lang="en-US" sz="1400" dirty="0" smtClean="0"/>
              <a:t> </a:t>
            </a:r>
          </a:p>
          <a:p>
            <a:r>
              <a:rPr lang="en-US" dirty="0" smtClean="0"/>
              <a:t>For example, you can add the following PHP section to your HTML file. </a:t>
            </a:r>
          </a:p>
          <a:p>
            <a:pPr>
              <a:buNone/>
            </a:pPr>
            <a:r>
              <a:rPr lang="en-US" dirty="0" smtClean="0">
                <a:solidFill>
                  <a:srgbClr val="FF0000"/>
                </a:solidFill>
              </a:rPr>
              <a:t>		&lt;?</a:t>
            </a:r>
            <a:r>
              <a:rPr lang="en-US" dirty="0" err="1" smtClean="0">
                <a:solidFill>
                  <a:srgbClr val="FF0000"/>
                </a:solidFill>
              </a:rPr>
              <a:t>php</a:t>
            </a:r>
            <a:endParaRPr lang="en-US" dirty="0" smtClean="0">
              <a:solidFill>
                <a:srgbClr val="FF0000"/>
              </a:solidFill>
            </a:endParaRPr>
          </a:p>
          <a:p>
            <a:pPr>
              <a:buNone/>
            </a:pPr>
            <a:r>
              <a:rPr lang="en-US" dirty="0" smtClean="0">
                <a:solidFill>
                  <a:srgbClr val="FF0000"/>
                </a:solidFill>
              </a:rPr>
              <a:t>			echo “This line brought to you by PHP”;</a:t>
            </a:r>
          </a:p>
          <a:p>
            <a:pPr>
              <a:buNone/>
            </a:pPr>
            <a:r>
              <a:rPr lang="en-US" dirty="0" smtClean="0">
                <a:solidFill>
                  <a:srgbClr val="FF0000"/>
                </a:solidFill>
              </a:rPr>
              <a:t>		?&gt;</a:t>
            </a:r>
          </a:p>
          <a:p>
            <a:r>
              <a:rPr lang="en-US" dirty="0" smtClean="0"/>
              <a:t>Web pages that contains PHP should be saved with .</a:t>
            </a:r>
            <a:r>
              <a:rPr lang="en-US" dirty="0" err="1" smtClean="0"/>
              <a:t>php</a:t>
            </a:r>
            <a:r>
              <a:rPr lang="en-US" dirty="0" smtClean="0"/>
              <a:t> extension. </a:t>
            </a:r>
          </a:p>
        </p:txBody>
      </p:sp>
    </p:spTree>
  </p:cSld>
  <p:clrMapOvr>
    <a:masterClrMapping/>
  </p:clrMapOvr>
  <p:transition spd="med">
    <p:wheel/>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1.5 Using Loops…</a:t>
            </a:r>
            <a:endParaRPr lang="en-US" dirty="0"/>
          </a:p>
        </p:txBody>
      </p:sp>
      <p:graphicFrame>
        <p:nvGraphicFramePr>
          <p:cNvPr id="4" name="Content Placeholder 3"/>
          <p:cNvGraphicFramePr>
            <a:graphicFrameLocks noGrp="1"/>
          </p:cNvGraphicFramePr>
          <p:nvPr>
            <p:ph sz="quarter" idx="1"/>
          </p:nvPr>
        </p:nvGraphicFramePr>
        <p:xfrm>
          <a:off x="1219200" y="2362200"/>
          <a:ext cx="6095997" cy="3291840"/>
        </p:xfrm>
        <a:graphic>
          <a:graphicData uri="http://schemas.openxmlformats.org/drawingml/2006/table">
            <a:tbl>
              <a:tblPr/>
              <a:tblGrid>
                <a:gridCol w="677333"/>
                <a:gridCol w="677333"/>
                <a:gridCol w="677333"/>
                <a:gridCol w="677333"/>
                <a:gridCol w="677333"/>
                <a:gridCol w="677333"/>
                <a:gridCol w="677333"/>
                <a:gridCol w="677333"/>
                <a:gridCol w="677333"/>
              </a:tblGrid>
              <a:tr h="0">
                <a:tc>
                  <a:txBody>
                    <a:bodyPr/>
                    <a:lstStyle/>
                    <a:p>
                      <a:pPr algn="ctr"/>
                      <a:r>
                        <a:rPr lang="en-US" dirty="0"/>
                        <a:t>1</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a:t>2</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a:t>3</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a:t>4</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a:t>5</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a:t>6</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a:t>7</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smtClean="0"/>
                        <a:t>8</a:t>
                      </a:r>
                      <a:endParaRPr lang="en-U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smtClean="0"/>
                        <a:t>9</a:t>
                      </a:r>
                      <a:endParaRPr lang="en-U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r>
              <a:tr h="0">
                <a:tc>
                  <a:txBody>
                    <a:bodyPr/>
                    <a:lstStyle/>
                    <a:p>
                      <a:pPr algn="ctr"/>
                      <a:r>
                        <a:rPr lang="en-US"/>
                        <a:t>2</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a:t>4</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a:t>6</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a:t>8</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a:t>10</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a:t>12</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a:t>14</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smtClean="0"/>
                        <a:t>16</a:t>
                      </a:r>
                      <a:endParaRPr lang="en-U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smtClean="0"/>
                        <a:t>18</a:t>
                      </a:r>
                      <a:endParaRPr lang="en-U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r>
              <a:tr h="0">
                <a:tc>
                  <a:txBody>
                    <a:bodyPr/>
                    <a:lstStyle/>
                    <a:p>
                      <a:pPr algn="ctr"/>
                      <a:r>
                        <a:rPr lang="en-US"/>
                        <a:t>3</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a:t>6</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a:t>9</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a:t>12</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a:t>15</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a:t>18</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a:t>21</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smtClean="0"/>
                        <a:t>24</a:t>
                      </a:r>
                      <a:endParaRPr lang="en-U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smtClean="0"/>
                        <a:t>27</a:t>
                      </a:r>
                      <a:endParaRPr lang="en-U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r>
              <a:tr h="0">
                <a:tc>
                  <a:txBody>
                    <a:bodyPr/>
                    <a:lstStyle/>
                    <a:p>
                      <a:pPr algn="ctr"/>
                      <a:r>
                        <a:rPr lang="en-US"/>
                        <a:t>4</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a:t>8</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a:t>12</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a:t>16</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a:t>20</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a:t>24</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a:t>28</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smtClean="0"/>
                        <a:t>32</a:t>
                      </a:r>
                      <a:endParaRPr lang="en-U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smtClean="0"/>
                        <a:t>36</a:t>
                      </a:r>
                      <a:endParaRPr lang="en-U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r>
              <a:tr h="0">
                <a:tc>
                  <a:txBody>
                    <a:bodyPr/>
                    <a:lstStyle/>
                    <a:p>
                      <a:pPr algn="ctr"/>
                      <a:r>
                        <a:rPr lang="en-US"/>
                        <a:t>5</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a:t>10</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a:t>15</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a:t>20</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a:t>25</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a:t>30</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a:t>35</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smtClean="0"/>
                        <a:t>40</a:t>
                      </a:r>
                      <a:endParaRPr lang="en-U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smtClean="0"/>
                        <a:t>45</a:t>
                      </a:r>
                      <a:endParaRPr lang="en-U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r>
              <a:tr h="0">
                <a:tc>
                  <a:txBody>
                    <a:bodyPr/>
                    <a:lstStyle/>
                    <a:p>
                      <a:pPr algn="ctr"/>
                      <a:r>
                        <a:rPr lang="en-US"/>
                        <a:t>6</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a:t>12</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a:t>18</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a:t>24</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a:t>30</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a:t>36</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a:t>42</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smtClean="0"/>
                        <a:t>48</a:t>
                      </a:r>
                      <a:endParaRPr lang="en-U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smtClean="0"/>
                        <a:t>54</a:t>
                      </a:r>
                      <a:endParaRPr lang="en-U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r>
              <a:tr h="0">
                <a:tc>
                  <a:txBody>
                    <a:bodyPr/>
                    <a:lstStyle/>
                    <a:p>
                      <a:pPr algn="ctr"/>
                      <a:r>
                        <a:rPr lang="en-US" dirty="0"/>
                        <a:t>7</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a:t>14</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a:t>21</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a:t>28</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a:t>35</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a:t>42</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a:t>49</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smtClean="0"/>
                        <a:t>56</a:t>
                      </a:r>
                      <a:endParaRPr lang="en-U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smtClean="0"/>
                        <a:t>63</a:t>
                      </a:r>
                      <a:endParaRPr lang="en-U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r>
              <a:tr h="0">
                <a:tc>
                  <a:txBody>
                    <a:bodyPr/>
                    <a:lstStyle/>
                    <a:p>
                      <a:pPr algn="ctr"/>
                      <a:r>
                        <a:rPr lang="en-US" dirty="0" smtClean="0"/>
                        <a:t>8</a:t>
                      </a:r>
                      <a:endParaRPr lang="en-U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smtClean="0"/>
                        <a:t>16</a:t>
                      </a:r>
                      <a:endParaRPr lang="en-U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smtClean="0"/>
                        <a:t>24</a:t>
                      </a:r>
                      <a:endParaRPr lang="en-U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smtClean="0"/>
                        <a:t>32</a:t>
                      </a:r>
                      <a:endParaRPr lang="en-U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smtClean="0"/>
                        <a:t>40</a:t>
                      </a:r>
                      <a:endParaRPr lang="en-U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smtClean="0"/>
                        <a:t>48</a:t>
                      </a:r>
                      <a:endParaRPr lang="en-U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smtClean="0"/>
                        <a:t>56</a:t>
                      </a:r>
                      <a:endParaRPr lang="en-U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smtClean="0"/>
                        <a:t>64</a:t>
                      </a:r>
                      <a:endParaRPr lang="en-U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smtClean="0"/>
                        <a:t>72</a:t>
                      </a:r>
                      <a:endParaRPr lang="en-U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r>
              <a:tr h="0">
                <a:tc>
                  <a:txBody>
                    <a:bodyPr/>
                    <a:lstStyle/>
                    <a:p>
                      <a:pPr algn="ctr"/>
                      <a:r>
                        <a:rPr lang="en-US" dirty="0" smtClean="0"/>
                        <a:t>9</a:t>
                      </a:r>
                      <a:endParaRPr lang="en-U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smtClean="0"/>
                        <a:t>18</a:t>
                      </a:r>
                      <a:endParaRPr lang="en-U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smtClean="0"/>
                        <a:t>27</a:t>
                      </a:r>
                      <a:endParaRPr lang="en-U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smtClean="0"/>
                        <a:t>36</a:t>
                      </a:r>
                      <a:endParaRPr lang="en-U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smtClean="0"/>
                        <a:t>45</a:t>
                      </a:r>
                      <a:endParaRPr lang="en-U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smtClean="0"/>
                        <a:t>54</a:t>
                      </a:r>
                      <a:endParaRPr lang="en-U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smtClean="0"/>
                        <a:t>63</a:t>
                      </a:r>
                      <a:endParaRPr lang="en-U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smtClean="0"/>
                        <a:t>72</a:t>
                      </a:r>
                      <a:endParaRPr lang="en-U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c>
                  <a:txBody>
                    <a:bodyPr/>
                    <a:lstStyle/>
                    <a:p>
                      <a:pPr algn="ctr"/>
                      <a:r>
                        <a:rPr lang="en-US" dirty="0" smtClean="0"/>
                        <a:t>81</a:t>
                      </a:r>
                      <a:endParaRPr lang="en-US" dirty="0"/>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00"/>
                    </a:solidFill>
                  </a:tcPr>
                </a:tc>
              </a:tr>
            </a:tbl>
          </a:graphicData>
        </a:graphic>
      </p:graphicFrame>
      <p:sp>
        <p:nvSpPr>
          <p:cNvPr id="204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ransition spd="med">
    <p:wheel/>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228600"/>
            <a:ext cx="8153400" cy="6629400"/>
          </a:xfrm>
        </p:spPr>
        <p:txBody>
          <a:bodyPr>
            <a:normAutofit fontScale="62500" lnSpcReduction="20000"/>
          </a:bodyPr>
          <a:lstStyle/>
          <a:p>
            <a:pPr>
              <a:buNone/>
            </a:pPr>
            <a:r>
              <a:rPr lang="en-US" dirty="0" smtClean="0">
                <a:solidFill>
                  <a:srgbClr val="FF0000"/>
                </a:solidFill>
              </a:rPr>
              <a:t>&lt;html &gt;</a:t>
            </a:r>
          </a:p>
          <a:p>
            <a:pPr>
              <a:buNone/>
            </a:pPr>
            <a:r>
              <a:rPr lang="en-US" dirty="0" smtClean="0">
                <a:solidFill>
                  <a:srgbClr val="FF0000"/>
                </a:solidFill>
              </a:rPr>
              <a:t>&lt;head&gt;</a:t>
            </a:r>
          </a:p>
          <a:p>
            <a:pPr>
              <a:buNone/>
            </a:pPr>
            <a:r>
              <a:rPr lang="en-US" dirty="0" smtClean="0">
                <a:solidFill>
                  <a:srgbClr val="FF0000"/>
                </a:solidFill>
              </a:rPr>
              <a:t>&lt;title&gt;Multiplication Table&lt;/title&gt;</a:t>
            </a:r>
          </a:p>
          <a:p>
            <a:pPr>
              <a:buNone/>
            </a:pPr>
            <a:r>
              <a:rPr lang="en-US" dirty="0" smtClean="0">
                <a:solidFill>
                  <a:srgbClr val="FF0000"/>
                </a:solidFill>
              </a:rPr>
              <a:t>&lt;/head&gt;</a:t>
            </a:r>
          </a:p>
          <a:p>
            <a:pPr>
              <a:buNone/>
            </a:pPr>
            <a:r>
              <a:rPr lang="en-US" dirty="0" smtClean="0">
                <a:solidFill>
                  <a:srgbClr val="FF0000"/>
                </a:solidFill>
              </a:rPr>
              <a:t>&lt;body&gt;</a:t>
            </a:r>
          </a:p>
          <a:p>
            <a:pPr>
              <a:buNone/>
            </a:pPr>
            <a:r>
              <a:rPr lang="en-US" dirty="0" smtClean="0">
                <a:solidFill>
                  <a:srgbClr val="FF0000"/>
                </a:solidFill>
              </a:rPr>
              <a:t>&lt;h2&gt;Multiplication Table&lt;/h2&gt;</a:t>
            </a:r>
          </a:p>
          <a:p>
            <a:pPr>
              <a:buNone/>
            </a:pP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a:buNone/>
            </a:pPr>
            <a:r>
              <a:rPr lang="en-US" dirty="0" smtClean="0">
                <a:solidFill>
                  <a:srgbClr val="FF0000"/>
                </a:solidFill>
              </a:rPr>
              <a:t>	echo "&lt;table border=\"1\"&gt;";</a:t>
            </a:r>
          </a:p>
          <a:p>
            <a:pPr>
              <a:buNone/>
            </a:pPr>
            <a:r>
              <a:rPr lang="en-US" dirty="0" smtClean="0">
                <a:solidFill>
                  <a:srgbClr val="FF0000"/>
                </a:solidFill>
              </a:rPr>
              <a:t>	for ($row=1; $row&lt;=9; $row++)</a:t>
            </a:r>
          </a:p>
          <a:p>
            <a:pPr>
              <a:buNone/>
            </a:pPr>
            <a:r>
              <a:rPr lang="en-US" dirty="0" smtClean="0">
                <a:solidFill>
                  <a:srgbClr val="FF0000"/>
                </a:solidFill>
              </a:rPr>
              <a:t>	{</a:t>
            </a:r>
          </a:p>
          <a:p>
            <a:pPr>
              <a:buNone/>
            </a:pPr>
            <a:r>
              <a:rPr lang="en-US" dirty="0" smtClean="0">
                <a:solidFill>
                  <a:srgbClr val="FF0000"/>
                </a:solidFill>
              </a:rPr>
              <a:t>  	      echo "&lt;</a:t>
            </a:r>
            <a:r>
              <a:rPr lang="en-US" dirty="0" err="1" smtClean="0">
                <a:solidFill>
                  <a:srgbClr val="FF0000"/>
                </a:solidFill>
              </a:rPr>
              <a:t>tr</a:t>
            </a:r>
            <a:r>
              <a:rPr lang="en-US" dirty="0" smtClean="0">
                <a:solidFill>
                  <a:srgbClr val="FF0000"/>
                </a:solidFill>
              </a:rPr>
              <a:t>&gt;";</a:t>
            </a:r>
          </a:p>
          <a:p>
            <a:pPr>
              <a:buNone/>
            </a:pPr>
            <a:r>
              <a:rPr lang="en-US" dirty="0" smtClean="0">
                <a:solidFill>
                  <a:srgbClr val="FF0000"/>
                </a:solidFill>
              </a:rPr>
              <a:t>  	      for ($</a:t>
            </a:r>
            <a:r>
              <a:rPr lang="en-US" dirty="0" err="1" smtClean="0">
                <a:solidFill>
                  <a:srgbClr val="FF0000"/>
                </a:solidFill>
              </a:rPr>
              <a:t>col</a:t>
            </a:r>
            <a:r>
              <a:rPr lang="en-US" dirty="0" smtClean="0">
                <a:solidFill>
                  <a:srgbClr val="FF0000"/>
                </a:solidFill>
              </a:rPr>
              <a:t>=1; $</a:t>
            </a:r>
            <a:r>
              <a:rPr lang="en-US" dirty="0" err="1" smtClean="0">
                <a:solidFill>
                  <a:srgbClr val="FF0000"/>
                </a:solidFill>
              </a:rPr>
              <a:t>col</a:t>
            </a:r>
            <a:r>
              <a:rPr lang="en-US" dirty="0" smtClean="0">
                <a:solidFill>
                  <a:srgbClr val="FF0000"/>
                </a:solidFill>
              </a:rPr>
              <a:t>&lt;=9; $</a:t>
            </a:r>
            <a:r>
              <a:rPr lang="en-US" dirty="0" err="1" smtClean="0">
                <a:solidFill>
                  <a:srgbClr val="FF0000"/>
                </a:solidFill>
              </a:rPr>
              <a:t>col</a:t>
            </a:r>
            <a:r>
              <a:rPr lang="en-US" dirty="0" smtClean="0">
                <a:solidFill>
                  <a:srgbClr val="FF0000"/>
                </a:solidFill>
              </a:rPr>
              <a:t>++){</a:t>
            </a:r>
          </a:p>
          <a:p>
            <a:pPr>
              <a:buNone/>
            </a:pPr>
            <a:r>
              <a:rPr lang="en-US" dirty="0" smtClean="0">
                <a:solidFill>
                  <a:srgbClr val="FF0000"/>
                </a:solidFill>
              </a:rPr>
              <a:t>    		   $x=$</a:t>
            </a:r>
            <a:r>
              <a:rPr lang="en-US" dirty="0" err="1" smtClean="0">
                <a:solidFill>
                  <a:srgbClr val="FF0000"/>
                </a:solidFill>
              </a:rPr>
              <a:t>col</a:t>
            </a:r>
            <a:r>
              <a:rPr lang="en-US" dirty="0" smtClean="0">
                <a:solidFill>
                  <a:srgbClr val="FF0000"/>
                </a:solidFill>
              </a:rPr>
              <a:t> * $row;</a:t>
            </a:r>
          </a:p>
          <a:p>
            <a:pPr>
              <a:buNone/>
            </a:pPr>
            <a:r>
              <a:rPr lang="en-US" dirty="0" smtClean="0">
                <a:solidFill>
                  <a:srgbClr val="FF0000"/>
                </a:solidFill>
              </a:rPr>
              <a:t>    		   echo "&lt;td&gt;$x&lt;/td&gt;”;</a:t>
            </a:r>
          </a:p>
          <a:p>
            <a:pPr>
              <a:buNone/>
            </a:pPr>
            <a:r>
              <a:rPr lang="en-US" dirty="0" smtClean="0">
                <a:solidFill>
                  <a:srgbClr val="FF0000"/>
                </a:solidFill>
              </a:rPr>
              <a:t>  	      }</a:t>
            </a:r>
          </a:p>
          <a:p>
            <a:pPr>
              <a:buNone/>
            </a:pPr>
            <a:r>
              <a:rPr lang="en-US" dirty="0" smtClean="0">
                <a:solidFill>
                  <a:srgbClr val="FF0000"/>
                </a:solidFill>
              </a:rPr>
              <a:t>  	      echo "&lt;/</a:t>
            </a:r>
            <a:r>
              <a:rPr lang="en-US" dirty="0" err="1" smtClean="0">
                <a:solidFill>
                  <a:srgbClr val="FF0000"/>
                </a:solidFill>
              </a:rPr>
              <a:t>tr</a:t>
            </a:r>
            <a:r>
              <a:rPr lang="en-US" dirty="0" smtClean="0">
                <a:solidFill>
                  <a:srgbClr val="FF0000"/>
                </a:solidFill>
              </a:rPr>
              <a:t>&gt;";</a:t>
            </a:r>
          </a:p>
          <a:p>
            <a:pPr>
              <a:buNone/>
            </a:pPr>
            <a:r>
              <a:rPr lang="en-US" dirty="0" smtClean="0">
                <a:solidFill>
                  <a:srgbClr val="FF0000"/>
                </a:solidFill>
              </a:rPr>
              <a:t>	}</a:t>
            </a:r>
          </a:p>
          <a:p>
            <a:pPr>
              <a:buNone/>
            </a:pPr>
            <a:r>
              <a:rPr lang="en-US" dirty="0" smtClean="0">
                <a:solidFill>
                  <a:srgbClr val="FF0000"/>
                </a:solidFill>
              </a:rPr>
              <a:t>	echo "&lt;/table&gt;";</a:t>
            </a:r>
          </a:p>
          <a:p>
            <a:pPr>
              <a:buNone/>
            </a:pPr>
            <a:r>
              <a:rPr lang="en-US" dirty="0" smtClean="0">
                <a:solidFill>
                  <a:srgbClr val="FF0000"/>
                </a:solidFill>
              </a:rPr>
              <a:t>?&gt;</a:t>
            </a:r>
          </a:p>
          <a:p>
            <a:pPr>
              <a:buNone/>
            </a:pPr>
            <a:r>
              <a:rPr lang="en-US" dirty="0" smtClean="0">
                <a:solidFill>
                  <a:srgbClr val="FF0000"/>
                </a:solidFill>
              </a:rPr>
              <a:t>&lt;/body&gt;</a:t>
            </a:r>
          </a:p>
          <a:p>
            <a:pPr>
              <a:buNone/>
            </a:pPr>
            <a:r>
              <a:rPr lang="en-US" dirty="0" smtClean="0">
                <a:solidFill>
                  <a:srgbClr val="FF0000"/>
                </a:solidFill>
              </a:rPr>
              <a:t>&lt;/html&gt;</a:t>
            </a:r>
          </a:p>
        </p:txBody>
      </p:sp>
    </p:spTree>
  </p:cSld>
  <p:clrMapOvr>
    <a:masterClrMapping/>
  </p:clrMapOvr>
  <p:transition spd="med">
    <p:wheel/>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1.5 Using Loops…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pPr>
              <a:buNone/>
            </a:pPr>
            <a:r>
              <a:rPr lang="en-US" b="1" i="1" dirty="0" smtClean="0"/>
              <a:t>1.5.2 while loop</a:t>
            </a:r>
          </a:p>
          <a:p>
            <a:r>
              <a:rPr lang="en-US" dirty="0" smtClean="0"/>
              <a:t>One of PHP looping construct is while, which has the following syntax:</a:t>
            </a:r>
          </a:p>
          <a:p>
            <a:pPr lvl="2">
              <a:buNone/>
            </a:pPr>
            <a:r>
              <a:rPr lang="en-US" sz="2900" dirty="0" smtClean="0">
                <a:solidFill>
                  <a:srgbClr val="FF0000"/>
                </a:solidFill>
              </a:rPr>
              <a:t>while (condition)</a:t>
            </a:r>
          </a:p>
          <a:p>
            <a:pPr lvl="2">
              <a:buNone/>
            </a:pPr>
            <a:r>
              <a:rPr lang="en-US" sz="2900" dirty="0" smtClean="0">
                <a:solidFill>
                  <a:srgbClr val="FF0000"/>
                </a:solidFill>
              </a:rPr>
              <a:t>{</a:t>
            </a:r>
          </a:p>
          <a:p>
            <a:pPr lvl="2">
              <a:buNone/>
            </a:pPr>
            <a:r>
              <a:rPr lang="en-US" sz="2900" dirty="0" smtClean="0">
                <a:solidFill>
                  <a:srgbClr val="FF0000"/>
                </a:solidFill>
              </a:rPr>
              <a:t>        statement</a:t>
            </a:r>
          </a:p>
          <a:p>
            <a:pPr lvl="2">
              <a:buNone/>
            </a:pPr>
            <a:r>
              <a:rPr lang="en-US" sz="2900" dirty="0" smtClean="0">
                <a:solidFill>
                  <a:srgbClr val="FF0000"/>
                </a:solidFill>
              </a:rPr>
              <a:t>}</a:t>
            </a:r>
          </a:p>
          <a:p>
            <a:pPr>
              <a:buNone/>
            </a:pPr>
            <a:r>
              <a:rPr lang="en-US" sz="1700" dirty="0" smtClean="0"/>
              <a:t> </a:t>
            </a:r>
          </a:p>
          <a:p>
            <a:r>
              <a:rPr lang="en-US" dirty="0" smtClean="0"/>
              <a:t>The while loop evaluates the condition expression as a Boolean</a:t>
            </a:r>
          </a:p>
          <a:p>
            <a:r>
              <a:rPr lang="en-US" dirty="0" smtClean="0"/>
              <a:t>If it is true, it executes statement and then starts again.</a:t>
            </a:r>
          </a:p>
          <a:p>
            <a:r>
              <a:rPr lang="en-US" dirty="0" smtClean="0"/>
              <a:t>If the condition is false, the while loop terminates. </a:t>
            </a:r>
          </a:p>
          <a:p>
            <a:r>
              <a:rPr lang="en-US" dirty="0" smtClean="0"/>
              <a:t>The body of a while loop may not execute even once, as in:</a:t>
            </a:r>
          </a:p>
          <a:p>
            <a:pPr lvl="1">
              <a:buNone/>
            </a:pPr>
            <a:r>
              <a:rPr lang="en-US" sz="2900" dirty="0" smtClean="0">
                <a:solidFill>
                  <a:srgbClr val="FF0000"/>
                </a:solidFill>
              </a:rPr>
              <a:t>while (FALSE)</a:t>
            </a:r>
          </a:p>
          <a:p>
            <a:pPr lvl="1">
              <a:buNone/>
            </a:pPr>
            <a:r>
              <a:rPr lang="en-US" sz="2900" dirty="0" smtClean="0">
                <a:solidFill>
                  <a:srgbClr val="FF0000"/>
                </a:solidFill>
              </a:rPr>
              <a:t>    print(“This will never print.&lt;BR&gt;”);</a:t>
            </a:r>
          </a:p>
        </p:txBody>
      </p:sp>
    </p:spTree>
  </p:cSld>
  <p:clrMapOvr>
    <a:masterClrMapping/>
  </p:clrMapOvr>
  <p:transition spd="med">
    <p:wheel/>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1.5 Using Loops…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Or it may execute forever, as in this code snippet:</a:t>
            </a:r>
          </a:p>
          <a:p>
            <a:pPr>
              <a:buNone/>
            </a:pPr>
            <a:r>
              <a:rPr lang="en-US" dirty="0" smtClean="0">
                <a:solidFill>
                  <a:srgbClr val="FF0000"/>
                </a:solidFill>
              </a:rPr>
              <a:t>	while (TRUE)</a:t>
            </a:r>
          </a:p>
          <a:p>
            <a:pPr>
              <a:buNone/>
            </a:pPr>
            <a:r>
              <a:rPr lang="en-US" dirty="0" smtClean="0">
                <a:solidFill>
                  <a:srgbClr val="FF0000"/>
                </a:solidFill>
              </a:rPr>
              <a:t>		print(“All work and no play makes Jack a dull boy.&lt;BR&gt;”);</a:t>
            </a:r>
          </a:p>
          <a:p>
            <a:pPr>
              <a:buNone/>
            </a:pPr>
            <a:r>
              <a:rPr lang="en-US" sz="1500" dirty="0" smtClean="0"/>
              <a:t> </a:t>
            </a:r>
          </a:p>
          <a:p>
            <a:r>
              <a:rPr lang="en-US" dirty="0" smtClean="0"/>
              <a:t>or it may execute a predictable number of times, as in:</a:t>
            </a:r>
          </a:p>
          <a:p>
            <a:pPr>
              <a:buNone/>
            </a:pPr>
            <a:r>
              <a:rPr lang="en-US" dirty="0" smtClean="0">
                <a:solidFill>
                  <a:srgbClr val="FF0000"/>
                </a:solidFill>
              </a:rPr>
              <a:t>	$count = 1;</a:t>
            </a:r>
          </a:p>
          <a:p>
            <a:pPr>
              <a:buNone/>
            </a:pPr>
            <a:r>
              <a:rPr lang="en-US" dirty="0" smtClean="0">
                <a:solidFill>
                  <a:srgbClr val="FF0000"/>
                </a:solidFill>
              </a:rPr>
              <a:t>	while ($count &lt;= 10) </a:t>
            </a:r>
          </a:p>
          <a:p>
            <a:pPr>
              <a:buNone/>
            </a:pPr>
            <a:r>
              <a:rPr lang="en-US" dirty="0" smtClean="0">
                <a:solidFill>
                  <a:srgbClr val="FF0000"/>
                </a:solidFill>
              </a:rPr>
              <a:t>	{</a:t>
            </a:r>
          </a:p>
          <a:p>
            <a:pPr>
              <a:buNone/>
            </a:pPr>
            <a:r>
              <a:rPr lang="en-US" dirty="0" smtClean="0">
                <a:solidFill>
                  <a:srgbClr val="FF0000"/>
                </a:solidFill>
              </a:rPr>
              <a:t>		print(“count is $count&lt;BR&gt;”);</a:t>
            </a:r>
          </a:p>
          <a:p>
            <a:pPr>
              <a:buNone/>
            </a:pPr>
            <a:r>
              <a:rPr lang="en-US" dirty="0" smtClean="0">
                <a:solidFill>
                  <a:srgbClr val="FF0000"/>
                </a:solidFill>
              </a:rPr>
              <a:t>		$count = $count + 1;</a:t>
            </a:r>
          </a:p>
          <a:p>
            <a:pPr>
              <a:buNone/>
            </a:pPr>
            <a:r>
              <a:rPr lang="en-US" dirty="0" smtClean="0">
                <a:solidFill>
                  <a:srgbClr val="FF0000"/>
                </a:solidFill>
              </a:rPr>
              <a:t>	}</a:t>
            </a:r>
          </a:p>
          <a:p>
            <a:r>
              <a:rPr lang="en-US" dirty="0" smtClean="0"/>
              <a:t>which will print exactly 10 lines. </a:t>
            </a:r>
          </a:p>
        </p:txBody>
      </p:sp>
    </p:spTree>
  </p:cSld>
  <p:clrMapOvr>
    <a:masterClrMapping/>
  </p:clrMapOvr>
  <p:transition spd="med">
    <p:wheel/>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1.5 Using Loops…</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85000" lnSpcReduction="20000"/>
          </a:bodyPr>
          <a:lstStyle/>
          <a:p>
            <a:pPr>
              <a:buNone/>
            </a:pPr>
            <a:r>
              <a:rPr lang="en-US" sz="2800" b="1" i="1" dirty="0" smtClean="0"/>
              <a:t>1.5.3 do..while loop</a:t>
            </a:r>
          </a:p>
          <a:p>
            <a:r>
              <a:rPr lang="en-US" sz="2800" dirty="0" smtClean="0"/>
              <a:t>Like a while loop, a do..while loop continues repeating as long as certain conditions are true. </a:t>
            </a:r>
          </a:p>
          <a:p>
            <a:r>
              <a:rPr lang="en-US" sz="2800" dirty="0" smtClean="0"/>
              <a:t>Unlike while loops, the conditions are tested at the bottom of the loop. </a:t>
            </a:r>
          </a:p>
          <a:p>
            <a:r>
              <a:rPr lang="en-US" sz="2800" dirty="0" smtClean="0"/>
              <a:t>If the condition is true, the loop repeats. </a:t>
            </a:r>
          </a:p>
          <a:p>
            <a:r>
              <a:rPr lang="en-US" sz="2800" dirty="0" smtClean="0"/>
              <a:t>When the condition is not true, the loop stops.</a:t>
            </a:r>
          </a:p>
          <a:p>
            <a:pPr>
              <a:buNone/>
            </a:pPr>
            <a:r>
              <a:rPr lang="en-US" sz="1700" dirty="0" smtClean="0"/>
              <a:t> </a:t>
            </a:r>
          </a:p>
          <a:p>
            <a:r>
              <a:rPr lang="en-US" sz="2800" dirty="0" smtClean="0"/>
              <a:t>The general format for a do..while loop is as follows:</a:t>
            </a:r>
          </a:p>
          <a:p>
            <a:pPr>
              <a:buNone/>
            </a:pPr>
            <a:r>
              <a:rPr lang="en-US" sz="2800" dirty="0" smtClean="0">
                <a:solidFill>
                  <a:srgbClr val="FF0000"/>
                </a:solidFill>
              </a:rPr>
              <a:t>	do</a:t>
            </a:r>
          </a:p>
          <a:p>
            <a:pPr>
              <a:buNone/>
            </a:pPr>
            <a:r>
              <a:rPr lang="en-US" sz="2800" dirty="0" smtClean="0">
                <a:solidFill>
                  <a:srgbClr val="FF0000"/>
                </a:solidFill>
              </a:rPr>
              <a:t>	{</a:t>
            </a:r>
          </a:p>
          <a:p>
            <a:pPr>
              <a:buNone/>
            </a:pPr>
            <a:r>
              <a:rPr lang="en-US" sz="2800" dirty="0" smtClean="0">
                <a:solidFill>
                  <a:srgbClr val="FF0000"/>
                </a:solidFill>
              </a:rPr>
              <a:t>      	block of statements</a:t>
            </a:r>
          </a:p>
          <a:p>
            <a:pPr>
              <a:buNone/>
            </a:pPr>
            <a:r>
              <a:rPr lang="en-US" sz="2800" dirty="0" smtClean="0">
                <a:solidFill>
                  <a:srgbClr val="FF0000"/>
                </a:solidFill>
              </a:rPr>
              <a:t>	} while (</a:t>
            </a:r>
            <a:r>
              <a:rPr lang="en-US" sz="2800" i="1" dirty="0" smtClean="0">
                <a:solidFill>
                  <a:srgbClr val="FF0000"/>
                </a:solidFill>
              </a:rPr>
              <a:t>condition</a:t>
            </a:r>
            <a:r>
              <a:rPr lang="en-US" sz="2800" dirty="0" smtClean="0">
                <a:solidFill>
                  <a:srgbClr val="FF0000"/>
                </a:solidFill>
              </a:rPr>
              <a:t>);</a:t>
            </a:r>
          </a:p>
        </p:txBody>
      </p:sp>
    </p:spTree>
  </p:cSld>
  <p:clrMapOvr>
    <a:masterClrMapping/>
  </p:clrMapOvr>
  <p:transition spd="med">
    <p:wheel/>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1.5 Using Loops…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r>
              <a:rPr lang="en-US" dirty="0" smtClean="0"/>
              <a:t>Example: a loop that displays numbers from 1 to 10</a:t>
            </a:r>
          </a:p>
          <a:p>
            <a:pPr>
              <a:buNone/>
            </a:pPr>
            <a:r>
              <a:rPr lang="en-US" dirty="0" smtClean="0">
                <a:solidFill>
                  <a:srgbClr val="FF0000"/>
                </a:solidFill>
              </a:rPr>
              <a:t>	$count = 1;</a:t>
            </a:r>
          </a:p>
          <a:p>
            <a:pPr>
              <a:buNone/>
            </a:pPr>
            <a:r>
              <a:rPr lang="en-US" dirty="0" smtClean="0">
                <a:solidFill>
                  <a:srgbClr val="FF0000"/>
                </a:solidFill>
              </a:rPr>
              <a:t>	do </a:t>
            </a:r>
          </a:p>
          <a:p>
            <a:pPr>
              <a:buNone/>
            </a:pPr>
            <a:r>
              <a:rPr lang="en-US" dirty="0" smtClean="0">
                <a:solidFill>
                  <a:srgbClr val="FF0000"/>
                </a:solidFill>
              </a:rPr>
              <a:t>	{</a:t>
            </a:r>
          </a:p>
          <a:p>
            <a:pPr>
              <a:buNone/>
            </a:pPr>
            <a:r>
              <a:rPr lang="en-US" dirty="0" smtClean="0">
                <a:solidFill>
                  <a:srgbClr val="FF0000"/>
                </a:solidFill>
              </a:rPr>
              <a:t>     	print(“count is $count&lt;BR&gt;”);</a:t>
            </a:r>
          </a:p>
          <a:p>
            <a:pPr>
              <a:buNone/>
            </a:pPr>
            <a:r>
              <a:rPr lang="en-US" dirty="0" smtClean="0">
                <a:solidFill>
                  <a:srgbClr val="FF0000"/>
                </a:solidFill>
              </a:rPr>
              <a:t>     	$count = $count + 1;</a:t>
            </a:r>
          </a:p>
          <a:p>
            <a:pPr>
              <a:buNone/>
            </a:pPr>
            <a:r>
              <a:rPr lang="en-US" dirty="0" smtClean="0">
                <a:solidFill>
                  <a:srgbClr val="FF0000"/>
                </a:solidFill>
              </a:rPr>
              <a:t>	}while ($count &lt;= 10);</a:t>
            </a:r>
          </a:p>
          <a:p>
            <a:pPr>
              <a:buNone/>
            </a:pPr>
            <a:r>
              <a:rPr lang="en-US" sz="1900" dirty="0" smtClean="0"/>
              <a:t> </a:t>
            </a:r>
          </a:p>
          <a:p>
            <a:pPr>
              <a:buNone/>
            </a:pPr>
            <a:r>
              <a:rPr lang="en-US" b="1" dirty="0" smtClean="0"/>
              <a:t>Avoiding infinite loops</a:t>
            </a:r>
            <a:endParaRPr lang="en-US" dirty="0" smtClean="0"/>
          </a:p>
          <a:p>
            <a:r>
              <a:rPr lang="en-US" dirty="0" smtClean="0"/>
              <a:t>You can easily set up loops that never stops i.e. which repeats forever. </a:t>
            </a:r>
          </a:p>
          <a:p>
            <a:r>
              <a:rPr lang="en-US" dirty="0" smtClean="0"/>
              <a:t>These are called infinite loops and it is usually a mistake in the programming. </a:t>
            </a:r>
          </a:p>
          <a:p>
            <a:r>
              <a:rPr lang="en-US" dirty="0" smtClean="0"/>
              <a:t>This is very stressful on your Web server, and renders the Web page in question unusable.</a:t>
            </a:r>
          </a:p>
          <a:p>
            <a:endParaRPr lang="en-US" dirty="0"/>
          </a:p>
        </p:txBody>
      </p:sp>
    </p:spTree>
  </p:cSld>
  <p:clrMapOvr>
    <a:masterClrMapping/>
  </p:clrMapOvr>
  <p:transition spd="med">
    <p:wheel/>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1.5 Using Loops…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r>
              <a:rPr lang="en-US" dirty="0" smtClean="0"/>
              <a:t>Example: infinite loop</a:t>
            </a:r>
          </a:p>
          <a:p>
            <a:pPr>
              <a:buNone/>
            </a:pPr>
            <a:r>
              <a:rPr lang="en-US" dirty="0" smtClean="0">
                <a:solidFill>
                  <a:srgbClr val="FF0000"/>
                </a:solidFill>
              </a:rPr>
              <a:t>	$</a:t>
            </a:r>
            <a:r>
              <a:rPr lang="en-US" dirty="0" err="1" smtClean="0">
                <a:solidFill>
                  <a:srgbClr val="FF0000"/>
                </a:solidFill>
              </a:rPr>
              <a:t>i</a:t>
            </a:r>
            <a:r>
              <a:rPr lang="en-US" dirty="0" smtClean="0">
                <a:solidFill>
                  <a:srgbClr val="FF0000"/>
                </a:solidFill>
              </a:rPr>
              <a:t> = 1;</a:t>
            </a:r>
          </a:p>
          <a:p>
            <a:pPr>
              <a:buNone/>
            </a:pPr>
            <a:r>
              <a:rPr lang="en-US" dirty="0" smtClean="0">
                <a:solidFill>
                  <a:srgbClr val="FF0000"/>
                </a:solidFill>
              </a:rPr>
              <a:t>	while($</a:t>
            </a:r>
            <a:r>
              <a:rPr lang="en-US" dirty="0" err="1" smtClean="0">
                <a:solidFill>
                  <a:srgbClr val="FF0000"/>
                </a:solidFill>
              </a:rPr>
              <a:t>i</a:t>
            </a:r>
            <a:r>
              <a:rPr lang="en-US" dirty="0" smtClean="0">
                <a:solidFill>
                  <a:srgbClr val="FF0000"/>
                </a:solidFill>
              </a:rPr>
              <a:t> &lt; 10)</a:t>
            </a:r>
          </a:p>
          <a:p>
            <a:pPr>
              <a:buNone/>
            </a:pPr>
            <a:r>
              <a:rPr lang="en-US" dirty="0" smtClean="0">
                <a:solidFill>
                  <a:srgbClr val="FF0000"/>
                </a:solidFill>
              </a:rPr>
              <a:t>	{</a:t>
            </a:r>
          </a:p>
          <a:p>
            <a:pPr>
              <a:buNone/>
            </a:pPr>
            <a:r>
              <a:rPr lang="en-US" dirty="0" smtClean="0">
                <a:solidFill>
                  <a:srgbClr val="FF0000"/>
                </a:solidFill>
              </a:rPr>
              <a:t>    	 	print(“</a:t>
            </a:r>
            <a:r>
              <a:rPr lang="en-US" dirty="0" err="1" smtClean="0">
                <a:solidFill>
                  <a:srgbClr val="FF0000"/>
                </a:solidFill>
              </a:rPr>
              <a:t>i</a:t>
            </a:r>
            <a:r>
              <a:rPr lang="en-US" dirty="0" smtClean="0">
                <a:solidFill>
                  <a:srgbClr val="FF0000"/>
                </a:solidFill>
              </a:rPr>
              <a:t> is $</a:t>
            </a:r>
            <a:r>
              <a:rPr lang="en-US" dirty="0" err="1" smtClean="0">
                <a:solidFill>
                  <a:srgbClr val="FF0000"/>
                </a:solidFill>
              </a:rPr>
              <a:t>i</a:t>
            </a:r>
            <a:r>
              <a:rPr lang="en-US" dirty="0" smtClean="0">
                <a:solidFill>
                  <a:srgbClr val="FF0000"/>
                </a:solidFill>
              </a:rPr>
              <a:t>”);</a:t>
            </a:r>
          </a:p>
          <a:p>
            <a:pPr>
              <a:buNone/>
            </a:pPr>
            <a:r>
              <a:rPr lang="en-US" dirty="0" smtClean="0">
                <a:solidFill>
                  <a:srgbClr val="FF0000"/>
                </a:solidFill>
              </a:rPr>
              <a:t>	}</a:t>
            </a:r>
          </a:p>
          <a:p>
            <a:pPr>
              <a:buNone/>
            </a:pPr>
            <a:r>
              <a:rPr lang="en-US" sz="1500" dirty="0" smtClean="0"/>
              <a:t> </a:t>
            </a:r>
          </a:p>
          <a:p>
            <a:r>
              <a:rPr lang="en-US" dirty="0" smtClean="0"/>
              <a:t>output:</a:t>
            </a:r>
          </a:p>
          <a:p>
            <a:pPr>
              <a:buNone/>
            </a:pPr>
            <a:r>
              <a:rPr lang="en-US" dirty="0" smtClean="0">
                <a:solidFill>
                  <a:srgbClr val="FF0000"/>
                </a:solidFill>
              </a:rPr>
              <a:t>	</a:t>
            </a:r>
            <a:r>
              <a:rPr lang="en-US" dirty="0" err="1" smtClean="0">
                <a:solidFill>
                  <a:srgbClr val="FF0000"/>
                </a:solidFill>
              </a:rPr>
              <a:t>i</a:t>
            </a:r>
            <a:r>
              <a:rPr lang="en-US" dirty="0" smtClean="0">
                <a:solidFill>
                  <a:srgbClr val="FF0000"/>
                </a:solidFill>
              </a:rPr>
              <a:t> is 1</a:t>
            </a:r>
          </a:p>
          <a:p>
            <a:pPr>
              <a:buNone/>
            </a:pPr>
            <a:r>
              <a:rPr lang="en-US" dirty="0" smtClean="0">
                <a:solidFill>
                  <a:srgbClr val="FF0000"/>
                </a:solidFill>
              </a:rPr>
              <a:t>	</a:t>
            </a:r>
            <a:r>
              <a:rPr lang="en-US" dirty="0" err="1" smtClean="0">
                <a:solidFill>
                  <a:srgbClr val="FF0000"/>
                </a:solidFill>
              </a:rPr>
              <a:t>i</a:t>
            </a:r>
            <a:r>
              <a:rPr lang="en-US" dirty="0" smtClean="0">
                <a:solidFill>
                  <a:srgbClr val="FF0000"/>
                </a:solidFill>
              </a:rPr>
              <a:t> is 1</a:t>
            </a:r>
          </a:p>
          <a:p>
            <a:pPr>
              <a:buNone/>
            </a:pPr>
            <a:r>
              <a:rPr lang="en-US" dirty="0" smtClean="0"/>
              <a:t>	</a:t>
            </a:r>
            <a:r>
              <a:rPr lang="en-US" dirty="0" smtClean="0">
                <a:solidFill>
                  <a:srgbClr val="FF0000"/>
                </a:solidFill>
              </a:rPr>
              <a:t>...</a:t>
            </a:r>
          </a:p>
          <a:p>
            <a:r>
              <a:rPr lang="en-US" dirty="0" smtClean="0"/>
              <a:t>The variable $</a:t>
            </a:r>
            <a:r>
              <a:rPr lang="en-US" dirty="0" err="1" smtClean="0"/>
              <a:t>i</a:t>
            </a:r>
            <a:r>
              <a:rPr lang="en-US" dirty="0" smtClean="0"/>
              <a:t> is not incremented in the body of the while loop. </a:t>
            </a:r>
          </a:p>
          <a:p>
            <a:r>
              <a:rPr lang="en-US" dirty="0" smtClean="0"/>
              <a:t>As a result, the value of $</a:t>
            </a:r>
            <a:r>
              <a:rPr lang="en-US" dirty="0" err="1" smtClean="0"/>
              <a:t>i</a:t>
            </a:r>
            <a:r>
              <a:rPr lang="en-US" dirty="0" smtClean="0"/>
              <a:t> is always 1 making the while condition, $</a:t>
            </a:r>
            <a:r>
              <a:rPr lang="en-US" dirty="0" err="1" smtClean="0"/>
              <a:t>i</a:t>
            </a:r>
            <a:r>
              <a:rPr lang="en-US" dirty="0" smtClean="0"/>
              <a:t>&lt;10, always true. </a:t>
            </a:r>
          </a:p>
        </p:txBody>
      </p:sp>
    </p:spTree>
  </p:cSld>
  <p:clrMapOvr>
    <a:masterClrMapping/>
  </p:clrMapOvr>
  <p:transition spd="med">
    <p:wheel/>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1.5 Using Loops…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0000" lnSpcReduction="20000"/>
          </a:bodyPr>
          <a:lstStyle/>
          <a:p>
            <a:pPr>
              <a:lnSpc>
                <a:spcPct val="120000"/>
              </a:lnSpc>
              <a:buNone/>
            </a:pPr>
            <a:r>
              <a:rPr lang="en-US" sz="3400" b="1" dirty="0" smtClean="0"/>
              <a:t>Breaking out of a loop</a:t>
            </a:r>
            <a:endParaRPr lang="en-US" sz="3400" dirty="0" smtClean="0"/>
          </a:p>
          <a:p>
            <a:pPr>
              <a:lnSpc>
                <a:spcPct val="120000"/>
              </a:lnSpc>
            </a:pPr>
            <a:r>
              <a:rPr lang="en-US" sz="3400" dirty="0" smtClean="0"/>
              <a:t>Sometimes you want your script to break out of a loop. </a:t>
            </a:r>
          </a:p>
          <a:p>
            <a:pPr>
              <a:lnSpc>
                <a:spcPct val="120000"/>
              </a:lnSpc>
            </a:pPr>
            <a:r>
              <a:rPr lang="en-US" sz="3400" dirty="0" smtClean="0"/>
              <a:t>PHP provides two statements for this purpose:</a:t>
            </a:r>
          </a:p>
          <a:p>
            <a:pPr lvl="1">
              <a:lnSpc>
                <a:spcPct val="120000"/>
              </a:lnSpc>
            </a:pPr>
            <a:r>
              <a:rPr lang="en-US" sz="3400" dirty="0" smtClean="0">
                <a:solidFill>
                  <a:srgbClr val="FF0000"/>
                </a:solidFill>
              </a:rPr>
              <a:t>break: </a:t>
            </a:r>
            <a:r>
              <a:rPr lang="en-US" sz="3400" dirty="0" smtClean="0"/>
              <a:t>breaks completely out of a loop and continues with the script statements after the loop.</a:t>
            </a:r>
          </a:p>
          <a:p>
            <a:pPr lvl="1">
              <a:lnSpc>
                <a:spcPct val="120000"/>
              </a:lnSpc>
            </a:pPr>
            <a:r>
              <a:rPr lang="en-US" sz="3400" dirty="0" smtClean="0">
                <a:solidFill>
                  <a:srgbClr val="FF0000"/>
                </a:solidFill>
              </a:rPr>
              <a:t>continue: </a:t>
            </a:r>
            <a:r>
              <a:rPr lang="en-US" sz="3400" dirty="0" smtClean="0"/>
              <a:t>stops current iteration and goes back to condition check. If condition check is true, it will go to the next iteration.</a:t>
            </a:r>
          </a:p>
          <a:p>
            <a:pPr>
              <a:lnSpc>
                <a:spcPct val="120000"/>
              </a:lnSpc>
              <a:buNone/>
            </a:pPr>
            <a:endParaRPr lang="en-US" sz="2000" dirty="0" smtClean="0"/>
          </a:p>
          <a:p>
            <a:pPr>
              <a:lnSpc>
                <a:spcPct val="120000"/>
              </a:lnSpc>
            </a:pPr>
            <a:r>
              <a:rPr lang="en-US" sz="3400" dirty="0" smtClean="0"/>
              <a:t>The break and continue statements are usually used in conditional statements. </a:t>
            </a:r>
          </a:p>
          <a:p>
            <a:pPr>
              <a:lnSpc>
                <a:spcPct val="120000"/>
              </a:lnSpc>
            </a:pPr>
            <a:r>
              <a:rPr lang="en-US" sz="3400" dirty="0" smtClean="0"/>
              <a:t>In particular, break is used most often in switch statements. </a:t>
            </a:r>
          </a:p>
        </p:txBody>
      </p:sp>
    </p:spTree>
  </p:cSld>
  <p:clrMapOvr>
    <a:masterClrMapping/>
  </p:clrMapOvr>
  <p:transition spd="med">
    <p:wheel/>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1.5 Using Loops…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62500" lnSpcReduction="20000"/>
          </a:bodyPr>
          <a:lstStyle/>
          <a:p>
            <a:pPr>
              <a:buNone/>
            </a:pPr>
            <a:r>
              <a:rPr lang="en-US" dirty="0" smtClean="0"/>
              <a:t>Example: break statement</a:t>
            </a:r>
          </a:p>
          <a:p>
            <a:pPr>
              <a:buNone/>
            </a:pPr>
            <a:r>
              <a:rPr lang="en-US" dirty="0" smtClean="0">
                <a:solidFill>
                  <a:srgbClr val="FF0000"/>
                </a:solidFill>
              </a:rPr>
              <a:t>$counter = 0;</a:t>
            </a:r>
          </a:p>
          <a:p>
            <a:pPr>
              <a:buNone/>
            </a:pPr>
            <a:r>
              <a:rPr lang="en-US" dirty="0" smtClean="0">
                <a:solidFill>
                  <a:srgbClr val="FF0000"/>
                </a:solidFill>
              </a:rPr>
              <a:t>while ( $counter &lt; 5 ) {</a:t>
            </a:r>
          </a:p>
          <a:p>
            <a:pPr>
              <a:buNone/>
            </a:pPr>
            <a:r>
              <a:rPr lang="en-US" dirty="0" smtClean="0">
                <a:solidFill>
                  <a:srgbClr val="FF0000"/>
                </a:solidFill>
              </a:rPr>
              <a:t>	$counter++;</a:t>
            </a:r>
          </a:p>
          <a:p>
            <a:pPr>
              <a:buNone/>
            </a:pPr>
            <a:r>
              <a:rPr lang="en-US" dirty="0" smtClean="0">
                <a:solidFill>
                  <a:srgbClr val="FF0000"/>
                </a:solidFill>
              </a:rPr>
              <a:t>	if ( $counter == 3 ) {</a:t>
            </a:r>
          </a:p>
          <a:p>
            <a:pPr>
              <a:buNone/>
            </a:pPr>
            <a:r>
              <a:rPr lang="en-US" dirty="0" smtClean="0">
                <a:solidFill>
                  <a:srgbClr val="FF0000"/>
                </a:solidFill>
              </a:rPr>
              <a:t>		echo “break\n”;</a:t>
            </a:r>
          </a:p>
          <a:p>
            <a:pPr>
              <a:buNone/>
            </a:pPr>
            <a:r>
              <a:rPr lang="en-US" dirty="0" smtClean="0">
                <a:solidFill>
                  <a:srgbClr val="FF0000"/>
                </a:solidFill>
              </a:rPr>
              <a:t>		break;</a:t>
            </a:r>
          </a:p>
          <a:p>
            <a:pPr>
              <a:buNone/>
            </a:pPr>
            <a:r>
              <a:rPr lang="en-US" dirty="0" smtClean="0">
                <a:solidFill>
                  <a:srgbClr val="FF0000"/>
                </a:solidFill>
              </a:rPr>
              <a:t>	}</a:t>
            </a:r>
          </a:p>
          <a:p>
            <a:pPr>
              <a:buNone/>
            </a:pPr>
            <a:r>
              <a:rPr lang="en-US" dirty="0" smtClean="0">
                <a:solidFill>
                  <a:srgbClr val="FF0000"/>
                </a:solidFill>
              </a:rPr>
              <a:t>	echo “Last line in loop: counter=$counter\n”;</a:t>
            </a:r>
          </a:p>
          <a:p>
            <a:pPr>
              <a:buNone/>
            </a:pPr>
            <a:r>
              <a:rPr lang="en-US" dirty="0" smtClean="0">
                <a:solidFill>
                  <a:srgbClr val="FF0000"/>
                </a:solidFill>
              </a:rPr>
              <a:t>}</a:t>
            </a:r>
          </a:p>
          <a:p>
            <a:pPr>
              <a:buNone/>
            </a:pPr>
            <a:r>
              <a:rPr lang="en-US" dirty="0" smtClean="0">
                <a:solidFill>
                  <a:srgbClr val="FF0000"/>
                </a:solidFill>
              </a:rPr>
              <a:t>echo “First line after loop\n\n”;</a:t>
            </a:r>
          </a:p>
          <a:p>
            <a:pPr>
              <a:buNone/>
            </a:pPr>
            <a:r>
              <a:rPr lang="en-US" sz="2100" dirty="0" smtClean="0">
                <a:solidFill>
                  <a:srgbClr val="FF0000"/>
                </a:solidFill>
              </a:rPr>
              <a:t> </a:t>
            </a:r>
          </a:p>
          <a:p>
            <a:pPr>
              <a:buNone/>
            </a:pPr>
            <a:r>
              <a:rPr lang="en-US" dirty="0" smtClean="0"/>
              <a:t>The output of this statement is the following:</a:t>
            </a:r>
          </a:p>
          <a:p>
            <a:pPr>
              <a:buNone/>
            </a:pPr>
            <a:r>
              <a:rPr lang="en-US" i="1" dirty="0" smtClean="0">
                <a:solidFill>
                  <a:srgbClr val="FF0000"/>
                </a:solidFill>
              </a:rPr>
              <a:t>Last line in loop: counter=1</a:t>
            </a:r>
            <a:endParaRPr lang="en-US" dirty="0" smtClean="0">
              <a:solidFill>
                <a:srgbClr val="FF0000"/>
              </a:solidFill>
            </a:endParaRPr>
          </a:p>
          <a:p>
            <a:pPr>
              <a:buNone/>
            </a:pPr>
            <a:r>
              <a:rPr lang="en-US" i="1" dirty="0" smtClean="0">
                <a:solidFill>
                  <a:srgbClr val="FF0000"/>
                </a:solidFill>
              </a:rPr>
              <a:t>Last line in loop: counter=2</a:t>
            </a:r>
            <a:endParaRPr lang="en-US" dirty="0" smtClean="0">
              <a:solidFill>
                <a:srgbClr val="FF0000"/>
              </a:solidFill>
            </a:endParaRPr>
          </a:p>
          <a:p>
            <a:pPr>
              <a:buNone/>
            </a:pPr>
            <a:r>
              <a:rPr lang="en-US" i="1" dirty="0" smtClean="0">
                <a:solidFill>
                  <a:srgbClr val="FF0000"/>
                </a:solidFill>
              </a:rPr>
              <a:t>break</a:t>
            </a:r>
            <a:endParaRPr lang="en-US" dirty="0" smtClean="0">
              <a:solidFill>
                <a:srgbClr val="FF0000"/>
              </a:solidFill>
            </a:endParaRPr>
          </a:p>
          <a:p>
            <a:pPr>
              <a:buNone/>
            </a:pPr>
            <a:r>
              <a:rPr lang="en-US" i="1" dirty="0" smtClean="0">
                <a:solidFill>
                  <a:srgbClr val="FF0000"/>
                </a:solidFill>
              </a:rPr>
              <a:t>First line after loop</a:t>
            </a:r>
            <a:endParaRPr lang="en-US" dirty="0" smtClean="0">
              <a:solidFill>
                <a:srgbClr val="FF0000"/>
              </a:solidFill>
            </a:endParaRPr>
          </a:p>
        </p:txBody>
      </p:sp>
    </p:spTree>
  </p:cSld>
  <p:clrMapOvr>
    <a:masterClrMapping/>
  </p:clrMapOvr>
  <p:transition spd="med">
    <p:wheel/>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1.5 Using Loops…</a:t>
            </a:r>
            <a:endParaRPr lang="en-US" dirty="0"/>
          </a:p>
        </p:txBody>
      </p:sp>
      <p:sp>
        <p:nvSpPr>
          <p:cNvPr id="3" name="Content Placeholder 2"/>
          <p:cNvSpPr>
            <a:spLocks noGrp="1"/>
          </p:cNvSpPr>
          <p:nvPr>
            <p:ph sz="quarter" idx="1"/>
          </p:nvPr>
        </p:nvSpPr>
        <p:spPr/>
        <p:txBody>
          <a:bodyPr/>
          <a:lstStyle/>
          <a:p>
            <a:pPr>
              <a:buNone/>
            </a:pPr>
            <a:r>
              <a:rPr lang="en-US" dirty="0" smtClean="0">
                <a:solidFill>
                  <a:srgbClr val="FF0000"/>
                </a:solidFill>
              </a:rPr>
              <a:t>Exercise</a:t>
            </a:r>
          </a:p>
          <a:p>
            <a:pPr marL="514350" indent="-514350">
              <a:buSzPct val="100000"/>
              <a:buFont typeface="+mj-lt"/>
              <a:buAutoNum type="arabicPeriod"/>
            </a:pPr>
            <a:r>
              <a:rPr lang="en-US" sz="2800" dirty="0" smtClean="0"/>
              <a:t>Write a while loop that displays prime numbers between 1 and 100</a:t>
            </a:r>
          </a:p>
          <a:p>
            <a:pPr marL="514350" indent="-514350">
              <a:buSzPct val="100000"/>
              <a:buFont typeface="+mj-lt"/>
              <a:buAutoNum type="arabicPeriod"/>
            </a:pPr>
            <a:r>
              <a:rPr lang="en-US" sz="2800" dirty="0" smtClean="0"/>
              <a:t>Write a for loop that displays the squared and cubed value of numbers between 0 and 100.</a:t>
            </a:r>
          </a:p>
          <a:p>
            <a:pPr marL="514350" indent="-514350">
              <a:buSzPct val="100000"/>
              <a:buFont typeface="+mj-lt"/>
              <a:buAutoNum type="arabicPeriod"/>
            </a:pPr>
            <a:r>
              <a:rPr lang="en-US" sz="2800" dirty="0" smtClean="0"/>
              <a:t>Write a do while loop that calculates the factorial of a number.</a:t>
            </a:r>
          </a:p>
          <a:p>
            <a:pPr marL="514350" indent="-514350">
              <a:buSzPct val="100000"/>
              <a:buFont typeface="+mj-lt"/>
              <a:buAutoNum type="arabicPeriod"/>
            </a:pPr>
            <a:r>
              <a:rPr lang="en-US" sz="2800" dirty="0" smtClean="0"/>
              <a:t>Write a loop that gets the factors of a given number. </a:t>
            </a:r>
          </a:p>
        </p:txBody>
      </p:sp>
    </p:spTree>
  </p:cSld>
  <p:clrMapOvr>
    <a:masterClrMapping/>
  </p:clrMapOvr>
  <p:transition spd="med">
    <p:whee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Writing PHP…</a:t>
            </a:r>
            <a:endParaRPr lang="en-US" dirty="0"/>
          </a:p>
        </p:txBody>
      </p:sp>
      <p:sp>
        <p:nvSpPr>
          <p:cNvPr id="3" name="Content Placeholder 2"/>
          <p:cNvSpPr>
            <a:spLocks noGrp="1"/>
          </p:cNvSpPr>
          <p:nvPr>
            <p:ph sz="quarter" idx="1"/>
          </p:nvPr>
        </p:nvSpPr>
        <p:spPr>
          <a:xfrm>
            <a:off x="612648" y="1600200"/>
            <a:ext cx="8153400" cy="5029200"/>
          </a:xfrm>
        </p:spPr>
        <p:txBody>
          <a:bodyPr>
            <a:normAutofit fontScale="77500" lnSpcReduction="20000"/>
          </a:bodyPr>
          <a:lstStyle/>
          <a:p>
            <a:r>
              <a:rPr lang="en-US" dirty="0" smtClean="0"/>
              <a:t>There are actually four different styles of PHP tags we can use. </a:t>
            </a:r>
          </a:p>
          <a:p>
            <a:pPr lvl="0"/>
            <a:r>
              <a:rPr lang="en-US" dirty="0" smtClean="0">
                <a:solidFill>
                  <a:srgbClr val="00B050"/>
                </a:solidFill>
              </a:rPr>
              <a:t>Short style</a:t>
            </a:r>
          </a:p>
          <a:p>
            <a:pPr lvl="2">
              <a:buNone/>
            </a:pPr>
            <a:r>
              <a:rPr lang="en-US" sz="2800" dirty="0" smtClean="0">
                <a:solidFill>
                  <a:srgbClr val="FF0000"/>
                </a:solidFill>
              </a:rPr>
              <a:t>&lt;? </a:t>
            </a:r>
          </a:p>
          <a:p>
            <a:pPr lvl="2">
              <a:buNone/>
            </a:pPr>
            <a:r>
              <a:rPr lang="en-US" sz="2800" dirty="0" smtClean="0">
                <a:solidFill>
                  <a:srgbClr val="FF0000"/>
                </a:solidFill>
              </a:rPr>
              <a:t>    echo “&lt;p&gt;Order processed. &lt;/p&gt;”; </a:t>
            </a:r>
          </a:p>
          <a:p>
            <a:pPr lvl="2">
              <a:buNone/>
            </a:pPr>
            <a:r>
              <a:rPr lang="en-US" sz="2800" dirty="0" smtClean="0">
                <a:solidFill>
                  <a:srgbClr val="FF0000"/>
                </a:solidFill>
              </a:rPr>
              <a:t>?&gt;</a:t>
            </a:r>
          </a:p>
          <a:p>
            <a:r>
              <a:rPr lang="en-US" dirty="0" smtClean="0"/>
              <a:t>This style of tag is the simplest and follows the style of an SGML. </a:t>
            </a:r>
          </a:p>
          <a:p>
            <a:r>
              <a:rPr lang="en-US" dirty="0" smtClean="0"/>
              <a:t>To use this tag, you either need to enable short tags in your </a:t>
            </a:r>
            <a:r>
              <a:rPr lang="en-US" dirty="0" err="1" smtClean="0"/>
              <a:t>config</a:t>
            </a:r>
            <a:r>
              <a:rPr lang="en-US" dirty="0" smtClean="0"/>
              <a:t> file (</a:t>
            </a:r>
            <a:r>
              <a:rPr lang="en-US" dirty="0" err="1" smtClean="0"/>
              <a:t>short_open_tag</a:t>
            </a:r>
            <a:r>
              <a:rPr lang="en-US" dirty="0" smtClean="0"/>
              <a:t> = On), or compile PHP with short tags enabled.</a:t>
            </a:r>
          </a:p>
          <a:p>
            <a:pPr lvl="0"/>
            <a:r>
              <a:rPr lang="en-US" dirty="0" smtClean="0">
                <a:solidFill>
                  <a:srgbClr val="00B050"/>
                </a:solidFill>
              </a:rPr>
              <a:t>XML style</a:t>
            </a:r>
          </a:p>
          <a:p>
            <a:pPr lvl="2">
              <a:buNone/>
            </a:pPr>
            <a:r>
              <a:rPr lang="en-US" sz="2900" dirty="0" smtClean="0">
                <a:solidFill>
                  <a:srgbClr val="FF0000"/>
                </a:solidFill>
              </a:rPr>
              <a:t>&lt;?</a:t>
            </a:r>
            <a:r>
              <a:rPr lang="en-US" sz="2900" dirty="0" err="1" smtClean="0">
                <a:solidFill>
                  <a:srgbClr val="FF0000"/>
                </a:solidFill>
              </a:rPr>
              <a:t>php</a:t>
            </a:r>
            <a:r>
              <a:rPr lang="en-US" sz="2900" dirty="0" smtClean="0">
                <a:solidFill>
                  <a:srgbClr val="FF0000"/>
                </a:solidFill>
              </a:rPr>
              <a:t> </a:t>
            </a:r>
          </a:p>
          <a:p>
            <a:pPr lvl="2">
              <a:buNone/>
            </a:pPr>
            <a:r>
              <a:rPr lang="en-US" sz="2900" dirty="0" smtClean="0">
                <a:solidFill>
                  <a:srgbClr val="FF0000"/>
                </a:solidFill>
              </a:rPr>
              <a:t>     echo “&lt;p&gt;Order processed. &lt;/p&gt;”;  </a:t>
            </a:r>
          </a:p>
          <a:p>
            <a:pPr lvl="2">
              <a:buNone/>
            </a:pPr>
            <a:r>
              <a:rPr lang="en-US" sz="2900" dirty="0" smtClean="0">
                <a:solidFill>
                  <a:srgbClr val="FF0000"/>
                </a:solidFill>
              </a:rPr>
              <a:t>?&gt;</a:t>
            </a:r>
          </a:p>
          <a:p>
            <a:r>
              <a:rPr lang="en-US" dirty="0" smtClean="0"/>
              <a:t>This style of tag can be used with XML documents. </a:t>
            </a:r>
          </a:p>
          <a:p>
            <a:r>
              <a:rPr lang="en-US" dirty="0" smtClean="0"/>
              <a:t>Most commonly used tag in literatures</a:t>
            </a:r>
          </a:p>
        </p:txBody>
      </p:sp>
    </p:spTree>
  </p:cSld>
  <p:clrMapOvr>
    <a:masterClrMapping/>
  </p:clrMapOvr>
  <p:transition spd="med">
    <p:wheel/>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1.6 Arrays</a:t>
            </a:r>
            <a:endParaRPr lang="en-US" dirty="0"/>
          </a:p>
        </p:txBody>
      </p:sp>
      <p:sp>
        <p:nvSpPr>
          <p:cNvPr id="3" name="Content Placeholder 2"/>
          <p:cNvSpPr>
            <a:spLocks noGrp="1"/>
          </p:cNvSpPr>
          <p:nvPr>
            <p:ph sz="quarter" idx="1"/>
          </p:nvPr>
        </p:nvSpPr>
        <p:spPr>
          <a:xfrm>
            <a:off x="612648" y="1600200"/>
            <a:ext cx="8153400" cy="5105400"/>
          </a:xfrm>
        </p:spPr>
        <p:txBody>
          <a:bodyPr>
            <a:normAutofit fontScale="70000" lnSpcReduction="20000"/>
          </a:bodyPr>
          <a:lstStyle/>
          <a:p>
            <a:r>
              <a:rPr lang="en-US" dirty="0" smtClean="0"/>
              <a:t>An array is a variable that stores a set or sequence of values. </a:t>
            </a:r>
          </a:p>
          <a:p>
            <a:r>
              <a:rPr lang="en-US" dirty="0" smtClean="0"/>
              <a:t>One array can have many elements. </a:t>
            </a:r>
          </a:p>
          <a:p>
            <a:r>
              <a:rPr lang="en-US" dirty="0" smtClean="0"/>
              <a:t>Each element can hold a single value, such as text or numbers, or another array. </a:t>
            </a:r>
          </a:p>
          <a:p>
            <a:r>
              <a:rPr lang="en-US" dirty="0" smtClean="0"/>
              <a:t>An array containing other arrays is known as a multidimensional array.</a:t>
            </a:r>
          </a:p>
          <a:p>
            <a:pPr>
              <a:buNone/>
            </a:pPr>
            <a:r>
              <a:rPr lang="en-US" sz="1400" dirty="0" smtClean="0"/>
              <a:t> </a:t>
            </a:r>
          </a:p>
          <a:p>
            <a:r>
              <a:rPr lang="en-US" dirty="0" smtClean="0"/>
              <a:t>A scalar variable is a named location in which to store a single value</a:t>
            </a:r>
          </a:p>
          <a:p>
            <a:r>
              <a:rPr lang="en-US" dirty="0" smtClean="0"/>
              <a:t>Similarly, an array is a named place to store a set of values, thereby allowing you to group common scalars. </a:t>
            </a:r>
          </a:p>
          <a:p>
            <a:r>
              <a:rPr lang="en-US" dirty="0" smtClean="0"/>
              <a:t>The values stored in an array are called the array elements. </a:t>
            </a:r>
          </a:p>
          <a:p>
            <a:r>
              <a:rPr lang="en-US" dirty="0" smtClean="0"/>
              <a:t>Each array element has an associated index (also called a key) that is used to access the element. </a:t>
            </a:r>
          </a:p>
          <a:p>
            <a:r>
              <a:rPr lang="en-US" dirty="0" smtClean="0"/>
              <a:t>Arrays in most programming languages have numerical indexes that typically start from zero or one. </a:t>
            </a:r>
          </a:p>
          <a:p>
            <a:r>
              <a:rPr lang="en-US" dirty="0" smtClean="0"/>
              <a:t>PHP supports this type of array.</a:t>
            </a:r>
          </a:p>
        </p:txBody>
      </p:sp>
    </p:spTree>
  </p:cSld>
  <p:clrMapOvr>
    <a:masterClrMapping/>
  </p:clrMapOvr>
  <p:transition spd="med">
    <p:wheel/>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1.6 Arrays…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55000" lnSpcReduction="20000"/>
          </a:bodyPr>
          <a:lstStyle/>
          <a:p>
            <a:r>
              <a:rPr lang="en-US" dirty="0" smtClean="0"/>
              <a:t>In addition to numerical indexes, PHP also supports associative arrays. </a:t>
            </a:r>
          </a:p>
          <a:p>
            <a:r>
              <a:rPr lang="en-US" dirty="0" smtClean="0"/>
              <a:t>Associative arrays can have almost anything as the array indices, but typically use strings.</a:t>
            </a:r>
          </a:p>
          <a:p>
            <a:endParaRPr lang="en-US" sz="1800" dirty="0" smtClean="0"/>
          </a:p>
          <a:p>
            <a:pPr>
              <a:buNone/>
            </a:pPr>
            <a:r>
              <a:rPr lang="en-US" b="1" dirty="0" smtClean="0"/>
              <a:t>Creating Arrays</a:t>
            </a:r>
            <a:endParaRPr lang="en-US" dirty="0" smtClean="0"/>
          </a:p>
          <a:p>
            <a:r>
              <a:rPr lang="en-US" dirty="0" smtClean="0"/>
              <a:t>There are different ways to create an array in a PHP script: </a:t>
            </a:r>
          </a:p>
          <a:p>
            <a:pPr lvl="1"/>
            <a:r>
              <a:rPr lang="en-US" sz="2900" dirty="0" smtClean="0"/>
              <a:t>by assigning a value into one (and thereby implicitly creating it), </a:t>
            </a:r>
          </a:p>
          <a:p>
            <a:pPr lvl="1"/>
            <a:r>
              <a:rPr lang="en-US" sz="2900" dirty="0" smtClean="0"/>
              <a:t>by using the array() construct, or </a:t>
            </a:r>
          </a:p>
          <a:p>
            <a:pPr lvl="1"/>
            <a:r>
              <a:rPr lang="en-US" sz="2900" dirty="0" smtClean="0"/>
              <a:t>by calling a function that happens to return an array as its value.</a:t>
            </a:r>
          </a:p>
          <a:p>
            <a:endParaRPr lang="en-US" sz="1800" dirty="0" smtClean="0"/>
          </a:p>
          <a:p>
            <a:r>
              <a:rPr lang="en-US" dirty="0" smtClean="0"/>
              <a:t>The simplest way to create an array is to act as though a variable is already an array and assign a value into it.</a:t>
            </a:r>
            <a:endParaRPr lang="en-US" sz="1800" dirty="0" smtClean="0"/>
          </a:p>
          <a:p>
            <a:r>
              <a:rPr lang="en-US" dirty="0" smtClean="0"/>
              <a:t>Example: the following code will create an array called $products by assigning value:</a:t>
            </a:r>
          </a:p>
          <a:p>
            <a:pPr>
              <a:buNone/>
            </a:pPr>
            <a:r>
              <a:rPr lang="en-US" dirty="0" smtClean="0">
                <a:solidFill>
                  <a:srgbClr val="FF0000"/>
                </a:solidFill>
              </a:rPr>
              <a:t>	$products[0] = “Tires”;</a:t>
            </a:r>
          </a:p>
          <a:p>
            <a:pPr>
              <a:buNone/>
            </a:pPr>
            <a:r>
              <a:rPr lang="en-US" dirty="0" smtClean="0">
                <a:solidFill>
                  <a:srgbClr val="FF0000"/>
                </a:solidFill>
              </a:rPr>
              <a:t>	$products[1] = “Oil”;</a:t>
            </a:r>
          </a:p>
          <a:p>
            <a:pPr>
              <a:buNone/>
            </a:pPr>
            <a:r>
              <a:rPr lang="en-US" dirty="0" smtClean="0">
                <a:solidFill>
                  <a:srgbClr val="FF0000"/>
                </a:solidFill>
              </a:rPr>
              <a:t>	$products[2] = “Spark Plugs”;</a:t>
            </a:r>
          </a:p>
          <a:p>
            <a:pPr>
              <a:buNone/>
            </a:pPr>
            <a:r>
              <a:rPr lang="en-US" dirty="0" smtClean="0">
                <a:solidFill>
                  <a:srgbClr val="FF0000"/>
                </a:solidFill>
              </a:rPr>
              <a:t>	$products[3] = “battery”;</a:t>
            </a:r>
          </a:p>
          <a:p>
            <a:pPr>
              <a:buNone/>
            </a:pPr>
            <a:r>
              <a:rPr lang="en-US" dirty="0" smtClean="0">
                <a:solidFill>
                  <a:srgbClr val="FF0000"/>
                </a:solidFill>
              </a:rPr>
              <a:t>	$products[4] = “jar”;</a:t>
            </a:r>
          </a:p>
        </p:txBody>
      </p:sp>
    </p:spTree>
  </p:cSld>
  <p:clrMapOvr>
    <a:masterClrMapping/>
  </p:clrMapOvr>
  <p:transition spd="med">
    <p:wheel/>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1.6 Arrays…</a:t>
            </a:r>
            <a:endParaRPr lang="en-US" dirty="0"/>
          </a:p>
        </p:txBody>
      </p:sp>
      <p:sp>
        <p:nvSpPr>
          <p:cNvPr id="3" name="Content Placeholder 2"/>
          <p:cNvSpPr>
            <a:spLocks noGrp="1"/>
          </p:cNvSpPr>
          <p:nvPr>
            <p:ph sz="quarter" idx="1"/>
          </p:nvPr>
        </p:nvSpPr>
        <p:spPr>
          <a:xfrm>
            <a:off x="612648" y="1600200"/>
            <a:ext cx="8153400" cy="4800600"/>
          </a:xfrm>
        </p:spPr>
        <p:txBody>
          <a:bodyPr>
            <a:normAutofit fontScale="70000" lnSpcReduction="20000"/>
          </a:bodyPr>
          <a:lstStyle/>
          <a:p>
            <a:r>
              <a:rPr lang="en-US" dirty="0" smtClean="0"/>
              <a:t>If $products array does not already exist, the first line will create a new array with just one element. </a:t>
            </a:r>
          </a:p>
          <a:p>
            <a:r>
              <a:rPr lang="en-US" dirty="0" smtClean="0"/>
              <a:t>The subsequent lines add values to the array. </a:t>
            </a:r>
          </a:p>
          <a:p>
            <a:pPr>
              <a:buNone/>
            </a:pPr>
            <a:r>
              <a:rPr lang="en-US" sz="1600" dirty="0" smtClean="0"/>
              <a:t> </a:t>
            </a:r>
          </a:p>
          <a:p>
            <a:r>
              <a:rPr lang="en-US" dirty="0" smtClean="0"/>
              <a:t>The other way to create an array is via the array() construct</a:t>
            </a:r>
          </a:p>
          <a:p>
            <a:r>
              <a:rPr lang="en-US" dirty="0" smtClean="0"/>
              <a:t>This creates a new array from the specification of its elements and associated keys. </a:t>
            </a:r>
          </a:p>
          <a:p>
            <a:r>
              <a:rPr lang="en-US" dirty="0" smtClean="0"/>
              <a:t>In its simplest version, array() is called with no arguments, which creates a new empty array. </a:t>
            </a:r>
          </a:p>
          <a:p>
            <a:r>
              <a:rPr lang="en-US" dirty="0" smtClean="0"/>
              <a:t>In its next simplest version, array() takes a comma-separated list of elements to be stored, without any specification of keys. </a:t>
            </a:r>
          </a:p>
          <a:p>
            <a:r>
              <a:rPr lang="en-US" dirty="0" smtClean="0"/>
              <a:t>Elements are stored in the array in the order specified and assigned integer keys beginning with zero. </a:t>
            </a:r>
          </a:p>
          <a:p>
            <a:pPr>
              <a:buNone/>
            </a:pPr>
            <a:r>
              <a:rPr lang="en-US" sz="1400" dirty="0" smtClean="0"/>
              <a:t> </a:t>
            </a:r>
          </a:p>
          <a:p>
            <a:r>
              <a:rPr lang="en-US" dirty="0" smtClean="0"/>
              <a:t>For example, the statement:</a:t>
            </a:r>
          </a:p>
          <a:p>
            <a:pPr>
              <a:buNone/>
            </a:pPr>
            <a:r>
              <a:rPr lang="en-US" dirty="0" smtClean="0">
                <a:solidFill>
                  <a:srgbClr val="FF0000"/>
                </a:solidFill>
              </a:rPr>
              <a:t>	$fruit = array(“apple”, “orange”, “banana”, “pear”);</a:t>
            </a:r>
          </a:p>
        </p:txBody>
      </p:sp>
    </p:spTree>
  </p:cSld>
  <p:clrMapOvr>
    <a:masterClrMapping/>
  </p:clrMapOvr>
  <p:transition spd="med">
    <p:wheel/>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1.6 Arrays…</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70000" lnSpcReduction="20000"/>
          </a:bodyPr>
          <a:lstStyle/>
          <a:p>
            <a:r>
              <a:rPr lang="en-US" dirty="0" smtClean="0"/>
              <a:t>This causes the variable $fruit to be assigned to an array with four string elements(‘apple’, ‘banana’, ‘orange’, ‘pear’), with the indexes 0, 1, 2, and 3, respectively. </a:t>
            </a:r>
          </a:p>
          <a:p>
            <a:r>
              <a:rPr lang="en-US" dirty="0" smtClean="0"/>
              <a:t>The array will remember the order in which the elements were stored.</a:t>
            </a:r>
          </a:p>
          <a:p>
            <a:endParaRPr lang="en-US" sz="1900" dirty="0" smtClean="0"/>
          </a:p>
          <a:p>
            <a:pPr>
              <a:buNone/>
            </a:pPr>
            <a:r>
              <a:rPr lang="en-US" b="1" dirty="0" smtClean="0"/>
              <a:t>Associative Arrays</a:t>
            </a:r>
            <a:endParaRPr lang="en-US" dirty="0" smtClean="0"/>
          </a:p>
          <a:p>
            <a:r>
              <a:rPr lang="en-US" dirty="0" smtClean="0"/>
              <a:t>PHP also supports associative arrays. </a:t>
            </a:r>
          </a:p>
          <a:p>
            <a:r>
              <a:rPr lang="en-US" dirty="0" smtClean="0"/>
              <a:t>In an associative array, we can associate any key or index we want with each value.</a:t>
            </a:r>
          </a:p>
          <a:p>
            <a:endParaRPr lang="en-US" sz="1600" dirty="0" smtClean="0"/>
          </a:p>
          <a:p>
            <a:r>
              <a:rPr lang="en-US" dirty="0" smtClean="0"/>
              <a:t>An associative array can be viewed as a list of key/value pairs, stored as follows:</a:t>
            </a:r>
          </a:p>
          <a:p>
            <a:pPr>
              <a:buNone/>
            </a:pPr>
            <a:r>
              <a:rPr lang="en-US" dirty="0" smtClean="0">
                <a:solidFill>
                  <a:srgbClr val="FF0000"/>
                </a:solidFill>
              </a:rPr>
              <a:t>	$</a:t>
            </a:r>
            <a:r>
              <a:rPr lang="en-US" dirty="0" err="1" smtClean="0">
                <a:solidFill>
                  <a:srgbClr val="FF0000"/>
                </a:solidFill>
              </a:rPr>
              <a:t>arrayname</a:t>
            </a:r>
            <a:r>
              <a:rPr lang="en-US" dirty="0" smtClean="0">
                <a:solidFill>
                  <a:srgbClr val="FF0000"/>
                </a:solidFill>
              </a:rPr>
              <a:t>[‘key1’] = value1;</a:t>
            </a:r>
          </a:p>
          <a:p>
            <a:pPr>
              <a:buNone/>
            </a:pPr>
            <a:r>
              <a:rPr lang="en-US" dirty="0" smtClean="0">
                <a:solidFill>
                  <a:srgbClr val="FF0000"/>
                </a:solidFill>
              </a:rPr>
              <a:t>	$</a:t>
            </a:r>
            <a:r>
              <a:rPr lang="en-US" dirty="0" err="1" smtClean="0">
                <a:solidFill>
                  <a:srgbClr val="FF0000"/>
                </a:solidFill>
              </a:rPr>
              <a:t>arrayname</a:t>
            </a:r>
            <a:r>
              <a:rPr lang="en-US" dirty="0" smtClean="0">
                <a:solidFill>
                  <a:srgbClr val="FF0000"/>
                </a:solidFill>
              </a:rPr>
              <a:t>[‘key2’] = value2;</a:t>
            </a:r>
          </a:p>
          <a:p>
            <a:pPr>
              <a:buNone/>
            </a:pPr>
            <a:r>
              <a:rPr lang="en-US" dirty="0" smtClean="0">
                <a:solidFill>
                  <a:srgbClr val="FF0000"/>
                </a:solidFill>
              </a:rPr>
              <a:t>	$</a:t>
            </a:r>
            <a:r>
              <a:rPr lang="en-US" dirty="0" err="1" smtClean="0">
                <a:solidFill>
                  <a:srgbClr val="FF0000"/>
                </a:solidFill>
              </a:rPr>
              <a:t>arrayname</a:t>
            </a:r>
            <a:r>
              <a:rPr lang="en-US" dirty="0" smtClean="0">
                <a:solidFill>
                  <a:srgbClr val="FF0000"/>
                </a:solidFill>
              </a:rPr>
              <a:t>[‘key3’] = value3;</a:t>
            </a:r>
          </a:p>
        </p:txBody>
      </p:sp>
    </p:spTree>
  </p:cSld>
  <p:clrMapOvr>
    <a:masterClrMapping/>
  </p:clrMapOvr>
  <p:transition spd="med">
    <p:wheel/>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1.6 Arrays…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Initializing an Associative Array</a:t>
            </a:r>
          </a:p>
          <a:p>
            <a:pPr>
              <a:buNone/>
            </a:pPr>
            <a:r>
              <a:rPr lang="en-US" dirty="0" smtClean="0">
                <a:solidFill>
                  <a:srgbClr val="FF0000"/>
                </a:solidFill>
              </a:rPr>
              <a:t>	$person = array("name" =&gt; "Bob", "occupation" =&gt; "engineer", "age" =&gt; 30, "special power" =&gt; "x-ray vision");</a:t>
            </a:r>
          </a:p>
          <a:p>
            <a:pPr>
              <a:buNone/>
            </a:pPr>
            <a:r>
              <a:rPr lang="en-US" sz="1500" dirty="0" smtClean="0"/>
              <a:t> </a:t>
            </a:r>
          </a:p>
          <a:p>
            <a:r>
              <a:rPr lang="en-US" dirty="0" smtClean="0"/>
              <a:t>The four keys in the $person array are called </a:t>
            </a:r>
            <a:r>
              <a:rPr lang="en-US" i="1" dirty="0" smtClean="0"/>
              <a:t>name</a:t>
            </a:r>
            <a:r>
              <a:rPr lang="en-US" dirty="0" smtClean="0"/>
              <a:t>, </a:t>
            </a:r>
            <a:r>
              <a:rPr lang="en-US" i="1" dirty="0" smtClean="0"/>
              <a:t>occupation</a:t>
            </a:r>
            <a:r>
              <a:rPr lang="en-US" dirty="0" smtClean="0"/>
              <a:t>, </a:t>
            </a:r>
            <a:r>
              <a:rPr lang="en-US" i="1" dirty="0" smtClean="0"/>
              <a:t>age</a:t>
            </a:r>
            <a:r>
              <a:rPr lang="en-US" dirty="0" smtClean="0"/>
              <a:t>, and </a:t>
            </a:r>
            <a:r>
              <a:rPr lang="en-US" i="1" dirty="0" smtClean="0"/>
              <a:t>special power</a:t>
            </a:r>
            <a:r>
              <a:rPr lang="en-US" dirty="0" smtClean="0"/>
              <a:t>. </a:t>
            </a:r>
          </a:p>
          <a:p>
            <a:r>
              <a:rPr lang="en-US" dirty="0" smtClean="0"/>
              <a:t>The associated values are </a:t>
            </a:r>
            <a:r>
              <a:rPr lang="en-US" i="1" dirty="0" smtClean="0"/>
              <a:t>Bob</a:t>
            </a:r>
            <a:r>
              <a:rPr lang="en-US" dirty="0" smtClean="0"/>
              <a:t>, </a:t>
            </a:r>
            <a:r>
              <a:rPr lang="en-US" i="1" dirty="0" smtClean="0"/>
              <a:t>engineer</a:t>
            </a:r>
            <a:r>
              <a:rPr lang="en-US" dirty="0" smtClean="0"/>
              <a:t>, </a:t>
            </a:r>
            <a:r>
              <a:rPr lang="en-US" i="1" dirty="0" smtClean="0"/>
              <a:t>30</a:t>
            </a:r>
            <a:r>
              <a:rPr lang="en-US" dirty="0" smtClean="0"/>
              <a:t>, and </a:t>
            </a:r>
            <a:r>
              <a:rPr lang="en-US" i="1" dirty="0" smtClean="0"/>
              <a:t>x-ray vision</a:t>
            </a:r>
            <a:r>
              <a:rPr lang="en-US" dirty="0" smtClean="0"/>
              <a:t>. </a:t>
            </a:r>
          </a:p>
          <a:p>
            <a:r>
              <a:rPr lang="en-US" dirty="0" smtClean="0"/>
              <a:t>You can reference specific elements of an associative array using the specific key.</a:t>
            </a:r>
          </a:p>
          <a:p>
            <a:pPr>
              <a:buNone/>
            </a:pPr>
            <a:r>
              <a:rPr lang="en-US" sz="1500" dirty="0" smtClean="0"/>
              <a:t> </a:t>
            </a:r>
          </a:p>
          <a:p>
            <a:r>
              <a:rPr lang="en-US" dirty="0" smtClean="0"/>
              <a:t>Example: to access associative array element</a:t>
            </a:r>
          </a:p>
          <a:p>
            <a:pPr>
              <a:buNone/>
            </a:pPr>
            <a:r>
              <a:rPr lang="en-US" dirty="0" smtClean="0"/>
              <a:t>	</a:t>
            </a:r>
            <a:r>
              <a:rPr lang="en-US" dirty="0" smtClean="0">
                <a:solidFill>
                  <a:srgbClr val="FF0000"/>
                </a:solidFill>
              </a:rPr>
              <a:t>echo $person['occupation']; //output: engineer</a:t>
            </a:r>
          </a:p>
        </p:txBody>
      </p:sp>
    </p:spTree>
  </p:cSld>
  <p:clrMapOvr>
    <a:masterClrMapping/>
  </p:clrMapOvr>
  <p:transition spd="med">
    <p:wheel/>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1.6 Arrays…</a:t>
            </a:r>
            <a:endParaRPr lang="en-US" dirty="0"/>
          </a:p>
        </p:txBody>
      </p:sp>
      <p:sp>
        <p:nvSpPr>
          <p:cNvPr id="3" name="Content Placeholder 2"/>
          <p:cNvSpPr>
            <a:spLocks noGrp="1"/>
          </p:cNvSpPr>
          <p:nvPr>
            <p:ph sz="quarter" idx="1"/>
          </p:nvPr>
        </p:nvSpPr>
        <p:spPr>
          <a:xfrm>
            <a:off x="612648" y="1600200"/>
            <a:ext cx="8153400" cy="5029200"/>
          </a:xfrm>
        </p:spPr>
        <p:txBody>
          <a:bodyPr>
            <a:noAutofit/>
          </a:bodyPr>
          <a:lstStyle/>
          <a:p>
            <a:pPr>
              <a:spcBef>
                <a:spcPts val="200"/>
              </a:spcBef>
              <a:buNone/>
            </a:pPr>
            <a:r>
              <a:rPr lang="en-US" sz="2000" b="1" dirty="0" smtClean="0"/>
              <a:t>Viewing arrays</a:t>
            </a:r>
            <a:endParaRPr lang="en-US" sz="2000" dirty="0" smtClean="0"/>
          </a:p>
          <a:p>
            <a:pPr>
              <a:spcBef>
                <a:spcPts val="200"/>
              </a:spcBef>
            </a:pPr>
            <a:r>
              <a:rPr lang="en-US" sz="2000" dirty="0" smtClean="0"/>
              <a:t>You can see the structure and values of an array by using one of two statements </a:t>
            </a:r>
          </a:p>
          <a:p>
            <a:pPr lvl="1">
              <a:spcBef>
                <a:spcPts val="200"/>
              </a:spcBef>
            </a:pPr>
            <a:r>
              <a:rPr lang="en-US" sz="2000" dirty="0" err="1" smtClean="0"/>
              <a:t>var_dump</a:t>
            </a:r>
            <a:r>
              <a:rPr lang="en-US" sz="2000" dirty="0" smtClean="0"/>
              <a:t>()  </a:t>
            </a:r>
          </a:p>
          <a:p>
            <a:pPr lvl="1">
              <a:spcBef>
                <a:spcPts val="200"/>
              </a:spcBef>
            </a:pPr>
            <a:r>
              <a:rPr lang="en-US" sz="2000" dirty="0" err="1" smtClean="0"/>
              <a:t>print_r</a:t>
            </a:r>
            <a:r>
              <a:rPr lang="en-US" sz="2000" dirty="0" smtClean="0"/>
              <a:t>() </a:t>
            </a:r>
          </a:p>
          <a:p>
            <a:pPr>
              <a:spcBef>
                <a:spcPts val="200"/>
              </a:spcBef>
            </a:pPr>
            <a:r>
              <a:rPr lang="en-US" sz="2000" dirty="0" smtClean="0"/>
              <a:t>The </a:t>
            </a:r>
            <a:r>
              <a:rPr lang="en-US" sz="2000" dirty="0" err="1" smtClean="0"/>
              <a:t>print_r</a:t>
            </a:r>
            <a:r>
              <a:rPr lang="en-US" sz="2000" dirty="0" smtClean="0"/>
              <a:t>() statement gives somewhat less information. </a:t>
            </a:r>
          </a:p>
          <a:p>
            <a:pPr>
              <a:spcBef>
                <a:spcPts val="200"/>
              </a:spcBef>
            </a:pPr>
            <a:r>
              <a:rPr lang="en-US" sz="2000" dirty="0" smtClean="0"/>
              <a:t>To display the $products array, use the following statement:</a:t>
            </a:r>
          </a:p>
          <a:p>
            <a:pPr>
              <a:spcBef>
                <a:spcPts val="200"/>
              </a:spcBef>
              <a:buNone/>
            </a:pPr>
            <a:r>
              <a:rPr lang="en-US" sz="2000" dirty="0" smtClean="0">
                <a:solidFill>
                  <a:srgbClr val="FF0000"/>
                </a:solidFill>
              </a:rPr>
              <a:t>		</a:t>
            </a:r>
            <a:r>
              <a:rPr lang="en-US" sz="2000" dirty="0" err="1" smtClean="0">
                <a:solidFill>
                  <a:srgbClr val="FF0000"/>
                </a:solidFill>
              </a:rPr>
              <a:t>print_r</a:t>
            </a:r>
            <a:r>
              <a:rPr lang="en-US" sz="2000" dirty="0" smtClean="0">
                <a:solidFill>
                  <a:srgbClr val="FF0000"/>
                </a:solidFill>
              </a:rPr>
              <a:t>($products);</a:t>
            </a:r>
          </a:p>
          <a:p>
            <a:pPr>
              <a:spcBef>
                <a:spcPts val="200"/>
              </a:spcBef>
              <a:buNone/>
            </a:pPr>
            <a:r>
              <a:rPr lang="en-US" sz="1200" dirty="0" smtClean="0"/>
              <a:t> </a:t>
            </a:r>
          </a:p>
          <a:p>
            <a:pPr>
              <a:spcBef>
                <a:spcPts val="200"/>
              </a:spcBef>
            </a:pPr>
            <a:r>
              <a:rPr lang="en-US" sz="2000" dirty="0" smtClean="0"/>
              <a:t>This </a:t>
            </a:r>
            <a:r>
              <a:rPr lang="en-US" sz="2000" dirty="0" err="1" smtClean="0"/>
              <a:t>print_r</a:t>
            </a:r>
            <a:r>
              <a:rPr lang="en-US" sz="2000" dirty="0" smtClean="0"/>
              <a:t> statement provides the following output:</a:t>
            </a:r>
          </a:p>
          <a:p>
            <a:pPr lvl="2">
              <a:spcBef>
                <a:spcPts val="200"/>
              </a:spcBef>
              <a:buNone/>
            </a:pPr>
            <a:r>
              <a:rPr lang="en-US" sz="1800" dirty="0" smtClean="0">
                <a:solidFill>
                  <a:srgbClr val="FF0000"/>
                </a:solidFill>
              </a:rPr>
              <a:t>Array ( </a:t>
            </a:r>
          </a:p>
          <a:p>
            <a:pPr lvl="2">
              <a:spcBef>
                <a:spcPts val="200"/>
              </a:spcBef>
              <a:buNone/>
            </a:pPr>
            <a:r>
              <a:rPr lang="en-US" sz="1800" dirty="0" smtClean="0">
                <a:solidFill>
                  <a:srgbClr val="FF0000"/>
                </a:solidFill>
              </a:rPr>
              <a:t> 	[0] =&gt; Tires</a:t>
            </a:r>
          </a:p>
          <a:p>
            <a:pPr lvl="2">
              <a:spcBef>
                <a:spcPts val="200"/>
              </a:spcBef>
              <a:buNone/>
            </a:pPr>
            <a:r>
              <a:rPr lang="en-US" sz="1800" dirty="0" smtClean="0">
                <a:solidFill>
                  <a:srgbClr val="FF0000"/>
                </a:solidFill>
              </a:rPr>
              <a:t> 	[1] =&gt; Oil </a:t>
            </a:r>
          </a:p>
          <a:p>
            <a:pPr lvl="2">
              <a:spcBef>
                <a:spcPts val="200"/>
              </a:spcBef>
              <a:buNone/>
            </a:pPr>
            <a:r>
              <a:rPr lang="en-US" sz="1800" dirty="0" smtClean="0">
                <a:solidFill>
                  <a:srgbClr val="FF0000"/>
                </a:solidFill>
              </a:rPr>
              <a:t>	[2] =&gt; Spark Plugs</a:t>
            </a:r>
          </a:p>
          <a:p>
            <a:pPr lvl="2">
              <a:spcBef>
                <a:spcPts val="200"/>
              </a:spcBef>
              <a:buNone/>
            </a:pPr>
            <a:r>
              <a:rPr lang="en-US" sz="1800" dirty="0" smtClean="0">
                <a:solidFill>
                  <a:srgbClr val="FF0000"/>
                </a:solidFill>
              </a:rPr>
              <a:t>	 [3] =&gt; battery </a:t>
            </a:r>
          </a:p>
          <a:p>
            <a:pPr lvl="2">
              <a:spcBef>
                <a:spcPts val="200"/>
              </a:spcBef>
              <a:buNone/>
            </a:pPr>
            <a:r>
              <a:rPr lang="en-US" sz="1800" dirty="0" smtClean="0">
                <a:solidFill>
                  <a:srgbClr val="FF0000"/>
                </a:solidFill>
              </a:rPr>
              <a:t>	[4] =&gt; jar </a:t>
            </a:r>
          </a:p>
          <a:p>
            <a:pPr lvl="2">
              <a:spcBef>
                <a:spcPts val="200"/>
              </a:spcBef>
              <a:buNone/>
            </a:pPr>
            <a:r>
              <a:rPr lang="en-US" sz="1800" dirty="0" smtClean="0">
                <a:solidFill>
                  <a:srgbClr val="FF0000"/>
                </a:solidFill>
              </a:rPr>
              <a:t> )</a:t>
            </a:r>
            <a:endParaRPr lang="en-US" sz="1600" dirty="0" smtClean="0">
              <a:solidFill>
                <a:srgbClr val="FF0000"/>
              </a:solidFill>
            </a:endParaRPr>
          </a:p>
        </p:txBody>
      </p:sp>
    </p:spTree>
  </p:cSld>
  <p:clrMapOvr>
    <a:masterClrMapping/>
  </p:clrMapOvr>
  <p:transition spd="med">
    <p:wheel/>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1.6 Arrays…</a:t>
            </a:r>
            <a:endParaRPr lang="en-US" dirty="0"/>
          </a:p>
        </p:txBody>
      </p:sp>
      <p:sp>
        <p:nvSpPr>
          <p:cNvPr id="3" name="Content Placeholder 2"/>
          <p:cNvSpPr>
            <a:spLocks noGrp="1"/>
          </p:cNvSpPr>
          <p:nvPr>
            <p:ph sz="quarter" idx="1"/>
          </p:nvPr>
        </p:nvSpPr>
        <p:spPr>
          <a:xfrm>
            <a:off x="612648" y="1600200"/>
            <a:ext cx="8153400" cy="4800600"/>
          </a:xfrm>
        </p:spPr>
        <p:txBody>
          <a:bodyPr>
            <a:normAutofit lnSpcReduction="10000"/>
          </a:bodyPr>
          <a:lstStyle/>
          <a:p>
            <a:r>
              <a:rPr lang="en-US" sz="2400" dirty="0" smtClean="0"/>
              <a:t>To get more information, use the following statement:</a:t>
            </a:r>
          </a:p>
          <a:p>
            <a:pPr>
              <a:buNone/>
            </a:pPr>
            <a:r>
              <a:rPr lang="en-US" sz="2400" dirty="0" smtClean="0">
                <a:solidFill>
                  <a:srgbClr val="FF0000"/>
                </a:solidFill>
              </a:rPr>
              <a:t>	</a:t>
            </a:r>
            <a:r>
              <a:rPr lang="en-US" sz="2400" dirty="0" err="1" smtClean="0">
                <a:solidFill>
                  <a:srgbClr val="FF0000"/>
                </a:solidFill>
              </a:rPr>
              <a:t>var_dump</a:t>
            </a:r>
            <a:r>
              <a:rPr lang="en-US" sz="2400" dirty="0" smtClean="0">
                <a:solidFill>
                  <a:srgbClr val="FF0000"/>
                </a:solidFill>
              </a:rPr>
              <a:t>($products);</a:t>
            </a:r>
          </a:p>
          <a:p>
            <a:pPr>
              <a:buNone/>
            </a:pPr>
            <a:r>
              <a:rPr lang="en-US" sz="1600" dirty="0" smtClean="0"/>
              <a:t> </a:t>
            </a:r>
          </a:p>
          <a:p>
            <a:r>
              <a:rPr lang="en-US" sz="2400" dirty="0" smtClean="0"/>
              <a:t>This statement gives the following output:</a:t>
            </a:r>
          </a:p>
          <a:p>
            <a:pPr>
              <a:buNone/>
            </a:pPr>
            <a:r>
              <a:rPr lang="en-US" sz="2400" b="1" dirty="0" smtClean="0">
                <a:solidFill>
                  <a:srgbClr val="FF0000"/>
                </a:solidFill>
              </a:rPr>
              <a:t>Array(</a:t>
            </a:r>
            <a:endParaRPr lang="en-US" sz="2400" dirty="0" smtClean="0">
              <a:solidFill>
                <a:srgbClr val="FF0000"/>
              </a:solidFill>
            </a:endParaRPr>
          </a:p>
          <a:p>
            <a:pPr>
              <a:buNone/>
            </a:pPr>
            <a:r>
              <a:rPr lang="en-US" sz="2400" dirty="0" smtClean="0">
                <a:solidFill>
                  <a:srgbClr val="FF0000"/>
                </a:solidFill>
              </a:rPr>
              <a:t>  0 =&gt; string 'Tires' </a:t>
            </a:r>
            <a:r>
              <a:rPr lang="en-US" sz="2400" i="1" dirty="0" smtClean="0">
                <a:solidFill>
                  <a:srgbClr val="FF0000"/>
                </a:solidFill>
              </a:rPr>
              <a:t>(length=5)</a:t>
            </a:r>
            <a:endParaRPr lang="en-US" sz="2400" dirty="0" smtClean="0">
              <a:solidFill>
                <a:srgbClr val="FF0000"/>
              </a:solidFill>
            </a:endParaRPr>
          </a:p>
          <a:p>
            <a:pPr>
              <a:buNone/>
            </a:pPr>
            <a:r>
              <a:rPr lang="en-US" sz="2400" dirty="0" smtClean="0">
                <a:solidFill>
                  <a:srgbClr val="FF0000"/>
                </a:solidFill>
              </a:rPr>
              <a:t>  1 =&gt; string 'Oil' </a:t>
            </a:r>
            <a:r>
              <a:rPr lang="en-US" sz="2400" i="1" dirty="0" smtClean="0">
                <a:solidFill>
                  <a:srgbClr val="FF0000"/>
                </a:solidFill>
              </a:rPr>
              <a:t>(length=3)</a:t>
            </a:r>
            <a:endParaRPr lang="en-US" sz="2400" dirty="0" smtClean="0">
              <a:solidFill>
                <a:srgbClr val="FF0000"/>
              </a:solidFill>
            </a:endParaRPr>
          </a:p>
          <a:p>
            <a:pPr>
              <a:buNone/>
            </a:pPr>
            <a:r>
              <a:rPr lang="en-US" sz="2400" dirty="0" smtClean="0">
                <a:solidFill>
                  <a:srgbClr val="FF0000"/>
                </a:solidFill>
              </a:rPr>
              <a:t>  2 =&gt; string 'Spark Plugs' </a:t>
            </a:r>
            <a:r>
              <a:rPr lang="en-US" sz="2400" i="1" dirty="0" smtClean="0">
                <a:solidFill>
                  <a:srgbClr val="FF0000"/>
                </a:solidFill>
              </a:rPr>
              <a:t>(length=11)</a:t>
            </a:r>
            <a:endParaRPr lang="en-US" sz="2400" dirty="0" smtClean="0">
              <a:solidFill>
                <a:srgbClr val="FF0000"/>
              </a:solidFill>
            </a:endParaRPr>
          </a:p>
          <a:p>
            <a:pPr>
              <a:buNone/>
            </a:pPr>
            <a:r>
              <a:rPr lang="en-US" sz="2400" dirty="0" smtClean="0">
                <a:solidFill>
                  <a:srgbClr val="FF0000"/>
                </a:solidFill>
              </a:rPr>
              <a:t>  3 =&gt; string 'battery' </a:t>
            </a:r>
            <a:r>
              <a:rPr lang="en-US" sz="2400" i="1" dirty="0" smtClean="0">
                <a:solidFill>
                  <a:srgbClr val="FF0000"/>
                </a:solidFill>
              </a:rPr>
              <a:t>(length=7)</a:t>
            </a:r>
            <a:endParaRPr lang="en-US" sz="2400" dirty="0" smtClean="0">
              <a:solidFill>
                <a:srgbClr val="FF0000"/>
              </a:solidFill>
            </a:endParaRPr>
          </a:p>
          <a:p>
            <a:pPr>
              <a:buNone/>
            </a:pPr>
            <a:r>
              <a:rPr lang="en-US" sz="2400" dirty="0" smtClean="0">
                <a:solidFill>
                  <a:srgbClr val="FF0000"/>
                </a:solidFill>
              </a:rPr>
              <a:t>  4 =&gt; string 'jar' </a:t>
            </a:r>
            <a:r>
              <a:rPr lang="en-US" sz="2400" i="1" dirty="0" smtClean="0">
                <a:solidFill>
                  <a:srgbClr val="FF0000"/>
                </a:solidFill>
              </a:rPr>
              <a:t>(length=3)</a:t>
            </a:r>
            <a:endParaRPr lang="en-US" sz="2400" dirty="0" smtClean="0">
              <a:solidFill>
                <a:srgbClr val="FF0000"/>
              </a:solidFill>
            </a:endParaRPr>
          </a:p>
          <a:p>
            <a:pPr>
              <a:buNone/>
            </a:pPr>
            <a:r>
              <a:rPr lang="en-US" dirty="0" smtClean="0">
                <a:solidFill>
                  <a:srgbClr val="FF0000"/>
                </a:solidFill>
              </a:rPr>
              <a:t>)</a:t>
            </a:r>
            <a:endParaRPr lang="en-US" dirty="0">
              <a:solidFill>
                <a:srgbClr val="FF0000"/>
              </a:solidFill>
            </a:endParaRPr>
          </a:p>
        </p:txBody>
      </p:sp>
    </p:spTree>
  </p:cSld>
  <p:clrMapOvr>
    <a:masterClrMapping/>
  </p:clrMapOvr>
  <p:transition spd="med">
    <p:wheel/>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1.6 Arrays…</a:t>
            </a:r>
            <a:endParaRPr lang="en-US" dirty="0"/>
          </a:p>
        </p:txBody>
      </p:sp>
      <p:sp>
        <p:nvSpPr>
          <p:cNvPr id="3" name="Content Placeholder 2"/>
          <p:cNvSpPr>
            <a:spLocks noGrp="1"/>
          </p:cNvSpPr>
          <p:nvPr>
            <p:ph sz="quarter" idx="1"/>
          </p:nvPr>
        </p:nvSpPr>
        <p:spPr>
          <a:xfrm>
            <a:off x="612648" y="1600200"/>
            <a:ext cx="8153400" cy="4800600"/>
          </a:xfrm>
        </p:spPr>
        <p:txBody>
          <a:bodyPr>
            <a:normAutofit fontScale="85000" lnSpcReduction="20000"/>
          </a:bodyPr>
          <a:lstStyle/>
          <a:p>
            <a:pPr>
              <a:buNone/>
            </a:pPr>
            <a:r>
              <a:rPr lang="en-US" b="1" dirty="0" smtClean="0"/>
              <a:t>Walking through Array</a:t>
            </a:r>
            <a:endParaRPr lang="en-US" dirty="0" smtClean="0"/>
          </a:p>
          <a:p>
            <a:r>
              <a:rPr lang="en-US" dirty="0" smtClean="0"/>
              <a:t>It is possible to traverse through an array in different ways. </a:t>
            </a:r>
          </a:p>
          <a:p>
            <a:r>
              <a:rPr lang="en-US" dirty="0" smtClean="0"/>
              <a:t>One is by using loop together with array index.</a:t>
            </a:r>
          </a:p>
          <a:p>
            <a:pPr>
              <a:buNone/>
            </a:pPr>
            <a:endParaRPr lang="en-US" sz="1400" dirty="0" smtClean="0"/>
          </a:p>
          <a:p>
            <a:pPr>
              <a:buNone/>
            </a:pPr>
            <a:r>
              <a:rPr lang="en-US" dirty="0" smtClean="0">
                <a:solidFill>
                  <a:srgbClr val="FF0000"/>
                </a:solidFill>
              </a:rPr>
              <a:t>	for($</a:t>
            </a:r>
            <a:r>
              <a:rPr lang="en-US" dirty="0" err="1" smtClean="0">
                <a:solidFill>
                  <a:srgbClr val="FF0000"/>
                </a:solidFill>
              </a:rPr>
              <a:t>i</a:t>
            </a:r>
            <a:r>
              <a:rPr lang="en-US" dirty="0" smtClean="0">
                <a:solidFill>
                  <a:srgbClr val="FF0000"/>
                </a:solidFill>
              </a:rPr>
              <a:t>=0; $</a:t>
            </a:r>
            <a:r>
              <a:rPr lang="en-US" dirty="0" err="1" smtClean="0">
                <a:solidFill>
                  <a:srgbClr val="FF0000"/>
                </a:solidFill>
              </a:rPr>
              <a:t>i</a:t>
            </a:r>
            <a:r>
              <a:rPr lang="en-US" dirty="0" smtClean="0">
                <a:solidFill>
                  <a:srgbClr val="FF0000"/>
                </a:solidFill>
              </a:rPr>
              <a:t>&lt;4; $</a:t>
            </a:r>
            <a:r>
              <a:rPr lang="en-US" dirty="0" err="1" smtClean="0">
                <a:solidFill>
                  <a:srgbClr val="FF0000"/>
                </a:solidFill>
              </a:rPr>
              <a:t>i</a:t>
            </a:r>
            <a:r>
              <a:rPr lang="en-US" dirty="0" smtClean="0">
                <a:solidFill>
                  <a:srgbClr val="FF0000"/>
                </a:solidFill>
              </a:rPr>
              <a:t>++)</a:t>
            </a:r>
          </a:p>
          <a:p>
            <a:pPr>
              <a:buNone/>
            </a:pPr>
            <a:r>
              <a:rPr lang="en-US" dirty="0" smtClean="0">
                <a:solidFill>
                  <a:srgbClr val="FF0000"/>
                </a:solidFill>
              </a:rPr>
              <a:t>  		print(“\</a:t>
            </a:r>
            <a:r>
              <a:rPr lang="en-US" dirty="0" err="1" smtClean="0">
                <a:solidFill>
                  <a:srgbClr val="FF0000"/>
                </a:solidFill>
              </a:rPr>
              <a:t>n$product</a:t>
            </a:r>
            <a:r>
              <a:rPr lang="en-US" dirty="0" smtClean="0">
                <a:solidFill>
                  <a:srgbClr val="FF0000"/>
                </a:solidFill>
              </a:rPr>
              <a:t>[$</a:t>
            </a:r>
            <a:r>
              <a:rPr lang="en-US" dirty="0" err="1" smtClean="0">
                <a:solidFill>
                  <a:srgbClr val="FF0000"/>
                </a:solidFill>
              </a:rPr>
              <a:t>i</a:t>
            </a:r>
            <a:r>
              <a:rPr lang="en-US" dirty="0" smtClean="0">
                <a:solidFill>
                  <a:srgbClr val="FF0000"/>
                </a:solidFill>
              </a:rPr>
              <a:t>]”);</a:t>
            </a:r>
          </a:p>
          <a:p>
            <a:pPr>
              <a:buNone/>
            </a:pPr>
            <a:r>
              <a:rPr lang="en-US" sz="1400" dirty="0" smtClean="0"/>
              <a:t> </a:t>
            </a:r>
          </a:p>
          <a:p>
            <a:r>
              <a:rPr lang="en-US" dirty="0" smtClean="0"/>
              <a:t>output:</a:t>
            </a:r>
          </a:p>
          <a:p>
            <a:pPr lvl="1">
              <a:buNone/>
            </a:pPr>
            <a:r>
              <a:rPr lang="en-US" i="1" dirty="0" smtClean="0">
                <a:solidFill>
                  <a:srgbClr val="FF0000"/>
                </a:solidFill>
              </a:rPr>
              <a:t>Tires</a:t>
            </a:r>
            <a:endParaRPr lang="en-US" dirty="0" smtClean="0">
              <a:solidFill>
                <a:srgbClr val="FF0000"/>
              </a:solidFill>
            </a:endParaRPr>
          </a:p>
          <a:p>
            <a:pPr lvl="1">
              <a:buNone/>
            </a:pPr>
            <a:r>
              <a:rPr lang="en-US" i="1" dirty="0" smtClean="0">
                <a:solidFill>
                  <a:srgbClr val="FF0000"/>
                </a:solidFill>
              </a:rPr>
              <a:t>Oil</a:t>
            </a:r>
            <a:endParaRPr lang="en-US" dirty="0" smtClean="0">
              <a:solidFill>
                <a:srgbClr val="FF0000"/>
              </a:solidFill>
            </a:endParaRPr>
          </a:p>
          <a:p>
            <a:pPr lvl="1">
              <a:buNone/>
            </a:pPr>
            <a:r>
              <a:rPr lang="en-US" i="1" dirty="0" smtClean="0">
                <a:solidFill>
                  <a:srgbClr val="FF0000"/>
                </a:solidFill>
              </a:rPr>
              <a:t>Spark Plugs</a:t>
            </a:r>
            <a:endParaRPr lang="en-US" dirty="0" smtClean="0">
              <a:solidFill>
                <a:srgbClr val="FF0000"/>
              </a:solidFill>
            </a:endParaRPr>
          </a:p>
          <a:p>
            <a:pPr lvl="1">
              <a:buNone/>
            </a:pPr>
            <a:r>
              <a:rPr lang="en-US" i="1" dirty="0" smtClean="0">
                <a:solidFill>
                  <a:srgbClr val="FF0000"/>
                </a:solidFill>
              </a:rPr>
              <a:t>battery</a:t>
            </a:r>
            <a:endParaRPr lang="en-US" dirty="0" smtClean="0">
              <a:solidFill>
                <a:srgbClr val="FF0000"/>
              </a:solidFill>
            </a:endParaRPr>
          </a:p>
          <a:p>
            <a:pPr lvl="1">
              <a:buNone/>
            </a:pPr>
            <a:r>
              <a:rPr lang="en-US" i="1" dirty="0" smtClean="0">
                <a:solidFill>
                  <a:srgbClr val="FF0000"/>
                </a:solidFill>
              </a:rPr>
              <a:t>Jar</a:t>
            </a:r>
            <a:endParaRPr lang="en-US" dirty="0" smtClean="0">
              <a:solidFill>
                <a:srgbClr val="FF0000"/>
              </a:solidFill>
            </a:endParaRPr>
          </a:p>
        </p:txBody>
      </p:sp>
    </p:spTree>
  </p:cSld>
  <p:clrMapOvr>
    <a:masterClrMapping/>
  </p:clrMapOvr>
  <p:transition spd="med">
    <p:wheel/>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1.6 Arrays…</a:t>
            </a:r>
            <a:endParaRPr lang="en-US" dirty="0"/>
          </a:p>
        </p:txBody>
      </p:sp>
      <p:sp>
        <p:nvSpPr>
          <p:cNvPr id="3" name="Content Placeholder 2"/>
          <p:cNvSpPr>
            <a:spLocks noGrp="1"/>
          </p:cNvSpPr>
          <p:nvPr>
            <p:ph sz="quarter" idx="1"/>
          </p:nvPr>
        </p:nvSpPr>
        <p:spPr>
          <a:xfrm>
            <a:off x="612648" y="1600200"/>
            <a:ext cx="8153400" cy="5029200"/>
          </a:xfrm>
        </p:spPr>
        <p:txBody>
          <a:bodyPr>
            <a:normAutofit fontScale="77500" lnSpcReduction="20000"/>
          </a:bodyPr>
          <a:lstStyle/>
          <a:p>
            <a:pPr>
              <a:buNone/>
            </a:pPr>
            <a:r>
              <a:rPr lang="en-US" b="1" dirty="0" smtClean="0"/>
              <a:t>Using </a:t>
            </a:r>
            <a:r>
              <a:rPr lang="en-US" b="1" dirty="0" err="1" smtClean="0"/>
              <a:t>foreach</a:t>
            </a:r>
            <a:r>
              <a:rPr lang="en-US" b="1" dirty="0" smtClean="0"/>
              <a:t> to walk through an array</a:t>
            </a:r>
            <a:endParaRPr lang="en-US" dirty="0" smtClean="0"/>
          </a:p>
          <a:p>
            <a:r>
              <a:rPr lang="en-US" dirty="0" smtClean="0"/>
              <a:t>You can use </a:t>
            </a:r>
            <a:r>
              <a:rPr lang="en-US" dirty="0" err="1" smtClean="0"/>
              <a:t>foreach</a:t>
            </a:r>
            <a:r>
              <a:rPr lang="en-US" dirty="0" smtClean="0"/>
              <a:t> to walk through an array one value at a time and execute a block of statements by using each value in the array. </a:t>
            </a:r>
          </a:p>
          <a:p>
            <a:r>
              <a:rPr lang="en-US" dirty="0" smtClean="0"/>
              <a:t>The general format is as follows:</a:t>
            </a:r>
          </a:p>
          <a:p>
            <a:pPr>
              <a:buNone/>
            </a:pPr>
            <a:r>
              <a:rPr lang="en-US" dirty="0" smtClean="0">
                <a:solidFill>
                  <a:srgbClr val="FF0000"/>
                </a:solidFill>
              </a:rPr>
              <a:t>	</a:t>
            </a:r>
            <a:r>
              <a:rPr lang="en-US" dirty="0" err="1" smtClean="0">
                <a:solidFill>
                  <a:srgbClr val="FF0000"/>
                </a:solidFill>
              </a:rPr>
              <a:t>foreach</a:t>
            </a:r>
            <a:r>
              <a:rPr lang="en-US" dirty="0" smtClean="0">
                <a:solidFill>
                  <a:srgbClr val="FF0000"/>
                </a:solidFill>
              </a:rPr>
              <a:t> ( $</a:t>
            </a:r>
            <a:r>
              <a:rPr lang="en-US" dirty="0" err="1" smtClean="0">
                <a:solidFill>
                  <a:srgbClr val="FF0000"/>
                </a:solidFill>
              </a:rPr>
              <a:t>arrayname</a:t>
            </a:r>
            <a:r>
              <a:rPr lang="en-US" dirty="0" smtClean="0">
                <a:solidFill>
                  <a:srgbClr val="FF0000"/>
                </a:solidFill>
              </a:rPr>
              <a:t> as $</a:t>
            </a:r>
            <a:r>
              <a:rPr lang="en-US" dirty="0" err="1" smtClean="0">
                <a:solidFill>
                  <a:srgbClr val="FF0000"/>
                </a:solidFill>
              </a:rPr>
              <a:t>keyname</a:t>
            </a:r>
            <a:r>
              <a:rPr lang="en-US" dirty="0" smtClean="0">
                <a:solidFill>
                  <a:srgbClr val="FF0000"/>
                </a:solidFill>
              </a:rPr>
              <a:t> =&gt; $</a:t>
            </a:r>
            <a:r>
              <a:rPr lang="en-US" dirty="0" err="1" smtClean="0">
                <a:solidFill>
                  <a:srgbClr val="FF0000"/>
                </a:solidFill>
              </a:rPr>
              <a:t>valuename</a:t>
            </a:r>
            <a:r>
              <a:rPr lang="en-US" dirty="0" smtClean="0">
                <a:solidFill>
                  <a:srgbClr val="FF0000"/>
                </a:solidFill>
              </a:rPr>
              <a:t>)</a:t>
            </a:r>
          </a:p>
          <a:p>
            <a:pPr>
              <a:buNone/>
            </a:pPr>
            <a:r>
              <a:rPr lang="en-US" dirty="0" smtClean="0">
                <a:solidFill>
                  <a:srgbClr val="FF0000"/>
                </a:solidFill>
              </a:rPr>
              <a:t>	{</a:t>
            </a:r>
          </a:p>
          <a:p>
            <a:pPr>
              <a:buNone/>
            </a:pPr>
            <a:r>
              <a:rPr lang="en-US" dirty="0" smtClean="0">
                <a:solidFill>
                  <a:srgbClr val="FF0000"/>
                </a:solidFill>
              </a:rPr>
              <a:t>   	 	block of statements;</a:t>
            </a:r>
          </a:p>
          <a:p>
            <a:pPr>
              <a:buNone/>
            </a:pPr>
            <a:r>
              <a:rPr lang="en-US" dirty="0" smtClean="0">
                <a:solidFill>
                  <a:srgbClr val="FF0000"/>
                </a:solidFill>
              </a:rPr>
              <a:t>	}</a:t>
            </a:r>
          </a:p>
          <a:p>
            <a:pPr>
              <a:buNone/>
            </a:pPr>
            <a:r>
              <a:rPr lang="en-US" sz="1300" dirty="0" smtClean="0"/>
              <a:t> </a:t>
            </a:r>
          </a:p>
          <a:p>
            <a:r>
              <a:rPr lang="en-US" dirty="0" smtClean="0"/>
              <a:t>In this format, you need to fill in the following information:</a:t>
            </a:r>
          </a:p>
          <a:p>
            <a:pPr lvl="1">
              <a:lnSpc>
                <a:spcPct val="120000"/>
              </a:lnSpc>
            </a:pPr>
            <a:r>
              <a:rPr lang="en-US" dirty="0" err="1" smtClean="0"/>
              <a:t>arrayname</a:t>
            </a:r>
            <a:r>
              <a:rPr lang="en-US" dirty="0" smtClean="0"/>
              <a:t>: The name of the array you are walking through.</a:t>
            </a:r>
          </a:p>
          <a:p>
            <a:pPr lvl="1">
              <a:lnSpc>
                <a:spcPct val="120000"/>
              </a:lnSpc>
            </a:pPr>
            <a:r>
              <a:rPr lang="en-US" dirty="0" err="1" smtClean="0"/>
              <a:t>keyname</a:t>
            </a:r>
            <a:r>
              <a:rPr lang="en-US" dirty="0" smtClean="0"/>
              <a:t>: The name of the variable where you want to store the key. If you leave out $</a:t>
            </a:r>
            <a:r>
              <a:rPr lang="en-US" dirty="0" err="1" smtClean="0"/>
              <a:t>keyname</a:t>
            </a:r>
            <a:r>
              <a:rPr lang="en-US" dirty="0" smtClean="0"/>
              <a:t> =&gt;, only the value is stored into $</a:t>
            </a:r>
            <a:r>
              <a:rPr lang="en-US" dirty="0" err="1" smtClean="0"/>
              <a:t>valuename</a:t>
            </a:r>
            <a:r>
              <a:rPr lang="en-US" dirty="0" smtClean="0"/>
              <a:t>.</a:t>
            </a:r>
          </a:p>
          <a:p>
            <a:pPr lvl="1">
              <a:lnSpc>
                <a:spcPct val="120000"/>
              </a:lnSpc>
            </a:pPr>
            <a:r>
              <a:rPr lang="en-US" dirty="0" err="1" smtClean="0"/>
              <a:t>valuename</a:t>
            </a:r>
            <a:r>
              <a:rPr lang="en-US" dirty="0" smtClean="0"/>
              <a:t>: The name of the variable where you want to store the value.</a:t>
            </a:r>
          </a:p>
        </p:txBody>
      </p:sp>
    </p:spTree>
  </p:cSld>
  <p:clrMapOvr>
    <a:masterClrMapping/>
  </p:clrMapOvr>
  <p:transition spd="med">
    <p:wheel/>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1.6 Arrays…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r>
              <a:rPr lang="en-US" dirty="0" smtClean="0"/>
              <a:t>Example: </a:t>
            </a:r>
            <a:r>
              <a:rPr lang="en-US" dirty="0" err="1" smtClean="0"/>
              <a:t>foreach</a:t>
            </a:r>
            <a:r>
              <a:rPr lang="en-US" dirty="0" smtClean="0"/>
              <a:t> loop </a:t>
            </a:r>
          </a:p>
          <a:p>
            <a:pPr>
              <a:buNone/>
            </a:pPr>
            <a:r>
              <a:rPr lang="en-US" sz="2600" dirty="0" smtClean="0">
                <a:solidFill>
                  <a:srgbClr val="FF0000"/>
                </a:solidFill>
              </a:rPr>
              <a:t>$population = array( “Oro”=&gt;25000, “</a:t>
            </a:r>
            <a:r>
              <a:rPr lang="en-US" sz="2600" dirty="0" err="1" smtClean="0">
                <a:solidFill>
                  <a:srgbClr val="FF0000"/>
                </a:solidFill>
              </a:rPr>
              <a:t>Amh</a:t>
            </a:r>
            <a:r>
              <a:rPr lang="en-US" sz="2600" dirty="0" smtClean="0">
                <a:solidFill>
                  <a:srgbClr val="FF0000"/>
                </a:solidFill>
              </a:rPr>
              <a:t>”=&gt;20000, “</a:t>
            </a:r>
            <a:r>
              <a:rPr lang="en-US" sz="2600" dirty="0" err="1" smtClean="0">
                <a:solidFill>
                  <a:srgbClr val="FF0000"/>
                </a:solidFill>
              </a:rPr>
              <a:t>Tig</a:t>
            </a:r>
            <a:r>
              <a:rPr lang="en-US" sz="2600" dirty="0" smtClean="0">
                <a:solidFill>
                  <a:srgbClr val="FF0000"/>
                </a:solidFill>
              </a:rPr>
              <a:t>”=&gt;5000);</a:t>
            </a:r>
          </a:p>
          <a:p>
            <a:pPr>
              <a:buNone/>
            </a:pPr>
            <a:r>
              <a:rPr lang="en-US" dirty="0" err="1" smtClean="0">
                <a:solidFill>
                  <a:srgbClr val="FF0000"/>
                </a:solidFill>
              </a:rPr>
              <a:t>foreach</a:t>
            </a:r>
            <a:r>
              <a:rPr lang="en-US" dirty="0" smtClean="0">
                <a:solidFill>
                  <a:srgbClr val="FF0000"/>
                </a:solidFill>
              </a:rPr>
              <a:t>($population as $state =&gt; $pop)</a:t>
            </a:r>
          </a:p>
          <a:p>
            <a:pPr>
              <a:buNone/>
            </a:pPr>
            <a:r>
              <a:rPr lang="en-US" dirty="0" smtClean="0">
                <a:solidFill>
                  <a:srgbClr val="FF0000"/>
                </a:solidFill>
              </a:rPr>
              <a:t>{</a:t>
            </a:r>
          </a:p>
          <a:p>
            <a:pPr>
              <a:buNone/>
            </a:pPr>
            <a:r>
              <a:rPr lang="en-US" dirty="0" smtClean="0">
                <a:solidFill>
                  <a:srgbClr val="FF0000"/>
                </a:solidFill>
              </a:rPr>
              <a:t>   $pop = </a:t>
            </a:r>
            <a:r>
              <a:rPr lang="en-US" dirty="0" err="1" smtClean="0">
                <a:solidFill>
                  <a:srgbClr val="FF0000"/>
                </a:solidFill>
              </a:rPr>
              <a:t>number_format</a:t>
            </a:r>
            <a:r>
              <a:rPr lang="en-US" dirty="0" smtClean="0">
                <a:solidFill>
                  <a:srgbClr val="FF0000"/>
                </a:solidFill>
              </a:rPr>
              <a:t>($pop);</a:t>
            </a:r>
          </a:p>
          <a:p>
            <a:pPr>
              <a:buNone/>
            </a:pPr>
            <a:r>
              <a:rPr lang="en-US" dirty="0" smtClean="0">
                <a:solidFill>
                  <a:srgbClr val="FF0000"/>
                </a:solidFill>
              </a:rPr>
              <a:t>   echo “$state: $pop.&lt;</a:t>
            </a:r>
            <a:r>
              <a:rPr lang="en-US" dirty="0" err="1" smtClean="0">
                <a:solidFill>
                  <a:srgbClr val="FF0000"/>
                </a:solidFill>
              </a:rPr>
              <a:t>br</a:t>
            </a:r>
            <a:r>
              <a:rPr lang="en-US" dirty="0" smtClean="0">
                <a:solidFill>
                  <a:srgbClr val="FF0000"/>
                </a:solidFill>
              </a:rPr>
              <a:t>&gt;”;</a:t>
            </a:r>
          </a:p>
          <a:p>
            <a:pPr>
              <a:buNone/>
            </a:pPr>
            <a:r>
              <a:rPr lang="en-US" dirty="0" smtClean="0">
                <a:solidFill>
                  <a:srgbClr val="FF0000"/>
                </a:solidFill>
              </a:rPr>
              <a:t>}</a:t>
            </a:r>
          </a:p>
          <a:p>
            <a:pPr>
              <a:buNone/>
            </a:pPr>
            <a:r>
              <a:rPr lang="en-US" sz="2000" dirty="0" smtClean="0"/>
              <a:t> </a:t>
            </a:r>
          </a:p>
          <a:p>
            <a:pPr>
              <a:buNone/>
            </a:pPr>
            <a:r>
              <a:rPr lang="en-US" b="1" dirty="0" smtClean="0"/>
              <a:t>Multidimensional Arrays</a:t>
            </a:r>
            <a:endParaRPr lang="en-US" dirty="0" smtClean="0"/>
          </a:p>
          <a:p>
            <a:r>
              <a:rPr lang="en-US" dirty="0" smtClean="0"/>
              <a:t>Arrays do not have to be a simple list of keys and values—each location in the array can hold another array. </a:t>
            </a:r>
          </a:p>
          <a:p>
            <a:r>
              <a:rPr lang="en-US" dirty="0" smtClean="0"/>
              <a:t>This way, we can create a two-dimensional array. </a:t>
            </a:r>
          </a:p>
          <a:p>
            <a:r>
              <a:rPr lang="en-US" dirty="0" smtClean="0"/>
              <a:t>You can think of a two dimensional array as a matrix, or grid, with width and height or rows and columns. </a:t>
            </a:r>
          </a:p>
        </p:txBody>
      </p:sp>
    </p:spTree>
  </p:cSld>
  <p:clrMapOvr>
    <a:masterClrMapping/>
  </p:clrMapOvr>
  <p:transition spd="med">
    <p:whee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Writing PHP…</a:t>
            </a:r>
            <a:endParaRPr lang="en-US" dirty="0"/>
          </a:p>
        </p:txBody>
      </p:sp>
      <p:sp>
        <p:nvSpPr>
          <p:cNvPr id="3" name="Content Placeholder 2"/>
          <p:cNvSpPr>
            <a:spLocks noGrp="1"/>
          </p:cNvSpPr>
          <p:nvPr>
            <p:ph sz="quarter" idx="1"/>
          </p:nvPr>
        </p:nvSpPr>
        <p:spPr/>
        <p:txBody>
          <a:bodyPr>
            <a:normAutofit fontScale="77500" lnSpcReduction="20000"/>
          </a:bodyPr>
          <a:lstStyle/>
          <a:p>
            <a:pPr lvl="0"/>
            <a:r>
              <a:rPr lang="en-US" dirty="0" smtClean="0">
                <a:solidFill>
                  <a:srgbClr val="00B050"/>
                </a:solidFill>
              </a:rPr>
              <a:t>SCRIPT style</a:t>
            </a:r>
          </a:p>
          <a:p>
            <a:pPr lvl="2">
              <a:buNone/>
            </a:pPr>
            <a:r>
              <a:rPr lang="en-US" sz="2900" dirty="0" smtClean="0">
                <a:solidFill>
                  <a:srgbClr val="FF0000"/>
                </a:solidFill>
              </a:rPr>
              <a:t>&lt;SCRIPT LANGUAGE=”</a:t>
            </a:r>
            <a:r>
              <a:rPr lang="en-US" sz="2900" dirty="0" err="1" smtClean="0">
                <a:solidFill>
                  <a:srgbClr val="FF0000"/>
                </a:solidFill>
              </a:rPr>
              <a:t>php</a:t>
            </a:r>
            <a:r>
              <a:rPr lang="en-US" sz="2900" dirty="0" smtClean="0">
                <a:solidFill>
                  <a:srgbClr val="FF0000"/>
                </a:solidFill>
              </a:rPr>
              <a:t>”&gt; </a:t>
            </a:r>
          </a:p>
          <a:p>
            <a:pPr lvl="2">
              <a:buNone/>
            </a:pPr>
            <a:r>
              <a:rPr lang="en-US" sz="2900" dirty="0" smtClean="0">
                <a:solidFill>
                  <a:srgbClr val="FF0000"/>
                </a:solidFill>
              </a:rPr>
              <a:t>        echo “&lt;p&gt;Order processed. &lt;/p&gt;”; </a:t>
            </a:r>
          </a:p>
          <a:p>
            <a:pPr lvl="2">
              <a:buNone/>
            </a:pPr>
            <a:r>
              <a:rPr lang="en-US" sz="2900" dirty="0" smtClean="0">
                <a:solidFill>
                  <a:srgbClr val="FF0000"/>
                </a:solidFill>
              </a:rPr>
              <a:t>&lt;/SCRIPT&gt;</a:t>
            </a:r>
          </a:p>
          <a:p>
            <a:r>
              <a:rPr lang="en-US" dirty="0" smtClean="0"/>
              <a:t>This style of tag is the longest and will be familiar if you’ve used JavaScript.</a:t>
            </a:r>
          </a:p>
          <a:p>
            <a:pPr lvl="0"/>
            <a:r>
              <a:rPr lang="en-US" dirty="0" smtClean="0">
                <a:solidFill>
                  <a:srgbClr val="00B050"/>
                </a:solidFill>
              </a:rPr>
              <a:t>ASP style</a:t>
            </a:r>
          </a:p>
          <a:p>
            <a:pPr>
              <a:buNone/>
            </a:pPr>
            <a:r>
              <a:rPr lang="en-US" dirty="0" smtClean="0">
                <a:solidFill>
                  <a:srgbClr val="FF0000"/>
                </a:solidFill>
              </a:rPr>
              <a:t>	      &lt;% </a:t>
            </a:r>
          </a:p>
          <a:p>
            <a:pPr>
              <a:buNone/>
            </a:pPr>
            <a:r>
              <a:rPr lang="en-US" dirty="0" smtClean="0">
                <a:solidFill>
                  <a:srgbClr val="FF0000"/>
                </a:solidFill>
              </a:rPr>
              <a:t>		   echo “&lt;p&gt;Order processed. &lt;/p&gt;”; </a:t>
            </a:r>
          </a:p>
          <a:p>
            <a:pPr>
              <a:buNone/>
            </a:pPr>
            <a:r>
              <a:rPr lang="en-US" dirty="0" smtClean="0">
                <a:solidFill>
                  <a:srgbClr val="FF0000"/>
                </a:solidFill>
              </a:rPr>
              <a:t>	      %&gt;</a:t>
            </a:r>
          </a:p>
          <a:p>
            <a:r>
              <a:rPr lang="en-US" dirty="0" smtClean="0"/>
              <a:t>This style of tag is the same as used in Active Server Pages (ASP). </a:t>
            </a:r>
          </a:p>
          <a:p>
            <a:r>
              <a:rPr lang="en-US" dirty="0" smtClean="0"/>
              <a:t>It can be used if you have enabled the </a:t>
            </a:r>
            <a:r>
              <a:rPr lang="en-US" dirty="0" err="1" smtClean="0"/>
              <a:t>asp_tags</a:t>
            </a:r>
            <a:r>
              <a:rPr lang="en-US" dirty="0" smtClean="0"/>
              <a:t> configuration setting.</a:t>
            </a:r>
          </a:p>
        </p:txBody>
      </p:sp>
    </p:spTree>
  </p:cSld>
  <p:clrMapOvr>
    <a:masterClrMapping/>
  </p:clrMapOvr>
  <p:transition spd="med">
    <p:wheel/>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1.6 Arrays…</a:t>
            </a:r>
            <a:endParaRPr lang="en-US" dirty="0"/>
          </a:p>
        </p:txBody>
      </p:sp>
      <p:sp>
        <p:nvSpPr>
          <p:cNvPr id="3" name="Content Placeholder 2"/>
          <p:cNvSpPr>
            <a:spLocks noGrp="1"/>
          </p:cNvSpPr>
          <p:nvPr>
            <p:ph sz="quarter" idx="1"/>
          </p:nvPr>
        </p:nvSpPr>
        <p:spPr/>
        <p:txBody>
          <a:bodyPr/>
          <a:lstStyle/>
          <a:p>
            <a:r>
              <a:rPr lang="en-US" sz="2400" dirty="0" smtClean="0"/>
              <a:t>If we want to store more than one piece of data about products, we could use a two-dimensional array.</a:t>
            </a:r>
          </a:p>
          <a:p>
            <a:endParaRPr lang="en-US" dirty="0"/>
          </a:p>
        </p:txBody>
      </p:sp>
      <p:pic>
        <p:nvPicPr>
          <p:cNvPr id="1026" name="Picture 10"/>
          <p:cNvPicPr>
            <a:picLocks noChangeAspect="1" noChangeArrowheads="1"/>
          </p:cNvPicPr>
          <p:nvPr/>
        </p:nvPicPr>
        <p:blipFill>
          <a:blip r:embed="rId3" cstate="print"/>
          <a:srcRect/>
          <a:stretch>
            <a:fillRect/>
          </a:stretch>
        </p:blipFill>
        <p:spPr bwMode="auto">
          <a:xfrm>
            <a:off x="1524000" y="2514600"/>
            <a:ext cx="5884752" cy="3657600"/>
          </a:xfrm>
          <a:prstGeom prst="rect">
            <a:avLst/>
          </a:prstGeom>
          <a:noFill/>
          <a:ln w="9525">
            <a:noFill/>
            <a:miter lim="800000"/>
            <a:headEnd/>
            <a:tailEnd/>
          </a:ln>
        </p:spPr>
      </p:pic>
    </p:spTree>
  </p:cSld>
  <p:clrMapOvr>
    <a:masterClrMapping/>
  </p:clrMapOvr>
  <p:transition spd="med">
    <p:wheel/>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1.6 Arrays…</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70000" lnSpcReduction="20000"/>
          </a:bodyPr>
          <a:lstStyle/>
          <a:p>
            <a:r>
              <a:rPr lang="en-US" dirty="0" smtClean="0"/>
              <a:t>Using array() construct:</a:t>
            </a:r>
          </a:p>
          <a:p>
            <a:pPr>
              <a:buNone/>
            </a:pPr>
            <a:r>
              <a:rPr lang="en-US" dirty="0" smtClean="0">
                <a:solidFill>
                  <a:srgbClr val="FF0000"/>
                </a:solidFill>
              </a:rPr>
              <a:t>$products = array( array( “TIR”, “Tires”, 100 ),</a:t>
            </a:r>
          </a:p>
          <a:p>
            <a:pPr>
              <a:buNone/>
            </a:pPr>
            <a:r>
              <a:rPr lang="en-US" dirty="0" smtClean="0">
                <a:solidFill>
                  <a:srgbClr val="FF0000"/>
                </a:solidFill>
              </a:rPr>
              <a:t>                   array( “OIL”, “Oil”, 10 ),</a:t>
            </a:r>
          </a:p>
          <a:p>
            <a:pPr>
              <a:buNone/>
            </a:pPr>
            <a:r>
              <a:rPr lang="en-US" dirty="0" smtClean="0">
                <a:solidFill>
                  <a:srgbClr val="FF0000"/>
                </a:solidFill>
              </a:rPr>
              <a:t>                   array( “SPK”, “Spark Plugs”, 4 ) );</a:t>
            </a:r>
          </a:p>
          <a:p>
            <a:pPr>
              <a:buNone/>
            </a:pPr>
            <a:r>
              <a:rPr lang="en-US" sz="1800" dirty="0" smtClean="0"/>
              <a:t> </a:t>
            </a:r>
          </a:p>
          <a:p>
            <a:r>
              <a:rPr lang="en-US" dirty="0" smtClean="0"/>
              <a:t>Using assigning values:</a:t>
            </a:r>
          </a:p>
          <a:p>
            <a:pPr>
              <a:buNone/>
            </a:pPr>
            <a:r>
              <a:rPr lang="en-US" dirty="0" smtClean="0">
                <a:solidFill>
                  <a:srgbClr val="FF0000"/>
                </a:solidFill>
              </a:rPr>
              <a:t>$product[0][0] = “TIR”;</a:t>
            </a:r>
          </a:p>
          <a:p>
            <a:pPr>
              <a:buNone/>
            </a:pPr>
            <a:r>
              <a:rPr lang="en-US" dirty="0" smtClean="0">
                <a:solidFill>
                  <a:srgbClr val="FF0000"/>
                </a:solidFill>
              </a:rPr>
              <a:t>$product[0][1] = “Tires”;</a:t>
            </a:r>
          </a:p>
          <a:p>
            <a:pPr>
              <a:buNone/>
            </a:pPr>
            <a:r>
              <a:rPr lang="en-US" dirty="0" smtClean="0">
                <a:solidFill>
                  <a:srgbClr val="FF0000"/>
                </a:solidFill>
              </a:rPr>
              <a:t>$product[0][2] = “100”; </a:t>
            </a:r>
          </a:p>
          <a:p>
            <a:pPr>
              <a:buNone/>
            </a:pPr>
            <a:r>
              <a:rPr lang="en-US" dirty="0" smtClean="0">
                <a:solidFill>
                  <a:srgbClr val="FF0000"/>
                </a:solidFill>
              </a:rPr>
              <a:t>$product[1][0] = “OIL”;</a:t>
            </a:r>
          </a:p>
          <a:p>
            <a:pPr>
              <a:buNone/>
            </a:pPr>
            <a:r>
              <a:rPr lang="en-US" dirty="0" smtClean="0">
                <a:solidFill>
                  <a:srgbClr val="FF0000"/>
                </a:solidFill>
              </a:rPr>
              <a:t>$product[1][1] = “Oil”;</a:t>
            </a:r>
          </a:p>
          <a:p>
            <a:pPr>
              <a:buNone/>
            </a:pPr>
            <a:r>
              <a:rPr lang="en-US" dirty="0" smtClean="0">
                <a:solidFill>
                  <a:srgbClr val="FF0000"/>
                </a:solidFill>
              </a:rPr>
              <a:t>$product[1][2] = “10”; </a:t>
            </a:r>
          </a:p>
          <a:p>
            <a:pPr>
              <a:buNone/>
            </a:pPr>
            <a:r>
              <a:rPr lang="en-US" dirty="0" smtClean="0">
                <a:solidFill>
                  <a:srgbClr val="FF0000"/>
                </a:solidFill>
              </a:rPr>
              <a:t>$product[2][0] = “SPK”;</a:t>
            </a:r>
          </a:p>
          <a:p>
            <a:pPr>
              <a:buNone/>
            </a:pPr>
            <a:r>
              <a:rPr lang="en-US" dirty="0" smtClean="0">
                <a:solidFill>
                  <a:srgbClr val="FF0000"/>
                </a:solidFill>
              </a:rPr>
              <a:t>$product[2][1] = “Spark Plugs”;</a:t>
            </a:r>
          </a:p>
          <a:p>
            <a:pPr>
              <a:buNone/>
            </a:pPr>
            <a:r>
              <a:rPr lang="en-US" dirty="0" smtClean="0">
                <a:solidFill>
                  <a:srgbClr val="FF0000"/>
                </a:solidFill>
              </a:rPr>
              <a:t>$product[2][2] = “4”; </a:t>
            </a:r>
          </a:p>
        </p:txBody>
      </p:sp>
    </p:spTree>
  </p:cSld>
  <p:clrMapOvr>
    <a:masterClrMapping/>
  </p:clrMapOvr>
  <p:transition spd="med">
    <p:wheel/>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1.6 Arrays…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pPr>
              <a:buNone/>
            </a:pPr>
            <a:r>
              <a:rPr lang="en-US" sz="4000" b="1" dirty="0" smtClean="0"/>
              <a:t>Array Functions</a:t>
            </a:r>
            <a:endParaRPr lang="en-US" b="1" dirty="0" smtClean="0"/>
          </a:p>
          <a:p>
            <a:pPr>
              <a:buNone/>
            </a:pPr>
            <a:r>
              <a:rPr lang="en-US" b="1" dirty="0" smtClean="0"/>
              <a:t>Sorting Arrays</a:t>
            </a:r>
            <a:endParaRPr lang="en-US" dirty="0" smtClean="0"/>
          </a:p>
          <a:p>
            <a:r>
              <a:rPr lang="en-US" dirty="0" smtClean="0"/>
              <a:t>It is often useful to sort data stored in an array. </a:t>
            </a:r>
          </a:p>
          <a:p>
            <a:r>
              <a:rPr lang="en-US" dirty="0" smtClean="0"/>
              <a:t>Sorting a one-dimensional array  it into order is quite easy.</a:t>
            </a:r>
          </a:p>
          <a:p>
            <a:r>
              <a:rPr lang="en-US" dirty="0" smtClean="0"/>
              <a:t>The following code results in the array being sorted into ascending alphabetical order:</a:t>
            </a:r>
          </a:p>
          <a:p>
            <a:pPr>
              <a:buNone/>
            </a:pPr>
            <a:r>
              <a:rPr lang="en-US" dirty="0" smtClean="0">
                <a:solidFill>
                  <a:srgbClr val="FF0000"/>
                </a:solidFill>
              </a:rPr>
              <a:t>	$products = array( “Tires”, “Oil”, “Spark Plugs” );</a:t>
            </a:r>
          </a:p>
          <a:p>
            <a:pPr>
              <a:buNone/>
            </a:pPr>
            <a:r>
              <a:rPr lang="en-US" dirty="0" smtClean="0">
                <a:solidFill>
                  <a:srgbClr val="FF0000"/>
                </a:solidFill>
              </a:rPr>
              <a:t>	sort($products);</a:t>
            </a:r>
          </a:p>
          <a:p>
            <a:pPr>
              <a:buNone/>
            </a:pPr>
            <a:r>
              <a:rPr lang="en-US" dirty="0" smtClean="0"/>
              <a:t>	</a:t>
            </a:r>
            <a:r>
              <a:rPr lang="en-US" i="1" dirty="0" smtClean="0"/>
              <a:t>Output:</a:t>
            </a:r>
            <a:r>
              <a:rPr lang="en-US" dirty="0" smtClean="0"/>
              <a:t> </a:t>
            </a:r>
          </a:p>
          <a:p>
            <a:pPr>
              <a:buNone/>
            </a:pPr>
            <a:r>
              <a:rPr lang="en-US" i="1" dirty="0" smtClean="0">
                <a:solidFill>
                  <a:srgbClr val="FF0000"/>
                </a:solidFill>
              </a:rPr>
              <a:t>            Oil, Spark Plugs, Tires</a:t>
            </a:r>
            <a:r>
              <a:rPr lang="en-US" dirty="0" smtClean="0"/>
              <a:t>.</a:t>
            </a:r>
          </a:p>
          <a:p>
            <a:endParaRPr lang="en-US" sz="1500" dirty="0" smtClean="0"/>
          </a:p>
          <a:p>
            <a:r>
              <a:rPr lang="en-US" dirty="0" smtClean="0"/>
              <a:t>Note that the sort function is case sensitive. </a:t>
            </a:r>
          </a:p>
          <a:p>
            <a:r>
              <a:rPr lang="en-US" dirty="0" smtClean="0"/>
              <a:t>All capital letters come before all lowercase letters.</a:t>
            </a:r>
          </a:p>
          <a:p>
            <a:r>
              <a:rPr lang="en-US" dirty="0" smtClean="0"/>
              <a:t>So ‘A’ is less than ‘Z’, but ‘Z’ is less than ‘a’.</a:t>
            </a:r>
          </a:p>
        </p:txBody>
      </p:sp>
    </p:spTree>
  </p:cSld>
  <p:clrMapOvr>
    <a:masterClrMapping/>
  </p:clrMapOvr>
  <p:transition spd="med">
    <p:wheel/>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1.6 Arrays…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Example:</a:t>
            </a:r>
          </a:p>
          <a:p>
            <a:pPr>
              <a:buNone/>
            </a:pPr>
            <a:r>
              <a:rPr lang="en-US" dirty="0" smtClean="0">
                <a:solidFill>
                  <a:srgbClr val="FF0000"/>
                </a:solidFill>
              </a:rPr>
              <a:t>	$streets[0] = “Elm St.”;</a:t>
            </a:r>
          </a:p>
          <a:p>
            <a:pPr>
              <a:buNone/>
            </a:pPr>
            <a:r>
              <a:rPr lang="en-US" dirty="0" smtClean="0">
                <a:solidFill>
                  <a:srgbClr val="FF0000"/>
                </a:solidFill>
              </a:rPr>
              <a:t>	$streets[1] = “Oak Dr.”;</a:t>
            </a:r>
          </a:p>
          <a:p>
            <a:pPr>
              <a:buNone/>
            </a:pPr>
            <a:r>
              <a:rPr lang="en-US" dirty="0" smtClean="0">
                <a:solidFill>
                  <a:srgbClr val="FF0000"/>
                </a:solidFill>
              </a:rPr>
              <a:t>	$streets[2] = “7th Ave.”;</a:t>
            </a:r>
          </a:p>
          <a:p>
            <a:pPr>
              <a:buNone/>
            </a:pPr>
            <a:r>
              <a:rPr lang="en-US" sz="1300" dirty="0" smtClean="0"/>
              <a:t> </a:t>
            </a:r>
          </a:p>
          <a:p>
            <a:r>
              <a:rPr lang="en-US" dirty="0" smtClean="0"/>
              <a:t>You enter the following sort statement:</a:t>
            </a:r>
          </a:p>
          <a:p>
            <a:pPr>
              <a:buNone/>
            </a:pPr>
            <a:r>
              <a:rPr lang="en-US" dirty="0" smtClean="0">
                <a:solidFill>
                  <a:srgbClr val="FF0000"/>
                </a:solidFill>
              </a:rPr>
              <a:t>	sort($streets);</a:t>
            </a:r>
          </a:p>
          <a:p>
            <a:pPr>
              <a:buNone/>
            </a:pPr>
            <a:r>
              <a:rPr lang="en-US" sz="1300" dirty="0" smtClean="0"/>
              <a:t> </a:t>
            </a:r>
          </a:p>
          <a:p>
            <a:r>
              <a:rPr lang="en-US" dirty="0" smtClean="0"/>
              <a:t>Now the array becomes as follows:</a:t>
            </a:r>
          </a:p>
          <a:p>
            <a:pPr>
              <a:buNone/>
            </a:pPr>
            <a:r>
              <a:rPr lang="en-US" dirty="0" smtClean="0">
                <a:solidFill>
                  <a:srgbClr val="FF0000"/>
                </a:solidFill>
              </a:rPr>
              <a:t>	$streets[0] = “7th Ave.”;</a:t>
            </a:r>
          </a:p>
          <a:p>
            <a:pPr>
              <a:buNone/>
            </a:pPr>
            <a:r>
              <a:rPr lang="en-US" dirty="0" smtClean="0">
                <a:solidFill>
                  <a:srgbClr val="FF0000"/>
                </a:solidFill>
              </a:rPr>
              <a:t>	$streets[1] = “Elm St.”;</a:t>
            </a:r>
          </a:p>
          <a:p>
            <a:pPr>
              <a:buNone/>
            </a:pPr>
            <a:r>
              <a:rPr lang="en-US" dirty="0" smtClean="0">
                <a:solidFill>
                  <a:srgbClr val="FF0000"/>
                </a:solidFill>
              </a:rPr>
              <a:t>	$streets[2] = “Oak Dr.”;</a:t>
            </a:r>
          </a:p>
          <a:p>
            <a:endParaRPr lang="en-US" dirty="0"/>
          </a:p>
        </p:txBody>
      </p:sp>
    </p:spTree>
  </p:cSld>
  <p:clrMapOvr>
    <a:masterClrMapping/>
  </p:clrMapOvr>
  <p:transition spd="med">
    <p:wheel/>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1.6 Arrays…</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If we are using an associative array to store items and their prices, we need to use different kinds of sort functions to keep keys and values together as they are sorted. </a:t>
            </a:r>
          </a:p>
          <a:p>
            <a:r>
              <a:rPr lang="en-US" dirty="0" smtClean="0"/>
              <a:t>In this case, we use either </a:t>
            </a:r>
            <a:r>
              <a:rPr lang="en-US" dirty="0" err="1" smtClean="0"/>
              <a:t>asort</a:t>
            </a:r>
            <a:r>
              <a:rPr lang="en-US" dirty="0" smtClean="0"/>
              <a:t>() or </a:t>
            </a:r>
            <a:r>
              <a:rPr lang="en-US" dirty="0" err="1" smtClean="0"/>
              <a:t>ksort</a:t>
            </a:r>
            <a:r>
              <a:rPr lang="en-US" dirty="0" smtClean="0"/>
              <a:t>().</a:t>
            </a:r>
          </a:p>
          <a:p>
            <a:r>
              <a:rPr lang="en-US" dirty="0" smtClean="0"/>
              <a:t>The function </a:t>
            </a:r>
            <a:r>
              <a:rPr lang="en-US" dirty="0" err="1" smtClean="0"/>
              <a:t>asort</a:t>
            </a:r>
            <a:r>
              <a:rPr lang="en-US" dirty="0" smtClean="0"/>
              <a:t>() orders the array according to the value of each element. </a:t>
            </a:r>
          </a:p>
          <a:p>
            <a:r>
              <a:rPr lang="en-US" dirty="0" smtClean="0"/>
              <a:t>If the sorting should be done by key instead of value, we use </a:t>
            </a:r>
            <a:r>
              <a:rPr lang="en-US" dirty="0" err="1" smtClean="0"/>
              <a:t>ksort</a:t>
            </a:r>
            <a:r>
              <a:rPr lang="en-US" dirty="0" smtClean="0"/>
              <a:t>().</a:t>
            </a:r>
          </a:p>
          <a:p>
            <a:pPr>
              <a:buNone/>
            </a:pPr>
            <a:r>
              <a:rPr lang="en-US" sz="1700" dirty="0" smtClean="0"/>
              <a:t> </a:t>
            </a:r>
          </a:p>
          <a:p>
            <a:r>
              <a:rPr lang="en-US" dirty="0" smtClean="0"/>
              <a:t>The following code creates an associative array and then sorts the array into ascending price order.</a:t>
            </a:r>
          </a:p>
          <a:p>
            <a:pPr>
              <a:buNone/>
            </a:pPr>
            <a:r>
              <a:rPr lang="en-US" dirty="0" smtClean="0">
                <a:solidFill>
                  <a:srgbClr val="FF0000"/>
                </a:solidFill>
              </a:rPr>
              <a:t>	$prices = array( “Tires”=&gt;100, “Oil”=&gt;10, “Spark Plugs”=&gt;4 );</a:t>
            </a:r>
          </a:p>
          <a:p>
            <a:pPr>
              <a:buNone/>
            </a:pPr>
            <a:r>
              <a:rPr lang="en-US" dirty="0" smtClean="0">
                <a:solidFill>
                  <a:srgbClr val="FF0000"/>
                </a:solidFill>
              </a:rPr>
              <a:t>	</a:t>
            </a:r>
            <a:r>
              <a:rPr lang="en-US" dirty="0" err="1" smtClean="0">
                <a:solidFill>
                  <a:srgbClr val="FF0000"/>
                </a:solidFill>
              </a:rPr>
              <a:t>asort</a:t>
            </a:r>
            <a:r>
              <a:rPr lang="en-US" dirty="0" smtClean="0">
                <a:solidFill>
                  <a:srgbClr val="FF0000"/>
                </a:solidFill>
              </a:rPr>
              <a:t>($prices);</a:t>
            </a:r>
          </a:p>
          <a:p>
            <a:pPr>
              <a:buNone/>
            </a:pPr>
            <a:r>
              <a:rPr lang="en-US" dirty="0" smtClean="0">
                <a:solidFill>
                  <a:srgbClr val="FF0000"/>
                </a:solidFill>
              </a:rPr>
              <a:t>	$prices = array( “Tires”=&gt;100, “Oil”=&gt;10, “Spark Plugs”=&gt;4 );</a:t>
            </a:r>
          </a:p>
          <a:p>
            <a:pPr>
              <a:buNone/>
            </a:pPr>
            <a:r>
              <a:rPr lang="en-US" dirty="0" smtClean="0">
                <a:solidFill>
                  <a:srgbClr val="FF0000"/>
                </a:solidFill>
              </a:rPr>
              <a:t>	</a:t>
            </a:r>
            <a:r>
              <a:rPr lang="en-US" dirty="0" err="1" smtClean="0">
                <a:solidFill>
                  <a:srgbClr val="FF0000"/>
                </a:solidFill>
              </a:rPr>
              <a:t>ksort</a:t>
            </a:r>
            <a:r>
              <a:rPr lang="en-US" dirty="0" smtClean="0">
                <a:solidFill>
                  <a:srgbClr val="FF0000"/>
                </a:solidFill>
              </a:rPr>
              <a:t>($prices);</a:t>
            </a:r>
          </a:p>
        </p:txBody>
      </p:sp>
    </p:spTree>
  </p:cSld>
  <p:clrMapOvr>
    <a:masterClrMapping/>
  </p:clrMapOvr>
  <p:transition spd="med">
    <p:wheel/>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1.6 Arrays…</a:t>
            </a:r>
            <a:endParaRPr lang="en-US" dirty="0"/>
          </a:p>
        </p:txBody>
      </p:sp>
      <p:sp>
        <p:nvSpPr>
          <p:cNvPr id="3" name="Content Placeholder 2"/>
          <p:cNvSpPr>
            <a:spLocks noGrp="1"/>
          </p:cNvSpPr>
          <p:nvPr>
            <p:ph sz="quarter" idx="1"/>
          </p:nvPr>
        </p:nvSpPr>
        <p:spPr/>
        <p:txBody>
          <a:bodyPr>
            <a:normAutofit/>
          </a:bodyPr>
          <a:lstStyle/>
          <a:p>
            <a:r>
              <a:rPr lang="en-US" sz="2400" dirty="0" smtClean="0"/>
              <a:t>Example:</a:t>
            </a:r>
          </a:p>
          <a:p>
            <a:pPr>
              <a:buNone/>
            </a:pPr>
            <a:r>
              <a:rPr lang="en-US" sz="2400" dirty="0" smtClean="0">
                <a:solidFill>
                  <a:srgbClr val="FF0000"/>
                </a:solidFill>
              </a:rPr>
              <a:t>	$capitals[1] = “Sacramento”;</a:t>
            </a:r>
          </a:p>
          <a:p>
            <a:pPr>
              <a:buNone/>
            </a:pPr>
            <a:r>
              <a:rPr lang="en-US" sz="2400" dirty="0" smtClean="0">
                <a:solidFill>
                  <a:srgbClr val="FF0000"/>
                </a:solidFill>
              </a:rPr>
              <a:t>	$capitals[2] = “Austin”;</a:t>
            </a:r>
          </a:p>
          <a:p>
            <a:pPr>
              <a:buNone/>
            </a:pPr>
            <a:r>
              <a:rPr lang="en-US" sz="2400" dirty="0" smtClean="0">
                <a:solidFill>
                  <a:srgbClr val="FF0000"/>
                </a:solidFill>
              </a:rPr>
              <a:t>	$capitals[3] = “Salem”;</a:t>
            </a:r>
          </a:p>
          <a:p>
            <a:pPr>
              <a:buNone/>
            </a:pPr>
            <a:r>
              <a:rPr lang="en-US" sz="1100" dirty="0" smtClean="0"/>
              <a:t> </a:t>
            </a:r>
          </a:p>
          <a:p>
            <a:r>
              <a:rPr lang="en-US" sz="2400" dirty="0" smtClean="0"/>
              <a:t>After an </a:t>
            </a:r>
            <a:r>
              <a:rPr lang="en-US" sz="2400" dirty="0" err="1" smtClean="0"/>
              <a:t>asort</a:t>
            </a:r>
            <a:r>
              <a:rPr lang="en-US" sz="2400" dirty="0" smtClean="0"/>
              <a:t>() statement, the new array would be as follows:</a:t>
            </a:r>
          </a:p>
          <a:p>
            <a:pPr>
              <a:buNone/>
            </a:pPr>
            <a:r>
              <a:rPr lang="en-US" sz="2400" dirty="0" smtClean="0">
                <a:solidFill>
                  <a:srgbClr val="FF0000"/>
                </a:solidFill>
              </a:rPr>
              <a:t>	$capitals[2] = “Austin”</a:t>
            </a:r>
          </a:p>
          <a:p>
            <a:pPr>
              <a:buNone/>
            </a:pPr>
            <a:r>
              <a:rPr lang="en-US" sz="2400" dirty="0" smtClean="0">
                <a:solidFill>
                  <a:srgbClr val="FF0000"/>
                </a:solidFill>
              </a:rPr>
              <a:t>	$capitals[1] = “Sacramento”</a:t>
            </a:r>
          </a:p>
          <a:p>
            <a:pPr>
              <a:buNone/>
            </a:pPr>
            <a:r>
              <a:rPr lang="en-US" sz="2400" dirty="0" smtClean="0">
                <a:solidFill>
                  <a:srgbClr val="FF0000"/>
                </a:solidFill>
              </a:rPr>
              <a:t>	$capitals[3] = “Salem”</a:t>
            </a:r>
          </a:p>
        </p:txBody>
      </p:sp>
    </p:spTree>
  </p:cSld>
  <p:clrMapOvr>
    <a:masterClrMapping/>
  </p:clrMapOvr>
  <p:transition spd="med">
    <p:wheel/>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1.6 Arrays…</a:t>
            </a:r>
            <a:endParaRPr lang="en-US" dirty="0"/>
          </a:p>
        </p:txBody>
      </p:sp>
      <p:graphicFrame>
        <p:nvGraphicFramePr>
          <p:cNvPr id="4" name="Content Placeholder 3"/>
          <p:cNvGraphicFramePr>
            <a:graphicFrameLocks noGrp="1"/>
          </p:cNvGraphicFramePr>
          <p:nvPr>
            <p:ph sz="quarter" idx="1"/>
          </p:nvPr>
        </p:nvGraphicFramePr>
        <p:xfrm>
          <a:off x="381000" y="1752603"/>
          <a:ext cx="8534400" cy="4571998"/>
        </p:xfrm>
        <a:graphic>
          <a:graphicData uri="http://schemas.openxmlformats.org/drawingml/2006/table">
            <a:tbl>
              <a:tblPr/>
              <a:tblGrid>
                <a:gridCol w="1981200"/>
                <a:gridCol w="6553200"/>
              </a:tblGrid>
              <a:tr h="466002">
                <a:tc>
                  <a:txBody>
                    <a:bodyPr/>
                    <a:lstStyle/>
                    <a:p>
                      <a:pPr marL="0" marR="0" algn="just">
                        <a:lnSpc>
                          <a:spcPct val="115000"/>
                        </a:lnSpc>
                        <a:spcBef>
                          <a:spcPts val="0"/>
                        </a:spcBef>
                        <a:spcAft>
                          <a:spcPts val="0"/>
                        </a:spcAft>
                      </a:pPr>
                      <a:r>
                        <a:rPr lang="en-US" sz="1600" b="1" dirty="0">
                          <a:solidFill>
                            <a:srgbClr val="000000"/>
                          </a:solidFill>
                          <a:latin typeface="Calibri"/>
                          <a:ea typeface="Calibri"/>
                          <a:cs typeface="Times New Roman"/>
                        </a:rPr>
                        <a:t>Sort Statement </a:t>
                      </a:r>
                      <a:endParaRPr lang="en-US" sz="1600" dirty="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just">
                        <a:lnSpc>
                          <a:spcPct val="115000"/>
                        </a:lnSpc>
                        <a:spcBef>
                          <a:spcPts val="0"/>
                        </a:spcBef>
                        <a:spcAft>
                          <a:spcPts val="0"/>
                        </a:spcAft>
                      </a:pPr>
                      <a:r>
                        <a:rPr lang="en-US" sz="1600" b="1" dirty="0">
                          <a:solidFill>
                            <a:srgbClr val="000000"/>
                          </a:solidFill>
                          <a:latin typeface="Calibri"/>
                          <a:ea typeface="Calibri"/>
                          <a:cs typeface="Times New Roman"/>
                        </a:rPr>
                        <a:t>What It Does</a:t>
                      </a:r>
                      <a:endParaRPr lang="en-US" sz="1600" dirty="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466002">
                <a:tc>
                  <a:txBody>
                    <a:bodyPr/>
                    <a:lstStyle/>
                    <a:p>
                      <a:pPr marL="0" marR="0" algn="just">
                        <a:lnSpc>
                          <a:spcPct val="115000"/>
                        </a:lnSpc>
                        <a:spcBef>
                          <a:spcPts val="0"/>
                        </a:spcBef>
                        <a:spcAft>
                          <a:spcPts val="0"/>
                        </a:spcAft>
                      </a:pPr>
                      <a:r>
                        <a:rPr lang="en-US" sz="1600">
                          <a:solidFill>
                            <a:srgbClr val="000000"/>
                          </a:solidFill>
                          <a:latin typeface="Calibri"/>
                          <a:ea typeface="Calibri"/>
                          <a:cs typeface="Times New Roman"/>
                        </a:rPr>
                        <a:t>sort($</a:t>
                      </a:r>
                      <a:r>
                        <a:rPr lang="en-US" sz="1600" i="1">
                          <a:solidFill>
                            <a:srgbClr val="000000"/>
                          </a:solidFill>
                          <a:latin typeface="Calibri"/>
                          <a:ea typeface="Calibri"/>
                          <a:cs typeface="Times New Roman"/>
                        </a:rPr>
                        <a:t>arrayname</a:t>
                      </a:r>
                      <a:r>
                        <a:rPr lang="en-US" sz="1600">
                          <a:solidFill>
                            <a:srgbClr val="000000"/>
                          </a:solidFill>
                          <a:latin typeface="Calibri"/>
                          <a:ea typeface="Calibri"/>
                          <a:cs typeface="Times New Roman"/>
                        </a:rPr>
                        <a:t>)</a:t>
                      </a: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0" marR="0" algn="just">
                        <a:lnSpc>
                          <a:spcPct val="115000"/>
                        </a:lnSpc>
                        <a:spcBef>
                          <a:spcPts val="0"/>
                        </a:spcBef>
                        <a:spcAft>
                          <a:spcPts val="0"/>
                        </a:spcAft>
                      </a:pPr>
                      <a:r>
                        <a:rPr lang="en-US" sz="1600" dirty="0">
                          <a:solidFill>
                            <a:srgbClr val="000000"/>
                          </a:solidFill>
                          <a:latin typeface="Calibri"/>
                          <a:ea typeface="Calibri"/>
                          <a:cs typeface="Times New Roman"/>
                        </a:rPr>
                        <a:t>Sorts by value; assigns new numbers as </a:t>
                      </a:r>
                      <a:r>
                        <a:rPr lang="en-US" sz="1600" dirty="0" smtClean="0">
                          <a:solidFill>
                            <a:srgbClr val="000000"/>
                          </a:solidFill>
                          <a:latin typeface="Calibri"/>
                          <a:ea typeface="Calibri"/>
                          <a:cs typeface="Times New Roman"/>
                        </a:rPr>
                        <a:t>index.</a:t>
                      </a:r>
                      <a:endParaRPr lang="en-US" sz="1600" dirty="0">
                        <a:solidFill>
                          <a:srgbClr val="000000"/>
                        </a:solidFill>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FFFFFF"/>
                    </a:solidFill>
                  </a:tcPr>
                </a:tc>
              </a:tr>
              <a:tr h="466002">
                <a:tc>
                  <a:txBody>
                    <a:bodyPr/>
                    <a:lstStyle/>
                    <a:p>
                      <a:pPr marL="0" marR="0" algn="just">
                        <a:lnSpc>
                          <a:spcPct val="115000"/>
                        </a:lnSpc>
                        <a:spcBef>
                          <a:spcPts val="0"/>
                        </a:spcBef>
                        <a:spcAft>
                          <a:spcPts val="0"/>
                        </a:spcAft>
                      </a:pPr>
                      <a:r>
                        <a:rPr lang="en-US" sz="1600" dirty="0" err="1">
                          <a:solidFill>
                            <a:srgbClr val="000000"/>
                          </a:solidFill>
                          <a:latin typeface="Calibri"/>
                          <a:ea typeface="Calibri"/>
                          <a:cs typeface="Times New Roman"/>
                        </a:rPr>
                        <a:t>rsort</a:t>
                      </a:r>
                      <a:r>
                        <a:rPr lang="en-US" sz="1600" dirty="0">
                          <a:solidFill>
                            <a:srgbClr val="000000"/>
                          </a:solidFill>
                          <a:latin typeface="Calibri"/>
                          <a:ea typeface="Calibri"/>
                          <a:cs typeface="Times New Roman"/>
                        </a:rPr>
                        <a:t>($</a:t>
                      </a:r>
                      <a:r>
                        <a:rPr lang="en-US" sz="1600" dirty="0" err="1">
                          <a:solidFill>
                            <a:srgbClr val="000000"/>
                          </a:solidFill>
                          <a:latin typeface="Calibri"/>
                          <a:ea typeface="Calibri"/>
                          <a:cs typeface="Times New Roman"/>
                        </a:rPr>
                        <a:t>arrayname</a:t>
                      </a:r>
                      <a:r>
                        <a:rPr lang="en-US" sz="1600" dirty="0">
                          <a:solidFill>
                            <a:srgbClr val="000000"/>
                          </a:solidFill>
                          <a:latin typeface="Calibri"/>
                          <a:ea typeface="Calibri"/>
                          <a:cs typeface="Times New Roman"/>
                        </a:rPr>
                        <a:t>)</a:t>
                      </a:r>
                    </a:p>
                  </a:txBody>
                  <a:tcPr marL="68580" marR="68580" marT="0" marB="0">
                    <a:lnL>
                      <a:noFill/>
                    </a:lnL>
                    <a:lnR>
                      <a:noFill/>
                    </a:lnR>
                    <a:lnT>
                      <a:noFill/>
                    </a:lnT>
                    <a:lnB>
                      <a:noFill/>
                    </a:lnB>
                    <a:solidFill>
                      <a:srgbClr val="F2F2F2"/>
                    </a:solidFill>
                  </a:tcPr>
                </a:tc>
                <a:tc>
                  <a:txBody>
                    <a:bodyPr/>
                    <a:lstStyle/>
                    <a:p>
                      <a:pPr marL="0" marR="0" algn="just">
                        <a:lnSpc>
                          <a:spcPct val="115000"/>
                        </a:lnSpc>
                        <a:spcBef>
                          <a:spcPts val="0"/>
                        </a:spcBef>
                        <a:spcAft>
                          <a:spcPts val="0"/>
                        </a:spcAft>
                      </a:pPr>
                      <a:r>
                        <a:rPr lang="en-US" sz="1600" dirty="0">
                          <a:solidFill>
                            <a:srgbClr val="000000"/>
                          </a:solidFill>
                          <a:latin typeface="Calibri"/>
                          <a:ea typeface="Calibri"/>
                          <a:cs typeface="Times New Roman"/>
                        </a:rPr>
                        <a:t>Sorts by value in reverse order; assigns new numbers as the keys.</a:t>
                      </a:r>
                    </a:p>
                  </a:txBody>
                  <a:tcPr marL="68580" marR="68580" marT="0" marB="0">
                    <a:lnL>
                      <a:noFill/>
                    </a:lnL>
                    <a:lnR>
                      <a:noFill/>
                    </a:lnR>
                    <a:lnT>
                      <a:noFill/>
                    </a:lnT>
                    <a:lnB>
                      <a:noFill/>
                    </a:lnB>
                    <a:solidFill>
                      <a:srgbClr val="F2F2F2"/>
                    </a:solidFill>
                  </a:tcPr>
                </a:tc>
              </a:tr>
              <a:tr h="466002">
                <a:tc>
                  <a:txBody>
                    <a:bodyPr/>
                    <a:lstStyle/>
                    <a:p>
                      <a:pPr marL="0" marR="0" algn="just">
                        <a:lnSpc>
                          <a:spcPct val="115000"/>
                        </a:lnSpc>
                        <a:spcBef>
                          <a:spcPts val="0"/>
                        </a:spcBef>
                        <a:spcAft>
                          <a:spcPts val="0"/>
                        </a:spcAft>
                      </a:pPr>
                      <a:r>
                        <a:rPr lang="en-US" sz="1600" dirty="0" err="1">
                          <a:solidFill>
                            <a:srgbClr val="000000"/>
                          </a:solidFill>
                          <a:latin typeface="Calibri"/>
                          <a:ea typeface="Calibri"/>
                          <a:cs typeface="Times New Roman"/>
                        </a:rPr>
                        <a:t>asort</a:t>
                      </a:r>
                      <a:r>
                        <a:rPr lang="en-US" sz="1600" dirty="0">
                          <a:solidFill>
                            <a:srgbClr val="000000"/>
                          </a:solidFill>
                          <a:latin typeface="Calibri"/>
                          <a:ea typeface="Calibri"/>
                          <a:cs typeface="Times New Roman"/>
                        </a:rPr>
                        <a:t>($</a:t>
                      </a:r>
                      <a:r>
                        <a:rPr lang="en-US" sz="1600" i="1" dirty="0" err="1">
                          <a:solidFill>
                            <a:srgbClr val="000000"/>
                          </a:solidFill>
                          <a:latin typeface="Calibri"/>
                          <a:ea typeface="Calibri"/>
                          <a:cs typeface="Times New Roman"/>
                        </a:rPr>
                        <a:t>arrayname</a:t>
                      </a:r>
                      <a:r>
                        <a:rPr lang="en-US" sz="1600" dirty="0">
                          <a:solidFill>
                            <a:srgbClr val="000000"/>
                          </a:solidFill>
                          <a:latin typeface="Calibri"/>
                          <a:ea typeface="Calibri"/>
                          <a:cs typeface="Times New Roman"/>
                        </a:rPr>
                        <a:t>)</a:t>
                      </a:r>
                    </a:p>
                  </a:txBody>
                  <a:tcPr marL="68580" marR="68580" marT="0" marB="0">
                    <a:lnL>
                      <a:noFill/>
                    </a:lnL>
                    <a:lnR>
                      <a:noFill/>
                    </a:lnR>
                    <a:lnT>
                      <a:noFill/>
                    </a:lnT>
                    <a:lnB>
                      <a:noFill/>
                    </a:lnB>
                    <a:solidFill>
                      <a:srgbClr val="FFFFFF"/>
                    </a:solidFill>
                  </a:tcPr>
                </a:tc>
                <a:tc>
                  <a:txBody>
                    <a:bodyPr/>
                    <a:lstStyle/>
                    <a:p>
                      <a:pPr marL="0" marR="0" algn="just">
                        <a:lnSpc>
                          <a:spcPct val="115000"/>
                        </a:lnSpc>
                        <a:spcBef>
                          <a:spcPts val="0"/>
                        </a:spcBef>
                        <a:spcAft>
                          <a:spcPts val="0"/>
                        </a:spcAft>
                      </a:pPr>
                      <a:r>
                        <a:rPr lang="en-US" sz="1600" dirty="0">
                          <a:solidFill>
                            <a:srgbClr val="000000"/>
                          </a:solidFill>
                          <a:latin typeface="Calibri"/>
                          <a:ea typeface="Calibri"/>
                          <a:cs typeface="Times New Roman"/>
                        </a:rPr>
                        <a:t>Sorts by value; keeps the same </a:t>
                      </a:r>
                      <a:r>
                        <a:rPr lang="en-US" sz="1600" dirty="0" smtClean="0">
                          <a:solidFill>
                            <a:srgbClr val="000000"/>
                          </a:solidFill>
                          <a:latin typeface="Calibri"/>
                          <a:ea typeface="Calibri"/>
                          <a:cs typeface="Times New Roman"/>
                        </a:rPr>
                        <a:t>key/index.</a:t>
                      </a:r>
                      <a:endParaRPr lang="en-US" sz="1600" dirty="0">
                        <a:solidFill>
                          <a:srgbClr val="000000"/>
                        </a:solidFill>
                        <a:latin typeface="Calibri"/>
                        <a:ea typeface="Calibri"/>
                        <a:cs typeface="Times New Roman"/>
                      </a:endParaRPr>
                    </a:p>
                  </a:txBody>
                  <a:tcPr marL="68580" marR="68580" marT="0" marB="0">
                    <a:lnL>
                      <a:noFill/>
                    </a:lnL>
                    <a:lnR>
                      <a:noFill/>
                    </a:lnR>
                    <a:lnT>
                      <a:noFill/>
                    </a:lnT>
                    <a:lnB>
                      <a:noFill/>
                    </a:lnB>
                    <a:solidFill>
                      <a:srgbClr val="FFFFFF"/>
                    </a:solidFill>
                  </a:tcPr>
                </a:tc>
              </a:tr>
              <a:tr h="466002">
                <a:tc>
                  <a:txBody>
                    <a:bodyPr/>
                    <a:lstStyle/>
                    <a:p>
                      <a:pPr marL="0" marR="0" algn="just">
                        <a:lnSpc>
                          <a:spcPct val="115000"/>
                        </a:lnSpc>
                        <a:spcBef>
                          <a:spcPts val="0"/>
                        </a:spcBef>
                        <a:spcAft>
                          <a:spcPts val="0"/>
                        </a:spcAft>
                      </a:pPr>
                      <a:r>
                        <a:rPr lang="en-US" sz="1600" dirty="0" err="1">
                          <a:solidFill>
                            <a:srgbClr val="000000"/>
                          </a:solidFill>
                          <a:latin typeface="Calibri"/>
                          <a:ea typeface="Calibri"/>
                          <a:cs typeface="Times New Roman"/>
                        </a:rPr>
                        <a:t>arsort</a:t>
                      </a:r>
                      <a:r>
                        <a:rPr lang="en-US" sz="1600" dirty="0">
                          <a:solidFill>
                            <a:srgbClr val="000000"/>
                          </a:solidFill>
                          <a:latin typeface="Calibri"/>
                          <a:ea typeface="Calibri"/>
                          <a:cs typeface="Times New Roman"/>
                        </a:rPr>
                        <a:t>($</a:t>
                      </a:r>
                      <a:r>
                        <a:rPr lang="en-US" sz="1600" i="1" dirty="0" err="1">
                          <a:solidFill>
                            <a:srgbClr val="000000"/>
                          </a:solidFill>
                          <a:latin typeface="Calibri"/>
                          <a:ea typeface="Calibri"/>
                          <a:cs typeface="Times New Roman"/>
                        </a:rPr>
                        <a:t>arrayname</a:t>
                      </a:r>
                      <a:r>
                        <a:rPr lang="en-US" sz="1600" dirty="0">
                          <a:solidFill>
                            <a:srgbClr val="000000"/>
                          </a:solidFill>
                          <a:latin typeface="Calibri"/>
                          <a:ea typeface="Calibri"/>
                          <a:cs typeface="Times New Roman"/>
                        </a:rPr>
                        <a:t>)</a:t>
                      </a:r>
                    </a:p>
                  </a:txBody>
                  <a:tcPr marL="68580" marR="68580" marT="0" marB="0">
                    <a:lnL>
                      <a:noFill/>
                    </a:lnL>
                    <a:lnR>
                      <a:noFill/>
                    </a:lnR>
                    <a:lnT>
                      <a:noFill/>
                    </a:lnT>
                    <a:lnB>
                      <a:noFill/>
                    </a:lnB>
                    <a:solidFill>
                      <a:srgbClr val="F2F2F2"/>
                    </a:solidFill>
                  </a:tcPr>
                </a:tc>
                <a:tc>
                  <a:txBody>
                    <a:bodyPr/>
                    <a:lstStyle/>
                    <a:p>
                      <a:pPr marL="0" marR="0" algn="just">
                        <a:lnSpc>
                          <a:spcPct val="115000"/>
                        </a:lnSpc>
                        <a:spcBef>
                          <a:spcPts val="0"/>
                        </a:spcBef>
                        <a:spcAft>
                          <a:spcPts val="0"/>
                        </a:spcAft>
                      </a:pPr>
                      <a:r>
                        <a:rPr lang="en-US" sz="1600" dirty="0">
                          <a:solidFill>
                            <a:srgbClr val="000000"/>
                          </a:solidFill>
                          <a:latin typeface="Calibri"/>
                          <a:ea typeface="Calibri"/>
                          <a:cs typeface="Times New Roman"/>
                        </a:rPr>
                        <a:t>Sorts by value in reverse order; keeps the same </a:t>
                      </a:r>
                      <a:r>
                        <a:rPr lang="en-US" sz="1600" dirty="0" smtClean="0">
                          <a:solidFill>
                            <a:srgbClr val="000000"/>
                          </a:solidFill>
                          <a:latin typeface="Calibri"/>
                          <a:ea typeface="Calibri"/>
                          <a:cs typeface="Times New Roman"/>
                        </a:rPr>
                        <a:t>key/index.</a:t>
                      </a:r>
                      <a:endParaRPr lang="en-US" sz="1600" dirty="0">
                        <a:solidFill>
                          <a:srgbClr val="000000"/>
                        </a:solidFill>
                        <a:latin typeface="Calibri"/>
                        <a:ea typeface="Calibri"/>
                        <a:cs typeface="Times New Roman"/>
                      </a:endParaRPr>
                    </a:p>
                  </a:txBody>
                  <a:tcPr marL="68580" marR="68580" marT="0" marB="0">
                    <a:lnL>
                      <a:noFill/>
                    </a:lnL>
                    <a:lnR>
                      <a:noFill/>
                    </a:lnR>
                    <a:lnT>
                      <a:noFill/>
                    </a:lnT>
                    <a:lnB>
                      <a:noFill/>
                    </a:lnB>
                    <a:solidFill>
                      <a:srgbClr val="F2F2F2"/>
                    </a:solidFill>
                  </a:tcPr>
                </a:tc>
              </a:tr>
              <a:tr h="466002">
                <a:tc>
                  <a:txBody>
                    <a:bodyPr/>
                    <a:lstStyle/>
                    <a:p>
                      <a:pPr marL="0" marR="0" algn="just">
                        <a:lnSpc>
                          <a:spcPct val="115000"/>
                        </a:lnSpc>
                        <a:spcBef>
                          <a:spcPts val="0"/>
                        </a:spcBef>
                        <a:spcAft>
                          <a:spcPts val="0"/>
                        </a:spcAft>
                      </a:pPr>
                      <a:r>
                        <a:rPr lang="en-US" sz="1600">
                          <a:solidFill>
                            <a:srgbClr val="000000"/>
                          </a:solidFill>
                          <a:latin typeface="Calibri"/>
                          <a:ea typeface="Calibri"/>
                          <a:cs typeface="Times New Roman"/>
                        </a:rPr>
                        <a:t>ksort($</a:t>
                      </a:r>
                      <a:r>
                        <a:rPr lang="en-US" sz="1600" i="1">
                          <a:solidFill>
                            <a:srgbClr val="000000"/>
                          </a:solidFill>
                          <a:latin typeface="Calibri"/>
                          <a:ea typeface="Calibri"/>
                          <a:cs typeface="Times New Roman"/>
                        </a:rPr>
                        <a:t>arrayname</a:t>
                      </a:r>
                      <a:r>
                        <a:rPr lang="en-US" sz="1600">
                          <a:solidFill>
                            <a:srgbClr val="000000"/>
                          </a:solidFill>
                          <a:latin typeface="Calibri"/>
                          <a:ea typeface="Calibri"/>
                          <a:cs typeface="Times New Roman"/>
                        </a:rPr>
                        <a:t>)</a:t>
                      </a:r>
                    </a:p>
                  </a:txBody>
                  <a:tcPr marL="68580" marR="68580" marT="0" marB="0">
                    <a:lnL>
                      <a:noFill/>
                    </a:lnL>
                    <a:lnR>
                      <a:noFill/>
                    </a:lnR>
                    <a:lnT>
                      <a:noFill/>
                    </a:lnT>
                    <a:lnB>
                      <a:noFill/>
                    </a:lnB>
                    <a:solidFill>
                      <a:srgbClr val="FFFFFF"/>
                    </a:solidFill>
                  </a:tcPr>
                </a:tc>
                <a:tc>
                  <a:txBody>
                    <a:bodyPr/>
                    <a:lstStyle/>
                    <a:p>
                      <a:pPr marL="0" marR="0" algn="just">
                        <a:lnSpc>
                          <a:spcPct val="115000"/>
                        </a:lnSpc>
                        <a:spcBef>
                          <a:spcPts val="0"/>
                        </a:spcBef>
                        <a:spcAft>
                          <a:spcPts val="0"/>
                        </a:spcAft>
                      </a:pPr>
                      <a:r>
                        <a:rPr lang="en-US" sz="1600" dirty="0">
                          <a:solidFill>
                            <a:srgbClr val="000000"/>
                          </a:solidFill>
                          <a:latin typeface="Calibri"/>
                          <a:ea typeface="Calibri"/>
                          <a:cs typeface="Times New Roman"/>
                        </a:rPr>
                        <a:t>Sorts by key.</a:t>
                      </a:r>
                    </a:p>
                  </a:txBody>
                  <a:tcPr marL="68580" marR="68580" marT="0" marB="0">
                    <a:lnL>
                      <a:noFill/>
                    </a:lnL>
                    <a:lnR>
                      <a:noFill/>
                    </a:lnR>
                    <a:lnT>
                      <a:noFill/>
                    </a:lnT>
                    <a:lnB>
                      <a:noFill/>
                    </a:lnB>
                    <a:solidFill>
                      <a:srgbClr val="FFFFFF"/>
                    </a:solidFill>
                  </a:tcPr>
                </a:tc>
              </a:tr>
              <a:tr h="466002">
                <a:tc>
                  <a:txBody>
                    <a:bodyPr/>
                    <a:lstStyle/>
                    <a:p>
                      <a:pPr marL="0" marR="0" algn="just">
                        <a:lnSpc>
                          <a:spcPct val="115000"/>
                        </a:lnSpc>
                        <a:spcBef>
                          <a:spcPts val="0"/>
                        </a:spcBef>
                        <a:spcAft>
                          <a:spcPts val="0"/>
                        </a:spcAft>
                      </a:pPr>
                      <a:r>
                        <a:rPr lang="en-US" sz="1600">
                          <a:solidFill>
                            <a:srgbClr val="000000"/>
                          </a:solidFill>
                          <a:latin typeface="Calibri"/>
                          <a:ea typeface="Calibri"/>
                          <a:cs typeface="Times New Roman"/>
                        </a:rPr>
                        <a:t>krsort($</a:t>
                      </a:r>
                      <a:r>
                        <a:rPr lang="en-US" sz="1600" i="1">
                          <a:solidFill>
                            <a:srgbClr val="000000"/>
                          </a:solidFill>
                          <a:latin typeface="Calibri"/>
                          <a:ea typeface="Calibri"/>
                          <a:cs typeface="Times New Roman"/>
                        </a:rPr>
                        <a:t>arrayname</a:t>
                      </a:r>
                      <a:r>
                        <a:rPr lang="en-US" sz="1600">
                          <a:solidFill>
                            <a:srgbClr val="000000"/>
                          </a:solidFill>
                          <a:latin typeface="Calibri"/>
                          <a:ea typeface="Calibri"/>
                          <a:cs typeface="Times New Roman"/>
                        </a:rPr>
                        <a:t>)</a:t>
                      </a:r>
                    </a:p>
                  </a:txBody>
                  <a:tcPr marL="68580" marR="68580" marT="0" marB="0">
                    <a:lnL>
                      <a:noFill/>
                    </a:lnL>
                    <a:lnR>
                      <a:noFill/>
                    </a:lnR>
                    <a:lnT>
                      <a:noFill/>
                    </a:lnT>
                    <a:lnB>
                      <a:noFill/>
                    </a:lnB>
                    <a:solidFill>
                      <a:srgbClr val="F2F2F2"/>
                    </a:solidFill>
                  </a:tcPr>
                </a:tc>
                <a:tc>
                  <a:txBody>
                    <a:bodyPr/>
                    <a:lstStyle/>
                    <a:p>
                      <a:pPr marL="0" marR="0" algn="just">
                        <a:lnSpc>
                          <a:spcPct val="115000"/>
                        </a:lnSpc>
                        <a:spcBef>
                          <a:spcPts val="0"/>
                        </a:spcBef>
                        <a:spcAft>
                          <a:spcPts val="0"/>
                        </a:spcAft>
                      </a:pPr>
                      <a:r>
                        <a:rPr lang="en-US" sz="1600" dirty="0">
                          <a:solidFill>
                            <a:srgbClr val="000000"/>
                          </a:solidFill>
                          <a:latin typeface="Calibri"/>
                          <a:ea typeface="Calibri"/>
                          <a:cs typeface="Times New Roman"/>
                        </a:rPr>
                        <a:t>Sorts by key in reverse order.</a:t>
                      </a:r>
                    </a:p>
                  </a:txBody>
                  <a:tcPr marL="68580" marR="68580" marT="0" marB="0">
                    <a:lnL>
                      <a:noFill/>
                    </a:lnL>
                    <a:lnR>
                      <a:noFill/>
                    </a:lnR>
                    <a:lnT>
                      <a:noFill/>
                    </a:lnT>
                    <a:lnB>
                      <a:noFill/>
                    </a:lnB>
                    <a:solidFill>
                      <a:srgbClr val="F2F2F2"/>
                    </a:solidFill>
                  </a:tcPr>
                </a:tc>
              </a:tr>
              <a:tr h="1309984">
                <a:tc>
                  <a:txBody>
                    <a:bodyPr/>
                    <a:lstStyle/>
                    <a:p>
                      <a:pPr marL="0" marR="0" algn="just">
                        <a:lnSpc>
                          <a:spcPct val="115000"/>
                        </a:lnSpc>
                        <a:spcBef>
                          <a:spcPts val="0"/>
                        </a:spcBef>
                        <a:spcAft>
                          <a:spcPts val="0"/>
                        </a:spcAft>
                      </a:pPr>
                      <a:r>
                        <a:rPr lang="en-US" sz="1600">
                          <a:solidFill>
                            <a:srgbClr val="000000"/>
                          </a:solidFill>
                          <a:latin typeface="Calibri"/>
                          <a:ea typeface="Calibri"/>
                          <a:cs typeface="Times New Roman"/>
                        </a:rPr>
                        <a:t>natsort(</a:t>
                      </a:r>
                      <a:r>
                        <a:rPr lang="en-US" sz="1600" i="1">
                          <a:solidFill>
                            <a:srgbClr val="000000"/>
                          </a:solidFill>
                          <a:latin typeface="Calibri"/>
                          <a:ea typeface="Calibri"/>
                          <a:cs typeface="Times New Roman"/>
                        </a:rPr>
                        <a:t>$arrayname</a:t>
                      </a:r>
                      <a:r>
                        <a:rPr lang="en-US" sz="1600">
                          <a:solidFill>
                            <a:srgbClr val="000000"/>
                          </a:solidFill>
                          <a:latin typeface="Calibri"/>
                          <a:ea typeface="Calibri"/>
                          <a:cs typeface="Times New Roman"/>
                        </a:rPr>
                        <a:t>)</a:t>
                      </a: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15000"/>
                        </a:lnSpc>
                        <a:spcBef>
                          <a:spcPts val="0"/>
                        </a:spcBef>
                        <a:spcAft>
                          <a:spcPts val="0"/>
                        </a:spcAft>
                      </a:pPr>
                      <a:r>
                        <a:rPr lang="en-US" sz="1600" dirty="0">
                          <a:solidFill>
                            <a:srgbClr val="000000"/>
                          </a:solidFill>
                          <a:latin typeface="Calibri"/>
                          <a:ea typeface="Calibri"/>
                          <a:cs typeface="Times New Roman"/>
                        </a:rPr>
                        <a:t>Sorts mixed string/number values in natural order. For example, given an array with values day1, day5, day11, day2, it sorts into the following order: day1, day2, day5, day11. The previous sort functions sort the array into this order: day1, day11, day2, day5.</a:t>
                      </a: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ransition spd="med">
    <p:wheel/>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1.6 Arrays…</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sz="2400" b="1" dirty="0" smtClean="0"/>
              <a:t>Determining Size of Array</a:t>
            </a:r>
            <a:endParaRPr lang="en-US" sz="2400" dirty="0" smtClean="0"/>
          </a:p>
          <a:p>
            <a:r>
              <a:rPr lang="en-US" sz="2400" dirty="0" smtClean="0"/>
              <a:t>You can find out the size of your array by using either the count statement or a </a:t>
            </a:r>
            <a:r>
              <a:rPr lang="en-US" sz="2400" dirty="0" err="1" smtClean="0"/>
              <a:t>sizeof</a:t>
            </a:r>
            <a:r>
              <a:rPr lang="en-US" sz="2400" dirty="0" smtClean="0"/>
              <a:t> statement. </a:t>
            </a:r>
          </a:p>
          <a:p>
            <a:r>
              <a:rPr lang="en-US" sz="2400" dirty="0" smtClean="0"/>
              <a:t>The format for these statements is as follows:</a:t>
            </a:r>
          </a:p>
          <a:p>
            <a:pPr>
              <a:buNone/>
            </a:pPr>
            <a:r>
              <a:rPr lang="en-US" sz="2400" dirty="0" smtClean="0">
                <a:solidFill>
                  <a:srgbClr val="FF0000"/>
                </a:solidFill>
              </a:rPr>
              <a:t>		$n = count(</a:t>
            </a:r>
            <a:r>
              <a:rPr lang="en-US" sz="2400" i="1" dirty="0" smtClean="0">
                <a:solidFill>
                  <a:srgbClr val="FF0000"/>
                </a:solidFill>
              </a:rPr>
              <a:t>$</a:t>
            </a:r>
            <a:r>
              <a:rPr lang="en-US" sz="2400" i="1" dirty="0" err="1" smtClean="0">
                <a:solidFill>
                  <a:srgbClr val="FF0000"/>
                </a:solidFill>
              </a:rPr>
              <a:t>arrayname</a:t>
            </a:r>
            <a:r>
              <a:rPr lang="en-US" sz="2400" dirty="0" smtClean="0">
                <a:solidFill>
                  <a:srgbClr val="FF0000"/>
                </a:solidFill>
              </a:rPr>
              <a:t>);</a:t>
            </a:r>
          </a:p>
          <a:p>
            <a:pPr>
              <a:buNone/>
            </a:pPr>
            <a:r>
              <a:rPr lang="en-US" sz="2400" dirty="0" smtClean="0">
                <a:solidFill>
                  <a:srgbClr val="FF0000"/>
                </a:solidFill>
              </a:rPr>
              <a:t>		$n = </a:t>
            </a:r>
            <a:r>
              <a:rPr lang="en-US" sz="2400" dirty="0" err="1" smtClean="0">
                <a:solidFill>
                  <a:srgbClr val="FF0000"/>
                </a:solidFill>
              </a:rPr>
              <a:t>sizeof</a:t>
            </a:r>
            <a:r>
              <a:rPr lang="en-US" sz="2400" dirty="0" smtClean="0">
                <a:solidFill>
                  <a:srgbClr val="FF0000"/>
                </a:solidFill>
              </a:rPr>
              <a:t>(</a:t>
            </a:r>
            <a:r>
              <a:rPr lang="en-US" sz="2400" i="1" dirty="0" smtClean="0">
                <a:solidFill>
                  <a:srgbClr val="FF0000"/>
                </a:solidFill>
              </a:rPr>
              <a:t>$</a:t>
            </a:r>
            <a:r>
              <a:rPr lang="en-US" sz="2400" i="1" dirty="0" err="1" smtClean="0">
                <a:solidFill>
                  <a:srgbClr val="FF0000"/>
                </a:solidFill>
              </a:rPr>
              <a:t>arrayname</a:t>
            </a:r>
            <a:r>
              <a:rPr lang="en-US" sz="2400" dirty="0" smtClean="0">
                <a:solidFill>
                  <a:srgbClr val="FF0000"/>
                </a:solidFill>
              </a:rPr>
              <a:t>);</a:t>
            </a:r>
          </a:p>
          <a:p>
            <a:r>
              <a:rPr lang="en-US" sz="2400" dirty="0" smtClean="0"/>
              <a:t>After either of these statements, $n will contain the number of elements in the array.</a:t>
            </a:r>
          </a:p>
          <a:p>
            <a:pPr>
              <a:buNone/>
            </a:pPr>
            <a:endParaRPr lang="en-US" sz="1900" dirty="0" smtClean="0"/>
          </a:p>
          <a:p>
            <a:pPr>
              <a:buNone/>
            </a:pPr>
            <a:r>
              <a:rPr lang="en-US" sz="2400" b="1" dirty="0" smtClean="0"/>
              <a:t>Built-in Arrays</a:t>
            </a:r>
            <a:endParaRPr lang="en-US" sz="2400" dirty="0" smtClean="0"/>
          </a:p>
          <a:p>
            <a:r>
              <a:rPr lang="en-US" sz="2400" dirty="0" smtClean="0"/>
              <a:t>PHP has several built-in arrays that you can use when writing PHP scripts. </a:t>
            </a:r>
          </a:p>
          <a:p>
            <a:r>
              <a:rPr lang="en-US" sz="2400" dirty="0" smtClean="0"/>
              <a:t>Different types of information are stored in </a:t>
            </a:r>
            <a:r>
              <a:rPr lang="en-US" sz="2400" dirty="0" err="1" smtClean="0"/>
              <a:t>builtin</a:t>
            </a:r>
            <a:r>
              <a:rPr lang="en-US" sz="2400" dirty="0" smtClean="0"/>
              <a:t> arrays. </a:t>
            </a:r>
          </a:p>
          <a:p>
            <a:r>
              <a:rPr lang="en-US" sz="2400" dirty="0" smtClean="0"/>
              <a:t>For example, information about your server (such as headers, paths, and script locations) is stored in an array called $_SERVER</a:t>
            </a:r>
          </a:p>
        </p:txBody>
      </p:sp>
    </p:spTree>
  </p:cSld>
  <p:clrMapOvr>
    <a:masterClrMapping/>
  </p:clrMapOvr>
  <p:transition spd="med">
    <p:wheel/>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nvPr>
        </p:nvGraphicFramePr>
        <p:xfrm>
          <a:off x="304800" y="152400"/>
          <a:ext cx="8534400" cy="6578673"/>
        </p:xfrm>
        <a:graphic>
          <a:graphicData uri="http://schemas.openxmlformats.org/drawingml/2006/table">
            <a:tbl>
              <a:tblPr/>
              <a:tblGrid>
                <a:gridCol w="1981200"/>
                <a:gridCol w="6553200"/>
              </a:tblGrid>
              <a:tr h="222939">
                <a:tc>
                  <a:txBody>
                    <a:bodyPr/>
                    <a:lstStyle/>
                    <a:p>
                      <a:pPr marL="0" marR="0" algn="just">
                        <a:lnSpc>
                          <a:spcPct val="115000"/>
                        </a:lnSpc>
                        <a:spcBef>
                          <a:spcPts val="0"/>
                        </a:spcBef>
                        <a:spcAft>
                          <a:spcPts val="0"/>
                        </a:spcAft>
                      </a:pPr>
                      <a:r>
                        <a:rPr lang="en-US" sz="1400" b="1" i="1" dirty="0">
                          <a:latin typeface="Calibri"/>
                          <a:ea typeface="Calibri"/>
                          <a:cs typeface="Times New Roman"/>
                        </a:rPr>
                        <a:t>Array</a:t>
                      </a:r>
                      <a:endParaRPr lang="en-US" sz="1400" dirty="0">
                        <a:latin typeface="Calibri"/>
                        <a:ea typeface="Calibri"/>
                        <a:cs typeface="Times New Roman"/>
                      </a:endParaRP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400" b="1" i="1">
                          <a:latin typeface="Calibri"/>
                          <a:ea typeface="Calibri"/>
                          <a:cs typeface="Times New Roman"/>
                        </a:rPr>
                        <a:t>Description</a:t>
                      </a:r>
                      <a:endParaRPr lang="en-US" sz="1400">
                        <a:latin typeface="Calibri"/>
                        <a:ea typeface="Calibri"/>
                        <a:cs typeface="Times New Roman"/>
                      </a:endParaRP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5879">
                <a:tc>
                  <a:txBody>
                    <a:bodyPr/>
                    <a:lstStyle/>
                    <a:p>
                      <a:pPr marL="0" marR="0" algn="just">
                        <a:lnSpc>
                          <a:spcPct val="115000"/>
                        </a:lnSpc>
                        <a:spcBef>
                          <a:spcPts val="0"/>
                        </a:spcBef>
                        <a:spcAft>
                          <a:spcPts val="0"/>
                        </a:spcAft>
                      </a:pPr>
                      <a:r>
                        <a:rPr lang="en-US" sz="1400" dirty="0">
                          <a:latin typeface="Calibri"/>
                          <a:ea typeface="Calibri"/>
                          <a:cs typeface="Times New Roman"/>
                        </a:rPr>
                        <a:t>$</a:t>
                      </a:r>
                      <a:r>
                        <a:rPr lang="en-US" sz="1400" dirty="0" smtClean="0">
                          <a:latin typeface="Calibri"/>
                          <a:ea typeface="Calibri"/>
                          <a:cs typeface="Times New Roman"/>
                        </a:rPr>
                        <a:t>GLOBALS</a:t>
                      </a:r>
                      <a:endParaRPr lang="en-US" sz="1400" dirty="0">
                        <a:latin typeface="Calibri"/>
                        <a:ea typeface="Calibri"/>
                        <a:cs typeface="Times New Roman"/>
                      </a:endParaRP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400">
                          <a:latin typeface="Calibri"/>
                          <a:ea typeface="Calibri"/>
                          <a:cs typeface="Times New Roman"/>
                        </a:rPr>
                        <a:t>Contains all the global variables. For example, if you use the statement, $testvar = 1, you can then access the variable as $GLOBALS [‘testvar’].</a:t>
                      </a: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5879">
                <a:tc>
                  <a:txBody>
                    <a:bodyPr/>
                    <a:lstStyle/>
                    <a:p>
                      <a:pPr marL="0" marR="0" algn="just">
                        <a:lnSpc>
                          <a:spcPct val="115000"/>
                        </a:lnSpc>
                        <a:spcBef>
                          <a:spcPts val="0"/>
                        </a:spcBef>
                        <a:spcAft>
                          <a:spcPts val="0"/>
                        </a:spcAft>
                      </a:pPr>
                      <a:r>
                        <a:rPr lang="en-US" sz="1400" dirty="0">
                          <a:latin typeface="Calibri"/>
                          <a:ea typeface="Calibri"/>
                          <a:cs typeface="Times New Roman"/>
                        </a:rPr>
                        <a:t>$ _</a:t>
                      </a:r>
                      <a:r>
                        <a:rPr lang="en-US" sz="1400" dirty="0" smtClean="0">
                          <a:latin typeface="Calibri"/>
                          <a:ea typeface="Calibri"/>
                          <a:cs typeface="Times New Roman"/>
                        </a:rPr>
                        <a:t>POST[]</a:t>
                      </a:r>
                      <a:endParaRPr lang="en-US" sz="1400" dirty="0">
                        <a:latin typeface="Calibri"/>
                        <a:ea typeface="Calibri"/>
                        <a:cs typeface="Times New Roman"/>
                      </a:endParaRP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400">
                          <a:latin typeface="Calibri"/>
                          <a:ea typeface="Calibri"/>
                          <a:cs typeface="Times New Roman"/>
                        </a:rPr>
                        <a:t>Contains all the variables contained in a form if the form uses method=”post”.</a:t>
                      </a: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939">
                <a:tc>
                  <a:txBody>
                    <a:bodyPr/>
                    <a:lstStyle/>
                    <a:p>
                      <a:pPr marL="0" marR="0" algn="just">
                        <a:lnSpc>
                          <a:spcPct val="115000"/>
                        </a:lnSpc>
                        <a:spcBef>
                          <a:spcPts val="0"/>
                        </a:spcBef>
                        <a:spcAft>
                          <a:spcPts val="0"/>
                        </a:spcAft>
                      </a:pPr>
                      <a:r>
                        <a:rPr lang="en-US" sz="1400" dirty="0">
                          <a:latin typeface="Calibri"/>
                          <a:ea typeface="Calibri"/>
                          <a:cs typeface="Times New Roman"/>
                        </a:rPr>
                        <a:t>$</a:t>
                      </a:r>
                      <a:r>
                        <a:rPr lang="en-US" sz="1400" dirty="0" smtClean="0">
                          <a:latin typeface="Calibri"/>
                          <a:ea typeface="Calibri"/>
                          <a:cs typeface="Times New Roman"/>
                        </a:rPr>
                        <a:t>HTTP_POST_VARS</a:t>
                      </a:r>
                      <a:endParaRPr lang="en-US" sz="1400" dirty="0">
                        <a:latin typeface="Calibri"/>
                        <a:ea typeface="Calibri"/>
                        <a:cs typeface="Times New Roman"/>
                      </a:endParaRP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400" dirty="0">
                          <a:latin typeface="Calibri"/>
                          <a:ea typeface="Calibri"/>
                          <a:cs typeface="Times New Roman"/>
                        </a:rPr>
                        <a:t>Same as $ _POST.</a:t>
                      </a: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5879">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1400" dirty="0">
                          <a:latin typeface="Calibri"/>
                          <a:ea typeface="Calibri"/>
                          <a:cs typeface="Times New Roman"/>
                        </a:rPr>
                        <a:t>$ _</a:t>
                      </a:r>
                      <a:r>
                        <a:rPr lang="en-US" sz="1400" dirty="0" smtClean="0">
                          <a:latin typeface="Calibri"/>
                          <a:ea typeface="Calibri"/>
                          <a:cs typeface="Times New Roman"/>
                        </a:rPr>
                        <a:t>GET</a:t>
                      </a: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400">
                          <a:latin typeface="Calibri"/>
                          <a:ea typeface="Calibri"/>
                          <a:cs typeface="Times New Roman"/>
                        </a:rPr>
                        <a:t>Contains all the variables passed from a previous page as part of the URL. This includes variables passed in a form using method=”get”.</a:t>
                      </a: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939">
                <a:tc>
                  <a:txBody>
                    <a:bodyPr/>
                    <a:lstStyle/>
                    <a:p>
                      <a:pPr marL="0" marR="0" algn="just">
                        <a:lnSpc>
                          <a:spcPct val="115000"/>
                        </a:lnSpc>
                        <a:spcBef>
                          <a:spcPts val="0"/>
                        </a:spcBef>
                        <a:spcAft>
                          <a:spcPts val="0"/>
                        </a:spcAft>
                      </a:pPr>
                      <a:r>
                        <a:rPr lang="en-US" sz="1400" dirty="0">
                          <a:latin typeface="Calibri"/>
                          <a:ea typeface="Calibri"/>
                          <a:cs typeface="Times New Roman"/>
                        </a:rPr>
                        <a:t>$</a:t>
                      </a:r>
                      <a:r>
                        <a:rPr lang="en-US" sz="1400" dirty="0" smtClean="0">
                          <a:latin typeface="Calibri"/>
                          <a:ea typeface="Calibri"/>
                          <a:cs typeface="Times New Roman"/>
                        </a:rPr>
                        <a:t>HTTP_GET_VARS</a:t>
                      </a:r>
                      <a:endParaRPr lang="en-US" sz="1400" dirty="0">
                        <a:latin typeface="Calibri"/>
                        <a:ea typeface="Calibri"/>
                        <a:cs typeface="Times New Roman"/>
                      </a:endParaRP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400">
                          <a:latin typeface="Calibri"/>
                          <a:ea typeface="Calibri"/>
                          <a:cs typeface="Times New Roman"/>
                        </a:rPr>
                        <a:t>Same as $ _GET.</a:t>
                      </a: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939">
                <a:tc>
                  <a:txBody>
                    <a:bodyPr/>
                    <a:lstStyle/>
                    <a:p>
                      <a:pPr marL="0" marR="0" algn="just">
                        <a:lnSpc>
                          <a:spcPct val="115000"/>
                        </a:lnSpc>
                        <a:spcBef>
                          <a:spcPts val="0"/>
                        </a:spcBef>
                        <a:spcAft>
                          <a:spcPts val="0"/>
                        </a:spcAft>
                      </a:pPr>
                      <a:r>
                        <a:rPr lang="en-US" sz="1400" dirty="0">
                          <a:latin typeface="Calibri"/>
                          <a:ea typeface="Calibri"/>
                          <a:cs typeface="Times New Roman"/>
                        </a:rPr>
                        <a:t>$ _</a:t>
                      </a:r>
                      <a:r>
                        <a:rPr lang="en-US" sz="1400" dirty="0" smtClean="0">
                          <a:latin typeface="Calibri"/>
                          <a:ea typeface="Calibri"/>
                          <a:cs typeface="Times New Roman"/>
                        </a:rPr>
                        <a:t>COOKIE[]</a:t>
                      </a:r>
                      <a:endParaRPr lang="en-US" sz="1400" dirty="0">
                        <a:latin typeface="Calibri"/>
                        <a:ea typeface="Calibri"/>
                        <a:cs typeface="Times New Roman"/>
                      </a:endParaRP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400">
                          <a:latin typeface="Calibri"/>
                          <a:ea typeface="Calibri"/>
                          <a:cs typeface="Times New Roman"/>
                        </a:rPr>
                        <a:t>Contains all the cookie variables.</a:t>
                      </a: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5879">
                <a:tc>
                  <a:txBody>
                    <a:bodyPr/>
                    <a:lstStyle/>
                    <a:p>
                      <a:pPr marL="0" marR="0" algn="just">
                        <a:lnSpc>
                          <a:spcPct val="115000"/>
                        </a:lnSpc>
                        <a:spcBef>
                          <a:spcPts val="0"/>
                        </a:spcBef>
                        <a:spcAft>
                          <a:spcPts val="0"/>
                        </a:spcAft>
                      </a:pPr>
                      <a:r>
                        <a:rPr lang="en-US" sz="1400" dirty="0">
                          <a:latin typeface="Calibri"/>
                          <a:ea typeface="Calibri"/>
                          <a:cs typeface="Times New Roman"/>
                        </a:rPr>
                        <a:t>$</a:t>
                      </a:r>
                      <a:r>
                        <a:rPr lang="en-US" sz="1400" dirty="0" smtClean="0">
                          <a:latin typeface="Calibri"/>
                          <a:ea typeface="Calibri"/>
                          <a:cs typeface="Times New Roman"/>
                        </a:rPr>
                        <a:t>HTTP_COOKIE_VARS</a:t>
                      </a:r>
                      <a:endParaRPr lang="en-US" sz="1400" dirty="0">
                        <a:latin typeface="Calibri"/>
                        <a:ea typeface="Calibri"/>
                        <a:cs typeface="Times New Roman"/>
                      </a:endParaRP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400">
                          <a:latin typeface="Calibri"/>
                          <a:ea typeface="Calibri"/>
                          <a:cs typeface="Times New Roman"/>
                        </a:rPr>
                        <a:t>Same as $ _COOKIE.</a:t>
                      </a: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939">
                <a:tc>
                  <a:txBody>
                    <a:bodyPr/>
                    <a:lstStyle/>
                    <a:p>
                      <a:pPr marL="0" marR="0" algn="just">
                        <a:lnSpc>
                          <a:spcPct val="115000"/>
                        </a:lnSpc>
                        <a:spcBef>
                          <a:spcPts val="0"/>
                        </a:spcBef>
                        <a:spcAft>
                          <a:spcPts val="0"/>
                        </a:spcAft>
                      </a:pPr>
                      <a:r>
                        <a:rPr lang="en-US" sz="1400" dirty="0">
                          <a:latin typeface="Calibri"/>
                          <a:ea typeface="Calibri"/>
                          <a:cs typeface="Times New Roman"/>
                        </a:rPr>
                        <a:t>$ _</a:t>
                      </a:r>
                      <a:r>
                        <a:rPr lang="en-US" sz="1400" dirty="0" smtClean="0">
                          <a:latin typeface="Calibri"/>
                          <a:ea typeface="Calibri"/>
                          <a:cs typeface="Times New Roman"/>
                        </a:rPr>
                        <a:t>SESSION</a:t>
                      </a:r>
                      <a:endParaRPr lang="en-US" sz="1400" dirty="0">
                        <a:latin typeface="Calibri"/>
                        <a:ea typeface="Calibri"/>
                        <a:cs typeface="Times New Roman"/>
                      </a:endParaRP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400" dirty="0">
                          <a:latin typeface="Calibri"/>
                          <a:ea typeface="Calibri"/>
                          <a:cs typeface="Times New Roman"/>
                        </a:rPr>
                        <a:t>Contains all the session variables.</a:t>
                      </a: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5879">
                <a:tc>
                  <a:txBody>
                    <a:bodyPr/>
                    <a:lstStyle/>
                    <a:p>
                      <a:pPr marL="0" marR="0" algn="just">
                        <a:lnSpc>
                          <a:spcPct val="115000"/>
                        </a:lnSpc>
                        <a:spcBef>
                          <a:spcPts val="0"/>
                        </a:spcBef>
                        <a:spcAft>
                          <a:spcPts val="0"/>
                        </a:spcAft>
                      </a:pPr>
                      <a:r>
                        <a:rPr lang="en-US" sz="1400" dirty="0">
                          <a:latin typeface="Calibri"/>
                          <a:ea typeface="Calibri"/>
                          <a:cs typeface="Times New Roman"/>
                        </a:rPr>
                        <a:t>$</a:t>
                      </a:r>
                      <a:r>
                        <a:rPr lang="en-US" sz="1400" dirty="0" smtClean="0">
                          <a:latin typeface="Calibri"/>
                          <a:ea typeface="Calibri"/>
                          <a:cs typeface="Times New Roman"/>
                        </a:rPr>
                        <a:t>HTTP_SESSION_VARS</a:t>
                      </a:r>
                      <a:endParaRPr lang="en-US" sz="1400" dirty="0">
                        <a:latin typeface="Calibri"/>
                        <a:ea typeface="Calibri"/>
                        <a:cs typeface="Times New Roman"/>
                      </a:endParaRP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400">
                          <a:latin typeface="Calibri"/>
                          <a:ea typeface="Calibri"/>
                          <a:cs typeface="Times New Roman"/>
                        </a:rPr>
                        <a:t>Same as $ _SESSION.</a:t>
                      </a: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5879">
                <a:tc>
                  <a:txBody>
                    <a:bodyPr/>
                    <a:lstStyle/>
                    <a:p>
                      <a:pPr marL="0" marR="0" algn="just">
                        <a:lnSpc>
                          <a:spcPct val="115000"/>
                        </a:lnSpc>
                        <a:spcBef>
                          <a:spcPts val="0"/>
                        </a:spcBef>
                        <a:spcAft>
                          <a:spcPts val="0"/>
                        </a:spcAft>
                      </a:pPr>
                      <a:r>
                        <a:rPr lang="en-US" sz="1400" dirty="0">
                          <a:latin typeface="Calibri"/>
                          <a:ea typeface="Calibri"/>
                          <a:cs typeface="Times New Roman"/>
                        </a:rPr>
                        <a:t>$_</a:t>
                      </a:r>
                      <a:r>
                        <a:rPr lang="en-US" sz="1400" dirty="0" smtClean="0">
                          <a:latin typeface="Calibri"/>
                          <a:ea typeface="Calibri"/>
                          <a:cs typeface="Times New Roman"/>
                        </a:rPr>
                        <a:t>REQUEST</a:t>
                      </a:r>
                      <a:endParaRPr lang="en-US" sz="1400" dirty="0">
                        <a:latin typeface="Calibri"/>
                        <a:ea typeface="Calibri"/>
                        <a:cs typeface="Times New Roman"/>
                      </a:endParaRP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400">
                          <a:latin typeface="Calibri"/>
                          <a:ea typeface="Calibri"/>
                          <a:cs typeface="Times New Roman"/>
                        </a:rPr>
                        <a:t>Contains all the variables together that are in $_POST, $_GET, and $_SESSION.</a:t>
                      </a: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939">
                <a:tc>
                  <a:txBody>
                    <a:bodyPr/>
                    <a:lstStyle/>
                    <a:p>
                      <a:pPr marL="0" marR="0" algn="just">
                        <a:lnSpc>
                          <a:spcPct val="115000"/>
                        </a:lnSpc>
                        <a:spcBef>
                          <a:spcPts val="0"/>
                        </a:spcBef>
                        <a:spcAft>
                          <a:spcPts val="0"/>
                        </a:spcAft>
                      </a:pPr>
                      <a:r>
                        <a:rPr lang="en-US" sz="1400" dirty="0">
                          <a:latin typeface="Calibri"/>
                          <a:ea typeface="Calibri"/>
                          <a:cs typeface="Times New Roman"/>
                        </a:rPr>
                        <a:t>$_</a:t>
                      </a:r>
                      <a:r>
                        <a:rPr lang="en-US" sz="1400" dirty="0" smtClean="0">
                          <a:latin typeface="Calibri"/>
                          <a:ea typeface="Calibri"/>
                          <a:cs typeface="Times New Roman"/>
                        </a:rPr>
                        <a:t>FILES</a:t>
                      </a:r>
                      <a:endParaRPr lang="en-US" sz="1400" dirty="0">
                        <a:latin typeface="Calibri"/>
                        <a:ea typeface="Calibri"/>
                        <a:cs typeface="Times New Roman"/>
                      </a:endParaRP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400">
                          <a:latin typeface="Calibri"/>
                          <a:ea typeface="Calibri"/>
                          <a:cs typeface="Times New Roman"/>
                        </a:rPr>
                        <a:t>Contains the names of files that have been uploaded.</a:t>
                      </a: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939">
                <a:tc>
                  <a:txBody>
                    <a:bodyPr/>
                    <a:lstStyle/>
                    <a:p>
                      <a:pPr marL="0" marR="0" algn="just">
                        <a:lnSpc>
                          <a:spcPct val="115000"/>
                        </a:lnSpc>
                        <a:spcBef>
                          <a:spcPts val="0"/>
                        </a:spcBef>
                        <a:spcAft>
                          <a:spcPts val="0"/>
                        </a:spcAft>
                      </a:pPr>
                      <a:r>
                        <a:rPr lang="en-US" sz="1400" dirty="0">
                          <a:latin typeface="Calibri"/>
                          <a:ea typeface="Calibri"/>
                          <a:cs typeface="Times New Roman"/>
                        </a:rPr>
                        <a:t>$</a:t>
                      </a:r>
                      <a:r>
                        <a:rPr lang="en-US" sz="1400" dirty="0" smtClean="0">
                          <a:latin typeface="Calibri"/>
                          <a:ea typeface="Calibri"/>
                          <a:cs typeface="Times New Roman"/>
                        </a:rPr>
                        <a:t>HTTP_FILES_VARS</a:t>
                      </a:r>
                      <a:endParaRPr lang="en-US" sz="1400" dirty="0">
                        <a:latin typeface="Calibri"/>
                        <a:ea typeface="Calibri"/>
                        <a:cs typeface="Times New Roman"/>
                      </a:endParaRP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400">
                          <a:latin typeface="Calibri"/>
                          <a:ea typeface="Calibri"/>
                          <a:cs typeface="Times New Roman"/>
                        </a:rPr>
                        <a:t>Same as $_FILES.</a:t>
                      </a: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8818">
                <a:tc>
                  <a:txBody>
                    <a:bodyPr/>
                    <a:lstStyle/>
                    <a:p>
                      <a:pPr marL="0" marR="0" algn="just">
                        <a:lnSpc>
                          <a:spcPct val="115000"/>
                        </a:lnSpc>
                        <a:spcBef>
                          <a:spcPts val="0"/>
                        </a:spcBef>
                        <a:spcAft>
                          <a:spcPts val="0"/>
                        </a:spcAft>
                      </a:pPr>
                      <a:r>
                        <a:rPr lang="en-US" sz="1400" dirty="0">
                          <a:latin typeface="Calibri"/>
                          <a:ea typeface="Calibri"/>
                          <a:cs typeface="Times New Roman"/>
                        </a:rPr>
                        <a:t>$_</a:t>
                      </a:r>
                      <a:r>
                        <a:rPr lang="en-US" sz="1400" dirty="0" smtClean="0">
                          <a:latin typeface="Calibri"/>
                          <a:ea typeface="Calibri"/>
                          <a:cs typeface="Times New Roman"/>
                        </a:rPr>
                        <a:t>SERVER</a:t>
                      </a:r>
                      <a:endParaRPr lang="en-US" sz="1400" dirty="0">
                        <a:latin typeface="Calibri"/>
                        <a:ea typeface="Calibri"/>
                        <a:cs typeface="Times New Roman"/>
                      </a:endParaRP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400">
                          <a:latin typeface="Calibri"/>
                          <a:ea typeface="Calibri"/>
                          <a:cs typeface="Times New Roman"/>
                        </a:rPr>
                        <a:t>Contains information about your server. Because your Web server provides the information, the information that’s available depends on what server you’re using.</a:t>
                      </a: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5879">
                <a:tc>
                  <a:txBody>
                    <a:bodyPr/>
                    <a:lstStyle/>
                    <a:p>
                      <a:pPr marL="0" marR="0" algn="just">
                        <a:lnSpc>
                          <a:spcPct val="115000"/>
                        </a:lnSpc>
                        <a:spcBef>
                          <a:spcPts val="0"/>
                        </a:spcBef>
                        <a:spcAft>
                          <a:spcPts val="0"/>
                        </a:spcAft>
                      </a:pPr>
                      <a:r>
                        <a:rPr lang="en-US" sz="1400" dirty="0">
                          <a:latin typeface="Calibri"/>
                          <a:ea typeface="Calibri"/>
                          <a:cs typeface="Times New Roman"/>
                        </a:rPr>
                        <a:t>$</a:t>
                      </a:r>
                      <a:r>
                        <a:rPr lang="en-US" sz="1400" dirty="0" smtClean="0">
                          <a:latin typeface="Calibri"/>
                          <a:ea typeface="Calibri"/>
                          <a:cs typeface="Times New Roman"/>
                        </a:rPr>
                        <a:t>HTTP_SERVER_VARS</a:t>
                      </a:r>
                      <a:endParaRPr lang="en-US" sz="1400" dirty="0">
                        <a:latin typeface="Calibri"/>
                        <a:ea typeface="Calibri"/>
                        <a:cs typeface="Times New Roman"/>
                      </a:endParaRP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400">
                          <a:latin typeface="Calibri"/>
                          <a:ea typeface="Calibri"/>
                          <a:cs typeface="Times New Roman"/>
                        </a:rPr>
                        <a:t>Same as $_SERVER.</a:t>
                      </a: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8818">
                <a:tc>
                  <a:txBody>
                    <a:bodyPr/>
                    <a:lstStyle/>
                    <a:p>
                      <a:pPr marL="0" marR="0" algn="just">
                        <a:lnSpc>
                          <a:spcPct val="115000"/>
                        </a:lnSpc>
                        <a:spcBef>
                          <a:spcPts val="0"/>
                        </a:spcBef>
                        <a:spcAft>
                          <a:spcPts val="0"/>
                        </a:spcAft>
                      </a:pPr>
                      <a:r>
                        <a:rPr lang="en-US" sz="1400" dirty="0">
                          <a:latin typeface="Calibri"/>
                          <a:ea typeface="Calibri"/>
                          <a:cs typeface="Times New Roman"/>
                        </a:rPr>
                        <a:t>$_</a:t>
                      </a:r>
                      <a:r>
                        <a:rPr lang="en-US" sz="1400" dirty="0" smtClean="0">
                          <a:latin typeface="Calibri"/>
                          <a:ea typeface="Calibri"/>
                          <a:cs typeface="Times New Roman"/>
                        </a:rPr>
                        <a:t>ENV</a:t>
                      </a:r>
                      <a:endParaRPr lang="en-US" sz="1400" dirty="0">
                        <a:latin typeface="Calibri"/>
                        <a:ea typeface="Calibri"/>
                        <a:cs typeface="Times New Roman"/>
                      </a:endParaRP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400">
                          <a:latin typeface="Calibri"/>
                          <a:ea typeface="Calibri"/>
                          <a:cs typeface="Times New Roman"/>
                        </a:rPr>
                        <a:t>Contains information provided by your operating system, such as the operating system name, the system drive, and the path to your temp directory. This info varies depending on your operating system</a:t>
                      </a: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939">
                <a:tc>
                  <a:txBody>
                    <a:bodyPr/>
                    <a:lstStyle/>
                    <a:p>
                      <a:pPr marL="0" marR="0" algn="just">
                        <a:lnSpc>
                          <a:spcPct val="115000"/>
                        </a:lnSpc>
                        <a:spcBef>
                          <a:spcPts val="0"/>
                        </a:spcBef>
                        <a:spcAft>
                          <a:spcPts val="0"/>
                        </a:spcAft>
                      </a:pPr>
                      <a:r>
                        <a:rPr lang="en-US" sz="1400" dirty="0">
                          <a:latin typeface="Calibri"/>
                          <a:ea typeface="Calibri"/>
                          <a:cs typeface="Times New Roman"/>
                        </a:rPr>
                        <a:t>$</a:t>
                      </a:r>
                      <a:r>
                        <a:rPr lang="en-US" sz="1400" dirty="0" smtClean="0">
                          <a:latin typeface="Calibri"/>
                          <a:ea typeface="Calibri"/>
                          <a:cs typeface="Times New Roman"/>
                        </a:rPr>
                        <a:t>HTTP_ENV_VARS</a:t>
                      </a:r>
                      <a:endParaRPr lang="en-US" sz="1400" dirty="0">
                        <a:latin typeface="Calibri"/>
                        <a:ea typeface="Calibri"/>
                        <a:cs typeface="Times New Roman"/>
                      </a:endParaRP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400" dirty="0">
                          <a:latin typeface="Calibri"/>
                          <a:ea typeface="Calibri"/>
                          <a:cs typeface="Times New Roman"/>
                        </a:rPr>
                        <a:t>Same as $_ENV.</a:t>
                      </a:r>
                    </a:p>
                  </a:txBody>
                  <a:tcPr marL="66637" marR="6663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wheel/>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1.6 Arrays…</a:t>
            </a:r>
            <a:endParaRPr lang="en-US" dirty="0"/>
          </a:p>
        </p:txBody>
      </p:sp>
      <p:sp>
        <p:nvSpPr>
          <p:cNvPr id="3" name="Content Placeholder 2"/>
          <p:cNvSpPr>
            <a:spLocks noGrp="1"/>
          </p:cNvSpPr>
          <p:nvPr>
            <p:ph sz="quarter" idx="1"/>
          </p:nvPr>
        </p:nvSpPr>
        <p:spPr/>
        <p:txBody>
          <a:bodyPr>
            <a:normAutofit/>
          </a:bodyPr>
          <a:lstStyle/>
          <a:p>
            <a:r>
              <a:rPr lang="en-US" sz="2400" dirty="0" smtClean="0"/>
              <a:t>The $_SERVER and $_ENV arrays contain different information, depending on the server and operating system you’re using. </a:t>
            </a:r>
          </a:p>
          <a:p>
            <a:r>
              <a:rPr lang="en-US" sz="2400" dirty="0" smtClean="0"/>
              <a:t>You can see what information is in the arrays for your particular server and operating system by using the following statements:</a:t>
            </a:r>
          </a:p>
          <a:p>
            <a:pPr>
              <a:buNone/>
            </a:pPr>
            <a:r>
              <a:rPr lang="en-US" sz="2400" dirty="0" smtClean="0"/>
              <a:t>	</a:t>
            </a:r>
            <a:r>
              <a:rPr lang="en-US" sz="2400" dirty="0" err="1" smtClean="0">
                <a:solidFill>
                  <a:srgbClr val="FF0000"/>
                </a:solidFill>
              </a:rPr>
              <a:t>foreach</a:t>
            </a:r>
            <a:r>
              <a:rPr lang="en-US" sz="2400" dirty="0" smtClean="0">
                <a:solidFill>
                  <a:srgbClr val="FF0000"/>
                </a:solidFill>
              </a:rPr>
              <a:t>($_SERVER as $key =&gt;$value)</a:t>
            </a:r>
          </a:p>
          <a:p>
            <a:pPr>
              <a:buNone/>
            </a:pPr>
            <a:r>
              <a:rPr lang="en-US" sz="2400" dirty="0" smtClean="0">
                <a:solidFill>
                  <a:srgbClr val="FF0000"/>
                </a:solidFill>
              </a:rPr>
              <a:t>		echo “Key=$key, Value=$value\n”;</a:t>
            </a:r>
            <a:endParaRPr lang="en-US" sz="2400" dirty="0">
              <a:solidFill>
                <a:srgbClr val="FF0000"/>
              </a:solidFill>
            </a:endParaRPr>
          </a:p>
        </p:txBody>
      </p:sp>
    </p:spTree>
  </p:cSld>
  <p:clrMapOvr>
    <a:masterClrMapping/>
  </p:clrMapOvr>
  <p:transition spd="med">
    <p:whee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Writing PHP…</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Example: your first hello world PHP script</a:t>
            </a:r>
          </a:p>
          <a:p>
            <a:pPr lvl="2">
              <a:buNone/>
            </a:pPr>
            <a:r>
              <a:rPr lang="en-US" sz="2800" dirty="0" smtClean="0">
                <a:solidFill>
                  <a:srgbClr val="FF0000"/>
                </a:solidFill>
              </a:rPr>
              <a:t>&lt;html&gt;</a:t>
            </a:r>
          </a:p>
          <a:p>
            <a:pPr lvl="2">
              <a:buNone/>
            </a:pPr>
            <a:r>
              <a:rPr lang="en-US" sz="2800" dirty="0" smtClean="0">
                <a:solidFill>
                  <a:srgbClr val="FF0000"/>
                </a:solidFill>
              </a:rPr>
              <a:t>&lt;head&gt;&lt;title&gt;Hello World Script&lt;/title&gt;&lt;/head&gt;</a:t>
            </a:r>
          </a:p>
          <a:p>
            <a:pPr lvl="2">
              <a:buNone/>
            </a:pPr>
            <a:r>
              <a:rPr lang="en-US" sz="2800" dirty="0" smtClean="0">
                <a:solidFill>
                  <a:srgbClr val="FF0000"/>
                </a:solidFill>
              </a:rPr>
              <a:t>&lt;body&gt;</a:t>
            </a:r>
          </a:p>
          <a:p>
            <a:pPr lvl="2">
              <a:buNone/>
            </a:pPr>
            <a:r>
              <a:rPr lang="en-US" sz="2800" dirty="0" smtClean="0">
                <a:solidFill>
                  <a:srgbClr val="FF0000"/>
                </a:solidFill>
              </a:rPr>
              <a:t>&lt;?</a:t>
            </a:r>
            <a:r>
              <a:rPr lang="en-US" sz="2800" dirty="0" err="1" smtClean="0">
                <a:solidFill>
                  <a:srgbClr val="FF0000"/>
                </a:solidFill>
              </a:rPr>
              <a:t>php</a:t>
            </a:r>
            <a:endParaRPr lang="en-US" sz="2800" dirty="0" smtClean="0">
              <a:solidFill>
                <a:srgbClr val="FF0000"/>
              </a:solidFill>
            </a:endParaRPr>
          </a:p>
          <a:p>
            <a:pPr lvl="2">
              <a:buNone/>
            </a:pPr>
            <a:r>
              <a:rPr lang="en-US" sz="2800" dirty="0" smtClean="0">
                <a:solidFill>
                  <a:srgbClr val="FF0000"/>
                </a:solidFill>
              </a:rPr>
              <a:t>      echo “&lt;p&gt;Hello World!&lt;/p&gt;”</a:t>
            </a:r>
          </a:p>
          <a:p>
            <a:pPr lvl="2">
              <a:buNone/>
            </a:pPr>
            <a:r>
              <a:rPr lang="en-US" sz="2800" dirty="0" smtClean="0">
                <a:solidFill>
                  <a:srgbClr val="FF0000"/>
                </a:solidFill>
              </a:rPr>
              <a:t> ?&gt;</a:t>
            </a:r>
          </a:p>
          <a:p>
            <a:pPr lvl="2">
              <a:buNone/>
            </a:pPr>
            <a:r>
              <a:rPr lang="en-US" sz="2800" dirty="0" smtClean="0">
                <a:solidFill>
                  <a:srgbClr val="FF0000"/>
                </a:solidFill>
              </a:rPr>
              <a:t>&lt;/body&gt;</a:t>
            </a:r>
          </a:p>
          <a:p>
            <a:pPr lvl="2">
              <a:buNone/>
            </a:pPr>
            <a:r>
              <a:rPr lang="en-US" sz="2800" dirty="0" smtClean="0">
                <a:solidFill>
                  <a:srgbClr val="FF0000"/>
                </a:solidFill>
              </a:rPr>
              <a:t>&lt;/html&gt;</a:t>
            </a:r>
          </a:p>
          <a:p>
            <a:pPr>
              <a:buNone/>
            </a:pPr>
            <a:r>
              <a:rPr lang="en-US" sz="1500" dirty="0" smtClean="0"/>
              <a:t> </a:t>
            </a:r>
          </a:p>
          <a:p>
            <a:r>
              <a:rPr lang="en-US" dirty="0" smtClean="0"/>
              <a:t>When the PHP section is processed, it is replaced with the output. </a:t>
            </a:r>
          </a:p>
          <a:p>
            <a:r>
              <a:rPr lang="en-US" dirty="0" smtClean="0"/>
              <a:t>In this case, the output is as follows:</a:t>
            </a:r>
          </a:p>
          <a:p>
            <a:pPr>
              <a:buNone/>
            </a:pPr>
            <a:r>
              <a:rPr lang="en-US" dirty="0" smtClean="0">
                <a:solidFill>
                  <a:srgbClr val="FF0000"/>
                </a:solidFill>
              </a:rPr>
              <a:t>		&lt;p&gt;Hello World!&lt;/p&gt;</a:t>
            </a:r>
          </a:p>
        </p:txBody>
      </p:sp>
    </p:spTree>
  </p:cSld>
  <p:clrMapOvr>
    <a:masterClrMapping/>
  </p:clrMapOvr>
  <p:transition spd="med">
    <p:wheel/>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52400"/>
            <a:ext cx="9372600" cy="6477000"/>
          </a:xfrm>
        </p:spPr>
        <p:txBody>
          <a:bodyPr>
            <a:normAutofit fontScale="62500" lnSpcReduction="20000"/>
          </a:bodyPr>
          <a:lstStyle/>
          <a:p>
            <a:pPr>
              <a:buNone/>
            </a:pPr>
            <a:r>
              <a:rPr lang="en-US" dirty="0" smtClean="0"/>
              <a:t>	The output includes such lines as the following:</a:t>
            </a:r>
          </a:p>
          <a:p>
            <a:pPr>
              <a:lnSpc>
                <a:spcPct val="110000"/>
              </a:lnSpc>
              <a:buNone/>
            </a:pPr>
            <a:r>
              <a:rPr lang="en-US" dirty="0" smtClean="0"/>
              <a:t>	</a:t>
            </a:r>
            <a:r>
              <a:rPr lang="en-US" dirty="0" smtClean="0">
                <a:solidFill>
                  <a:srgbClr val="FF0000"/>
                </a:solidFill>
              </a:rPr>
              <a:t>Key=HTTP_HOST, Value=127.0.0.1</a:t>
            </a:r>
            <a:br>
              <a:rPr lang="en-US" dirty="0" smtClean="0">
                <a:solidFill>
                  <a:srgbClr val="FF0000"/>
                </a:solidFill>
              </a:rPr>
            </a:br>
            <a:r>
              <a:rPr lang="en-US" dirty="0" smtClean="0">
                <a:solidFill>
                  <a:srgbClr val="FF0000"/>
                </a:solidFill>
              </a:rPr>
              <a:t>Key=HTTP_ACCEPT, Value=text/</a:t>
            </a:r>
            <a:r>
              <a:rPr lang="en-US" dirty="0" err="1" smtClean="0">
                <a:solidFill>
                  <a:srgbClr val="FF0000"/>
                </a:solidFill>
              </a:rPr>
              <a:t>html,application</a:t>
            </a:r>
            <a:r>
              <a:rPr lang="en-US" dirty="0" smtClean="0">
                <a:solidFill>
                  <a:srgbClr val="FF0000"/>
                </a:solidFill>
              </a:rPr>
              <a:t>/</a:t>
            </a:r>
            <a:r>
              <a:rPr lang="en-US" dirty="0" err="1" smtClean="0">
                <a:solidFill>
                  <a:srgbClr val="FF0000"/>
                </a:solidFill>
              </a:rPr>
              <a:t>xhtml+xml</a:t>
            </a:r>
            <a:r>
              <a:rPr lang="en-US" dirty="0" smtClean="0">
                <a:solidFill>
                  <a:srgbClr val="FF0000"/>
                </a:solidFill>
              </a:rPr>
              <a:t>, application/</a:t>
            </a:r>
            <a:r>
              <a:rPr lang="en-US" dirty="0" err="1" smtClean="0">
                <a:solidFill>
                  <a:srgbClr val="FF0000"/>
                </a:solidFill>
              </a:rPr>
              <a:t>xml;q</a:t>
            </a:r>
            <a:r>
              <a:rPr lang="en-US" dirty="0" smtClean="0">
                <a:solidFill>
                  <a:srgbClr val="FF0000"/>
                </a:solidFill>
              </a:rPr>
              <a:t>=0.9,*/*;q=0.8</a:t>
            </a:r>
            <a:br>
              <a:rPr lang="en-US" dirty="0" smtClean="0">
                <a:solidFill>
                  <a:srgbClr val="FF0000"/>
                </a:solidFill>
              </a:rPr>
            </a:br>
            <a:r>
              <a:rPr lang="en-US" dirty="0" smtClean="0">
                <a:solidFill>
                  <a:srgbClr val="FF0000"/>
                </a:solidFill>
              </a:rPr>
              <a:t>Key=HTTP_ACCEPT_LANGUAGE, Value=en-</a:t>
            </a:r>
            <a:r>
              <a:rPr lang="en-US" dirty="0" err="1" smtClean="0">
                <a:solidFill>
                  <a:srgbClr val="FF0000"/>
                </a:solidFill>
              </a:rPr>
              <a:t>us,en;q</a:t>
            </a:r>
            <a:r>
              <a:rPr lang="en-US" dirty="0" smtClean="0">
                <a:solidFill>
                  <a:srgbClr val="FF0000"/>
                </a:solidFill>
              </a:rPr>
              <a:t>=0.5</a:t>
            </a:r>
            <a:br>
              <a:rPr lang="en-US" dirty="0" smtClean="0">
                <a:solidFill>
                  <a:srgbClr val="FF0000"/>
                </a:solidFill>
              </a:rPr>
            </a:br>
            <a:r>
              <a:rPr lang="en-US" dirty="0" smtClean="0">
                <a:solidFill>
                  <a:srgbClr val="FF0000"/>
                </a:solidFill>
              </a:rPr>
              <a:t>Key=HTTP_ACCEPT_ENCODING, Value=</a:t>
            </a:r>
            <a:r>
              <a:rPr lang="en-US" dirty="0" err="1" smtClean="0">
                <a:solidFill>
                  <a:srgbClr val="FF0000"/>
                </a:solidFill>
              </a:rPr>
              <a:t>gzip</a:t>
            </a:r>
            <a:r>
              <a:rPr lang="en-US" dirty="0" smtClean="0">
                <a:solidFill>
                  <a:srgbClr val="FF0000"/>
                </a:solidFill>
              </a:rPr>
              <a:t>, deflate</a:t>
            </a:r>
            <a:br>
              <a:rPr lang="en-US" dirty="0" smtClean="0">
                <a:solidFill>
                  <a:srgbClr val="FF0000"/>
                </a:solidFill>
              </a:rPr>
            </a:br>
            <a:r>
              <a:rPr lang="en-US" dirty="0" smtClean="0">
                <a:solidFill>
                  <a:srgbClr val="FF0000"/>
                </a:solidFill>
              </a:rPr>
              <a:t>Key=HTTP_ACCEPT_CHARSET, Value=ISO-8859-1,utf-8;q=0.7,*;q=0.7</a:t>
            </a:r>
            <a:br>
              <a:rPr lang="en-US" dirty="0" smtClean="0">
                <a:solidFill>
                  <a:srgbClr val="FF0000"/>
                </a:solidFill>
              </a:rPr>
            </a:br>
            <a:r>
              <a:rPr lang="en-US" dirty="0" smtClean="0">
                <a:solidFill>
                  <a:srgbClr val="FF0000"/>
                </a:solidFill>
              </a:rPr>
              <a:t>Key=HTTP_CONNECTION, Value=keep-alive</a:t>
            </a:r>
            <a:br>
              <a:rPr lang="en-US" dirty="0" smtClean="0">
                <a:solidFill>
                  <a:srgbClr val="FF0000"/>
                </a:solidFill>
              </a:rPr>
            </a:br>
            <a:r>
              <a:rPr lang="en-US" dirty="0" smtClean="0">
                <a:solidFill>
                  <a:srgbClr val="FF0000"/>
                </a:solidFill>
              </a:rPr>
              <a:t>Key=WINDIR, Value=C:\Windows</a:t>
            </a:r>
            <a:br>
              <a:rPr lang="en-US" dirty="0" smtClean="0">
                <a:solidFill>
                  <a:srgbClr val="FF0000"/>
                </a:solidFill>
              </a:rPr>
            </a:br>
            <a:r>
              <a:rPr lang="en-US" dirty="0" smtClean="0">
                <a:solidFill>
                  <a:srgbClr val="FF0000"/>
                </a:solidFill>
              </a:rPr>
              <a:t>Key=SERVER_SIGNATURE, Value=</a:t>
            </a:r>
            <a:br>
              <a:rPr lang="en-US" dirty="0" smtClean="0">
                <a:solidFill>
                  <a:srgbClr val="FF0000"/>
                </a:solidFill>
              </a:rPr>
            </a:br>
            <a:r>
              <a:rPr lang="en-US" dirty="0" smtClean="0">
                <a:solidFill>
                  <a:srgbClr val="FF0000"/>
                </a:solidFill>
              </a:rPr>
              <a:t>Key=SERVER_SOFTWARE, Value=Apache/2.2.17 (Win32) PHP/5.3.6</a:t>
            </a:r>
            <a:br>
              <a:rPr lang="en-US" dirty="0" smtClean="0">
                <a:solidFill>
                  <a:srgbClr val="FF0000"/>
                </a:solidFill>
              </a:rPr>
            </a:br>
            <a:r>
              <a:rPr lang="en-US" dirty="0" smtClean="0">
                <a:solidFill>
                  <a:srgbClr val="FF0000"/>
                </a:solidFill>
              </a:rPr>
              <a:t>Key=SERVER_ADDR, Value=127.0.0.1</a:t>
            </a:r>
            <a:br>
              <a:rPr lang="en-US" dirty="0" smtClean="0">
                <a:solidFill>
                  <a:srgbClr val="FF0000"/>
                </a:solidFill>
              </a:rPr>
            </a:br>
            <a:r>
              <a:rPr lang="en-US" dirty="0" smtClean="0">
                <a:solidFill>
                  <a:srgbClr val="FF0000"/>
                </a:solidFill>
              </a:rPr>
              <a:t>Key=SERVER_PORT, Value=80</a:t>
            </a:r>
            <a:br>
              <a:rPr lang="en-US" dirty="0" smtClean="0">
                <a:solidFill>
                  <a:srgbClr val="FF0000"/>
                </a:solidFill>
              </a:rPr>
            </a:br>
            <a:r>
              <a:rPr lang="en-US" dirty="0" smtClean="0">
                <a:solidFill>
                  <a:srgbClr val="FF0000"/>
                </a:solidFill>
              </a:rPr>
              <a:t>Key=REMOTE_ADDR, Value=127.0.0.1</a:t>
            </a:r>
            <a:br>
              <a:rPr lang="en-US" dirty="0" smtClean="0">
                <a:solidFill>
                  <a:srgbClr val="FF0000"/>
                </a:solidFill>
              </a:rPr>
            </a:br>
            <a:r>
              <a:rPr lang="en-US" dirty="0" smtClean="0">
                <a:solidFill>
                  <a:srgbClr val="FF0000"/>
                </a:solidFill>
              </a:rPr>
              <a:t>Key=DOCUMENT_ROOT, Value=C:/Program Files (x86)/</a:t>
            </a:r>
            <a:r>
              <a:rPr lang="en-US" dirty="0" err="1" smtClean="0">
                <a:solidFill>
                  <a:srgbClr val="FF0000"/>
                </a:solidFill>
              </a:rPr>
              <a:t>VertrigoServ</a:t>
            </a:r>
            <a:r>
              <a:rPr lang="en-US" dirty="0" smtClean="0">
                <a:solidFill>
                  <a:srgbClr val="FF0000"/>
                </a:solidFill>
              </a:rPr>
              <a:t>/www</a:t>
            </a:r>
            <a:br>
              <a:rPr lang="en-US" dirty="0" smtClean="0">
                <a:solidFill>
                  <a:srgbClr val="FF0000"/>
                </a:solidFill>
              </a:rPr>
            </a:br>
            <a:r>
              <a:rPr lang="en-US" dirty="0" smtClean="0">
                <a:solidFill>
                  <a:srgbClr val="FF0000"/>
                </a:solidFill>
              </a:rPr>
              <a:t>Key=SERVER_ADMIN, Value=lata@jal.com</a:t>
            </a:r>
            <a:br>
              <a:rPr lang="en-US" dirty="0" smtClean="0">
                <a:solidFill>
                  <a:srgbClr val="FF0000"/>
                </a:solidFill>
              </a:rPr>
            </a:br>
            <a:r>
              <a:rPr lang="en-US" dirty="0" smtClean="0">
                <a:solidFill>
                  <a:srgbClr val="FF0000"/>
                </a:solidFill>
              </a:rPr>
              <a:t>Key=SCRIPT_FILENAME, Value=C:/Program Files (x86)/</a:t>
            </a:r>
            <a:r>
              <a:rPr lang="en-US" dirty="0" err="1" smtClean="0">
                <a:solidFill>
                  <a:srgbClr val="FF0000"/>
                </a:solidFill>
              </a:rPr>
              <a:t>VertrigoServ</a:t>
            </a:r>
            <a:r>
              <a:rPr lang="en-US" dirty="0" smtClean="0">
                <a:solidFill>
                  <a:srgbClr val="FF0000"/>
                </a:solidFill>
              </a:rPr>
              <a:t>/www/environment.php</a:t>
            </a:r>
            <a:br>
              <a:rPr lang="en-US" dirty="0" smtClean="0">
                <a:solidFill>
                  <a:srgbClr val="FF0000"/>
                </a:solidFill>
              </a:rPr>
            </a:br>
            <a:r>
              <a:rPr lang="en-US" dirty="0" smtClean="0">
                <a:solidFill>
                  <a:srgbClr val="FF0000"/>
                </a:solidFill>
              </a:rPr>
              <a:t>Key=REMOTE_PORT, Value=2005</a:t>
            </a:r>
            <a:br>
              <a:rPr lang="en-US" dirty="0" smtClean="0">
                <a:solidFill>
                  <a:srgbClr val="FF0000"/>
                </a:solidFill>
              </a:rPr>
            </a:br>
            <a:r>
              <a:rPr lang="en-US" dirty="0" smtClean="0">
                <a:solidFill>
                  <a:srgbClr val="FF0000"/>
                </a:solidFill>
              </a:rPr>
              <a:t>Key=GATEWAY_INTERFACE, Value=CGI/1.1</a:t>
            </a:r>
            <a:br>
              <a:rPr lang="en-US" dirty="0" smtClean="0">
                <a:solidFill>
                  <a:srgbClr val="FF0000"/>
                </a:solidFill>
              </a:rPr>
            </a:br>
            <a:r>
              <a:rPr lang="en-US" dirty="0" smtClean="0">
                <a:solidFill>
                  <a:srgbClr val="FF0000"/>
                </a:solidFill>
              </a:rPr>
              <a:t>Key=SERVER_PROTOCOL, Value=HTTP/1.1</a:t>
            </a:r>
            <a:br>
              <a:rPr lang="en-US" dirty="0" smtClean="0">
                <a:solidFill>
                  <a:srgbClr val="FF0000"/>
                </a:solidFill>
              </a:rPr>
            </a:br>
            <a:r>
              <a:rPr lang="en-US" dirty="0" smtClean="0">
                <a:solidFill>
                  <a:srgbClr val="FF0000"/>
                </a:solidFill>
              </a:rPr>
              <a:t>Key=REQUEST_METHOD, Value=GET</a:t>
            </a:r>
            <a:br>
              <a:rPr lang="en-US" dirty="0" smtClean="0">
                <a:solidFill>
                  <a:srgbClr val="FF0000"/>
                </a:solidFill>
              </a:rPr>
            </a:br>
            <a:r>
              <a:rPr lang="en-US" dirty="0" smtClean="0">
                <a:solidFill>
                  <a:srgbClr val="FF0000"/>
                </a:solidFill>
              </a:rPr>
              <a:t>Key=QUERY_STRING, Value=</a:t>
            </a:r>
            <a:br>
              <a:rPr lang="en-US" dirty="0" smtClean="0">
                <a:solidFill>
                  <a:srgbClr val="FF0000"/>
                </a:solidFill>
              </a:rPr>
            </a:br>
            <a:r>
              <a:rPr lang="en-US" dirty="0" smtClean="0">
                <a:solidFill>
                  <a:srgbClr val="FF0000"/>
                </a:solidFill>
              </a:rPr>
              <a:t>Key=SCRIPT_NAME, Value=/environment.php</a:t>
            </a:r>
            <a:br>
              <a:rPr lang="en-US" dirty="0" smtClean="0">
                <a:solidFill>
                  <a:srgbClr val="FF0000"/>
                </a:solidFill>
              </a:rPr>
            </a:br>
            <a:r>
              <a:rPr lang="en-US" dirty="0" smtClean="0">
                <a:solidFill>
                  <a:srgbClr val="FF0000"/>
                </a:solidFill>
              </a:rPr>
              <a:t>Key=PHP_SELF, Value=/environment.php</a:t>
            </a:r>
          </a:p>
        </p:txBody>
      </p:sp>
    </p:spTree>
  </p:cSld>
  <p:clrMapOvr>
    <a:masterClrMapping/>
  </p:clrMapOvr>
  <p:transition spd="med">
    <p:wheel/>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1.6 Arrays…</a:t>
            </a:r>
            <a:endParaRPr lang="en-US" dirty="0"/>
          </a:p>
        </p:txBody>
      </p:sp>
      <p:sp>
        <p:nvSpPr>
          <p:cNvPr id="3" name="Content Placeholder 2"/>
          <p:cNvSpPr>
            <a:spLocks noGrp="1"/>
          </p:cNvSpPr>
          <p:nvPr>
            <p:ph sz="quarter" idx="1"/>
          </p:nvPr>
        </p:nvSpPr>
        <p:spPr/>
        <p:txBody>
          <a:bodyPr/>
          <a:lstStyle/>
          <a:p>
            <a:r>
              <a:rPr lang="en-US" sz="2800" dirty="0" smtClean="0"/>
              <a:t>The PHP_SELF element shows the file that contains the script that is currently running. </a:t>
            </a:r>
          </a:p>
          <a:p>
            <a:r>
              <a:rPr lang="en-US" sz="2800" dirty="0" smtClean="0"/>
              <a:t>You can see the information in the $_ENV array by using the </a:t>
            </a:r>
            <a:r>
              <a:rPr lang="en-US" sz="2800" dirty="0" err="1" smtClean="0"/>
              <a:t>phpinfo</a:t>
            </a:r>
            <a:r>
              <a:rPr lang="en-US" sz="2800" dirty="0" smtClean="0"/>
              <a:t>() statement with a 16 to specify the environmental variables, as follows:</a:t>
            </a:r>
          </a:p>
          <a:p>
            <a:pPr>
              <a:buNone/>
            </a:pPr>
            <a:r>
              <a:rPr lang="en-US" sz="2800" dirty="0" smtClean="0">
                <a:solidFill>
                  <a:srgbClr val="FF0000"/>
                </a:solidFill>
              </a:rPr>
              <a:t>	</a:t>
            </a:r>
            <a:r>
              <a:rPr lang="en-US" sz="2800" dirty="0" err="1" smtClean="0">
                <a:solidFill>
                  <a:srgbClr val="FF0000"/>
                </a:solidFill>
              </a:rPr>
              <a:t>phpinfo</a:t>
            </a:r>
            <a:r>
              <a:rPr lang="en-US" sz="2800" dirty="0" smtClean="0">
                <a:solidFill>
                  <a:srgbClr val="FF0000"/>
                </a:solidFill>
              </a:rPr>
              <a:t>(16);</a:t>
            </a:r>
          </a:p>
          <a:p>
            <a:pPr>
              <a:buNone/>
            </a:pPr>
            <a:endParaRPr lang="en-US" dirty="0"/>
          </a:p>
        </p:txBody>
      </p:sp>
    </p:spTree>
  </p:cSld>
  <p:clrMapOvr>
    <a:masterClrMapping/>
  </p:clrMapOvr>
  <p:transition spd="med">
    <p:wheel/>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1.6 Arrays…</a:t>
            </a:r>
            <a:endParaRPr lang="en-US" dirty="0"/>
          </a:p>
        </p:txBody>
      </p:sp>
      <p:sp>
        <p:nvSpPr>
          <p:cNvPr id="3" name="Content Placeholder 2"/>
          <p:cNvSpPr>
            <a:spLocks noGrp="1"/>
          </p:cNvSpPr>
          <p:nvPr>
            <p:ph sz="quarter" idx="1"/>
          </p:nvPr>
        </p:nvSpPr>
        <p:spPr/>
        <p:txBody>
          <a:bodyPr/>
          <a:lstStyle/>
          <a:p>
            <a:r>
              <a:rPr lang="en-US" dirty="0" smtClean="0"/>
              <a:t>Array functions</a:t>
            </a:r>
            <a:endParaRPr lang="en-US" dirty="0"/>
          </a:p>
        </p:txBody>
      </p:sp>
    </p:spTree>
  </p:cSld>
  <p:clrMapOvr>
    <a:masterClrMapping/>
  </p:clrMapOvr>
  <p:transition spd="med">
    <p:wheel/>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1.7 Functions in PHP</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r>
              <a:rPr lang="en-US" dirty="0" smtClean="0"/>
              <a:t>Applications often perform the same task at different points in the script or in different scripts. </a:t>
            </a:r>
          </a:p>
          <a:p>
            <a:r>
              <a:rPr lang="en-US" dirty="0" smtClean="0"/>
              <a:t>This is when functions come in handy. </a:t>
            </a:r>
          </a:p>
          <a:p>
            <a:r>
              <a:rPr lang="en-US" dirty="0" smtClean="0"/>
              <a:t>A function is a group of PHP statements that perform a specific task. </a:t>
            </a:r>
          </a:p>
          <a:p>
            <a:r>
              <a:rPr lang="en-US" dirty="0" smtClean="0"/>
              <a:t>You can use the function wherever you need to perform the task.</a:t>
            </a:r>
          </a:p>
          <a:p>
            <a:pPr>
              <a:buNone/>
            </a:pPr>
            <a:r>
              <a:rPr lang="en-US" sz="2300" dirty="0" smtClean="0"/>
              <a:t> </a:t>
            </a:r>
          </a:p>
          <a:p>
            <a:pPr>
              <a:buNone/>
            </a:pPr>
            <a:r>
              <a:rPr lang="en-US" b="1" dirty="0" smtClean="0"/>
              <a:t>Defining Functions</a:t>
            </a:r>
            <a:endParaRPr lang="en-US" dirty="0" smtClean="0"/>
          </a:p>
          <a:p>
            <a:r>
              <a:rPr lang="en-US" dirty="0" smtClean="0"/>
              <a:t>You can create a function by putting the code into a function block. </a:t>
            </a:r>
          </a:p>
          <a:p>
            <a:r>
              <a:rPr lang="en-US" dirty="0" smtClean="0"/>
              <a:t>The general format is as follows:</a:t>
            </a:r>
          </a:p>
          <a:p>
            <a:pPr lvl="1">
              <a:buNone/>
            </a:pPr>
            <a:r>
              <a:rPr lang="en-US" sz="2900" dirty="0" smtClean="0">
                <a:solidFill>
                  <a:srgbClr val="FF0000"/>
                </a:solidFill>
              </a:rPr>
              <a:t>function </a:t>
            </a:r>
            <a:r>
              <a:rPr lang="en-US" sz="2900" i="1" dirty="0" err="1" smtClean="0">
                <a:solidFill>
                  <a:srgbClr val="FF0000"/>
                </a:solidFill>
              </a:rPr>
              <a:t>functionname</a:t>
            </a:r>
            <a:r>
              <a:rPr lang="en-US" sz="2900" dirty="0" smtClean="0">
                <a:solidFill>
                  <a:srgbClr val="FF0000"/>
                </a:solidFill>
              </a:rPr>
              <a:t>($argument1, $argument2, ….)</a:t>
            </a:r>
          </a:p>
          <a:p>
            <a:pPr lvl="1">
              <a:buNone/>
            </a:pPr>
            <a:r>
              <a:rPr lang="en-US" sz="2900" dirty="0" smtClean="0">
                <a:solidFill>
                  <a:srgbClr val="FF0000"/>
                </a:solidFill>
              </a:rPr>
              <a:t>{</a:t>
            </a:r>
          </a:p>
          <a:p>
            <a:pPr lvl="1">
              <a:buNone/>
            </a:pPr>
            <a:r>
              <a:rPr lang="en-US" sz="2900" i="1" dirty="0" smtClean="0">
                <a:solidFill>
                  <a:srgbClr val="FF0000"/>
                </a:solidFill>
              </a:rPr>
              <a:t>	block of statements;</a:t>
            </a:r>
            <a:endParaRPr lang="en-US" sz="2900" dirty="0" smtClean="0">
              <a:solidFill>
                <a:srgbClr val="FF0000"/>
              </a:solidFill>
            </a:endParaRPr>
          </a:p>
          <a:p>
            <a:pPr lvl="1">
              <a:buNone/>
            </a:pPr>
            <a:r>
              <a:rPr lang="en-US" sz="2900" dirty="0" smtClean="0">
                <a:solidFill>
                  <a:srgbClr val="FF0000"/>
                </a:solidFill>
              </a:rPr>
              <a:t>	return</a:t>
            </a:r>
            <a:r>
              <a:rPr lang="en-US" sz="2900" i="1" dirty="0" smtClean="0">
                <a:solidFill>
                  <a:srgbClr val="FF0000"/>
                </a:solidFill>
              </a:rPr>
              <a:t> value</a:t>
            </a:r>
            <a:r>
              <a:rPr lang="en-US" sz="2900" dirty="0" smtClean="0">
                <a:solidFill>
                  <a:srgbClr val="FF0000"/>
                </a:solidFill>
              </a:rPr>
              <a:t>;</a:t>
            </a:r>
          </a:p>
          <a:p>
            <a:pPr lvl="1">
              <a:buNone/>
            </a:pPr>
            <a:r>
              <a:rPr lang="en-US" sz="2900" dirty="0" smtClean="0">
                <a:solidFill>
                  <a:srgbClr val="FF0000"/>
                </a:solidFill>
              </a:rPr>
              <a:t>}</a:t>
            </a:r>
          </a:p>
          <a:p>
            <a:endParaRPr lang="en-US" dirty="0"/>
          </a:p>
        </p:txBody>
      </p:sp>
    </p:spTree>
  </p:cSld>
  <p:clrMapOvr>
    <a:masterClrMapping/>
  </p:clrMapOvr>
  <p:transition spd="med">
    <p:wheel/>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1.7 Functions in PHP…</a:t>
            </a:r>
            <a:endParaRPr lang="en-US" dirty="0"/>
          </a:p>
        </p:txBody>
      </p:sp>
      <p:sp>
        <p:nvSpPr>
          <p:cNvPr id="3" name="Content Placeholder 2"/>
          <p:cNvSpPr>
            <a:spLocks noGrp="1"/>
          </p:cNvSpPr>
          <p:nvPr>
            <p:ph sz="quarter" idx="1"/>
          </p:nvPr>
        </p:nvSpPr>
        <p:spPr>
          <a:xfrm>
            <a:off x="612648" y="1600200"/>
            <a:ext cx="8153400" cy="4800600"/>
          </a:xfrm>
        </p:spPr>
        <p:txBody>
          <a:bodyPr>
            <a:normAutofit fontScale="77500" lnSpcReduction="20000"/>
          </a:bodyPr>
          <a:lstStyle/>
          <a:p>
            <a:r>
              <a:rPr lang="en-US" dirty="0" smtClean="0"/>
              <a:t>Example:</a:t>
            </a:r>
          </a:p>
          <a:p>
            <a:pPr>
              <a:buNone/>
            </a:pPr>
            <a:r>
              <a:rPr lang="en-US" dirty="0" smtClean="0">
                <a:solidFill>
                  <a:srgbClr val="FF0000"/>
                </a:solidFill>
              </a:rPr>
              <a:t>	function </a:t>
            </a:r>
            <a:r>
              <a:rPr lang="en-US" dirty="0" err="1" smtClean="0">
                <a:solidFill>
                  <a:srgbClr val="FF0000"/>
                </a:solidFill>
              </a:rPr>
              <a:t>addNumbers</a:t>
            </a:r>
            <a:r>
              <a:rPr lang="en-US" dirty="0" smtClean="0">
                <a:solidFill>
                  <a:srgbClr val="FF0000"/>
                </a:solidFill>
              </a:rPr>
              <a:t>($a, $b)</a:t>
            </a:r>
          </a:p>
          <a:p>
            <a:pPr>
              <a:buNone/>
            </a:pPr>
            <a:r>
              <a:rPr lang="en-US" dirty="0" smtClean="0">
                <a:solidFill>
                  <a:srgbClr val="FF0000"/>
                </a:solidFill>
              </a:rPr>
              <a:t>	{</a:t>
            </a:r>
          </a:p>
          <a:p>
            <a:pPr>
              <a:buNone/>
            </a:pPr>
            <a:r>
              <a:rPr lang="en-US" dirty="0" smtClean="0">
                <a:solidFill>
                  <a:srgbClr val="FF0000"/>
                </a:solidFill>
              </a:rPr>
              <a:t>		$sum = $a +$b;</a:t>
            </a:r>
          </a:p>
          <a:p>
            <a:pPr>
              <a:buNone/>
            </a:pPr>
            <a:r>
              <a:rPr lang="en-US" dirty="0" smtClean="0">
                <a:solidFill>
                  <a:srgbClr val="FF0000"/>
                </a:solidFill>
              </a:rPr>
              <a:t>		return $sum </a:t>
            </a:r>
            <a:br>
              <a:rPr lang="en-US" dirty="0" smtClean="0">
                <a:solidFill>
                  <a:srgbClr val="FF0000"/>
                </a:solidFill>
              </a:rPr>
            </a:br>
            <a:r>
              <a:rPr lang="en-US" dirty="0" smtClean="0">
                <a:solidFill>
                  <a:srgbClr val="FF0000"/>
                </a:solidFill>
              </a:rPr>
              <a:t>}</a:t>
            </a:r>
          </a:p>
          <a:p>
            <a:pPr>
              <a:buNone/>
            </a:pPr>
            <a:r>
              <a:rPr lang="en-US" sz="2100" dirty="0" smtClean="0"/>
              <a:t> </a:t>
            </a:r>
          </a:p>
          <a:p>
            <a:pPr>
              <a:buNone/>
            </a:pPr>
            <a:r>
              <a:rPr lang="en-US" b="1" dirty="0" smtClean="0"/>
              <a:t>Calling a function</a:t>
            </a:r>
            <a:endParaRPr lang="en-US" dirty="0" smtClean="0"/>
          </a:p>
          <a:p>
            <a:r>
              <a:rPr lang="en-US" dirty="0" smtClean="0"/>
              <a:t>The following line is the simplest possible call to a function:</a:t>
            </a:r>
          </a:p>
          <a:p>
            <a:pPr>
              <a:buNone/>
            </a:pPr>
            <a:r>
              <a:rPr lang="en-US" dirty="0" smtClean="0"/>
              <a:t>	</a:t>
            </a:r>
            <a:r>
              <a:rPr lang="en-US" dirty="0" err="1" smtClean="0">
                <a:solidFill>
                  <a:srgbClr val="FF0000"/>
                </a:solidFill>
              </a:rPr>
              <a:t>functionName</a:t>
            </a:r>
            <a:r>
              <a:rPr lang="en-US" dirty="0" smtClean="0">
                <a:solidFill>
                  <a:srgbClr val="FF0000"/>
                </a:solidFill>
              </a:rPr>
              <a:t>();</a:t>
            </a:r>
          </a:p>
          <a:p>
            <a:r>
              <a:rPr lang="en-US" dirty="0" smtClean="0"/>
              <a:t>This calls a function called </a:t>
            </a:r>
            <a:r>
              <a:rPr lang="en-US" dirty="0" err="1" smtClean="0"/>
              <a:t>functionName</a:t>
            </a:r>
            <a:r>
              <a:rPr lang="en-US" dirty="0" smtClean="0"/>
              <a:t> that does not require parameters. </a:t>
            </a:r>
          </a:p>
          <a:p>
            <a:r>
              <a:rPr lang="en-US" dirty="0" smtClean="0"/>
              <a:t>This line of code ignores any value that might be returned by this function.</a:t>
            </a:r>
          </a:p>
        </p:txBody>
      </p:sp>
    </p:spTree>
  </p:cSld>
  <p:clrMapOvr>
    <a:masterClrMapping/>
  </p:clrMapOvr>
  <p:transition spd="med">
    <p:wheel/>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1.7 Functions in PHP…</a:t>
            </a:r>
            <a:endParaRPr lang="en-US" dirty="0"/>
          </a:p>
        </p:txBody>
      </p:sp>
      <p:sp>
        <p:nvSpPr>
          <p:cNvPr id="3" name="Content Placeholder 2"/>
          <p:cNvSpPr>
            <a:spLocks noGrp="1"/>
          </p:cNvSpPr>
          <p:nvPr>
            <p:ph sz="quarter" idx="1"/>
          </p:nvPr>
        </p:nvSpPr>
        <p:spPr>
          <a:xfrm>
            <a:off x="612648" y="1600200"/>
            <a:ext cx="8153400" cy="5029200"/>
          </a:xfrm>
        </p:spPr>
        <p:txBody>
          <a:bodyPr>
            <a:normAutofit fontScale="77500" lnSpcReduction="20000"/>
          </a:bodyPr>
          <a:lstStyle/>
          <a:p>
            <a:r>
              <a:rPr lang="en-US" dirty="0" smtClean="0"/>
              <a:t>Most functions do require one or more parameters.</a:t>
            </a:r>
          </a:p>
          <a:p>
            <a:r>
              <a:rPr lang="en-US" dirty="0" smtClean="0"/>
              <a:t>We pass parameters by placing the data or the name of a variable holding the data inside parentheses after the function name. </a:t>
            </a:r>
          </a:p>
          <a:p>
            <a:r>
              <a:rPr lang="en-US" dirty="0" smtClean="0"/>
              <a:t>A call to a function with a parameter resembles the following:</a:t>
            </a:r>
          </a:p>
          <a:p>
            <a:pPr>
              <a:buNone/>
            </a:pPr>
            <a:r>
              <a:rPr lang="en-US" dirty="0" smtClean="0">
                <a:solidFill>
                  <a:srgbClr val="FF0000"/>
                </a:solidFill>
              </a:rPr>
              <a:t>	</a:t>
            </a:r>
            <a:r>
              <a:rPr lang="en-US" dirty="0" err="1" smtClean="0">
                <a:solidFill>
                  <a:srgbClr val="FF0000"/>
                </a:solidFill>
              </a:rPr>
              <a:t>function_name</a:t>
            </a:r>
            <a:r>
              <a:rPr lang="en-US" dirty="0" smtClean="0">
                <a:solidFill>
                  <a:srgbClr val="FF0000"/>
                </a:solidFill>
              </a:rPr>
              <a:t>(parameter);</a:t>
            </a:r>
          </a:p>
          <a:p>
            <a:pPr>
              <a:buNone/>
            </a:pPr>
            <a:r>
              <a:rPr lang="en-US" sz="1500" dirty="0" smtClean="0"/>
              <a:t> </a:t>
            </a:r>
          </a:p>
          <a:p>
            <a:r>
              <a:rPr lang="en-US" dirty="0" smtClean="0"/>
              <a:t>Example: other possible calls</a:t>
            </a:r>
          </a:p>
          <a:p>
            <a:pPr>
              <a:buNone/>
            </a:pPr>
            <a:r>
              <a:rPr lang="en-US" dirty="0" smtClean="0">
                <a:solidFill>
                  <a:srgbClr val="FF0000"/>
                </a:solidFill>
              </a:rPr>
              <a:t>	</a:t>
            </a:r>
            <a:r>
              <a:rPr lang="en-US" dirty="0" err="1" smtClean="0">
                <a:solidFill>
                  <a:srgbClr val="FF0000"/>
                </a:solidFill>
              </a:rPr>
              <a:t>function_name</a:t>
            </a:r>
            <a:r>
              <a:rPr lang="en-US" dirty="0" smtClean="0">
                <a:solidFill>
                  <a:srgbClr val="FF0000"/>
                </a:solidFill>
              </a:rPr>
              <a:t>(2);</a:t>
            </a:r>
          </a:p>
          <a:p>
            <a:pPr>
              <a:buNone/>
            </a:pPr>
            <a:r>
              <a:rPr lang="en-US" dirty="0" smtClean="0">
                <a:solidFill>
                  <a:srgbClr val="FF0000"/>
                </a:solidFill>
              </a:rPr>
              <a:t>	</a:t>
            </a:r>
            <a:r>
              <a:rPr lang="en-US" dirty="0" err="1" smtClean="0">
                <a:solidFill>
                  <a:srgbClr val="FF0000"/>
                </a:solidFill>
              </a:rPr>
              <a:t>function_name</a:t>
            </a:r>
            <a:r>
              <a:rPr lang="en-US" dirty="0" smtClean="0">
                <a:solidFill>
                  <a:srgbClr val="FF0000"/>
                </a:solidFill>
              </a:rPr>
              <a:t>(7.993);</a:t>
            </a:r>
          </a:p>
          <a:p>
            <a:pPr>
              <a:buNone/>
            </a:pPr>
            <a:r>
              <a:rPr lang="en-US" dirty="0" smtClean="0">
                <a:solidFill>
                  <a:srgbClr val="FF0000"/>
                </a:solidFill>
              </a:rPr>
              <a:t>	</a:t>
            </a:r>
            <a:r>
              <a:rPr lang="en-US" dirty="0" err="1" smtClean="0">
                <a:solidFill>
                  <a:srgbClr val="FF0000"/>
                </a:solidFill>
              </a:rPr>
              <a:t>function_name</a:t>
            </a:r>
            <a:r>
              <a:rPr lang="en-US" dirty="0" smtClean="0">
                <a:solidFill>
                  <a:srgbClr val="FF0000"/>
                </a:solidFill>
              </a:rPr>
              <a:t>($variable);</a:t>
            </a:r>
          </a:p>
          <a:p>
            <a:r>
              <a:rPr lang="en-US" dirty="0" smtClean="0"/>
              <a:t>In the last line, $variable might be any type of PHP variable, including an array. </a:t>
            </a:r>
          </a:p>
          <a:p>
            <a:r>
              <a:rPr lang="en-US" dirty="0" smtClean="0"/>
              <a:t>A parameter can be any type of data</a:t>
            </a:r>
          </a:p>
        </p:txBody>
      </p:sp>
    </p:spTree>
  </p:cSld>
  <p:clrMapOvr>
    <a:masterClrMapping/>
  </p:clrMapOvr>
  <p:transition spd="med">
    <p:wheel/>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1.7 Functions in PHP…</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You can call functions by passing multiple values to the function by putting the values between the parentheses as follows:</a:t>
            </a:r>
          </a:p>
          <a:p>
            <a:pPr>
              <a:buNone/>
            </a:pPr>
            <a:r>
              <a:rPr lang="en-US" dirty="0" smtClean="0">
                <a:solidFill>
                  <a:srgbClr val="FF0000"/>
                </a:solidFill>
              </a:rPr>
              <a:t>	</a:t>
            </a:r>
            <a:r>
              <a:rPr lang="en-US" dirty="0" err="1" smtClean="0">
                <a:solidFill>
                  <a:srgbClr val="FF0000"/>
                </a:solidFill>
              </a:rPr>
              <a:t>functionname</a:t>
            </a:r>
            <a:r>
              <a:rPr lang="en-US" dirty="0" smtClean="0">
                <a:solidFill>
                  <a:srgbClr val="FF0000"/>
                </a:solidFill>
              </a:rPr>
              <a:t>(value1,value2,...);</a:t>
            </a:r>
          </a:p>
          <a:p>
            <a:pPr>
              <a:buNone/>
            </a:pPr>
            <a:r>
              <a:rPr lang="en-US" sz="1700" dirty="0" smtClean="0">
                <a:solidFill>
                  <a:srgbClr val="FF0000"/>
                </a:solidFill>
              </a:rPr>
              <a:t> </a:t>
            </a:r>
          </a:p>
          <a:p>
            <a:r>
              <a:rPr lang="en-US" dirty="0" smtClean="0"/>
              <a:t>Example: to call the above </a:t>
            </a:r>
            <a:r>
              <a:rPr lang="en-US" dirty="0" err="1" smtClean="0"/>
              <a:t>addNumbers</a:t>
            </a:r>
            <a:r>
              <a:rPr lang="en-US" dirty="0" smtClean="0"/>
              <a:t> function:</a:t>
            </a:r>
          </a:p>
          <a:p>
            <a:pPr>
              <a:buNone/>
            </a:pPr>
            <a:r>
              <a:rPr lang="en-US" dirty="0" smtClean="0">
                <a:solidFill>
                  <a:srgbClr val="FF0000"/>
                </a:solidFill>
              </a:rPr>
              <a:t>	$result = </a:t>
            </a:r>
            <a:r>
              <a:rPr lang="en-US" dirty="0" err="1" smtClean="0">
                <a:solidFill>
                  <a:srgbClr val="FF0000"/>
                </a:solidFill>
              </a:rPr>
              <a:t>addNumbers</a:t>
            </a:r>
            <a:r>
              <a:rPr lang="en-US" dirty="0" smtClean="0">
                <a:solidFill>
                  <a:srgbClr val="FF0000"/>
                </a:solidFill>
              </a:rPr>
              <a:t>(30,20);</a:t>
            </a:r>
          </a:p>
          <a:p>
            <a:endParaRPr lang="en-US" sz="1700" dirty="0" smtClean="0"/>
          </a:p>
          <a:p>
            <a:pPr>
              <a:buNone/>
            </a:pPr>
            <a:r>
              <a:rPr lang="en-US" b="1" dirty="0" smtClean="0"/>
              <a:t>Pass by Reference Versus Pass by Value</a:t>
            </a:r>
            <a:endParaRPr lang="en-US" dirty="0" smtClean="0"/>
          </a:p>
          <a:p>
            <a:r>
              <a:rPr lang="en-US" dirty="0" smtClean="0"/>
              <a:t>If we want to write a function called increment() that allows us to increment a value, we might be tempted to try writing it as follows:</a:t>
            </a:r>
          </a:p>
          <a:p>
            <a:pPr>
              <a:buNone/>
            </a:pPr>
            <a:r>
              <a:rPr lang="en-US" dirty="0" smtClean="0">
                <a:solidFill>
                  <a:srgbClr val="FF0000"/>
                </a:solidFill>
              </a:rPr>
              <a:t>	function increment($value, $amount)</a:t>
            </a:r>
          </a:p>
          <a:p>
            <a:pPr>
              <a:buNone/>
            </a:pPr>
            <a:r>
              <a:rPr lang="en-US" dirty="0" smtClean="0">
                <a:solidFill>
                  <a:srgbClr val="FF0000"/>
                </a:solidFill>
              </a:rPr>
              <a:t>	{</a:t>
            </a:r>
          </a:p>
          <a:p>
            <a:pPr>
              <a:buNone/>
            </a:pPr>
            <a:r>
              <a:rPr lang="en-US" dirty="0" smtClean="0">
                <a:solidFill>
                  <a:srgbClr val="FF0000"/>
                </a:solidFill>
              </a:rPr>
              <a:t>      	$value = $value +$amount;</a:t>
            </a:r>
          </a:p>
          <a:p>
            <a:pPr>
              <a:buNone/>
            </a:pPr>
            <a:r>
              <a:rPr lang="en-US" dirty="0" smtClean="0">
                <a:solidFill>
                  <a:srgbClr val="FF0000"/>
                </a:solidFill>
              </a:rPr>
              <a:t>	}</a:t>
            </a:r>
          </a:p>
          <a:p>
            <a:pPr>
              <a:buNone/>
            </a:pPr>
            <a:endParaRPr lang="en-US" dirty="0" smtClean="0"/>
          </a:p>
          <a:p>
            <a:pPr>
              <a:buNone/>
            </a:pPr>
            <a:endParaRPr lang="en-US" dirty="0"/>
          </a:p>
        </p:txBody>
      </p:sp>
    </p:spTree>
  </p:cSld>
  <p:clrMapOvr>
    <a:masterClrMapping/>
  </p:clrMapOvr>
  <p:transition spd="med">
    <p:wheel/>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1.7 Functions in PHP…</a:t>
            </a:r>
            <a:endParaRPr lang="en-US" dirty="0"/>
          </a:p>
        </p:txBody>
      </p:sp>
      <p:sp>
        <p:nvSpPr>
          <p:cNvPr id="3" name="Content Placeholder 2"/>
          <p:cNvSpPr>
            <a:spLocks noGrp="1"/>
          </p:cNvSpPr>
          <p:nvPr>
            <p:ph sz="quarter" idx="1"/>
          </p:nvPr>
        </p:nvSpPr>
        <p:spPr>
          <a:xfrm>
            <a:off x="612648" y="1600200"/>
            <a:ext cx="8153400" cy="4800600"/>
          </a:xfrm>
        </p:spPr>
        <p:txBody>
          <a:bodyPr>
            <a:normAutofit fontScale="70000" lnSpcReduction="20000"/>
          </a:bodyPr>
          <a:lstStyle/>
          <a:p>
            <a:r>
              <a:rPr lang="en-US" dirty="0" smtClean="0"/>
              <a:t>This code will be of no use. </a:t>
            </a:r>
          </a:p>
          <a:p>
            <a:r>
              <a:rPr lang="en-US" dirty="0" smtClean="0"/>
              <a:t>The output from the following test code will be “10”.</a:t>
            </a:r>
          </a:p>
          <a:p>
            <a:pPr>
              <a:buNone/>
            </a:pPr>
            <a:r>
              <a:rPr lang="en-US" dirty="0" smtClean="0">
                <a:solidFill>
                  <a:srgbClr val="FF0000"/>
                </a:solidFill>
              </a:rPr>
              <a:t>	$value = 10;</a:t>
            </a:r>
          </a:p>
          <a:p>
            <a:pPr>
              <a:buNone/>
            </a:pPr>
            <a:r>
              <a:rPr lang="en-US" dirty="0" smtClean="0">
                <a:solidFill>
                  <a:srgbClr val="FF0000"/>
                </a:solidFill>
              </a:rPr>
              <a:t>	increment ($value, 1);</a:t>
            </a:r>
          </a:p>
          <a:p>
            <a:pPr>
              <a:buNone/>
            </a:pPr>
            <a:r>
              <a:rPr lang="en-US" dirty="0" smtClean="0">
                <a:solidFill>
                  <a:srgbClr val="FF0000"/>
                </a:solidFill>
              </a:rPr>
              <a:t>	echo $value;</a:t>
            </a:r>
          </a:p>
          <a:p>
            <a:pPr>
              <a:buNone/>
            </a:pPr>
            <a:r>
              <a:rPr lang="en-US" sz="1500" dirty="0" smtClean="0"/>
              <a:t> </a:t>
            </a:r>
          </a:p>
          <a:p>
            <a:r>
              <a:rPr lang="en-US" dirty="0" smtClean="0"/>
              <a:t>The contents of $value have not changed because of the scope rules. </a:t>
            </a:r>
          </a:p>
          <a:p>
            <a:r>
              <a:rPr lang="en-US" dirty="0" smtClean="0"/>
              <a:t>This code creates a variable called $value which contains 10 &amp; calls the function increment(). </a:t>
            </a:r>
          </a:p>
          <a:p>
            <a:r>
              <a:rPr lang="en-US" dirty="0" smtClean="0"/>
              <a:t>The variable $value in the function is created when the function is called. </a:t>
            </a:r>
          </a:p>
          <a:p>
            <a:r>
              <a:rPr lang="en-US" dirty="0" smtClean="0"/>
              <a:t>One is added to it, so the value of $value is 11 inside the function, until the function ends. </a:t>
            </a:r>
          </a:p>
          <a:p>
            <a:r>
              <a:rPr lang="en-US" dirty="0" smtClean="0"/>
              <a:t>In calling code, the variable $value is a different variable, with global scope, and therefore unchanged.</a:t>
            </a:r>
          </a:p>
        </p:txBody>
      </p:sp>
    </p:spTree>
  </p:cSld>
  <p:clrMapOvr>
    <a:masterClrMapping/>
  </p:clrMapOvr>
  <p:transition spd="med">
    <p:wheel/>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1.7 Functions in PHP…</a:t>
            </a:r>
            <a:endParaRPr lang="en-US" dirty="0"/>
          </a:p>
        </p:txBody>
      </p:sp>
      <p:sp>
        <p:nvSpPr>
          <p:cNvPr id="3" name="Content Placeholder 2"/>
          <p:cNvSpPr>
            <a:spLocks noGrp="1"/>
          </p:cNvSpPr>
          <p:nvPr>
            <p:ph sz="quarter" idx="1"/>
          </p:nvPr>
        </p:nvSpPr>
        <p:spPr>
          <a:xfrm>
            <a:off x="612648" y="1600200"/>
            <a:ext cx="8153400" cy="4800600"/>
          </a:xfrm>
        </p:spPr>
        <p:txBody>
          <a:bodyPr>
            <a:normAutofit fontScale="77500" lnSpcReduction="20000"/>
          </a:bodyPr>
          <a:lstStyle/>
          <a:p>
            <a:r>
              <a:rPr lang="en-US" dirty="0" smtClean="0"/>
              <a:t>The normal way that function parameters are called is called pass by value. </a:t>
            </a:r>
          </a:p>
          <a:p>
            <a:r>
              <a:rPr lang="en-US" dirty="0" smtClean="0"/>
              <a:t>When you pass a parameter, a new variable is created which contains the value passed in. </a:t>
            </a:r>
          </a:p>
          <a:p>
            <a:r>
              <a:rPr lang="en-US" dirty="0" smtClean="0"/>
              <a:t>It is a copy of the original. </a:t>
            </a:r>
          </a:p>
          <a:p>
            <a:r>
              <a:rPr lang="en-US" dirty="0" smtClean="0"/>
              <a:t>You are free to modify this value in any way, but the value of the original variable outside the function remains unchanged.</a:t>
            </a:r>
          </a:p>
          <a:p>
            <a:pPr>
              <a:buNone/>
            </a:pPr>
            <a:r>
              <a:rPr lang="en-US" sz="1700" dirty="0" smtClean="0"/>
              <a:t> </a:t>
            </a:r>
          </a:p>
          <a:p>
            <a:r>
              <a:rPr lang="en-US" dirty="0" smtClean="0"/>
              <a:t>The better approach is to use pass by reference. </a:t>
            </a:r>
          </a:p>
          <a:p>
            <a:r>
              <a:rPr lang="en-US" dirty="0" smtClean="0"/>
              <a:t>When a parameter is passed by reference, rather than creating a new variable, the function receives a reference to the original variable. </a:t>
            </a:r>
          </a:p>
          <a:p>
            <a:r>
              <a:rPr lang="en-US" dirty="0" smtClean="0"/>
              <a:t>This variable rather than having a value of its own, it merely refers to the original. </a:t>
            </a:r>
          </a:p>
          <a:p>
            <a:r>
              <a:rPr lang="en-US" dirty="0" smtClean="0"/>
              <a:t>Any modifications made to the reference also affect the original.</a:t>
            </a:r>
          </a:p>
        </p:txBody>
      </p:sp>
    </p:spTree>
  </p:cSld>
  <p:clrMapOvr>
    <a:masterClrMapping/>
  </p:clrMapOvr>
  <p:transition spd="med">
    <p:wheel/>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1.7 Functions in PHP…</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85000" lnSpcReduction="20000"/>
          </a:bodyPr>
          <a:lstStyle/>
          <a:p>
            <a:pPr>
              <a:lnSpc>
                <a:spcPct val="120000"/>
              </a:lnSpc>
              <a:spcBef>
                <a:spcPts val="500"/>
              </a:spcBef>
            </a:pPr>
            <a:r>
              <a:rPr lang="en-US" sz="2800" dirty="0" smtClean="0"/>
              <a:t>We specify a pass by reference by placing an ampersand (&amp;) before the parameter name in the function’s definition. </a:t>
            </a:r>
          </a:p>
          <a:p>
            <a:pPr>
              <a:lnSpc>
                <a:spcPct val="120000"/>
              </a:lnSpc>
              <a:spcBef>
                <a:spcPts val="500"/>
              </a:spcBef>
            </a:pPr>
            <a:r>
              <a:rPr lang="en-US" sz="2800" dirty="0" smtClean="0"/>
              <a:t>No change is required in the function call. </a:t>
            </a:r>
          </a:p>
          <a:p>
            <a:pPr>
              <a:lnSpc>
                <a:spcPct val="120000"/>
              </a:lnSpc>
              <a:buNone/>
            </a:pPr>
            <a:r>
              <a:rPr lang="en-US" sz="1400" dirty="0" smtClean="0"/>
              <a:t> </a:t>
            </a:r>
          </a:p>
          <a:p>
            <a:pPr>
              <a:lnSpc>
                <a:spcPct val="120000"/>
              </a:lnSpc>
            </a:pPr>
            <a:r>
              <a:rPr lang="en-US" sz="2800" dirty="0" smtClean="0"/>
              <a:t>The preceding increment() example can be modified to have one parameter passed by reference, and it will work correctly.</a:t>
            </a:r>
          </a:p>
          <a:p>
            <a:pPr>
              <a:lnSpc>
                <a:spcPct val="110000"/>
              </a:lnSpc>
              <a:buNone/>
            </a:pPr>
            <a:r>
              <a:rPr lang="en-US" sz="2800" dirty="0" smtClean="0">
                <a:solidFill>
                  <a:srgbClr val="FF0000"/>
                </a:solidFill>
              </a:rPr>
              <a:t>	function increment(&amp;$value, $amount = 1)</a:t>
            </a:r>
          </a:p>
          <a:p>
            <a:pPr>
              <a:lnSpc>
                <a:spcPct val="110000"/>
              </a:lnSpc>
              <a:buNone/>
            </a:pPr>
            <a:r>
              <a:rPr lang="en-US" sz="2800" dirty="0" smtClean="0">
                <a:solidFill>
                  <a:srgbClr val="FF0000"/>
                </a:solidFill>
              </a:rPr>
              <a:t>	{</a:t>
            </a:r>
          </a:p>
          <a:p>
            <a:pPr>
              <a:lnSpc>
                <a:spcPct val="110000"/>
              </a:lnSpc>
              <a:buNone/>
            </a:pPr>
            <a:r>
              <a:rPr lang="en-US" sz="2800" dirty="0" smtClean="0">
                <a:solidFill>
                  <a:srgbClr val="FF0000"/>
                </a:solidFill>
              </a:rPr>
              <a:t>     	$value = $value +$amount;</a:t>
            </a:r>
          </a:p>
          <a:p>
            <a:pPr>
              <a:lnSpc>
                <a:spcPct val="110000"/>
              </a:lnSpc>
              <a:buNone/>
            </a:pPr>
            <a:r>
              <a:rPr lang="en-US" sz="2800" dirty="0" smtClean="0">
                <a:solidFill>
                  <a:srgbClr val="FF0000"/>
                </a:solidFill>
              </a:rPr>
              <a:t>	}</a:t>
            </a:r>
          </a:p>
          <a:p>
            <a:pPr>
              <a:buNone/>
            </a:pPr>
            <a:r>
              <a:rPr lang="en-US" sz="2400" dirty="0" smtClean="0">
                <a:solidFill>
                  <a:srgbClr val="FF0000"/>
                </a:solidFill>
              </a:rPr>
              <a:t>    </a:t>
            </a:r>
            <a:r>
              <a:rPr lang="en-US" sz="2800" dirty="0" smtClean="0">
                <a:solidFill>
                  <a:srgbClr val="FF0000"/>
                </a:solidFill>
              </a:rPr>
              <a:t>$value = 10;</a:t>
            </a:r>
          </a:p>
          <a:p>
            <a:pPr>
              <a:buNone/>
            </a:pPr>
            <a:r>
              <a:rPr lang="en-US" sz="2800" dirty="0" smtClean="0">
                <a:solidFill>
                  <a:srgbClr val="FF0000"/>
                </a:solidFill>
              </a:rPr>
              <a:t>	increment ($value, 1);</a:t>
            </a:r>
          </a:p>
          <a:p>
            <a:pPr>
              <a:buNone/>
            </a:pPr>
            <a:r>
              <a:rPr lang="en-US" sz="2800" dirty="0" smtClean="0">
                <a:solidFill>
                  <a:srgbClr val="FF0000"/>
                </a:solidFill>
              </a:rPr>
              <a:t>	echo $value;  //prints 11</a:t>
            </a:r>
          </a:p>
          <a:p>
            <a:endParaRPr lang="en-US" sz="2800" dirty="0"/>
          </a:p>
        </p:txBody>
      </p:sp>
    </p:spTree>
  </p:cSld>
  <p:clrMapOvr>
    <a:masterClrMapping/>
  </p:clrMapOvr>
  <p:transition spd="med">
    <p:whee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Attaching PHP to Web Pages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62500" lnSpcReduction="20000"/>
          </a:bodyPr>
          <a:lstStyle/>
          <a:p>
            <a:r>
              <a:rPr lang="en-US" dirty="0" smtClean="0"/>
              <a:t>PHP file is attached to web pages by using the &lt;form&gt; tag. </a:t>
            </a:r>
          </a:p>
          <a:p>
            <a:r>
              <a:rPr lang="en-US" dirty="0" smtClean="0"/>
              <a:t>Since PHP is written to process data sent from client computers, form is a logical place to attach the PHP to HTML. </a:t>
            </a:r>
          </a:p>
          <a:p>
            <a:pPr>
              <a:buNone/>
            </a:pPr>
            <a:r>
              <a:rPr lang="en-US" sz="1800" dirty="0" smtClean="0"/>
              <a:t> </a:t>
            </a:r>
          </a:p>
          <a:p>
            <a:r>
              <a:rPr lang="en-US" dirty="0" smtClean="0"/>
              <a:t>We use the action attribute to specify the PHP to execute when the web page is submitted. </a:t>
            </a:r>
          </a:p>
          <a:p>
            <a:pPr>
              <a:buNone/>
            </a:pPr>
            <a:r>
              <a:rPr lang="en-US" dirty="0" smtClean="0">
                <a:solidFill>
                  <a:srgbClr val="FF0000"/>
                </a:solidFill>
              </a:rPr>
              <a:t>	&lt;form name=”</a:t>
            </a:r>
            <a:r>
              <a:rPr lang="en-US" dirty="0" err="1" smtClean="0">
                <a:solidFill>
                  <a:srgbClr val="FF0000"/>
                </a:solidFill>
              </a:rPr>
              <a:t>formname</a:t>
            </a:r>
            <a:r>
              <a:rPr lang="en-US" dirty="0" smtClean="0">
                <a:solidFill>
                  <a:srgbClr val="FF0000"/>
                </a:solidFill>
              </a:rPr>
              <a:t>” method=”</a:t>
            </a:r>
            <a:r>
              <a:rPr lang="en-US" dirty="0" err="1" smtClean="0">
                <a:solidFill>
                  <a:srgbClr val="FF0000"/>
                </a:solidFill>
              </a:rPr>
              <a:t>submitingmethod</a:t>
            </a:r>
            <a:r>
              <a:rPr lang="en-US" dirty="0" smtClean="0">
                <a:solidFill>
                  <a:srgbClr val="FF0000"/>
                </a:solidFill>
              </a:rPr>
              <a:t>” action=”phpfile.php”&gt;</a:t>
            </a:r>
          </a:p>
          <a:p>
            <a:pPr>
              <a:buNone/>
            </a:pPr>
            <a:r>
              <a:rPr lang="en-US" dirty="0" smtClean="0">
                <a:solidFill>
                  <a:srgbClr val="FF0000"/>
                </a:solidFill>
              </a:rPr>
              <a:t> 		form elements</a:t>
            </a:r>
          </a:p>
          <a:p>
            <a:pPr>
              <a:buNone/>
            </a:pPr>
            <a:r>
              <a:rPr lang="en-US" dirty="0" smtClean="0">
                <a:solidFill>
                  <a:srgbClr val="FF0000"/>
                </a:solidFill>
              </a:rPr>
              <a:t>	&lt;/form&gt; </a:t>
            </a:r>
          </a:p>
          <a:p>
            <a:pPr>
              <a:buNone/>
            </a:pPr>
            <a:r>
              <a:rPr lang="en-US" sz="1800" dirty="0" smtClean="0"/>
              <a:t> </a:t>
            </a:r>
          </a:p>
          <a:p>
            <a:r>
              <a:rPr lang="en-US" dirty="0" smtClean="0"/>
              <a:t>Example: to attach a </a:t>
            </a:r>
            <a:r>
              <a:rPr lang="en-US" dirty="0" err="1" smtClean="0"/>
              <a:t>php</a:t>
            </a:r>
            <a:r>
              <a:rPr lang="en-US" dirty="0" smtClean="0"/>
              <a:t> called saver.php to an HTML page</a:t>
            </a:r>
          </a:p>
          <a:p>
            <a:pPr>
              <a:buNone/>
            </a:pPr>
            <a:r>
              <a:rPr lang="en-US" dirty="0" smtClean="0">
                <a:solidFill>
                  <a:srgbClr val="FF0000"/>
                </a:solidFill>
              </a:rPr>
              <a:t>	&lt;form name=”detail” method=”post” action=”saver.php”&gt;</a:t>
            </a:r>
          </a:p>
          <a:p>
            <a:pPr>
              <a:buNone/>
            </a:pPr>
            <a:r>
              <a:rPr lang="en-US" dirty="0" smtClean="0">
                <a:solidFill>
                  <a:srgbClr val="FF0000"/>
                </a:solidFill>
              </a:rPr>
              <a:t> 		form content</a:t>
            </a:r>
          </a:p>
          <a:p>
            <a:pPr>
              <a:buNone/>
            </a:pPr>
            <a:r>
              <a:rPr lang="en-US" dirty="0" smtClean="0">
                <a:solidFill>
                  <a:srgbClr val="FF0000"/>
                </a:solidFill>
              </a:rPr>
              <a:t>	&lt;/form&gt; </a:t>
            </a:r>
          </a:p>
          <a:p>
            <a:r>
              <a:rPr lang="en-US" dirty="0" smtClean="0"/>
              <a:t>When this form is submitted, the web server looks for </a:t>
            </a:r>
            <a:r>
              <a:rPr lang="en-US" i="1" dirty="0" smtClean="0"/>
              <a:t>saver.php</a:t>
            </a:r>
            <a:r>
              <a:rPr lang="en-US" dirty="0" smtClean="0"/>
              <a:t> and executes it.</a:t>
            </a:r>
          </a:p>
          <a:p>
            <a:r>
              <a:rPr lang="en-US" dirty="0" smtClean="0"/>
              <a:t>The result from executed </a:t>
            </a:r>
            <a:r>
              <a:rPr lang="en-US" dirty="0" err="1" smtClean="0"/>
              <a:t>php</a:t>
            </a:r>
            <a:r>
              <a:rPr lang="en-US" dirty="0" smtClean="0"/>
              <a:t> is sent back to the client machine.</a:t>
            </a:r>
          </a:p>
        </p:txBody>
      </p:sp>
    </p:spTree>
  </p:cSld>
  <p:clrMapOvr>
    <a:masterClrMapping/>
  </p:clrMapOvr>
  <p:transition spd="med">
    <p:wheel/>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1.7 Functions in PHP…</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0000" lnSpcReduction="20000"/>
          </a:bodyPr>
          <a:lstStyle/>
          <a:p>
            <a:pPr>
              <a:buNone/>
            </a:pPr>
            <a:r>
              <a:rPr lang="en-US" b="1" dirty="0" smtClean="0"/>
              <a:t>Variable Scope</a:t>
            </a:r>
            <a:endParaRPr lang="en-US" dirty="0" smtClean="0"/>
          </a:p>
          <a:p>
            <a:r>
              <a:rPr lang="en-US" dirty="0" smtClean="0"/>
              <a:t>A variable declared within a function remains local to that function. </a:t>
            </a:r>
          </a:p>
          <a:p>
            <a:r>
              <a:rPr lang="en-US" dirty="0" smtClean="0"/>
              <a:t>It will not be available outside the function or within other functions. </a:t>
            </a:r>
            <a:r>
              <a:rPr lang="en-US" sz="1800" dirty="0" smtClean="0"/>
              <a:t> </a:t>
            </a:r>
          </a:p>
          <a:p>
            <a:endParaRPr lang="en-US" sz="1400" dirty="0" smtClean="0"/>
          </a:p>
          <a:p>
            <a:r>
              <a:rPr lang="en-US" dirty="0" smtClean="0"/>
              <a:t>PHP has fairly simple rules:</a:t>
            </a:r>
          </a:p>
          <a:p>
            <a:pPr lvl="1">
              <a:lnSpc>
                <a:spcPct val="120000"/>
              </a:lnSpc>
              <a:spcBef>
                <a:spcPts val="500"/>
              </a:spcBef>
            </a:pPr>
            <a:r>
              <a:rPr lang="en-US" dirty="0" smtClean="0"/>
              <a:t>Variables declared inside a function are in scope from the statement in which they are declared to the closing brace at the end of the function. This is called function scope. These variables are called local variables.</a:t>
            </a:r>
          </a:p>
          <a:p>
            <a:pPr lvl="1">
              <a:lnSpc>
                <a:spcPct val="120000"/>
              </a:lnSpc>
              <a:spcBef>
                <a:spcPts val="500"/>
              </a:spcBef>
            </a:pPr>
            <a:r>
              <a:rPr lang="en-US" dirty="0" smtClean="0"/>
              <a:t>Variables declared outside of functions are in scope of the statement in which they are declared to the end of the file, but not inside functions. This is called global scope. These variables are called global variables.</a:t>
            </a:r>
          </a:p>
          <a:p>
            <a:pPr lvl="1">
              <a:lnSpc>
                <a:spcPct val="120000"/>
              </a:lnSpc>
              <a:spcBef>
                <a:spcPts val="500"/>
              </a:spcBef>
            </a:pPr>
            <a:r>
              <a:rPr lang="en-US" dirty="0" smtClean="0"/>
              <a:t>Using require() and include() statements does not affect scope. If the statement is used within a function, function scope applies. If it is not inside a function, global scope applies.</a:t>
            </a:r>
          </a:p>
          <a:p>
            <a:pPr lvl="1">
              <a:lnSpc>
                <a:spcPct val="120000"/>
              </a:lnSpc>
              <a:spcBef>
                <a:spcPts val="500"/>
              </a:spcBef>
            </a:pPr>
            <a:r>
              <a:rPr lang="en-US" dirty="0" smtClean="0"/>
              <a:t>The keyword global can be used to manually specify that a variable defined or used within a function will have global scope.</a:t>
            </a:r>
          </a:p>
        </p:txBody>
      </p:sp>
    </p:spTree>
  </p:cSld>
  <p:clrMapOvr>
    <a:masterClrMapping/>
  </p:clrMapOvr>
  <p:transition spd="med">
    <p:wheel/>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1.7 Functions in PHP…</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0000" lnSpcReduction="20000"/>
          </a:bodyPr>
          <a:lstStyle/>
          <a:p>
            <a:r>
              <a:rPr lang="en-US" dirty="0" smtClean="0"/>
              <a:t>Example: local variable</a:t>
            </a:r>
          </a:p>
          <a:p>
            <a:pPr>
              <a:buNone/>
            </a:pP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a:buNone/>
            </a:pPr>
            <a:r>
              <a:rPr lang="en-US" dirty="0" smtClean="0">
                <a:solidFill>
                  <a:srgbClr val="FF0000"/>
                </a:solidFill>
              </a:rPr>
              <a:t>   $num=50;</a:t>
            </a:r>
          </a:p>
          <a:p>
            <a:pPr>
              <a:buNone/>
            </a:pPr>
            <a:r>
              <a:rPr lang="en-US" dirty="0" smtClean="0">
                <a:solidFill>
                  <a:srgbClr val="FF0000"/>
                </a:solidFill>
              </a:rPr>
              <a:t>   function test() </a:t>
            </a:r>
          </a:p>
          <a:p>
            <a:pPr>
              <a:buNone/>
            </a:pPr>
            <a:r>
              <a:rPr lang="en-US" dirty="0" smtClean="0">
                <a:solidFill>
                  <a:srgbClr val="FF0000"/>
                </a:solidFill>
              </a:rPr>
              <a:t>   {</a:t>
            </a:r>
          </a:p>
          <a:p>
            <a:pPr>
              <a:buNone/>
            </a:pPr>
            <a:r>
              <a:rPr lang="en-US" dirty="0" smtClean="0">
                <a:solidFill>
                  <a:srgbClr val="FF0000"/>
                </a:solidFill>
              </a:rPr>
              <a:t>       $</a:t>
            </a:r>
            <a:r>
              <a:rPr lang="en-US" dirty="0" err="1" smtClean="0">
                <a:solidFill>
                  <a:srgbClr val="FF0000"/>
                </a:solidFill>
              </a:rPr>
              <a:t>testvariable</a:t>
            </a:r>
            <a:r>
              <a:rPr lang="en-US" dirty="0" smtClean="0">
                <a:solidFill>
                  <a:srgbClr val="FF0000"/>
                </a:solidFill>
              </a:rPr>
              <a:t> = "this is a test variable";</a:t>
            </a:r>
          </a:p>
          <a:p>
            <a:pPr>
              <a:buNone/>
            </a:pPr>
            <a:r>
              <a:rPr lang="en-US" dirty="0" smtClean="0">
                <a:solidFill>
                  <a:srgbClr val="FF0000"/>
                </a:solidFill>
              </a:rPr>
              <a:t>	   echo “Num is ”, $num;   //output: Num is </a:t>
            </a:r>
          </a:p>
          <a:p>
            <a:pPr>
              <a:buNone/>
            </a:pPr>
            <a:r>
              <a:rPr lang="en-US" dirty="0" smtClean="0">
                <a:solidFill>
                  <a:srgbClr val="FF0000"/>
                </a:solidFill>
              </a:rPr>
              <a:t>   }</a:t>
            </a:r>
          </a:p>
          <a:p>
            <a:pPr>
              <a:buNone/>
            </a:pPr>
            <a:r>
              <a:rPr lang="en-US" dirty="0" smtClean="0">
                <a:solidFill>
                  <a:srgbClr val="FF0000"/>
                </a:solidFill>
              </a:rPr>
              <a:t>   echo "test variable: $</a:t>
            </a:r>
            <a:r>
              <a:rPr lang="en-US" dirty="0" err="1" smtClean="0">
                <a:solidFill>
                  <a:srgbClr val="FF0000"/>
                </a:solidFill>
              </a:rPr>
              <a:t>testvariable</a:t>
            </a:r>
            <a:r>
              <a:rPr lang="en-US" dirty="0" smtClean="0">
                <a:solidFill>
                  <a:srgbClr val="FF0000"/>
                </a:solidFill>
              </a:rPr>
              <a:t>";  //output: test variable: </a:t>
            </a:r>
          </a:p>
          <a:p>
            <a:pPr>
              <a:buNone/>
            </a:pPr>
            <a:r>
              <a:rPr lang="en-US" dirty="0" smtClean="0">
                <a:solidFill>
                  <a:srgbClr val="FF0000"/>
                </a:solidFill>
              </a:rPr>
              <a:t>   echo “Num is ”, $num;                    //output: Num is 50</a:t>
            </a:r>
          </a:p>
          <a:p>
            <a:pPr>
              <a:buNone/>
            </a:pPr>
            <a:r>
              <a:rPr lang="en-US" dirty="0" smtClean="0">
                <a:solidFill>
                  <a:srgbClr val="FF0000"/>
                </a:solidFill>
              </a:rPr>
              <a:t>?&gt;</a:t>
            </a:r>
          </a:p>
          <a:p>
            <a:pPr>
              <a:buNone/>
            </a:pPr>
            <a:r>
              <a:rPr lang="en-US" sz="1700" dirty="0" smtClean="0"/>
              <a:t> </a:t>
            </a:r>
          </a:p>
          <a:p>
            <a:r>
              <a:rPr lang="en-US" dirty="0" smtClean="0"/>
              <a:t>The value of the variable $</a:t>
            </a:r>
            <a:r>
              <a:rPr lang="en-US" dirty="0" err="1" smtClean="0"/>
              <a:t>testvariable</a:t>
            </a:r>
            <a:r>
              <a:rPr lang="en-US" dirty="0" smtClean="0"/>
              <a:t> is not printed. </a:t>
            </a:r>
          </a:p>
          <a:p>
            <a:r>
              <a:rPr lang="en-US" dirty="0" smtClean="0"/>
              <a:t>This is because no such variable exists outside the test() function. </a:t>
            </a:r>
          </a:p>
          <a:p>
            <a:r>
              <a:rPr lang="en-US" dirty="0" smtClean="0"/>
              <a:t>Similarly, a variable declared outside a function will not automatically be available within it.</a:t>
            </a:r>
          </a:p>
        </p:txBody>
      </p:sp>
    </p:spTree>
  </p:cSld>
  <p:clrMapOvr>
    <a:masterClrMapping/>
  </p:clrMapOvr>
  <p:transition spd="med">
    <p:wheel/>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1.7 Functions in PHP…</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If you want a variable created within a function to be global, we can use the keyword global as follows:</a:t>
            </a:r>
          </a:p>
          <a:p>
            <a:pPr>
              <a:buNone/>
            </a:pPr>
            <a:r>
              <a:rPr lang="en-US" dirty="0" smtClean="0">
                <a:solidFill>
                  <a:srgbClr val="FF0000"/>
                </a:solidFill>
              </a:rPr>
              <a:t>function fn()</a:t>
            </a:r>
          </a:p>
          <a:p>
            <a:pPr>
              <a:buNone/>
            </a:pPr>
            <a:r>
              <a:rPr lang="en-US" dirty="0" smtClean="0">
                <a:solidFill>
                  <a:srgbClr val="FF0000"/>
                </a:solidFill>
              </a:rPr>
              <a:t> {</a:t>
            </a:r>
          </a:p>
          <a:p>
            <a:pPr>
              <a:buNone/>
            </a:pPr>
            <a:r>
              <a:rPr lang="en-US" dirty="0" smtClean="0">
                <a:solidFill>
                  <a:srgbClr val="FF0000"/>
                </a:solidFill>
              </a:rPr>
              <a:t>   global $</a:t>
            </a:r>
            <a:r>
              <a:rPr lang="en-US" dirty="0" err="1" smtClean="0">
                <a:solidFill>
                  <a:srgbClr val="FF0000"/>
                </a:solidFill>
              </a:rPr>
              <a:t>var</a:t>
            </a:r>
            <a:r>
              <a:rPr lang="en-US" dirty="0" smtClean="0">
                <a:solidFill>
                  <a:srgbClr val="FF0000"/>
                </a:solidFill>
              </a:rPr>
              <a:t>;</a:t>
            </a:r>
          </a:p>
          <a:p>
            <a:pPr>
              <a:buNone/>
            </a:pPr>
            <a:r>
              <a:rPr lang="en-US" dirty="0" smtClean="0">
                <a:solidFill>
                  <a:srgbClr val="FF0000"/>
                </a:solidFill>
              </a:rPr>
              <a:t>   $</a:t>
            </a:r>
            <a:r>
              <a:rPr lang="en-US" dirty="0" err="1" smtClean="0">
                <a:solidFill>
                  <a:srgbClr val="FF0000"/>
                </a:solidFill>
              </a:rPr>
              <a:t>var</a:t>
            </a:r>
            <a:r>
              <a:rPr lang="en-US" dirty="0" smtClean="0">
                <a:solidFill>
                  <a:srgbClr val="FF0000"/>
                </a:solidFill>
              </a:rPr>
              <a:t> = “contents”;</a:t>
            </a:r>
          </a:p>
          <a:p>
            <a:pPr>
              <a:buNone/>
            </a:pPr>
            <a:r>
              <a:rPr lang="en-US" dirty="0" smtClean="0">
                <a:solidFill>
                  <a:srgbClr val="FF0000"/>
                </a:solidFill>
              </a:rPr>
              <a:t>   echo “inside the function, \$</a:t>
            </a:r>
            <a:r>
              <a:rPr lang="en-US" dirty="0" err="1" smtClean="0">
                <a:solidFill>
                  <a:srgbClr val="FF0000"/>
                </a:solidFill>
              </a:rPr>
              <a:t>var</a:t>
            </a:r>
            <a:r>
              <a:rPr lang="en-US" dirty="0" smtClean="0">
                <a:solidFill>
                  <a:srgbClr val="FF0000"/>
                </a:solidFill>
              </a:rPr>
              <a:t> = “.$var.”&lt;</a:t>
            </a:r>
            <a:r>
              <a:rPr lang="en-US" dirty="0" err="1" smtClean="0">
                <a:solidFill>
                  <a:srgbClr val="FF0000"/>
                </a:solidFill>
              </a:rPr>
              <a:t>br</a:t>
            </a:r>
            <a:r>
              <a:rPr lang="en-US" dirty="0" smtClean="0">
                <a:solidFill>
                  <a:srgbClr val="FF0000"/>
                </a:solidFill>
              </a:rPr>
              <a:t>&gt;”;</a:t>
            </a:r>
          </a:p>
          <a:p>
            <a:pPr>
              <a:buNone/>
            </a:pPr>
            <a:r>
              <a:rPr lang="en-US" dirty="0" smtClean="0">
                <a:solidFill>
                  <a:srgbClr val="FF0000"/>
                </a:solidFill>
              </a:rPr>
              <a:t>}</a:t>
            </a:r>
          </a:p>
          <a:p>
            <a:pPr>
              <a:buNone/>
            </a:pPr>
            <a:r>
              <a:rPr lang="en-US" dirty="0" smtClean="0">
                <a:solidFill>
                  <a:srgbClr val="FF0000"/>
                </a:solidFill>
              </a:rPr>
              <a:t>fn();</a:t>
            </a:r>
          </a:p>
          <a:p>
            <a:pPr>
              <a:buNone/>
            </a:pPr>
            <a:r>
              <a:rPr lang="en-US" dirty="0" smtClean="0">
                <a:solidFill>
                  <a:srgbClr val="FF0000"/>
                </a:solidFill>
              </a:rPr>
              <a:t>echo “outside the function, \$</a:t>
            </a:r>
            <a:r>
              <a:rPr lang="en-US" dirty="0" err="1" smtClean="0">
                <a:solidFill>
                  <a:srgbClr val="FF0000"/>
                </a:solidFill>
              </a:rPr>
              <a:t>var</a:t>
            </a:r>
            <a:r>
              <a:rPr lang="en-US" dirty="0" smtClean="0">
                <a:solidFill>
                  <a:srgbClr val="FF0000"/>
                </a:solidFill>
              </a:rPr>
              <a:t> = “.$var.”&lt;</a:t>
            </a:r>
            <a:r>
              <a:rPr lang="en-US" dirty="0" err="1" smtClean="0">
                <a:solidFill>
                  <a:srgbClr val="FF0000"/>
                </a:solidFill>
              </a:rPr>
              <a:t>br</a:t>
            </a:r>
            <a:r>
              <a:rPr lang="en-US" dirty="0" smtClean="0">
                <a:solidFill>
                  <a:srgbClr val="FF0000"/>
                </a:solidFill>
              </a:rPr>
              <a:t>&gt;”;</a:t>
            </a:r>
          </a:p>
          <a:p>
            <a:pPr>
              <a:buNone/>
            </a:pPr>
            <a:r>
              <a:rPr lang="en-US" sz="1700" dirty="0" smtClean="0">
                <a:solidFill>
                  <a:srgbClr val="FF0000"/>
                </a:solidFill>
              </a:rPr>
              <a:t> </a:t>
            </a:r>
          </a:p>
          <a:p>
            <a:r>
              <a:rPr lang="en-US" dirty="0" smtClean="0"/>
              <a:t>output:</a:t>
            </a:r>
          </a:p>
          <a:p>
            <a:pPr>
              <a:buNone/>
            </a:pPr>
            <a:r>
              <a:rPr lang="en-US" i="1" dirty="0" smtClean="0">
                <a:solidFill>
                  <a:srgbClr val="FF0000"/>
                </a:solidFill>
              </a:rPr>
              <a:t>inside the function, $</a:t>
            </a:r>
            <a:r>
              <a:rPr lang="en-US" i="1" dirty="0" err="1" smtClean="0">
                <a:solidFill>
                  <a:srgbClr val="FF0000"/>
                </a:solidFill>
              </a:rPr>
              <a:t>var</a:t>
            </a:r>
            <a:r>
              <a:rPr lang="en-US" i="1" dirty="0" smtClean="0">
                <a:solidFill>
                  <a:srgbClr val="FF0000"/>
                </a:solidFill>
              </a:rPr>
              <a:t> = contents</a:t>
            </a:r>
            <a:endParaRPr lang="en-US" dirty="0" smtClean="0">
              <a:solidFill>
                <a:srgbClr val="FF0000"/>
              </a:solidFill>
            </a:endParaRPr>
          </a:p>
          <a:p>
            <a:pPr>
              <a:buNone/>
            </a:pPr>
            <a:r>
              <a:rPr lang="en-US" i="1" dirty="0" smtClean="0">
                <a:solidFill>
                  <a:srgbClr val="FF0000"/>
                </a:solidFill>
              </a:rPr>
              <a:t>outside the function, $</a:t>
            </a:r>
            <a:r>
              <a:rPr lang="en-US" i="1" dirty="0" err="1" smtClean="0">
                <a:solidFill>
                  <a:srgbClr val="FF0000"/>
                </a:solidFill>
              </a:rPr>
              <a:t>var</a:t>
            </a:r>
            <a:r>
              <a:rPr lang="en-US" i="1" dirty="0" smtClean="0">
                <a:solidFill>
                  <a:srgbClr val="FF0000"/>
                </a:solidFill>
              </a:rPr>
              <a:t> = contents</a:t>
            </a:r>
            <a:endParaRPr lang="en-US" dirty="0" smtClean="0">
              <a:solidFill>
                <a:srgbClr val="FF0000"/>
              </a:solidFill>
            </a:endParaRPr>
          </a:p>
          <a:p>
            <a:endParaRPr lang="en-US" dirty="0"/>
          </a:p>
        </p:txBody>
      </p:sp>
    </p:spTree>
  </p:cSld>
  <p:clrMapOvr>
    <a:masterClrMapping/>
  </p:clrMapOvr>
  <p:transition spd="med">
    <p:wheel/>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1.7 Functions in PHP…</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0000" lnSpcReduction="20000"/>
          </a:bodyPr>
          <a:lstStyle/>
          <a:p>
            <a:r>
              <a:rPr lang="en-US" dirty="0" smtClean="0"/>
              <a:t>In PHP global variables must be declared global inside a function if they are going to be used in that function. </a:t>
            </a:r>
          </a:p>
          <a:p>
            <a:pPr>
              <a:buNone/>
            </a:pPr>
            <a:r>
              <a:rPr lang="en-US" dirty="0" smtClean="0"/>
              <a:t> </a:t>
            </a: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a:buNone/>
            </a:pPr>
            <a:r>
              <a:rPr lang="en-US" dirty="0" smtClean="0">
                <a:solidFill>
                  <a:srgbClr val="FF0000"/>
                </a:solidFill>
              </a:rPr>
              <a:t> 	$a = 1;</a:t>
            </a:r>
          </a:p>
          <a:p>
            <a:pPr>
              <a:buNone/>
            </a:pPr>
            <a:r>
              <a:rPr lang="en-US" dirty="0" smtClean="0">
                <a:solidFill>
                  <a:srgbClr val="FF0000"/>
                </a:solidFill>
              </a:rPr>
              <a:t> 	$b = 2;</a:t>
            </a:r>
          </a:p>
          <a:p>
            <a:pPr>
              <a:buNone/>
            </a:pPr>
            <a:r>
              <a:rPr lang="en-US" dirty="0" smtClean="0">
                <a:solidFill>
                  <a:srgbClr val="FF0000"/>
                </a:solidFill>
              </a:rPr>
              <a:t> 	function Sum() {</a:t>
            </a:r>
          </a:p>
          <a:p>
            <a:pPr>
              <a:buNone/>
            </a:pPr>
            <a:r>
              <a:rPr lang="en-US" dirty="0" smtClean="0">
                <a:solidFill>
                  <a:srgbClr val="FF0000"/>
                </a:solidFill>
              </a:rPr>
              <a:t>     	global $a, $b;</a:t>
            </a:r>
          </a:p>
          <a:p>
            <a:pPr>
              <a:buNone/>
            </a:pPr>
            <a:r>
              <a:rPr lang="en-US" dirty="0" smtClean="0">
                <a:solidFill>
                  <a:srgbClr val="FF0000"/>
                </a:solidFill>
              </a:rPr>
              <a:t>     	$b = $a + $b;</a:t>
            </a:r>
          </a:p>
          <a:p>
            <a:pPr>
              <a:buNone/>
            </a:pPr>
            <a:r>
              <a:rPr lang="en-US" dirty="0" smtClean="0">
                <a:solidFill>
                  <a:srgbClr val="FF0000"/>
                </a:solidFill>
              </a:rPr>
              <a:t> 	} </a:t>
            </a:r>
          </a:p>
          <a:p>
            <a:pPr>
              <a:buNone/>
            </a:pPr>
            <a:r>
              <a:rPr lang="en-US" dirty="0" smtClean="0">
                <a:solidFill>
                  <a:srgbClr val="FF0000"/>
                </a:solidFill>
              </a:rPr>
              <a:t> 	Sum();</a:t>
            </a:r>
          </a:p>
          <a:p>
            <a:pPr>
              <a:buNone/>
            </a:pPr>
            <a:r>
              <a:rPr lang="en-US" dirty="0" smtClean="0">
                <a:solidFill>
                  <a:srgbClr val="FF0000"/>
                </a:solidFill>
              </a:rPr>
              <a:t> 	echo $b;</a:t>
            </a:r>
          </a:p>
          <a:p>
            <a:pPr>
              <a:buNone/>
            </a:pPr>
            <a:r>
              <a:rPr lang="en-US" dirty="0" smtClean="0">
                <a:solidFill>
                  <a:srgbClr val="FF0000"/>
                </a:solidFill>
              </a:rPr>
              <a:t> ?&gt;</a:t>
            </a:r>
          </a:p>
          <a:p>
            <a:pPr>
              <a:buNone/>
            </a:pPr>
            <a:endParaRPr lang="en-US" sz="1600" dirty="0" smtClean="0"/>
          </a:p>
          <a:p>
            <a:r>
              <a:rPr lang="en-US" dirty="0" smtClean="0"/>
              <a:t>The above script will output "3". </a:t>
            </a:r>
          </a:p>
          <a:p>
            <a:r>
              <a:rPr lang="en-US" dirty="0" smtClean="0"/>
              <a:t>By declaring $a and $b global within the function, all references to either variable will refer to the global version. </a:t>
            </a:r>
          </a:p>
          <a:p>
            <a:pPr>
              <a:buNone/>
            </a:pPr>
            <a:endParaRPr lang="en-US" dirty="0" smtClean="0">
              <a:solidFill>
                <a:srgbClr val="FF0000"/>
              </a:solidFill>
            </a:endParaRPr>
          </a:p>
        </p:txBody>
      </p:sp>
    </p:spTree>
  </p:cSld>
  <p:clrMapOvr>
    <a:masterClrMapping/>
  </p:clrMapOvr>
  <p:transition spd="med">
    <p:wheel/>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1.7 Functions in PHP…</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77500" lnSpcReduction="20000"/>
          </a:bodyPr>
          <a:lstStyle/>
          <a:p>
            <a:pPr>
              <a:lnSpc>
                <a:spcPct val="120000"/>
              </a:lnSpc>
            </a:pPr>
            <a:r>
              <a:rPr lang="en-US" dirty="0" smtClean="0"/>
              <a:t>A second way to access variables from the global scope is to use the special PHP-defined $GLOBALS array. </a:t>
            </a:r>
          </a:p>
          <a:p>
            <a:pPr>
              <a:lnSpc>
                <a:spcPct val="120000"/>
              </a:lnSpc>
            </a:pPr>
            <a:r>
              <a:rPr lang="en-US" dirty="0" smtClean="0"/>
              <a:t>The previous example can be rewritten as: </a:t>
            </a:r>
          </a:p>
          <a:p>
            <a:pPr>
              <a:buNone/>
            </a:pPr>
            <a:r>
              <a:rPr lang="en-US" dirty="0" smtClean="0">
                <a:solidFill>
                  <a:srgbClr val="FF0000"/>
                </a:solidFill>
              </a:rPr>
              <a:t>&lt;?</a:t>
            </a:r>
            <a:r>
              <a:rPr lang="en-US" dirty="0" err="1" smtClean="0">
                <a:solidFill>
                  <a:srgbClr val="FF0000"/>
                </a:solidFill>
              </a:rPr>
              <a:t>php</a:t>
            </a:r>
            <a:endParaRPr lang="en-US" dirty="0" smtClean="0">
              <a:solidFill>
                <a:srgbClr val="FF0000"/>
              </a:solidFill>
            </a:endParaRPr>
          </a:p>
          <a:p>
            <a:pPr>
              <a:buNone/>
            </a:pPr>
            <a:r>
              <a:rPr lang="en-US" dirty="0" smtClean="0">
                <a:solidFill>
                  <a:srgbClr val="FF0000"/>
                </a:solidFill>
              </a:rPr>
              <a:t>$a = 1;</a:t>
            </a:r>
          </a:p>
          <a:p>
            <a:pPr>
              <a:buNone/>
            </a:pPr>
            <a:r>
              <a:rPr lang="en-US" dirty="0" smtClean="0">
                <a:solidFill>
                  <a:srgbClr val="FF0000"/>
                </a:solidFill>
              </a:rPr>
              <a:t>$b = 2;</a:t>
            </a:r>
          </a:p>
          <a:p>
            <a:pPr>
              <a:buNone/>
            </a:pPr>
            <a:r>
              <a:rPr lang="en-US" dirty="0" smtClean="0">
                <a:solidFill>
                  <a:srgbClr val="FF0000"/>
                </a:solidFill>
              </a:rPr>
              <a:t>function Sum()</a:t>
            </a:r>
          </a:p>
          <a:p>
            <a:pPr>
              <a:buNone/>
            </a:pPr>
            <a:r>
              <a:rPr lang="en-US" dirty="0" smtClean="0">
                <a:solidFill>
                  <a:srgbClr val="FF0000"/>
                </a:solidFill>
              </a:rPr>
              <a:t>{</a:t>
            </a:r>
          </a:p>
          <a:p>
            <a:pPr>
              <a:buNone/>
            </a:pPr>
            <a:r>
              <a:rPr lang="en-US" dirty="0" smtClean="0">
                <a:solidFill>
                  <a:srgbClr val="FF0000"/>
                </a:solidFill>
              </a:rPr>
              <a:t>    $GLOBALS["b"] = $GLOBALS["a"] + $GLOBALS["b"];</a:t>
            </a:r>
          </a:p>
          <a:p>
            <a:pPr>
              <a:buNone/>
            </a:pPr>
            <a:r>
              <a:rPr lang="en-US" dirty="0" smtClean="0">
                <a:solidFill>
                  <a:srgbClr val="FF0000"/>
                </a:solidFill>
              </a:rPr>
              <a:t>} </a:t>
            </a:r>
          </a:p>
          <a:p>
            <a:pPr>
              <a:buNone/>
            </a:pPr>
            <a:r>
              <a:rPr lang="en-US" dirty="0" smtClean="0">
                <a:solidFill>
                  <a:srgbClr val="FF0000"/>
                </a:solidFill>
              </a:rPr>
              <a:t>Sum();</a:t>
            </a:r>
          </a:p>
          <a:p>
            <a:pPr>
              <a:buNone/>
            </a:pPr>
            <a:r>
              <a:rPr lang="en-US" dirty="0" smtClean="0">
                <a:solidFill>
                  <a:srgbClr val="FF0000"/>
                </a:solidFill>
              </a:rPr>
              <a:t>echo $b;</a:t>
            </a:r>
          </a:p>
          <a:p>
            <a:pPr>
              <a:buNone/>
            </a:pPr>
            <a:r>
              <a:rPr lang="en-US" dirty="0" smtClean="0">
                <a:solidFill>
                  <a:srgbClr val="FF0000"/>
                </a:solidFill>
              </a:rPr>
              <a:t>?&gt;</a:t>
            </a:r>
            <a:endParaRPr lang="en-US" dirty="0">
              <a:solidFill>
                <a:srgbClr val="FF0000"/>
              </a:solidFill>
            </a:endParaRPr>
          </a:p>
        </p:txBody>
      </p:sp>
    </p:spTree>
  </p:cSld>
  <p:clrMapOvr>
    <a:masterClrMapping/>
  </p:clrMapOvr>
  <p:transition spd="med">
    <p:wheel/>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1.7 Functions in PHP…</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solidFill>
                  <a:srgbClr val="FF0000"/>
                </a:solidFill>
              </a:rPr>
              <a:t>Exercise</a:t>
            </a:r>
          </a:p>
          <a:p>
            <a:pPr marL="514350" indent="-514350">
              <a:buSzPct val="100000"/>
              <a:buFont typeface="+mj-lt"/>
              <a:buAutoNum type="arabicPeriod"/>
            </a:pPr>
            <a:r>
              <a:rPr lang="en-US" dirty="0" smtClean="0"/>
              <a:t>Write a function that accepts a number and returns the squared and cubed value of the number.</a:t>
            </a:r>
          </a:p>
          <a:p>
            <a:pPr marL="514350" indent="-514350">
              <a:buSzPct val="100000"/>
              <a:buFont typeface="+mj-lt"/>
              <a:buAutoNum type="arabicPeriod"/>
            </a:pPr>
            <a:r>
              <a:rPr lang="en-US" dirty="0" smtClean="0"/>
              <a:t>Write a function that accepts a number as parameter and then calculates the factorial of the number and return it.</a:t>
            </a:r>
          </a:p>
          <a:p>
            <a:pPr marL="514350" indent="-514350">
              <a:buSzPct val="100000"/>
              <a:buFont typeface="+mj-lt"/>
              <a:buAutoNum type="arabicPeriod"/>
            </a:pPr>
            <a:r>
              <a:rPr lang="en-US" dirty="0" smtClean="0"/>
              <a:t>Write a function that accepts price of a commodity and then calculates VAT tax(15%) and return it.</a:t>
            </a:r>
          </a:p>
          <a:p>
            <a:pPr marL="514350" indent="-514350">
              <a:buSzPct val="100000"/>
              <a:buFont typeface="+mj-lt"/>
              <a:buAutoNum type="arabicPeriod"/>
            </a:pPr>
            <a:r>
              <a:rPr lang="en-US" dirty="0" smtClean="0"/>
              <a:t>Write a function that calculates compound interest on principal.   </a:t>
            </a:r>
            <a:endParaRPr lang="en-US" dirty="0"/>
          </a:p>
        </p:txBody>
      </p:sp>
    </p:spTree>
  </p:cSld>
  <p:clrMapOvr>
    <a:masterClrMapping/>
  </p:clrMapOvr>
  <p:transition spd="med">
    <p:wheel/>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1.8 Cookies and Sessions</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b="1" i="1" dirty="0" smtClean="0"/>
              <a:t>1.8.1 Cookies</a:t>
            </a:r>
          </a:p>
          <a:p>
            <a:r>
              <a:rPr lang="en-US" dirty="0" smtClean="0"/>
              <a:t>You can store information in cookies and then retrieve it. </a:t>
            </a:r>
          </a:p>
          <a:p>
            <a:r>
              <a:rPr lang="en-US" dirty="0" smtClean="0"/>
              <a:t>You store cookies by using the </a:t>
            </a:r>
            <a:r>
              <a:rPr lang="en-US" dirty="0" err="1" smtClean="0"/>
              <a:t>setcookie</a:t>
            </a:r>
            <a:r>
              <a:rPr lang="en-US" dirty="0" smtClean="0"/>
              <a:t> function. </a:t>
            </a:r>
          </a:p>
          <a:p>
            <a:r>
              <a:rPr lang="en-US" dirty="0" smtClean="0"/>
              <a:t>The general format is as follows:</a:t>
            </a:r>
          </a:p>
          <a:p>
            <a:pPr>
              <a:buNone/>
            </a:pPr>
            <a:r>
              <a:rPr lang="en-US" dirty="0" smtClean="0">
                <a:solidFill>
                  <a:srgbClr val="FF0000"/>
                </a:solidFill>
              </a:rPr>
              <a:t>		</a:t>
            </a:r>
            <a:r>
              <a:rPr lang="en-US" dirty="0" err="1" smtClean="0">
                <a:solidFill>
                  <a:srgbClr val="FF0000"/>
                </a:solidFill>
              </a:rPr>
              <a:t>setcookie</a:t>
            </a:r>
            <a:r>
              <a:rPr lang="en-US" dirty="0" smtClean="0">
                <a:solidFill>
                  <a:srgbClr val="FF0000"/>
                </a:solidFill>
              </a:rPr>
              <a:t>(“</a:t>
            </a:r>
            <a:r>
              <a:rPr lang="en-US" dirty="0" err="1" smtClean="0">
                <a:solidFill>
                  <a:srgbClr val="FF0000"/>
                </a:solidFill>
              </a:rPr>
              <a:t>variable”,”value</a:t>
            </a:r>
            <a:r>
              <a:rPr lang="en-US" dirty="0" smtClean="0">
                <a:solidFill>
                  <a:srgbClr val="FF0000"/>
                </a:solidFill>
              </a:rPr>
              <a:t>”);</a:t>
            </a:r>
          </a:p>
          <a:p>
            <a:r>
              <a:rPr lang="en-US" dirty="0" smtClean="0"/>
              <a:t>The variable is the variable name, but you do not include the dollar sign ($).</a:t>
            </a:r>
          </a:p>
          <a:p>
            <a:r>
              <a:rPr lang="en-US" dirty="0" smtClean="0"/>
              <a:t>This statement stores the information only until the user leaves your Web site.</a:t>
            </a:r>
          </a:p>
          <a:p>
            <a:r>
              <a:rPr lang="en-US" sz="1800" dirty="0" smtClean="0"/>
              <a:t> </a:t>
            </a:r>
          </a:p>
          <a:p>
            <a:r>
              <a:rPr lang="en-US" dirty="0" smtClean="0"/>
              <a:t> For example, the following statement stores the pair city=</a:t>
            </a:r>
            <a:r>
              <a:rPr lang="en-US" dirty="0" err="1" smtClean="0"/>
              <a:t>Jimma</a:t>
            </a:r>
            <a:r>
              <a:rPr lang="en-US" dirty="0" smtClean="0"/>
              <a:t> in the cookie file on the user’s computer:</a:t>
            </a:r>
          </a:p>
          <a:p>
            <a:pPr>
              <a:buNone/>
            </a:pPr>
            <a:r>
              <a:rPr lang="en-US" dirty="0" smtClean="0">
                <a:solidFill>
                  <a:srgbClr val="FF0000"/>
                </a:solidFill>
              </a:rPr>
              <a:t>		</a:t>
            </a:r>
            <a:r>
              <a:rPr lang="en-US" dirty="0" err="1" smtClean="0">
                <a:solidFill>
                  <a:srgbClr val="FF0000"/>
                </a:solidFill>
              </a:rPr>
              <a:t>setcookie</a:t>
            </a:r>
            <a:r>
              <a:rPr lang="en-US" dirty="0" smtClean="0">
                <a:solidFill>
                  <a:srgbClr val="FF0000"/>
                </a:solidFill>
              </a:rPr>
              <a:t>(“</a:t>
            </a:r>
            <a:r>
              <a:rPr lang="en-US" dirty="0" err="1" smtClean="0">
                <a:solidFill>
                  <a:srgbClr val="FF0000"/>
                </a:solidFill>
              </a:rPr>
              <a:t>city”,”Jimma</a:t>
            </a:r>
            <a:r>
              <a:rPr lang="en-US" dirty="0" smtClean="0">
                <a:solidFill>
                  <a:srgbClr val="FF0000"/>
                </a:solidFill>
              </a:rPr>
              <a:t>”);</a:t>
            </a:r>
          </a:p>
          <a:p>
            <a:endParaRPr lang="en-US" dirty="0"/>
          </a:p>
        </p:txBody>
      </p:sp>
    </p:spTree>
  </p:cSld>
  <p:clrMapOvr>
    <a:masterClrMapping/>
  </p:clrMapOvr>
  <p:transition spd="med">
    <p:wheel/>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1.8 Cookies and Sessions…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When the user moves to the next page, the cookie information is available in the built-in array called $_COOKIE. </a:t>
            </a:r>
          </a:p>
          <a:p>
            <a:r>
              <a:rPr lang="en-US" dirty="0" smtClean="0"/>
              <a:t>The next Web page can display the information from the cookie by using the following statement.</a:t>
            </a:r>
          </a:p>
          <a:p>
            <a:pPr>
              <a:buNone/>
            </a:pPr>
            <a:r>
              <a:rPr lang="en-US" dirty="0" smtClean="0">
                <a:solidFill>
                  <a:srgbClr val="FF0000"/>
                </a:solidFill>
              </a:rPr>
              <a:t>	echo “Your home city is “.$_COOKIE[‘city’];</a:t>
            </a:r>
          </a:p>
          <a:p>
            <a:pPr>
              <a:buNone/>
            </a:pPr>
            <a:r>
              <a:rPr lang="en-US" sz="1500" dirty="0" smtClean="0"/>
              <a:t> </a:t>
            </a:r>
          </a:p>
          <a:p>
            <a:r>
              <a:rPr lang="en-US" dirty="0" smtClean="0"/>
              <a:t>The output from this statement is as follows:</a:t>
            </a:r>
          </a:p>
          <a:p>
            <a:pPr>
              <a:buNone/>
            </a:pPr>
            <a:r>
              <a:rPr lang="en-US" dirty="0" smtClean="0">
                <a:solidFill>
                  <a:srgbClr val="FF0000"/>
                </a:solidFill>
              </a:rPr>
              <a:t>	Your home city is </a:t>
            </a:r>
            <a:r>
              <a:rPr lang="en-US" dirty="0" err="1" smtClean="0">
                <a:solidFill>
                  <a:srgbClr val="FF0000"/>
                </a:solidFill>
              </a:rPr>
              <a:t>Jimma</a:t>
            </a:r>
            <a:endParaRPr lang="en-US" dirty="0" smtClean="0">
              <a:solidFill>
                <a:srgbClr val="FF0000"/>
              </a:solidFill>
            </a:endParaRPr>
          </a:p>
          <a:p>
            <a:pPr>
              <a:buNone/>
            </a:pPr>
            <a:r>
              <a:rPr lang="en-US" sz="1500" dirty="0" smtClean="0"/>
              <a:t> </a:t>
            </a:r>
          </a:p>
          <a:p>
            <a:r>
              <a:rPr lang="en-US" b="1" dirty="0" smtClean="0"/>
              <a:t>Setting expiration dates</a:t>
            </a:r>
            <a:endParaRPr lang="en-US" dirty="0" smtClean="0"/>
          </a:p>
          <a:p>
            <a:r>
              <a:rPr lang="en-US" dirty="0" smtClean="0"/>
              <a:t>If you want the information stored in a cookie to remain in a file on the user’s computer after the user leaves your Web site, set your cookie with an expiration time, as follows:</a:t>
            </a:r>
          </a:p>
          <a:p>
            <a:pPr>
              <a:buNone/>
            </a:pPr>
            <a:r>
              <a:rPr lang="en-US" dirty="0" smtClean="0">
                <a:solidFill>
                  <a:srgbClr val="FF0000"/>
                </a:solidFill>
              </a:rPr>
              <a:t>	</a:t>
            </a:r>
            <a:r>
              <a:rPr lang="en-US" dirty="0" err="1" smtClean="0">
                <a:solidFill>
                  <a:srgbClr val="FF0000"/>
                </a:solidFill>
              </a:rPr>
              <a:t>setcookie</a:t>
            </a:r>
            <a:r>
              <a:rPr lang="en-US" dirty="0" smtClean="0">
                <a:solidFill>
                  <a:srgbClr val="FF0000"/>
                </a:solidFill>
              </a:rPr>
              <a:t>(“</a:t>
            </a:r>
            <a:r>
              <a:rPr lang="en-US" dirty="0" err="1" smtClean="0">
                <a:solidFill>
                  <a:srgbClr val="FF0000"/>
                </a:solidFill>
              </a:rPr>
              <a:t>variable”,”value”,expiretime</a:t>
            </a:r>
            <a:r>
              <a:rPr lang="en-US" dirty="0" smtClean="0">
                <a:solidFill>
                  <a:srgbClr val="FF0000"/>
                </a:solidFill>
              </a:rPr>
              <a:t>);</a:t>
            </a:r>
          </a:p>
        </p:txBody>
      </p:sp>
    </p:spTree>
  </p:cSld>
  <p:clrMapOvr>
    <a:masterClrMapping/>
  </p:clrMapOvr>
  <p:transition spd="med">
    <p:wheel/>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1.8 Cookies and Sessions…</a:t>
            </a:r>
            <a:endParaRPr lang="en-US" dirty="0"/>
          </a:p>
        </p:txBody>
      </p:sp>
      <p:sp>
        <p:nvSpPr>
          <p:cNvPr id="3" name="Content Placeholder 2"/>
          <p:cNvSpPr>
            <a:spLocks noGrp="1"/>
          </p:cNvSpPr>
          <p:nvPr>
            <p:ph sz="quarter" idx="1"/>
          </p:nvPr>
        </p:nvSpPr>
        <p:spPr>
          <a:xfrm>
            <a:off x="612648" y="1600200"/>
            <a:ext cx="8153400" cy="4876800"/>
          </a:xfrm>
        </p:spPr>
        <p:txBody>
          <a:bodyPr>
            <a:normAutofit fontScale="62500" lnSpcReduction="20000"/>
          </a:bodyPr>
          <a:lstStyle/>
          <a:p>
            <a:r>
              <a:rPr lang="en-US" dirty="0" smtClean="0"/>
              <a:t>The </a:t>
            </a:r>
            <a:r>
              <a:rPr lang="en-US" dirty="0" err="1" smtClean="0"/>
              <a:t>expiretime</a:t>
            </a:r>
            <a:r>
              <a:rPr lang="en-US" dirty="0" smtClean="0"/>
              <a:t> value sets the time when the cookie expires. </a:t>
            </a:r>
          </a:p>
          <a:p>
            <a:r>
              <a:rPr lang="en-US" dirty="0" smtClean="0"/>
              <a:t>The value for </a:t>
            </a:r>
            <a:r>
              <a:rPr lang="en-US" dirty="0" err="1" smtClean="0"/>
              <a:t>expiretime</a:t>
            </a:r>
            <a:r>
              <a:rPr lang="en-US" dirty="0" smtClean="0"/>
              <a:t> is usually set by using either the time or </a:t>
            </a:r>
            <a:r>
              <a:rPr lang="en-US" dirty="0" err="1" smtClean="0"/>
              <a:t>mktime</a:t>
            </a:r>
            <a:r>
              <a:rPr lang="en-US" dirty="0" smtClean="0"/>
              <a:t> function as follows:</a:t>
            </a:r>
          </a:p>
          <a:p>
            <a:pPr lvl="0"/>
            <a:r>
              <a:rPr lang="en-US" dirty="0" smtClean="0"/>
              <a:t> time: This function returns the current time in a format the computer can understand. You use the time function plus a number of seconds to set the expiration time of the cookie:</a:t>
            </a:r>
          </a:p>
          <a:p>
            <a:pPr>
              <a:buNone/>
            </a:pPr>
            <a:r>
              <a:rPr lang="en-US" dirty="0" smtClean="0">
                <a:solidFill>
                  <a:srgbClr val="FF0000"/>
                </a:solidFill>
              </a:rPr>
              <a:t>	</a:t>
            </a:r>
            <a:r>
              <a:rPr lang="en-US" dirty="0" err="1" smtClean="0">
                <a:solidFill>
                  <a:srgbClr val="FF0000"/>
                </a:solidFill>
              </a:rPr>
              <a:t>setcookie</a:t>
            </a:r>
            <a:r>
              <a:rPr lang="en-US" dirty="0" smtClean="0">
                <a:solidFill>
                  <a:srgbClr val="FF0000"/>
                </a:solidFill>
              </a:rPr>
              <a:t>(“state”, ”CA”, time()+3600); #expires in one hour</a:t>
            </a:r>
          </a:p>
          <a:p>
            <a:pPr>
              <a:buNone/>
            </a:pPr>
            <a:r>
              <a:rPr lang="en-US" dirty="0" smtClean="0">
                <a:solidFill>
                  <a:srgbClr val="FF0000"/>
                </a:solidFill>
              </a:rPr>
              <a:t>	</a:t>
            </a:r>
            <a:r>
              <a:rPr lang="en-US" dirty="0" err="1" smtClean="0">
                <a:solidFill>
                  <a:srgbClr val="FF0000"/>
                </a:solidFill>
              </a:rPr>
              <a:t>setcookie</a:t>
            </a:r>
            <a:r>
              <a:rPr lang="en-US" dirty="0" smtClean="0">
                <a:solidFill>
                  <a:srgbClr val="FF0000"/>
                </a:solidFill>
              </a:rPr>
              <a:t>(“Name”, $Name, time()+(3*86400)) #expires 3 days</a:t>
            </a:r>
          </a:p>
          <a:p>
            <a:pPr>
              <a:buNone/>
            </a:pPr>
            <a:r>
              <a:rPr lang="en-US" sz="1600" dirty="0" smtClean="0"/>
              <a:t> </a:t>
            </a:r>
          </a:p>
          <a:p>
            <a:pPr lvl="0"/>
            <a:r>
              <a:rPr lang="en-US" dirty="0" err="1" smtClean="0"/>
              <a:t>mktime</a:t>
            </a:r>
            <a:r>
              <a:rPr lang="en-US" dirty="0" smtClean="0"/>
              <a:t>: This function returns a date and time in a format that the computer can understand. You must provide the desired date and time in the following order: hour, minute, second, month, day, and year. If any value is not included, the current value is used. </a:t>
            </a:r>
          </a:p>
          <a:p>
            <a:pPr>
              <a:buNone/>
            </a:pPr>
            <a:r>
              <a:rPr lang="en-US" sz="1600" dirty="0" smtClean="0"/>
              <a:t> </a:t>
            </a:r>
          </a:p>
          <a:p>
            <a:r>
              <a:rPr lang="en-US" dirty="0" smtClean="0"/>
              <a:t>This is shown in the following statements:</a:t>
            </a:r>
          </a:p>
          <a:p>
            <a:pPr>
              <a:buNone/>
            </a:pPr>
            <a:r>
              <a:rPr lang="en-US" dirty="0" smtClean="0">
                <a:solidFill>
                  <a:srgbClr val="FF0000"/>
                </a:solidFill>
              </a:rPr>
              <a:t>	</a:t>
            </a:r>
            <a:r>
              <a:rPr lang="en-US" sz="2600" dirty="0" err="1" smtClean="0">
                <a:solidFill>
                  <a:srgbClr val="FF0000"/>
                </a:solidFill>
              </a:rPr>
              <a:t>setcookie</a:t>
            </a:r>
            <a:r>
              <a:rPr lang="en-US" sz="2600" dirty="0" smtClean="0">
                <a:solidFill>
                  <a:srgbClr val="FF0000"/>
                </a:solidFill>
              </a:rPr>
              <a:t>(“state”, ”CA”, </a:t>
            </a:r>
            <a:r>
              <a:rPr lang="en-US" sz="2600" dirty="0" err="1" smtClean="0">
                <a:solidFill>
                  <a:srgbClr val="FF0000"/>
                </a:solidFill>
              </a:rPr>
              <a:t>mktime</a:t>
            </a:r>
            <a:r>
              <a:rPr lang="en-US" sz="2600" dirty="0" smtClean="0">
                <a:solidFill>
                  <a:srgbClr val="FF0000"/>
                </a:solidFill>
              </a:rPr>
              <a:t>(3,0,0,4,1,2003)); #expires at 3:00 AM on April 1, 2003</a:t>
            </a:r>
            <a:endParaRPr lang="en-US" dirty="0" smtClean="0">
              <a:solidFill>
                <a:srgbClr val="FF0000"/>
              </a:solidFill>
            </a:endParaRPr>
          </a:p>
          <a:p>
            <a:pPr>
              <a:buNone/>
            </a:pPr>
            <a:r>
              <a:rPr lang="en-US" dirty="0" smtClean="0">
                <a:solidFill>
                  <a:srgbClr val="FF0000"/>
                </a:solidFill>
              </a:rPr>
              <a:t>	</a:t>
            </a:r>
            <a:r>
              <a:rPr lang="en-US" dirty="0" err="1" smtClean="0">
                <a:solidFill>
                  <a:srgbClr val="FF0000"/>
                </a:solidFill>
              </a:rPr>
              <a:t>setcookie</a:t>
            </a:r>
            <a:r>
              <a:rPr lang="en-US" dirty="0" smtClean="0">
                <a:solidFill>
                  <a:srgbClr val="FF0000"/>
                </a:solidFill>
              </a:rPr>
              <a:t>(“state”, ”CA”, </a:t>
            </a:r>
            <a:r>
              <a:rPr lang="en-US" dirty="0" err="1" smtClean="0">
                <a:solidFill>
                  <a:srgbClr val="FF0000"/>
                </a:solidFill>
              </a:rPr>
              <a:t>mktime</a:t>
            </a:r>
            <a:r>
              <a:rPr lang="en-US" dirty="0" smtClean="0">
                <a:solidFill>
                  <a:srgbClr val="FF0000"/>
                </a:solidFill>
              </a:rPr>
              <a:t>(13,0,0,,,)); /#expires at 1:00 PM today</a:t>
            </a:r>
          </a:p>
        </p:txBody>
      </p:sp>
    </p:spTree>
  </p:cSld>
  <p:clrMapOvr>
    <a:masterClrMapping/>
  </p:clrMapOvr>
  <p:transition spd="med">
    <p:wheel/>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1.8 Cookies and Sessions…</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77500" lnSpcReduction="20000"/>
          </a:bodyPr>
          <a:lstStyle/>
          <a:p>
            <a:pPr>
              <a:lnSpc>
                <a:spcPct val="120000"/>
              </a:lnSpc>
            </a:pPr>
            <a:r>
              <a:rPr lang="en-US" b="1" dirty="0" smtClean="0"/>
              <a:t>Deleting a Cookie</a:t>
            </a:r>
          </a:p>
          <a:p>
            <a:pPr>
              <a:lnSpc>
                <a:spcPct val="120000"/>
              </a:lnSpc>
            </a:pPr>
            <a:r>
              <a:rPr lang="en-US" dirty="0" smtClean="0"/>
              <a:t>Officially, to delete a cookie, you should call </a:t>
            </a:r>
            <a:r>
              <a:rPr lang="en-US" dirty="0" err="1" smtClean="0"/>
              <a:t>setcookie</a:t>
            </a:r>
            <a:r>
              <a:rPr lang="en-US" dirty="0" smtClean="0"/>
              <a:t>() with the name argument only:</a:t>
            </a:r>
          </a:p>
          <a:p>
            <a:pPr>
              <a:lnSpc>
                <a:spcPct val="120000"/>
              </a:lnSpc>
              <a:buNone/>
            </a:pPr>
            <a:r>
              <a:rPr lang="en-US" dirty="0" smtClean="0">
                <a:solidFill>
                  <a:srgbClr val="FF0000"/>
                </a:solidFill>
              </a:rPr>
              <a:t>		</a:t>
            </a:r>
            <a:r>
              <a:rPr lang="en-US" dirty="0" err="1" smtClean="0">
                <a:solidFill>
                  <a:srgbClr val="FF0000"/>
                </a:solidFill>
              </a:rPr>
              <a:t>setcookie</a:t>
            </a:r>
            <a:r>
              <a:rPr lang="en-US" dirty="0" smtClean="0">
                <a:solidFill>
                  <a:srgbClr val="FF0000"/>
                </a:solidFill>
              </a:rPr>
              <a:t>("vegetable"); </a:t>
            </a:r>
          </a:p>
          <a:p>
            <a:pPr>
              <a:lnSpc>
                <a:spcPct val="120000"/>
              </a:lnSpc>
            </a:pPr>
            <a:r>
              <a:rPr lang="en-US" dirty="0" smtClean="0"/>
              <a:t>This approach does not always work well, however, and should not be relied on. </a:t>
            </a:r>
          </a:p>
          <a:p>
            <a:pPr>
              <a:lnSpc>
                <a:spcPct val="120000"/>
              </a:lnSpc>
            </a:pPr>
            <a:endParaRPr lang="en-US" sz="1200" dirty="0" smtClean="0"/>
          </a:p>
          <a:p>
            <a:pPr>
              <a:lnSpc>
                <a:spcPct val="120000"/>
              </a:lnSpc>
            </a:pPr>
            <a:r>
              <a:rPr lang="en-US" dirty="0" smtClean="0"/>
              <a:t>It is safest to set the cookie with a date you are sure has already expired:</a:t>
            </a:r>
          </a:p>
          <a:p>
            <a:pPr>
              <a:lnSpc>
                <a:spcPct val="120000"/>
              </a:lnSpc>
              <a:buNone/>
            </a:pPr>
            <a:r>
              <a:rPr lang="en-US" dirty="0" smtClean="0"/>
              <a:t>	</a:t>
            </a:r>
            <a:r>
              <a:rPr lang="en-US" dirty="0" smtClean="0">
                <a:solidFill>
                  <a:srgbClr val="FF0000"/>
                </a:solidFill>
              </a:rPr>
              <a:t>	</a:t>
            </a:r>
            <a:r>
              <a:rPr lang="en-US" dirty="0" err="1" smtClean="0">
                <a:solidFill>
                  <a:srgbClr val="FF0000"/>
                </a:solidFill>
              </a:rPr>
              <a:t>setcookie</a:t>
            </a:r>
            <a:r>
              <a:rPr lang="en-US" dirty="0" smtClean="0">
                <a:solidFill>
                  <a:srgbClr val="FF0000"/>
                </a:solidFill>
              </a:rPr>
              <a:t>("vegetable", "", time()-60); </a:t>
            </a:r>
          </a:p>
          <a:p>
            <a:pPr>
              <a:lnSpc>
                <a:spcPct val="120000"/>
              </a:lnSpc>
            </a:pPr>
            <a:r>
              <a:rPr lang="en-US" dirty="0" smtClean="0"/>
              <a:t>You should also ensure that you pass </a:t>
            </a:r>
            <a:r>
              <a:rPr lang="en-US" dirty="0" err="1" smtClean="0"/>
              <a:t>setcookie</a:t>
            </a:r>
            <a:r>
              <a:rPr lang="en-US" dirty="0" smtClean="0"/>
              <a:t>() the same path, domain, and secure parameters as you did when originally setting the cookie.</a:t>
            </a:r>
          </a:p>
        </p:txBody>
      </p:sp>
    </p:spTree>
  </p:cSld>
  <p:clrMapOvr>
    <a:masterClrMapping/>
  </p:clrMapOvr>
  <p:transition spd="med">
    <p:whee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9465</TotalTime>
  <Words>12922</Words>
  <Application>Microsoft Office PowerPoint</Application>
  <PresentationFormat>On-screen Show (4:3)</PresentationFormat>
  <Paragraphs>3070</Paragraphs>
  <Slides>212</Slides>
  <Notes>211</Notes>
  <HiddenSlides>0</HiddenSlides>
  <MMClips>0</MMClips>
  <ScaleCrop>false</ScaleCrop>
  <HeadingPairs>
    <vt:vector size="4" baseType="variant">
      <vt:variant>
        <vt:lpstr>Theme</vt:lpstr>
      </vt:variant>
      <vt:variant>
        <vt:i4>1</vt:i4>
      </vt:variant>
      <vt:variant>
        <vt:lpstr>Slide Titles</vt:lpstr>
      </vt:variant>
      <vt:variant>
        <vt:i4>212</vt:i4>
      </vt:variant>
    </vt:vector>
  </HeadingPairs>
  <TitlesOfParts>
    <vt:vector size="213" baseType="lpstr">
      <vt:lpstr>Median</vt:lpstr>
      <vt:lpstr>Chapter 5  Server Side Programs </vt:lpstr>
      <vt:lpstr>Introduction to PHP</vt:lpstr>
      <vt:lpstr>Introduction to PHP…</vt:lpstr>
      <vt:lpstr>Introduction to PHP…</vt:lpstr>
      <vt:lpstr>Writing PHP</vt:lpstr>
      <vt:lpstr>Writing PHP…</vt:lpstr>
      <vt:lpstr>Writing PHP…</vt:lpstr>
      <vt:lpstr>Writing PHP…</vt:lpstr>
      <vt:lpstr>Attaching PHP to Web Pages</vt:lpstr>
      <vt:lpstr>Output Statements</vt:lpstr>
      <vt:lpstr>Output Statements…</vt:lpstr>
      <vt:lpstr>Output Statements…</vt:lpstr>
      <vt:lpstr>Comments</vt:lpstr>
      <vt:lpstr>Comments…</vt:lpstr>
      <vt:lpstr>1.2 Working with Variables</vt:lpstr>
      <vt:lpstr>1.2 Working with Variables…</vt:lpstr>
      <vt:lpstr>1.2 Working with Variables…</vt:lpstr>
      <vt:lpstr>1.2 Working with Variables…</vt:lpstr>
      <vt:lpstr>1.2 Working with Variables…</vt:lpstr>
      <vt:lpstr>1.2 Working with Variables…</vt:lpstr>
      <vt:lpstr>1.2 Working with Variables…</vt:lpstr>
      <vt:lpstr>1.2 Working with Variables…</vt:lpstr>
      <vt:lpstr>1.2 Working with Variables…</vt:lpstr>
      <vt:lpstr>1.2 Working with Variables…</vt:lpstr>
      <vt:lpstr>1.2 Working with Variables…</vt:lpstr>
      <vt:lpstr>1.2 Working with Variables…</vt:lpstr>
      <vt:lpstr>1.2 Working with Variables…</vt:lpstr>
      <vt:lpstr>1.2 Working with Variables…</vt:lpstr>
      <vt:lpstr>1.3 Using Operators</vt:lpstr>
      <vt:lpstr>1.3 Using Operators…</vt:lpstr>
      <vt:lpstr>1.3 Using Operators…</vt:lpstr>
      <vt:lpstr>1.3 Using Operators…</vt:lpstr>
      <vt:lpstr>1.3 Using Operators…</vt:lpstr>
      <vt:lpstr>1.3 Using Operators…</vt:lpstr>
      <vt:lpstr>1.3 Using Operators…</vt:lpstr>
      <vt:lpstr>1.3 Using Operators…</vt:lpstr>
      <vt:lpstr>1.3 Using Operators…</vt:lpstr>
      <vt:lpstr>Slide 38</vt:lpstr>
      <vt:lpstr>1.3 Using Operators…</vt:lpstr>
      <vt:lpstr>1.4 Conditional Statements</vt:lpstr>
      <vt:lpstr>1.4 Conditional Statements…</vt:lpstr>
      <vt:lpstr>1.4 Conditional Statements…</vt:lpstr>
      <vt:lpstr>1.4 Conditional Statements…</vt:lpstr>
      <vt:lpstr>1.4 Conditional Statements…</vt:lpstr>
      <vt:lpstr>1.4 Conditional Statements…</vt:lpstr>
      <vt:lpstr>Slide 46</vt:lpstr>
      <vt:lpstr>1.5 Using Loops</vt:lpstr>
      <vt:lpstr>1.5 Using Loops…</vt:lpstr>
      <vt:lpstr>Slide 49</vt:lpstr>
      <vt:lpstr>1.5 Using Loops…</vt:lpstr>
      <vt:lpstr>Slide 51</vt:lpstr>
      <vt:lpstr>1.5 Using Loops…</vt:lpstr>
      <vt:lpstr>1.5 Using Loops…</vt:lpstr>
      <vt:lpstr>1.5 Using Loops…</vt:lpstr>
      <vt:lpstr>1.5 Using Loops…</vt:lpstr>
      <vt:lpstr>1.5 Using Loops…</vt:lpstr>
      <vt:lpstr>1.5 Using Loops…</vt:lpstr>
      <vt:lpstr>1.5 Using Loops…</vt:lpstr>
      <vt:lpstr>1.5 Using Loops…</vt:lpstr>
      <vt:lpstr>1.6 Arrays</vt:lpstr>
      <vt:lpstr>1.6 Arrays…</vt:lpstr>
      <vt:lpstr>1.6 Arrays…</vt:lpstr>
      <vt:lpstr>1.6 Arrays…</vt:lpstr>
      <vt:lpstr>1.6 Arrays…</vt:lpstr>
      <vt:lpstr>1.6 Arrays…</vt:lpstr>
      <vt:lpstr>1.6 Arrays…</vt:lpstr>
      <vt:lpstr>1.6 Arrays…</vt:lpstr>
      <vt:lpstr>1.6 Arrays…</vt:lpstr>
      <vt:lpstr>1.6 Arrays…</vt:lpstr>
      <vt:lpstr>1.6 Arrays…</vt:lpstr>
      <vt:lpstr>1.6 Arrays…</vt:lpstr>
      <vt:lpstr>1.6 Arrays…</vt:lpstr>
      <vt:lpstr>1.6 Arrays…</vt:lpstr>
      <vt:lpstr>1.6 Arrays…</vt:lpstr>
      <vt:lpstr>1.6 Arrays…</vt:lpstr>
      <vt:lpstr>1.6 Arrays…</vt:lpstr>
      <vt:lpstr>1.6 Arrays…</vt:lpstr>
      <vt:lpstr>Slide 78</vt:lpstr>
      <vt:lpstr>1.6 Arrays…</vt:lpstr>
      <vt:lpstr>Slide 80</vt:lpstr>
      <vt:lpstr>1.6 Arrays…</vt:lpstr>
      <vt:lpstr>1.6 Arrays…</vt:lpstr>
      <vt:lpstr>1.7 Functions in PHP</vt:lpstr>
      <vt:lpstr>1.7 Functions in PHP…</vt:lpstr>
      <vt:lpstr>1.7 Functions in PHP…</vt:lpstr>
      <vt:lpstr>1.7 Functions in PHP…</vt:lpstr>
      <vt:lpstr>1.7 Functions in PHP…</vt:lpstr>
      <vt:lpstr>1.7 Functions in PHP…</vt:lpstr>
      <vt:lpstr>1.7 Functions in PHP…</vt:lpstr>
      <vt:lpstr>1.7 Functions in PHP…</vt:lpstr>
      <vt:lpstr>1.7 Functions in PHP…</vt:lpstr>
      <vt:lpstr>1.7 Functions in PHP…</vt:lpstr>
      <vt:lpstr>1.7 Functions in PHP…</vt:lpstr>
      <vt:lpstr>1.7 Functions in PHP…</vt:lpstr>
      <vt:lpstr>1.7 Functions in PHP…</vt:lpstr>
      <vt:lpstr>1.8 Cookies and Sessions</vt:lpstr>
      <vt:lpstr>1.8 Cookies and Sessions…</vt:lpstr>
      <vt:lpstr>1.8 Cookies and Sessions…</vt:lpstr>
      <vt:lpstr>1.8 Cookies and Sessions…</vt:lpstr>
      <vt:lpstr>1.8 Cookies and Sessions…</vt:lpstr>
      <vt:lpstr>1.8 Cookies and Sessions…</vt:lpstr>
      <vt:lpstr>1.8 Cookies and Sessions…</vt:lpstr>
      <vt:lpstr>1.8 Cookies and Sessions…</vt:lpstr>
      <vt:lpstr>1.8 Cookies and Sessions…</vt:lpstr>
      <vt:lpstr>1.8 Cookies and Sessions…</vt:lpstr>
      <vt:lpstr>1.8 Cookies and Sessions…</vt:lpstr>
      <vt:lpstr>3.1 Working with Forms</vt:lpstr>
      <vt:lpstr>3.1 Working with Forms…</vt:lpstr>
      <vt:lpstr>3.1 Working with Forms…</vt:lpstr>
      <vt:lpstr>3.1 Database Programming</vt:lpstr>
      <vt:lpstr>3.1 Database Programming…</vt:lpstr>
      <vt:lpstr>3.1 Database Programming…</vt:lpstr>
      <vt:lpstr>3.1 Database Programming…</vt:lpstr>
      <vt:lpstr>3.1 Database Programming…</vt:lpstr>
      <vt:lpstr>3.1 Database Programming…</vt:lpstr>
      <vt:lpstr>3.1 Database Programming…</vt:lpstr>
      <vt:lpstr>3.1 Database Programming…</vt:lpstr>
      <vt:lpstr>3.1 Database Programming…</vt:lpstr>
      <vt:lpstr>3.1 Database Programming…</vt:lpstr>
      <vt:lpstr>3.1 Database Programming…</vt:lpstr>
      <vt:lpstr>3.1 Database Programming…</vt:lpstr>
      <vt:lpstr>3.1 Database Programming…</vt:lpstr>
      <vt:lpstr>3.1 Database Programming…</vt:lpstr>
      <vt:lpstr>3.1 Database Programming…</vt:lpstr>
      <vt:lpstr>3.1 Database Programming…</vt:lpstr>
      <vt:lpstr>Slide 126</vt:lpstr>
      <vt:lpstr>3.1 Database Programming…</vt:lpstr>
      <vt:lpstr>3.1 Database Programming…</vt:lpstr>
      <vt:lpstr>3.1 Database Programming…</vt:lpstr>
      <vt:lpstr>Slide 130</vt:lpstr>
      <vt:lpstr>3.1 Database Programming…</vt:lpstr>
      <vt:lpstr>3.1 Database Programming…</vt:lpstr>
      <vt:lpstr>Other PHP-Database Functions</vt:lpstr>
      <vt:lpstr>Other PHP-Database Functions…</vt:lpstr>
      <vt:lpstr>Other PHP-Database Functions…</vt:lpstr>
      <vt:lpstr>Other PHP-Database Functions…</vt:lpstr>
      <vt:lpstr>Using ODBC</vt:lpstr>
      <vt:lpstr>Using ODBC…</vt:lpstr>
      <vt:lpstr>Using ODBC…</vt:lpstr>
      <vt:lpstr>Using ODBC…</vt:lpstr>
      <vt:lpstr>Using ODBC…</vt:lpstr>
      <vt:lpstr>Classes in PHP</vt:lpstr>
      <vt:lpstr>Slide 143</vt:lpstr>
      <vt:lpstr>Classes in PHP…</vt:lpstr>
      <vt:lpstr>Classes in PHP…</vt:lpstr>
      <vt:lpstr>Classes in PHP…</vt:lpstr>
      <vt:lpstr>Classes in PHP…</vt:lpstr>
      <vt:lpstr>Classes in PHP…</vt:lpstr>
      <vt:lpstr>Classes in PHP…</vt:lpstr>
      <vt:lpstr>Slide 150</vt:lpstr>
      <vt:lpstr>Classes in PHP…</vt:lpstr>
      <vt:lpstr>Classes in PHP…</vt:lpstr>
      <vt:lpstr>Classes in PHP…</vt:lpstr>
      <vt:lpstr>Classes in PHP…</vt:lpstr>
      <vt:lpstr>Classes in PHP…</vt:lpstr>
      <vt:lpstr>3.2 Working with Files</vt:lpstr>
      <vt:lpstr>3.2 Working with Files…</vt:lpstr>
      <vt:lpstr>3.2 Working with Files…</vt:lpstr>
      <vt:lpstr>3.2 Working with Files…</vt:lpstr>
      <vt:lpstr>3.2 Working with Files…</vt:lpstr>
      <vt:lpstr>3.2 Working with Files…</vt:lpstr>
      <vt:lpstr>3.2 Working with Files…</vt:lpstr>
      <vt:lpstr>3.2 Working with Files…</vt:lpstr>
      <vt:lpstr>Slide 164</vt:lpstr>
      <vt:lpstr>Slide 165</vt:lpstr>
      <vt:lpstr>File Input/Output</vt:lpstr>
      <vt:lpstr>File Input/Output…</vt:lpstr>
      <vt:lpstr>File Input/Output…</vt:lpstr>
      <vt:lpstr>File Input/Output…</vt:lpstr>
      <vt:lpstr>File Input/Output…</vt:lpstr>
      <vt:lpstr>File Input/Output…</vt:lpstr>
      <vt:lpstr>File Input/Output…</vt:lpstr>
      <vt:lpstr>File Input/Output…</vt:lpstr>
      <vt:lpstr>File Input/Output…</vt:lpstr>
      <vt:lpstr>File Input/Output…</vt:lpstr>
      <vt:lpstr>File Input/Output…</vt:lpstr>
      <vt:lpstr>File Input/Output…</vt:lpstr>
      <vt:lpstr>File Input/Output…</vt:lpstr>
      <vt:lpstr>File Input/Output…</vt:lpstr>
      <vt:lpstr>File Input/Output…</vt:lpstr>
      <vt:lpstr>File Input/Output…</vt:lpstr>
      <vt:lpstr>File Input/Output…</vt:lpstr>
      <vt:lpstr>Working with Date and Time</vt:lpstr>
      <vt:lpstr>Working with Date and Time…</vt:lpstr>
      <vt:lpstr>Working with Date and Time…</vt:lpstr>
      <vt:lpstr>Working with Date and Time…</vt:lpstr>
      <vt:lpstr>Working with Date and Time…</vt:lpstr>
      <vt:lpstr>Working with Date and Time…</vt:lpstr>
      <vt:lpstr>Slide 189</vt:lpstr>
      <vt:lpstr>Working with Date and Time…</vt:lpstr>
      <vt:lpstr>Working with Date and Time…</vt:lpstr>
      <vt:lpstr>Working with Date and Time…</vt:lpstr>
      <vt:lpstr>Working with Date and Time…</vt:lpstr>
      <vt:lpstr>Working with Date and Time…</vt:lpstr>
      <vt:lpstr>Mathematical Functions</vt:lpstr>
      <vt:lpstr>Slide 196</vt:lpstr>
      <vt:lpstr>Slide 197</vt:lpstr>
      <vt:lpstr>Mathematical Functions….</vt:lpstr>
      <vt:lpstr>Mathematical Functions…</vt:lpstr>
      <vt:lpstr>Mathematical Functions…</vt:lpstr>
      <vt:lpstr>Reusing Code</vt:lpstr>
      <vt:lpstr>Reusing Code…</vt:lpstr>
      <vt:lpstr>Reusing Code…</vt:lpstr>
      <vt:lpstr>Reusing Code…</vt:lpstr>
      <vt:lpstr>Slide 205</vt:lpstr>
      <vt:lpstr>Other PHP Functions</vt:lpstr>
      <vt:lpstr>Other PHP Functions…</vt:lpstr>
      <vt:lpstr>Other PHP Functions…</vt:lpstr>
      <vt:lpstr>Other PHP Functions…</vt:lpstr>
      <vt:lpstr>Other PHP Functions…</vt:lpstr>
      <vt:lpstr>Other PHP Functions…</vt:lpstr>
      <vt:lpstr>Exercise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Server side programs </dc:title>
  <dc:creator>lattu</dc:creator>
  <cp:lastModifiedBy>CR7(viva)</cp:lastModifiedBy>
  <cp:revision>447</cp:revision>
  <dcterms:created xsi:type="dcterms:W3CDTF">2006-08-16T00:00:00Z</dcterms:created>
  <dcterms:modified xsi:type="dcterms:W3CDTF">2014-12-26T11:54:33Z</dcterms:modified>
</cp:coreProperties>
</file>