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9" r:id="rId16"/>
    <p:sldId id="269" r:id="rId17"/>
    <p:sldId id="276" r:id="rId18"/>
    <p:sldId id="277" r:id="rId19"/>
    <p:sldId id="278" r:id="rId20"/>
    <p:sldId id="271" r:id="rId21"/>
    <p:sldId id="273" r:id="rId22"/>
    <p:sldId id="272" r:id="rId23"/>
    <p:sldId id="274" r:id="rId24"/>
    <p:sldId id="291" r:id="rId25"/>
    <p:sldId id="332" r:id="rId26"/>
    <p:sldId id="333" r:id="rId27"/>
    <p:sldId id="334" r:id="rId28"/>
    <p:sldId id="335" r:id="rId29"/>
    <p:sldId id="336" r:id="rId30"/>
    <p:sldId id="338" r:id="rId31"/>
    <p:sldId id="337" r:id="rId32"/>
    <p:sldId id="339" r:id="rId33"/>
    <p:sldId id="275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2" r:id="rId46"/>
    <p:sldId id="293" r:id="rId47"/>
    <p:sldId id="294" r:id="rId48"/>
    <p:sldId id="296" r:id="rId49"/>
    <p:sldId id="297" r:id="rId50"/>
    <p:sldId id="295" r:id="rId51"/>
    <p:sldId id="298" r:id="rId52"/>
    <p:sldId id="299" r:id="rId53"/>
    <p:sldId id="300" r:id="rId54"/>
    <p:sldId id="301" r:id="rId55"/>
    <p:sldId id="302" r:id="rId56"/>
    <p:sldId id="310" r:id="rId57"/>
    <p:sldId id="317" r:id="rId58"/>
    <p:sldId id="311" r:id="rId59"/>
    <p:sldId id="312" r:id="rId60"/>
    <p:sldId id="313" r:id="rId61"/>
    <p:sldId id="314" r:id="rId62"/>
    <p:sldId id="315" r:id="rId63"/>
    <p:sldId id="316" r:id="rId64"/>
    <p:sldId id="420" r:id="rId65"/>
    <p:sldId id="319" r:id="rId66"/>
    <p:sldId id="320" r:id="rId67"/>
    <p:sldId id="321" r:id="rId68"/>
    <p:sldId id="323" r:id="rId69"/>
    <p:sldId id="322" r:id="rId70"/>
    <p:sldId id="324" r:id="rId71"/>
    <p:sldId id="325" r:id="rId72"/>
    <p:sldId id="326" r:id="rId73"/>
    <p:sldId id="327" r:id="rId74"/>
    <p:sldId id="328" r:id="rId75"/>
    <p:sldId id="329" r:id="rId76"/>
    <p:sldId id="318" r:id="rId77"/>
    <p:sldId id="331" r:id="rId78"/>
    <p:sldId id="303" r:id="rId79"/>
    <p:sldId id="304" r:id="rId80"/>
    <p:sldId id="305" r:id="rId81"/>
    <p:sldId id="306" r:id="rId82"/>
    <p:sldId id="307" r:id="rId83"/>
    <p:sldId id="308" r:id="rId84"/>
    <p:sldId id="309" r:id="rId85"/>
    <p:sldId id="330" r:id="rId86"/>
    <p:sldId id="342" r:id="rId87"/>
    <p:sldId id="343" r:id="rId88"/>
    <p:sldId id="345" r:id="rId89"/>
    <p:sldId id="344" r:id="rId90"/>
    <p:sldId id="346" r:id="rId91"/>
    <p:sldId id="347" r:id="rId92"/>
    <p:sldId id="348" r:id="rId93"/>
    <p:sldId id="349" r:id="rId94"/>
    <p:sldId id="340" r:id="rId95"/>
    <p:sldId id="341" r:id="rId96"/>
    <p:sldId id="350" r:id="rId97"/>
    <p:sldId id="351" r:id="rId98"/>
    <p:sldId id="352" r:id="rId99"/>
    <p:sldId id="353" r:id="rId100"/>
    <p:sldId id="355" r:id="rId101"/>
    <p:sldId id="354" r:id="rId102"/>
    <p:sldId id="356" r:id="rId103"/>
    <p:sldId id="358" r:id="rId104"/>
    <p:sldId id="357" r:id="rId105"/>
    <p:sldId id="360" r:id="rId106"/>
    <p:sldId id="359" r:id="rId107"/>
    <p:sldId id="361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415" r:id="rId117"/>
    <p:sldId id="416" r:id="rId118"/>
    <p:sldId id="417" r:id="rId119"/>
    <p:sldId id="418" r:id="rId120"/>
    <p:sldId id="419" r:id="rId121"/>
    <p:sldId id="371" r:id="rId122"/>
    <p:sldId id="372" r:id="rId123"/>
    <p:sldId id="373" r:id="rId124"/>
    <p:sldId id="375" r:id="rId125"/>
    <p:sldId id="374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8" r:id="rId138"/>
    <p:sldId id="387" r:id="rId139"/>
    <p:sldId id="390" r:id="rId140"/>
    <p:sldId id="389" r:id="rId141"/>
    <p:sldId id="405" r:id="rId142"/>
    <p:sldId id="391" r:id="rId143"/>
    <p:sldId id="404" r:id="rId144"/>
    <p:sldId id="392" r:id="rId145"/>
    <p:sldId id="394" r:id="rId146"/>
    <p:sldId id="393" r:id="rId147"/>
    <p:sldId id="395" r:id="rId148"/>
    <p:sldId id="397" r:id="rId149"/>
    <p:sldId id="396" r:id="rId150"/>
    <p:sldId id="398" r:id="rId151"/>
    <p:sldId id="400" r:id="rId152"/>
    <p:sldId id="399" r:id="rId153"/>
    <p:sldId id="401" r:id="rId154"/>
    <p:sldId id="403" r:id="rId155"/>
    <p:sldId id="402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FF"/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8" Type="http://schemas.openxmlformats.org/officeDocument/2006/relationships/tableStyles" Target="tableStyles.xml"/><Relationship Id="rId167" Type="http://schemas.openxmlformats.org/officeDocument/2006/relationships/viewProps" Target="viewProps.xml"/><Relationship Id="rId166" Type="http://schemas.openxmlformats.org/officeDocument/2006/relationships/presProps" Target="presProps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669A1-5B89-432E-934B-AFDABB3590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642F6-1E84-4D33-9F76-AA5B32797B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0"/>
            <a:ext cx="4191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Chapter Two</a:t>
            </a:r>
            <a:b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7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HTML Tags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 Nuclear Energy 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Nuclear energy is one of the clean environment friendly energy source.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Spanning rows and cells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border="1" </a:t>
            </a:r>
            <a:r>
              <a:rPr lang="en-US" dirty="0" err="1" smtClean="0">
                <a:solidFill>
                  <a:srgbClr val="FF0000"/>
                </a:solidFill>
              </a:rPr>
              <a:t>cellpadding</a:t>
            </a:r>
            <a:r>
              <a:rPr lang="en-US" dirty="0" smtClean="0">
                <a:solidFill>
                  <a:srgbClr val="FF0000"/>
                </a:solidFill>
              </a:rPr>
              <a:t>="2"&gt;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 cell&lt;/td&gt;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&lt;td&gt;Another cell&lt;/td&gt;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&lt;td&gt;Yet another cell!&lt;/td&gt;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rowspan</a:t>
            </a:r>
            <a:r>
              <a:rPr lang="en-US" dirty="0" smtClean="0">
                <a:solidFill>
                  <a:srgbClr val="FF0000"/>
                </a:solidFill>
              </a:rPr>
              <a:t>="2"&gt;A cell that spans two rows&lt;/td&gt;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colspan</a:t>
            </a:r>
            <a:r>
              <a:rPr lang="en-US" dirty="0" smtClean="0">
                <a:solidFill>
                  <a:srgbClr val="FF0000"/>
                </a:solidFill>
              </a:rPr>
              <a:t>="2"&gt;A cell that spans two columns&lt;/td&gt;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&lt;td&gt;Another cell&lt;/td&gt;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&lt;td&gt;The last cell&lt;/td&gt;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8153400" cy="2286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Vertical alignment of cell content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/>
              <a:t>If you set your table’s width to a small value, web browsers vertically align content in the middle of cells.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r="1883" b="698"/>
          <a:stretch>
            <a:fillRect/>
          </a:stretch>
        </p:blipFill>
        <p:spPr bwMode="auto">
          <a:xfrm>
            <a:off x="609600" y="1676400"/>
            <a:ext cx="7198694" cy="202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You can use the </a:t>
            </a:r>
            <a:r>
              <a:rPr lang="en-US" sz="2400" dirty="0" err="1" smtClean="0">
                <a:solidFill>
                  <a:srgbClr val="0070C0"/>
                </a:solidFill>
              </a:rPr>
              <a:t>valign</a:t>
            </a:r>
            <a:r>
              <a:rPr lang="en-US" sz="2400" dirty="0" smtClean="0">
                <a:solidFill>
                  <a:srgbClr val="0070C0"/>
                </a:solidFill>
              </a:rPr>
              <a:t> attribute to set where the text is displayed vertically.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attribute can be added to a row or cell start tag, and set to the desired value.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19400" y="3429000"/>
            <a:ext cx="3124200" cy="171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Using a Header, Body, and Footer: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Tables can be divided into three portions: a header, a body, and a foot.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head and foot remain the same for every page, while the body is the main content of the table. 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r>
              <a:rPr lang="en-US" dirty="0" smtClean="0"/>
              <a:t>The three elements for separating the head, body, and foot are: </a:t>
            </a:r>
            <a:endParaRPr lang="en-US" dirty="0" smtClean="0"/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thead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create a separate table header. </a:t>
            </a:r>
            <a:endParaRPr lang="en-US" sz="2900" dirty="0" smtClean="0"/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tbody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indicate the main body of the table. </a:t>
            </a:r>
            <a:endParaRPr lang="en-US" sz="2900" dirty="0" smtClean="0"/>
          </a:p>
          <a:p>
            <a:pPr lvl="1"/>
            <a:r>
              <a:rPr lang="en-US" sz="2900" b="1" dirty="0" smtClean="0">
                <a:solidFill>
                  <a:srgbClr val="0070C0"/>
                </a:solidFill>
              </a:rPr>
              <a:t>&lt;</a:t>
            </a:r>
            <a:r>
              <a:rPr lang="en-US" sz="2900" b="1" dirty="0" err="1" smtClean="0">
                <a:solidFill>
                  <a:srgbClr val="0070C0"/>
                </a:solidFill>
              </a:rPr>
              <a:t>tfoot</a:t>
            </a:r>
            <a:r>
              <a:rPr lang="en-US" sz="2900" b="1" dirty="0" smtClean="0">
                <a:solidFill>
                  <a:srgbClr val="0070C0"/>
                </a:solidFill>
              </a:rPr>
              <a:t>&gt; </a:t>
            </a:r>
            <a:r>
              <a:rPr lang="en-US" sz="2900" b="1" dirty="0" smtClean="0"/>
              <a:t>- </a:t>
            </a:r>
            <a:r>
              <a:rPr lang="en-US" sz="2900" dirty="0" smtClean="0"/>
              <a:t>to create a separate table footer. </a:t>
            </a:r>
            <a:endParaRPr lang="en-US" sz="2900" dirty="0" smtClean="0"/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A table may contain several &lt;</a:t>
            </a:r>
            <a:r>
              <a:rPr lang="en-US" dirty="0" err="1" smtClean="0"/>
              <a:t>tbody</a:t>
            </a:r>
            <a:r>
              <a:rPr lang="en-US" dirty="0" smtClean="0"/>
              <a:t>&gt; elements to indicate different </a:t>
            </a:r>
            <a:r>
              <a:rPr lang="en-US" i="1" dirty="0" smtClean="0"/>
              <a:t>pages </a:t>
            </a:r>
            <a:r>
              <a:rPr lang="en-US" dirty="0" smtClean="0"/>
              <a:t>or groups of data.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But it is notable that &lt;</a:t>
            </a:r>
            <a:r>
              <a:rPr lang="en-US" dirty="0" err="1" smtClean="0">
                <a:solidFill>
                  <a:srgbClr val="0070C0"/>
                </a:solidFill>
              </a:rPr>
              <a:t>thead</a:t>
            </a:r>
            <a:r>
              <a:rPr lang="en-US" dirty="0" smtClean="0">
                <a:solidFill>
                  <a:srgbClr val="0070C0"/>
                </a:solidFill>
              </a:rPr>
              <a:t>&gt; and &lt;</a:t>
            </a:r>
            <a:r>
              <a:rPr lang="en-US" dirty="0" err="1" smtClean="0">
                <a:solidFill>
                  <a:srgbClr val="0070C0"/>
                </a:solidFill>
              </a:rPr>
              <a:t>tfoot</a:t>
            </a:r>
            <a:r>
              <a:rPr lang="en-US" dirty="0" smtClean="0">
                <a:solidFill>
                  <a:srgbClr val="0070C0"/>
                </a:solidFill>
              </a:rPr>
              <a:t>&gt; tags should appear before &lt;</a:t>
            </a:r>
            <a:r>
              <a:rPr lang="en-US" dirty="0" err="1" smtClean="0">
                <a:solidFill>
                  <a:srgbClr val="0070C0"/>
                </a:solidFill>
              </a:rPr>
              <a:t>tbody</a:t>
            </a:r>
            <a:r>
              <a:rPr lang="en-US" dirty="0" smtClean="0">
                <a:solidFill>
                  <a:srgbClr val="0070C0"/>
                </a:solidFill>
              </a:rPr>
              <a:t>&gt;.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"/>
            <a:ext cx="8153400" cy="6781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Example: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&lt;table border="1" width="100%"&gt;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thead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&lt;td </a:t>
            </a:r>
            <a:r>
              <a:rPr lang="en-US" sz="4400" dirty="0" err="1" smtClean="0">
                <a:solidFill>
                  <a:srgbClr val="FF0000"/>
                </a:solidFill>
              </a:rPr>
              <a:t>colspan</a:t>
            </a:r>
            <a:r>
              <a:rPr lang="en-US" sz="4400" dirty="0" smtClean="0">
                <a:solidFill>
                  <a:srgbClr val="FF0000"/>
                </a:solidFill>
              </a:rPr>
              <a:t>="4"&gt;This is the head of the table&lt;/td&gt; 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thead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tfoot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&lt;td </a:t>
            </a:r>
            <a:r>
              <a:rPr lang="en-US" sz="4400" dirty="0" err="1" smtClean="0">
                <a:solidFill>
                  <a:srgbClr val="FF0000"/>
                </a:solidFill>
              </a:rPr>
              <a:t>colspan</a:t>
            </a:r>
            <a:r>
              <a:rPr lang="en-US" sz="4400" dirty="0" smtClean="0">
                <a:solidFill>
                  <a:srgbClr val="FF0000"/>
                </a:solidFill>
              </a:rPr>
              <a:t>="4"&gt;This is the foot of the table&lt;/td&gt; 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tfoot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&lt;td&gt;Cell 1&lt;/td&gt; &lt;td&gt;Cell 2&lt;/td&gt;  &lt;td&gt;Cell 3&lt;/td&gt; &lt;td&gt;Cell 4&lt;/td&gt; 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...more rows here containing four cells...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 &lt;td&gt;Cell 1&lt;/td&gt; &lt;td&gt;Cell 2&lt;/td&gt;  &lt;td&gt;Cell 3&lt;/td&gt; &lt;td&gt;Cell 4&lt;/td&gt;&lt;/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...more rows here containing four cells...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tr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</a:t>
            </a:r>
            <a:r>
              <a:rPr lang="en-US" sz="4400" dirty="0" err="1" smtClean="0">
                <a:solidFill>
                  <a:srgbClr val="FF0000"/>
                </a:solidFill>
              </a:rPr>
              <a:t>tbody</a:t>
            </a:r>
            <a:r>
              <a:rPr lang="en-US" sz="4400" dirty="0" smtClean="0">
                <a:solidFill>
                  <a:srgbClr val="FF0000"/>
                </a:solidFill>
              </a:rPr>
              <a:t>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&lt;/table&gt; 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produces the following output: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685800" y="2819400"/>
            <a:ext cx="7924800" cy="184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dirty="0" smtClean="0"/>
              <a:t>The most common HTML lists are ordered and unordered lists.</a:t>
            </a:r>
            <a:endParaRPr lang="en-US" sz="25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38400"/>
          <a:ext cx="7010400" cy="2286000"/>
        </p:xfrm>
        <a:graphic>
          <a:graphicData uri="http://schemas.openxmlformats.org/drawingml/2006/table">
            <a:tbl>
              <a:tblPr/>
              <a:tblGrid>
                <a:gridCol w="3400917"/>
                <a:gridCol w="3609483"/>
              </a:tblGrid>
              <a:tr h="2286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An ordered list: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The first 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The second 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The third 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An unordered list: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2400" kern="50" dirty="0"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List item </a:t>
                      </a:r>
                      <a:endParaRPr lang="en-US" sz="28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Unordered List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unordered list starts with the &lt;</a:t>
            </a:r>
            <a:r>
              <a:rPr lang="en-US" dirty="0" err="1" smtClean="0">
                <a:solidFill>
                  <a:srgbClr val="0070C0"/>
                </a:solidFill>
              </a:rPr>
              <a:t>ul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Each list item starts with the &lt;</a:t>
            </a:r>
            <a:r>
              <a:rPr lang="en-US" dirty="0" err="1" smtClean="0">
                <a:solidFill>
                  <a:srgbClr val="0070C0"/>
                </a:solidFill>
              </a:rPr>
              <a:t>li</a:t>
            </a:r>
            <a:r>
              <a:rPr lang="en-US" dirty="0" smtClean="0">
                <a:solidFill>
                  <a:srgbClr val="0070C0"/>
                </a:solidFill>
              </a:rPr>
              <a:t>&gt; tag.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list items are marked with bullets (typically small black circles). </a:t>
            </a:r>
            <a:endParaRPr lang="en-US" dirty="0" smtClean="0"/>
          </a:p>
          <a:p>
            <a:r>
              <a:rPr lang="en-US" dirty="0" smtClean="0"/>
              <a:t>The “type” attribute can be used to specifies the style of the bullets its value includes disc, square and circle.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How the HTML code above looks in a browser:</a:t>
            </a:r>
            <a:endParaRPr lang="en-US" dirty="0" smtClean="0"/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 smtClean="0"/>
              <a:t>Banana</a:t>
            </a:r>
            <a:endParaRPr lang="en-US" sz="2900" dirty="0" smtClean="0"/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 smtClean="0"/>
              <a:t>Orange </a:t>
            </a:r>
            <a:endParaRPr lang="en-US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ul</a:t>
            </a:r>
            <a:r>
              <a:rPr lang="en-US" sz="2400" b="1" dirty="0" smtClean="0">
                <a:solidFill>
                  <a:srgbClr val="00B050"/>
                </a:solidFill>
              </a:rPr>
              <a:t>&gt; attributes: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362200"/>
          <a:ext cx="8001000" cy="2467889"/>
        </p:xfrm>
        <a:graphic>
          <a:graphicData uri="http://schemas.openxmlformats.org/drawingml/2006/table">
            <a:tbl>
              <a:tblPr/>
              <a:tblGrid>
                <a:gridCol w="1307363"/>
                <a:gridCol w="1207237"/>
                <a:gridCol w="5486400"/>
              </a:tblGrid>
              <a:tr h="477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Attribute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Value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719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compact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compact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that the list should render smaller than normal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type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disc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square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circle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style of the bullet points of the list items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Ordered List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ordered list starts with the &lt;</a:t>
            </a:r>
            <a:r>
              <a:rPr lang="en-US" dirty="0" err="1" smtClean="0">
                <a:solidFill>
                  <a:srgbClr val="0070C0"/>
                </a:solidFill>
              </a:rPr>
              <a:t>ol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Each list item starts with the &lt;</a:t>
            </a:r>
            <a:r>
              <a:rPr lang="en-US" dirty="0" err="1" smtClean="0">
                <a:solidFill>
                  <a:srgbClr val="0070C0"/>
                </a:solidFill>
              </a:rPr>
              <a:t>li</a:t>
            </a:r>
            <a:r>
              <a:rPr lang="en-US" dirty="0" smtClean="0">
                <a:solidFill>
                  <a:srgbClr val="0070C0"/>
                </a:solidFill>
              </a:rPr>
              <a:t>&gt; tag.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list items are marked with numbers.  </a:t>
            </a:r>
            <a:endParaRPr lang="en-US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 marL="319405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Types of fruits are: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&gt;Apple&lt;/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dirty="0" smtClean="0"/>
              <a:t>How the HTML code above looks in a browser: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Types of fruits are: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Banana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Orange 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lvl="0" indent="-279400">
              <a:buClrTx/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Apple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It is also possible to put JavaScript code and Cascading Style Sheets in head section.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we are adding any JavaScript code here then that will be loaded when the browser opens the page.  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057400"/>
            <a:ext cx="8719039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 start attribute: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If you want a numbered list to start at a number other than “1,” you can use the </a:t>
            </a:r>
            <a:r>
              <a:rPr lang="en-US" b="1" dirty="0" smtClean="0"/>
              <a:t>start </a:t>
            </a:r>
            <a:r>
              <a:rPr lang="en-US" dirty="0" smtClean="0"/>
              <a:t>attribute to specify another starting number.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 start="17"&gt;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&gt;Highlight the text with the text tool.&lt;/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&gt;Select the Character tab.&lt;/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&gt;Choose a typeface from the pop-up menu.&lt;/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300" dirty="0" smtClean="0"/>
          </a:p>
          <a:p>
            <a:r>
              <a:rPr lang="en-US" dirty="0" smtClean="0"/>
              <a:t>The resulting list items would be numbered 17, 18, and 19, consecutively.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2362200"/>
          <a:ext cx="8229600" cy="4139652"/>
        </p:xfrm>
        <a:graphic>
          <a:graphicData uri="http://schemas.openxmlformats.org/drawingml/2006/table">
            <a:tbl>
              <a:tblPr/>
              <a:tblGrid>
                <a:gridCol w="1415491"/>
                <a:gridCol w="1380975"/>
                <a:gridCol w="5433134"/>
              </a:tblGrid>
              <a:tr h="524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Attribute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Value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50">
                          <a:latin typeface="+mn-lt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8576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 panose="02020603050405020304"/>
                        </a:rPr>
                        <a:t>compact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compact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Specifies that the list should render smaller than normal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 panose="02020603050405020304"/>
                        </a:rPr>
                        <a:t>start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kern="50">
                          <a:latin typeface="+mn-lt"/>
                          <a:ea typeface="DejaVu Sans"/>
                          <a:cs typeface="Times New Roman" panose="02020603050405020304"/>
                        </a:rPr>
                        <a:t>number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Specifies the start point for the list items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1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+mn-lt"/>
                          <a:ea typeface="DejaVu Sans"/>
                          <a:cs typeface="Times New Roman" panose="02020603050405020304"/>
                        </a:rPr>
                        <a:t>type</a:t>
                      </a:r>
                      <a:endParaRPr lang="en-US" sz="2800" kern="5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1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</a:b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I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</a:br>
                      <a:r>
                        <a:rPr lang="en-US" sz="2400" kern="50" dirty="0" err="1">
                          <a:latin typeface="+mn-lt"/>
                          <a:ea typeface="DejaVu Sans"/>
                          <a:cs typeface="Times New Roman" panose="02020603050405020304"/>
                        </a:rPr>
                        <a:t>i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A</a:t>
                      </a:r>
                      <a:b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</a:b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a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+mn-lt"/>
                          <a:ea typeface="DejaVu Sans"/>
                          <a:cs typeface="Times New Roman" panose="02020603050405020304"/>
                        </a:rPr>
                        <a:t>Specifies which kind of bullet points will be used</a:t>
                      </a:r>
                      <a:endParaRPr lang="en-US" sz="2800" kern="50" dirty="0"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533400" y="1676400"/>
            <a:ext cx="3886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The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ol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&gt; attributes: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Types of fruits are: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  type=”I”&gt;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&gt;Banana&lt;/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&gt;Orange&lt;/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&gt;Apple&lt;/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This produces the following attribute: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Types of fruits are:</a:t>
            </a:r>
            <a:endParaRPr lang="en-US" dirty="0" smtClean="0">
              <a:solidFill>
                <a:srgbClr val="0070C0"/>
              </a:solidFill>
            </a:endParaRPr>
          </a:p>
          <a:p>
            <a:pPr marL="571500" lvl="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Banana</a:t>
            </a:r>
            <a:endParaRPr lang="en-US" dirty="0" smtClean="0">
              <a:solidFill>
                <a:srgbClr val="0070C0"/>
              </a:solidFill>
            </a:endParaRPr>
          </a:p>
          <a:p>
            <a:pPr marL="571500" lvl="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Orange </a:t>
            </a:r>
            <a:endParaRPr lang="en-US" dirty="0" smtClean="0">
              <a:solidFill>
                <a:srgbClr val="0070C0"/>
              </a:solidFill>
            </a:endParaRPr>
          </a:p>
          <a:p>
            <a:pPr marL="571500" indent="-336550">
              <a:buClrTx/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rgbClr val="0070C0"/>
                </a:solidFill>
              </a:rPr>
              <a:t>Apple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Nesting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One list can be put inside another to create nested list.  </a:t>
            </a: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&gt;Super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&gt;Mainframe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&gt;Mini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&gt;Micro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&gt;Desktop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&gt;Laptop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&gt;Palmtop computer&lt;/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Ordered and Unordered List…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Definition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Definition lists vary only slightly from other types of lists in that list items consist of two parts: a term and a definition/description.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term is given by the &lt;</a:t>
            </a:r>
            <a:r>
              <a:rPr lang="en-US" dirty="0" err="1" smtClean="0">
                <a:solidFill>
                  <a:srgbClr val="0070C0"/>
                </a:solidFill>
              </a:rPr>
              <a:t>dt</a:t>
            </a:r>
            <a:r>
              <a:rPr lang="en-US" dirty="0" smtClean="0">
                <a:solidFill>
                  <a:srgbClr val="0070C0"/>
                </a:solidFill>
              </a:rPr>
              <a:t>&gt; element and is restricted to inline content.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description is given with a &lt;</a:t>
            </a:r>
            <a:r>
              <a:rPr lang="en-US" dirty="0" err="1" smtClean="0">
                <a:solidFill>
                  <a:srgbClr val="0070C0"/>
                </a:solidFill>
              </a:rPr>
              <a:t>dd</a:t>
            </a:r>
            <a:r>
              <a:rPr lang="en-US" dirty="0" smtClean="0">
                <a:solidFill>
                  <a:srgbClr val="0070C0"/>
                </a:solidFill>
              </a:rPr>
              <a:t>&gt; element that contains block-level content.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Definition (or dictionary) lists are used for lists of terms with their respective definitions.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whole list is marked up as a definition list (&lt;dl&gt;) element.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content of a &lt;dl&gt; is some number of terms (indicated by the &lt;</a:t>
            </a:r>
            <a:r>
              <a:rPr lang="en-US" dirty="0" err="1" smtClean="0"/>
              <a:t>dt</a:t>
            </a:r>
            <a:r>
              <a:rPr lang="en-US" dirty="0" smtClean="0"/>
              <a:t>&gt; element) and definitions (indicated by the &lt;</a:t>
            </a:r>
            <a:r>
              <a:rPr lang="en-US" dirty="0" err="1" smtClean="0"/>
              <a:t>dd</a:t>
            </a:r>
            <a:r>
              <a:rPr lang="en-US" dirty="0" smtClean="0"/>
              <a:t>&gt; element). </a:t>
            </a:r>
            <a:endParaRPr lang="en-US" dirty="0" smtClean="0"/>
          </a:p>
          <a:p>
            <a:r>
              <a:rPr lang="en-US" dirty="0" smtClean="0"/>
              <a:t>Here is an example of a brief definition list :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1534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&lt;dl&gt;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Linotype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Line-casting allowed type to be selected, used, then </a:t>
            </a:r>
            <a:r>
              <a:rPr lang="en-US" sz="1800" dirty="0" err="1" smtClean="0">
                <a:solidFill>
                  <a:srgbClr val="FF0000"/>
                </a:solidFill>
              </a:rPr>
              <a:t>recirculated</a:t>
            </a:r>
            <a:r>
              <a:rPr lang="en-US" sz="1800" dirty="0" smtClean="0">
                <a:solidFill>
                  <a:srgbClr val="FF0000"/>
                </a:solidFill>
              </a:rPr>
              <a:t> into the machine automatically. This advance increased the speed of typesetting and printing dramatically.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Photocomposition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Typefaces are stored on film then projected onto photo-sensitive paper. Lenses adjust the size of the type.</a:t>
            </a: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Digital type&lt;</a:t>
            </a:r>
            <a:r>
              <a:rPr lang="en-US" sz="1800" b="1" dirty="0" smtClean="0">
                <a:solidFill>
                  <a:srgbClr val="FF0000"/>
                </a:solidFill>
              </a:rPr>
              <a:t>/</a:t>
            </a:r>
            <a:r>
              <a:rPr lang="en-US" sz="1800" b="1" dirty="0" err="1" smtClean="0">
                <a:solidFill>
                  <a:srgbClr val="FF0000"/>
                </a:solidFill>
              </a:rPr>
              <a:t>dt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rgbClr val="FF0000"/>
                </a:solidFill>
              </a:rPr>
              <a:t>&lt;p&gt;Digital typefaces store the outline of the font shape in a format such as Postscript. The outline may be scaled to any size for output.&lt;/p&gt;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&lt;p&gt;Postscript emerged as a standard due to its support of graphics and its early support on the Macintosh computer and Apple laser printer.&lt;/p&gt;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&lt;/</a:t>
            </a:r>
            <a:r>
              <a:rPr lang="en-US" sz="1800" b="1" dirty="0" err="1" smtClean="0">
                <a:solidFill>
                  <a:srgbClr val="FF0000"/>
                </a:solidFill>
              </a:rPr>
              <a:t>dd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&lt;/dl&gt;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4419600"/>
            <a:ext cx="868115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Grouping Elements: the DIV and SPAN Elements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DIV and SPAN elements offer a generic mechanism for adding structure to documents.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SPAN  element defines the content to be inline and DIV to be block-level but both impose no other presentational idioms on the content. </a:t>
            </a:r>
            <a:endParaRPr lang="en-US" dirty="0" smtClean="0"/>
          </a:p>
          <a:p>
            <a:r>
              <a:rPr lang="en-US" dirty="0" smtClean="0"/>
              <a:t>Thus, authors may use these elements in conjunction with style sheets to tailor HTML to their own needs and tastes.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dirty="0" smtClean="0">
                <a:solidFill>
                  <a:srgbClr val="0070C0"/>
                </a:solidFill>
              </a:rPr>
              <a:t>element is used to identify a block-level division of text.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You can use a </a:t>
            </a:r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dirty="0" smtClean="0">
                <a:solidFill>
                  <a:srgbClr val="0070C0"/>
                </a:solidFill>
              </a:rPr>
              <a:t>like a container around a logical grouping of elements on the page.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By marking related elements as a </a:t>
            </a:r>
            <a:r>
              <a:rPr lang="en-US" b="1" dirty="0" smtClean="0"/>
              <a:t>div </a:t>
            </a:r>
            <a:r>
              <a:rPr lang="en-US" dirty="0" smtClean="0"/>
              <a:t>and giving it a descriptive name, you give context to the elements in the grouping. </a:t>
            </a:r>
            <a:endParaRPr lang="en-US" dirty="0" smtClean="0"/>
          </a:p>
          <a:p>
            <a:r>
              <a:rPr lang="en-US" dirty="0" smtClean="0"/>
              <a:t>That comes in handy for making the structure of your document clear but also for adding style properties.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The DIV and SPAN Elements…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this example, a </a:t>
            </a:r>
            <a:r>
              <a:rPr lang="en-US" b="1" dirty="0" smtClean="0"/>
              <a:t>div </a:t>
            </a:r>
            <a:r>
              <a:rPr lang="en-US" dirty="0" smtClean="0"/>
              <a:t>element is used as a container to create group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&lt;div class="listing"&gt;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&lt;cite&gt;The Complete Manual of Typography&lt;/cite&gt;, James </a:t>
            </a:r>
            <a:r>
              <a:rPr lang="en-US" dirty="0" err="1" smtClean="0">
                <a:solidFill>
                  <a:srgbClr val="FF0000"/>
                </a:solidFill>
              </a:rPr>
              <a:t>Felici</a:t>
            </a:r>
            <a:r>
              <a:rPr lang="en-US" dirty="0" smtClean="0">
                <a:solidFill>
                  <a:srgbClr val="FF0000"/>
                </a:solidFill>
              </a:rPr>
              <a:t>. A combination of type history and    examples of good and bad type.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&lt;/div&gt;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Here is another common use of a </a:t>
            </a:r>
            <a:r>
              <a:rPr lang="en-US" b="1" dirty="0" smtClean="0"/>
              <a:t>div </a:t>
            </a:r>
            <a:r>
              <a:rPr lang="en-US" dirty="0" smtClean="0"/>
              <a:t>used to break a page into sections for context, structure, and layout purposes. </a:t>
            </a:r>
            <a:endParaRPr lang="en-US" dirty="0" smtClean="0"/>
          </a:p>
          <a:p>
            <a:r>
              <a:rPr lang="en-US" dirty="0" smtClean="0"/>
              <a:t>In this example, a heading and several paragraphs are enclosed in a </a:t>
            </a:r>
            <a:r>
              <a:rPr lang="en-US" b="1" dirty="0" smtClean="0"/>
              <a:t>div </a:t>
            </a:r>
            <a:r>
              <a:rPr lang="en-US" dirty="0" smtClean="0"/>
              <a:t>and identified as the “news” section.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&lt;div id="news"&gt;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&lt;h1&gt;New This Week&lt;/h1&gt;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&lt;p&gt;We've been working on...&lt;/p&gt;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&lt;p&gt;And last but not least,... 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/div&gt;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The DIV and SPAN Elements…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 </a:t>
            </a:r>
            <a:r>
              <a:rPr lang="en-US" sz="2400" b="1" dirty="0" smtClean="0">
                <a:solidFill>
                  <a:srgbClr val="00B0F0"/>
                </a:solidFill>
              </a:rPr>
              <a:t>span </a:t>
            </a:r>
            <a:r>
              <a:rPr lang="en-US" sz="2400" dirty="0" smtClean="0">
                <a:solidFill>
                  <a:srgbClr val="00B0F0"/>
                </a:solidFill>
              </a:rPr>
              <a:t>offers all the same benefits as the </a:t>
            </a:r>
            <a:r>
              <a:rPr lang="en-US" sz="2400" b="1" dirty="0" smtClean="0">
                <a:solidFill>
                  <a:srgbClr val="00B0F0"/>
                </a:solidFill>
              </a:rPr>
              <a:t>div </a:t>
            </a:r>
            <a:r>
              <a:rPr lang="en-US" sz="2400" dirty="0" smtClean="0">
                <a:solidFill>
                  <a:srgbClr val="00B0F0"/>
                </a:solidFill>
              </a:rPr>
              <a:t>element.</a:t>
            </a: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/>
              <a:t>It is used for inline elements that do not introduce line breaks. </a:t>
            </a:r>
            <a:endParaRPr lang="en-US" sz="2400" dirty="0" smtClean="0"/>
          </a:p>
          <a:p>
            <a:r>
              <a:rPr lang="en-US" sz="2400" dirty="0" smtClean="0"/>
              <a:t>Because spans are inline elements, they can only contain text and other inline elements (in other words, you cannot put block-level elements in a </a:t>
            </a:r>
            <a:r>
              <a:rPr lang="en-US" sz="2400" b="1" dirty="0" smtClean="0"/>
              <a:t>span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&lt;P&gt;&lt;SPAN class="client-title"&gt;Client information:&lt;/SPAN&gt; &lt;/P&gt;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Frames can divide the screen into separate windows. 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Each of these windows can contain an HTML document.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A file that specifies how the screen is divided into frames is called a frameset.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frameset page lacks a &lt;body&gt; element (although it still requires head and title elements)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instead uses a &lt;frameset&gt; element, which sets the attributes for how the frames are positioned. </a:t>
            </a:r>
            <a:endParaRPr lang="en-US" sz="2400" dirty="0" smtClean="0"/>
          </a:p>
          <a:p>
            <a:r>
              <a:rPr lang="en-US" sz="2400" dirty="0" smtClean="0"/>
              <a:t>The frameset element houses frame elements, which define the location and attribute of each frame.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 &lt;/BODY&gt;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This is where we place our content for our visitors. 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What we place here will be displayed to our visitors. 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The style and other formatting of the text and what you could do to fill the content of the web page will discuss in different sections.  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A &lt;body&gt; element may contain anything from a couple of paragraphs under a heading to more complicated layouts containing forms and tables.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When a frameset page is loaded, the browser automatically loads each of the pages associated with the frames. </a:t>
            </a:r>
            <a:endParaRPr lang="en-US" sz="2600" dirty="0" smtClean="0"/>
          </a:p>
          <a:p>
            <a:r>
              <a:rPr lang="en-US" sz="2600" dirty="0" smtClean="0"/>
              <a:t>Each HTML document is called a frame, and each frame is independent of the others.</a:t>
            </a:r>
            <a:endParaRPr lang="en-US" sz="2600" dirty="0" smtClean="0"/>
          </a:p>
          <a:p>
            <a:r>
              <a:rPr lang="en-US" sz="2600" dirty="0" smtClean="0"/>
              <a:t>The disadvantages of using frames are:</a:t>
            </a:r>
            <a:endParaRPr lang="en-US" sz="26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The web developer must keep track of more HTML documents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It is difficult to print the entire page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Users can’t save frame properly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900" dirty="0" smtClean="0"/>
          </a:p>
          <a:p>
            <a:r>
              <a:rPr lang="en-US" sz="2600" dirty="0" smtClean="0"/>
              <a:t>The frameset element holds two or more frame elements. </a:t>
            </a:r>
            <a:endParaRPr lang="en-US" sz="2600" dirty="0" smtClean="0"/>
          </a:p>
          <a:p>
            <a:r>
              <a:rPr lang="en-US" sz="2600" dirty="0" smtClean="0"/>
              <a:t>Each frame element holds a separate document. </a:t>
            </a:r>
            <a:endParaRPr lang="en-US" sz="2600" dirty="0" smtClean="0"/>
          </a:p>
          <a:p>
            <a:r>
              <a:rPr lang="en-US" sz="2600" dirty="0" smtClean="0"/>
              <a:t>The frameset element sets no of columns or rows in the frameset and it uses &lt;frameset&gt; tag. 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0070C0"/>
                </a:solidFill>
              </a:rPr>
              <a:t>The &lt;frame&gt; tag defines one particular window (frame) within a frameset.</a:t>
            </a:r>
            <a:endParaRPr lang="en-US" sz="2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&lt;frameset cols="25%,75%"&gt;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="frame_a.htm" /&gt;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="frame_b.htm" /&gt;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&lt;/frameset&gt;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 smtClean="0"/>
              <a:t>The frameset column size can also be set in pixels (cols="200,500"), and one of the columns can be set to use the remaining space, with an asterisk (cols="25%,*").</a:t>
            </a:r>
            <a:endParaRPr lang="en-US" sz="2400" dirty="0" smtClean="0"/>
          </a:p>
          <a:p>
            <a:pPr lvl="0"/>
            <a:r>
              <a:rPr lang="en-US" sz="2400" dirty="0" smtClean="0"/>
              <a:t>You cannot use the body element together with the frameset element. </a:t>
            </a:r>
            <a:endParaRPr lang="en-US" sz="2400" dirty="0" smtClean="0"/>
          </a:p>
          <a:p>
            <a:pPr lvl="0"/>
            <a:r>
              <a:rPr lang="en-US" sz="2400" dirty="0" smtClean="0"/>
              <a:t>However, if you add a &lt;</a:t>
            </a:r>
            <a:r>
              <a:rPr lang="en-US" sz="2400" dirty="0" err="1" smtClean="0"/>
              <a:t>noframes</a:t>
            </a:r>
            <a:r>
              <a:rPr lang="en-US" sz="2400" dirty="0" smtClean="0"/>
              <a:t>&gt; tag containing some text for browsers that do not support frames, you will have to enclose the text in a body element.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Attributes of frameset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286000"/>
          <a:ext cx="7772400" cy="261298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5181600"/>
              </a:tblGrid>
              <a:tr h="5023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Attribute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Value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Description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0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cols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 %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*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number and size of columns in a frameset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53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rows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 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%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*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number and size of rows in a frameset</a:t>
                      </a:r>
                      <a:endParaRPr lang="en-US" sz="2000" kern="50" dirty="0"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Example: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&lt;frameset cols="30%,*"&gt;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 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rgbClr val="FF0000"/>
                </a:solidFill>
              </a:rPr>
              <a:t>="frame-one.html"&gt;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&lt;frame 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 smtClean="0">
                <a:solidFill>
                  <a:srgbClr val="FF0000"/>
                </a:solidFill>
              </a:rPr>
              <a:t>="frame-two.html"&gt;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&lt;/frameset&gt;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/>
          <a:srcRect b="2400"/>
          <a:stretch>
            <a:fillRect/>
          </a:stretch>
        </p:blipFill>
        <p:spPr bwMode="auto">
          <a:xfrm>
            <a:off x="1371600" y="3810000"/>
            <a:ext cx="5410200" cy="284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Attributes of frame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86000"/>
          <a:ext cx="8382000" cy="3657602"/>
        </p:xfrm>
        <a:graphic>
          <a:graphicData uri="http://schemas.openxmlformats.org/drawingml/2006/table">
            <a:tbl>
              <a:tblPr/>
              <a:tblGrid>
                <a:gridCol w="1566729"/>
                <a:gridCol w="1018374"/>
                <a:gridCol w="5796897"/>
              </a:tblGrid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Value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frameborder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0 or 1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whether or not to display a border around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marginheight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pixels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top and bottom margins of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marginwidth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pixels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left and right margins of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noresize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noresize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that a frame cannot be resized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1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scrolling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yes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     </a:t>
                      </a:r>
                      <a:b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</a:b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auto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whether or not to display scrollbars in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510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src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URL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URL of the document to show in a frame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You can also nest framesets, to create a combination of columns and rows: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&lt;frameset rows="120,*"&gt;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noresize</a:t>
            </a:r>
            <a:r>
              <a:rPr lang="en-US" sz="2400" dirty="0" smtClean="0">
                <a:solidFill>
                  <a:srgbClr val="FF0000"/>
                </a:solidFill>
              </a:rPr>
              <a:t>=”</a:t>
            </a:r>
            <a:r>
              <a:rPr lang="en-US" sz="2400" dirty="0" err="1" smtClean="0">
                <a:solidFill>
                  <a:srgbClr val="FF0000"/>
                </a:solidFill>
              </a:rPr>
              <a:t>noresize</a:t>
            </a:r>
            <a:r>
              <a:rPr lang="en-US" sz="2400" dirty="0" smtClean="0">
                <a:solidFill>
                  <a:srgbClr val="FF0000"/>
                </a:solidFill>
              </a:rPr>
              <a:t>”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="frame-one.html"&gt;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&lt;frameset cols="150,*"&gt;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="frame-two.html"&gt;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&lt;frame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="frame-three.html"&gt;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&lt;/frameset&gt;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&lt;/frameset&gt;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1905000"/>
            <a:ext cx="8077200" cy="399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Nested Frames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Framesets may be nested to any level. </a:t>
            </a:r>
            <a:endParaRPr lang="en-US" dirty="0" smtClean="0"/>
          </a:p>
          <a:p>
            <a:r>
              <a:rPr lang="en-US" dirty="0" smtClean="0"/>
              <a:t>In the following example, the outer FRAMESET divides the available space into three equal columns. </a:t>
            </a:r>
            <a:endParaRPr lang="en-US" dirty="0" smtClean="0"/>
          </a:p>
          <a:p>
            <a:r>
              <a:rPr lang="en-US" dirty="0" smtClean="0"/>
              <a:t>The inner FRAMESET then divides the second area into two rows of unequal height.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&lt;FRAMESET cols="33%, 33%, 34%"&gt;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=”one.html”&gt;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&lt;FRAMESET rows="40%, 50%"&gt;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=”two.html”&gt;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=”three.html”&gt;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&lt;/FRAMESET&gt;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=”four.html”&gt;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&lt;/FRAMESET&gt;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Frames…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Working with </a:t>
            </a:r>
            <a:r>
              <a:rPr lang="en-US" sz="2400" b="1" dirty="0" err="1" smtClean="0">
                <a:solidFill>
                  <a:srgbClr val="00B050"/>
                </a:solidFill>
              </a:rPr>
              <a:t>iframes</a:t>
            </a:r>
            <a:r>
              <a:rPr lang="en-US" sz="2400" b="1" dirty="0" smtClean="0">
                <a:solidFill>
                  <a:srgbClr val="00B050"/>
                </a:solidFill>
              </a:rPr>
              <a:t> (internal frames)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 The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 tag defines an inline frame that contains another document.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iframe</a:t>
            </a:r>
            <a:r>
              <a:rPr lang="en-US" sz="2400" dirty="0" smtClean="0">
                <a:solidFill>
                  <a:srgbClr val="0070C0"/>
                </a:solidFill>
              </a:rPr>
              <a:t>&gt;s enable you to update a page section without reloading the rest of it.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In addition, 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&gt;s can be handy for enabling users to update a portion of a site’s design without touching the rest of the design.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4800"/>
            <a:ext cx="8153400" cy="624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&lt;title&gt;Internal Frame&lt;/title&gt;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</a:t>
            </a:r>
            <a:r>
              <a:rPr lang="en-US" dirty="0" err="1" smtClean="0">
                <a:solidFill>
                  <a:srgbClr val="FF0000"/>
                </a:solidFill>
              </a:rPr>
              <a:t>Maths</a:t>
            </a:r>
            <a:r>
              <a:rPr lang="en-US" dirty="0" smtClean="0">
                <a:solidFill>
                  <a:srgbClr val="FF0000"/>
                </a:solidFill>
              </a:rPr>
              <a:t> is the base of many sciences including engineering, computer science, physics, etc. 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 ="test.html" width="100%" height="300"&gt;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&lt;p&gt;Your browser does not support </a:t>
            </a:r>
            <a:r>
              <a:rPr lang="en-US" dirty="0" err="1" smtClean="0">
                <a:solidFill>
                  <a:srgbClr val="FF0000"/>
                </a:solidFill>
              </a:rPr>
              <a:t>iframes</a:t>
            </a:r>
            <a:r>
              <a:rPr lang="en-US" dirty="0" smtClean="0">
                <a:solidFill>
                  <a:srgbClr val="FF0000"/>
                </a:solidFill>
              </a:rPr>
              <a:t>.&lt;/p&gt;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iframe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border="1"&gt;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&gt;Name&lt;/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 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&gt;Salary&lt;/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&lt;td&gt;Chan Li&lt;/td&gt; &lt;td&gt;5000&lt;/td&gt; 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&lt;td&gt;Anna </a:t>
            </a:r>
            <a:r>
              <a:rPr lang="en-US" dirty="0" err="1" smtClean="0">
                <a:solidFill>
                  <a:srgbClr val="FF0000"/>
                </a:solidFill>
              </a:rPr>
              <a:t>Andrey</a:t>
            </a:r>
            <a:r>
              <a:rPr lang="en-US" dirty="0" smtClean="0">
                <a:solidFill>
                  <a:srgbClr val="FF0000"/>
                </a:solidFill>
              </a:rPr>
              <a:t>&lt;/td&gt; &lt;td&gt;7000&lt;/td&gt; 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&lt;title&gt; Element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You should specify a title for every page that you write inside the &lt;title&gt; element. 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This element is a child of the &lt;head&gt; element. 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It is used in several ways: </a:t>
            </a:r>
            <a:endParaRPr lang="en-US" sz="2800" dirty="0" smtClean="0"/>
          </a:p>
          <a:p>
            <a:pPr lvl="1"/>
            <a:r>
              <a:rPr lang="en-US" dirty="0" smtClean="0"/>
              <a:t>It displays at the very top of a browser window. </a:t>
            </a:r>
            <a:endParaRPr lang="en-US" dirty="0" smtClean="0"/>
          </a:p>
          <a:p>
            <a:pPr lvl="1"/>
            <a:r>
              <a:rPr lang="en-US" dirty="0" smtClean="0"/>
              <a:t>It is used as the default name for a bookmark in browsers. </a:t>
            </a:r>
            <a:endParaRPr lang="en-US" dirty="0" smtClean="0"/>
          </a:p>
          <a:p>
            <a:pPr lvl="1"/>
            <a:r>
              <a:rPr lang="en-US" dirty="0" smtClean="0"/>
              <a:t>Its is used by search engines that use its content to help index pages. </a:t>
            </a:r>
            <a:endParaRPr lang="en-US" dirty="0" smtClean="0"/>
          </a:p>
          <a:p>
            <a:r>
              <a:rPr lang="en-US" sz="2800" dirty="0" smtClean="0"/>
              <a:t>Example:</a:t>
            </a:r>
            <a:r>
              <a:rPr lang="en-US" sz="2800" b="1" dirty="0" smtClean="0"/>
              <a:t> </a:t>
            </a:r>
            <a:r>
              <a:rPr lang="en-US" sz="2800" dirty="0" smtClean="0"/>
              <a:t>Here is the example of using title tag.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&lt;head&gt; 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	&lt;title&gt;HTML Basic tags&lt;/title&gt; 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&lt;/head&gt;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HTML forms are used to pass data to a server.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Users generally fill the form and submitting the form for further processing by server.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Forms are a vital tool for the webmaster to receive information from the web surfer, such as their name, email address, credit card, etc.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You may store that data into a file, place an order, gather user statistics, register the person to your web forum, or maybe subscribe them to your weekly newsletter.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 form will take input from the site visitor and then will post to your back-end application such as CGI, ASP, PHP script etc.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Then your back-end application will do required processing on that data in whatever way you like.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The &lt;form&gt; tag is used to create an HTML form:</a:t>
            </a:r>
            <a:endParaRPr lang="en-US" sz="2600" dirty="0" smtClean="0"/>
          </a:p>
          <a:p>
            <a:pPr>
              <a:lnSpc>
                <a:spcPct val="120000"/>
              </a:lnSpc>
              <a:buNone/>
            </a:pPr>
            <a:r>
              <a:rPr lang="en-US" sz="2600" dirty="0" smtClean="0"/>
              <a:t>   </a:t>
            </a:r>
            <a:r>
              <a:rPr lang="en-US" sz="2600" dirty="0" smtClean="0">
                <a:solidFill>
                  <a:srgbClr val="FF0000"/>
                </a:solidFill>
              </a:rPr>
              <a:t>&lt;form&gt;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input elements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&lt;/form&gt;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The most important element inside form element is the input element. </a:t>
            </a:r>
            <a:endParaRPr lang="en-US" sz="26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The input element is used to accept user information. </a:t>
            </a:r>
            <a:endParaRPr lang="en-US" sz="26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 smtClean="0"/>
              <a:t>An input element can vary in many ways, depending on the type attribute. 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An input element can be of type text field, checkbox, password, radio button, submit button, and more. </a:t>
            </a:r>
            <a:endParaRPr lang="en-US" sz="26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 smtClean="0"/>
              <a:t>The most used input types are described in the next subsections. 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dirty="0" smtClean="0"/>
              <a:t>The form itself is not visible but form elements are visible.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Text Field </a:t>
            </a:r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/>
              <a:t>You can create text field by using:</a:t>
            </a:r>
            <a:endParaRPr lang="en-US" sz="36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&lt;input type="text"&gt; 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This defines a one-line input field that a user can enter text into. </a:t>
            </a:r>
            <a:endParaRPr lang="en-US" sz="3600" dirty="0" smtClean="0"/>
          </a:p>
          <a:p>
            <a:pPr>
              <a:buNone/>
            </a:pPr>
            <a:endParaRPr lang="en-US" sz="2300" dirty="0" smtClean="0"/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Text fields have two important attributes: name and value. </a:t>
            </a:r>
            <a:endParaRPr lang="en-US" sz="32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/>
              <a:t>The name attribute gives name to the text field for identification purpose and to make it easily accessible. </a:t>
            </a:r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The value attribute sets content of the text field. </a:t>
            </a:r>
            <a:endParaRPr lang="en-US" sz="3600" dirty="0" smtClean="0"/>
          </a:p>
          <a:p>
            <a:pPr>
              <a:lnSpc>
                <a:spcPct val="120000"/>
              </a:lnSpc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&lt;form&gt;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First name: &lt;input type="text" name="</a:t>
            </a:r>
            <a:r>
              <a:rPr lang="en-US" sz="3200" dirty="0" err="1" smtClean="0">
                <a:solidFill>
                  <a:srgbClr val="FF0000"/>
                </a:solidFill>
              </a:rPr>
              <a:t>firstname</a:t>
            </a:r>
            <a:r>
              <a:rPr lang="en-US" sz="3200" dirty="0" smtClean="0">
                <a:solidFill>
                  <a:srgbClr val="FF0000"/>
                </a:solidFill>
              </a:rPr>
              <a:t>"&gt;&lt;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 /&gt;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sz="3200" dirty="0" err="1" smtClean="0">
                <a:solidFill>
                  <a:srgbClr val="FF0000"/>
                </a:solidFill>
              </a:rPr>
              <a:t>lastname</a:t>
            </a:r>
            <a:r>
              <a:rPr lang="en-US" sz="3200" dirty="0" smtClean="0">
                <a:solidFill>
                  <a:srgbClr val="FF0000"/>
                </a:solidFill>
              </a:rPr>
              <a:t>"&gt;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&lt;/form&gt;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following is the list of attributes for &lt;input type=”text”&gt; tag.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name:</a:t>
            </a:r>
            <a:r>
              <a:rPr lang="en-US" b="1" dirty="0" smtClean="0"/>
              <a:t> </a:t>
            </a:r>
            <a:r>
              <a:rPr lang="en-US" dirty="0" smtClean="0"/>
              <a:t>the name attribute is required for identifying the input field name.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value : </a:t>
            </a:r>
            <a:r>
              <a:rPr lang="en-US" dirty="0" smtClean="0"/>
              <a:t>the value attribute specifies default text that appears in the field when the form is loaded.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size: </a:t>
            </a:r>
            <a:r>
              <a:rPr lang="en-US" dirty="0" smtClean="0"/>
              <a:t>by default, browsers display a text-entry box that is 20 characters wide, but you can change the number of characters.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b="1" dirty="0" err="1" smtClean="0">
                <a:solidFill>
                  <a:srgbClr val="0070C0"/>
                </a:solidFill>
              </a:rPr>
              <a:t>maxlength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by default, users can type an unlimited number of characters in a text field regardless of its size. </a:t>
            </a:r>
            <a:endParaRPr lang="en-US" dirty="0" smtClean="0"/>
          </a:p>
          <a:p>
            <a:pPr lvl="0">
              <a:lnSpc>
                <a:spcPct val="120000"/>
              </a:lnSpc>
            </a:pPr>
            <a:r>
              <a:rPr lang="en-US" dirty="0" smtClean="0"/>
              <a:t>You can set a maximum character limit using the </a:t>
            </a:r>
            <a:r>
              <a:rPr lang="en-US" dirty="0" err="1" smtClean="0"/>
              <a:t>maxlength</a:t>
            </a:r>
            <a:r>
              <a:rPr lang="en-US" dirty="0" smtClean="0"/>
              <a:t> attribute.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&lt;input type="text" name="username" size="8" 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>
                <a:solidFill>
                  <a:srgbClr val="FF0000"/>
                </a:solidFill>
              </a:rPr>
              <a:t>="8"&gt;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Password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/>
              <a:t>A password field works just like a text entry field, except the characters are obscured from view using asterisk (*) or bullet (•) characters, or another character determined by the browser. </a:t>
            </a: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We can define a password field like:</a:t>
            </a:r>
            <a:endParaRPr lang="en-US" sz="3100" dirty="0" smtClean="0"/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	&lt;input type="password"&gt;</a:t>
            </a:r>
            <a:endParaRPr lang="en-US" sz="31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&lt;form&gt;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Password: &lt;input type="password" name="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How the HTML code above looks in a browser: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Password: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Text Area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At times, you may want your users to be able enter multiple line of text. </a:t>
            </a:r>
            <a:endParaRPr lang="en-US" sz="2400" dirty="0" smtClean="0"/>
          </a:p>
          <a:p>
            <a:r>
              <a:rPr lang="en-US" sz="2400" dirty="0" smtClean="0"/>
              <a:t>For these instances, use the 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 element that is replaced by a multi-line, scrollable text entry box when displayed by the browser.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textarea</a:t>
            </a:r>
            <a:r>
              <a:rPr lang="en-US" sz="2400" dirty="0" smtClean="0">
                <a:solidFill>
                  <a:srgbClr val="FF0000"/>
                </a:solidFill>
              </a:rPr>
              <a:t> name="comment"&gt; Tell us what you feel about our tutorial with 50 words or less. &lt;/</a:t>
            </a:r>
            <a:r>
              <a:rPr lang="en-US" sz="2400" dirty="0" err="1" smtClean="0">
                <a:solidFill>
                  <a:srgbClr val="FF0000"/>
                </a:solidFill>
              </a:rPr>
              <a:t>textarea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Text Area attributes: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Text area has the following attributes:</a:t>
            </a:r>
            <a:endParaRPr lang="en-US" dirty="0" smtClean="0"/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b="1" dirty="0" smtClean="0"/>
              <a:t> – </a:t>
            </a:r>
            <a:r>
              <a:rPr lang="en-US" dirty="0" smtClean="0"/>
              <a:t>name is used to identify the text area </a:t>
            </a:r>
            <a:endParaRPr lang="en-US" dirty="0" smtClean="0"/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rows</a:t>
            </a:r>
            <a:r>
              <a:rPr lang="en-US" b="1" dirty="0" smtClean="0"/>
              <a:t> - </a:t>
            </a:r>
            <a:r>
              <a:rPr lang="en-US" dirty="0" smtClean="0"/>
              <a:t>specifies the number of lines of text area should display. </a:t>
            </a:r>
            <a:endParaRPr lang="en-US" dirty="0" smtClean="0"/>
          </a:p>
          <a:p>
            <a:pPr lvl="0"/>
            <a:r>
              <a:rPr lang="en-US" dirty="0" smtClean="0"/>
              <a:t>Scrollbars will be provided if the user types more text than fits in the allotted space.</a:t>
            </a:r>
            <a:endParaRPr lang="en-US" dirty="0" smtClean="0"/>
          </a:p>
          <a:p>
            <a:pPr lvl="0"/>
            <a:r>
              <a:rPr lang="en-US" b="1" dirty="0" smtClean="0">
                <a:solidFill>
                  <a:srgbClr val="0070C0"/>
                </a:solidFill>
              </a:rPr>
              <a:t>cols</a:t>
            </a:r>
            <a:r>
              <a:rPr lang="en-US" b="1" dirty="0" smtClean="0"/>
              <a:t> - </a:t>
            </a:r>
            <a:r>
              <a:rPr lang="en-US" dirty="0" smtClean="0"/>
              <a:t>specifies the width of the text area measured in number of characters.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 name="comment" rows="5" cols="100"&gt; Tell us what you feel about our tutorial with 50 words or less. &lt;/</a:t>
            </a:r>
            <a:r>
              <a:rPr lang="en-US" dirty="0" err="1" smtClean="0">
                <a:solidFill>
                  <a:srgbClr val="FF0000"/>
                </a:solidFill>
              </a:rPr>
              <a:t>textarea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Radio Buttons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Radio buttons are a popular form of interaction.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You may have seen them on quizzes, questionnaires, and other web sites that give the user a multiple choice question.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Below are a couple attributes you should know that relate to the radio button.</a:t>
            </a:r>
            <a:endParaRPr lang="en-US" sz="2400" dirty="0" smtClean="0"/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value: </a:t>
            </a:r>
            <a:r>
              <a:rPr lang="en-US" sz="2200" dirty="0" smtClean="0"/>
              <a:t>specifies what will be sent if the user chooses this radio button. </a:t>
            </a:r>
            <a:endParaRPr lang="en-US" sz="2200" dirty="0" smtClean="0"/>
          </a:p>
          <a:p>
            <a:pPr lvl="1">
              <a:buNone/>
            </a:pPr>
            <a:r>
              <a:rPr lang="en-US" sz="2200" dirty="0" smtClean="0"/>
              <a:t>    Only one value will be sent for a given group of radio buttons.</a:t>
            </a:r>
            <a:endParaRPr lang="en-US" sz="2200" dirty="0" smtClean="0"/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name: </a:t>
            </a:r>
            <a:r>
              <a:rPr lang="en-US" sz="2200" dirty="0" smtClean="0"/>
              <a:t>defines which set of radio buttons that it is a part of. 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Radio buttons let a user select ONLY ONE of a limited number of choices.</a:t>
            </a:r>
            <a:endParaRPr lang="en-US" sz="2600" dirty="0" smtClean="0"/>
          </a:p>
          <a:p>
            <a:r>
              <a:rPr lang="en-US" sz="2600" dirty="0" smtClean="0"/>
              <a:t>We can define a radio button like:  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type="radio"&gt;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900" dirty="0" smtClean="0"/>
          </a:p>
          <a:p>
            <a:r>
              <a:rPr lang="en-US" sz="2600" dirty="0" smtClean="0"/>
              <a:t>Example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&lt;form&gt;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&lt;input type="radio" name="sex" value="male"&gt; Male&lt;</a:t>
            </a:r>
            <a:r>
              <a:rPr lang="en-US" sz="2600" dirty="0" err="1" smtClean="0">
                <a:solidFill>
                  <a:srgbClr val="FF0000"/>
                </a:solidFill>
              </a:rPr>
              <a:t>br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&lt;input type="radio" name="sex" value="female"&gt; Female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    &lt;/form&gt;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Radio button attributes are:</a:t>
            </a:r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name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name of the radio button</a:t>
            </a:r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the value of the radio button. This is the data sent to server when the user submits the form.</a:t>
            </a:r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checked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r>
              <a:rPr lang="en-US" sz="2400" dirty="0" smtClean="0"/>
              <a:t> sets whether the radio button is checked by default or not. It accepts the value checked. </a:t>
            </a:r>
            <a:endParaRPr lang="en-US" sz="2400" dirty="0" smtClean="0"/>
          </a:p>
          <a:p>
            <a:pPr>
              <a:buNone/>
            </a:pPr>
            <a:r>
              <a:rPr lang="en-US" sz="1200" dirty="0" smtClean="0"/>
              <a:t> </a:t>
            </a:r>
            <a:endParaRPr lang="en-US" sz="12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&lt;form method=”post” action=”register.php”&gt;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type="radio" name="sex" value="male" checked=”checked”&gt; Male 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type="radio" name="sex" value="female"&gt; Female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&lt;/form&gt;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HTML Tag Attributes</a:t>
            </a:r>
            <a:endParaRPr lang="en-US" dirty="0" smtClean="0">
              <a:solidFill>
                <a:srgbClr val="00B050"/>
              </a:solidFill>
            </a:endParaRPr>
          </a:p>
          <a:p>
            <a:pPr lvl="0"/>
            <a:r>
              <a:rPr lang="en-US" dirty="0" smtClean="0"/>
              <a:t>HTML tags can have attributes</a:t>
            </a:r>
            <a:endParaRPr lang="en-US" dirty="0" smtClean="0"/>
          </a:p>
          <a:p>
            <a:pPr lvl="0"/>
            <a:r>
              <a:rPr lang="en-US" dirty="0" smtClean="0"/>
              <a:t>Attributes provide additional information about a tag</a:t>
            </a:r>
            <a:endParaRPr lang="en-US" dirty="0" smtClean="0"/>
          </a:p>
          <a:p>
            <a:pPr lvl="0"/>
            <a:r>
              <a:rPr lang="en-US" dirty="0" smtClean="0"/>
              <a:t>Attributes are always specified in the start tag</a:t>
            </a: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Attributes come in name/value pairs like: name="value"</a:t>
            </a:r>
            <a:endParaRPr lang="en-US" dirty="0" smtClean="0">
              <a:solidFill>
                <a:srgbClr val="0070C0"/>
              </a:solidFill>
            </a:endParaRPr>
          </a:p>
          <a:p>
            <a:pPr lvl="0">
              <a:buNone/>
            </a:pPr>
            <a:endParaRPr lang="en-US" sz="2000" dirty="0" smtClean="0"/>
          </a:p>
          <a:p>
            <a:r>
              <a:rPr lang="en-US" dirty="0" smtClean="0"/>
              <a:t>The syntax for attributes is as follows: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&lt;element attribute-name="value"&gt; Content &lt;/element&gt;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or for empty elements: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&lt;element attribute-name="value" /&gt;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 the background color of HTML document can be changed using “</a:t>
            </a:r>
            <a:r>
              <a:rPr lang="en-US" dirty="0" err="1" smtClean="0"/>
              <a:t>bgcolor</a:t>
            </a:r>
            <a:r>
              <a:rPr lang="en-US" dirty="0" smtClean="0"/>
              <a:t>” attribute of the &lt;body&gt; tag.</a:t>
            </a: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&lt;body </a:t>
            </a:r>
            <a:r>
              <a:rPr lang="en-US" sz="2800" dirty="0" err="1" smtClean="0">
                <a:solidFill>
                  <a:srgbClr val="FF0000"/>
                </a:solidFill>
              </a:rPr>
              <a:t>bgcolor</a:t>
            </a:r>
            <a:r>
              <a:rPr lang="en-US" sz="2800" dirty="0" smtClean="0">
                <a:solidFill>
                  <a:srgbClr val="FF0000"/>
                </a:solidFill>
              </a:rPr>
              <a:t>=”green”&gt;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Checkboxes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 boxes allow for multiple items to be selected for a certain group of choices.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check box's name and value attributes behave the same as a radio button. </a:t>
            </a:r>
            <a:endParaRPr lang="en-US" dirty="0" smtClean="0"/>
          </a:p>
          <a:p>
            <a:r>
              <a:rPr lang="en-US" dirty="0" smtClean="0"/>
              <a:t>We can define a checkbox like: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&lt;input type="checkbox"&gt;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Checkboxes let a user select ONE or MORE options. 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&lt;form&gt;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&lt;input type="checkbox" name="vehicle" value="Bike"&gt; I have bike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&lt;input type="checkbox" name="vehicle"  value="Car"&gt; I have car 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Checkbox attributes are: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name</a:t>
            </a:r>
            <a:r>
              <a:rPr lang="en-US" sz="3200" dirty="0" smtClean="0"/>
              <a:t>: sets name of the checkbox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value: </a:t>
            </a:r>
            <a:r>
              <a:rPr lang="en-US" sz="3200" dirty="0" smtClean="0"/>
              <a:t>sets the value of the checkbox. This is the data sent to server when the user submits the form.</a:t>
            </a:r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checked: </a:t>
            </a:r>
            <a:r>
              <a:rPr lang="en-US" sz="3200" dirty="0" smtClean="0"/>
              <a:t>sets whether the checkbox is checked by default or not. It accepts the value checked. </a:t>
            </a:r>
            <a:endParaRPr lang="en-US" sz="3200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What type of food do you like?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 spaghetti " checked="checked"&gt; Spaghetti&lt;/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value="pizza" checked="checked"&gt; Pizza&lt;/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value="sandwich"&gt;Sandwich 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&gt;&lt;input type="checkbox" name="genre" value="Burger"&gt;Burger&lt;/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319405" indent="27305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Selection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Drop down menus are created with the &lt;select&gt; and &lt;option&gt; tags.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&lt;select&gt; is the list itself and each &lt;option&gt; is an available choice for the user.</a:t>
            </a:r>
            <a:endParaRPr lang="en-US" dirty="0" smtClean="0"/>
          </a:p>
          <a:p>
            <a:pPr>
              <a:buNone/>
            </a:pPr>
            <a:endParaRPr lang="en-US" sz="17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Educational level: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&lt;select name="degree"&gt;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&lt;option&gt;Choose One&lt;/option&gt;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&lt;option&gt;Some High School&lt;/option&gt;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&lt;option&gt;High School Degree&lt;/option&gt;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&lt;option&gt;Some College&lt;/option&gt;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&lt;option&gt;Bachelor's Degree&lt;/option&gt;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&lt;option&gt;Doctorate&lt;/option&gt;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&lt;/select&gt;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2362200"/>
          <a:ext cx="7848600" cy="2133601"/>
        </p:xfrm>
        <a:graphic>
          <a:graphicData uri="http://schemas.openxmlformats.org/drawingml/2006/table">
            <a:tbl>
              <a:tblPr/>
              <a:tblGrid>
                <a:gridCol w="1368795"/>
                <a:gridCol w="1554023"/>
                <a:gridCol w="4925782"/>
              </a:tblGrid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Attribute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Value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disabled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disabled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that a drop-down list should be disabled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multiple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multiple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that multiple options can be 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name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text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name of a drop-down list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11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size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number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number of visible options in a drop-down list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5254752"/>
          <a:ext cx="7696200" cy="993648"/>
        </p:xfrm>
        <a:graphic>
          <a:graphicData uri="http://schemas.openxmlformats.org/drawingml/2006/table">
            <a:tbl>
              <a:tblPr/>
              <a:tblGrid>
                <a:gridCol w="1342217"/>
                <a:gridCol w="1523848"/>
                <a:gridCol w="4830135"/>
              </a:tblGrid>
              <a:tr h="3312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Attribute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value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Description</a:t>
                      </a:r>
                      <a:endParaRPr lang="en-US" sz="20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selected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DejaVu Sans"/>
                        </a:rPr>
                        <a:t>Specifies whether the option is selected or not when the form loads</a:t>
                      </a:r>
                      <a:endParaRPr lang="en-US" sz="20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9600" y="4705290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Attribute of option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" y="1752600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Attributes of select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Scrolling Lists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To make the menu display as a scrolling list, simply specify the number of lines you’d like to be visible using the size attribute. 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Select the fruits you like: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&lt;select name="fruits" size="6" multiple="multiple"&gt;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&lt;option&gt;Orange&lt;/option&gt;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&lt;option&gt;Apple&lt;/option&gt;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selected="selected"&gt;Banana&lt;/option&gt;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 selected="selected"&gt;Mango&lt;/option&gt;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 Avocado&lt;/option&gt;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&lt;option&gt;Pineapple&lt;/option&gt;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&lt;option&gt;Papaya&lt;/option&gt;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&lt;option&gt;Strawberry&lt;/option&gt;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&lt;/select&gt;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produces the following output:</a:t>
            </a:r>
            <a:endParaRPr lang="en-US" sz="2400" dirty="0" smtClean="0"/>
          </a:p>
        </p:txBody>
      </p:sp>
      <p:pic>
        <p:nvPicPr>
          <p:cNvPr id="300034" name="Picture 68"/>
          <p:cNvPicPr>
            <a:picLocks noChangeAspect="1" noChangeArrowheads="1"/>
          </p:cNvPicPr>
          <p:nvPr/>
        </p:nvPicPr>
        <p:blipFill>
          <a:blip r:embed="rId1" cstate="print">
            <a:lum contrast="-10000"/>
          </a:blip>
          <a:srcRect l="-9264" t="-3955" r="5055" b="5086"/>
          <a:stretch>
            <a:fillRect/>
          </a:stretch>
        </p:blipFill>
        <p:spPr bwMode="auto">
          <a:xfrm>
            <a:off x="4724400" y="2743200"/>
            <a:ext cx="3069920" cy="2590800"/>
          </a:xfrm>
          <a:prstGeom prst="rect">
            <a:avLst/>
          </a:prstGeom>
          <a:noFill/>
        </p:spPr>
      </p:pic>
      <p:pic>
        <p:nvPicPr>
          <p:cNvPr id="300033" name="Picture 20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 l="27579" t="30952" r="60103" b="44493"/>
          <a:stretch>
            <a:fillRect/>
          </a:stretch>
        </p:blipFill>
        <p:spPr bwMode="auto">
          <a:xfrm>
            <a:off x="1295401" y="2667001"/>
            <a:ext cx="2667000" cy="3009384"/>
          </a:xfrm>
          <a:prstGeom prst="rect">
            <a:avLst/>
          </a:prstGeom>
          <a:noFill/>
        </p:spPr>
      </p:pic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0" y="3438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Button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There are a number of different kinds of buttons that can be added to web forms. </a:t>
            </a:r>
            <a:endParaRPr lang="en-US" sz="2800" dirty="0" smtClean="0"/>
          </a:p>
          <a:p>
            <a:r>
              <a:rPr lang="en-US" sz="2800" dirty="0" smtClean="0"/>
              <a:t>Some are: </a:t>
            </a:r>
            <a:endParaRPr lang="en-US" sz="2800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submit button,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reset button, and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 client side button.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100" dirty="0" smtClean="0"/>
              <a:t> </a:t>
            </a:r>
            <a:endParaRPr lang="en-US" sz="2100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Submit Button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When clicked, the submit button immediately sends the collected data in the form to the server for processing. </a:t>
            </a:r>
            <a:endParaRPr lang="en-US" sz="2800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sz="2800" dirty="0" smtClean="0"/>
              <a:t>Submit button is defined as follows: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&lt;input type="submit"&gt;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Submit button has the following attributes: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value: </a:t>
            </a:r>
            <a:r>
              <a:rPr lang="en-US" sz="2800" dirty="0" smtClean="0"/>
              <a:t>this sets the text displayed on the button as a label. 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name: </a:t>
            </a:r>
            <a:r>
              <a:rPr lang="en-US" sz="2800" dirty="0" smtClean="0"/>
              <a:t>used to give name to the submit button</a:t>
            </a:r>
            <a:endParaRPr lang="en-US" sz="2800" dirty="0" smtClean="0"/>
          </a:p>
          <a:p>
            <a:pPr>
              <a:buNone/>
            </a:pPr>
            <a:endParaRPr lang="en-US" sz="1900" dirty="0" smtClean="0"/>
          </a:p>
          <a:p>
            <a:r>
              <a:rPr lang="en-US" sz="2800" dirty="0" smtClean="0"/>
              <a:t>Example: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&lt;input type=”submit” name=”info” value=”Send”&gt;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Reset Button</a:t>
            </a:r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The reset button returns the form controls to the state they were in when the form loaded. </a:t>
            </a:r>
            <a:endParaRPr lang="en-US" sz="2800" dirty="0" smtClean="0"/>
          </a:p>
          <a:p>
            <a:r>
              <a:rPr lang="en-US" sz="2800" dirty="0" smtClean="0"/>
              <a:t>This clears the text users typed into text fields, and removes selections made.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Reset button can be defined as follows: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type="reset"&gt;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Client Side Button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/>
              <a:t>This is a button that is used to trigger a client-side script when the user clicks on that button. </a:t>
            </a:r>
            <a:endParaRPr lang="en-US" sz="2600" dirty="0" smtClean="0"/>
          </a:p>
          <a:p>
            <a:r>
              <a:rPr lang="en-US" sz="2600" dirty="0" smtClean="0"/>
              <a:t>This is used to execute scripting language such as JavaScript. </a:t>
            </a:r>
            <a:endParaRPr lang="en-US" sz="2600" dirty="0" smtClean="0"/>
          </a:p>
          <a:p>
            <a:r>
              <a:rPr lang="en-US" sz="2600" dirty="0" smtClean="0"/>
              <a:t>It has no predefined function on its own, as submit and reset buttons do.</a:t>
            </a:r>
            <a:endParaRPr lang="en-US" sz="2600" dirty="0" smtClean="0"/>
          </a:p>
          <a:p>
            <a:pPr>
              <a:buNone/>
            </a:pPr>
            <a:endParaRPr lang="en-US" sz="1300" dirty="0" smtClean="0"/>
          </a:p>
          <a:p>
            <a:r>
              <a:rPr lang="en-US" sz="2600" dirty="0" smtClean="0"/>
              <a:t>Client side button can be defined as follows: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&lt;input type="button"&gt;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Client side button has the following attributes:</a:t>
            </a:r>
            <a:endParaRPr lang="en-US" sz="2600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value: </a:t>
            </a:r>
            <a:r>
              <a:rPr lang="en-US" dirty="0" smtClean="0"/>
              <a:t>this sets the text displayed on the button as a label.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name: </a:t>
            </a:r>
            <a:r>
              <a:rPr lang="en-US" dirty="0" smtClean="0"/>
              <a:t>used to give name to the button</a:t>
            </a:r>
            <a:endParaRPr lang="en-US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sz="2600" dirty="0" smtClean="0"/>
              <a:t>Example: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&lt;input type=”button” name=”adder” value=”Add”&gt;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Image Button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/>
              <a:t>This type of </a:t>
            </a:r>
            <a:r>
              <a:rPr lang="en-US" sz="2600" b="1" dirty="0" smtClean="0"/>
              <a:t>input </a:t>
            </a:r>
            <a:r>
              <a:rPr lang="en-US" sz="2600" dirty="0" smtClean="0"/>
              <a:t>control allows you to replace the submit button with an image of your choice. </a:t>
            </a:r>
            <a:endParaRPr lang="en-US" sz="2600" dirty="0" smtClean="0"/>
          </a:p>
          <a:p>
            <a:r>
              <a:rPr lang="en-US" sz="2600" dirty="0" smtClean="0"/>
              <a:t>The image will appear flat, not like a 3-D button.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&lt;html&gt; attribute</a:t>
            </a:r>
            <a:endParaRPr lang="en-US" sz="2400" b="1" dirty="0" smtClean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 smtClean="0"/>
              <a:t>Setting HTML Language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The HTML </a:t>
            </a:r>
            <a:r>
              <a:rPr lang="en-US" sz="2400" dirty="0" err="1" smtClean="0"/>
              <a:t>lang</a:t>
            </a:r>
            <a:r>
              <a:rPr lang="en-US" sz="2400" dirty="0" smtClean="0"/>
              <a:t> attribute can be used to declare the language of a Web page or a portion of a Web page. 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This is meant to assist search engines and browsers.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According to the W3C recommendation you should declare the primary language for each Web page with the </a:t>
            </a:r>
            <a:r>
              <a:rPr lang="en-US" sz="2400" dirty="0" err="1" smtClean="0"/>
              <a:t>lang</a:t>
            </a:r>
            <a:r>
              <a:rPr lang="en-US" sz="2400" dirty="0" smtClean="0"/>
              <a:t> attribute inside the &lt;html&gt; tag, like this:</a:t>
            </a:r>
            <a:endParaRPr lang="en-US" sz="2400" dirty="0" smtClean="0"/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&lt;html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>
                <a:solidFill>
                  <a:srgbClr val="FF0000"/>
                </a:solidFill>
              </a:rPr>
              <a:t>="en"&gt;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		…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Image button can be defined as follows: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&lt;input type="image"&gt;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sz="2400" dirty="0" smtClean="0"/>
              <a:t>Image button attributes: </a:t>
            </a:r>
            <a:endParaRPr lang="en-US" sz="2400" dirty="0" smtClean="0"/>
          </a:p>
          <a:p>
            <a:pPr lvl="1"/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sets the image to be used as the submit button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value: </a:t>
            </a:r>
            <a:r>
              <a:rPr lang="en-US" sz="2400" dirty="0" smtClean="0"/>
              <a:t>text displayed on the button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name: </a:t>
            </a:r>
            <a:r>
              <a:rPr lang="en-US" sz="2400" dirty="0" smtClean="0"/>
              <a:t>name of the submit button </a:t>
            </a:r>
            <a:endParaRPr lang="en-US" sz="21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&lt;input type="image"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="didessa.png" value="Submit"&gt;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The button element</a:t>
            </a:r>
            <a:endParaRPr lang="en-US" sz="2600" dirty="0" smtClean="0">
              <a:solidFill>
                <a:srgbClr val="00B050"/>
              </a:solidFill>
            </a:endParaRPr>
          </a:p>
          <a:p>
            <a:r>
              <a:rPr lang="en-US" sz="2600" dirty="0" smtClean="0">
                <a:solidFill>
                  <a:srgbClr val="0070C0"/>
                </a:solidFill>
              </a:rPr>
              <a:t>The button element is a flexible element for creating custom buttons similar to those created with the input element. </a:t>
            </a:r>
            <a:endParaRPr lang="en-US" sz="2600" dirty="0" smtClean="0">
              <a:solidFill>
                <a:srgbClr val="0070C0"/>
              </a:solidFill>
            </a:endParaRPr>
          </a:p>
          <a:p>
            <a:r>
              <a:rPr lang="en-US" sz="2600" dirty="0" smtClean="0"/>
              <a:t>The content of the button element (text and/or images) is what gets displayed on the button.</a:t>
            </a:r>
            <a:endParaRPr lang="en-US" sz="2600" dirty="0" smtClean="0"/>
          </a:p>
          <a:p>
            <a:r>
              <a:rPr lang="en-US" sz="2600" dirty="0" smtClean="0"/>
              <a:t>Attribute: 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0070C0"/>
                </a:solidFill>
              </a:rPr>
              <a:t>type = “</a:t>
            </a:r>
            <a:r>
              <a:rPr lang="en-US" sz="2600" dirty="0" err="1" smtClean="0">
                <a:solidFill>
                  <a:srgbClr val="0070C0"/>
                </a:solidFill>
              </a:rPr>
              <a:t>submit|button|reset</a:t>
            </a:r>
            <a:r>
              <a:rPr lang="en-US" sz="2600" dirty="0" smtClean="0">
                <a:solidFill>
                  <a:srgbClr val="0070C0"/>
                </a:solidFill>
              </a:rPr>
              <a:t>” </a:t>
            </a:r>
            <a:r>
              <a:rPr lang="en-US" sz="2600" dirty="0" smtClean="0"/>
              <a:t>– this attribute declares the type of the button</a:t>
            </a:r>
            <a:r>
              <a:rPr lang="en-US" sz="2600" smtClean="0"/>
              <a:t>. </a:t>
            </a:r>
            <a:endParaRPr lang="en-US" sz="2600" dirty="0" smtClean="0"/>
          </a:p>
          <a:p>
            <a:pPr lvl="1"/>
            <a:r>
              <a:rPr lang="en-US" i="1" dirty="0" smtClean="0"/>
              <a:t>submit</a:t>
            </a:r>
            <a:r>
              <a:rPr lang="en-US" dirty="0" smtClean="0"/>
              <a:t>: Creates a submit button. This is the default value.</a:t>
            </a:r>
            <a:endParaRPr lang="en-US" dirty="0" smtClean="0"/>
          </a:p>
          <a:p>
            <a:pPr lvl="1"/>
            <a:r>
              <a:rPr lang="en-US" i="1" dirty="0" smtClean="0"/>
              <a:t>reset</a:t>
            </a:r>
            <a:r>
              <a:rPr lang="en-US" dirty="0" smtClean="0"/>
              <a:t>: Creates a reset button. </a:t>
            </a:r>
            <a:endParaRPr lang="en-US" dirty="0" smtClean="0"/>
          </a:p>
          <a:p>
            <a:pPr lvl="1"/>
            <a:r>
              <a:rPr lang="en-US" i="1" dirty="0" smtClean="0"/>
              <a:t>button</a:t>
            </a:r>
            <a:r>
              <a:rPr lang="en-US" dirty="0" smtClean="0"/>
              <a:t>: Creates a push button.</a:t>
            </a:r>
            <a:endParaRPr lang="en-US" sz="2900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sz="2600" dirty="0" smtClean="0"/>
              <a:t>In this example, a button element is used as a submit button. </a:t>
            </a:r>
            <a:endParaRPr lang="en-US" sz="2600" dirty="0" smtClean="0"/>
          </a:p>
          <a:p>
            <a:r>
              <a:rPr lang="en-US" sz="2600" dirty="0" smtClean="0"/>
              <a:t>The button includes a label and a small image.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&lt;button type="submit" name="submit"&gt;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</a:t>
            </a:r>
            <a:r>
              <a:rPr lang="en-US" sz="2600" dirty="0" err="1" smtClean="0">
                <a:solidFill>
                  <a:srgbClr val="FF0000"/>
                </a:solidFill>
              </a:rPr>
              <a:t>img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src</a:t>
            </a:r>
            <a:r>
              <a:rPr lang="en-US" sz="2600" dirty="0" smtClean="0">
                <a:solidFill>
                  <a:srgbClr val="FF0000"/>
                </a:solidFill>
              </a:rPr>
              <a:t>="thumbs-up.gif" alt=""&gt; Ready to go.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	&lt;/button&gt;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Hidden controls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There may be times when you need to send information to the form processing application that does not come from the user. </a:t>
            </a:r>
            <a:endParaRPr lang="en-US" sz="2400" dirty="0" smtClean="0"/>
          </a:p>
          <a:p>
            <a:r>
              <a:rPr lang="en-US" sz="2400" dirty="0" smtClean="0"/>
              <a:t>In these instances, you can use a hidden form control that sends data when the form is submitted, but is not visible to user.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&lt;input type="hidden"&gt;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Hidden controls are added using the input element with the type set to hidden. </a:t>
            </a:r>
            <a:endParaRPr lang="en-US" sz="2400" dirty="0" smtClean="0"/>
          </a:p>
          <a:p>
            <a:r>
              <a:rPr lang="en-US" sz="2400" dirty="0" smtClean="0"/>
              <a:t>Its sole purpose is to pass a name/value pair to the server when the form is submitted. </a:t>
            </a:r>
            <a:endParaRPr lang="en-US" sz="2400" dirty="0" smtClean="0"/>
          </a:p>
          <a:p>
            <a:pPr>
              <a:buNone/>
            </a:pPr>
            <a:endParaRPr lang="en-US" sz="13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&lt;input type="hidden"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name="page" value="http://www.example.com/littlechair_thankyou.html"&gt;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File selection control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Web forms can collect more than just data.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They can also be used to transmit external documents from a user’s hard drive. </a:t>
            </a:r>
            <a:endParaRPr lang="en-US" dirty="0" smtClean="0"/>
          </a:p>
          <a:p>
            <a:r>
              <a:rPr lang="en-US" dirty="0" smtClean="0"/>
              <a:t>For example, a printing company could use a web form to receive artwork for a business card order. </a:t>
            </a:r>
            <a:endParaRPr lang="en-US" dirty="0" smtClean="0"/>
          </a:p>
          <a:p>
            <a:r>
              <a:rPr lang="en-US" dirty="0" smtClean="0"/>
              <a:t>A magazine could use a form on their site to collect digital photos for a photo contest.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r>
              <a:rPr lang="en-US" dirty="0" smtClean="0"/>
              <a:t>The file selection control makes it possible for users to select a document from the hard drive to be submitted with the form data. </a:t>
            </a:r>
            <a:endParaRPr lang="en-US" dirty="0" smtClean="0"/>
          </a:p>
          <a:p>
            <a:r>
              <a:rPr lang="en-US" dirty="0" smtClean="0"/>
              <a:t>It is added to the form using our old friend the input element with its type set to file.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&lt;input type="file"&gt;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browser displays a “file” input as a text field with a button that allows the user to navigate the hard drive and select the file for upload.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type="file" name="photo" size="28" id="form-photo"&gt;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It is important to note that when a form contains a file selection input element, you must specify the encoding type (</a:t>
            </a:r>
            <a:r>
              <a:rPr lang="en-US" b="1" dirty="0" err="1" smtClean="0"/>
              <a:t>enctype</a:t>
            </a:r>
            <a:r>
              <a:rPr lang="en-US" dirty="0" smtClean="0"/>
              <a:t>) of the form as </a:t>
            </a:r>
            <a:r>
              <a:rPr lang="en-US" b="1" dirty="0" smtClean="0"/>
              <a:t>multipart/form-data </a:t>
            </a:r>
            <a:r>
              <a:rPr lang="en-US" dirty="0" smtClean="0"/>
              <a:t>and use the POST method.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&lt;form action="client.php" method="post" </a:t>
            </a:r>
            <a:r>
              <a:rPr lang="en-US" dirty="0" err="1" smtClean="0">
                <a:solidFill>
                  <a:srgbClr val="FF0000"/>
                </a:solidFill>
              </a:rPr>
              <a:t>enctype</a:t>
            </a:r>
            <a:r>
              <a:rPr lang="en-US" dirty="0" smtClean="0">
                <a:solidFill>
                  <a:srgbClr val="FF0000"/>
                </a:solidFill>
              </a:rPr>
              <a:t>="multipart/form-data"&gt;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Send a photo to be used as your online icon:&lt;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&lt;input type="file" name="photo" size="28" id="form-photo" /&gt;&lt;/p&gt;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&lt;/form&gt;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6629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&lt;html&gt;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&lt;head&gt; &lt;title&gt;Form Elements&lt;/title&gt; &lt;/head&gt;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&lt;body&gt;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&lt;form name="test" method="post"&gt;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First name: &lt;input type="text" name="</a:t>
            </a:r>
            <a:r>
              <a:rPr lang="en-US" sz="3100" dirty="0" err="1" smtClean="0">
                <a:solidFill>
                  <a:srgbClr val="FF0000"/>
                </a:solidFill>
              </a:rPr>
              <a:t>fname</a:t>
            </a:r>
            <a:r>
              <a:rPr lang="en-US" sz="3100" dirty="0" smtClean="0">
                <a:solidFill>
                  <a:srgbClr val="FF0000"/>
                </a:solidFill>
              </a:rPr>
              <a:t>"&gt;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sz="3100" dirty="0" err="1" smtClean="0">
                <a:solidFill>
                  <a:srgbClr val="FF0000"/>
                </a:solidFill>
              </a:rPr>
              <a:t>lname</a:t>
            </a:r>
            <a:r>
              <a:rPr lang="en-US" sz="3100" dirty="0" smtClean="0">
                <a:solidFill>
                  <a:srgbClr val="FF0000"/>
                </a:solidFill>
              </a:rPr>
              <a:t>"&gt;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Sex: &lt;input type="radio" name="sex" value="male" checked&gt; Male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&lt;input type="radio" name="sex" value="female"&gt; Female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Educational level: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&lt;select name="education" size="6"&gt;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&lt;option&gt;Primary School&lt;/option&gt;          &lt;option&gt;Secondary School&lt;/option&gt;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&lt;option&gt;College Diploma&lt;/option&gt;       &lt;option&gt;First Degree&lt;/option&gt;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            &lt;option&gt;Masters Degree&lt;/option&gt;        &lt;option&gt;PhD&lt;/option&gt;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&lt;/select&gt; 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Which fields are you interested in?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name=“choice1" value="Electronics"&gt; Electronics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name=“choice2" value="Software Engineering"&gt; Software Engineering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name=“choice3" value="Computer Engineering"&gt; Computer Engineering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type="checkbox" name=“choice4" value="Networking"&gt; Networking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Tell us what you feel about our tutorial with 50 words or less.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</a:t>
            </a:r>
            <a:r>
              <a:rPr lang="en-US" sz="3100" dirty="0" err="1" smtClean="0">
                <a:solidFill>
                  <a:srgbClr val="FF0000"/>
                </a:solidFill>
              </a:rPr>
              <a:t>textarea</a:t>
            </a:r>
            <a:r>
              <a:rPr lang="en-US" sz="3100" dirty="0" smtClean="0">
                <a:solidFill>
                  <a:srgbClr val="FF0000"/>
                </a:solidFill>
              </a:rPr>
              <a:t> name="comment" rows="10" cols="50"&gt;  &lt;/</a:t>
            </a:r>
            <a:r>
              <a:rPr lang="en-US" sz="3100" dirty="0" err="1" smtClean="0">
                <a:solidFill>
                  <a:srgbClr val="FF0000"/>
                </a:solidFill>
              </a:rPr>
              <a:t>textarea</a:t>
            </a:r>
            <a:r>
              <a:rPr lang="en-US" sz="3100" dirty="0" smtClean="0">
                <a:solidFill>
                  <a:srgbClr val="FF0000"/>
                </a:solidFill>
              </a:rPr>
              <a:t>&gt; &lt;</a:t>
            </a:r>
            <a:r>
              <a:rPr lang="en-US" sz="3100" dirty="0" err="1" smtClean="0">
                <a:solidFill>
                  <a:srgbClr val="FF0000"/>
                </a:solidFill>
              </a:rPr>
              <a:t>br</a:t>
            </a:r>
            <a:r>
              <a:rPr lang="en-US" sz="3100" dirty="0" smtClean="0">
                <a:solidFill>
                  <a:srgbClr val="FF0000"/>
                </a:solidFill>
              </a:rPr>
              <a:t>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&lt;input type="submit" name="submit"&gt;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&lt;/form&gt;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&lt;/body&gt;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&lt;/html&gt;</a:t>
            </a:r>
            <a:endParaRPr lang="en-US" sz="31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b="1133"/>
          <a:stretch>
            <a:fillRect/>
          </a:stretch>
        </p:blipFill>
        <p:spPr bwMode="auto">
          <a:xfrm>
            <a:off x="1157520" y="76199"/>
            <a:ext cx="6313589" cy="662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Linking HTML Forms with PHP Scripts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To create a link between PHP scripts and HTML forms, we need to use the submit button, and the attribute of the &lt;form tag&gt;, specifically “action” and “method”.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Buttons: 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400" dirty="0" smtClean="0"/>
              <a:t>Submit buttons: When activated, a submit button submits a form. </a:t>
            </a:r>
            <a:endParaRPr lang="en-US" sz="2400" dirty="0" smtClean="0"/>
          </a:p>
          <a:p>
            <a:pPr lvl="0"/>
            <a:r>
              <a:rPr lang="en-US" sz="2400" dirty="0" smtClean="0"/>
              <a:t>A form may contain more than one submit button.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 submit button is used to send form data to a server.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data is sent to the page specified in the form's action attribute .</a:t>
            </a:r>
            <a:endParaRPr lang="en-US" sz="2400" dirty="0" smtClean="0"/>
          </a:p>
          <a:p>
            <a:r>
              <a:rPr lang="en-US" sz="2400" dirty="0" smtClean="0"/>
              <a:t>The file defined in the action attribute usually does something with the received input: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&lt;form name="input" action="action.php" method="get"&gt;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Username: &lt;input type="text" name="user"&gt;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&lt;input type="submit" value="Submit"&gt;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Forms…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Automating Processing: Info Forms and Emails</a:t>
            </a:r>
            <a:endParaRPr lang="en-US" sz="31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200" dirty="0" smtClean="0"/>
              <a:t>If you would like to provide your web site visitors with a simple way to contact you from your web site, but really don't want to display your email address, this HTML form code may be what you're looking for. </a:t>
            </a:r>
            <a:endParaRPr lang="en-US" sz="32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You can create a simple form, to enable your visitors to send you comments, questions, product support requests, or whatever you'd like. </a:t>
            </a:r>
            <a:endParaRPr lang="en-US" sz="3600" dirty="0" smtClean="0"/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&lt;form  action=‘mailto:test@yahoo.com’ method=“post" </a:t>
            </a:r>
            <a:r>
              <a:rPr lang="en-US" sz="3200" dirty="0" err="1" smtClean="0">
                <a:solidFill>
                  <a:srgbClr val="FF0000"/>
                </a:solidFill>
              </a:rPr>
              <a:t>enctype</a:t>
            </a:r>
            <a:r>
              <a:rPr lang="en-US" sz="3200" dirty="0" smtClean="0">
                <a:solidFill>
                  <a:srgbClr val="FF0000"/>
                </a:solidFill>
              </a:rPr>
              <a:t>="text/plain"&gt;</a:t>
            </a:r>
            <a:endParaRPr lang="en-US" sz="3800" dirty="0" smtClean="0">
              <a:solidFill>
                <a:srgbClr val="FF0000"/>
              </a:solidFill>
            </a:endParaRPr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Your Name: &lt;input type="text" size="20“ name="</a:t>
            </a:r>
            <a:r>
              <a:rPr lang="en-US" sz="3200" dirty="0" err="1" smtClean="0">
                <a:solidFill>
                  <a:srgbClr val="FF0000"/>
                </a:solidFill>
              </a:rPr>
              <a:t>VisitorName</a:t>
            </a:r>
            <a:r>
              <a:rPr lang="en-US" sz="3200" dirty="0" smtClean="0">
                <a:solidFill>
                  <a:srgbClr val="FF0000"/>
                </a:solidFill>
              </a:rPr>
              <a:t>"&gt; 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Your Comment: &lt;</a:t>
            </a:r>
            <a:r>
              <a:rPr lang="en-US" sz="3200" dirty="0" err="1" smtClean="0">
                <a:solidFill>
                  <a:srgbClr val="FF0000"/>
                </a:solidFill>
              </a:rPr>
              <a:t>textarea</a:t>
            </a:r>
            <a:r>
              <a:rPr lang="en-US" sz="3200" dirty="0" smtClean="0">
                <a:solidFill>
                  <a:srgbClr val="FF0000"/>
                </a:solidFill>
              </a:rPr>
              <a:t> name="</a:t>
            </a:r>
            <a:r>
              <a:rPr lang="en-US" sz="3200" dirty="0" err="1" smtClean="0">
                <a:solidFill>
                  <a:srgbClr val="FF0000"/>
                </a:solidFill>
              </a:rPr>
              <a:t>VisitorComment</a:t>
            </a:r>
            <a:r>
              <a:rPr lang="en-US" sz="3200" dirty="0" smtClean="0">
                <a:solidFill>
                  <a:srgbClr val="FF0000"/>
                </a:solidFill>
              </a:rPr>
              <a:t>" rows="4" cols="20"&gt;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</a:t>
            </a:r>
            <a:r>
              <a:rPr lang="en-US" sz="3200" dirty="0" err="1" smtClean="0">
                <a:solidFill>
                  <a:srgbClr val="FF0000"/>
                </a:solidFill>
              </a:rPr>
              <a:t>textarea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&gt;&lt;</a:t>
            </a:r>
            <a:r>
              <a:rPr lang="en-US" sz="3200" dirty="0" err="1" smtClean="0">
                <a:solidFill>
                  <a:srgbClr val="FF0000"/>
                </a:solidFill>
              </a:rPr>
              <a:t>br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&lt;input type="submit" value="Email This Form"&gt;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319405" indent="-28575">
              <a:lnSpc>
                <a:spcPct val="12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&lt;/form&gt;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0070C0"/>
                </a:solidFill>
              </a:rPr>
              <a:t>ISO 639-1 defines abbreviations for languages. 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/>
              <a:t>In HTML, they can be used in the </a:t>
            </a:r>
            <a:r>
              <a:rPr lang="en-GB" sz="2400" dirty="0" err="1" smtClean="0"/>
              <a:t>lang</a:t>
            </a:r>
            <a:r>
              <a:rPr lang="en-GB" sz="2400" dirty="0" smtClean="0"/>
              <a:t> attributes.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590794"/>
          <a:ext cx="4038600" cy="4322628"/>
        </p:xfrm>
        <a:graphic>
          <a:graphicData uri="http://schemas.openxmlformats.org/drawingml/2006/table">
            <a:tbl>
              <a:tblPr/>
              <a:tblGrid>
                <a:gridCol w="1878419"/>
                <a:gridCol w="2160181"/>
              </a:tblGrid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Language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ISO Code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Chinese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zh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English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en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French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fr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German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de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Russian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ru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Local language</a:t>
                      </a:r>
                      <a:endParaRPr kumimoji="0" lang="en-US" sz="1800" kern="0" dirty="0">
                        <a:solidFill>
                          <a:srgbClr val="000000"/>
                        </a:solidFill>
                        <a:latin typeface="Calibri" panose="020F0502020204030204"/>
                        <a:ea typeface="Times New Roman" panose="02020603050405020304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Afar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aa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Amharic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am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Afan Oromo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om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Somali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SimSun" panose="02010600030101010101" pitchFamily="2" charset="-122"/>
                          <a:cs typeface="DejaVu Sans"/>
                        </a:rPr>
                        <a:t>so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Tigrinya</a:t>
                      </a:r>
                      <a:endParaRPr lang="en-US" sz="20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ti</a:t>
                      </a:r>
                      <a:endParaRPr lang="en-US" sz="20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add music or video into your web page.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The easiest way to add video or sound to your web site is to use &lt;embed&gt; tag.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of &lt;embed&gt; tag defines what video/audio file to embed into the page. </a:t>
            </a:r>
            <a:endParaRPr lang="en-US" sz="2400" dirty="0" smtClean="0"/>
          </a:p>
          <a:p>
            <a:r>
              <a:rPr lang="en-US" sz="2400" dirty="0" smtClean="0"/>
              <a:t>This tag causes the browser itself to include controls for the multimedia automatically. </a:t>
            </a:r>
            <a:endParaRPr lang="en-US" sz="2400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&lt;embed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="example.mpeg" </a:t>
            </a:r>
            <a:r>
              <a:rPr lang="en-US" sz="2400" dirty="0" err="1" smtClean="0">
                <a:solidFill>
                  <a:srgbClr val="FF0000"/>
                </a:solidFill>
              </a:rPr>
              <a:t>autostart</a:t>
            </a:r>
            <a:r>
              <a:rPr lang="en-US" sz="2400" dirty="0" smtClean="0">
                <a:solidFill>
                  <a:srgbClr val="FF0000"/>
                </a:solidFill>
              </a:rPr>
              <a:t>="false" /&gt;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following is the list of important attributes for &lt;embed&gt; element.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align</a:t>
            </a:r>
            <a:r>
              <a:rPr lang="en-GB" dirty="0" smtClean="0"/>
              <a:t> - determines how to align the object. It takes either </a:t>
            </a:r>
            <a:r>
              <a:rPr lang="en-GB" i="1" dirty="0" err="1" smtClean="0"/>
              <a:t>center</a:t>
            </a:r>
            <a:r>
              <a:rPr lang="en-GB" i="1" dirty="0" smtClean="0"/>
              <a:t>, left or right</a:t>
            </a:r>
            <a:r>
              <a:rPr lang="en-GB" dirty="0" smtClean="0"/>
              <a:t>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autostart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- Indicates if the media should start playing automatically. Netscape default is true, Internet Explorer is false.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loop</a:t>
            </a:r>
            <a:r>
              <a:rPr lang="en-GB" dirty="0" smtClean="0"/>
              <a:t> - Specifies if the sound should be played continuously (set loop to true), a certain number of times (a positive value) or not at all (false). This is supported by Netscape only.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playcount</a:t>
            </a:r>
            <a:r>
              <a:rPr lang="en-GB" dirty="0" smtClean="0"/>
              <a:t> - Specifies the number of times to play the sound. This is alternate option for </a:t>
            </a:r>
            <a:r>
              <a:rPr lang="en-GB" i="1" dirty="0" smtClean="0"/>
              <a:t>loop</a:t>
            </a:r>
            <a:r>
              <a:rPr lang="en-GB" dirty="0" smtClean="0"/>
              <a:t> if you are </a:t>
            </a:r>
            <a:r>
              <a:rPr lang="en-GB" dirty="0" err="1" smtClean="0"/>
              <a:t>usiong</a:t>
            </a:r>
            <a:r>
              <a:rPr lang="en-GB" dirty="0" smtClean="0"/>
              <a:t> IE.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hidden</a:t>
            </a:r>
            <a:r>
              <a:rPr lang="en-GB" dirty="0" smtClean="0"/>
              <a:t> - Defines if the object shows on the page. A false value means no and true means yes.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height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– set height of the object.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width</a:t>
            </a:r>
            <a:r>
              <a:rPr lang="en-GB" dirty="0" smtClean="0"/>
              <a:t> – set width of the object.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pluginspage</a:t>
            </a:r>
            <a:r>
              <a:rPr lang="en-GB" dirty="0" smtClean="0"/>
              <a:t> - Specifies the URL to get the </a:t>
            </a:r>
            <a:r>
              <a:rPr lang="en-GB" dirty="0" err="1" smtClean="0"/>
              <a:t>plugin</a:t>
            </a:r>
            <a:r>
              <a:rPr lang="en-GB" dirty="0" smtClean="0"/>
              <a:t> software.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name</a:t>
            </a:r>
            <a:r>
              <a:rPr lang="en-GB" dirty="0" smtClean="0"/>
              <a:t> - A name used to reference the object.</a:t>
            </a:r>
            <a:endParaRPr lang="en-US" dirty="0" smtClean="0"/>
          </a:p>
          <a:p>
            <a:pPr lvl="0"/>
            <a:r>
              <a:rPr lang="en-GB" b="1" dirty="0" err="1" smtClean="0">
                <a:solidFill>
                  <a:srgbClr val="0070C0"/>
                </a:solidFill>
              </a:rPr>
              <a:t>src</a:t>
            </a:r>
            <a:r>
              <a:rPr lang="en-GB" dirty="0" smtClean="0"/>
              <a:t> - URL of the object to be embedded. This can be any recognizable by the user's browser. It could be .mid, .wav, .mp3, .</a:t>
            </a:r>
            <a:r>
              <a:rPr lang="en-GB" dirty="0" err="1" smtClean="0"/>
              <a:t>avi</a:t>
            </a:r>
            <a:r>
              <a:rPr lang="en-GB" dirty="0" smtClean="0"/>
              <a:t> and so on).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volume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- Controls volume of the sound. Can be from 0 (off) to 100 (full volume). This attribute is supported by Netscape only.</a:t>
            </a:r>
            <a:endParaRPr lang="en-US" dirty="0" smtClean="0"/>
          </a:p>
          <a:p>
            <a:pPr lvl="0"/>
            <a:r>
              <a:rPr lang="en-GB" b="1" dirty="0" smtClean="0">
                <a:solidFill>
                  <a:srgbClr val="0070C0"/>
                </a:solidFill>
              </a:rPr>
              <a:t>Controller </a:t>
            </a:r>
            <a:r>
              <a:rPr lang="en-GB" dirty="0" smtClean="0"/>
              <a:t>– whether to show controllers like play, stop, pause, etc.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Multimedia…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&lt;embed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="http://www.computerhope.com/issues/ibm-linux.mov"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Pluginspage</a:t>
            </a:r>
            <a:r>
              <a:rPr lang="en-US" dirty="0" smtClean="0">
                <a:solidFill>
                  <a:srgbClr val="FF0000"/>
                </a:solidFill>
              </a:rPr>
              <a:t>="http://www.apple.com/quicktime/" width="320" height="250"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CONTROLLER="true" LOOP="false" AUTOPLAY="false" name="IBM Video"&gt;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&lt;/embed&gt;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r>
              <a:rPr lang="en-US" dirty="0" smtClean="0"/>
              <a:t>File types that are supported by the embed tag are Flash movies (.</a:t>
            </a:r>
            <a:r>
              <a:rPr lang="en-US" dirty="0" err="1" smtClean="0"/>
              <a:t>swf</a:t>
            </a:r>
            <a:r>
              <a:rPr lang="en-US" dirty="0" smtClean="0"/>
              <a:t>), mpeg(.mpg or .mpeg), AVI's (.</a:t>
            </a:r>
            <a:r>
              <a:rPr lang="en-US" dirty="0" err="1" smtClean="0"/>
              <a:t>avi</a:t>
            </a:r>
            <a:r>
              <a:rPr lang="en-US" dirty="0" smtClean="0"/>
              <a:t>), and MOV's (.</a:t>
            </a:r>
            <a:r>
              <a:rPr lang="en-US" dirty="0" err="1" smtClean="0"/>
              <a:t>mov</a:t>
            </a:r>
            <a:r>
              <a:rPr lang="en-US" dirty="0" smtClean="0"/>
              <a:t>).</a:t>
            </a:r>
            <a:endParaRPr lang="en-US" dirty="0" smtClean="0"/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swf</a:t>
            </a:r>
            <a:r>
              <a:rPr lang="en-GB" dirty="0" smtClean="0"/>
              <a:t> files - are the file types created by Adobe Flash program.</a:t>
            </a:r>
            <a:endParaRPr lang="en-US" dirty="0" smtClean="0"/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wmv</a:t>
            </a:r>
            <a:r>
              <a:rPr lang="en-GB" dirty="0" smtClean="0"/>
              <a:t> files - are Microsoft's Window's Media Video file types.</a:t>
            </a:r>
            <a:endParaRPr lang="en-US" dirty="0" smtClean="0"/>
          </a:p>
          <a:p>
            <a:pPr lvl="0"/>
            <a:r>
              <a:rPr lang="en-GB" dirty="0" smtClean="0"/>
              <a:t>.</a:t>
            </a:r>
            <a:r>
              <a:rPr lang="en-GB" dirty="0" err="1" smtClean="0"/>
              <a:t>mov</a:t>
            </a:r>
            <a:r>
              <a:rPr lang="en-GB" dirty="0" smtClean="0"/>
              <a:t> files - are Apple's Quick Time Movie format.</a:t>
            </a:r>
            <a:endParaRPr lang="en-US" dirty="0" smtClean="0"/>
          </a:p>
          <a:p>
            <a:pPr lvl="0"/>
            <a:r>
              <a:rPr lang="en-GB" dirty="0" smtClean="0"/>
              <a:t>.mpeg files - are movie files created by the Moving Pictures Expert Group.</a:t>
            </a:r>
            <a:endParaRPr lang="en-US" dirty="0" smtClean="0"/>
          </a:p>
          <a:p>
            <a:r>
              <a:rPr lang="en-US" dirty="0" smtClean="0"/>
              <a:t>Macromedia's .</a:t>
            </a:r>
            <a:r>
              <a:rPr lang="en-US" dirty="0" err="1" smtClean="0"/>
              <a:t>swf</a:t>
            </a:r>
            <a:r>
              <a:rPr lang="en-US" dirty="0" smtClean="0"/>
              <a:t> and .mpeg formats may be the best options for web because the high compression reduces file size and expedites the download periods for your page visitors.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>
                <a:solidFill>
                  <a:srgbClr val="FF0000"/>
                </a:solidFill>
              </a:rPr>
              <a:t>=“</a:t>
            </a:r>
            <a:r>
              <a:rPr lang="en-US" sz="2400" dirty="0" err="1" smtClean="0">
                <a:solidFill>
                  <a:srgbClr val="FF0000"/>
                </a:solidFill>
              </a:rPr>
              <a:t>ru</a:t>
            </a:r>
            <a:r>
              <a:rPr lang="en-US" sz="2400" dirty="0" smtClean="0">
                <a:solidFill>
                  <a:srgbClr val="FF0000"/>
                </a:solidFill>
              </a:rPr>
              <a:t>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&lt;title&gt;Setting Language&lt;/title&gt;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This web page in Russian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600" b="1" dirty="0" smtClean="0">
                <a:solidFill>
                  <a:srgbClr val="009900"/>
                </a:solidFill>
              </a:rPr>
              <a:t>&lt;body&gt; Attributes</a:t>
            </a:r>
            <a:endParaRPr lang="en-GB" sz="2600" b="1" dirty="0" smtClean="0">
              <a:solidFill>
                <a:srgbClr val="0099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GB" sz="2600" b="1" dirty="0" smtClean="0"/>
              <a:t>a. Background </a:t>
            </a:r>
            <a:r>
              <a:rPr lang="en-US" sz="2600" b="1" dirty="0" smtClean="0"/>
              <a:t>Color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You</a:t>
            </a:r>
            <a:r>
              <a:rPr lang="en-GB" sz="2600" dirty="0" smtClean="0"/>
              <a:t> can change </a:t>
            </a:r>
            <a:r>
              <a:rPr lang="en-US" sz="2600" dirty="0" smtClean="0"/>
              <a:t>background</a:t>
            </a:r>
            <a:r>
              <a:rPr lang="en-GB" sz="2600" dirty="0" smtClean="0"/>
              <a:t> </a:t>
            </a:r>
            <a:r>
              <a:rPr lang="en-GB" sz="2600" dirty="0" err="1" smtClean="0"/>
              <a:t>color</a:t>
            </a:r>
            <a:r>
              <a:rPr lang="en-GB" sz="2600" dirty="0" smtClean="0"/>
              <a:t> of your web page by using &lt;BODY&gt; tag attribute </a:t>
            </a:r>
            <a:r>
              <a:rPr lang="en-GB" sz="2600" i="1" dirty="0" err="1" smtClean="0"/>
              <a:t>bgcolor</a:t>
            </a:r>
            <a:endParaRPr lang="en-US" sz="2600" dirty="0" smtClean="0"/>
          </a:p>
          <a:p>
            <a:pPr>
              <a:lnSpc>
                <a:spcPct val="11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&lt;body </a:t>
            </a:r>
            <a:r>
              <a:rPr lang="en-US" sz="2600" dirty="0" err="1" smtClean="0">
                <a:solidFill>
                  <a:srgbClr val="FF0000"/>
                </a:solidFill>
              </a:rPr>
              <a:t>bgcolor</a:t>
            </a:r>
            <a:r>
              <a:rPr lang="en-US" sz="2600" dirty="0" smtClean="0">
                <a:solidFill>
                  <a:srgbClr val="FF0000"/>
                </a:solidFill>
              </a:rPr>
              <a:t>=”green”&gt; </a:t>
            </a:r>
            <a:endParaRPr lang="en-US" sz="26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Color can be specified using color name or RGB value. </a:t>
            </a: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The following also sets background color to green:</a:t>
            </a:r>
            <a:endParaRPr lang="en-US" sz="2600" dirty="0" smtClean="0"/>
          </a:p>
          <a:p>
            <a:pPr>
              <a:lnSpc>
                <a:spcPct val="11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&lt;body </a:t>
            </a:r>
            <a:r>
              <a:rPr lang="en-US" sz="2600" dirty="0" err="1" smtClean="0">
                <a:solidFill>
                  <a:srgbClr val="FF0000"/>
                </a:solidFill>
              </a:rPr>
              <a:t>bgcolor</a:t>
            </a:r>
            <a:r>
              <a:rPr lang="en-US" sz="2600" dirty="0" smtClean="0">
                <a:solidFill>
                  <a:srgbClr val="FF0000"/>
                </a:solidFill>
              </a:rPr>
              <a:t>=”#00FF00”&gt;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/>
              <a:t>b. Background Image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We can use a background picture for web page instead of background </a:t>
            </a:r>
            <a:r>
              <a:rPr lang="en-GB" dirty="0" err="1" smtClean="0"/>
              <a:t>color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You must have an image to do this. 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Then you can use </a:t>
            </a:r>
            <a:r>
              <a:rPr lang="en-GB" i="1" dirty="0" smtClean="0"/>
              <a:t>background</a:t>
            </a:r>
            <a:r>
              <a:rPr lang="en-GB" dirty="0" smtClean="0"/>
              <a:t> attribute of &lt;BODY&gt; tag as follows: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FF0000"/>
                </a:solidFill>
              </a:rPr>
              <a:t>&lt;body background="image1.gif"&gt;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pPr>
              <a:buNone/>
            </a:pPr>
            <a:r>
              <a:rPr lang="en-GB" b="1" dirty="0" smtClean="0"/>
              <a:t>c. Text </a:t>
            </a:r>
            <a:r>
              <a:rPr lang="en-GB" b="1" dirty="0" err="1" smtClean="0"/>
              <a:t>Color</a:t>
            </a:r>
            <a:endParaRPr lang="en-US" dirty="0" smtClean="0"/>
          </a:p>
          <a:p>
            <a:r>
              <a:rPr lang="en-US" dirty="0" smtClean="0"/>
              <a:t>We can also set the text color of the web page just like background color. </a:t>
            </a:r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i="1" dirty="0" smtClean="0"/>
              <a:t>text</a:t>
            </a:r>
            <a:r>
              <a:rPr lang="en-US" dirty="0" smtClean="0"/>
              <a:t> attribute of &lt;BODY&gt; to do this.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GB" dirty="0" smtClean="0">
                <a:solidFill>
                  <a:srgbClr val="FF0000"/>
                </a:solidFill>
              </a:rPr>
              <a:t>&lt;body </a:t>
            </a:r>
            <a:r>
              <a:rPr lang="en-GB" dirty="0" err="1" smtClean="0">
                <a:solidFill>
                  <a:srgbClr val="FF0000"/>
                </a:solidFill>
              </a:rPr>
              <a:t>bgcolor</a:t>
            </a:r>
            <a:r>
              <a:rPr lang="en-GB" dirty="0" smtClean="0">
                <a:solidFill>
                  <a:srgbClr val="FF0000"/>
                </a:solidFill>
              </a:rPr>
              <a:t>=”yellow” text="red"&gt;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1.1 HTML: Hypertext Markup Language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HTML stands for Hypertext Markup Language.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It is the markup language used for creating web pages. </a:t>
            </a:r>
            <a:endParaRPr lang="en-US" sz="2400" dirty="0" smtClean="0"/>
          </a:p>
          <a:p>
            <a:r>
              <a:rPr lang="en-US" sz="2400" dirty="0" smtClean="0"/>
              <a:t>A markup language is a set of markup tags, and HTML uses markup tags to describe web pages. </a:t>
            </a:r>
            <a:endParaRPr lang="en-US" sz="2400" dirty="0" smtClean="0"/>
          </a:p>
          <a:p>
            <a:pPr>
              <a:buNone/>
            </a:pPr>
            <a:endParaRPr lang="en-US" sz="1700" dirty="0" smtClean="0"/>
          </a:p>
          <a:p>
            <a:r>
              <a:rPr lang="en-US" sz="2400" dirty="0" smtClean="0"/>
              <a:t>HTML is written in the form of HTML elements consisting of HTML tags surrounded by angle brackets (e.g. &lt;html&gt;).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HTML tags normally come in pairs like &lt;b&gt; and &lt;/b&gt;.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first tag in a pair is the start tag, the second tag is the end tag</a:t>
            </a:r>
            <a:endParaRPr lang="en-US" sz="2400" dirty="0" smtClean="0"/>
          </a:p>
          <a:p>
            <a:r>
              <a:rPr lang="en-US" sz="2400" dirty="0" smtClean="0"/>
              <a:t>You can also refer to them as opening tags and closing tags.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&lt;TITLE&gt;Page with Back Color&lt;/TITLE&gt;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</a:rPr>
              <a:t>bgcolor</a:t>
            </a:r>
            <a:r>
              <a:rPr lang="en-US" sz="2400" dirty="0" smtClean="0">
                <a:solidFill>
                  <a:srgbClr val="FF0000"/>
                </a:solidFill>
              </a:rPr>
              <a:t>="yellow" text="#FF0000"&gt;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Page with yellow back color and red text color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702" y="1676399"/>
            <a:ext cx="8799698" cy="354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600200" y="5486400"/>
            <a:ext cx="59436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Fig Back and text colors of body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Other &lt;body&gt; attributes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400" b="1" dirty="0" err="1" smtClean="0"/>
              <a:t>alink</a:t>
            </a:r>
            <a:r>
              <a:rPr lang="en-US" sz="2400" b="1" dirty="0" smtClean="0"/>
              <a:t>: </a:t>
            </a:r>
            <a:r>
              <a:rPr lang="en-US" sz="2400" dirty="0" smtClean="0"/>
              <a:t>sets the color for active links or selected links. </a:t>
            </a:r>
            <a:endParaRPr lang="en-US" sz="2400" dirty="0" smtClean="0"/>
          </a:p>
          <a:p>
            <a:pPr lvl="0"/>
            <a:r>
              <a:rPr lang="en-US" sz="2400" b="1" dirty="0" smtClean="0"/>
              <a:t>link: </a:t>
            </a:r>
            <a:r>
              <a:rPr lang="en-US" sz="2400" dirty="0" smtClean="0"/>
              <a:t>sets a color for link text. </a:t>
            </a:r>
            <a:endParaRPr lang="en-US" sz="2400" dirty="0" smtClean="0"/>
          </a:p>
          <a:p>
            <a:pPr lvl="0"/>
            <a:r>
              <a:rPr lang="en-US" sz="2400" b="1" dirty="0" err="1" smtClean="0"/>
              <a:t>vlink</a:t>
            </a:r>
            <a:r>
              <a:rPr lang="en-US" sz="2400" b="1" dirty="0" smtClean="0"/>
              <a:t>: </a:t>
            </a:r>
            <a:r>
              <a:rPr lang="en-US" sz="2400" dirty="0" smtClean="0"/>
              <a:t>sets a color for </a:t>
            </a:r>
            <a:r>
              <a:rPr lang="en-US" sz="2400" i="1" dirty="0" smtClean="0"/>
              <a:t>visited links </a:t>
            </a:r>
            <a:r>
              <a:rPr lang="en-US" sz="2400" dirty="0" smtClean="0"/>
              <a:t>- that is, for linked text that you have already clicked on. </a:t>
            </a:r>
            <a:endParaRPr lang="en-US" sz="2400" dirty="0" smtClean="0"/>
          </a:p>
          <a:p>
            <a:pPr>
              <a:buNone/>
            </a:pPr>
            <a:endParaRPr lang="en-US" sz="15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 Link Colors &lt;/title&gt;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 </a:t>
            </a:r>
            <a:r>
              <a:rPr lang="en-US" sz="2400" dirty="0" err="1" smtClean="0">
                <a:solidFill>
                  <a:srgbClr val="FF0000"/>
                </a:solidFill>
              </a:rPr>
              <a:t>alink</a:t>
            </a:r>
            <a:r>
              <a:rPr lang="en-US" sz="2400" dirty="0" smtClean="0">
                <a:solidFill>
                  <a:srgbClr val="FF0000"/>
                </a:solidFill>
              </a:rPr>
              <a:t>="#00A000“ link="#00FF00" </a:t>
            </a:r>
            <a:r>
              <a:rPr lang="en-US" sz="2400" dirty="0" err="1" smtClean="0">
                <a:solidFill>
                  <a:srgbClr val="FF0000"/>
                </a:solidFill>
              </a:rPr>
              <a:t>vlink</a:t>
            </a:r>
            <a:r>
              <a:rPr lang="en-US" sz="2400" dirty="0" smtClean="0">
                <a:solidFill>
                  <a:srgbClr val="FF0000"/>
                </a:solidFill>
              </a:rPr>
              <a:t>="#0000FF"&gt;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="first.html"&gt;first page&lt;/a&gt;&lt;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="first1.html"&gt; second page&lt;/a&gt;&lt;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</a:rPr>
              <a:t>Meta Tag</a:t>
            </a:r>
            <a:endParaRPr lang="en-US" sz="31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&lt;meta&gt; tag provides metadata about the HTML document.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Metadata is data (information) about data. </a:t>
            </a:r>
            <a:endParaRPr lang="en-US" dirty="0" smtClean="0"/>
          </a:p>
          <a:p>
            <a:r>
              <a:rPr lang="en-US" dirty="0" smtClean="0"/>
              <a:t>Metadata will not be displayed on the page, but will be machine </a:t>
            </a:r>
            <a:r>
              <a:rPr lang="en-US" dirty="0" err="1" smtClean="0"/>
              <a:t>parseable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Meta elements are used to specify page description, keywords, author of the document, last modified, and other metadata. </a:t>
            </a:r>
            <a:endParaRPr lang="en-US" dirty="0" smtClean="0"/>
          </a:p>
          <a:p>
            <a:r>
              <a:rPr lang="en-US" dirty="0" smtClean="0"/>
              <a:t>The metadata can be used by browsers (how to display content or reload page), search engines (keywords), or other web services.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&lt;meta&gt; tags always goes inside the &lt;head&gt; element.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Metadata is always passed as name/value pairs. </a:t>
            </a:r>
            <a:endParaRPr lang="en-US" dirty="0" smtClean="0"/>
          </a:p>
          <a:p>
            <a:r>
              <a:rPr lang="en-US" dirty="0" smtClean="0"/>
              <a:t>The content attribute must be defined if the name or the http-equiv attribute is defined. </a:t>
            </a:r>
            <a:endParaRPr lang="en-US" dirty="0" smtClean="0"/>
          </a:p>
          <a:p>
            <a:r>
              <a:rPr lang="en-US" dirty="0" smtClean="0"/>
              <a:t>if none of these are defined, the content attribute cannot be 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828801"/>
          <a:ext cx="8382000" cy="4571998"/>
        </p:xfrm>
        <a:graphic>
          <a:graphicData uri="http://schemas.openxmlformats.org/drawingml/2006/table">
            <a:tbl>
              <a:tblPr/>
              <a:tblGrid>
                <a:gridCol w="1818736"/>
                <a:gridCol w="2135037"/>
                <a:gridCol w="4428227"/>
              </a:tblGrid>
              <a:tr h="4013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atin typeface="Liberation Serif"/>
                          <a:ea typeface="DejaVu Sans"/>
                          <a:cs typeface="DejaVu Sans"/>
                        </a:rPr>
                        <a:t>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atin typeface="Liberation Serif"/>
                          <a:ea typeface="DejaVu Sans"/>
                          <a:cs typeface="DejaVu Sans"/>
                        </a:rPr>
                        <a:t>Value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atin typeface="Liberation Serif"/>
                          <a:ea typeface="DejaVu Sans"/>
                          <a:cs typeface="DejaVu Sans"/>
                        </a:rPr>
                        <a:t>Description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http-equiv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content-type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Provides an HTTP header for the information/value of the content 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15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default-style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3615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refresh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01321"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name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application-name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Specifies a name for the metadata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99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author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0132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description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0132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generator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419437">
                <a:tc vMerge="1"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keywords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8026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latin typeface="Liberation Serif"/>
                          <a:ea typeface="DejaVu Sans"/>
                          <a:cs typeface="DejaVu Sans"/>
                        </a:rPr>
                        <a:t>content</a:t>
                      </a:r>
                      <a:endParaRPr lang="en-US" sz="1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 dirty="0">
                          <a:latin typeface="Liberation Serif"/>
                          <a:ea typeface="DejaVu Sans"/>
                          <a:cs typeface="DejaVu Sans"/>
                        </a:rPr>
                        <a:t>text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latin typeface="Liberation Serif"/>
                          <a:ea typeface="DejaVu Sans"/>
                          <a:cs typeface="DejaVu Sans"/>
                        </a:rPr>
                        <a:t>Gives the value associated with the http-equiv or name attribute</a:t>
                      </a:r>
                      <a:endParaRPr lang="en-US" sz="1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keywords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Keywords meta tag defines keywords for search engines. </a:t>
            </a:r>
            <a:endParaRPr lang="en-US" sz="2400" dirty="0" smtClean="0"/>
          </a:p>
          <a:p>
            <a:r>
              <a:rPr lang="en-US" sz="2400" dirty="0" smtClean="0"/>
              <a:t>It was a critical element for early search engines to index the page. </a:t>
            </a:r>
            <a:endParaRPr lang="en-US" sz="2400" dirty="0" smtClean="0"/>
          </a:p>
          <a:p>
            <a:r>
              <a:rPr lang="en-US" sz="2400" dirty="0" smtClean="0"/>
              <a:t>Today, search engines no longer depend on keywords meta tag to index the page. </a:t>
            </a:r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 smtClean="0"/>
          </a:p>
          <a:p>
            <a:r>
              <a:rPr lang="en-US" sz="2400" dirty="0" smtClean="0"/>
              <a:t>The structure is as follows: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&lt;meta name="keywords" content="HTML, CSS, XML, XHTML, JavaScript"&gt;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description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description attribute provides a concise explanation of a Web page's content. </a:t>
            </a:r>
            <a:endParaRPr lang="en-US" sz="2400" dirty="0" smtClean="0"/>
          </a:p>
          <a:p>
            <a:r>
              <a:rPr lang="en-US" sz="2400" dirty="0" smtClean="0"/>
              <a:t>The description attribute is supported by most major search engines, like Yahoo! and Bing, while Google will fall back on this tag when information about the page itself is requested. 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The structure is as follows: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&lt;meta name="description" content="Free Web tutorials on HTML, CSS, XML and JavaScript"&gt;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b="1" dirty="0" smtClean="0">
                <a:solidFill>
                  <a:srgbClr val="009900"/>
                </a:solidFill>
              </a:rPr>
              <a:t>The robots attribute</a:t>
            </a:r>
            <a:endParaRPr lang="en-US" sz="2800" dirty="0" smtClean="0">
              <a:solidFill>
                <a:srgbClr val="0099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The robots tag is still one of the most important tags.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The robots meta tag lets you specify that a particular page should </a:t>
            </a:r>
            <a:r>
              <a:rPr lang="en-US" sz="2800" i="1" dirty="0" smtClean="0"/>
              <a:t>not</a:t>
            </a:r>
            <a:r>
              <a:rPr lang="en-US" sz="2800" dirty="0" smtClean="0"/>
              <a:t> be indexed by a search engine or if you do or do not want links on the page to be followed.</a:t>
            </a:r>
            <a:endParaRPr lang="en-US" sz="2800" dirty="0" smtClean="0"/>
          </a:p>
          <a:p>
            <a:pPr>
              <a:lnSpc>
                <a:spcPct val="120000"/>
              </a:lnSpc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	</a:t>
            </a:r>
            <a:r>
              <a:rPr lang="en-US" sz="2800" b="1" dirty="0" smtClean="0">
                <a:solidFill>
                  <a:srgbClr val="FF0000"/>
                </a:solidFill>
              </a:rPr>
              <a:t>&lt;meta name="robots" content="</a:t>
            </a:r>
            <a:r>
              <a:rPr lang="en-US" sz="2800" b="1" dirty="0" err="1" smtClean="0">
                <a:solidFill>
                  <a:srgbClr val="FF0000"/>
                </a:solidFill>
              </a:rPr>
              <a:t>noindex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nofollow</a:t>
            </a:r>
            <a:r>
              <a:rPr lang="en-US" sz="2800" b="1" dirty="0" smtClean="0">
                <a:solidFill>
                  <a:srgbClr val="FF0000"/>
                </a:solidFill>
              </a:rPr>
              <a:t>"&gt;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This means “Do not Index this page, do not follow the links on the page.”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Your page will drop out of the search index and your links to other pages will not be followed.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This tag is most often used when a site is in development.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Other values are:</a:t>
            </a:r>
            <a:endParaRPr lang="en-US" sz="3100" dirty="0" smtClean="0"/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content="index, </a:t>
            </a:r>
            <a:r>
              <a:rPr lang="en-US" sz="3100" dirty="0" err="1" smtClean="0">
                <a:solidFill>
                  <a:srgbClr val="FF0000"/>
                </a:solidFill>
              </a:rPr>
              <a:t>nofollow</a:t>
            </a:r>
            <a:r>
              <a:rPr lang="en-US" sz="3100" dirty="0" smtClean="0">
                <a:solidFill>
                  <a:srgbClr val="FF0000"/>
                </a:solidFill>
              </a:rPr>
              <a:t>"&gt;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</a:t>
            </a:r>
            <a:r>
              <a:rPr lang="en-US" sz="3100" dirty="0" err="1" smtClean="0">
                <a:solidFill>
                  <a:srgbClr val="FF0000"/>
                </a:solidFill>
              </a:rPr>
              <a:t>noindex</a:t>
            </a:r>
            <a:r>
              <a:rPr lang="en-US" sz="3100" dirty="0" smtClean="0">
                <a:solidFill>
                  <a:srgbClr val="FF0000"/>
                </a:solidFill>
              </a:rPr>
              <a:t>, follow"&gt;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   &lt;meta name="robots" content="index, follow"&gt;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refresh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We can tell the web page to refresh itself every given seconds.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&lt;meta http-equiv="refresh" content="30"&gt;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We can tell the page to redirect/refresh within the given seconds.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&lt;meta http-equiv="refresh" content="</a:t>
            </a:r>
            <a:r>
              <a:rPr lang="en-US" dirty="0" err="1" smtClean="0">
                <a:solidFill>
                  <a:srgbClr val="FF0000"/>
                </a:solidFill>
              </a:rPr>
              <a:t>x_seconds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=http://www.yourhost.com/pagetosendto.html"&gt;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7630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content-type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content-type attribute specifies the default </a:t>
            </a:r>
            <a:r>
              <a:rPr lang="en-US" dirty="0" err="1" smtClean="0"/>
              <a:t>charset</a:t>
            </a:r>
            <a:r>
              <a:rPr lang="en-US" dirty="0" smtClean="0"/>
              <a:t> for plain text using meta: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http-equiv="Content-Type" content="text/html; </a:t>
            </a:r>
            <a:r>
              <a:rPr lang="en-US" dirty="0" err="1" smtClean="0">
                <a:solidFill>
                  <a:srgbClr val="FF0000"/>
                </a:solidFill>
              </a:rPr>
              <a:t>charset</a:t>
            </a:r>
            <a:r>
              <a:rPr lang="en-US" dirty="0" smtClean="0">
                <a:solidFill>
                  <a:srgbClr val="FF0000"/>
                </a:solidFill>
              </a:rPr>
              <a:t>=UTF-8" 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expires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expires attribute specifies when the content should be refreshed from the </a:t>
            </a:r>
            <a:r>
              <a:rPr lang="en-US" dirty="0" err="1" smtClean="0"/>
              <a:t>webserver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http-equiv="Expires" content="Tue, 20 Aug 1996 14:25:27 GMT “&gt;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will result in the HTTP header: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Expires: Tue, 20 Aug 1996 14:25:27 GMT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This can be used by caches to determine when to fetch a fresh copy of the associated document.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HTML elements form the building blocks of all websites.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HTML allows images and objects to be embedded and can be used to create interactive forms. </a:t>
            </a:r>
            <a:endParaRPr lang="en-US" sz="2400" dirty="0" smtClean="0"/>
          </a:p>
          <a:p>
            <a:r>
              <a:rPr lang="en-US" sz="2400" dirty="0" smtClean="0"/>
              <a:t>It provides a means to create structured documents by denoting structural semantics for text such as headings, paragraphs, lists, links, quotes and other items. 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It can embed scripts in languages such as JavaScript which affect the behavior of HTML webpage.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HTML can also be used to include Cascading Style Sheets (CSS) to define the appearance and layout of text.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author attribute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author attribute defines the author of the page.  The structure is: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&lt;meta name="author" content="John Li"&gt;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Creating Links</a:t>
            </a:r>
            <a:endParaRPr lang="en-US" sz="2400" b="1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A hyperlink (or link) is a word, group of words, or image that you can click on to jump to a new document or a new section within the current document. </a:t>
            </a:r>
            <a:endParaRPr lang="en-US" sz="2400" dirty="0" smtClean="0"/>
          </a:p>
          <a:p>
            <a:r>
              <a:rPr lang="en-US" sz="2400" dirty="0" smtClean="0"/>
              <a:t>Web pages can contain links that take you directly to other pages or specific parts of the given page.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These links are known as hyperlinks.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Hyperlinks allow visitors to navigate between Web sites by clicking on words, phrases, and images. </a:t>
            </a:r>
            <a:endParaRPr lang="en-US" sz="2400" dirty="0" smtClean="0"/>
          </a:p>
          <a:p>
            <a:r>
              <a:rPr lang="en-US" sz="2400" dirty="0" smtClean="0"/>
              <a:t>Thus you can create hyperlinks using text or images available on your web page.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Links are specified in HTML using the &lt;a&gt; tag.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This element is called anchor tag</a:t>
            </a:r>
            <a:r>
              <a:rPr lang="en-US" sz="2400" b="1" dirty="0" smtClean="0"/>
              <a:t> </a:t>
            </a:r>
            <a:r>
              <a:rPr lang="en-US" sz="2400" dirty="0" smtClean="0"/>
              <a:t>as well.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Anything between the opening &lt;a&gt; tag and the closing &lt;/a&gt; tag becomes part of the link. 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&lt;a&gt; tag can be used in two ways:</a:t>
            </a:r>
            <a:endParaRPr lang="en-US" sz="2400" dirty="0" smtClean="0"/>
          </a:p>
          <a:p>
            <a:pPr lvl="1"/>
            <a:r>
              <a:rPr lang="en-US" sz="2400" dirty="0" smtClean="0"/>
              <a:t>To create a link to another document, by using the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</a:t>
            </a:r>
            <a:endParaRPr lang="en-US" sz="2400" dirty="0" smtClean="0"/>
          </a:p>
          <a:p>
            <a:pPr lvl="1"/>
            <a:r>
              <a:rPr lang="en-US" sz="2400" dirty="0" smtClean="0"/>
              <a:t>To create a bookmark inside a document, by using the name attribute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 err="1" smtClean="0">
                <a:solidFill>
                  <a:srgbClr val="00B050"/>
                </a:solidFill>
              </a:rPr>
              <a:t>href</a:t>
            </a:r>
            <a:r>
              <a:rPr lang="en-US" sz="2400" b="1" dirty="0" smtClean="0">
                <a:solidFill>
                  <a:srgbClr val="00B050"/>
                </a:solidFill>
              </a:rPr>
              <a:t> Attribute</a:t>
            </a:r>
            <a:r>
              <a:rPr lang="en-US" sz="2400" dirty="0" smtClean="0">
                <a:solidFill>
                  <a:srgbClr val="00B050"/>
                </a:solidFill>
              </a:rPr>
              <a:t>: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A link in HTML is always composed of two parts, the clickable part (the link text) and the URL (the destination site, page or resource). </a:t>
            </a:r>
            <a:endParaRPr lang="en-US" sz="2400" dirty="0" smtClean="0"/>
          </a:p>
          <a:p>
            <a:r>
              <a:rPr lang="en-US" sz="2400" dirty="0" smtClean="0"/>
              <a:t>The URL is specified using </a:t>
            </a:r>
            <a:r>
              <a:rPr lang="en-US" sz="2400" dirty="0" err="1" smtClean="0"/>
              <a:t>href</a:t>
            </a:r>
            <a:r>
              <a:rPr lang="en-US" sz="2400" dirty="0" smtClean="0"/>
              <a:t> attribute. </a:t>
            </a:r>
            <a:endParaRPr lang="en-US" sz="2400" dirty="0" smtClean="0"/>
          </a:p>
          <a:p>
            <a:r>
              <a:rPr lang="en-US" sz="2400" dirty="0" smtClean="0"/>
              <a:t>Here is an 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=” http://mail.yahoo.com”&gt; Yahoo mail&lt;/a&gt;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The target attribute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It is used to specify where to display the contents of a selected hyperlink. </a:t>
            </a:r>
            <a:endParaRPr lang="en-US" sz="2400" dirty="0" smtClean="0"/>
          </a:p>
          <a:p>
            <a:r>
              <a:rPr lang="en-US" sz="2400" dirty="0" smtClean="0"/>
              <a:t>If set to:</a:t>
            </a:r>
            <a:endParaRPr lang="en-US" sz="2400" dirty="0" smtClean="0"/>
          </a:p>
          <a:p>
            <a:pPr lvl="1">
              <a:buClr>
                <a:schemeClr val="tx1"/>
              </a:buClr>
              <a:buSzPct val="100000"/>
              <a:buFont typeface="Tw Cen MT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_blank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a new window will be opened to display the loaded page </a:t>
            </a:r>
            <a:endParaRPr lang="en-US" sz="2400" dirty="0" smtClean="0"/>
          </a:p>
          <a:p>
            <a:pPr lvl="1">
              <a:buClr>
                <a:schemeClr val="tx1"/>
              </a:buClr>
              <a:buSzPct val="100000"/>
              <a:buFont typeface="Tw Cen MT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_top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b="1" i="1" dirty="0" smtClean="0">
                <a:solidFill>
                  <a:srgbClr val="0070C0"/>
                </a:solidFill>
              </a:rPr>
              <a:t>_parent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same window will be used to display the loaded document. </a:t>
            </a:r>
            <a:endParaRPr lang="en-US" sz="2400" dirty="0" smtClean="0"/>
          </a:p>
          <a:p>
            <a:pPr lvl="1">
              <a:buClr>
                <a:schemeClr val="tx1"/>
              </a:buClr>
              <a:buSzPct val="100000"/>
              <a:buFont typeface="Tw Cen MT" charset="0"/>
              <a:buChar char="–"/>
            </a:pPr>
            <a:r>
              <a:rPr lang="en-US" sz="2400" b="1" i="1" dirty="0" smtClean="0">
                <a:solidFill>
                  <a:srgbClr val="0070C0"/>
                </a:solidFill>
              </a:rPr>
              <a:t>_self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then loads the new page in current window. By default its _self.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a link that opens on a new window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="first.html" target="_blank"&gt; First Page&lt;/a&gt;&lt;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The name Attribute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The name attribute specifies the name of the anchor. 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The name attribute is used to create a bookmark inside an HTML document.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Bookmarks are invisible to the reader.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Example: A named anchor inside an HTML document: </a:t>
            </a:r>
            <a:endParaRPr lang="en-US" sz="2800" dirty="0" smtClean="0"/>
          </a:p>
          <a:p>
            <a:pPr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&lt;a name="example"&gt;Sample Examples&lt;/a&gt;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500" dirty="0" smtClean="0"/>
          </a:p>
          <a:p>
            <a:r>
              <a:rPr lang="en-US" dirty="0" smtClean="0"/>
              <a:t>Then create a link to the "Sample Examples" inside the same document: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="#example"&gt;Go to Sample Example&lt;/a&gt;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title attribute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title attribute is used to type a short description of the link. </a:t>
            </a:r>
            <a:endParaRPr lang="en-US" dirty="0" smtClean="0"/>
          </a:p>
          <a:p>
            <a:r>
              <a:rPr lang="en-US" dirty="0" smtClean="0"/>
              <a:t>If you place the cursor over the link, you will see the text in the title attribute.</a:t>
            </a: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="http://www.html.net/" title="Visit html.net and learn HTML"&gt;Learn HTML &lt;/a&gt;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accesskey</a:t>
            </a:r>
            <a:r>
              <a:rPr lang="en-US" b="1" dirty="0" smtClean="0">
                <a:solidFill>
                  <a:srgbClr val="00B050"/>
                </a:solidFill>
              </a:rPr>
              <a:t> attribute: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accesskey</a:t>
            </a:r>
            <a:r>
              <a:rPr lang="en-US" dirty="0" smtClean="0"/>
              <a:t> attribute provides a keyboard shortcut to activate the link. </a:t>
            </a:r>
            <a:endParaRPr lang="en-US" dirty="0" smtClean="0"/>
          </a:p>
          <a:p>
            <a:r>
              <a:rPr lang="en-US" dirty="0" smtClean="0"/>
              <a:t>For example, you could make the T key an access key so that when the user presses either the Alt or Ctrl key on his keyboard along with the T key, the link gets activated.</a:t>
            </a:r>
            <a:endParaRPr lang="en-US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="first.html" target="_blank" </a:t>
            </a:r>
            <a:r>
              <a:rPr lang="en-US" dirty="0" err="1" smtClean="0">
                <a:solidFill>
                  <a:srgbClr val="FF0000"/>
                </a:solidFill>
              </a:rPr>
              <a:t>accesskey</a:t>
            </a:r>
            <a:r>
              <a:rPr lang="en-US" dirty="0" smtClean="0">
                <a:solidFill>
                  <a:srgbClr val="FF0000"/>
                </a:solidFill>
              </a:rPr>
              <a:t>="m"&gt;First page&lt;/a&gt;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Linking to email</a:t>
            </a:r>
            <a:endParaRPr lang="en-US" sz="3100" dirty="0" smtClean="0">
              <a:solidFill>
                <a:srgbClr val="00B050"/>
              </a:solidFill>
            </a:endParaRPr>
          </a:p>
          <a:p>
            <a:r>
              <a:rPr lang="en-US" sz="3100" dirty="0" smtClean="0"/>
              <a:t>It is also possible to make a link to an e-mail address. </a:t>
            </a:r>
            <a:endParaRPr lang="en-US" sz="3100" dirty="0" smtClean="0"/>
          </a:p>
          <a:p>
            <a:r>
              <a:rPr lang="en-US" sz="3100" dirty="0" smtClean="0"/>
              <a:t>It is done in almost the same way as when you link to a document. </a:t>
            </a:r>
            <a:endParaRPr lang="en-US" sz="3100" dirty="0" smtClean="0"/>
          </a:p>
          <a:p>
            <a:r>
              <a:rPr lang="en-US" sz="3100" dirty="0" smtClean="0"/>
              <a:t>To link to an email, you type </a:t>
            </a:r>
            <a:r>
              <a:rPr lang="en-US" sz="3100" i="1" dirty="0" smtClean="0"/>
              <a:t>mailto:</a:t>
            </a:r>
            <a:r>
              <a:rPr lang="en-US" sz="3100" dirty="0" smtClean="0"/>
              <a:t> followed by an e-mail address. </a:t>
            </a:r>
            <a:endParaRPr lang="en-US" sz="3100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="mailto:home@gmail.com"&gt;Send an e-mail to us &lt;/a&gt;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When the link is clicked, the default e-mail program opens with a new blank message addressed to the specified e-mail address. </a:t>
            </a:r>
            <a:endParaRPr lang="en-US" dirty="0" smtClean="0"/>
          </a:p>
          <a:p>
            <a:r>
              <a:rPr lang="en-US" dirty="0" smtClean="0"/>
              <a:t>This function will only work if there is an e-mail program installed on your computer.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HTML 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Text Formatting Tags</a:t>
            </a:r>
            <a:endParaRPr lang="en-US" sz="4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There are options if one wants to create a text in HTML. </a:t>
            </a:r>
            <a:endParaRPr lang="en-US" sz="3200" dirty="0" smtClean="0"/>
          </a:p>
          <a:p>
            <a:r>
              <a:rPr lang="en-US" sz="3200" dirty="0" smtClean="0"/>
              <a:t>Let’s see some of the tags than can be used to create text information.</a:t>
            </a:r>
            <a:endParaRPr lang="en-US" sz="3600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pPr>
              <a:lnSpc>
                <a:spcPct val="120000"/>
              </a:lnSpc>
              <a:buNone/>
            </a:pPr>
            <a:r>
              <a:rPr lang="en-US" sz="3400" b="1" dirty="0" smtClean="0">
                <a:solidFill>
                  <a:srgbClr val="00B050"/>
                </a:solidFill>
              </a:rPr>
              <a:t>HTML Headings</a:t>
            </a:r>
            <a:endParaRPr lang="en-US" sz="34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400" dirty="0" smtClean="0"/>
              <a:t>In HTML, you can create different heading levels in your document to help you organize the document into sections, just as you might do when writing a book. </a:t>
            </a:r>
            <a:endParaRPr lang="en-US" sz="3400" dirty="0" smtClean="0"/>
          </a:p>
          <a:p>
            <a:pPr>
              <a:lnSpc>
                <a:spcPct val="120000"/>
              </a:lnSpc>
            </a:pPr>
            <a:r>
              <a:rPr lang="en-US" sz="3400" dirty="0" smtClean="0"/>
              <a:t>A heading element briefly describes the topic of the section it introduces. </a:t>
            </a:r>
            <a:endParaRPr lang="en-US" sz="3400" dirty="0" smtClean="0"/>
          </a:p>
          <a:p>
            <a:pPr>
              <a:lnSpc>
                <a:spcPct val="120000"/>
              </a:lnSpc>
            </a:pPr>
            <a:r>
              <a:rPr lang="en-US" sz="3400" dirty="0" smtClean="0">
                <a:solidFill>
                  <a:srgbClr val="0070C0"/>
                </a:solidFill>
              </a:rPr>
              <a:t>Headings are defined with the &lt;h1&gt; to &lt;h6&gt; tags.</a:t>
            </a:r>
            <a:r>
              <a:rPr lang="en-US" sz="3400" dirty="0" smtClean="0"/>
              <a:t> </a:t>
            </a:r>
            <a:endParaRPr lang="en-US" sz="3400" dirty="0" smtClean="0"/>
          </a:p>
          <a:p>
            <a:pPr>
              <a:lnSpc>
                <a:spcPct val="120000"/>
              </a:lnSpc>
            </a:pPr>
            <a:r>
              <a:rPr lang="en-US" sz="3400" dirty="0" smtClean="0">
                <a:solidFill>
                  <a:srgbClr val="0070C0"/>
                </a:solidFill>
              </a:rPr>
              <a:t>&lt;h1&gt; defines the largest heading and &lt;h6&gt; the smallest heading.</a:t>
            </a:r>
            <a:endParaRPr lang="en-US" sz="3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Heading tags are block tags, and you must specify opening and closing tags.</a:t>
            </a:r>
            <a:endParaRPr lang="en-US" sz="24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&lt;h1&gt;this is heading level 1.&lt;/h1&gt;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&lt;h2&gt;this is heading level 2.&lt;/h2&gt;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&lt;h3&gt;this is heading level 3.&lt;/h3&gt;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&lt;h4&gt;this is heading level 4.&lt;/h4&gt;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&lt;h5&gt;this is heading level 5.&lt;/h5&gt;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&lt;h6&gt;this is heading level 6.&lt;/h6&gt;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l="1595" r="1668" b="2421"/>
          <a:stretch>
            <a:fillRect/>
          </a:stretch>
        </p:blipFill>
        <p:spPr bwMode="auto">
          <a:xfrm>
            <a:off x="1447800" y="1600200"/>
            <a:ext cx="6325544" cy="488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Software is required to interpret HTML tags and display the information.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The software is </a:t>
            </a:r>
            <a:r>
              <a:rPr lang="en-US" sz="2400" b="1" dirty="0" smtClean="0">
                <a:solidFill>
                  <a:srgbClr val="00B050"/>
                </a:solidFill>
              </a:rPr>
              <a:t>web browser</a:t>
            </a:r>
            <a:r>
              <a:rPr lang="en-US" sz="2400" dirty="0" smtClean="0">
                <a:solidFill>
                  <a:srgbClr val="00B050"/>
                </a:solidFill>
              </a:rPr>
              <a:t>.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purpose of a web browser is to read HTML documents and display them as web pages. </a:t>
            </a:r>
            <a:endParaRPr lang="en-US" sz="2400" dirty="0" smtClean="0"/>
          </a:p>
          <a:p>
            <a:r>
              <a:rPr lang="en-US" sz="2400" dirty="0" smtClean="0"/>
              <a:t>The browser does not display the HTML tags, but uses the tags to interpret the content of the page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World Wide Web Consortium (W3C) </a:t>
            </a:r>
            <a:r>
              <a:rPr lang="en-US" sz="2400" dirty="0" smtClean="0"/>
              <a:t>is the organization that develops guidelines and specifications for many web technologies including HTML. </a:t>
            </a:r>
            <a:endParaRPr lang="en-US" sz="2400" dirty="0" smtClean="0"/>
          </a:p>
          <a:p>
            <a:r>
              <a:rPr lang="en-GB" sz="2400" dirty="0" smtClean="0">
                <a:solidFill>
                  <a:srgbClr val="00B050"/>
                </a:solidFill>
              </a:rPr>
              <a:t>The W3C website is found at</a:t>
            </a:r>
            <a:r>
              <a:rPr lang="en-GB" sz="2400" i="1" dirty="0" smtClean="0">
                <a:solidFill>
                  <a:srgbClr val="00B050"/>
                </a:solidFill>
              </a:rPr>
              <a:t> </a:t>
            </a:r>
            <a:r>
              <a:rPr lang="en-GB" sz="2400" dirty="0" smtClean="0">
                <a:solidFill>
                  <a:srgbClr val="00B050"/>
                </a:solidFill>
              </a:rPr>
              <a:t>www.w3.org</a:t>
            </a:r>
            <a:r>
              <a:rPr lang="en-GB" sz="2400" i="1" dirty="0" smtClean="0">
                <a:solidFill>
                  <a:srgbClr val="00B050"/>
                </a:solidFill>
              </a:rPr>
              <a:t>.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HTML Paragraphs</a:t>
            </a:r>
            <a:endParaRPr lang="en-US" sz="31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/>
              <a:t>Authors traditionally divide their thoughts and arguments into sequences of paragraphs. </a:t>
            </a: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Along with using headings to structure your Web page, you can add structure by grouping common text into paragraphs.</a:t>
            </a:r>
            <a:endParaRPr lang="en-US" sz="3100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Paragraphs are defined with the &lt;p&gt; tag.</a:t>
            </a: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Example: </a:t>
            </a:r>
            <a:endParaRPr lang="en-US" sz="3100" dirty="0" smtClean="0"/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&lt;p&gt;This is a paragraph&lt;/p&gt;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	&lt;p&gt;This is another paragraph&lt;/p&gt;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/>
              <a:t>Both of the above tags will enforce a new line whenever you write the tag. 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&lt;p&gt; element is a block element. </a:t>
            </a:r>
            <a:endParaRPr lang="en-US" dirty="0" smtClean="0"/>
          </a:p>
          <a:p>
            <a:r>
              <a:rPr lang="en-US" dirty="0" smtClean="0"/>
              <a:t>It cannot contain block-level elements including &lt;p&gt; itself.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align attribute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can use align attribute to align your paragraphs. </a:t>
            </a:r>
            <a:endParaRPr lang="en-US" dirty="0" smtClean="0"/>
          </a:p>
          <a:p>
            <a:r>
              <a:rPr lang="en-US" dirty="0" smtClean="0"/>
              <a:t>Paragraphs can be aligned left, center, right or justified. </a:t>
            </a:r>
            <a:endParaRPr lang="en-US" dirty="0" smtClean="0"/>
          </a:p>
          <a:p>
            <a:r>
              <a:rPr lang="en-US" dirty="0" smtClean="0"/>
              <a:t>You can do this by using align attribute. </a:t>
            </a:r>
            <a:endParaRPr lang="en-US" dirty="0" smtClean="0"/>
          </a:p>
          <a:p>
            <a:r>
              <a:rPr lang="en-US" dirty="0" smtClean="0"/>
              <a:t>Align attribute can be used also with other tags like headers, etc.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 align="center"&gt;This is center aligned.&lt;/p&gt;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&lt;p align="justify"&gt;This is </a:t>
            </a:r>
            <a:r>
              <a:rPr lang="en-US" dirty="0" err="1" smtClean="0">
                <a:solidFill>
                  <a:srgbClr val="FF0000"/>
                </a:solidFill>
              </a:rPr>
              <a:t>jutified</a:t>
            </a:r>
            <a:r>
              <a:rPr lang="en-US" dirty="0" smtClean="0">
                <a:solidFill>
                  <a:srgbClr val="FF0000"/>
                </a:solidFill>
              </a:rPr>
              <a:t>. This works when you have multiple lines in your paragraph and you want to justify all the lines so that they can look more nice.&lt;/p&gt;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HTML Fonts 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The &lt;font&gt; tag is used to add font type, size, and color to the text on your site.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 font tag is has three attributes </a:t>
            </a:r>
            <a:endParaRPr lang="en-US" sz="2400" dirty="0" smtClean="0"/>
          </a:p>
          <a:p>
            <a:pPr lvl="1">
              <a:spcBef>
                <a:spcPts val="0"/>
              </a:spcBef>
              <a:buSzPct val="100000"/>
              <a:buFont typeface="Tw Cen MT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size, 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SzPct val="100000"/>
              <a:buFont typeface="Tw Cen MT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color, and 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SzPct val="100000"/>
              <a:buFont typeface="Tw Cen MT" charset="0"/>
              <a:buChar char="–"/>
            </a:pPr>
            <a:r>
              <a:rPr lang="en-US" sz="2200" dirty="0" smtClean="0">
                <a:solidFill>
                  <a:srgbClr val="0070C0"/>
                </a:solidFill>
              </a:rPr>
              <a:t>face </a:t>
            </a:r>
            <a:endParaRPr lang="en-US" sz="22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They are used to customize your fonts.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To change any of the font attributes at any time within your page, simply use the &lt;font&gt; tag.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The text that follows will remain changed until you close with the &lt;/font&gt; tag.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You can change any or all of the font attributes at the one time.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9900"/>
                </a:solidFill>
              </a:rPr>
              <a:t>Font Size: </a:t>
            </a:r>
            <a:endParaRPr lang="en-US" sz="3100" dirty="0" smtClean="0">
              <a:solidFill>
                <a:srgbClr val="009900"/>
              </a:solidFill>
            </a:endParaRPr>
          </a:p>
          <a:p>
            <a:r>
              <a:rPr lang="en-US" sz="3100" dirty="0" smtClean="0"/>
              <a:t>You can set the size of your font with size attribute. </a:t>
            </a:r>
            <a:endParaRPr lang="en-US" sz="3100" dirty="0" smtClean="0"/>
          </a:p>
          <a:p>
            <a:r>
              <a:rPr lang="en-US" sz="3100" dirty="0" smtClean="0">
                <a:solidFill>
                  <a:srgbClr val="0070C0"/>
                </a:solidFill>
              </a:rPr>
              <a:t>The range of accepted values is from 1(smallest) to 7(largest). </a:t>
            </a:r>
            <a:endParaRPr lang="en-US" sz="3100" dirty="0" smtClean="0">
              <a:solidFill>
                <a:srgbClr val="0070C0"/>
              </a:solidFill>
            </a:endParaRPr>
          </a:p>
          <a:p>
            <a:r>
              <a:rPr lang="en-US" sz="3100" dirty="0" smtClean="0">
                <a:solidFill>
                  <a:srgbClr val="0070C0"/>
                </a:solidFill>
              </a:rPr>
              <a:t>The default size of a font is 3.</a:t>
            </a:r>
            <a:endParaRPr lang="en-US" sz="31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sz="3100" dirty="0" smtClean="0"/>
              <a:t>Example: </a:t>
            </a:r>
            <a:endParaRPr lang="en-US" sz="3100" dirty="0" smtClean="0"/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size="1"&gt;Font size=1&lt;/font&gt;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size="2"&gt;Font size=2&lt;/font&gt;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size="3"&gt;Font size=3&lt;/font&gt;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size="4"&gt;Font size=4&lt;/font&gt;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size="5"&gt;Font size=5&lt;/font&gt;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size="6"&gt;Font size=6&lt;/font&gt; 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&lt;font size="7"&gt;Font size=7&lt;/font</a:t>
            </a:r>
            <a:r>
              <a:rPr lang="en-US" sz="3100" dirty="0" smtClean="0">
                <a:solidFill>
                  <a:srgbClr val="009900"/>
                </a:solidFill>
              </a:rPr>
              <a:t>&gt; </a:t>
            </a:r>
            <a:endParaRPr lang="en-US" sz="310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b="3284"/>
          <a:stretch>
            <a:fillRect/>
          </a:stretch>
        </p:blipFill>
        <p:spPr bwMode="auto">
          <a:xfrm>
            <a:off x="582776" y="1600200"/>
            <a:ext cx="787542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Specify Relative Font Size </a:t>
            </a:r>
            <a:endParaRPr lang="en-US" dirty="0" smtClean="0"/>
          </a:p>
          <a:p>
            <a:r>
              <a:rPr lang="en-US" dirty="0" smtClean="0"/>
              <a:t>You can also specify relative font sizes instead of exact font size. </a:t>
            </a:r>
            <a:endParaRPr lang="en-US" dirty="0" smtClean="0"/>
          </a:p>
          <a:p>
            <a:r>
              <a:rPr lang="en-US" dirty="0" smtClean="0"/>
              <a:t>This can be done like: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&lt;font size="+n"&gt;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&lt;font size="-n"&gt;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specifies how many sizes larger or how many sizes smaller than the preset font size should be. </a:t>
            </a:r>
            <a:endParaRPr lang="en-US" dirty="0" smtClean="0"/>
          </a:p>
          <a:p>
            <a:pPr>
              <a:buNone/>
            </a:pPr>
            <a:r>
              <a:rPr lang="en-US" sz="2300" dirty="0" smtClean="0"/>
              <a:t> </a:t>
            </a:r>
            <a:endParaRPr lang="en-US" sz="2300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size="-1"&gt;Font size="-1"&lt;/font&gt;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size="+1"&gt;Font size="+1"&lt;/font&gt;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size="+2"&gt;Font size="+2"&lt;/font&gt;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size="+3"&gt;Font size="+3"&lt;/font&gt;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size="+4"&gt;Font size="+4"&lt;/font&gt;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752600"/>
            <a:ext cx="771897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9900"/>
                </a:solidFill>
              </a:rPr>
              <a:t>Font Face: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You can set any font you like using </a:t>
            </a:r>
            <a:r>
              <a:rPr lang="en-US" i="1" dirty="0" smtClean="0"/>
              <a:t>face </a:t>
            </a:r>
            <a:r>
              <a:rPr lang="en-US" dirty="0" smtClean="0"/>
              <a:t>attribute </a:t>
            </a:r>
            <a:endParaRPr lang="en-US" dirty="0" smtClean="0"/>
          </a:p>
          <a:p>
            <a:r>
              <a:rPr lang="en-US" dirty="0" smtClean="0"/>
              <a:t>But be aware that if the user viewing the page doesn't have the font installed, they will not be able to see it. </a:t>
            </a:r>
            <a:endParaRPr lang="en-US" dirty="0" smtClean="0"/>
          </a:p>
          <a:p>
            <a:r>
              <a:rPr lang="en-US" dirty="0" smtClean="0"/>
              <a:t>Instead they will default to Times New Roman of your font with size attribute. 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 </a:t>
            </a:r>
            <a:endParaRPr lang="en-US" sz="2600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face="Times New Roman" size="5"&gt; Times New Roman 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face="Verdana" size="5"&gt; Verdana 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face="Comic sans MS" size="5"&gt; Comic Sans MS &lt;/font&gt;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face="</a:t>
            </a:r>
            <a:r>
              <a:rPr lang="en-US" dirty="0" err="1" smtClean="0">
                <a:solidFill>
                  <a:srgbClr val="FF0000"/>
                </a:solidFill>
              </a:rPr>
              <a:t>WildWest</a:t>
            </a:r>
            <a:r>
              <a:rPr lang="en-US" dirty="0" smtClean="0">
                <a:solidFill>
                  <a:srgbClr val="FF0000"/>
                </a:solidFill>
              </a:rPr>
              <a:t>" size="5"&gt; </a:t>
            </a:r>
            <a:r>
              <a:rPr lang="en-US" dirty="0" err="1" smtClean="0">
                <a:solidFill>
                  <a:srgbClr val="FF0000"/>
                </a:solidFill>
              </a:rPr>
              <a:t>WildWest</a:t>
            </a:r>
            <a:r>
              <a:rPr lang="en-US" dirty="0" smtClean="0">
                <a:solidFill>
                  <a:srgbClr val="FF0000"/>
                </a:solidFill>
              </a:rPr>
              <a:t> &lt;/font&gt;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648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visitor will only be able to see your font if they have that font installed on their computer. </a:t>
            </a:r>
            <a:endParaRPr lang="en-US" sz="2400" dirty="0" smtClean="0"/>
          </a:p>
          <a:p>
            <a:r>
              <a:rPr lang="en-US" sz="2400" dirty="0" smtClean="0"/>
              <a:t>So, it is possible to specify two or more font face alternatives by listing the font face names, separated by a comma. </a:t>
            </a:r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face="</a:t>
            </a:r>
            <a:r>
              <a:rPr lang="en-US" sz="2400" dirty="0" err="1" smtClean="0">
                <a:solidFill>
                  <a:srgbClr val="FF0000"/>
                </a:solidFill>
              </a:rPr>
              <a:t>arial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helvetica</a:t>
            </a:r>
            <a:r>
              <a:rPr lang="en-US" sz="2400" dirty="0" smtClean="0">
                <a:solidFill>
                  <a:srgbClr val="FF0000"/>
                </a:solidFill>
              </a:rPr>
              <a:t>"&gt;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face="Lucida Calligraphy, Comic Sans MS, Lucida Console&gt;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9900"/>
                </a:solidFill>
              </a:rPr>
              <a:t>Font Color: </a:t>
            </a:r>
            <a:endParaRPr lang="en-US" sz="28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You can set any font color you like using color attribute. </a:t>
            </a:r>
            <a:endParaRPr lang="en-US" sz="2400" dirty="0" smtClean="0"/>
          </a:p>
          <a:p>
            <a:r>
              <a:rPr lang="en-US" sz="2400" dirty="0" smtClean="0"/>
              <a:t>You can specify the color that you want by either the color name or hexadecimal code for that color. </a:t>
            </a:r>
            <a:endParaRPr lang="en-US" sz="2400" dirty="0" smtClean="0"/>
          </a:p>
          <a:p>
            <a:r>
              <a:rPr lang="en-US" sz="2400" dirty="0" smtClean="0"/>
              <a:t>Check a complete list of HTML Color Name with Codes. 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color="#0000FF"&gt;This text blue color&lt;/font&gt;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&lt;font color="red"&gt;This text is red&lt;/font&gt;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1.2 HTML, HEAD, TITILE and BODY Tags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The entire web page document is contained within an &lt;html&gt; tag.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The &lt;html&gt; tag is called the root element </a:t>
            </a:r>
            <a:r>
              <a:rPr lang="en-US" sz="2400" dirty="0" smtClean="0"/>
              <a:t>because it contains all the elements in the document, and it cannot not be contained within any other element.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Every web page starts with &lt;html&gt; tag and ends with &lt;/html&gt;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The &lt;</a:t>
            </a:r>
            <a:r>
              <a:rPr lang="en-US" sz="2400" b="1" dirty="0" err="1" smtClean="0">
                <a:solidFill>
                  <a:srgbClr val="009900"/>
                </a:solidFill>
              </a:rPr>
              <a:t>basefont</a:t>
            </a:r>
            <a:r>
              <a:rPr lang="en-US" sz="2400" b="1" dirty="0" smtClean="0">
                <a:solidFill>
                  <a:srgbClr val="009900"/>
                </a:solidFill>
              </a:rPr>
              <a:t>&gt; Element: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element is used to set a default font size, color, and typeface for any parts of the document that are not otherwise contained within a &lt;font&gt; element.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You can then use the &lt;font&gt; elements to override the &lt;</a:t>
            </a:r>
            <a:r>
              <a:rPr lang="en-US" sz="2400" dirty="0" err="1" smtClean="0">
                <a:solidFill>
                  <a:srgbClr val="0070C0"/>
                </a:solidFill>
              </a:rPr>
              <a:t>basefont</a:t>
            </a:r>
            <a:r>
              <a:rPr lang="en-US" sz="2400" dirty="0" smtClean="0">
                <a:solidFill>
                  <a:srgbClr val="0070C0"/>
                </a:solidFill>
              </a:rPr>
              <a:t>&gt; settings.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The attributes that 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element takes are exactly the same as for the &lt;font&gt; element. </a:t>
            </a:r>
            <a:endParaRPr lang="en-US" sz="2400" dirty="0" smtClean="0"/>
          </a:p>
          <a:p>
            <a:r>
              <a:rPr lang="en-US" sz="2400" dirty="0" smtClean="0"/>
              <a:t>You can also set the size of fonts relative to the size of the &lt;</a:t>
            </a:r>
            <a:r>
              <a:rPr lang="en-US" sz="2400" dirty="0" err="1" smtClean="0"/>
              <a:t>basefont</a:t>
            </a:r>
            <a:r>
              <a:rPr lang="en-US" sz="2400" dirty="0" smtClean="0"/>
              <a:t>&gt; by giving them a value of +1 for a size larger or -1 for two sizes smaller.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basefont</a:t>
            </a:r>
            <a:r>
              <a:rPr lang="en-US" sz="2000" dirty="0" smtClean="0">
                <a:solidFill>
                  <a:srgbClr val="FF0000"/>
                </a:solidFill>
              </a:rPr>
              <a:t> face="</a:t>
            </a:r>
            <a:r>
              <a:rPr lang="en-US" sz="2000" dirty="0" err="1" smtClean="0">
                <a:solidFill>
                  <a:srgbClr val="FF0000"/>
                </a:solidFill>
              </a:rPr>
              <a:t>arial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verdana</a:t>
            </a:r>
            <a:r>
              <a:rPr lang="en-US" sz="2000" dirty="0" smtClean="0">
                <a:solidFill>
                  <a:srgbClr val="FF0000"/>
                </a:solidFill>
              </a:rPr>
              <a:t>, sans-serif" size="2" color="#ff0000"&gt;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&lt;p&gt;This is the page's default font.&lt;/p&gt;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&lt;h2&gt;Example of the &amp;</a:t>
            </a:r>
            <a:r>
              <a:rPr lang="en-US" sz="2000" dirty="0" err="1" smtClean="0">
                <a:solidFill>
                  <a:srgbClr val="FF0000"/>
                </a:solidFill>
              </a:rPr>
              <a:t>lt;basefont&amp;gt</a:t>
            </a:r>
            <a:r>
              <a:rPr lang="en-US" sz="2000" dirty="0" smtClean="0">
                <a:solidFill>
                  <a:srgbClr val="FF0000"/>
                </a:solidFill>
              </a:rPr>
              <a:t>; Element&lt;/h2&gt;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&lt;p&gt;&lt;font size="+2" color="</a:t>
            </a:r>
            <a:r>
              <a:rPr lang="en-US" sz="2000" dirty="0" err="1" smtClean="0">
                <a:solidFill>
                  <a:srgbClr val="FF0000"/>
                </a:solidFill>
              </a:rPr>
              <a:t>darkgray</a:t>
            </a:r>
            <a:r>
              <a:rPr lang="en-US" sz="2000" dirty="0" smtClean="0">
                <a:solidFill>
                  <a:srgbClr val="FF0000"/>
                </a:solidFill>
              </a:rPr>
              <a:t>"&gt;Here is some </a:t>
            </a:r>
            <a:r>
              <a:rPr lang="en-US" sz="2000" dirty="0" err="1" smtClean="0">
                <a:solidFill>
                  <a:srgbClr val="FF0000"/>
                </a:solidFill>
              </a:rPr>
              <a:t>darkgray</a:t>
            </a:r>
            <a:r>
              <a:rPr lang="en-US" sz="2000" dirty="0" smtClean="0">
                <a:solidFill>
                  <a:srgbClr val="FF0000"/>
                </a:solidFill>
              </a:rPr>
              <a:t> text two sizes larger&lt;/font&gt;&lt;/p&gt;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&lt;p&gt;&lt;font face="courier" size="-1" color="#000000"&gt;Here is a courier font, a size smaller, in black&lt;/font&gt;&lt;/p&gt;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Formatting Tags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In HTML, there are many tags that you can use to enhance and change the look of the text.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can make text bold, italicized, or underlined; these are just some of the presentational options available to indicate how text can appear in HTML.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00B050"/>
                </a:solidFill>
              </a:rPr>
              <a:t>Bold Text - The &lt;b&gt; Element: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Anything that appears in a &lt;b&gt;...&lt;/b&gt; element is displayed in bold.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&lt;b&gt; tag makes text to be displayed in bold face.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&lt;p&gt;The use of nuclear energy needs &lt;b&gt; safety caution &lt;/b&gt; because of the associated danger.&lt;/p&gt;</a:t>
            </a:r>
            <a:endParaRPr lang="en-US" dirty="0" smtClean="0"/>
          </a:p>
          <a:p>
            <a:r>
              <a:rPr lang="en-US" dirty="0" smtClean="0"/>
              <a:t>This will produce following result: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The use of nuclear energy needs</a:t>
            </a:r>
            <a:r>
              <a:rPr lang="en-US" b="1" dirty="0" smtClean="0">
                <a:solidFill>
                  <a:srgbClr val="0070C0"/>
                </a:solidFill>
              </a:rPr>
              <a:t> safety caution</a:t>
            </a:r>
            <a:r>
              <a:rPr lang="en-US" dirty="0" smtClean="0">
                <a:solidFill>
                  <a:srgbClr val="0070C0"/>
                </a:solidFill>
              </a:rPr>
              <a:t> because of the associated danger.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Italic Text - The &lt;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&gt; Element: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Anything that appears in a &lt;</a:t>
            </a:r>
            <a:r>
              <a:rPr lang="en-US" dirty="0" err="1" smtClean="0"/>
              <a:t>i</a:t>
            </a:r>
            <a:r>
              <a:rPr lang="en-US" dirty="0" smtClean="0"/>
              <a:t>&gt;...&lt;/</a:t>
            </a:r>
            <a:r>
              <a:rPr lang="en-US" dirty="0" err="1" smtClean="0"/>
              <a:t>i</a:t>
            </a:r>
            <a:r>
              <a:rPr lang="en-US" dirty="0" smtClean="0"/>
              <a:t>&gt; element is displayed in italicized face.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1800" dirty="0" smtClean="0"/>
          </a:p>
          <a:p>
            <a:r>
              <a:rPr lang="en-US" dirty="0" smtClean="0"/>
              <a:t>Example: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&lt;p&gt;The following word uses an 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&gt;italicized&lt;/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 typeface.&lt;/p&gt; 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will produce following result: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The following word uses an </a:t>
            </a:r>
            <a:r>
              <a:rPr lang="en-US" i="1" dirty="0" smtClean="0">
                <a:solidFill>
                  <a:srgbClr val="0070C0"/>
                </a:solidFill>
              </a:rPr>
              <a:t>italicized</a:t>
            </a:r>
            <a:r>
              <a:rPr lang="en-US" dirty="0" smtClean="0">
                <a:solidFill>
                  <a:srgbClr val="0070C0"/>
                </a:solidFill>
              </a:rPr>
              <a:t> typeface.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Underlined Text - the &lt;u&gt; Element: 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Anything that appears in a &lt;u&gt;...&lt;/u&gt; element is displayed with underline.</a:t>
            </a:r>
            <a:endParaRPr lang="en-US" sz="24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&lt;p&gt;The following word uses a &lt;u&gt;underlined&lt;/u&gt; typeface.&lt;/p&gt;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This will produce following result: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The following word uses a </a:t>
            </a:r>
            <a:r>
              <a:rPr lang="en-US" sz="2400" u="sng" dirty="0" smtClean="0">
                <a:solidFill>
                  <a:srgbClr val="0070C0"/>
                </a:solidFill>
              </a:rPr>
              <a:t>underlined</a:t>
            </a:r>
            <a:r>
              <a:rPr lang="en-US" sz="2400" dirty="0" smtClean="0">
                <a:solidFill>
                  <a:srgbClr val="0070C0"/>
                </a:solidFill>
              </a:rPr>
              <a:t> typeface.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9900"/>
                </a:solidFill>
              </a:rPr>
              <a:t>Centering Content - the &lt;center&gt; Element: </a:t>
            </a:r>
            <a:endParaRPr lang="en-US" sz="2400" dirty="0" smtClean="0">
              <a:solidFill>
                <a:srgbClr val="009900"/>
              </a:solidFill>
            </a:endParaRPr>
          </a:p>
          <a:p>
            <a:r>
              <a:rPr lang="en-US" sz="2400" dirty="0" smtClean="0"/>
              <a:t>You can use &lt;center&gt; tag to put any content in the center of the page or any table cell. </a:t>
            </a:r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&lt;p&gt;This is not in the center.&lt;/p&gt;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&lt;center&gt;  &lt;p&gt;This is in the center.&lt;/p&gt; &lt;/center&gt;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9900"/>
                </a:solidFill>
              </a:rPr>
              <a:t>Strike Text - the &lt;strike&gt; Element: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Anything that appears in a &lt;strike&gt;...&lt;/strike&gt; element is displayed with strikethrough, which is a thin line through the text. </a:t>
            </a:r>
            <a:endParaRPr lang="en-US" dirty="0" smtClean="0"/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&lt;p&gt;The following word uses a &lt;strike&gt;strikethrough&lt;/strike&gt; typeface.&lt;/p&gt;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dirty="0" smtClean="0"/>
              <a:t>This will produce following result: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The following word uses a </a:t>
            </a:r>
            <a:r>
              <a:rPr lang="en-US" strike="sngStrike" dirty="0" smtClean="0">
                <a:solidFill>
                  <a:srgbClr val="0070C0"/>
                </a:solidFill>
              </a:rPr>
              <a:t>strikethrough</a:t>
            </a:r>
            <a:r>
              <a:rPr lang="en-US" dirty="0" smtClean="0">
                <a:solidFill>
                  <a:srgbClr val="0070C0"/>
                </a:solidFill>
              </a:rPr>
              <a:t> typeface.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Create Line Breaks - The 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&gt; Element: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&gt; tag inserts a single line break.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You can also use 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 smtClean="0">
                <a:solidFill>
                  <a:srgbClr val="0070C0"/>
                </a:solidFill>
              </a:rPr>
              <a:t> /&gt; which does the same.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Whenever you use the &lt;</a:t>
            </a:r>
            <a:r>
              <a:rPr lang="en-US" dirty="0" err="1" smtClean="0"/>
              <a:t>br</a:t>
            </a:r>
            <a:r>
              <a:rPr lang="en-US" dirty="0" smtClean="0"/>
              <a:t>&gt; element, anything following it starts on a new line. </a:t>
            </a:r>
            <a:endParaRPr lang="en-US" dirty="0" smtClean="0"/>
          </a:p>
          <a:p>
            <a:r>
              <a:rPr lang="en-US" dirty="0" smtClean="0"/>
              <a:t>This tag is an example of an empty</a:t>
            </a:r>
            <a:r>
              <a:rPr lang="en-US" b="1" dirty="0" smtClean="0"/>
              <a:t> </a:t>
            </a:r>
            <a:r>
              <a:rPr lang="en-US" dirty="0" smtClean="0"/>
              <a:t>element, where you do not need opening and closing tags, as there is nothing to go in between them.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br</a:t>
            </a:r>
            <a:r>
              <a:rPr lang="en-US" dirty="0" smtClean="0"/>
              <a:t> /&gt; element has a space between the characters </a:t>
            </a:r>
            <a:r>
              <a:rPr lang="en-US" dirty="0" err="1" smtClean="0"/>
              <a:t>br</a:t>
            </a:r>
            <a:r>
              <a:rPr lang="en-US" dirty="0" smtClean="0"/>
              <a:t> and the forward slash. </a:t>
            </a:r>
            <a:endParaRPr lang="en-US" dirty="0" smtClean="0"/>
          </a:p>
          <a:p>
            <a:r>
              <a:rPr lang="en-US" dirty="0" smtClean="0"/>
              <a:t>If you omit this space, older browsers will have trouble rendering the line break, while if you miss the forward slash character and just use &lt;</a:t>
            </a:r>
            <a:r>
              <a:rPr lang="en-US" dirty="0" err="1" smtClean="0"/>
              <a:t>br</a:t>
            </a:r>
            <a:r>
              <a:rPr lang="en-US" dirty="0" smtClean="0"/>
              <a:t>&gt; it is not valid XHTML.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Hello&lt;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You come most carefully upon your hour.&lt;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 /&gt;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Thanks&lt;</a:t>
            </a:r>
            <a:r>
              <a:rPr 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Mahnaz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will produce following result: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Hello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You come most carefully upon your hour.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Thanks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Mahnaz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</a:rPr>
              <a:t>Preserve Formatting - The &lt;pre&gt; Element: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Sometimes you want your text to follow the exact format of how it is written in the HTML document.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 those cases, you can use the preformatted tag (&lt;pre&gt;).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70C0"/>
                </a:solidFill>
              </a:rPr>
              <a:t>The &lt;pre&gt; tag defines preformatted text.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Text in a pre element is displayed in a fixed-width font (usually Courier),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It preserves both spaces and line breaks.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&lt;pre&gt;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testFunction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b ){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sum = a + b;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alert (sum);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return;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&lt;/pre&gt;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Let us first see how a plain html code looks like. 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&lt;html&gt;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&lt;head&gt;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 	</a:t>
            </a:r>
            <a:r>
              <a:rPr lang="en-US" sz="2800" dirty="0" smtClean="0">
                <a:solidFill>
                  <a:srgbClr val="FF00FF"/>
                </a:solidFill>
              </a:rPr>
              <a:t>&lt;title&gt;Page title here &lt;/title&gt;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&lt;/head&gt;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&lt;body&gt;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 	Our body content here </a:t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&lt;/body&gt;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&lt;/html&gt;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produces the following output: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function </a:t>
            </a:r>
            <a:r>
              <a:rPr lang="en-US" sz="2400" dirty="0" err="1" smtClean="0">
                <a:solidFill>
                  <a:srgbClr val="0070C0"/>
                </a:solidFill>
              </a:rPr>
              <a:t>testFunction</a:t>
            </a:r>
            <a:r>
              <a:rPr lang="en-US" sz="2400" dirty="0" smtClean="0">
                <a:solidFill>
                  <a:srgbClr val="0070C0"/>
                </a:solidFill>
              </a:rPr>
              <a:t>(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a,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b ){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</a:t>
            </a:r>
            <a:r>
              <a:rPr lang="en-US" sz="2400" dirty="0" err="1" smtClean="0">
                <a:solidFill>
                  <a:srgbClr val="0070C0"/>
                </a:solidFill>
              </a:rPr>
              <a:t>var</a:t>
            </a:r>
            <a:r>
              <a:rPr lang="en-US" sz="2400" dirty="0" smtClean="0">
                <a:solidFill>
                  <a:srgbClr val="0070C0"/>
                </a:solidFill>
              </a:rPr>
              <a:t> sum = a + b;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alert (sum);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return;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}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Horizontal Rules - The &lt;hr&gt; Element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&lt;hr&gt; stands horizontal rules are used to visually break up sections of a document. </a:t>
            </a:r>
            <a:endParaRPr lang="en-US" dirty="0" smtClean="0"/>
          </a:p>
          <a:p>
            <a:r>
              <a:rPr lang="en-US" dirty="0" smtClean="0"/>
              <a:t>The &lt;hr&gt; tag creates a horizontal line in an HTML page. </a:t>
            </a:r>
            <a:endParaRPr lang="en-US" dirty="0" smtClean="0"/>
          </a:p>
          <a:p>
            <a:r>
              <a:rPr lang="en-US" dirty="0" smtClean="0"/>
              <a:t>The hr element can be used to separate content in an HTML page.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dirty="0" smtClean="0"/>
              <a:t>For example you may want to give a line between two paragraphs as follows: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&lt;p&gt;This is paragraph one and should be on top&lt;/p&gt;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&lt;hr&gt;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&lt;p&gt;This is paragraph two and should be at bottom&lt;/p&gt;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This produces the following output: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paragraph one and should be on top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____________________________________________________________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paragraph two and should be at bottom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&lt;p&gt;This is paragraph one and should be on top&lt;/p&gt;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&lt;hr size=”5” width=”50” align=”center”&gt;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82000" cy="3574924"/>
        </p:xfrm>
        <a:graphic>
          <a:graphicData uri="http://schemas.openxmlformats.org/drawingml/2006/table">
            <a:tbl>
              <a:tblPr/>
              <a:tblGrid>
                <a:gridCol w="1143000"/>
                <a:gridCol w="1219200"/>
                <a:gridCol w="6019800"/>
              </a:tblGrid>
              <a:tr h="324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Description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align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Left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Center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right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the alignment of a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974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noshade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noshade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that a hr element should render in one solid color (</a:t>
                      </a: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noshaded</a:t>
                      </a: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), instead of a shaded 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9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the height of the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49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width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5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%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Deprecated. Use styles instead.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the width of the hr element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Subscript and Superscript Text: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The &lt;sub&gt; tag defines subscript text.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Subscript text appears half a character below the baseline. </a:t>
            </a:r>
            <a:endParaRPr lang="en-US" dirty="0" smtClean="0"/>
          </a:p>
          <a:p>
            <a:r>
              <a:rPr lang="en-US" dirty="0" smtClean="0"/>
              <a:t>Used for chemical formulas, like 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&lt;sup&gt; tag defines superscript text.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Superscript text appears half a character above the baseline. </a:t>
            </a:r>
            <a:endParaRPr lang="en-US" dirty="0" smtClean="0"/>
          </a:p>
          <a:p>
            <a:r>
              <a:rPr lang="en-US" dirty="0" smtClean="0"/>
              <a:t>Used for mathematical expressions like x</a:t>
            </a:r>
            <a:r>
              <a:rPr lang="en-US" baseline="30000" dirty="0" smtClean="0"/>
              <a:t>2</a:t>
            </a:r>
            <a:r>
              <a:rPr lang="en-US" dirty="0" smtClean="0"/>
              <a:t>+y or footnotes, like HTTP</a:t>
            </a:r>
            <a:r>
              <a:rPr lang="en-US" baseline="30000" dirty="0" smtClean="0"/>
              <a:t>[1]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 </a:t>
            </a:r>
            <a:endParaRPr lang="en-US" sz="18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The chemical formula for water is H&lt;sub&gt;2&lt;/sub&gt;O 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Solve 5X&lt;sup&gt;2&lt;/sup&gt;+6X+10 &lt;/p&gt;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Big and small Text: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 &lt;big&gt; tag displays texts in big.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content of the &lt;big&gt; element is displayed one font size larger than the rest of the text surrounding it.</a:t>
            </a:r>
            <a:endParaRPr lang="en-US" sz="24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The &lt;small&gt; tag renders a smaller text.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content of the &lt;small&gt; element is displayed one font size smaller than the rest of the text surrounding it.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&lt;title&gt;Formatting Tags&lt;/title&gt;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&lt;font size="5"&gt;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The chemical formula for water is H&lt;sub&gt;2&lt;/sub&gt;O 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 Solve 5X&lt;sup&gt;2&lt;/sup&gt;+6X+10 &lt;/p&gt;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&lt;p&gt;The following word uses a &lt;small&gt;small&lt;/small&gt; typeface.&lt;/p&gt;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&lt;p&gt;The following word uses a &lt;big&gt;big&lt;/big&gt; typeface.&lt;/p&gt;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&lt;/font&gt;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r="4907" b="6276"/>
          <a:stretch>
            <a:fillRect/>
          </a:stretch>
        </p:blipFill>
        <p:spPr bwMode="auto">
          <a:xfrm>
            <a:off x="914400" y="1650916"/>
            <a:ext cx="7315200" cy="497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Bidirectional Text - &lt;</a:t>
            </a:r>
            <a:r>
              <a:rPr lang="en-US" sz="2400" b="1" dirty="0" err="1" smtClean="0">
                <a:solidFill>
                  <a:srgbClr val="00B050"/>
                </a:solidFill>
              </a:rPr>
              <a:t>bdo</a:t>
            </a:r>
            <a:r>
              <a:rPr lang="en-US" sz="2400" b="1" dirty="0" smtClean="0">
                <a:solidFill>
                  <a:srgbClr val="00B050"/>
                </a:solidFill>
              </a:rPr>
              <a:t>&gt; Tag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70C0"/>
                </a:solidFill>
              </a:rPr>
              <a:t>bdo</a:t>
            </a:r>
            <a:r>
              <a:rPr lang="en-US" sz="2400" dirty="0" smtClean="0">
                <a:solidFill>
                  <a:srgbClr val="0070C0"/>
                </a:solidFill>
              </a:rPr>
              <a:t> stands for bidirectional override.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&lt;</a:t>
            </a:r>
            <a:r>
              <a:rPr lang="en-US" sz="2400" dirty="0" err="1" smtClean="0"/>
              <a:t>bdo</a:t>
            </a:r>
            <a:r>
              <a:rPr lang="en-US" sz="2400" dirty="0" smtClean="0"/>
              <a:t>&gt; tag allows you to specify the text direction and override the bidirectional algorithm. </a:t>
            </a:r>
            <a:endParaRPr lang="en-US" sz="2400" dirty="0" smtClean="0"/>
          </a:p>
          <a:p>
            <a:r>
              <a:rPr lang="en-US" sz="2400" dirty="0" smtClean="0"/>
              <a:t>This is especially useful for languages like Hebrew and Arabic where text is written from right to left. </a:t>
            </a:r>
            <a:endParaRPr lang="en-US" sz="2400" dirty="0" smtClean="0"/>
          </a:p>
          <a:p>
            <a:pPr>
              <a:buNone/>
            </a:pPr>
            <a:r>
              <a:rPr lang="en-US" sz="1200" dirty="0" smtClean="0"/>
              <a:t> </a:t>
            </a:r>
            <a:endParaRPr lang="en-US" sz="1200" dirty="0" smtClean="0"/>
          </a:p>
          <a:p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bdo</a:t>
            </a:r>
            <a:r>
              <a:rPr lang="en-US" sz="2400" dirty="0" smtClean="0">
                <a:solidFill>
                  <a:srgbClr val="FF0000"/>
                </a:solidFill>
              </a:rPr>
              <a:t> dir="</a:t>
            </a:r>
            <a:r>
              <a:rPr lang="en-US" sz="2400" dirty="0" err="1" smtClean="0">
                <a:solidFill>
                  <a:srgbClr val="FF0000"/>
                </a:solidFill>
              </a:rPr>
              <a:t>rtl</a:t>
            </a:r>
            <a:r>
              <a:rPr lang="en-US" sz="2400" dirty="0" smtClean="0">
                <a:solidFill>
                  <a:srgbClr val="FF0000"/>
                </a:solidFill>
              </a:rPr>
              <a:t>"&gt;Here is some Hebrew text!&lt;/</a:t>
            </a:r>
            <a:r>
              <a:rPr lang="en-US" sz="2400" dirty="0" err="1" smtClean="0">
                <a:solidFill>
                  <a:srgbClr val="FF0000"/>
                </a:solidFill>
              </a:rPr>
              <a:t>bdo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r>
              <a:rPr lang="en-US" sz="2400" dirty="0" smtClean="0"/>
              <a:t>This produces the following output: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1" y="6207186"/>
            <a:ext cx="5562599" cy="4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676400"/>
          <a:ext cx="8153400" cy="5184140"/>
        </p:xfrm>
        <a:graphic>
          <a:graphicData uri="http://schemas.openxmlformats.org/drawingml/2006/table">
            <a:tbl>
              <a:tblPr/>
              <a:tblGrid>
                <a:gridCol w="2133600"/>
                <a:gridCol w="6019800"/>
              </a:tblGrid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Tag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Description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em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Renders as emphasized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&lt;strong&gt;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Renders as strong (highlighted) text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dfn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 a definition term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&lt;code&gt;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computer code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samp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sample output from computer code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kbd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keyboard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var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a variable part of a 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&lt;cite&gt;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a citation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abbr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an abbreviation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&lt;acronym&gt;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an acronym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&lt;q&gt;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Defines a short quotation.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sz="2000" kern="50" dirty="0" err="1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blockquote</a:t>
                      </a: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To quote a passage from another source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24130" marR="24130" marT="24130" marB="2413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&lt;html&gt;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&lt;head&gt; &lt;title&gt;HTML Tags&lt;/title&gt;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&lt;body&gt;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abbr</a:t>
            </a:r>
            <a:r>
              <a:rPr lang="en-US" dirty="0" smtClean="0">
                <a:solidFill>
                  <a:srgbClr val="FF0000"/>
                </a:solidFill>
              </a:rPr>
              <a:t> title="World Health Organization"&gt;WHO&lt;/</a:t>
            </a:r>
            <a:r>
              <a:rPr lang="en-US" dirty="0" err="1" smtClean="0">
                <a:solidFill>
                  <a:srgbClr val="FF0000"/>
                </a:solidFill>
              </a:rPr>
              <a:t>abbr</a:t>
            </a:r>
            <a:r>
              <a:rPr lang="en-US" dirty="0" smtClean="0">
                <a:solidFill>
                  <a:srgbClr val="FF0000"/>
                </a:solidFill>
              </a:rPr>
              <a:t>&gt; reports that malaria epidemic is increasing.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Two &lt;acronym title="North Atlantic Treaty Organization"&gt;NATO&lt;/acronym&gt; troops are killed in Afghanistan.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&gt;Emphasized text&lt;/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&lt;strong&gt;Strong text&lt;/strong&gt;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>
                <a:solidFill>
                  <a:srgbClr val="FF0000"/>
                </a:solidFill>
              </a:rPr>
              <a:t>&gt;Definition term&lt;/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&lt;code&gt;Computer code text&lt;/code&gt;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samp</a:t>
            </a:r>
            <a:r>
              <a:rPr lang="en-US" dirty="0" smtClean="0">
                <a:solidFill>
                  <a:srgbClr val="FF0000"/>
                </a:solidFill>
              </a:rPr>
              <a:t>&gt;Sample computer code text&lt;/</a:t>
            </a:r>
            <a:r>
              <a:rPr lang="en-US" dirty="0" err="1" smtClean="0">
                <a:solidFill>
                  <a:srgbClr val="FF0000"/>
                </a:solidFill>
              </a:rPr>
              <a:t>samp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kbd</a:t>
            </a:r>
            <a:r>
              <a:rPr lang="en-US" dirty="0" smtClean="0">
                <a:solidFill>
                  <a:srgbClr val="FF0000"/>
                </a:solidFill>
              </a:rPr>
              <a:t>&gt;Keyboard text&lt;/</a:t>
            </a:r>
            <a:r>
              <a:rPr lang="en-US" dirty="0" err="1" smtClean="0">
                <a:solidFill>
                  <a:srgbClr val="FF0000"/>
                </a:solidFill>
              </a:rPr>
              <a:t>kbd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&gt;Variable&lt;/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&gt;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&lt;cite&gt;Citation&lt;/cite&gt;  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The total code is divided into two parts and both the parts are kept inside &lt;html&gt; tag.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Our page should start with &lt;html&gt; and end with &lt;/html&gt;. </a:t>
            </a:r>
            <a:endParaRPr lang="en-US" sz="2400" dirty="0" smtClean="0"/>
          </a:p>
          <a:p>
            <a:r>
              <a:rPr lang="en-US" sz="2400" dirty="0" smtClean="0"/>
              <a:t>The first part inside this html tags is the head and it starts with &lt;head&gt; and ends with &lt;/head&gt;. </a:t>
            </a:r>
            <a:endParaRPr lang="en-US" sz="2400" dirty="0" smtClean="0"/>
          </a:p>
          <a:p>
            <a:r>
              <a:rPr lang="en-US" sz="2400" dirty="0" smtClean="0"/>
              <a:t>The second part starts with &lt;body&gt; and ends with &lt;/body&gt; tag.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Inside the &lt;body&gt; tag we keep all our content which we want to display to our web page users.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Whatever we place in &lt;body&gt; will be displayed by the browser to the web users.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6002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Special Characters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Characters within HTML documents that are not part of a tag are rendered as-is by the browser. </a:t>
            </a:r>
            <a:endParaRPr lang="en-US" sz="2400" dirty="0" smtClean="0"/>
          </a:p>
          <a:p>
            <a:r>
              <a:rPr lang="en-US" sz="2400" dirty="0" smtClean="0"/>
              <a:t>However, some characters have special meaning and are not directly rendered, while other characters can't be typed into the source document from a conventional keyboard.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Special characters need either a special name or a numeric character encoding for inclusion in an HTML document.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3000" y="76200"/>
          <a:ext cx="6781800" cy="6705581"/>
        </p:xfrm>
        <a:graphic>
          <a:graphicData uri="http://schemas.openxmlformats.org/drawingml/2006/table">
            <a:tbl>
              <a:tblPr/>
              <a:tblGrid>
                <a:gridCol w="1172164"/>
                <a:gridCol w="1590791"/>
                <a:gridCol w="1423342"/>
                <a:gridCol w="2595503"/>
              </a:tblGrid>
              <a:tr h="244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Character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Code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Short name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latin typeface="Calibri" panose="020F0502020204030204"/>
                          <a:ea typeface="Times New Roman" panose="02020603050405020304"/>
                          <a:cs typeface="DejaVu Sans"/>
                        </a:rPr>
                        <a:t>Character name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"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&amp;quot;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quotation mark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'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&amp;#39;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&amp;apos;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apostrophe 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&amp;#38;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&amp;amp;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ampersand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&lt;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&amp;#60;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&amp;lt;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less-than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&gt;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&amp;#62;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&amp;gt;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greater-than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>
                        <a:latin typeface="Calibri" panose="020F0502020204030204"/>
                        <a:ea typeface="DejaVu Sans"/>
                        <a:cs typeface="Times New Roman" panose="02020603050405020304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&amp;nbsp;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non-breaking space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¡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&amp;iexcl;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inverted exclamation mark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¢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&amp;cent;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cent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£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&amp;#163;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&amp;pound;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pound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¤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&amp;curren;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currency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¥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&amp;#165;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&amp;yen;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yen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¦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&amp;brvbar;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broken vertical bar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§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&amp;sect;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section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¨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&amp;uml;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spacing diaeresis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©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&amp;#169;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&amp;copy;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copyright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ª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&amp;ordf;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feminine ordinal indicator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«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&amp;laquo;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angle quotation mark (left)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¼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&amp;frac14;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1/4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½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&amp;frac12;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1/2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¾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&amp;#190;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3/4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¿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&amp;#191;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&amp;iquest;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inverted question 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×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&amp;#215;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&amp;times;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multiplication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&amp;#247;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&amp;divide;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division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66800" y="152400"/>
          <a:ext cx="6324600" cy="6553206"/>
        </p:xfrm>
        <a:graphic>
          <a:graphicData uri="http://schemas.openxmlformats.org/drawingml/2006/table">
            <a:tbl>
              <a:tblPr/>
              <a:tblGrid>
                <a:gridCol w="1093141"/>
                <a:gridCol w="1483547"/>
                <a:gridCol w="1327387"/>
                <a:gridCol w="2420525"/>
              </a:tblGrid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¬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&amp;#172;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&amp;not;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negation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­­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&amp;#173;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&amp;shy;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soft hyphen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®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&amp;#174;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</a:t>
                      </a:r>
                      <a:r>
                        <a:rPr lang="en-US" sz="1400" kern="50" dirty="0" err="1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reg</a:t>
                      </a: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registered trademark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¯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&amp;macr;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spacing macron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°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&amp;deg;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degree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±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&amp;plusmn;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plus-or-minus 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²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&amp;#178;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&amp;sup2;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superscript 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³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&amp;#179;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&amp;sup3;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superscript 3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´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&amp;acute;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spacing acute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µ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&amp;micro;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micro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¶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&amp;#182;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&amp;para;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paragraph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&amp;#183;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&amp;middot;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middle dot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¸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&amp;cedil;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spacing cedilla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¹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&amp;sup1;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superscript 1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º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&amp;#186;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&amp;ordm;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masculine ordinal indicator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»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&amp;raquo;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angle quotation mark (right)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¼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&amp;#188;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&amp;frac14;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1/4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½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&amp;#189;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&amp;frac12;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1/2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¾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&amp;#190;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&amp;frac34;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fraction 3/4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¿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&amp;#191;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&amp;iquest;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inverted question mark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×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&amp;#215;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&amp;times;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multiplication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÷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&amp;#247;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&amp;divide;</a:t>
                      </a:r>
                      <a:endParaRPr lang="en-US" sz="16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division</a:t>
                      </a:r>
                      <a:endParaRPr lang="en-US" sz="16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40113" marR="40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2.HTML Text Formatting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Tags and Their Attributes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The &lt;p&gt;, &lt;center&gt;, &lt;b&gt;, &lt;</a:t>
            </a:r>
            <a:r>
              <a:rPr lang="en-US" sz="2400" dirty="0" err="1" smtClean="0"/>
              <a:t>i</a:t>
            </a:r>
            <a:r>
              <a:rPr lang="en-US" sz="2400" dirty="0" smtClean="0"/>
              <a:t>&gt;, &lt;u&gt;, &lt;pre&gt;, &lt;strike&gt;, &lt;s&gt;  tags support the following standard attributes: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0"/>
          <a:ext cx="7924801" cy="2529680"/>
        </p:xfrm>
        <a:graphic>
          <a:graphicData uri="http://schemas.openxmlformats.org/drawingml/2006/table">
            <a:tbl>
              <a:tblPr/>
              <a:tblGrid>
                <a:gridCol w="1098487"/>
                <a:gridCol w="1726194"/>
                <a:gridCol w="5100120"/>
              </a:tblGrid>
              <a:tr h="5167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attribute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value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description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dir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 err="1" smtClean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ltr</a:t>
                      </a:r>
                      <a:endParaRPr lang="en-US" sz="2000" kern="50" dirty="0" smtClean="0">
                        <a:latin typeface="Calibri" panose="020F05020202040302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 err="1" smtClean="0"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rtl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the text direction for the content in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9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lang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language_code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a language code for the content in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title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text</a:t>
                      </a:r>
                      <a:endParaRPr lang="en-US" sz="24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latin typeface="Calibri" panose="020F0502020204030204"/>
                          <a:ea typeface="Times New Roman" panose="02020603050405020304"/>
                          <a:cs typeface="Times New Roman" panose="02020603050405020304"/>
                        </a:rPr>
                        <a:t>Specifies extra information about an element</a:t>
                      </a:r>
                      <a:endParaRPr lang="en-US" sz="24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 Comments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Comments are piece of code which is ignored by any web browser.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It is good practice to comment your code, especially in complex documents, to indicate sections of a document, and any other notes to anyone looking at the code.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Comments help you and others understand your code.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HTML comment are indicated by beginning tag &lt;!-- and ending tag --&gt;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You can comment multiple lines by the special beginning tag &lt;!-- and ending tag --&gt; placed before the first line and end of the last line to be treated as a comment.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example: Given line is a valid comment in HTML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&lt;!-- This is commented out --&gt;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Images are very important to beautify as well as to depicts many concepts on your web page.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It is often said that an single image is worth than thousands of words. 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So as a Web Developer you should have clear understanding on how to use images in your web pages.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 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In HTML, images are defined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r>
              <a:rPr lang="en-US" sz="2400" dirty="0" smtClean="0">
                <a:solidFill>
                  <a:srgbClr val="0070C0"/>
                </a:solidFill>
              </a:rPr>
              <a:t>&gt; tag. 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The &lt;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r>
              <a:rPr lang="en-US" sz="2400" dirty="0" smtClean="0">
                <a:solidFill>
                  <a:srgbClr val="0070C0"/>
                </a:solidFill>
              </a:rPr>
              <a:t>&gt; tag has attributes, but not closing tag.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To display an image on a page, you need to use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attribute. 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The value of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 is the URL of the image you want to display.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dirty="0" smtClean="0"/>
              <a:t>Syntax for inserting an image: 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</a:t>
            </a:r>
            <a:r>
              <a:rPr lang="en-US" sz="2400" dirty="0" err="1" smtClean="0">
                <a:solidFill>
                  <a:srgbClr val="FF0000"/>
                </a:solidFill>
              </a:rPr>
              <a:t>url</a:t>
            </a:r>
            <a:r>
              <a:rPr lang="en-US" sz="2400" dirty="0" smtClean="0">
                <a:solidFill>
                  <a:srgbClr val="FF0000"/>
                </a:solidFill>
              </a:rPr>
              <a:t>" alt="Alternative Text"/&gt;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9900"/>
                </a:solidFill>
              </a:rPr>
              <a:t>The alt attribute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The required alt attribute specifies an alternate text for an image, if the image cannot be displayed. 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The alt attribute provides alternative information for an image if a user for some reason cannot view it</a:t>
            </a:r>
            <a:endParaRPr lang="en-US" sz="24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This could be because of slow connection, an error in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 attribute.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="boat.gif" alt="Big Boat" /&gt;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400" b="1" dirty="0" smtClean="0">
                <a:solidFill>
                  <a:srgbClr val="009900"/>
                </a:solidFill>
              </a:rPr>
              <a:t>The width and height attributes</a:t>
            </a:r>
            <a:endParaRPr lang="en-US" sz="2400" dirty="0" smtClean="0">
              <a:solidFill>
                <a:srgbClr val="0099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400" dirty="0" smtClean="0"/>
              <a:t>To define the height and width of the image, rather than letting the browser compute the size, use the height and width attributes.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en-US" sz="1600" dirty="0" smtClean="0"/>
              <a:t> </a:t>
            </a: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The attributes:</a:t>
            </a:r>
            <a:endParaRPr lang="en-US" sz="2400" dirty="0" smtClean="0"/>
          </a:p>
          <a:p>
            <a:pPr lvl="0">
              <a:spcBef>
                <a:spcPts val="3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width: </a:t>
            </a:r>
            <a:r>
              <a:rPr lang="en-US" sz="2400" dirty="0" smtClean="0">
                <a:solidFill>
                  <a:srgbClr val="0070C0"/>
                </a:solidFill>
              </a:rPr>
              <a:t>sets width of the image.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 smtClean="0"/>
              <a:t>This can have a value like 10 or 20% etc. </a:t>
            </a:r>
            <a:endParaRPr lang="en-US" sz="2400" dirty="0" smtClean="0"/>
          </a:p>
          <a:p>
            <a:pPr lvl="0">
              <a:spcBef>
                <a:spcPts val="30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height: </a:t>
            </a:r>
            <a:r>
              <a:rPr lang="en-US" sz="2400" dirty="0" smtClean="0">
                <a:solidFill>
                  <a:srgbClr val="0070C0"/>
                </a:solidFill>
              </a:rPr>
              <a:t>sets height of the image.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400" dirty="0" smtClean="0"/>
              <a:t>This can have a value like 10 or 20% etc. 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endParaRPr lang="en-US" sz="16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Example: </a:t>
            </a:r>
            <a:endParaRPr lang="en-US" sz="2400" dirty="0" smtClean="0"/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=”sunset.jpg” height=”50” width=”</a:t>
            </a:r>
            <a:r>
              <a:rPr lang="en-US" sz="2400" dirty="0" smtClean="0">
                <a:solidFill>
                  <a:srgbClr val="FF0000"/>
                </a:solidFill>
              </a:rPr>
              <a:t>100%”&gt;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The border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border attribute sets a border around the image. </a:t>
            </a:r>
            <a:endParaRPr lang="en-US" dirty="0" smtClean="0"/>
          </a:p>
          <a:p>
            <a:r>
              <a:rPr lang="en-US" dirty="0" smtClean="0"/>
              <a:t>This will have a value like 1 or 2 etc. </a:t>
            </a:r>
            <a:endParaRPr lang="en-US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b="1" dirty="0" smtClean="0">
                <a:solidFill>
                  <a:srgbClr val="009900"/>
                </a:solidFill>
              </a:rPr>
              <a:t>The align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align attribute sets horizontal alignment of the image and takes value either left, right or center. </a:t>
            </a:r>
            <a:endParaRPr lang="en-US" dirty="0" smtClean="0"/>
          </a:p>
          <a:p>
            <a:pPr>
              <a:buNone/>
            </a:pPr>
            <a:r>
              <a:rPr lang="en-US" sz="1900" dirty="0" smtClean="0"/>
              <a:t> </a:t>
            </a:r>
            <a:endParaRPr lang="en-US" sz="19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="coffee.gif" alt="Highland coffee" width="100" height="100" border="2" align="right" title=“Coffee products" /&gt;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 l="2580" r="3791" b="34973"/>
          <a:stretch>
            <a:fillRect/>
          </a:stretch>
        </p:blipFill>
        <p:spPr bwMode="auto">
          <a:xfrm>
            <a:off x="228600" y="1676400"/>
            <a:ext cx="869474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The </a:t>
            </a:r>
            <a:r>
              <a:rPr lang="en-US" b="1" dirty="0" err="1" smtClean="0">
                <a:solidFill>
                  <a:srgbClr val="009900"/>
                </a:solidFill>
              </a:rPr>
              <a:t>valign</a:t>
            </a:r>
            <a:r>
              <a:rPr lang="en-US" b="1" dirty="0" smtClean="0">
                <a:solidFill>
                  <a:srgbClr val="009900"/>
                </a:solidFill>
              </a:rPr>
              <a:t>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valign</a:t>
            </a:r>
            <a:r>
              <a:rPr lang="en-US" dirty="0" smtClean="0"/>
              <a:t> attribute sets vertical alignment of the image and takes value either top, bottom or center. 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b="1" dirty="0" smtClean="0">
                <a:solidFill>
                  <a:srgbClr val="009900"/>
                </a:solidFill>
              </a:rPr>
              <a:t>The </a:t>
            </a:r>
            <a:r>
              <a:rPr lang="en-US" b="1" dirty="0" err="1" smtClean="0">
                <a:solidFill>
                  <a:srgbClr val="009900"/>
                </a:solidFill>
              </a:rPr>
              <a:t>hspace</a:t>
            </a:r>
            <a:r>
              <a:rPr lang="en-US" b="1" dirty="0" smtClean="0">
                <a:solidFill>
                  <a:srgbClr val="009900"/>
                </a:solidFill>
              </a:rPr>
              <a:t> and </a:t>
            </a:r>
            <a:r>
              <a:rPr lang="en-US" b="1" dirty="0" err="1" smtClean="0">
                <a:solidFill>
                  <a:srgbClr val="009900"/>
                </a:solidFill>
              </a:rPr>
              <a:t>vspace</a:t>
            </a:r>
            <a:r>
              <a:rPr lang="en-US" b="1" dirty="0" smtClean="0">
                <a:solidFill>
                  <a:srgbClr val="009900"/>
                </a:solidFill>
              </a:rPr>
              <a:t> attributes</a:t>
            </a:r>
            <a:endParaRPr lang="en-US" dirty="0" smtClean="0">
              <a:solidFill>
                <a:srgbClr val="009900"/>
              </a:solidFill>
            </a:endParaRPr>
          </a:p>
          <a:p>
            <a:pPr lvl="0"/>
            <a:r>
              <a:rPr lang="en-US" b="1" dirty="0" err="1" smtClean="0">
                <a:solidFill>
                  <a:srgbClr val="0070C0"/>
                </a:solidFill>
              </a:rPr>
              <a:t>hspace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sets horizontal space around the image. </a:t>
            </a: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smtClean="0"/>
              <a:t>This will have a value like 10 or 20% etc. </a:t>
            </a:r>
            <a:endParaRPr lang="en-US" dirty="0" smtClean="0"/>
          </a:p>
          <a:p>
            <a:pPr lvl="0"/>
            <a:r>
              <a:rPr lang="en-US" b="1" dirty="0" err="1" smtClean="0">
                <a:solidFill>
                  <a:srgbClr val="0070C0"/>
                </a:solidFill>
              </a:rPr>
              <a:t>vspace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sets vertical space around the image. </a:t>
            </a: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smtClean="0"/>
              <a:t>This will have a value like 10 or 20% etc. </a:t>
            </a:r>
            <a:endParaRPr lang="en-US" dirty="0" smtClean="0"/>
          </a:p>
          <a:p>
            <a:pPr>
              <a:buNone/>
            </a:pPr>
            <a:r>
              <a:rPr lang="en-US" sz="2100" dirty="0" smtClean="0"/>
              <a:t> </a:t>
            </a:r>
            <a:endParaRPr lang="en-US" sz="2100" dirty="0" smtClean="0"/>
          </a:p>
          <a:p>
            <a:r>
              <a:rPr lang="en-US" b="1" dirty="0" smtClean="0">
                <a:solidFill>
                  <a:srgbClr val="009900"/>
                </a:solidFill>
              </a:rPr>
              <a:t>The title attribute</a:t>
            </a:r>
            <a:endParaRPr lang="en-US" dirty="0" smtClean="0">
              <a:solidFill>
                <a:srgbClr val="009900"/>
              </a:solidFill>
            </a:endParaRPr>
          </a:p>
          <a:p>
            <a:r>
              <a:rPr lang="en-US" dirty="0" smtClean="0"/>
              <a:t>The title attribute specifies a text title. </a:t>
            </a:r>
            <a:endParaRPr lang="en-US" dirty="0" smtClean="0"/>
          </a:p>
          <a:p>
            <a:r>
              <a:rPr lang="en-US" dirty="0" smtClean="0"/>
              <a:t>The browser displays the title when the mouse passes over the link.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/>
              <a:t>Example: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&lt;html&gt;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&lt;title&gt;Testing HTML&lt;/title&gt;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&lt;/head&gt;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Just checking 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tag.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="coffee.png" alt="Highland coffee" align=“right" </a:t>
            </a:r>
            <a:r>
              <a:rPr lang="en-US" sz="2400" dirty="0" err="1" smtClean="0">
                <a:solidFill>
                  <a:srgbClr val="FF0000"/>
                </a:solidFill>
              </a:rPr>
              <a:t>hspace</a:t>
            </a:r>
            <a:r>
              <a:rPr lang="en-US" sz="2400" dirty="0" smtClean="0">
                <a:solidFill>
                  <a:srgbClr val="FF0000"/>
                </a:solidFill>
              </a:rPr>
              <a:t>="50" </a:t>
            </a:r>
            <a:r>
              <a:rPr lang="en-US" sz="2400" dirty="0" err="1" smtClean="0">
                <a:solidFill>
                  <a:srgbClr val="FF0000"/>
                </a:solidFill>
              </a:rPr>
              <a:t>vspace</a:t>
            </a:r>
            <a:r>
              <a:rPr lang="en-US" sz="2400" dirty="0" smtClean="0">
                <a:solidFill>
                  <a:srgbClr val="FF0000"/>
                </a:solidFill>
              </a:rPr>
              <a:t>="100"&gt;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&lt;/body&gt;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&lt;/html&gt;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Inserting Image…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you  will do ?</a:t>
            </a:r>
            <a:endParaRPr lang="en-US"/>
          </a:p>
        </p:txBody>
      </p:sp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2971800" y="6096000"/>
            <a:ext cx="335279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Times New Roman" panose="02020603050405020304" pitchFamily="18" charset="0"/>
                <a:cs typeface="Calibri" panose="020F0502020204030204" charset="0"/>
              </a:rPr>
              <a:t>Fig Image insertion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Image maps enable you to define multiple links within a single image.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For example, if you have a picture of African countries, you can create links in the image that opens each country’s picture/page for detailed information. </a:t>
            </a:r>
            <a:endParaRPr lang="en-US" sz="2400" dirty="0" smtClean="0"/>
          </a:p>
          <a:p>
            <a:r>
              <a:rPr lang="en-US" sz="2400" dirty="0" smtClean="0"/>
              <a:t>Clickable regions within image maps can be basic shapes like rectangles and circles or complex polygonal shapes.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diagram is the image used in this section to show how a basic image map is created. </a:t>
            </a:r>
            <a:endParaRPr lang="en-US" sz="2400" dirty="0" smtClean="0"/>
          </a:p>
          <a:p>
            <a:r>
              <a:rPr lang="en-US" sz="2400" dirty="0" smtClean="0"/>
              <a:t>It contains three geometric shapes that will be turned into clickable hot-spots.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3276600"/>
            <a:ext cx="3429000" cy="332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image is added to the web page in the usual way, but with the addition of a </a:t>
            </a:r>
            <a:r>
              <a:rPr lang="en-US" dirty="0" err="1" smtClean="0"/>
              <a:t>usemap</a:t>
            </a:r>
            <a:r>
              <a:rPr lang="en-US" dirty="0" smtClean="0"/>
              <a:t> attribute, whose value must be preceded by a hash sign (#).</a:t>
            </a:r>
            <a:endParaRPr lang="en-US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="image-map-image.gif" alt=“image map“ width="398"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height="398" </a:t>
            </a:r>
            <a:r>
              <a:rPr lang="en-US" dirty="0" err="1" smtClean="0">
                <a:solidFill>
                  <a:srgbClr val="FF0000"/>
                </a:solidFill>
              </a:rPr>
              <a:t>usemap</a:t>
            </a:r>
            <a:r>
              <a:rPr lang="en-US" dirty="0" smtClean="0">
                <a:solidFill>
                  <a:srgbClr val="FF0000"/>
                </a:solidFill>
              </a:rPr>
              <a:t>="#shapes" /&gt;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100" dirty="0" smtClean="0"/>
          </a:p>
          <a:p>
            <a:r>
              <a:rPr lang="en-US" dirty="0" smtClean="0"/>
              <a:t>The value of the </a:t>
            </a:r>
            <a:r>
              <a:rPr lang="en-US" dirty="0" err="1" smtClean="0"/>
              <a:t>usemap</a:t>
            </a:r>
            <a:r>
              <a:rPr lang="en-US" dirty="0" smtClean="0"/>
              <a:t> attribute must correlate with the id values of the associated map element. </a:t>
            </a:r>
            <a:endParaRPr lang="en-US" dirty="0" smtClean="0"/>
          </a:p>
          <a:p>
            <a:r>
              <a:rPr lang="en-US" dirty="0" smtClean="0"/>
              <a:t>The name attribute is required for backward compatibility, whereas the id attribute is mandatory.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&lt;map id="shapes" name="shapes"&gt;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&lt;/map&gt;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 smtClean="0"/>
              <a:t>To create the map used by </a:t>
            </a:r>
            <a:r>
              <a:rPr lang="en-US" sz="3100" dirty="0" err="1" smtClean="0"/>
              <a:t>img</a:t>
            </a:r>
            <a:r>
              <a:rPr lang="en-US" sz="3100" dirty="0" smtClean="0"/>
              <a:t> tag, we use the following tags and attributes:</a:t>
            </a:r>
            <a:endParaRPr lang="en-US" sz="3100" dirty="0" smtClean="0"/>
          </a:p>
          <a:p>
            <a:pPr lvl="0">
              <a:lnSpc>
                <a:spcPct val="120000"/>
              </a:lnSpc>
            </a:pPr>
            <a:r>
              <a:rPr lang="en-US" sz="3200" b="1" dirty="0" smtClean="0"/>
              <a:t>&lt;map&gt; </a:t>
            </a:r>
            <a:r>
              <a:rPr lang="en-US" sz="3200" dirty="0" smtClean="0"/>
              <a:t>tag</a:t>
            </a:r>
            <a:r>
              <a:rPr lang="en-US" sz="3200" b="1" dirty="0" smtClean="0"/>
              <a:t> </a:t>
            </a:r>
            <a:r>
              <a:rPr lang="en-US" sz="3200" dirty="0" smtClean="0"/>
              <a:t>maps information for an </a:t>
            </a:r>
            <a:r>
              <a:rPr lang="en-US" sz="3200" dirty="0" err="1" smtClean="0"/>
              <a:t>imagemap</a:t>
            </a:r>
            <a:endParaRPr lang="en-US" sz="3200" dirty="0" smtClean="0"/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name="</a:t>
            </a:r>
            <a:r>
              <a:rPr lang="en-US" sz="2800" i="1" dirty="0" smtClean="0">
                <a:solidFill>
                  <a:srgbClr val="0070C0"/>
                </a:solidFill>
              </a:rPr>
              <a:t>text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The legacy method for giving the map a name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id="</a:t>
            </a:r>
            <a:r>
              <a:rPr lang="en-US" sz="2800" i="1" dirty="0" smtClean="0">
                <a:solidFill>
                  <a:srgbClr val="0070C0"/>
                </a:solidFill>
              </a:rPr>
              <a:t>text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The current method for giving the map a name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100" b="1" dirty="0" smtClean="0"/>
              <a:t> </a:t>
            </a:r>
            <a:endParaRPr lang="en-US" sz="2300" dirty="0" smtClean="0"/>
          </a:p>
          <a:p>
            <a:pPr lvl="0">
              <a:lnSpc>
                <a:spcPct val="120000"/>
              </a:lnSpc>
            </a:pPr>
            <a:r>
              <a:rPr lang="en-US" sz="3100" b="1" dirty="0" smtClean="0"/>
              <a:t>&lt;area&gt; </a:t>
            </a:r>
            <a:r>
              <a:rPr lang="en-US" sz="3100" dirty="0" smtClean="0"/>
              <a:t>tag</a:t>
            </a:r>
            <a:r>
              <a:rPr lang="en-US" sz="3100" b="1" dirty="0" smtClean="0"/>
              <a:t> </a:t>
            </a:r>
            <a:r>
              <a:rPr lang="en-US" sz="3100" dirty="0" smtClean="0"/>
              <a:t>contains information for a clickable area in an </a:t>
            </a:r>
            <a:r>
              <a:rPr lang="en-US" sz="3100" dirty="0" err="1" smtClean="0"/>
              <a:t>imagemap</a:t>
            </a:r>
            <a:r>
              <a:rPr lang="en-US" sz="3100" dirty="0" smtClean="0"/>
              <a:t>. </a:t>
            </a:r>
            <a:endParaRPr lang="en-US" sz="3100" dirty="0" smtClean="0"/>
          </a:p>
          <a:p>
            <a:pPr lvl="0">
              <a:lnSpc>
                <a:spcPct val="120000"/>
              </a:lnSpc>
            </a:pPr>
            <a:r>
              <a:rPr lang="en-US" sz="3100" dirty="0" smtClean="0"/>
              <a:t>The &lt;area&gt; element specifies the shape and the coordinates that define the boundaries of each clickable hotspot.</a:t>
            </a:r>
            <a:endParaRPr lang="en-US" sz="3100" dirty="0" smtClean="0"/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0070C0"/>
                </a:solidFill>
              </a:rPr>
              <a:t>shape="</a:t>
            </a:r>
            <a:r>
              <a:rPr lang="en-US" sz="2800" b="1" dirty="0" err="1" smtClean="0">
                <a:solidFill>
                  <a:srgbClr val="0070C0"/>
                </a:solidFill>
              </a:rPr>
              <a:t>rect</a:t>
            </a:r>
            <a:r>
              <a:rPr lang="en-US" sz="2800" dirty="0" err="1" smtClean="0">
                <a:solidFill>
                  <a:srgbClr val="0070C0"/>
                </a:solidFill>
              </a:rPr>
              <a:t>|</a:t>
            </a:r>
            <a:r>
              <a:rPr lang="en-US" sz="2800" b="1" dirty="0" err="1" smtClean="0">
                <a:solidFill>
                  <a:srgbClr val="0070C0"/>
                </a:solidFill>
              </a:rPr>
              <a:t>circle</a:t>
            </a:r>
            <a:r>
              <a:rPr lang="en-US" sz="2800" dirty="0" err="1" smtClean="0">
                <a:solidFill>
                  <a:srgbClr val="0070C0"/>
                </a:solidFill>
              </a:rPr>
              <a:t>|</a:t>
            </a:r>
            <a:r>
              <a:rPr lang="en-US" sz="2800" b="1" dirty="0" err="1" smtClean="0">
                <a:solidFill>
                  <a:srgbClr val="0070C0"/>
                </a:solidFill>
              </a:rPr>
              <a:t>poly</a:t>
            </a:r>
            <a:r>
              <a:rPr lang="en-US" sz="2800" b="1" dirty="0" smtClean="0">
                <a:solidFill>
                  <a:srgbClr val="0070C0"/>
                </a:solidFill>
              </a:rPr>
              <a:t>"  - </a:t>
            </a:r>
            <a:r>
              <a:rPr lang="en-US" sz="2800" dirty="0" smtClean="0">
                <a:solidFill>
                  <a:srgbClr val="0070C0"/>
                </a:solidFill>
              </a:rPr>
              <a:t>shape of the linked area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800" b="1" dirty="0" err="1" smtClean="0">
                <a:solidFill>
                  <a:srgbClr val="0070C0"/>
                </a:solidFill>
              </a:rPr>
              <a:t>coords</a:t>
            </a:r>
            <a:r>
              <a:rPr lang="en-US" sz="2800" b="1" dirty="0" smtClean="0">
                <a:solidFill>
                  <a:srgbClr val="0070C0"/>
                </a:solidFill>
              </a:rPr>
              <a:t>="</a:t>
            </a:r>
            <a:r>
              <a:rPr lang="en-US" sz="2800" i="1" dirty="0" smtClean="0">
                <a:solidFill>
                  <a:srgbClr val="0070C0"/>
                </a:solidFill>
              </a:rPr>
              <a:t>numbers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pixel coordinates for the linked area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800" b="1" dirty="0" err="1" smtClean="0">
                <a:solidFill>
                  <a:srgbClr val="0070C0"/>
                </a:solidFill>
              </a:rPr>
              <a:t>href</a:t>
            </a:r>
            <a:r>
              <a:rPr lang="en-US" sz="2800" b="1" dirty="0" smtClean="0">
                <a:solidFill>
                  <a:srgbClr val="0070C0"/>
                </a:solidFill>
              </a:rPr>
              <a:t>="</a:t>
            </a:r>
            <a:r>
              <a:rPr lang="en-US" sz="2800" i="1" dirty="0" err="1" smtClean="0">
                <a:solidFill>
                  <a:srgbClr val="0070C0"/>
                </a:solidFill>
              </a:rPr>
              <a:t>url</a:t>
            </a:r>
            <a:r>
              <a:rPr lang="en-US" sz="2800" b="1" dirty="0" smtClean="0">
                <a:solidFill>
                  <a:srgbClr val="0070C0"/>
                </a:solidFill>
              </a:rPr>
              <a:t>" - </a:t>
            </a:r>
            <a:r>
              <a:rPr lang="en-US" sz="2800" dirty="0" smtClean="0">
                <a:solidFill>
                  <a:srgbClr val="0070C0"/>
                </a:solidFill>
              </a:rPr>
              <a:t>target file for the link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map element acts as a container for specifications regarding the map’s active areas, which are added as area elements.</a:t>
            </a:r>
            <a:endParaRPr lang="en-US" sz="2600" dirty="0" smtClean="0"/>
          </a:p>
          <a:p>
            <a:pPr>
              <a:buNone/>
            </a:pPr>
            <a:endParaRPr lang="en-US" sz="1700" dirty="0" smtClean="0"/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FF0000"/>
                </a:solidFill>
              </a:rPr>
              <a:t>="image-map-image.gif" alt="Shapes" width="398" height="398" </a:t>
            </a:r>
            <a:r>
              <a:rPr lang="en-US" sz="2400" dirty="0" err="1" smtClean="0">
                <a:solidFill>
                  <a:srgbClr val="FF0000"/>
                </a:solidFill>
              </a:rPr>
              <a:t>usemap</a:t>
            </a:r>
            <a:r>
              <a:rPr lang="en-US" sz="2400" dirty="0" smtClean="0">
                <a:solidFill>
                  <a:srgbClr val="FF0000"/>
                </a:solidFill>
              </a:rPr>
              <a:t>="#shapes" /&gt;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&lt;map id="shapes" name="shapes"&gt;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</a:t>
            </a:r>
            <a:r>
              <a:rPr lang="en-US" sz="2400" dirty="0" err="1" smtClean="0">
                <a:solidFill>
                  <a:srgbClr val="FF0000"/>
                </a:solidFill>
              </a:rPr>
              <a:t>rect</a:t>
            </a:r>
            <a:r>
              <a:rPr lang="en-US" sz="2400" dirty="0" smtClean="0">
                <a:solidFill>
                  <a:srgbClr val="FF0000"/>
                </a:solidFill>
              </a:rPr>
              <a:t>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="29,27,173,171"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="square.html“ title="Access the squares page"&gt;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shape="circle"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="295,175,81"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="circle.html“ title="Access the circles page"&gt;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&lt;area shape="poly" </a:t>
            </a:r>
            <a:r>
              <a:rPr lang="en-US" sz="2400" dirty="0" err="1" smtClean="0">
                <a:solidFill>
                  <a:srgbClr val="FF0000"/>
                </a:solidFill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</a:rPr>
              <a:t>="177,231,269,369,84,369"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FF0000"/>
                </a:solidFill>
              </a:rPr>
              <a:t>="triangle.html" alt="A triangle“ title="Access the triangles page"&gt;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19405" indent="-28575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&lt;/map&gt;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Map…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you want to create clickable image map of regional states like the following: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0015" y="2362200"/>
            <a:ext cx="465073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1.Basic HTML Tags…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B050"/>
                </a:solidFill>
              </a:rPr>
              <a:t>&lt;HEAD&gt;   &lt;/HEAD&gt;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70C0"/>
                </a:solidFill>
              </a:rPr>
              <a:t>The web page should have only one head tag.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The head tag starts with &lt;head&gt; and ends with &lt;/head&gt;.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text or tags that are inside the head tag will not be displayed in the browser window.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One of the important tags which is put inside &lt;head&gt; is &lt;title&gt; &lt;/title&gt; tag. </a:t>
            </a:r>
            <a:endParaRPr lang="en-US" sz="2100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Title tags are used to give title to the browser window.  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Title tags are also important for our search engine point of view.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should keep most important keywords inside the title tag.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0"/>
            <a:ext cx="8385048" cy="7696200"/>
          </a:xfrm>
        </p:spPr>
        <p:txBody>
          <a:bodyPr>
            <a:noAutofit/>
          </a:bodyPr>
          <a:lstStyle/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&lt;html&gt;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&lt;head&gt; &lt;title&gt;Regional States&lt;/title&gt; &lt;/head&gt;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&lt;body&gt;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</a:t>
            </a:r>
            <a:r>
              <a:rPr lang="en-US" sz="1600" dirty="0" err="1" smtClean="0">
                <a:solidFill>
                  <a:srgbClr val="FF0000"/>
                </a:solidFill>
              </a:rPr>
              <a:t>img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src</a:t>
            </a:r>
            <a:r>
              <a:rPr lang="en-US" sz="1600" dirty="0" smtClean="0">
                <a:solidFill>
                  <a:srgbClr val="FF0000"/>
                </a:solidFill>
              </a:rPr>
              <a:t>="Ethiopia_regions.png" width="350" height="269" </a:t>
            </a:r>
            <a:r>
              <a:rPr lang="en-US" sz="1600" dirty="0" err="1" smtClean="0">
                <a:solidFill>
                  <a:srgbClr val="FF0000"/>
                </a:solidFill>
              </a:rPr>
              <a:t>usemap</a:t>
            </a:r>
            <a:r>
              <a:rPr lang="en-US" sz="1600" dirty="0" smtClean="0">
                <a:solidFill>
                  <a:srgbClr val="FF0000"/>
                </a:solidFill>
              </a:rPr>
              <a:t>="#map" /&gt;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&lt;map name="map" id=”map”&gt;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="85,30,86,16,96,17,97,18, 99,17,100,14,108,13,112,16,118,4, 122,7,125,8,129,14,137,13,143,8,147,12,148,15,151,12,162,12,163,15,157,16,158,22,160,34,158,42,159,49,162,52,160,61,148,62,146,54,148,51,147,45,142,46,141,40,136,41,134,34,128,34,118,35,114,32,109,38,99,36,92,36,90,33,84,32,84,30"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="Tigray.html" /&gt;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 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="83,32,79,42,78,53,68,53,65,55,57,70,58,74,63, 74,69,68,74,69,76,76,81, 73,82,79,86,83,81,95,81,102,87,106,98,108,101, 112,108,114,113,118,129,111,131,105,139,106,135,114,139,121,144,122,150,120,150,126,153,129,148,131,151,135,149,142,156,141,160,139,160,134,162,130,162,120,167,115,168,111,168,96,168,85,165,78,159,62,149,63,146,55,148,47,143,46,141,41,136,40,133,34,123,35,117,34,115,32,110,38,104,38,96,36,85,32,84,32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="Amhara.html" /&gt;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 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="163,14,169,11,197,34,218,59,207,77, 205,92,194,92,189,100,186,115, 187, 117,181,121,180,127,177,129,175,129,166, 141,164,137,161,136,161,134,162,121,167,115,168,99,168,87,161,71,158,62,161,52,158,45,159,36,159,27,158,16"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="Afar.html" /&gt;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&lt;</a:t>
            </a:r>
            <a:r>
              <a:rPr lang="en-US" sz="1600" dirty="0" smtClean="0">
                <a:solidFill>
                  <a:srgbClr val="FF0000"/>
                </a:solidFill>
              </a:rPr>
              <a:t>area shape="poly" </a:t>
            </a:r>
            <a:r>
              <a:rPr lang="en-US" sz="1600" dirty="0" err="1" smtClean="0">
                <a:solidFill>
                  <a:srgbClr val="FF0000"/>
                </a:solidFill>
              </a:rPr>
              <a:t>coords</a:t>
            </a:r>
            <a:r>
              <a:rPr lang="en-US" sz="1600" dirty="0" smtClean="0">
                <a:solidFill>
                  <a:srgbClr val="FF0000"/>
                </a:solidFill>
              </a:rPr>
              <a:t>="56,71,52,75,51,84,50,95,48,97,43,94,36,99,35,107, 36,111,32,119,31, 128, 31,133,38,133,40,125,38,121,42,123,46, 124,48,116,50,112, 53,115,59,116,60,120,65,123,69,126,75,132,78,134,79,129,86,128,81,124,77,122,77,114,83,110,87,106,81,101,81,94,86,84,83,78,81,73,77,75,74,69,69,68,63,74,59,74,56,72" </a:t>
            </a:r>
            <a:r>
              <a:rPr lang="en-US" sz="1600" dirty="0" err="1" smtClean="0">
                <a:solidFill>
                  <a:srgbClr val="FF0000"/>
                </a:solidFill>
              </a:rPr>
              <a:t>href</a:t>
            </a:r>
            <a:r>
              <a:rPr lang="en-US" sz="1600" dirty="0" smtClean="0">
                <a:solidFill>
                  <a:srgbClr val="FF0000"/>
                </a:solidFill>
              </a:rPr>
              <a:t>="Benishangul.html" /&gt;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86800" cy="6324600"/>
          </a:xfrm>
        </p:spPr>
        <p:txBody>
          <a:bodyPr>
            <a:noAutofit/>
          </a:bodyPr>
          <a:lstStyle/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="32,146,37,147, 44,153,48,155,54,155,50,158,49,166, 53,170,58,172,59, 177,58,180,52,179,51,177,50,180,46,180,43,183,39,180,35,181,30,176,27,170,20,166,13,166,5,164,6,159,9,156,10,150,21,149,23,151,32,148,32,146"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="Gambella.html" /&gt;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="57,170,58,164,61,161,65,164, 69,163,69,157,72,158,72,165,78,171,86,173, 92,176,101,177,105,173,106,163,106,159,111,159,111,154,108,152,109,149,112,152,122,151,126,150,127,154,130,149,134,150,134,159,130,166,129,171,122,177,122,183,126,179,134,179,134,181,135,187,137,189,142,191,144,196,145,201,145,202,141,201,136,196,130,196,126,205,129,208,124,209,121,202,125,198,126,195,122,193,119,191,115,192,115,196,115,201,115,205,119,206,121,212,119,215,117,222,114,223,110,222,104,225,98,223,93,226,94,235,91,240,75,241,70,237,69,234,70,225,70,221,63,218,59,220,57,216,52,212,50,204,50,198,50,195,44,190,41,187,35,183,40,181,44,182,49,180,51,178,56,180,60,179,59,172,57,172,57,168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="SNNP.html" /&gt;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="206,91,213,92,226,89,231,91,226,102,234,113,  239,119,244, 128, 255, 137,271,144,286,147,301,153,314,157,322,160,342,159,346,159,336,171,279,230,254,229,238,234,227,246,214,248,207,252,191,251,183,246,180,243,181,237,190,235,192,231,201,231,194,226,191,217,193,212,186,203,184,198,188,195,189,189,196,200,200,203,202,202,202,197,205,192,210,192,214,178,210,172,210,163,214,152,214,146,216,145,218,147,222,148,225,158,227,154,228,151,231,148,229,142,224,138,223,130,220,126,219,122,216,120,213,120,205,121,202,126,193,126,186,130,183,128,181,124,186,117,185,110,188,99,190,94,194,92,206,91,211,91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="Somale.html" /&gt;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 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&lt;area shape="poly" </a:t>
            </a:r>
            <a:r>
              <a:rPr lang="en-US" sz="1200" dirty="0" err="1" smtClean="0">
                <a:solidFill>
                  <a:srgbClr val="FF0000"/>
                </a:solidFill>
              </a:rPr>
              <a:t>coords</a:t>
            </a:r>
            <a:r>
              <a:rPr lang="en-US" sz="1200" dirty="0" smtClean="0">
                <a:solidFill>
                  <a:srgbClr val="FF0000"/>
                </a:solidFill>
              </a:rPr>
              <a:t>="91,241,96,241,109,251,119,258,123,260,134,259,148, 261,154, 263, 162,256,165,251,179,245,182,245,182,238,191,234,192,231,201,231,193,224,192,216,192,212,189,206,185,201,185,197,188,195,190,189,195,198,199,202,203,200,202,195,206,192,211,190,215,176,211,169,211,160,214,150,214,145,222,148,224,155,229,151,231,147,229,140,225,133,219,122,217,118,205,122,200,126,191,126,184,128,180,126,167,140,161,134,157,141,150,143,150,133,149,129,152,128,149,126,150,118,145,124,141,120,136,117,136,113,138,106,130,105,128,110,113,118,105,113,100,111,96,107,86,106,78,113,77,122,84,127,79,130,77,134,71,128,69,128,63,120,60,119,56,115,50,113,46,122,46,125,39,122,39,129,37,132,32,133,32,147,37,147,44,153,53,155,49,164,54,171,57,172,58,165,62,161,66,164,68,161,68,157,72,159,72,164,76,169,84,173,89,173,96,177,102,177,107,171,106,159,110,159,111,154,107,151,108,149,113,152,125,150,127,153,131,151,135,150,133,161,128,172,121,179,121,183,126,179,130,179,134,179,135,187,142,191,145,196,145,202,143,202,134,195,129,196,126,204,128,208,125,209,121,202,125,196,122,193,116,191,115,201,114,206,121,211,119,216,117,223,111,221,105,225,99,224,95,224,92,229,93,235,90,240,91,241" </a:t>
            </a:r>
            <a:r>
              <a:rPr lang="en-US" sz="1200" dirty="0" err="1" smtClean="0">
                <a:solidFill>
                  <a:srgbClr val="FF0000"/>
                </a:solidFill>
              </a:rPr>
              <a:t>href</a:t>
            </a:r>
            <a:r>
              <a:rPr lang="en-US" sz="1200" dirty="0" smtClean="0">
                <a:solidFill>
                  <a:srgbClr val="FF0000"/>
                </a:solidFill>
              </a:rPr>
              <a:t>="Oromia.html" /&gt;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&lt;/map&gt;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&lt;/body&gt;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319405" indent="27305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&lt;/html&gt;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Tables are defined with the &lt;table&gt; tag.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A table is divided into rows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tr</a:t>
            </a:r>
            <a:r>
              <a:rPr lang="en-US" sz="2400" dirty="0" smtClean="0">
                <a:solidFill>
                  <a:srgbClr val="0070C0"/>
                </a:solidFill>
              </a:rPr>
              <a:t>&gt; tag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70C0"/>
                </a:solidFill>
              </a:rPr>
              <a:t>Each row is divided into data cells with the &lt;td&gt; tag.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&lt;td&gt; stands for "table data," and holds the content of a data cell.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A &lt;td&gt; tag can contain text, links, images, lists, forms, other tables, etc.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Table headers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Headers in a table are defined with the &lt;</a:t>
            </a:r>
            <a:r>
              <a:rPr lang="en-US" sz="2400" dirty="0" err="1" smtClean="0">
                <a:solidFill>
                  <a:srgbClr val="0070C0"/>
                </a:solidFill>
              </a:rPr>
              <a:t>th</a:t>
            </a:r>
            <a:r>
              <a:rPr lang="en-US" sz="2400" dirty="0" smtClean="0">
                <a:solidFill>
                  <a:srgbClr val="0070C0"/>
                </a:solidFill>
              </a:rPr>
              <a:t>&gt; tag.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text in a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element will be bold and centered.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you do not specify a border attribute, the table will be displayed without borders. </a:t>
            </a:r>
            <a:endParaRPr lang="en-US" dirty="0" smtClean="0"/>
          </a:p>
          <a:p>
            <a:r>
              <a:rPr lang="en-US" dirty="0" smtClean="0"/>
              <a:t>Sometimes this can be useful, but most of the time, we want the borders to show.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600" dirty="0" smtClean="0">
                <a:solidFill>
                  <a:srgbClr val="FF0000"/>
                </a:solidFill>
              </a:rPr>
              <a:t>&lt;table border="1"&gt;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&lt;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&gt;Header 1&lt;/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 &lt;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&gt;Header 2&lt;/</a:t>
            </a:r>
            <a:r>
              <a:rPr lang="en-US" sz="2600" dirty="0" err="1" smtClean="0">
                <a:solidFill>
                  <a:srgbClr val="FF0000"/>
                </a:solidFill>
              </a:rPr>
              <a:t>th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 &lt;td&gt;row 1, cell 1&lt;/td&gt;  &lt;td&gt;row 1, cell 2&lt;/td&gt;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        &lt;td&gt;row 2, cell 1&lt;/td&gt;  &lt;td&gt;row 2, cell 2&lt;/td&gt;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</a:t>
            </a:r>
            <a:r>
              <a:rPr lang="en-US" sz="2600" dirty="0" err="1" smtClean="0">
                <a:solidFill>
                  <a:srgbClr val="FF0000"/>
                </a:solidFill>
              </a:rPr>
              <a:t>tr</a:t>
            </a:r>
            <a:r>
              <a:rPr lang="en-US" sz="2600" dirty="0" smtClean="0">
                <a:solidFill>
                  <a:srgbClr val="FF0000"/>
                </a:solidFill>
              </a:rPr>
              <a:t>&gt;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smtClean="0">
                <a:solidFill>
                  <a:srgbClr val="FF0000"/>
                </a:solidFill>
              </a:rPr>
              <a:t>&lt;/table&gt;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2133600"/>
          <a:ext cx="419100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95500"/>
                <a:gridCol w="2095500"/>
              </a:tblGrid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Header 1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Header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1, cell 1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1, cell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  <a:tr h="508000"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/>
                        <a:t>row 2, cell 1</a:t>
                      </a:r>
                      <a:endParaRPr lang="en-US" sz="2800" kern="5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50" dirty="0"/>
                        <a:t>row 2, cell 2</a:t>
                      </a:r>
                      <a:endParaRPr lang="en-US" sz="2800" kern="50" dirty="0"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7200" y="1584811"/>
            <a:ext cx="43434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/>
                <a:cs typeface="Calibri" panose="020F0502020204030204" charset="0"/>
              </a:rPr>
              <a:t>HTML code above looks in a browser: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4057233"/>
            <a:ext cx="7696200" cy="28007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Attributes of table: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The attributes of a table will be applied on the whole table element which include one or more rows (&lt;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&gt;), header cells (&lt;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Liberation Serif" charset="0"/>
                <a:cs typeface="Calibri" panose="020F0502020204030204" charset="0"/>
              </a:rPr>
              <a:t>&gt;) or data cells (&lt;td&gt;).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Liberation Serif" charset="0"/>
              <a:cs typeface="Calibri" panose="020F050202020403020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52400"/>
          <a:ext cx="8305799" cy="6629401"/>
        </p:xfrm>
        <a:graphic>
          <a:graphicData uri="http://schemas.openxmlformats.org/drawingml/2006/table">
            <a:tbl>
              <a:tblPr/>
              <a:tblGrid>
                <a:gridCol w="1576440"/>
                <a:gridCol w="1784085"/>
                <a:gridCol w="4945274"/>
              </a:tblGrid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Description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align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Left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Center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right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alignment of a table according to surrounding text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bgcolor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rgb(x,x,x)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#xxxxxx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colorname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background color for a table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9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background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Image url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Sets background image of the table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border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width of the borders around a table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9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 err="1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bordercolor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rgb(x,x,x)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#xxxxxx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colorname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color used for the border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cellpadding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space between the cell wall and the cell content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cellspacing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space between cells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width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%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width of a table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3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height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Pixels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%</a:t>
                      </a:r>
                      <a:endParaRPr lang="en-US" sz="1800" kern="5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DejaVu Sans"/>
                          <a:cs typeface="Calibri" panose="020F0502020204030204" charset="0"/>
                        </a:rPr>
                        <a:t>Specifies the height of a table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Calibri" panose="020F0502020204030204" charset="0"/>
                        <a:ea typeface="DejaVu Sans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&lt;table border="5" </a:t>
            </a:r>
            <a:r>
              <a:rPr lang="en-US" dirty="0" err="1" smtClean="0">
                <a:solidFill>
                  <a:srgbClr val="FF0000"/>
                </a:solidFill>
              </a:rPr>
              <a:t>bordercolor</a:t>
            </a:r>
            <a:r>
              <a:rPr lang="en-US" dirty="0" smtClean="0">
                <a:solidFill>
                  <a:srgbClr val="FF0000"/>
                </a:solidFill>
              </a:rPr>
              <a:t>="green" </a:t>
            </a:r>
            <a:r>
              <a:rPr lang="en-US" dirty="0" err="1" smtClean="0">
                <a:solidFill>
                  <a:srgbClr val="FF0000"/>
                </a:solidFill>
              </a:rPr>
              <a:t>bgcolor</a:t>
            </a:r>
            <a:r>
              <a:rPr lang="en-US" dirty="0" smtClean="0">
                <a:solidFill>
                  <a:srgbClr val="FF0000"/>
                </a:solidFill>
              </a:rPr>
              <a:t>="gray"&gt;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1&lt;/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2&lt;/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&gt;Column 3&lt;/</a:t>
            </a:r>
            <a:r>
              <a:rPr lang="en-US" dirty="0" err="1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 </a:t>
            </a:r>
            <a:r>
              <a:rPr lang="en-US" dirty="0" err="1" smtClean="0">
                <a:solidFill>
                  <a:srgbClr val="FF0000"/>
                </a:solidFill>
              </a:rPr>
              <a:t>rowspan</a:t>
            </a:r>
            <a:r>
              <a:rPr lang="en-US" dirty="0" smtClean="0">
                <a:solidFill>
                  <a:srgbClr val="FF0000"/>
                </a:solidFill>
              </a:rPr>
              <a:t>="2"&gt;Row 1 Cell 1&lt;/td&gt;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&lt;td </a:t>
            </a:r>
            <a:r>
              <a:rPr lang="en-US" dirty="0" err="1" smtClean="0">
                <a:solidFill>
                  <a:srgbClr val="FF0000"/>
                </a:solidFill>
              </a:rPr>
              <a:t>bgcolor</a:t>
            </a:r>
            <a:r>
              <a:rPr lang="en-US" dirty="0" smtClean="0">
                <a:solidFill>
                  <a:srgbClr val="FF0000"/>
                </a:solidFill>
              </a:rPr>
              <a:t>="red"&gt;Row 1 Cell 2&lt;/td&gt;&lt;td&gt;Row 1 Cell 3&lt;/td&gt;&lt;/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&gt;&lt;td&gt;Row 2 Cell 2&lt;/td&gt;&lt;td&gt;Row 2 Cell 3&lt;/td&gt;&lt;/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&gt;&lt;td </a:t>
            </a:r>
            <a:r>
              <a:rPr lang="en-US" dirty="0" err="1" smtClean="0">
                <a:solidFill>
                  <a:srgbClr val="FF0000"/>
                </a:solidFill>
              </a:rPr>
              <a:t>colspan</a:t>
            </a:r>
            <a:r>
              <a:rPr lang="en-US" dirty="0" smtClean="0">
                <a:solidFill>
                  <a:srgbClr val="FF0000"/>
                </a:solidFill>
              </a:rPr>
              <a:t>="3"&gt;Row 3 Cell 1&lt;/td&gt;&lt;/</a:t>
            </a:r>
            <a:r>
              <a:rPr lang="en-US" dirty="0" err="1" smtClean="0">
                <a:solidFill>
                  <a:srgbClr val="FF0000"/>
                </a:solidFill>
              </a:rPr>
              <a:t>tr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&lt;/table&gt;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2590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100" b="1" dirty="0" smtClean="0">
                <a:solidFill>
                  <a:srgbClr val="00B050"/>
                </a:solidFill>
              </a:rPr>
              <a:t>Table </a:t>
            </a:r>
            <a:r>
              <a:rPr lang="en-US" sz="3100" b="1" dirty="0" err="1" smtClean="0">
                <a:solidFill>
                  <a:srgbClr val="00B050"/>
                </a:solidFill>
              </a:rPr>
              <a:t>Cellpadding</a:t>
            </a:r>
            <a:r>
              <a:rPr lang="en-US" sz="3100" b="1" dirty="0" smtClean="0">
                <a:solidFill>
                  <a:srgbClr val="00B050"/>
                </a:solidFill>
              </a:rPr>
              <a:t> and </a:t>
            </a:r>
            <a:r>
              <a:rPr lang="en-US" sz="3100" b="1" dirty="0" err="1" smtClean="0">
                <a:solidFill>
                  <a:srgbClr val="00B050"/>
                </a:solidFill>
              </a:rPr>
              <a:t>Cellspacing</a:t>
            </a:r>
            <a:r>
              <a:rPr lang="en-US" sz="3100" b="1" dirty="0" smtClean="0">
                <a:solidFill>
                  <a:srgbClr val="00B050"/>
                </a:solidFill>
              </a:rPr>
              <a:t>: </a:t>
            </a:r>
            <a:endParaRPr lang="en-US" sz="31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smtClean="0">
                <a:solidFill>
                  <a:srgbClr val="0070C0"/>
                </a:solidFill>
              </a:rPr>
              <a:t>The two </a:t>
            </a:r>
            <a:r>
              <a:rPr lang="en-US" sz="3100" dirty="0" err="1" smtClean="0">
                <a:solidFill>
                  <a:srgbClr val="0070C0"/>
                </a:solidFill>
              </a:rPr>
              <a:t>attribiutes</a:t>
            </a:r>
            <a:r>
              <a:rPr lang="en-US" sz="3100" dirty="0" smtClean="0">
                <a:solidFill>
                  <a:srgbClr val="0070C0"/>
                </a:solidFill>
              </a:rPr>
              <a:t> </a:t>
            </a:r>
            <a:r>
              <a:rPr lang="en-US" sz="3100" i="1" dirty="0" err="1" smtClean="0">
                <a:solidFill>
                  <a:srgbClr val="0070C0"/>
                </a:solidFill>
              </a:rPr>
              <a:t>cellpadding</a:t>
            </a:r>
            <a:r>
              <a:rPr lang="en-US" sz="3100" i="1" dirty="0" smtClean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and </a:t>
            </a:r>
            <a:r>
              <a:rPr lang="en-US" sz="3100" i="1" dirty="0" err="1" smtClean="0">
                <a:solidFill>
                  <a:srgbClr val="0070C0"/>
                </a:solidFill>
              </a:rPr>
              <a:t>cellspacing</a:t>
            </a:r>
            <a:r>
              <a:rPr lang="en-US" sz="3100" i="1" dirty="0" smtClean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will allow you to adjust the white space in your table cell. </a:t>
            </a:r>
            <a:endParaRPr lang="en-US" sz="31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dirty="0" err="1" smtClean="0"/>
              <a:t>Cellspacing</a:t>
            </a:r>
            <a:r>
              <a:rPr lang="en-US" sz="3100" dirty="0" smtClean="0"/>
              <a:t> defines the width of the border, while </a:t>
            </a:r>
            <a:r>
              <a:rPr lang="en-US" sz="3100" dirty="0" err="1" smtClean="0"/>
              <a:t>cellpadding</a:t>
            </a:r>
            <a:r>
              <a:rPr lang="en-US" sz="3100" dirty="0" smtClean="0"/>
              <a:t> represents the distance between cell borders and the content within</a:t>
            </a:r>
            <a:r>
              <a:rPr lang="en-US" dirty="0" smtClean="0"/>
              <a:t>. 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1" cstate="print"/>
          <a:srcRect t="3848" r="5668" b="8754"/>
          <a:stretch>
            <a:fillRect/>
          </a:stretch>
        </p:blipFill>
        <p:spPr bwMode="auto">
          <a:xfrm>
            <a:off x="1447800" y="1676400"/>
            <a:ext cx="502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&lt;table border="1" </a:t>
            </a:r>
            <a:r>
              <a:rPr lang="en-US" sz="2000" dirty="0" err="1" smtClean="0">
                <a:solidFill>
                  <a:srgbClr val="FF0000"/>
                </a:solidFill>
              </a:rPr>
              <a:t>cellpadding</a:t>
            </a:r>
            <a:r>
              <a:rPr lang="en-US" sz="2000" dirty="0" smtClean="0">
                <a:solidFill>
                  <a:srgbClr val="FF0000"/>
                </a:solidFill>
              </a:rPr>
              <a:t>="15" </a:t>
            </a:r>
            <a:r>
              <a:rPr lang="en-US" sz="2000" dirty="0" err="1" smtClean="0">
                <a:solidFill>
                  <a:srgbClr val="FF0000"/>
                </a:solidFill>
              </a:rPr>
              <a:t>cellspacing</a:t>
            </a:r>
            <a:r>
              <a:rPr lang="en-US" sz="2000" dirty="0" smtClean="0">
                <a:solidFill>
                  <a:srgbClr val="FF0000"/>
                </a:solidFill>
              </a:rPr>
              <a:t>="10"&gt;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&gt;Name&lt;/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 &lt;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&gt;Salary&lt;/</a:t>
            </a:r>
            <a:r>
              <a:rPr lang="en-US" sz="2000" dirty="0" err="1" smtClean="0">
                <a:solidFill>
                  <a:srgbClr val="FF0000"/>
                </a:solidFill>
              </a:rPr>
              <a:t>th</a:t>
            </a:r>
            <a:r>
              <a:rPr lang="en-US" sz="2000" dirty="0" smtClean="0">
                <a:solidFill>
                  <a:srgbClr val="FF0000"/>
                </a:solidFill>
              </a:rPr>
              <a:t>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&lt;td&gt;</a:t>
            </a:r>
            <a:r>
              <a:rPr lang="en-US" sz="2000" dirty="0" err="1" smtClean="0">
                <a:solidFill>
                  <a:srgbClr val="FF0000"/>
                </a:solidFill>
              </a:rPr>
              <a:t>Ramesh</a:t>
            </a:r>
            <a:r>
              <a:rPr lang="en-US" sz="2000" dirty="0" smtClean="0">
                <a:solidFill>
                  <a:srgbClr val="FF0000"/>
                </a:solidFill>
              </a:rPr>
              <a:t> Raman&lt;/td&gt; &lt;td&gt;5000&lt;/td&gt;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&lt;td&gt;</a:t>
            </a:r>
            <a:r>
              <a:rPr lang="en-US" sz="2000" dirty="0" err="1" smtClean="0">
                <a:solidFill>
                  <a:srgbClr val="FF0000"/>
                </a:solidFill>
              </a:rPr>
              <a:t>Shabbir</a:t>
            </a:r>
            <a:r>
              <a:rPr lang="en-US" sz="2000" dirty="0" smtClean="0">
                <a:solidFill>
                  <a:srgbClr val="FF0000"/>
                </a:solidFill>
              </a:rPr>
              <a:t> Hussein&lt;/td&gt; &lt;td&gt;7000&lt;/td&gt; &lt;/</a:t>
            </a:r>
            <a:r>
              <a:rPr lang="en-US" sz="2000" dirty="0" err="1" smtClean="0">
                <a:solidFill>
                  <a:srgbClr val="FF0000"/>
                </a:solidFill>
              </a:rPr>
              <a:t>tr</a:t>
            </a:r>
            <a:r>
              <a:rPr lang="en-US" sz="2000" dirty="0" smtClean="0">
                <a:solidFill>
                  <a:srgbClr val="FF0000"/>
                </a:solidFill>
              </a:rPr>
              <a:t>&gt;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&lt;/table&gt;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/>
          <a:srcRect b="2795"/>
          <a:stretch>
            <a:fillRect/>
          </a:stretch>
        </p:blipFill>
        <p:spPr bwMode="auto">
          <a:xfrm>
            <a:off x="762000" y="40386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334000"/>
            <a:ext cx="1905000" cy="115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</a:t>
            </a:r>
            <a:r>
              <a:rPr lang="en-GB" b="1" dirty="0" smtClean="0"/>
              <a:t>Tables…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Attributes of rows and cells: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This attributes will be applicable only to the header cell or the data cell if it is used with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or &lt;td&gt; tag </a:t>
            </a:r>
            <a:endParaRPr lang="en-US" sz="2000" dirty="0" smtClean="0"/>
          </a:p>
          <a:p>
            <a:r>
              <a:rPr lang="en-US" sz="2000" dirty="0" smtClean="0"/>
              <a:t>It will affect the whole content of the row if it is used by the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 tag. </a:t>
            </a: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00400"/>
          <a:ext cx="8001001" cy="3700215"/>
        </p:xfrm>
        <a:graphic>
          <a:graphicData uri="http://schemas.openxmlformats.org/drawingml/2006/table">
            <a:tbl>
              <a:tblPr/>
              <a:tblGrid>
                <a:gridCol w="1066800"/>
                <a:gridCol w="2227730"/>
                <a:gridCol w="4706471"/>
              </a:tblGrid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Attribute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Value</a:t>
                      </a:r>
                      <a:endParaRPr lang="en-US" sz="18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Description</a:t>
                      </a:r>
                      <a:endParaRPr lang="en-US" sz="18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align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left | right | center | </a:t>
                      </a:r>
                      <a:b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</a:b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justify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Aligns the content in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646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bgcolor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rgb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(</a:t>
                      </a: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x,x,x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) | #</a:t>
                      </a: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xxxxxx</a:t>
                      </a: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 |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Colorname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a background color for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colspan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number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number of columns a cell should 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rowspan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number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Sets the number of rows a cell should span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height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Pixels | % 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(percent)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Sets the height of a cell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31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width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Pixels | %(</a:t>
                      </a: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percent)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the width of a cell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nowrap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nowrap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Specifies that the content inside a cell should not wrap</a:t>
                      </a:r>
                      <a:endParaRPr lang="en-US" sz="1600" kern="5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73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valign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 err="1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top|middle|bottom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solidFill>
                            <a:srgbClr val="000000"/>
                          </a:solidFill>
                          <a:latin typeface="Calibri" panose="020F0502020204030204"/>
                          <a:ea typeface="DejaVu Sans"/>
                          <a:cs typeface="Times New Roman" panose="02020603050405020304"/>
                        </a:rPr>
                        <a:t>Vertical aligns the content in a table row</a:t>
                      </a:r>
                      <a:endParaRPr lang="en-US" sz="1600" kern="50" dirty="0">
                        <a:solidFill>
                          <a:srgbClr val="000000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69047</Words>
  <Application>WPS Presentation</Application>
  <PresentationFormat>On-screen Show (4:3)</PresentationFormat>
  <Paragraphs>2652</Paragraphs>
  <Slides>162</Slides>
  <Notes>162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162</vt:i4>
      </vt:variant>
    </vt:vector>
  </HeadingPairs>
  <TitlesOfParts>
    <vt:vector size="181" baseType="lpstr">
      <vt:lpstr>Arial</vt:lpstr>
      <vt:lpstr>SimSun</vt:lpstr>
      <vt:lpstr>Wingdings</vt:lpstr>
      <vt:lpstr>Wingdings</vt:lpstr>
      <vt:lpstr>Wingdings 2</vt:lpstr>
      <vt:lpstr>Wingdings</vt:lpstr>
      <vt:lpstr>Tw Cen MT</vt:lpstr>
      <vt:lpstr>Geez Able</vt:lpstr>
      <vt:lpstr>Microsoft YaHei</vt:lpstr>
      <vt:lpstr>Arial Unicode MS</vt:lpstr>
      <vt:lpstr>Calibri</vt:lpstr>
      <vt:lpstr>Calibri</vt:lpstr>
      <vt:lpstr>DejaVu Sans</vt:lpstr>
      <vt:lpstr>Liberation Serif</vt:lpstr>
      <vt:lpstr>Times New Roman</vt:lpstr>
      <vt:lpstr>Times New Roman</vt:lpstr>
      <vt:lpstr>Liberation Serif</vt:lpstr>
      <vt:lpstr>Symbol</vt:lpstr>
      <vt:lpstr>Median</vt:lpstr>
      <vt:lpstr>Chapter Two  HTML Tags </vt:lpstr>
      <vt:lpstr>1.Basic HTML Tags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1.Basic HTML Tags…</vt:lpstr>
      <vt:lpstr>2. HTML Text Formatting Tags</vt:lpstr>
      <vt:lpstr>2. HTML Text Formatting Tags…</vt:lpstr>
      <vt:lpstr>2. 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2. HTML Text Formatting Tags…</vt:lpstr>
      <vt:lpstr>PowerPoint 演示文稿</vt:lpstr>
      <vt:lpstr>PowerPoint 演示文稿</vt:lpstr>
      <vt:lpstr>2.HTML Text Formatting Tags…</vt:lpstr>
      <vt:lpstr>HTML Comments </vt:lpstr>
      <vt:lpstr>Inserting Image</vt:lpstr>
      <vt:lpstr>Inserting Image…</vt:lpstr>
      <vt:lpstr>Inserting Image…</vt:lpstr>
      <vt:lpstr>Inserting Image…</vt:lpstr>
      <vt:lpstr>Inserting Image…</vt:lpstr>
      <vt:lpstr>Inserting Image…</vt:lpstr>
      <vt:lpstr>Inserting Image…</vt:lpstr>
      <vt:lpstr>Inserting Image…</vt:lpstr>
      <vt:lpstr>Image Map</vt:lpstr>
      <vt:lpstr>Image Map…</vt:lpstr>
      <vt:lpstr>Image Map…</vt:lpstr>
      <vt:lpstr>Image Map…</vt:lpstr>
      <vt:lpstr>Image Map…</vt:lpstr>
      <vt:lpstr>Image Map…</vt:lpstr>
      <vt:lpstr>PowerPoint 演示文稿</vt:lpstr>
      <vt:lpstr>PowerPoint 演示文稿</vt:lpstr>
      <vt:lpstr>3. Tables</vt:lpstr>
      <vt:lpstr>3. Tables…</vt:lpstr>
      <vt:lpstr>3. Tables…</vt:lpstr>
      <vt:lpstr>PowerPoint 演示文稿</vt:lpstr>
      <vt:lpstr>3. Tables…</vt:lpstr>
      <vt:lpstr>3. Tables…</vt:lpstr>
      <vt:lpstr>3. Tables…</vt:lpstr>
      <vt:lpstr>3. Tables…</vt:lpstr>
      <vt:lpstr>3. Tables…</vt:lpstr>
      <vt:lpstr>3. Tables…</vt:lpstr>
      <vt:lpstr>3. Tables…</vt:lpstr>
      <vt:lpstr>3. Tables…</vt:lpstr>
      <vt:lpstr>PowerPoint 演示文稿</vt:lpstr>
      <vt:lpstr>3. Tables…</vt:lpstr>
      <vt:lpstr>Ordered and Unordered List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Ordered and Unordered List…</vt:lpstr>
      <vt:lpstr>PowerPoint 演示文稿</vt:lpstr>
      <vt:lpstr>Grouping Elements: the DIV and SPAN Elements</vt:lpstr>
      <vt:lpstr>The DIV and SPAN Elements…</vt:lpstr>
      <vt:lpstr>The DIV and SPAN Elements…</vt:lpstr>
      <vt:lpstr>Frames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Frames…</vt:lpstr>
      <vt:lpstr>PowerPoint 演示文稿</vt:lpstr>
      <vt:lpstr>HTML Forms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HTML Forms…</vt:lpstr>
      <vt:lpstr>PowerPoint 演示文稿</vt:lpstr>
      <vt:lpstr>PowerPoint 演示文稿</vt:lpstr>
      <vt:lpstr>HTML Forms…</vt:lpstr>
      <vt:lpstr>HTML Forms…</vt:lpstr>
      <vt:lpstr>HTML Forms…</vt:lpstr>
      <vt:lpstr>Inserting Multimedia</vt:lpstr>
      <vt:lpstr>Inserting Multimedia…</vt:lpstr>
      <vt:lpstr>Inserting Multimedia…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  HTML Tags </dc:title>
  <dc:creator>lattu</dc:creator>
  <cp:lastModifiedBy>kibrug</cp:lastModifiedBy>
  <cp:revision>254</cp:revision>
  <dcterms:created xsi:type="dcterms:W3CDTF">2006-08-16T00:00:00Z</dcterms:created>
  <dcterms:modified xsi:type="dcterms:W3CDTF">2022-06-03T07:52:03Z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807E9A53BCC642368E9E2523CF4F453F</vt:lpwstr>
  </property>
  <property fmtid="{D5CDD505-2E9C-101B-9397-08002B2CF9AE}" pid="3" name="KSOProductBuildVer">
    <vt:lpwstr>1033-11.2.0.10451</vt:lpwstr>
  </property>
</Properties>
</file>