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A64A3-02C1-4344-BEF8-BB6211AAF0B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349439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A64A3-02C1-4344-BEF8-BB6211AAF0B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189407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A64A3-02C1-4344-BEF8-BB6211AAF0B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376520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A64A3-02C1-4344-BEF8-BB6211AAF0B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42414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A64A3-02C1-4344-BEF8-BB6211AAF0B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355291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A64A3-02C1-4344-BEF8-BB6211AAF0B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138613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A64A3-02C1-4344-BEF8-BB6211AAF0B8}"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191011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A64A3-02C1-4344-BEF8-BB6211AAF0B8}"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35555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A64A3-02C1-4344-BEF8-BB6211AAF0B8}"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57863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A64A3-02C1-4344-BEF8-BB6211AAF0B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68128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A64A3-02C1-4344-BEF8-BB6211AAF0B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CFE8B-32DF-4547-82B0-EE32BBD7BAE6}" type="slidenum">
              <a:rPr lang="en-US" smtClean="0"/>
              <a:t>‹#›</a:t>
            </a:fld>
            <a:endParaRPr lang="en-US"/>
          </a:p>
        </p:txBody>
      </p:sp>
    </p:spTree>
    <p:extLst>
      <p:ext uri="{BB962C8B-B14F-4D97-AF65-F5344CB8AC3E}">
        <p14:creationId xmlns:p14="http://schemas.microsoft.com/office/powerpoint/2010/main" val="404197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A64A3-02C1-4344-BEF8-BB6211AAF0B8}" type="datetimeFigureOut">
              <a:rPr lang="en-US" smtClean="0"/>
              <a:t>4/18/2022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CFE8B-32DF-4547-82B0-EE32BBD7BAE6}" type="slidenum">
              <a:rPr lang="en-US" smtClean="0"/>
              <a:t>‹#›</a:t>
            </a:fld>
            <a:endParaRPr lang="en-US"/>
          </a:p>
        </p:txBody>
      </p:sp>
    </p:spTree>
    <p:extLst>
      <p:ext uri="{BB962C8B-B14F-4D97-AF65-F5344CB8AC3E}">
        <p14:creationId xmlns:p14="http://schemas.microsoft.com/office/powerpoint/2010/main" val="263519531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tackify.com/continuous-delivery-vs-continuous-deployment-vs-continuous-integ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05" y="593558"/>
            <a:ext cx="11085095" cy="1596189"/>
          </a:xfrm>
        </p:spPr>
        <p:txBody>
          <a:bodyPr/>
          <a:lstStyle/>
          <a:p>
            <a:r>
              <a:rPr lang="en-US" dirty="0" smtClean="0"/>
              <a:t>Deployment Practices</a:t>
            </a:r>
            <a:endParaRPr lang="en-US" dirty="0"/>
          </a:p>
        </p:txBody>
      </p:sp>
      <p:sp>
        <p:nvSpPr>
          <p:cNvPr id="3" name="Subtitle 2"/>
          <p:cNvSpPr>
            <a:spLocks noGrp="1"/>
          </p:cNvSpPr>
          <p:nvPr>
            <p:ph type="subTitle" idx="1"/>
          </p:nvPr>
        </p:nvSpPr>
        <p:spPr>
          <a:xfrm>
            <a:off x="1524000" y="3031959"/>
            <a:ext cx="9144000" cy="3673642"/>
          </a:xfrm>
        </p:spPr>
        <p:txBody>
          <a:bodyPr/>
          <a:lstStyle/>
          <a:p>
            <a:r>
              <a:rPr lang="en-US" dirty="0" smtClean="0"/>
              <a:t> Fully </a:t>
            </a:r>
            <a:r>
              <a:rPr lang="en-US" dirty="0"/>
              <a:t>understand </a:t>
            </a:r>
            <a:r>
              <a:rPr lang="en-US" dirty="0" smtClean="0"/>
              <a:t>of </a:t>
            </a:r>
            <a:r>
              <a:rPr lang="en-US" dirty="0"/>
              <a:t>deployment workflow to encourage efficient application deployment and updates. </a:t>
            </a:r>
          </a:p>
        </p:txBody>
      </p:sp>
    </p:spTree>
    <p:extLst>
      <p:ext uri="{BB962C8B-B14F-4D97-AF65-F5344CB8AC3E}">
        <p14:creationId xmlns:p14="http://schemas.microsoft.com/office/powerpoint/2010/main" val="423657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Deployment Tools:</a:t>
            </a:r>
            <a:endParaRPr lang="en-US" cap="all" dirty="0"/>
          </a:p>
        </p:txBody>
      </p:sp>
      <p:sp>
        <p:nvSpPr>
          <p:cNvPr id="3" name="Content Placeholder 2"/>
          <p:cNvSpPr>
            <a:spLocks noGrp="1"/>
          </p:cNvSpPr>
          <p:nvPr>
            <p:ph idx="1"/>
          </p:nvPr>
        </p:nvSpPr>
        <p:spPr>
          <a:xfrm>
            <a:off x="376989" y="1780675"/>
            <a:ext cx="11534274" cy="4396288"/>
          </a:xfrm>
        </p:spPr>
        <p:txBody>
          <a:bodyPr>
            <a:normAutofit/>
          </a:bodyPr>
          <a:lstStyle/>
          <a:p>
            <a:r>
              <a:rPr lang="en-US" dirty="0" smtClean="0">
                <a:latin typeface="Agency FB" panose="020B0503020202020204" pitchFamily="34" charset="0"/>
              </a:rPr>
              <a:t>Software </a:t>
            </a:r>
            <a:r>
              <a:rPr lang="en-US" dirty="0">
                <a:latin typeface="Agency FB" panose="020B0503020202020204" pitchFamily="34" charset="0"/>
              </a:rPr>
              <a:t>deployment tools make the process of distributing software and updates as easy as possible. Often, these tasks are automatic or scheduled to enable software developers to focus on what they do best – writing code. And the best tools work with a variety of platforms and types of infrastructures, making it easy to streamline your workflow in your preferred environment.</a:t>
            </a:r>
          </a:p>
          <a:p>
            <a:r>
              <a:rPr lang="en-US" dirty="0">
                <a:latin typeface="Agency FB" panose="020B0503020202020204" pitchFamily="34" charset="0"/>
              </a:rPr>
              <a:t>Software deployment tools also allow developers to collaborate on their projects, track progress, and manage changes. </a:t>
            </a:r>
            <a:r>
              <a:rPr lang="en-US" dirty="0">
                <a:latin typeface="Agency FB" panose="020B0503020202020204" pitchFamily="34" charset="0"/>
                <a:hlinkClick r:id="rId2"/>
              </a:rPr>
              <a:t>Continuous integration and continuous deployment</a:t>
            </a:r>
            <a:r>
              <a:rPr lang="en-US" dirty="0">
                <a:latin typeface="Agency FB" panose="020B0503020202020204" pitchFamily="34" charset="0"/>
              </a:rPr>
              <a:t> may be utilized to deploy software as changes are made, providing seamless updates for end users</a:t>
            </a:r>
            <a:r>
              <a:rPr lang="en-US" dirty="0" smtClean="0">
                <a:latin typeface="Agency FB" panose="020B0503020202020204" pitchFamily="34" charset="0"/>
              </a:rPr>
              <a:t>.</a:t>
            </a:r>
            <a:endParaRPr lang="en-US" dirty="0">
              <a:latin typeface="Agency FB" panose="020B0503020202020204" pitchFamily="34" charset="0"/>
            </a:endParaRPr>
          </a:p>
        </p:txBody>
      </p:sp>
    </p:spTree>
    <p:extLst>
      <p:ext uri="{BB962C8B-B14F-4D97-AF65-F5344CB8AC3E}">
        <p14:creationId xmlns:p14="http://schemas.microsoft.com/office/powerpoint/2010/main" val="326122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63" y="192506"/>
            <a:ext cx="11726779" cy="1275348"/>
          </a:xfrm>
        </p:spPr>
        <p:txBody>
          <a:bodyPr/>
          <a:lstStyle/>
          <a:p>
            <a:r>
              <a:rPr lang="en-US" dirty="0" smtClean="0"/>
              <a:t>Deployment Tools Examples </a:t>
            </a:r>
            <a:endParaRPr lang="en-US" dirty="0"/>
          </a:p>
        </p:txBody>
      </p:sp>
      <p:sp>
        <p:nvSpPr>
          <p:cNvPr id="3" name="Subtitle 2"/>
          <p:cNvSpPr>
            <a:spLocks noGrp="1"/>
          </p:cNvSpPr>
          <p:nvPr>
            <p:ph type="subTitle" idx="1"/>
          </p:nvPr>
        </p:nvSpPr>
        <p:spPr>
          <a:xfrm>
            <a:off x="176463" y="1732548"/>
            <a:ext cx="11638548" cy="4756484"/>
          </a:xfrm>
        </p:spPr>
        <p:txBody>
          <a:bodyPr>
            <a:normAutofit/>
          </a:bodyPr>
          <a:lstStyle/>
          <a:p>
            <a:pPr algn="l"/>
            <a:r>
              <a:rPr lang="en-US" b="1" dirty="0" smtClean="0">
                <a:latin typeface="Agency FB" panose="020B0503020202020204" pitchFamily="34" charset="0"/>
              </a:rPr>
              <a:t>1.Bamboo</a:t>
            </a:r>
          </a:p>
          <a:p>
            <a:pPr algn="l"/>
            <a:r>
              <a:rPr lang="en-US" dirty="0" smtClean="0">
                <a:latin typeface="Agency FB" panose="020B0503020202020204" pitchFamily="34" charset="0"/>
              </a:rPr>
              <a:t> Is </a:t>
            </a:r>
            <a:r>
              <a:rPr lang="en-US" dirty="0">
                <a:latin typeface="Agency FB" panose="020B0503020202020204" pitchFamily="34" charset="0"/>
              </a:rPr>
              <a:t>a continuous integration server that automates release management for applications and general software, allowing teams to establish a streamlined pipeline of build </a:t>
            </a:r>
            <a:r>
              <a:rPr lang="en-US" dirty="0" smtClean="0">
                <a:latin typeface="Agency FB" panose="020B0503020202020204" pitchFamily="34" charset="0"/>
              </a:rPr>
              <a:t>delivery</a:t>
            </a:r>
          </a:p>
          <a:p>
            <a:pPr algn="l"/>
            <a:r>
              <a:rPr lang="en-US" b="1" dirty="0" smtClean="0">
                <a:latin typeface="Agency FB" panose="020B0503020202020204" pitchFamily="34" charset="0"/>
              </a:rPr>
              <a:t>2.TeamCity</a:t>
            </a:r>
          </a:p>
          <a:p>
            <a:pPr algn="l"/>
            <a:r>
              <a:rPr lang="en-US" dirty="0" smtClean="0">
                <a:latin typeface="Agency FB" panose="020B0503020202020204" pitchFamily="34" charset="0"/>
              </a:rPr>
              <a:t> Is </a:t>
            </a:r>
            <a:r>
              <a:rPr lang="en-US" dirty="0">
                <a:latin typeface="Agency FB" panose="020B0503020202020204" pitchFamily="34" charset="0"/>
              </a:rPr>
              <a:t>a continuous integration and software deployment server with Docker images for servers and agents. It offers a wide range of developer-oriented features to take team performance to the next level. Special additional functionality can be added from over 100 ready-to-use plugins</a:t>
            </a:r>
            <a:r>
              <a:rPr lang="en-US" dirty="0" smtClean="0">
                <a:latin typeface="Agency FB" panose="020B0503020202020204" pitchFamily="34" charset="0"/>
              </a:rPr>
              <a:t>.</a:t>
            </a:r>
          </a:p>
          <a:p>
            <a:pPr algn="l"/>
            <a:r>
              <a:rPr lang="en-US" b="1" dirty="0" smtClean="0">
                <a:latin typeface="Agency FB" panose="020B0503020202020204" pitchFamily="34" charset="0"/>
              </a:rPr>
              <a:t>3.</a:t>
            </a:r>
            <a:r>
              <a:rPr lang="en-US" b="1" dirty="0">
                <a:latin typeface="Agency FB" panose="020B0503020202020204" pitchFamily="34" charset="0"/>
              </a:rPr>
              <a:t> </a:t>
            </a:r>
            <a:r>
              <a:rPr lang="en-US" b="1" dirty="0" smtClean="0">
                <a:latin typeface="Agency FB" panose="020B0503020202020204" pitchFamily="34" charset="0"/>
              </a:rPr>
              <a:t>AWS</a:t>
            </a:r>
          </a:p>
          <a:p>
            <a:pPr algn="l"/>
            <a:r>
              <a:rPr lang="en-US" dirty="0" err="1" smtClean="0">
                <a:latin typeface="Agency FB" panose="020B0503020202020204" pitchFamily="34" charset="0"/>
              </a:rPr>
              <a:t>CodeDeploy</a:t>
            </a:r>
            <a:r>
              <a:rPr lang="en-US" dirty="0" smtClean="0">
                <a:latin typeface="Agency FB" panose="020B0503020202020204" pitchFamily="34" charset="0"/>
              </a:rPr>
              <a:t> </a:t>
            </a:r>
            <a:r>
              <a:rPr lang="en-US" dirty="0">
                <a:latin typeface="Agency FB" panose="020B0503020202020204" pitchFamily="34" charset="0"/>
              </a:rPr>
              <a:t>is a service from Amazon Web Services that automates code deployments to any instance. It works with any platform, language, and application. AWS </a:t>
            </a:r>
            <a:r>
              <a:rPr lang="en-US" dirty="0" err="1">
                <a:latin typeface="Agency FB" panose="020B0503020202020204" pitchFamily="34" charset="0"/>
              </a:rPr>
              <a:t>CodeDeploy</a:t>
            </a:r>
            <a:r>
              <a:rPr lang="en-US" dirty="0">
                <a:latin typeface="Agency FB" panose="020B0503020202020204" pitchFamily="34" charset="0"/>
              </a:rPr>
              <a:t> makes it easier to rapidly release new features, helps avoid downtime during application deployment, and handles the complexity of updating applications. AWS </a:t>
            </a:r>
            <a:r>
              <a:rPr lang="en-US" dirty="0" err="1">
                <a:latin typeface="Agency FB" panose="020B0503020202020204" pitchFamily="34" charset="0"/>
              </a:rPr>
              <a:t>CodeDeploy</a:t>
            </a:r>
            <a:r>
              <a:rPr lang="en-US" dirty="0">
                <a:latin typeface="Agency FB" panose="020B0503020202020204" pitchFamily="34" charset="0"/>
              </a:rPr>
              <a:t> can automate software deployments.</a:t>
            </a:r>
          </a:p>
        </p:txBody>
      </p:sp>
    </p:spTree>
    <p:extLst>
      <p:ext uri="{BB962C8B-B14F-4D97-AF65-F5344CB8AC3E}">
        <p14:creationId xmlns:p14="http://schemas.microsoft.com/office/powerpoint/2010/main" val="74061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778042"/>
          </a:xfrm>
        </p:spPr>
        <p:txBody>
          <a:bodyPr>
            <a:normAutofit fontScale="90000"/>
          </a:bodyPr>
          <a:lstStyle/>
          <a:p>
            <a:r>
              <a:rPr lang="en-US" dirty="0" smtClean="0"/>
              <a:t>Continue………………</a:t>
            </a:r>
            <a:endParaRPr lang="en-US" dirty="0"/>
          </a:p>
        </p:txBody>
      </p:sp>
      <p:sp>
        <p:nvSpPr>
          <p:cNvPr id="3" name="Subtitle 2"/>
          <p:cNvSpPr>
            <a:spLocks noGrp="1"/>
          </p:cNvSpPr>
          <p:nvPr>
            <p:ph type="subTitle" idx="1"/>
          </p:nvPr>
        </p:nvSpPr>
        <p:spPr>
          <a:xfrm>
            <a:off x="64167" y="882315"/>
            <a:ext cx="12015537" cy="5847347"/>
          </a:xfrm>
        </p:spPr>
        <p:txBody>
          <a:bodyPr/>
          <a:lstStyle/>
          <a:p>
            <a:pPr algn="l"/>
            <a:r>
              <a:rPr lang="en-US" b="1" dirty="0" smtClean="0">
                <a:latin typeface="Agency FB" panose="020B0503020202020204" pitchFamily="34" charset="0"/>
              </a:rPr>
              <a:t>4.Octopus </a:t>
            </a:r>
            <a:r>
              <a:rPr lang="en-US" b="1" dirty="0">
                <a:latin typeface="Agency FB" panose="020B0503020202020204" pitchFamily="34" charset="0"/>
              </a:rPr>
              <a:t>Deploy </a:t>
            </a:r>
            <a:endParaRPr lang="en-US" b="1" dirty="0" smtClean="0">
              <a:latin typeface="Agency FB" panose="020B0503020202020204" pitchFamily="34" charset="0"/>
            </a:endParaRPr>
          </a:p>
          <a:p>
            <a:pPr algn="l"/>
            <a:r>
              <a:rPr lang="en-US" dirty="0" smtClean="0">
                <a:latin typeface="Agency FB" panose="020B0503020202020204" pitchFamily="34" charset="0"/>
              </a:rPr>
              <a:t>is </a:t>
            </a:r>
            <a:r>
              <a:rPr lang="en-US" dirty="0">
                <a:latin typeface="Agency FB" panose="020B0503020202020204" pitchFamily="34" charset="0"/>
              </a:rPr>
              <a:t>an automated system designed to simplify deployment of ASP.NET applications, Windows Services, and databases. It enables software developers to automate application deployments, whether on-premises or in the cloud</a:t>
            </a:r>
            <a:r>
              <a:rPr lang="en-US" dirty="0" smtClean="0">
                <a:latin typeface="Agency FB" panose="020B0503020202020204" pitchFamily="34" charset="0"/>
              </a:rPr>
              <a:t>.</a:t>
            </a:r>
          </a:p>
          <a:p>
            <a:pPr algn="l"/>
            <a:r>
              <a:rPr lang="en-US" b="1" dirty="0" smtClean="0">
                <a:latin typeface="Agency FB" panose="020B0503020202020204" pitchFamily="34" charset="0"/>
              </a:rPr>
              <a:t>5.</a:t>
            </a:r>
            <a:r>
              <a:rPr lang="en-US" b="1" dirty="0" smtClean="0">
                <a:latin typeface="Agency FB" panose="020B0503020202020204" pitchFamily="34" charset="0"/>
              </a:rPr>
              <a:t> </a:t>
            </a:r>
            <a:r>
              <a:rPr lang="en-US" b="1" dirty="0" err="1" smtClean="0">
                <a:latin typeface="Agency FB" panose="020B0503020202020204" pitchFamily="34" charset="0"/>
              </a:rPr>
              <a:t>ElectricFlow</a:t>
            </a:r>
            <a:endParaRPr lang="en-US" b="1" dirty="0" smtClean="0">
              <a:latin typeface="Agency FB" panose="020B0503020202020204" pitchFamily="34" charset="0"/>
            </a:endParaRPr>
          </a:p>
          <a:p>
            <a:pPr algn="l"/>
            <a:r>
              <a:rPr lang="en-US" dirty="0" err="1">
                <a:latin typeface="Agency FB" panose="020B0503020202020204" pitchFamily="34" charset="0"/>
              </a:rPr>
              <a:t>ElectricCloud’s</a:t>
            </a:r>
            <a:r>
              <a:rPr lang="en-US" dirty="0">
                <a:latin typeface="Agency FB" panose="020B0503020202020204" pitchFamily="34" charset="0"/>
              </a:rPr>
              <a:t> </a:t>
            </a:r>
            <a:r>
              <a:rPr lang="en-US" dirty="0" err="1">
                <a:latin typeface="Agency FB" panose="020B0503020202020204" pitchFamily="34" charset="0"/>
              </a:rPr>
              <a:t>ElectricFlow</a:t>
            </a:r>
            <a:r>
              <a:rPr lang="en-US" dirty="0">
                <a:latin typeface="Agency FB" panose="020B0503020202020204" pitchFamily="34" charset="0"/>
              </a:rPr>
              <a:t> is a platform that helps develop software, deliver it, and maintain it with regular updates. </a:t>
            </a:r>
            <a:r>
              <a:rPr lang="en-US" dirty="0" err="1">
                <a:latin typeface="Agency FB" panose="020B0503020202020204" pitchFamily="34" charset="0"/>
              </a:rPr>
              <a:t>ElectricFlow</a:t>
            </a:r>
            <a:r>
              <a:rPr lang="en-US" dirty="0">
                <a:latin typeface="Agency FB" panose="020B0503020202020204" pitchFamily="34" charset="0"/>
              </a:rPr>
              <a:t> helps model, automate, and track cloud-native, container, and legacy application deployments with ease</a:t>
            </a:r>
            <a:r>
              <a:rPr lang="en-US" dirty="0" smtClean="0">
                <a:latin typeface="Agency FB" panose="020B0503020202020204" pitchFamily="34" charset="0"/>
              </a:rPr>
              <a:t>.</a:t>
            </a:r>
          </a:p>
          <a:p>
            <a:pPr algn="l"/>
            <a:r>
              <a:rPr lang="en-US" b="1" dirty="0" smtClean="0">
                <a:latin typeface="Agency FB" panose="020B0503020202020204" pitchFamily="34" charset="0"/>
              </a:rPr>
              <a:t>6. PDQ Deploy</a:t>
            </a:r>
            <a:endParaRPr lang="en-US" b="1" dirty="0" smtClean="0">
              <a:latin typeface="Agency FB" panose="020B0503020202020204" pitchFamily="34" charset="0"/>
            </a:endParaRPr>
          </a:p>
          <a:p>
            <a:pPr algn="l"/>
            <a:r>
              <a:rPr lang="en-US" dirty="0" smtClean="0">
                <a:latin typeface="Agency FB" panose="020B0503020202020204" pitchFamily="34" charset="0"/>
              </a:rPr>
              <a:t>PDQ </a:t>
            </a:r>
            <a:r>
              <a:rPr lang="en-US" dirty="0">
                <a:latin typeface="Agency FB" panose="020B0503020202020204" pitchFamily="34" charset="0"/>
              </a:rPr>
              <a:t>Deploy offers the ability to remotely install software or patches to Windows systems. Pre-built ready-to-deploy packages are available for applications such as Adobe Flash, Java, Firefox, and more for all computers.</a:t>
            </a:r>
          </a:p>
        </p:txBody>
      </p:sp>
    </p:spTree>
    <p:extLst>
      <p:ext uri="{BB962C8B-B14F-4D97-AF65-F5344CB8AC3E}">
        <p14:creationId xmlns:p14="http://schemas.microsoft.com/office/powerpoint/2010/main" val="259710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Code generators</a:t>
            </a:r>
            <a:endParaRPr lang="en-US" dirty="0"/>
          </a:p>
        </p:txBody>
      </p:sp>
      <p:sp>
        <p:nvSpPr>
          <p:cNvPr id="3" name="Content Placeholder 2"/>
          <p:cNvSpPr>
            <a:spLocks noGrp="1"/>
          </p:cNvSpPr>
          <p:nvPr>
            <p:ph idx="1"/>
          </p:nvPr>
        </p:nvSpPr>
        <p:spPr/>
        <p:txBody>
          <a:bodyPr/>
          <a:lstStyle/>
          <a:p>
            <a:r>
              <a:rPr lang="en-US" dirty="0" smtClean="0">
                <a:latin typeface="Agency FB" panose="020B0503020202020204" pitchFamily="34" charset="0"/>
              </a:rPr>
              <a:t>Code </a:t>
            </a:r>
            <a:r>
              <a:rPr lang="en-US" dirty="0">
                <a:latin typeface="Agency FB" panose="020B0503020202020204" pitchFamily="34" charset="0"/>
              </a:rPr>
              <a:t>generation is part of the process chain of a compiler </a:t>
            </a:r>
            <a:r>
              <a:rPr lang="en-US" dirty="0" smtClean="0">
                <a:latin typeface="Agency FB" panose="020B0503020202020204" pitchFamily="34" charset="0"/>
              </a:rPr>
              <a:t>and </a:t>
            </a:r>
            <a:r>
              <a:rPr lang="en-US" dirty="0">
                <a:latin typeface="Agency FB" panose="020B0503020202020204" pitchFamily="34" charset="0"/>
              </a:rPr>
              <a:t>converts intermediate representation of source code into a form that can be readily executed by the target system. Sophisticated compilers typically perform multiple passes over various intermediate forms</a:t>
            </a:r>
          </a:p>
        </p:txBody>
      </p:sp>
    </p:spTree>
    <p:extLst>
      <p:ext uri="{BB962C8B-B14F-4D97-AF65-F5344CB8AC3E}">
        <p14:creationId xmlns:p14="http://schemas.microsoft.com/office/powerpoint/2010/main" val="312858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7010" y="63584"/>
            <a:ext cx="9144000" cy="939048"/>
          </a:xfrm>
        </p:spPr>
        <p:txBody>
          <a:bodyPr/>
          <a:lstStyle/>
          <a:p>
            <a:r>
              <a:rPr lang="en-US" dirty="0" smtClean="0"/>
              <a:t>Type of Code Generator </a:t>
            </a:r>
            <a:endParaRPr lang="en-US" dirty="0"/>
          </a:p>
        </p:txBody>
      </p:sp>
      <p:sp>
        <p:nvSpPr>
          <p:cNvPr id="3" name="Subtitle 2"/>
          <p:cNvSpPr>
            <a:spLocks noGrp="1"/>
          </p:cNvSpPr>
          <p:nvPr>
            <p:ph type="subTitle" idx="1"/>
          </p:nvPr>
        </p:nvSpPr>
        <p:spPr>
          <a:xfrm>
            <a:off x="304801" y="938463"/>
            <a:ext cx="11181346" cy="4319337"/>
          </a:xfrm>
        </p:spPr>
        <p:style>
          <a:lnRef idx="2">
            <a:schemeClr val="dk1"/>
          </a:lnRef>
          <a:fillRef idx="1">
            <a:schemeClr val="lt1"/>
          </a:fillRef>
          <a:effectRef idx="0">
            <a:schemeClr val="dk1"/>
          </a:effectRef>
          <a:fontRef idx="minor">
            <a:schemeClr val="dk1"/>
          </a:fontRef>
        </p:style>
        <p:txBody>
          <a:bodyPr/>
          <a:lstStyle/>
          <a:p>
            <a:pPr marL="457200" indent="-457200" algn="l">
              <a:buAutoNum type="arabicPeriod"/>
            </a:pPr>
            <a:r>
              <a:rPr lang="en-US" dirty="0" smtClean="0">
                <a:solidFill>
                  <a:schemeClr val="accent2"/>
                </a:solidFill>
              </a:rPr>
              <a:t>Active Code  </a:t>
            </a:r>
            <a:r>
              <a:rPr lang="en-US" dirty="0">
                <a:solidFill>
                  <a:schemeClr val="accent2"/>
                </a:solidFill>
              </a:rPr>
              <a:t>g</a:t>
            </a:r>
            <a:r>
              <a:rPr lang="en-US" dirty="0" smtClean="0">
                <a:solidFill>
                  <a:schemeClr val="accent2"/>
                </a:solidFill>
              </a:rPr>
              <a:t>enerator</a:t>
            </a:r>
            <a:endParaRPr lang="en-US" dirty="0">
              <a:solidFill>
                <a:schemeClr val="accent2"/>
              </a:solidFill>
            </a:endParaRPr>
          </a:p>
          <a:p>
            <a:pPr algn="l"/>
            <a:r>
              <a:rPr lang="en-US" dirty="0"/>
              <a:t> </a:t>
            </a:r>
            <a:r>
              <a:rPr lang="en-US" dirty="0" smtClean="0"/>
              <a:t>      </a:t>
            </a:r>
            <a:r>
              <a:rPr lang="en-US" dirty="0" smtClean="0">
                <a:latin typeface="Agency FB" panose="020B0503020202020204" pitchFamily="34" charset="0"/>
              </a:rPr>
              <a:t>Used to keep track of the code during its lifecycle.</a:t>
            </a:r>
          </a:p>
          <a:p>
            <a:pPr algn="l"/>
            <a:r>
              <a:rPr lang="en-US" dirty="0" smtClean="0">
                <a:latin typeface="Agency FB" panose="020B0503020202020204" pitchFamily="34" charset="0"/>
              </a:rPr>
              <a:t>       Used to run on code multiple times during the lifecycle</a:t>
            </a:r>
          </a:p>
          <a:p>
            <a:pPr algn="l"/>
            <a:r>
              <a:rPr lang="en-US" dirty="0" smtClean="0">
                <a:solidFill>
                  <a:schemeClr val="accent2"/>
                </a:solidFill>
              </a:rPr>
              <a:t>2. Passive Code g</a:t>
            </a:r>
            <a:r>
              <a:rPr lang="en-US" dirty="0" smtClean="0">
                <a:solidFill>
                  <a:schemeClr val="accent2"/>
                </a:solidFill>
              </a:rPr>
              <a:t>enerator</a:t>
            </a:r>
          </a:p>
          <a:p>
            <a:pPr algn="l"/>
            <a:r>
              <a:rPr lang="en-US" dirty="0" smtClean="0">
                <a:solidFill>
                  <a:schemeClr val="accent2"/>
                </a:solidFill>
              </a:rPr>
              <a:t>   </a:t>
            </a:r>
            <a:r>
              <a:rPr lang="en-US" dirty="0" smtClean="0">
                <a:solidFill>
                  <a:schemeClr val="accent2"/>
                </a:solidFill>
                <a:latin typeface="Agency FB" panose="020B0503020202020204" pitchFamily="34" charset="0"/>
              </a:rPr>
              <a:t>  </a:t>
            </a:r>
            <a:r>
              <a:rPr lang="en-US" dirty="0" smtClean="0">
                <a:latin typeface="Agency FB" panose="020B0503020202020204" pitchFamily="34" charset="0"/>
              </a:rPr>
              <a:t>Passive code generators build the code once, then have nothing more to do with the code </a:t>
            </a:r>
            <a:endParaRPr lang="en-US" dirty="0">
              <a:solidFill>
                <a:schemeClr val="accent2"/>
              </a:solidFill>
              <a:latin typeface="Agency FB" panose="020B0503020202020204" pitchFamily="34" charset="0"/>
            </a:endParaRPr>
          </a:p>
        </p:txBody>
      </p:sp>
    </p:spTree>
    <p:extLst>
      <p:ext uri="{BB962C8B-B14F-4D97-AF65-F5344CB8AC3E}">
        <p14:creationId xmlns:p14="http://schemas.microsoft.com/office/powerpoint/2010/main" val="250011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1074820"/>
          </a:xfrm>
        </p:spPr>
        <p:txBody>
          <a:bodyPr>
            <a:normAutofit/>
          </a:bodyPr>
          <a:lstStyle/>
          <a:p>
            <a:r>
              <a:rPr lang="en-US" dirty="0" smtClean="0"/>
              <a:t> Code generation approaches</a:t>
            </a:r>
            <a:endParaRPr lang="en-US" dirty="0"/>
          </a:p>
        </p:txBody>
      </p:sp>
      <p:sp>
        <p:nvSpPr>
          <p:cNvPr id="3" name="Subtitle 2"/>
          <p:cNvSpPr>
            <a:spLocks noGrp="1"/>
          </p:cNvSpPr>
          <p:nvPr>
            <p:ph type="subTitle" idx="1"/>
          </p:nvPr>
        </p:nvSpPr>
        <p:spPr>
          <a:xfrm>
            <a:off x="1" y="1074821"/>
            <a:ext cx="12111788" cy="5719011"/>
          </a:xfrm>
        </p:spPr>
        <p:txBody>
          <a:bodyPr>
            <a:normAutofit/>
          </a:bodyPr>
          <a:lstStyle/>
          <a:p>
            <a:pPr lvl="1" algn="l"/>
            <a:r>
              <a:rPr lang="en-US" sz="1600" dirty="0" smtClean="0">
                <a:latin typeface="Agency FB" panose="020B0503020202020204" pitchFamily="34" charset="0"/>
              </a:rPr>
              <a:t>The main  goal of code generation approaches can be singled out: </a:t>
            </a:r>
          </a:p>
          <a:p>
            <a:pPr lvl="2" algn="l"/>
            <a:r>
              <a:rPr lang="en-US" dirty="0" smtClean="0">
                <a:latin typeface="Agency FB" panose="020B0503020202020204" pitchFamily="34" charset="0"/>
              </a:rPr>
              <a:t>1. Template-based.</a:t>
            </a:r>
          </a:p>
          <a:p>
            <a:pPr lvl="2" algn="l"/>
            <a:r>
              <a:rPr lang="en-US" dirty="0">
                <a:latin typeface="Agency FB" panose="020B0503020202020204" pitchFamily="34" charset="0"/>
              </a:rPr>
              <a:t>W</a:t>
            </a:r>
            <a:r>
              <a:rPr lang="en-US" dirty="0" smtClean="0">
                <a:latin typeface="Agency FB" panose="020B0503020202020204" pitchFamily="34" charset="0"/>
              </a:rPr>
              <a:t>riting special textual templates, which basically are a set of rules. These rules specify the way of generating code from some specific model.</a:t>
            </a:r>
          </a:p>
          <a:p>
            <a:pPr lvl="2" algn="l"/>
            <a:r>
              <a:rPr lang="en-US" dirty="0" smtClean="0">
                <a:latin typeface="Agency FB" panose="020B0503020202020204" pitchFamily="34" charset="0"/>
              </a:rPr>
              <a:t>2. Visitor-based .</a:t>
            </a:r>
          </a:p>
          <a:p>
            <a:pPr lvl="2" algn="l"/>
            <a:r>
              <a:rPr lang="en-US" dirty="0">
                <a:latin typeface="Agency FB" panose="020B0503020202020204" pitchFamily="34" charset="0"/>
              </a:rPr>
              <a:t>T</a:t>
            </a:r>
            <a:r>
              <a:rPr lang="en-US" dirty="0" smtClean="0">
                <a:latin typeface="Agency FB" panose="020B0503020202020204" pitchFamily="34" charset="0"/>
              </a:rPr>
              <a:t>hat the code is being generated while iterating through textual representation of the model.                                        </a:t>
            </a:r>
          </a:p>
          <a:p>
            <a:pPr marL="914400" lvl="1" indent="-457200" algn="l">
              <a:buFont typeface="+mj-lt"/>
              <a:buAutoNum type="arabicPeriod"/>
            </a:pPr>
            <a:endParaRPr lang="en-US" dirty="0" smtClean="0">
              <a:latin typeface="Agency FB" panose="020B0503020202020204" pitchFamily="34" charset="0"/>
            </a:endParaRPr>
          </a:p>
        </p:txBody>
      </p:sp>
    </p:spTree>
    <p:extLst>
      <p:ext uri="{BB962C8B-B14F-4D97-AF65-F5344CB8AC3E}">
        <p14:creationId xmlns:p14="http://schemas.microsoft.com/office/powerpoint/2010/main" val="4020821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482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Agency FB</vt:lpstr>
      <vt:lpstr>Arial</vt:lpstr>
      <vt:lpstr>Calibri</vt:lpstr>
      <vt:lpstr>Calibri Light</vt:lpstr>
      <vt:lpstr>Office Theme</vt:lpstr>
      <vt:lpstr>Deployment Practices</vt:lpstr>
      <vt:lpstr>Software Deployment Tools:</vt:lpstr>
      <vt:lpstr>Deployment Tools Examples </vt:lpstr>
      <vt:lpstr>Continue………………</vt:lpstr>
      <vt:lpstr>                     Code generators</vt:lpstr>
      <vt:lpstr>Type of Code Generator </vt:lpstr>
      <vt:lpstr> Code generation approaches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Practices</dc:title>
  <dc:creator>Windows User</dc:creator>
  <cp:lastModifiedBy>Windows User</cp:lastModifiedBy>
  <cp:revision>8</cp:revision>
  <dcterms:created xsi:type="dcterms:W3CDTF">2022-04-18T18:44:49Z</dcterms:created>
  <dcterms:modified xsi:type="dcterms:W3CDTF">2022-04-18T21:05:31Z</dcterms:modified>
</cp:coreProperties>
</file>