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4"/>
    <p:sldMasterId id="2147484260" r:id="rId5"/>
    <p:sldMasterId id="2147484296" r:id="rId6"/>
    <p:sldMasterId id="2147484308" r:id="rId7"/>
  </p:sldMasterIdLst>
  <p:notesMasterIdLst>
    <p:notesMasterId r:id="rId42"/>
  </p:notesMasterIdLst>
  <p:sldIdLst>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56" r:id="rId21"/>
    <p:sldId id="369" r:id="rId22"/>
    <p:sldId id="375" r:id="rId23"/>
    <p:sldId id="363" r:id="rId24"/>
    <p:sldId id="364" r:id="rId25"/>
    <p:sldId id="365" r:id="rId26"/>
    <p:sldId id="366" r:id="rId27"/>
    <p:sldId id="367" r:id="rId28"/>
    <p:sldId id="368" r:id="rId29"/>
    <p:sldId id="341" r:id="rId30"/>
    <p:sldId id="358" r:id="rId31"/>
    <p:sldId id="359" r:id="rId32"/>
    <p:sldId id="342" r:id="rId33"/>
    <p:sldId id="360" r:id="rId34"/>
    <p:sldId id="362" r:id="rId35"/>
    <p:sldId id="373" r:id="rId36"/>
    <p:sldId id="374" r:id="rId37"/>
    <p:sldId id="370" r:id="rId38"/>
    <p:sldId id="371" r:id="rId39"/>
    <p:sldId id="372" r:id="rId40"/>
    <p:sldId id="36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30C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1712C-C95A-495B-800B-0E49CC2E7BD4}" v="308" dt="2020-09-12T09:48:43.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485" autoAdjust="0"/>
    <p:restoredTop sz="94660"/>
  </p:normalViewPr>
  <p:slideViewPr>
    <p:cSldViewPr snapToGrid="0">
      <p:cViewPr varScale="1">
        <p:scale>
          <a:sx n="73" d="100"/>
          <a:sy n="73" d="100"/>
        </p:scale>
        <p:origin x="438" y="78"/>
      </p:cViewPr>
      <p:guideLst/>
    </p:cSldViewPr>
  </p:slideViewPr>
  <p:notesTextViewPr>
    <p:cViewPr>
      <p:scale>
        <a:sx n="3" d="2"/>
        <a:sy n="3" d="2"/>
      </p:scale>
      <p:origin x="0" y="0"/>
    </p:cViewPr>
  </p:notesTextViewPr>
  <p:sorterViewPr>
    <p:cViewPr>
      <p:scale>
        <a:sx n="100" d="100"/>
        <a:sy n="100" d="100"/>
      </p:scale>
      <p:origin x="0" y="-110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DF8A9-A186-48DB-A63B-CC2AA08077D4}" type="datetimeFigureOut">
              <a:rPr lang="en-GB" smtClean="0"/>
              <a:t>22/05/2022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E4AD5-5EC8-40E3-833B-61306D946F86}" type="slidenum">
              <a:rPr lang="en-GB" smtClean="0"/>
              <a:t>‹#›</a:t>
            </a:fld>
            <a:endParaRPr lang="en-GB"/>
          </a:p>
        </p:txBody>
      </p:sp>
    </p:spTree>
    <p:extLst>
      <p:ext uri="{BB962C8B-B14F-4D97-AF65-F5344CB8AC3E}">
        <p14:creationId xmlns:p14="http://schemas.microsoft.com/office/powerpoint/2010/main" val="221453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E433E27-213F-4B1C-A7A8-92B8C4F05781}" type="datetime1">
              <a:rPr lang="en-US" smtClean="0"/>
              <a:t>5/22/2022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213907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F20BB0-73C0-412E-8E3D-5AA985705116}" type="datetime1">
              <a:rPr lang="en-US" smtClean="0"/>
              <a:t>5/22/2022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243472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42CB96-013A-4934-9270-EB061A5031CA}" type="datetime1">
              <a:rPr lang="en-US" smtClean="0"/>
              <a:t>5/22/2022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401628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612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42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97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4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54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6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506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894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93D8D-A87D-4420-851B-3435C86E4C70}" type="datetime1">
              <a:rPr lang="en-US" smtClean="0"/>
              <a:t>5/22/2022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2824436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018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862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608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852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093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891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504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0299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4244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46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16FA76-2AF6-4649-AB1B-51F486048F99}" type="datetime1">
              <a:rPr lang="en-US" smtClean="0"/>
              <a:t>5/22/2022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1364899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4200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527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8881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5305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379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2659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939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3501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21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0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B53B6D-EAED-4784-B451-231DD7025C82}" type="datetime1">
              <a:rPr lang="en-US" smtClean="0"/>
              <a:t>5/22/2022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34738749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4584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113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683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9819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173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94B479A-F7AB-4E50-8698-AE16FCF85B18}" type="datetime1">
              <a:rPr lang="en-US" smtClean="0"/>
              <a:t>5/22/2022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427841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3E993B5-185C-4301-B03A-D2990CEC7FB5}" type="datetime1">
              <a:rPr lang="en-US" smtClean="0"/>
              <a:t>5/22/2022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16050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EBA9-B31E-4314-8C54-E0ABB249F671}" type="datetime1">
              <a:rPr lang="en-US" smtClean="0"/>
              <a:t>5/22/2022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24066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C45153-609D-4F07-BB0A-962E78D835A0}" type="datetime1">
              <a:rPr lang="en-US" smtClean="0"/>
              <a:t>5/22/2022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119752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485095-714C-41AE-B9B3-A437251005BB}" type="datetime1">
              <a:rPr lang="en-US" smtClean="0"/>
              <a:t>5/22/2022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787BDDF7-6262-41EA-9DD9-AD28F7B4D039}" type="slidenum">
              <a:rPr lang="en-KE" smtClean="0"/>
              <a:t>‹#›</a:t>
            </a:fld>
            <a:endParaRPr lang="en-KE"/>
          </a:p>
        </p:txBody>
      </p:sp>
    </p:spTree>
    <p:extLst>
      <p:ext uri="{BB962C8B-B14F-4D97-AF65-F5344CB8AC3E}">
        <p14:creationId xmlns:p14="http://schemas.microsoft.com/office/powerpoint/2010/main" val="93921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EFCC0-F870-4C68-A332-CEE57D1DFBD5}" type="datetime1">
              <a:rPr lang="en-US" smtClean="0"/>
              <a:t>5/22/2022</a:t>
            </a:fld>
            <a:endParaRPr lang="en-K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BDDF7-6262-41EA-9DD9-AD28F7B4D039}" type="slidenum">
              <a:rPr lang="en-KE" smtClean="0"/>
              <a:t>‹#›</a:t>
            </a:fld>
            <a:endParaRPr lang="en-KE"/>
          </a:p>
        </p:txBody>
      </p:sp>
    </p:spTree>
    <p:extLst>
      <p:ext uri="{BB962C8B-B14F-4D97-AF65-F5344CB8AC3E}">
        <p14:creationId xmlns:p14="http://schemas.microsoft.com/office/powerpoint/2010/main" val="1855332695"/>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9834365"/>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4099239"/>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2DF3C2-A76B-443A-A77D-3836A0D43347}"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22/05/2022</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379A3F-682B-4D5D-8CB8-52D6CEA5F599}"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70253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hyperlink" Target="mailto:yessethiopia2020@gmail.com" TargetMode="Externa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360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Norms </a:t>
            </a:r>
            <a:endParaRPr lang="en-GB" dirty="0"/>
          </a:p>
        </p:txBody>
      </p:sp>
      <p:sp>
        <p:nvSpPr>
          <p:cNvPr id="3" name="Content Placeholder 2"/>
          <p:cNvSpPr>
            <a:spLocks noGrp="1"/>
          </p:cNvSpPr>
          <p:nvPr>
            <p:ph idx="1"/>
          </p:nvPr>
        </p:nvSpPr>
        <p:spPr/>
        <p:txBody>
          <a:bodyPr/>
          <a:lstStyle/>
          <a:p>
            <a:r>
              <a:rPr lang="en-GB" dirty="0" smtClean="0"/>
              <a:t>Punctuality  </a:t>
            </a:r>
            <a:endParaRPr lang="en-GB" dirty="0" smtClean="0"/>
          </a:p>
          <a:p>
            <a:r>
              <a:rPr lang="en-GB" dirty="0" smtClean="0"/>
              <a:t>Respect opinions </a:t>
            </a:r>
          </a:p>
          <a:p>
            <a:r>
              <a:rPr lang="en-GB" dirty="0" smtClean="0"/>
              <a:t>Active participation </a:t>
            </a:r>
          </a:p>
          <a:p>
            <a:r>
              <a:rPr lang="en-GB" dirty="0" smtClean="0"/>
              <a:t>Note book and pen is must </a:t>
            </a:r>
          </a:p>
          <a:p>
            <a:r>
              <a:rPr lang="en-GB" dirty="0" smtClean="0"/>
              <a:t>Bring computers if possible </a:t>
            </a:r>
            <a:endParaRPr lang="en-GB" dirty="0" smtClean="0"/>
          </a:p>
          <a:p>
            <a:r>
              <a:rPr lang="en-GB" dirty="0" smtClean="0"/>
              <a:t>Also inform others </a:t>
            </a:r>
            <a:endParaRPr lang="en-GB" dirty="0" smtClean="0"/>
          </a:p>
          <a:p>
            <a:endParaRPr lang="en-GB" dirty="0" smtClean="0"/>
          </a:p>
          <a:p>
            <a:endParaRPr lang="en-GB" dirty="0"/>
          </a:p>
        </p:txBody>
      </p:sp>
    </p:spTree>
    <p:extLst>
      <p:ext uri="{BB962C8B-B14F-4D97-AF65-F5344CB8AC3E}">
        <p14:creationId xmlns:p14="http://schemas.microsoft.com/office/powerpoint/2010/main" val="366770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Schedule and certificate  </a:t>
            </a:r>
            <a:endParaRPr lang="en-GB" dirty="0"/>
          </a:p>
        </p:txBody>
      </p:sp>
      <p:sp>
        <p:nvSpPr>
          <p:cNvPr id="3" name="Content Placeholder 2"/>
          <p:cNvSpPr>
            <a:spLocks noGrp="1"/>
          </p:cNvSpPr>
          <p:nvPr>
            <p:ph idx="1"/>
          </p:nvPr>
        </p:nvSpPr>
        <p:spPr/>
        <p:txBody>
          <a:bodyPr/>
          <a:lstStyle/>
          <a:p>
            <a:r>
              <a:rPr lang="en-GB" dirty="0" smtClean="0"/>
              <a:t>Flexible schedule, </a:t>
            </a:r>
            <a:endParaRPr lang="en-GB" dirty="0" smtClean="0"/>
          </a:p>
          <a:p>
            <a:r>
              <a:rPr lang="en-GB" dirty="0" smtClean="0"/>
              <a:t>Mix of </a:t>
            </a:r>
            <a:r>
              <a:rPr lang="en-GB" dirty="0" smtClean="0"/>
              <a:t>face </a:t>
            </a:r>
            <a:r>
              <a:rPr lang="en-GB" dirty="0" smtClean="0"/>
              <a:t>to face and online</a:t>
            </a:r>
          </a:p>
          <a:p>
            <a:r>
              <a:rPr lang="en-GB" dirty="0" smtClean="0"/>
              <a:t>To be certified, it is important to attend all sessions, submit all assignments and participate in YessEthiopia related volunteer missions   </a:t>
            </a:r>
          </a:p>
        </p:txBody>
      </p:sp>
    </p:spTree>
    <p:extLst>
      <p:ext uri="{BB962C8B-B14F-4D97-AF65-F5344CB8AC3E}">
        <p14:creationId xmlns:p14="http://schemas.microsoft.com/office/powerpoint/2010/main" val="1676910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GB" b="1" dirty="0" smtClean="0"/>
              <a:t>Day One… Introduction </a:t>
            </a:r>
            <a:endParaRPr lang="en-GB" b="1" dirty="0"/>
          </a:p>
        </p:txBody>
      </p:sp>
      <p:sp>
        <p:nvSpPr>
          <p:cNvPr id="3" name="Content Placeholder 2"/>
          <p:cNvSpPr>
            <a:spLocks noGrp="1"/>
          </p:cNvSpPr>
          <p:nvPr>
            <p:ph idx="1"/>
          </p:nvPr>
        </p:nvSpPr>
        <p:spPr>
          <a:xfrm>
            <a:off x="705393" y="1528354"/>
            <a:ext cx="11038115" cy="4648609"/>
          </a:xfrm>
        </p:spPr>
        <p:txBody>
          <a:bodyPr>
            <a:normAutofit fontScale="92500" lnSpcReduction="20000"/>
          </a:bodyPr>
          <a:lstStyle/>
          <a:p>
            <a:r>
              <a:rPr lang="en-GB" dirty="0" smtClean="0"/>
              <a:t>Introducing the Trainers </a:t>
            </a:r>
            <a:r>
              <a:rPr lang="en-GB" dirty="0" smtClean="0"/>
              <a:t>…. </a:t>
            </a:r>
          </a:p>
          <a:p>
            <a:pPr lvl="1"/>
            <a:r>
              <a:rPr lang="en-GB" dirty="0" err="1" smtClean="0"/>
              <a:t>Fikadu</a:t>
            </a:r>
            <a:r>
              <a:rPr lang="en-GB" dirty="0" smtClean="0"/>
              <a:t> </a:t>
            </a:r>
            <a:r>
              <a:rPr lang="en-GB" dirty="0" err="1" smtClean="0"/>
              <a:t>Reta</a:t>
            </a:r>
            <a:r>
              <a:rPr lang="en-GB" dirty="0" smtClean="0"/>
              <a:t> (an assistant professor at </a:t>
            </a:r>
            <a:r>
              <a:rPr lang="en-GB" dirty="0" err="1" smtClean="0"/>
              <a:t>Hawassa</a:t>
            </a:r>
            <a:r>
              <a:rPr lang="en-GB" dirty="0" smtClean="0"/>
              <a:t> University) </a:t>
            </a:r>
            <a:endParaRPr lang="en-GB" dirty="0" smtClean="0"/>
          </a:p>
          <a:p>
            <a:pPr lvl="1"/>
            <a:r>
              <a:rPr lang="en-GB" dirty="0" err="1" smtClean="0"/>
              <a:t>Fikadu</a:t>
            </a:r>
            <a:r>
              <a:rPr lang="en-GB" dirty="0" smtClean="0"/>
              <a:t> </a:t>
            </a:r>
            <a:r>
              <a:rPr lang="en-GB" dirty="0" err="1" smtClean="0"/>
              <a:t>Reta</a:t>
            </a:r>
            <a:r>
              <a:rPr lang="en-GB" dirty="0" smtClean="0"/>
              <a:t> is from rural family background in Ethiopia </a:t>
            </a:r>
          </a:p>
          <a:p>
            <a:pPr lvl="1"/>
            <a:r>
              <a:rPr lang="en-GB" dirty="0" smtClean="0"/>
              <a:t>Has been staff member of </a:t>
            </a:r>
            <a:r>
              <a:rPr lang="en-GB" dirty="0" err="1" smtClean="0"/>
              <a:t>Hawassa</a:t>
            </a:r>
            <a:r>
              <a:rPr lang="en-GB" dirty="0" smtClean="0"/>
              <a:t> University since 2005 GC (1998EC)</a:t>
            </a:r>
          </a:p>
          <a:p>
            <a:pPr lvl="1"/>
            <a:r>
              <a:rPr lang="en-GB" dirty="0" smtClean="0"/>
              <a:t>His major is in Agriculture Development with focus in Human Nutrition</a:t>
            </a:r>
          </a:p>
          <a:p>
            <a:pPr lvl="1"/>
            <a:r>
              <a:rPr lang="en-GB" dirty="0" smtClean="0"/>
              <a:t>Studied at </a:t>
            </a:r>
            <a:r>
              <a:rPr lang="en-GB" dirty="0" err="1" smtClean="0"/>
              <a:t>Hawassa</a:t>
            </a:r>
            <a:r>
              <a:rPr lang="en-GB" dirty="0" smtClean="0"/>
              <a:t> University, University of Copenhagen and Belgium </a:t>
            </a:r>
          </a:p>
          <a:p>
            <a:pPr lvl="1"/>
            <a:r>
              <a:rPr lang="en-GB" dirty="0" smtClean="0"/>
              <a:t>His PhD from Belgium </a:t>
            </a:r>
            <a:r>
              <a:rPr lang="en-GB" dirty="0" smtClean="0"/>
              <a:t>was</a:t>
            </a:r>
            <a:r>
              <a:rPr lang="en-GB" dirty="0" smtClean="0"/>
              <a:t> suspended pending </a:t>
            </a:r>
            <a:r>
              <a:rPr lang="en-GB" dirty="0" smtClean="0"/>
              <a:t>due to </a:t>
            </a:r>
            <a:r>
              <a:rPr lang="en-GB" dirty="0" err="1" smtClean="0"/>
              <a:t>covid</a:t>
            </a:r>
            <a:r>
              <a:rPr lang="en-GB" dirty="0" smtClean="0"/>
              <a:t> and other setbacks </a:t>
            </a:r>
            <a:endParaRPr lang="en-GB" dirty="0" smtClean="0"/>
          </a:p>
          <a:p>
            <a:pPr lvl="1"/>
            <a:r>
              <a:rPr lang="en-GB" dirty="0" smtClean="0"/>
              <a:t>Now he is doing PhD in Leadership at the University of Nebraska Lincoln, USA</a:t>
            </a:r>
            <a:endParaRPr lang="en-GB" dirty="0" smtClean="0"/>
          </a:p>
          <a:p>
            <a:pPr lvl="1"/>
            <a:r>
              <a:rPr lang="en-GB" dirty="0" smtClean="0"/>
              <a:t>He is also founder and General manager of YessEthiopia </a:t>
            </a:r>
          </a:p>
          <a:p>
            <a:pPr lvl="1"/>
            <a:r>
              <a:rPr lang="en-GB" dirty="0" smtClean="0"/>
              <a:t>He was in Thailand, Germany, Holland, USA</a:t>
            </a:r>
            <a:r>
              <a:rPr lang="en-GB" dirty="0" smtClean="0"/>
              <a:t>, Denmark, Sweden, Netherlands, </a:t>
            </a:r>
            <a:r>
              <a:rPr lang="en-GB" dirty="0" smtClean="0"/>
              <a:t>Kenya, Uganda and Eritrea </a:t>
            </a:r>
            <a:endParaRPr lang="en-GB" dirty="0" smtClean="0"/>
          </a:p>
          <a:p>
            <a:pPr lvl="1"/>
            <a:r>
              <a:rPr lang="en-GB" dirty="0" smtClean="0"/>
              <a:t>Was leading projects of about 2 million Euro total budget </a:t>
            </a:r>
            <a:endParaRPr lang="en-GB" dirty="0" smtClean="0"/>
          </a:p>
          <a:p>
            <a:pPr lvl="1"/>
            <a:r>
              <a:rPr lang="en-GB" dirty="0" smtClean="0"/>
              <a:t> Experienced in teaching, research, training, collaborative project management </a:t>
            </a:r>
          </a:p>
          <a:p>
            <a:pPr lvl="1"/>
            <a:r>
              <a:rPr lang="en-GB" dirty="0" smtClean="0"/>
              <a:t>Published more than 10 papers and wrote three none academic books </a:t>
            </a:r>
          </a:p>
          <a:p>
            <a:pPr lvl="1"/>
            <a:r>
              <a:rPr lang="en-GB" dirty="0" smtClean="0"/>
              <a:t>Passionate about volunteer missions, youth empowerment and education quality </a:t>
            </a:r>
            <a:endParaRPr lang="en-GB" dirty="0"/>
          </a:p>
        </p:txBody>
      </p:sp>
    </p:spTree>
    <p:extLst>
      <p:ext uri="{BB962C8B-B14F-4D97-AF65-F5344CB8AC3E}">
        <p14:creationId xmlns:p14="http://schemas.microsoft.com/office/powerpoint/2010/main" val="3937772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b="1" dirty="0" smtClean="0"/>
              <a:t>Duration of the training </a:t>
            </a:r>
            <a:endParaRPr lang="en-GB" sz="5400" b="1" dirty="0"/>
          </a:p>
        </p:txBody>
      </p:sp>
      <p:sp>
        <p:nvSpPr>
          <p:cNvPr id="3" name="Content Placeholder 2"/>
          <p:cNvSpPr>
            <a:spLocks noGrp="1"/>
          </p:cNvSpPr>
          <p:nvPr>
            <p:ph idx="1"/>
          </p:nvPr>
        </p:nvSpPr>
        <p:spPr>
          <a:xfrm>
            <a:off x="838200" y="2272937"/>
            <a:ext cx="10515600" cy="3904026"/>
          </a:xfrm>
        </p:spPr>
        <p:txBody>
          <a:bodyPr>
            <a:normAutofit/>
          </a:bodyPr>
          <a:lstStyle/>
          <a:p>
            <a:r>
              <a:rPr lang="en-GB" sz="4000" dirty="0" smtClean="0"/>
              <a:t>Online 4 days meeting session </a:t>
            </a:r>
          </a:p>
          <a:p>
            <a:r>
              <a:rPr lang="en-GB" sz="4000" dirty="0" smtClean="0"/>
              <a:t>Followed by practical activity </a:t>
            </a:r>
          </a:p>
          <a:p>
            <a:r>
              <a:rPr lang="en-GB" sz="4000" dirty="0" smtClean="0"/>
              <a:t>Volunteer missions </a:t>
            </a:r>
            <a:endParaRPr lang="en-GB" sz="3600" dirty="0" smtClean="0"/>
          </a:p>
          <a:p>
            <a:pPr lvl="1"/>
            <a:endParaRPr lang="en-GB" sz="3600" dirty="0" smtClean="0"/>
          </a:p>
          <a:p>
            <a:pPr lvl="1"/>
            <a:endParaRPr lang="en-GB" sz="3600" dirty="0" smtClean="0"/>
          </a:p>
          <a:p>
            <a:pPr lvl="1"/>
            <a:endParaRPr lang="en-GB" sz="3600" dirty="0" smtClean="0"/>
          </a:p>
          <a:p>
            <a:endParaRPr lang="en-GB" sz="4000" dirty="0"/>
          </a:p>
        </p:txBody>
      </p:sp>
    </p:spTree>
    <p:extLst>
      <p:ext uri="{BB962C8B-B14F-4D97-AF65-F5344CB8AC3E}">
        <p14:creationId xmlns:p14="http://schemas.microsoft.com/office/powerpoint/2010/main" val="365193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GB" dirty="0" smtClean="0">
                <a:solidFill>
                  <a:srgbClr val="030CBD"/>
                </a:solidFill>
              </a:rPr>
              <a:t>CV Components </a:t>
            </a:r>
            <a:endParaRPr lang="en-GB" dirty="0">
              <a:solidFill>
                <a:srgbClr val="030CBD"/>
              </a:solidFill>
            </a:endParaRPr>
          </a:p>
        </p:txBody>
      </p:sp>
      <p:sp>
        <p:nvSpPr>
          <p:cNvPr id="3" name="Content Placeholder 2"/>
          <p:cNvSpPr>
            <a:spLocks noGrp="1"/>
          </p:cNvSpPr>
          <p:nvPr>
            <p:ph idx="1"/>
          </p:nvPr>
        </p:nvSpPr>
        <p:spPr>
          <a:xfrm>
            <a:off x="838200" y="1306286"/>
            <a:ext cx="10515600" cy="5081451"/>
          </a:xfrm>
        </p:spPr>
        <p:txBody>
          <a:bodyPr>
            <a:normAutofit fontScale="85000" lnSpcReduction="20000"/>
          </a:bodyPr>
          <a:lstStyle/>
          <a:p>
            <a:r>
              <a:rPr lang="en-GB" dirty="0">
                <a:solidFill>
                  <a:srgbClr val="030CBD"/>
                </a:solidFill>
              </a:rPr>
              <a:t>Personal background  </a:t>
            </a:r>
          </a:p>
          <a:p>
            <a:r>
              <a:rPr lang="en-GB" dirty="0">
                <a:solidFill>
                  <a:srgbClr val="030CBD"/>
                </a:solidFill>
              </a:rPr>
              <a:t>Career goal        </a:t>
            </a:r>
          </a:p>
          <a:p>
            <a:r>
              <a:rPr lang="en-GB" dirty="0">
                <a:solidFill>
                  <a:srgbClr val="030CBD"/>
                </a:solidFill>
              </a:rPr>
              <a:t>competencies </a:t>
            </a:r>
          </a:p>
          <a:p>
            <a:r>
              <a:rPr lang="en-GB" dirty="0" smtClean="0">
                <a:solidFill>
                  <a:srgbClr val="030CBD"/>
                </a:solidFill>
              </a:rPr>
              <a:t>Work </a:t>
            </a:r>
            <a:r>
              <a:rPr lang="en-GB" dirty="0">
                <a:solidFill>
                  <a:srgbClr val="030CBD"/>
                </a:solidFill>
              </a:rPr>
              <a:t>experience </a:t>
            </a:r>
          </a:p>
          <a:p>
            <a:r>
              <a:rPr lang="en-GB" dirty="0" smtClean="0">
                <a:solidFill>
                  <a:srgbClr val="030CBD"/>
                </a:solidFill>
              </a:rPr>
              <a:t>Education                                                                                                                                                                                                                                                                                 </a:t>
            </a:r>
            <a:endParaRPr lang="en-GB" dirty="0">
              <a:solidFill>
                <a:srgbClr val="030CBD"/>
              </a:solidFill>
            </a:endParaRPr>
          </a:p>
          <a:p>
            <a:r>
              <a:rPr lang="en-GB" dirty="0" smtClean="0">
                <a:solidFill>
                  <a:srgbClr val="030CBD"/>
                </a:solidFill>
              </a:rPr>
              <a:t>Skills … language, team work, computer                                                                                                                           </a:t>
            </a:r>
            <a:endParaRPr lang="en-GB" dirty="0">
              <a:solidFill>
                <a:srgbClr val="030CBD"/>
              </a:solidFill>
            </a:endParaRPr>
          </a:p>
          <a:p>
            <a:r>
              <a:rPr lang="en-GB" dirty="0">
                <a:solidFill>
                  <a:srgbClr val="030CBD"/>
                </a:solidFill>
              </a:rPr>
              <a:t>Short training …  </a:t>
            </a:r>
          </a:p>
          <a:p>
            <a:r>
              <a:rPr lang="en-GB" dirty="0">
                <a:solidFill>
                  <a:srgbClr val="030CBD"/>
                </a:solidFill>
              </a:rPr>
              <a:t>Volunteer experience</a:t>
            </a:r>
          </a:p>
          <a:p>
            <a:r>
              <a:rPr lang="en-GB" dirty="0" smtClean="0">
                <a:solidFill>
                  <a:srgbClr val="030CBD"/>
                </a:solidFill>
              </a:rPr>
              <a:t>Memberships</a:t>
            </a:r>
          </a:p>
          <a:p>
            <a:r>
              <a:rPr lang="en-GB" dirty="0" smtClean="0">
                <a:solidFill>
                  <a:srgbClr val="030CBD"/>
                </a:solidFill>
              </a:rPr>
              <a:t>Publication </a:t>
            </a:r>
            <a:endParaRPr lang="en-GB" dirty="0">
              <a:solidFill>
                <a:srgbClr val="030CBD"/>
              </a:solidFill>
            </a:endParaRPr>
          </a:p>
          <a:p>
            <a:r>
              <a:rPr lang="en-GB" dirty="0">
                <a:solidFill>
                  <a:srgbClr val="030CBD"/>
                </a:solidFill>
              </a:rPr>
              <a:t>Awards </a:t>
            </a:r>
          </a:p>
          <a:p>
            <a:r>
              <a:rPr lang="en-GB" dirty="0">
                <a:solidFill>
                  <a:srgbClr val="030CBD"/>
                </a:solidFill>
              </a:rPr>
              <a:t>Hobbies </a:t>
            </a:r>
          </a:p>
          <a:p>
            <a:r>
              <a:rPr lang="en-GB" dirty="0">
                <a:solidFill>
                  <a:srgbClr val="030CBD"/>
                </a:solidFill>
              </a:rPr>
              <a:t>References </a:t>
            </a:r>
          </a:p>
          <a:p>
            <a:endParaRPr lang="en-GB" dirty="0">
              <a:solidFill>
                <a:srgbClr val="030CBD"/>
              </a:solidFill>
            </a:endParaRPr>
          </a:p>
        </p:txBody>
      </p:sp>
    </p:spTree>
    <p:extLst>
      <p:ext uri="{BB962C8B-B14F-4D97-AF65-F5344CB8AC3E}">
        <p14:creationId xmlns:p14="http://schemas.microsoft.com/office/powerpoint/2010/main" val="3214506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8984"/>
            <a:ext cx="10515600" cy="2396082"/>
          </a:xfrm>
        </p:spPr>
        <p:txBody>
          <a:bodyPr>
            <a:normAutofit/>
          </a:bodyPr>
          <a:lstStyle/>
          <a:p>
            <a:pPr algn="ctr"/>
            <a:r>
              <a:rPr lang="en-US" sz="9600" b="1" dirty="0" smtClean="0">
                <a:solidFill>
                  <a:srgbClr val="0000FF"/>
                </a:solidFill>
                <a:latin typeface="Arial" panose="020B0604020202020204" pitchFamily="34" charset="0"/>
                <a:cs typeface="Arial" panose="020B0604020202020204" pitchFamily="34" charset="0"/>
              </a:rPr>
              <a:t>Job Interview </a:t>
            </a:r>
            <a:endParaRPr lang="en-GB" sz="9600" dirty="0">
              <a:solidFill>
                <a:srgbClr val="0000FF"/>
              </a:solidFill>
            </a:endParaRPr>
          </a:p>
        </p:txBody>
      </p:sp>
    </p:spTree>
    <p:extLst>
      <p:ext uri="{BB962C8B-B14F-4D97-AF65-F5344CB8AC3E}">
        <p14:creationId xmlns:p14="http://schemas.microsoft.com/office/powerpoint/2010/main" val="2389200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from the emails sent </a:t>
            </a:r>
            <a:endParaRPr lang="en-GB" dirty="0"/>
          </a:p>
        </p:txBody>
      </p:sp>
      <p:sp>
        <p:nvSpPr>
          <p:cNvPr id="3" name="Content Placeholder 2"/>
          <p:cNvSpPr>
            <a:spLocks noGrp="1"/>
          </p:cNvSpPr>
          <p:nvPr>
            <p:ph idx="1"/>
          </p:nvPr>
        </p:nvSpPr>
        <p:spPr/>
        <p:txBody>
          <a:bodyPr/>
          <a:lstStyle/>
          <a:p>
            <a:r>
              <a:rPr lang="en-GB" dirty="0" smtClean="0"/>
              <a:t>14 emails sent </a:t>
            </a:r>
          </a:p>
          <a:p>
            <a:r>
              <a:rPr lang="en-GB" dirty="0" smtClean="0"/>
              <a:t>Some had no subject line </a:t>
            </a:r>
          </a:p>
          <a:p>
            <a:r>
              <a:rPr lang="en-GB" dirty="0" smtClean="0"/>
              <a:t>Few composed on subject line </a:t>
            </a:r>
          </a:p>
          <a:p>
            <a:r>
              <a:rPr lang="en-GB" dirty="0" smtClean="0"/>
              <a:t>Others had no proper introduction </a:t>
            </a:r>
          </a:p>
          <a:p>
            <a:r>
              <a:rPr lang="en-GB" dirty="0" smtClean="0"/>
              <a:t>One or two had no real name email ID </a:t>
            </a:r>
          </a:p>
          <a:p>
            <a:r>
              <a:rPr lang="en-GB" dirty="0" smtClean="0"/>
              <a:t>Someone sent letter of introduction … some wrote application letter already … </a:t>
            </a:r>
          </a:p>
          <a:p>
            <a:r>
              <a:rPr lang="en-GB" dirty="0" smtClean="0"/>
              <a:t>Some CVs were great but lacks focus and make </a:t>
            </a:r>
            <a:r>
              <a:rPr lang="en-GB" dirty="0" err="1" smtClean="0"/>
              <a:t>color</a:t>
            </a:r>
            <a:r>
              <a:rPr lang="en-GB" dirty="0" smtClean="0"/>
              <a:t> or bold and special font sizes … decorated documents </a:t>
            </a:r>
          </a:p>
          <a:p>
            <a:endParaRPr lang="en-GB" dirty="0"/>
          </a:p>
        </p:txBody>
      </p:sp>
    </p:spTree>
    <p:extLst>
      <p:ext uri="{BB962C8B-B14F-4D97-AF65-F5344CB8AC3E}">
        <p14:creationId xmlns:p14="http://schemas.microsoft.com/office/powerpoint/2010/main" val="1668821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lstStyle/>
          <a:p>
            <a:r>
              <a:rPr lang="en-US" b="1" dirty="0">
                <a:solidFill>
                  <a:srgbClr val="2C2C2C"/>
                </a:solidFill>
                <a:latin typeface="Arial" panose="020B0604020202020204" pitchFamily="34" charset="0"/>
                <a:cs typeface="Arial" panose="020B0604020202020204" pitchFamily="34" charset="0"/>
              </a:rPr>
              <a:t>A job interview </a:t>
            </a:r>
            <a:endParaRPr lang="en-GB" dirty="0"/>
          </a:p>
        </p:txBody>
      </p:sp>
      <p:sp>
        <p:nvSpPr>
          <p:cNvPr id="3" name="Content Placeholder 2"/>
          <p:cNvSpPr>
            <a:spLocks noGrp="1"/>
          </p:cNvSpPr>
          <p:nvPr>
            <p:ph idx="1"/>
          </p:nvPr>
        </p:nvSpPr>
        <p:spPr>
          <a:xfrm>
            <a:off x="838200" y="1319350"/>
            <a:ext cx="10515600" cy="4351338"/>
          </a:xfrm>
        </p:spPr>
        <p:txBody>
          <a:bodyPr>
            <a:noAutofit/>
          </a:bodyPr>
          <a:lstStyle/>
          <a:p>
            <a:pPr marL="182880" lvl="0" indent="-182880" algn="just">
              <a:spcBef>
                <a:spcPts val="1200"/>
              </a:spcBef>
              <a:spcAft>
                <a:spcPts val="200"/>
              </a:spcAft>
              <a:buClr>
                <a:srgbClr val="FF0000"/>
              </a:buClr>
              <a:buFont typeface="Wingdings" panose="05000000000000000000" pitchFamily="2" charset="2"/>
              <a:buChar char="Ø"/>
            </a:pPr>
            <a:r>
              <a:rPr lang="en-US" sz="2400" b="1" dirty="0">
                <a:solidFill>
                  <a:srgbClr val="2C2C2C"/>
                </a:solidFill>
                <a:latin typeface="Arial" panose="020B0604020202020204" pitchFamily="34" charset="0"/>
                <a:cs typeface="Arial" panose="020B0604020202020204" pitchFamily="34" charset="0"/>
              </a:rPr>
              <a:t>I</a:t>
            </a:r>
            <a:r>
              <a:rPr lang="en-US" sz="2400" b="1" dirty="0" smtClean="0">
                <a:solidFill>
                  <a:srgbClr val="2C2C2C"/>
                </a:solidFill>
                <a:latin typeface="Arial" panose="020B0604020202020204" pitchFamily="34" charset="0"/>
                <a:cs typeface="Arial" panose="020B0604020202020204" pitchFamily="34" charset="0"/>
              </a:rPr>
              <a:t>s </a:t>
            </a:r>
            <a:r>
              <a:rPr lang="en-US" sz="2400" dirty="0">
                <a:solidFill>
                  <a:srgbClr val="2C2C2C"/>
                </a:solidFill>
                <a:latin typeface="Arial" panose="020B0604020202020204" pitchFamily="34" charset="0"/>
                <a:cs typeface="Arial" panose="020B0604020202020204" pitchFamily="34" charset="0"/>
              </a:rPr>
              <a:t>a meeting between an employer and someone who is applying to work for the employer. </a:t>
            </a:r>
          </a:p>
          <a:p>
            <a:pPr marL="182880" lvl="0" indent="-182880" algn="just">
              <a:spcBef>
                <a:spcPts val="1200"/>
              </a:spcBef>
              <a:spcAft>
                <a:spcPts val="200"/>
              </a:spcAft>
              <a:buClr>
                <a:srgbClr val="FF0000"/>
              </a:buClr>
              <a:buFont typeface="Wingdings" panose="05000000000000000000" pitchFamily="2" charset="2"/>
              <a:buChar char="Ø"/>
            </a:pPr>
            <a:r>
              <a:rPr lang="en-US" sz="2400" dirty="0">
                <a:solidFill>
                  <a:srgbClr val="2C2C2C"/>
                </a:solidFill>
                <a:latin typeface="Arial" panose="020B0604020202020204" pitchFamily="34" charset="0"/>
                <a:cs typeface="Arial" panose="020B0604020202020204" pitchFamily="34" charset="0"/>
              </a:rPr>
              <a:t>Usually, the employer asks questions directly related to the applicant’s experience. The employer wants to hear what the applicant did, how they did it, and what he/she learned from it. </a:t>
            </a:r>
          </a:p>
          <a:p>
            <a:pPr marL="182880" lvl="0" indent="-182880" algn="just">
              <a:spcBef>
                <a:spcPts val="1200"/>
              </a:spcBef>
              <a:spcAft>
                <a:spcPts val="200"/>
              </a:spcAft>
              <a:buClr>
                <a:srgbClr val="FF0000"/>
              </a:buClr>
              <a:buFont typeface="Wingdings" panose="05000000000000000000" pitchFamily="2" charset="2"/>
              <a:buChar char="Ø"/>
            </a:pPr>
            <a:r>
              <a:rPr lang="en-US" sz="2400" dirty="0">
                <a:solidFill>
                  <a:srgbClr val="2C2C2C"/>
                </a:solidFill>
                <a:latin typeface="Arial" panose="020B0604020202020204" pitchFamily="34" charset="0"/>
                <a:cs typeface="Arial" panose="020B0604020202020204" pitchFamily="34" charset="0"/>
              </a:rPr>
              <a:t>The employer also tends to ask about the applicant’s strengths and weaknesses. When an employer asks questions during a job interview, he or she wants the applicant to answer the questions with </a:t>
            </a:r>
            <a:r>
              <a:rPr lang="en-US" sz="2400" dirty="0">
                <a:solidFill>
                  <a:srgbClr val="FF0000"/>
                </a:solidFill>
                <a:latin typeface="Arial" panose="020B0604020202020204" pitchFamily="34" charset="0"/>
                <a:cs typeface="Arial" panose="020B0604020202020204" pitchFamily="34" charset="0"/>
              </a:rPr>
              <a:t>speciﬁc examples</a:t>
            </a:r>
            <a:r>
              <a:rPr lang="en-US" sz="2400" dirty="0" smtClean="0">
                <a:solidFill>
                  <a:srgbClr val="2C2C2C"/>
                </a:solidFill>
                <a:latin typeface="Arial" panose="020B0604020202020204" pitchFamily="34" charset="0"/>
                <a:cs typeface="Arial" panose="020B0604020202020204" pitchFamily="34" charset="0"/>
              </a:rPr>
              <a:t>.</a:t>
            </a:r>
            <a:endParaRPr lang="en-US" sz="2400" dirty="0">
              <a:solidFill>
                <a:srgbClr val="2C2C2C"/>
              </a:solidFill>
              <a:latin typeface="Arial" panose="020B0604020202020204" pitchFamily="34" charset="0"/>
              <a:cs typeface="Arial" panose="020B0604020202020204" pitchFamily="34" charset="0"/>
            </a:endParaRPr>
          </a:p>
          <a:p>
            <a:pPr marL="285750" lvl="0" indent="-285750" algn="just">
              <a:spcBef>
                <a:spcPts val="1200"/>
              </a:spcBef>
              <a:spcAft>
                <a:spcPts val="200"/>
              </a:spcAft>
              <a:buClr>
                <a:srgbClr val="2C2C2C"/>
              </a:buClr>
              <a:buFont typeface="Wingdings" pitchFamily="2" charset="2"/>
              <a:buChar char="Ø"/>
            </a:pPr>
            <a:r>
              <a:rPr lang="en-US" sz="2400" dirty="0">
                <a:solidFill>
                  <a:srgbClr val="2C2C2C"/>
                </a:solidFill>
                <a:latin typeface="Arial" panose="020B0604020202020204" pitchFamily="34" charset="0"/>
                <a:cs typeface="Arial" panose="020B0604020202020204" pitchFamily="34" charset="0"/>
              </a:rPr>
              <a:t>The applicant also has the opportunity to ask questions about the job and the company. </a:t>
            </a:r>
          </a:p>
          <a:p>
            <a:pPr marL="285750" lvl="0" indent="-285750" algn="just">
              <a:spcBef>
                <a:spcPts val="1200"/>
              </a:spcBef>
              <a:spcAft>
                <a:spcPts val="200"/>
              </a:spcAft>
              <a:buClr>
                <a:srgbClr val="2C2C2C"/>
              </a:buClr>
              <a:buFont typeface="Wingdings" pitchFamily="2" charset="2"/>
              <a:buChar char="Ø"/>
            </a:pPr>
            <a:r>
              <a:rPr lang="en-US" sz="2400" b="1" dirty="0">
                <a:solidFill>
                  <a:srgbClr val="2C2C2C"/>
                </a:solidFill>
                <a:latin typeface="Arial" panose="020B0604020202020204" pitchFamily="34" charset="0"/>
                <a:cs typeface="Arial" panose="020B0604020202020204" pitchFamily="34" charset="0"/>
              </a:rPr>
              <a:t>First impression is </a:t>
            </a:r>
            <a:r>
              <a:rPr lang="en-US" sz="2400" dirty="0">
                <a:solidFill>
                  <a:srgbClr val="2C2C2C"/>
                </a:solidFill>
                <a:latin typeface="Arial" panose="020B0604020202020204" pitchFamily="34" charset="0"/>
                <a:cs typeface="Arial" panose="020B0604020202020204" pitchFamily="34" charset="0"/>
              </a:rPr>
              <a:t>very important. </a:t>
            </a:r>
          </a:p>
          <a:p>
            <a:pPr marL="640080" lvl="2" indent="-182880" algn="just">
              <a:spcBef>
                <a:spcPts val="200"/>
              </a:spcBef>
              <a:spcAft>
                <a:spcPts val="400"/>
              </a:spcAft>
              <a:buClr>
                <a:srgbClr val="2C2C2C"/>
              </a:buClr>
              <a:buFont typeface="Wingdings" pitchFamily="2" charset="2"/>
              <a:buChar char="ü"/>
            </a:pPr>
            <a:r>
              <a:rPr lang="en-US" sz="2400" dirty="0">
                <a:solidFill>
                  <a:srgbClr val="2C2C2C"/>
                </a:solidFill>
                <a:latin typeface="Arial" panose="020B0604020202020204" pitchFamily="34" charset="0"/>
                <a:cs typeface="Arial" panose="020B0604020202020204" pitchFamily="34" charset="0"/>
              </a:rPr>
              <a:t> People often remember the ﬁrst time that they met someone else and what they thought of them. </a:t>
            </a:r>
          </a:p>
          <a:p>
            <a:endParaRPr lang="en-GB" sz="2400" dirty="0"/>
          </a:p>
        </p:txBody>
      </p:sp>
    </p:spTree>
    <p:extLst>
      <p:ext uri="{BB962C8B-B14F-4D97-AF65-F5344CB8AC3E}">
        <p14:creationId xmlns:p14="http://schemas.microsoft.com/office/powerpoint/2010/main" val="893606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GB" dirty="0" smtClean="0"/>
              <a:t>Before and during interview…</a:t>
            </a:r>
            <a:r>
              <a:rPr lang="en-GB" dirty="0" smtClean="0">
                <a:solidFill>
                  <a:srgbClr val="FF0000"/>
                </a:solidFill>
              </a:rPr>
              <a:t> prepare  </a:t>
            </a:r>
            <a:endParaRPr lang="en-GB" dirty="0">
              <a:solidFill>
                <a:srgbClr val="FF0000"/>
              </a:solidFill>
            </a:endParaRPr>
          </a:p>
        </p:txBody>
      </p:sp>
      <p:sp>
        <p:nvSpPr>
          <p:cNvPr id="3" name="Content Placeholder 2"/>
          <p:cNvSpPr>
            <a:spLocks noGrp="1"/>
          </p:cNvSpPr>
          <p:nvPr>
            <p:ph idx="1"/>
          </p:nvPr>
        </p:nvSpPr>
        <p:spPr>
          <a:xfrm>
            <a:off x="838200" y="1515292"/>
            <a:ext cx="10515600" cy="5105809"/>
          </a:xfrm>
        </p:spPr>
        <p:txBody>
          <a:bodyPr>
            <a:normAutofit/>
          </a:bodyPr>
          <a:lstStyle/>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Gather information about the organization before the interview.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Dress appropriately. </a:t>
            </a:r>
            <a:r>
              <a:rPr lang="en-US" sz="2400" dirty="0" smtClean="0">
                <a:solidFill>
                  <a:srgbClr val="2C2C2C"/>
                </a:solidFill>
                <a:latin typeface="Arial" panose="020B0604020202020204" pitchFamily="34" charset="0"/>
                <a:cs typeface="Arial" panose="020B0604020202020204" pitchFamily="34" charset="0"/>
              </a:rPr>
              <a:t>… Be </a:t>
            </a:r>
            <a:r>
              <a:rPr lang="en-US" sz="2400" dirty="0">
                <a:solidFill>
                  <a:srgbClr val="2C2C2C"/>
                </a:solidFill>
                <a:latin typeface="Arial" panose="020B0604020202020204" pitchFamily="34" charset="0"/>
                <a:cs typeface="Arial" panose="020B0604020202020204" pitchFamily="34" charset="0"/>
              </a:rPr>
              <a:t>on time, Bring a copy of the CV.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Be </a:t>
            </a:r>
            <a:r>
              <a:rPr lang="en-US" sz="2400" dirty="0">
                <a:solidFill>
                  <a:srgbClr val="FF0000"/>
                </a:solidFill>
                <a:latin typeface="Arial" panose="020B0604020202020204" pitchFamily="34" charset="0"/>
                <a:cs typeface="Arial" panose="020B0604020202020204" pitchFamily="34" charset="0"/>
              </a:rPr>
              <a:t>respectful</a:t>
            </a:r>
            <a:r>
              <a:rPr lang="en-US" sz="2400" dirty="0">
                <a:solidFill>
                  <a:srgbClr val="2C2C2C"/>
                </a:solidFill>
                <a:latin typeface="Arial" panose="020B0604020202020204" pitchFamily="34" charset="0"/>
                <a:cs typeface="Arial" panose="020B0604020202020204" pitchFamily="34" charset="0"/>
              </a:rPr>
              <a:t> of the interviewer. </a:t>
            </a:r>
            <a:r>
              <a:rPr lang="en-US" sz="2400" dirty="0" smtClean="0">
                <a:solidFill>
                  <a:srgbClr val="2C2C2C"/>
                </a:solidFill>
                <a:latin typeface="Arial" panose="020B0604020202020204" pitchFamily="34" charset="0"/>
                <a:cs typeface="Arial" panose="020B0604020202020204" pitchFamily="34" charset="0"/>
              </a:rPr>
              <a:t>… Even </a:t>
            </a:r>
            <a:r>
              <a:rPr lang="en-US" sz="2400" dirty="0">
                <a:solidFill>
                  <a:srgbClr val="2C2C2C"/>
                </a:solidFill>
                <a:latin typeface="Arial" panose="020B0604020202020204" pitchFamily="34" charset="0"/>
                <a:cs typeface="Arial" panose="020B0604020202020204" pitchFamily="34" charset="0"/>
              </a:rPr>
              <a:t>if you are nervous, try to appear conﬁdent.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Speak clearly and establish eye contact.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Listen carefully to each question and answer exactly and completely what was asked.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Provide </a:t>
            </a:r>
            <a:r>
              <a:rPr lang="en-US" sz="2400" dirty="0">
                <a:solidFill>
                  <a:srgbClr val="FF0000"/>
                </a:solidFill>
                <a:latin typeface="Arial" panose="020B0604020202020204" pitchFamily="34" charset="0"/>
                <a:cs typeface="Arial" panose="020B0604020202020204" pitchFamily="34" charset="0"/>
              </a:rPr>
              <a:t>examples</a:t>
            </a:r>
            <a:r>
              <a:rPr lang="en-US" sz="2400" dirty="0">
                <a:solidFill>
                  <a:srgbClr val="2C2C2C"/>
                </a:solidFill>
                <a:latin typeface="Arial" panose="020B0604020202020204" pitchFamily="34" charset="0"/>
                <a:cs typeface="Arial" panose="020B0604020202020204" pitchFamily="34" charset="0"/>
              </a:rPr>
              <a:t> to illustrate experience and emphasize strengths. </a:t>
            </a:r>
          </a:p>
          <a:p>
            <a:pPr marL="577850" lvl="0" indent="-285750" algn="just">
              <a:spcBef>
                <a:spcPts val="1200"/>
              </a:spcBef>
              <a:spcAft>
                <a:spcPts val="200"/>
              </a:spcAft>
              <a:buClr>
                <a:srgbClr val="2C2C2C"/>
              </a:buClr>
              <a:buFont typeface="Wingdings" panose="05000000000000000000" pitchFamily="2" charset="2"/>
              <a:buChar char="q"/>
            </a:pPr>
            <a:r>
              <a:rPr lang="en-US" sz="2400" dirty="0">
                <a:solidFill>
                  <a:srgbClr val="2C2C2C"/>
                </a:solidFill>
                <a:latin typeface="Arial" panose="020B0604020202020204" pitchFamily="34" charset="0"/>
                <a:cs typeface="Arial" panose="020B0604020202020204" pitchFamily="34" charset="0"/>
              </a:rPr>
              <a:t>Prepare questions in advance that reﬂect knowledge about the organization or job type and ask for an opportunity to discuss questions</a:t>
            </a:r>
            <a:endParaRPr lang="en-GB" sz="2400" dirty="0"/>
          </a:p>
        </p:txBody>
      </p:sp>
    </p:spTree>
    <p:extLst>
      <p:ext uri="{BB962C8B-B14F-4D97-AF65-F5344CB8AC3E}">
        <p14:creationId xmlns:p14="http://schemas.microsoft.com/office/powerpoint/2010/main" val="1422200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3778"/>
          </a:xfrm>
        </p:spPr>
        <p:txBody>
          <a:bodyPr>
            <a:normAutofit fontScale="90000"/>
          </a:bodyPr>
          <a:lstStyle/>
          <a:p>
            <a:r>
              <a:rPr lang="en-GB" dirty="0" smtClean="0"/>
              <a:t>Interview … </a:t>
            </a:r>
            <a:endParaRPr lang="en-GB" dirty="0"/>
          </a:p>
        </p:txBody>
      </p:sp>
      <p:sp>
        <p:nvSpPr>
          <p:cNvPr id="3" name="Content Placeholder 2"/>
          <p:cNvSpPr>
            <a:spLocks noGrp="1"/>
          </p:cNvSpPr>
          <p:nvPr>
            <p:ph idx="1"/>
          </p:nvPr>
        </p:nvSpPr>
        <p:spPr>
          <a:xfrm>
            <a:off x="838200" y="1018903"/>
            <a:ext cx="10515600" cy="5158060"/>
          </a:xfrm>
        </p:spPr>
        <p:txBody>
          <a:bodyPr>
            <a:normAutofit/>
          </a:bodyPr>
          <a:lstStyle/>
          <a:p>
            <a:pPr marL="577850" lvl="0" indent="-285750" algn="just">
              <a:lnSpc>
                <a:spcPct val="200000"/>
              </a:lnSpc>
              <a:spcBef>
                <a:spcPts val="1200"/>
              </a:spcBef>
              <a:spcAft>
                <a:spcPts val="200"/>
              </a:spcAft>
              <a:buClr>
                <a:srgbClr val="2C2C2C"/>
              </a:buClr>
              <a:buFont typeface="Wingdings" panose="05000000000000000000" pitchFamily="2" charset="2"/>
              <a:buChar char="q"/>
            </a:pPr>
            <a:r>
              <a:rPr lang="en-US" sz="2200" dirty="0">
                <a:solidFill>
                  <a:srgbClr val="2C2C2C"/>
                </a:solidFill>
                <a:latin typeface="Arial" panose="020B0604020202020204" pitchFamily="34" charset="0"/>
                <a:cs typeface="Arial" panose="020B0604020202020204" pitchFamily="34" charset="0"/>
              </a:rPr>
              <a:t>Notepad and pen/pencil. </a:t>
            </a:r>
            <a:endParaRPr lang="x-none" sz="2200" dirty="0">
              <a:solidFill>
                <a:srgbClr val="2C2C2C"/>
              </a:solidFill>
              <a:latin typeface="Arial" panose="020B0604020202020204" pitchFamily="34" charset="0"/>
              <a:cs typeface="Arial" panose="020B0604020202020204" pitchFamily="34" charset="0"/>
            </a:endParaRP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Does your appearance say, </a:t>
            </a:r>
            <a:r>
              <a:rPr lang="en-US" sz="2200" b="1" dirty="0">
                <a:solidFill>
                  <a:srgbClr val="2C2C2C"/>
                </a:solidFill>
                <a:latin typeface="Corbel"/>
              </a:rPr>
              <a:t>“Hire me?” </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Start with good personal hygiene.  </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Well-groomed hairstyle.  Men should be clean shaven.</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Clean and trim fingernails </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Well brushed teeth and fresh breath  </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No visible tattoos or body piercing beyond conservative ear piercings</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No gum, candy or other objects in your mouth</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Minimal jewelry </a:t>
            </a:r>
            <a:r>
              <a:rPr lang="en-US" sz="2200" dirty="0" smtClean="0">
                <a:solidFill>
                  <a:srgbClr val="2C2C2C"/>
                </a:solidFill>
                <a:latin typeface="Corbel"/>
              </a:rPr>
              <a:t>….. Avoid </a:t>
            </a:r>
            <a:r>
              <a:rPr lang="en-US" sz="2200" dirty="0">
                <a:solidFill>
                  <a:srgbClr val="2C2C2C"/>
                </a:solidFill>
                <a:latin typeface="Corbel"/>
              </a:rPr>
              <a:t>heavy makeup </a:t>
            </a:r>
          </a:p>
          <a:p>
            <a:pPr marL="285750" lvl="0" indent="-285750" algn="just">
              <a:spcBef>
                <a:spcPts val="1200"/>
              </a:spcBef>
              <a:spcAft>
                <a:spcPts val="200"/>
              </a:spcAft>
              <a:buClr>
                <a:srgbClr val="FF0000"/>
              </a:buClr>
              <a:buFont typeface="Wingdings" panose="05000000000000000000" pitchFamily="2" charset="2"/>
              <a:buChar char="q"/>
            </a:pPr>
            <a:r>
              <a:rPr lang="en-US" sz="2200" dirty="0">
                <a:solidFill>
                  <a:srgbClr val="2C2C2C"/>
                </a:solidFill>
                <a:latin typeface="Corbel"/>
              </a:rPr>
              <a:t>Clothes should be clean and wrinkle free  </a:t>
            </a:r>
          </a:p>
          <a:p>
            <a:endParaRPr lang="en-GB" dirty="0"/>
          </a:p>
        </p:txBody>
      </p:sp>
    </p:spTree>
    <p:extLst>
      <p:ext uri="{BB962C8B-B14F-4D97-AF65-F5344CB8AC3E}">
        <p14:creationId xmlns:p14="http://schemas.microsoft.com/office/powerpoint/2010/main" val="3714962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942"/>
            <a:ext cx="10515600" cy="1325563"/>
          </a:xfrm>
        </p:spPr>
        <p:txBody>
          <a:bodyPr>
            <a:normAutofit/>
          </a:bodyPr>
          <a:lstStyle/>
          <a:p>
            <a:pPr algn="ctr"/>
            <a:r>
              <a:rPr lang="en-GB" sz="7200" b="1" dirty="0" smtClean="0">
                <a:solidFill>
                  <a:srgbClr val="0000CC"/>
                </a:solidFill>
              </a:rPr>
              <a:t>Employability Skills Training </a:t>
            </a:r>
            <a:endParaRPr lang="en-GB" sz="7200" b="1" dirty="0">
              <a:solidFill>
                <a:srgbClr val="0000CC"/>
              </a:solidFill>
            </a:endParaRPr>
          </a:p>
        </p:txBody>
      </p:sp>
      <p:sp>
        <p:nvSpPr>
          <p:cNvPr id="3" name="Content Placeholder 2"/>
          <p:cNvSpPr>
            <a:spLocks noGrp="1"/>
          </p:cNvSpPr>
          <p:nvPr>
            <p:ph idx="1"/>
          </p:nvPr>
        </p:nvSpPr>
        <p:spPr>
          <a:xfrm>
            <a:off x="838200" y="2086882"/>
            <a:ext cx="10515600" cy="4351338"/>
          </a:xfrm>
        </p:spPr>
        <p:txBody>
          <a:bodyPr>
            <a:normAutofit fontScale="77500" lnSpcReduction="20000"/>
          </a:bodyPr>
          <a:lstStyle/>
          <a:p>
            <a:pPr marL="0" indent="0" algn="ctr">
              <a:lnSpc>
                <a:spcPct val="107000"/>
              </a:lnSpc>
              <a:spcAft>
                <a:spcPts val="800"/>
              </a:spcAft>
              <a:buNone/>
            </a:pPr>
            <a:r>
              <a:rPr lang="en-GB" sz="32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F</a:t>
            </a:r>
            <a:r>
              <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or University </a:t>
            </a:r>
            <a:r>
              <a:rPr lang="en-GB" sz="32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Students and Graduates</a:t>
            </a:r>
            <a:endParaRPr lang="en-GB"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GB" sz="32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Hosted by Youth and education support services </a:t>
            </a:r>
            <a:r>
              <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Ethiopia</a:t>
            </a:r>
          </a:p>
          <a:p>
            <a:pPr marL="0" indent="0" algn="ctr">
              <a:lnSpc>
                <a:spcPct val="107000"/>
              </a:lnSpc>
              <a:spcAft>
                <a:spcPts val="800"/>
              </a:spcAft>
              <a:buNone/>
            </a:pPr>
            <a:r>
              <a:rPr lang="en-GB" sz="3200" b="1" dirty="0" err="1"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Jimma</a:t>
            </a:r>
            <a:r>
              <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 Team </a:t>
            </a:r>
            <a:endPar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GB" sz="3200" b="1" dirty="0" err="1"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YessEthiopia</a:t>
            </a:r>
            <a:r>
              <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 Telegram Group: </a:t>
            </a:r>
            <a:r>
              <a:rPr lang="en-GB" sz="3200" b="1" dirty="0" err="1"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YessEthiopia</a:t>
            </a:r>
            <a:r>
              <a:rPr lang="en-GB" sz="3200"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 </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GB" sz="1400" b="1"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GB" b="1" dirty="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May</a:t>
            </a:r>
            <a:r>
              <a:rPr lang="en-GB" b="1"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 2022</a:t>
            </a:r>
            <a:endParaRPr lang="en-GB" b="1"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GB" b="1"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 email  </a:t>
            </a:r>
            <a:r>
              <a:rPr lang="en-GB" b="1" u="sng"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hlinkClick r:id="rId2"/>
              </a:rPr>
              <a:t>yessethiopia2020@gmail.com</a:t>
            </a:r>
            <a:endParaRPr lang="en-GB" b="1"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142842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7"/>
            <a:ext cx="10515600" cy="627652"/>
          </a:xfrm>
        </p:spPr>
        <p:txBody>
          <a:bodyPr>
            <a:normAutofit fontScale="90000"/>
          </a:bodyPr>
          <a:lstStyle/>
          <a:p>
            <a:r>
              <a:rPr lang="en-GB" dirty="0" smtClean="0"/>
              <a:t>Interview …</a:t>
            </a:r>
            <a:endParaRPr lang="en-GB" dirty="0"/>
          </a:p>
        </p:txBody>
      </p:sp>
      <p:sp>
        <p:nvSpPr>
          <p:cNvPr id="3" name="Content Placeholder 2"/>
          <p:cNvSpPr>
            <a:spLocks noGrp="1"/>
          </p:cNvSpPr>
          <p:nvPr>
            <p:ph idx="1"/>
          </p:nvPr>
        </p:nvSpPr>
        <p:spPr>
          <a:xfrm>
            <a:off x="838200" y="992778"/>
            <a:ext cx="10515600" cy="5486399"/>
          </a:xfrm>
        </p:spPr>
        <p:txBody>
          <a:bodyPr>
            <a:normAutofit lnSpcReduction="10000"/>
          </a:bodyPr>
          <a:lstStyle/>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Arrive </a:t>
            </a:r>
            <a:r>
              <a:rPr lang="en-US" sz="2400" dirty="0">
                <a:solidFill>
                  <a:srgbClr val="0000FF"/>
                </a:solidFill>
                <a:latin typeface="Arial" panose="020B0604020202020204" pitchFamily="34" charset="0"/>
                <a:cs typeface="Arial" panose="020B0604020202020204" pitchFamily="34" charset="0"/>
              </a:rPr>
              <a:t>10-15 minutes </a:t>
            </a:r>
            <a:r>
              <a:rPr lang="en-US" sz="2400" dirty="0">
                <a:solidFill>
                  <a:srgbClr val="2C2C2C"/>
                </a:solidFill>
                <a:latin typeface="Arial" panose="020B0604020202020204" pitchFamily="34" charset="0"/>
                <a:cs typeface="Arial" panose="020B0604020202020204" pitchFamily="34" charset="0"/>
              </a:rPr>
              <a:t>early </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Get a good night’s </a:t>
            </a:r>
            <a:r>
              <a:rPr lang="en-US" sz="2400" dirty="0">
                <a:solidFill>
                  <a:srgbClr val="0000FF"/>
                </a:solidFill>
                <a:latin typeface="Arial" panose="020B0604020202020204" pitchFamily="34" charset="0"/>
                <a:cs typeface="Arial" panose="020B0604020202020204" pitchFamily="34" charset="0"/>
              </a:rPr>
              <a:t>sleep</a:t>
            </a:r>
            <a:r>
              <a:rPr lang="en-US" sz="2400" dirty="0">
                <a:solidFill>
                  <a:srgbClr val="2C2C2C"/>
                </a:solidFill>
                <a:latin typeface="Arial" panose="020B0604020202020204" pitchFamily="34" charset="0"/>
                <a:cs typeface="Arial" panose="020B0604020202020204" pitchFamily="34" charset="0"/>
              </a:rPr>
              <a:t> the night before. </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Express </a:t>
            </a:r>
            <a:r>
              <a:rPr lang="en-US" sz="2400" dirty="0">
                <a:solidFill>
                  <a:srgbClr val="0000FF"/>
                </a:solidFill>
                <a:latin typeface="Arial" panose="020B0604020202020204" pitchFamily="34" charset="0"/>
                <a:cs typeface="Arial" panose="020B0604020202020204" pitchFamily="34" charset="0"/>
              </a:rPr>
              <a:t>interest</a:t>
            </a:r>
            <a:r>
              <a:rPr lang="en-US" sz="2400" dirty="0">
                <a:solidFill>
                  <a:srgbClr val="2C2C2C"/>
                </a:solidFill>
                <a:latin typeface="Arial" panose="020B0604020202020204" pitchFamily="34" charset="0"/>
                <a:cs typeface="Arial" panose="020B0604020202020204" pitchFamily="34" charset="0"/>
              </a:rPr>
              <a:t>. </a:t>
            </a:r>
            <a:r>
              <a:rPr lang="en-US" sz="2400" dirty="0" smtClean="0">
                <a:solidFill>
                  <a:srgbClr val="2C2C2C"/>
                </a:solidFill>
                <a:latin typeface="Arial" panose="020B0604020202020204" pitchFamily="34" charset="0"/>
                <a:cs typeface="Arial" panose="020B0604020202020204" pitchFamily="34" charset="0"/>
              </a:rPr>
              <a:t>… do not </a:t>
            </a:r>
            <a:r>
              <a:rPr lang="en-US" sz="2400" dirty="0" err="1" smtClean="0">
                <a:solidFill>
                  <a:srgbClr val="2C2C2C"/>
                </a:solidFill>
                <a:latin typeface="Arial" panose="020B0604020202020204" pitchFamily="34" charset="0"/>
                <a:cs typeface="Arial" panose="020B0604020202020204" pitchFamily="34" charset="0"/>
              </a:rPr>
              <a:t>citicise</a:t>
            </a:r>
            <a:r>
              <a:rPr lang="en-US" sz="2400" dirty="0" smtClean="0">
                <a:solidFill>
                  <a:srgbClr val="2C2C2C"/>
                </a:solidFill>
                <a:latin typeface="Arial" panose="020B0604020202020204" pitchFamily="34" charset="0"/>
                <a:cs typeface="Arial" panose="020B0604020202020204" pitchFamily="34" charset="0"/>
              </a:rPr>
              <a:t> former employer </a:t>
            </a:r>
            <a:endParaRPr lang="en-US" sz="2400" dirty="0">
              <a:solidFill>
                <a:srgbClr val="2C2C2C"/>
              </a:solidFill>
              <a:latin typeface="Arial" panose="020B0604020202020204" pitchFamily="34" charset="0"/>
              <a:cs typeface="Arial" panose="020B0604020202020204" pitchFamily="34" charset="0"/>
            </a:endParaRP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Know and </a:t>
            </a:r>
            <a:r>
              <a:rPr lang="en-US" sz="2400" dirty="0">
                <a:solidFill>
                  <a:srgbClr val="0000FF"/>
                </a:solidFill>
                <a:latin typeface="Arial" panose="020B0604020202020204" pitchFamily="34" charset="0"/>
                <a:cs typeface="Arial" panose="020B0604020202020204" pitchFamily="34" charset="0"/>
              </a:rPr>
              <a:t>correctly pronounce the names </a:t>
            </a:r>
            <a:r>
              <a:rPr lang="en-US" sz="2400" dirty="0">
                <a:solidFill>
                  <a:srgbClr val="2C2C2C"/>
                </a:solidFill>
                <a:latin typeface="Arial" panose="020B0604020202020204" pitchFamily="34" charset="0"/>
                <a:cs typeface="Arial" panose="020B0604020202020204" pitchFamily="34" charset="0"/>
              </a:rPr>
              <a:t>of people you meet</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Use “</a:t>
            </a:r>
            <a:r>
              <a:rPr lang="en-US" sz="2400" dirty="0">
                <a:solidFill>
                  <a:srgbClr val="0000FF"/>
                </a:solidFill>
                <a:latin typeface="Arial" panose="020B0604020202020204" pitchFamily="34" charset="0"/>
                <a:cs typeface="Arial" panose="020B0604020202020204" pitchFamily="34" charset="0"/>
              </a:rPr>
              <a:t>please” and “thank you”</a:t>
            </a:r>
            <a:r>
              <a:rPr lang="en-US" sz="2400" dirty="0">
                <a:solidFill>
                  <a:srgbClr val="2C2C2C"/>
                </a:solidFill>
                <a:latin typeface="Arial" panose="020B0604020202020204" pitchFamily="34" charset="0"/>
                <a:cs typeface="Arial" panose="020B0604020202020204" pitchFamily="34" charset="0"/>
              </a:rPr>
              <a:t> when appropriate. </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Answer interview questions </a:t>
            </a:r>
            <a:r>
              <a:rPr lang="en-US" sz="2400" dirty="0">
                <a:solidFill>
                  <a:srgbClr val="0000FF"/>
                </a:solidFill>
                <a:latin typeface="Arial" panose="020B0604020202020204" pitchFamily="34" charset="0"/>
                <a:cs typeface="Arial" panose="020B0604020202020204" pitchFamily="34" charset="0"/>
              </a:rPr>
              <a:t>completely</a:t>
            </a:r>
            <a:r>
              <a:rPr lang="en-US" sz="2400" dirty="0">
                <a:solidFill>
                  <a:srgbClr val="2C2C2C"/>
                </a:solidFill>
                <a:latin typeface="Arial" panose="020B0604020202020204" pitchFamily="34" charset="0"/>
                <a:cs typeface="Arial" panose="020B0604020202020204" pitchFamily="34" charset="0"/>
              </a:rPr>
              <a:t>.</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Sit up </a:t>
            </a:r>
            <a:r>
              <a:rPr lang="en-US" sz="2400" dirty="0">
                <a:solidFill>
                  <a:srgbClr val="0000FF"/>
                </a:solidFill>
                <a:latin typeface="Arial" panose="020B0604020202020204" pitchFamily="34" charset="0"/>
                <a:cs typeface="Arial" panose="020B0604020202020204" pitchFamily="34" charset="0"/>
              </a:rPr>
              <a:t>straight and maintain good eye contact</a:t>
            </a:r>
            <a:r>
              <a:rPr lang="en-US" sz="2400" dirty="0">
                <a:solidFill>
                  <a:srgbClr val="2C2C2C"/>
                </a:solidFill>
                <a:latin typeface="Arial" panose="020B0604020202020204" pitchFamily="34" charset="0"/>
                <a:cs typeface="Arial" panose="020B0604020202020204" pitchFamily="34" charset="0"/>
              </a:rPr>
              <a:t>. </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Dress </a:t>
            </a:r>
            <a:r>
              <a:rPr lang="en-US" sz="2400" dirty="0">
                <a:solidFill>
                  <a:srgbClr val="0000FF"/>
                </a:solidFill>
                <a:latin typeface="Arial" panose="020B0604020202020204" pitchFamily="34" charset="0"/>
                <a:cs typeface="Arial" panose="020B0604020202020204" pitchFamily="34" charset="0"/>
              </a:rPr>
              <a:t>appropriately and appear well-groomed</a:t>
            </a:r>
            <a:r>
              <a:rPr lang="en-US" sz="2400" dirty="0">
                <a:solidFill>
                  <a:srgbClr val="2C2C2C"/>
                </a:solidFill>
                <a:latin typeface="Arial" panose="020B0604020202020204" pitchFamily="34" charset="0"/>
                <a:cs typeface="Arial" panose="020B0604020202020204" pitchFamily="34" charset="0"/>
              </a:rPr>
              <a:t>.</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Practice answering </a:t>
            </a:r>
            <a:r>
              <a:rPr lang="en-US" sz="2400" dirty="0">
                <a:solidFill>
                  <a:srgbClr val="0000FF"/>
                </a:solidFill>
                <a:latin typeface="Arial" panose="020B0604020202020204" pitchFamily="34" charset="0"/>
                <a:cs typeface="Arial" panose="020B0604020202020204" pitchFamily="34" charset="0"/>
              </a:rPr>
              <a:t>difficult or “too personal” questions</a:t>
            </a:r>
            <a:r>
              <a:rPr lang="en-US" sz="2400" dirty="0">
                <a:solidFill>
                  <a:srgbClr val="2C2C2C"/>
                </a:solidFill>
                <a:latin typeface="Arial" panose="020B0604020202020204" pitchFamily="34" charset="0"/>
                <a:cs typeface="Arial" panose="020B0604020202020204" pitchFamily="34" charset="0"/>
              </a:rPr>
              <a:t>.</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Come alone. Don’t bring a relative or </a:t>
            </a:r>
            <a:r>
              <a:rPr lang="en-US" sz="2400" dirty="0" smtClean="0">
                <a:solidFill>
                  <a:srgbClr val="2C2C2C"/>
                </a:solidFill>
                <a:latin typeface="Arial" panose="020B0604020202020204" pitchFamily="34" charset="0"/>
                <a:cs typeface="Arial" panose="020B0604020202020204" pitchFamily="34" charset="0"/>
              </a:rPr>
              <a:t>friend</a:t>
            </a:r>
          </a:p>
          <a:p>
            <a:pPr marL="406400" lvl="0" indent="-285750" algn="just">
              <a:spcBef>
                <a:spcPts val="1200"/>
              </a:spcBef>
              <a:spcAft>
                <a:spcPts val="200"/>
              </a:spcAft>
              <a:buClr>
                <a:srgbClr val="FF0000"/>
              </a:buClr>
              <a:buFont typeface="Wingdings" panose="05000000000000000000" pitchFamily="2" charset="2"/>
              <a:buChar char="ü"/>
            </a:pPr>
            <a:r>
              <a:rPr lang="en-US" sz="2400" dirty="0" smtClean="0">
                <a:solidFill>
                  <a:srgbClr val="2C2C2C"/>
                </a:solidFill>
                <a:latin typeface="Arial" panose="020B0604020202020204" pitchFamily="34" charset="0"/>
                <a:cs typeface="Arial" panose="020B0604020202020204" pitchFamily="34" charset="0"/>
              </a:rPr>
              <a:t>Don’t bring personal problems </a:t>
            </a:r>
            <a:endParaRPr lang="en-GB" dirty="0"/>
          </a:p>
        </p:txBody>
      </p:sp>
    </p:spTree>
    <p:extLst>
      <p:ext uri="{BB962C8B-B14F-4D97-AF65-F5344CB8AC3E}">
        <p14:creationId xmlns:p14="http://schemas.microsoft.com/office/powerpoint/2010/main" val="1607471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365126"/>
            <a:ext cx="10974977" cy="836658"/>
          </a:xfrm>
        </p:spPr>
        <p:txBody>
          <a:bodyPr/>
          <a:lstStyle/>
          <a:p>
            <a:r>
              <a:rPr lang="en-GB" dirty="0" smtClean="0"/>
              <a:t>Interview </a:t>
            </a:r>
            <a:endParaRPr lang="en-GB" dirty="0"/>
          </a:p>
        </p:txBody>
      </p:sp>
      <p:sp>
        <p:nvSpPr>
          <p:cNvPr id="3" name="Content Placeholder 2"/>
          <p:cNvSpPr>
            <a:spLocks noGrp="1"/>
          </p:cNvSpPr>
          <p:nvPr>
            <p:ph idx="1"/>
          </p:nvPr>
        </p:nvSpPr>
        <p:spPr>
          <a:xfrm>
            <a:off x="838200" y="1201784"/>
            <a:ext cx="10515600" cy="5316582"/>
          </a:xfrm>
        </p:spPr>
        <p:txBody>
          <a:bodyPr>
            <a:noAutofit/>
          </a:bodyPr>
          <a:lstStyle/>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Get information about the company/organization ahead of time.</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Sell your qualifications rather than your need for the job.</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Arial" panose="020B0604020202020204" pitchFamily="34" charset="0"/>
                <a:cs typeface="Arial" panose="020B0604020202020204" pitchFamily="34" charset="0"/>
              </a:rPr>
              <a:t>Treat administrative assistants and receptionists politely.</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Listen carefully to the interviewer.</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Wait until you are asked to be seated or wait until they sit down.</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Avoid using poor language, slang, and pause words (such as - like, uh, you know</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Bring extra resumes and a list of references.</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Ask questions in the interview.</a:t>
            </a:r>
          </a:p>
          <a:p>
            <a:pPr marL="406400" lvl="0" indent="-285750" algn="just">
              <a:spcBef>
                <a:spcPts val="1200"/>
              </a:spcBef>
              <a:spcAft>
                <a:spcPts val="200"/>
              </a:spcAft>
              <a:buClr>
                <a:srgbClr val="FF0000"/>
              </a:buClr>
              <a:buFont typeface="Wingdings" panose="05000000000000000000" pitchFamily="2" charset="2"/>
              <a:buChar char="ü"/>
            </a:pPr>
            <a:r>
              <a:rPr lang="en-US" sz="2400" dirty="0">
                <a:solidFill>
                  <a:srgbClr val="2C2C2C"/>
                </a:solidFill>
                <a:latin typeface="Book Antiqua" panose="02040602050305030304" pitchFamily="18" charset="0"/>
                <a:cs typeface="Arial" panose="020B0604020202020204" pitchFamily="34" charset="0"/>
              </a:rPr>
              <a:t>Thank the interviewer when the interview is </a:t>
            </a:r>
            <a:r>
              <a:rPr lang="en-US" sz="2400" dirty="0" smtClean="0">
                <a:solidFill>
                  <a:srgbClr val="2C2C2C"/>
                </a:solidFill>
                <a:latin typeface="Book Antiqua" panose="02040602050305030304" pitchFamily="18" charset="0"/>
                <a:cs typeface="Arial" panose="020B0604020202020204" pitchFamily="34" charset="0"/>
              </a:rPr>
              <a:t>over</a:t>
            </a:r>
            <a:endParaRPr lang="en-GB" sz="2400" dirty="0"/>
          </a:p>
        </p:txBody>
      </p:sp>
    </p:spTree>
    <p:extLst>
      <p:ext uri="{BB962C8B-B14F-4D97-AF65-F5344CB8AC3E}">
        <p14:creationId xmlns:p14="http://schemas.microsoft.com/office/powerpoint/2010/main" val="2685910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GB" dirty="0" smtClean="0"/>
              <a:t>Don’t …</a:t>
            </a:r>
            <a:endParaRPr lang="en-GB" dirty="0"/>
          </a:p>
        </p:txBody>
      </p:sp>
      <p:sp>
        <p:nvSpPr>
          <p:cNvPr id="3" name="Content Placeholder 2"/>
          <p:cNvSpPr>
            <a:spLocks noGrp="1"/>
          </p:cNvSpPr>
          <p:nvPr>
            <p:ph idx="1"/>
          </p:nvPr>
        </p:nvSpPr>
        <p:spPr>
          <a:xfrm>
            <a:off x="838200" y="1254034"/>
            <a:ext cx="10515600" cy="5355772"/>
          </a:xfrm>
        </p:spPr>
        <p:txBody>
          <a:bodyPr>
            <a:normAutofit/>
          </a:bodyPr>
          <a:lstStyle/>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Ask Questions About Pay And Benefits.</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Act As If You Have To Have This Job No Matter What.</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Interrupt – If You Have Questions Or Need Clarification, Wait For A  Logical Break In The Conversation Before Speaking.</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Bring Up Personal Matters (Personal Problems, Financial Matters, Health Issues).	  </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Criticize Former Employers Or Co-workers.</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Give Petty Excuses Such As: The Work Was Too Hard; The People I Worked With Were Not Nice.</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Chew Gum, Smoke, Play With Your Hair, Or Constantly Adjust Your Clothes.</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Read Any Papers, Place Anything On The Interviewer’s Desk, Or Handle Any Item On The Interviewer’s Desk.</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Bring Bulky Items To The Interview. A Small Notebook And Pen For Notetaking Is Acceptable</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Be Shy. The Interview Is About You And You Are The Expert</a:t>
            </a:r>
          </a:p>
          <a:p>
            <a:pPr marL="182880" lvl="0" indent="-182880" algn="just">
              <a:spcBef>
                <a:spcPts val="1200"/>
              </a:spcBef>
              <a:spcAft>
                <a:spcPts val="200"/>
              </a:spcAft>
              <a:buClr>
                <a:srgbClr val="2C2C2C"/>
              </a:buClr>
              <a:buFont typeface="Wingdings" pitchFamily="2" charset="2"/>
              <a:buChar char=""/>
            </a:pPr>
            <a:r>
              <a:rPr lang="en-US" sz="1800" dirty="0">
                <a:solidFill>
                  <a:srgbClr val="002060"/>
                </a:solidFill>
                <a:latin typeface="Arial" panose="020B0604020202020204" pitchFamily="34" charset="0"/>
                <a:cs typeface="Arial" panose="020B0604020202020204" pitchFamily="34" charset="0"/>
              </a:rPr>
              <a:t>Exaggerate – Be Honest About Your Accomplishments And Experience</a:t>
            </a:r>
            <a:endParaRPr lang="en-GB" sz="1800" dirty="0"/>
          </a:p>
        </p:txBody>
      </p:sp>
    </p:spTree>
    <p:extLst>
      <p:ext uri="{BB962C8B-B14F-4D97-AF65-F5344CB8AC3E}">
        <p14:creationId xmlns:p14="http://schemas.microsoft.com/office/powerpoint/2010/main" val="2577444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GB" b="1" dirty="0" smtClean="0">
                <a:solidFill>
                  <a:srgbClr val="030CBD"/>
                </a:solidFill>
              </a:rPr>
              <a:t>Job interview sample questions </a:t>
            </a:r>
            <a:endParaRPr lang="en-GB" b="1" dirty="0">
              <a:solidFill>
                <a:srgbClr val="030CBD"/>
              </a:solidFill>
            </a:endParaRPr>
          </a:p>
        </p:txBody>
      </p:sp>
      <p:sp>
        <p:nvSpPr>
          <p:cNvPr id="3" name="Content Placeholder 2"/>
          <p:cNvSpPr>
            <a:spLocks noGrp="1"/>
          </p:cNvSpPr>
          <p:nvPr>
            <p:ph idx="1"/>
          </p:nvPr>
        </p:nvSpPr>
        <p:spPr>
          <a:xfrm>
            <a:off x="838200" y="1541417"/>
            <a:ext cx="10515600" cy="4127863"/>
          </a:xfrm>
        </p:spPr>
        <p:txBody>
          <a:bodyPr>
            <a:noAutofit/>
          </a:bodyPr>
          <a:lstStyle/>
          <a:p>
            <a:r>
              <a:rPr lang="en-GB" sz="4000" dirty="0" smtClean="0">
                <a:solidFill>
                  <a:srgbClr val="030CBD"/>
                </a:solidFill>
              </a:rPr>
              <a:t>Tell us about your self ?</a:t>
            </a:r>
          </a:p>
          <a:p>
            <a:r>
              <a:rPr lang="en-GB" sz="4000" dirty="0" smtClean="0">
                <a:solidFill>
                  <a:srgbClr val="030CBD"/>
                </a:solidFill>
              </a:rPr>
              <a:t>Tell us summary of your final project ?</a:t>
            </a:r>
          </a:p>
          <a:p>
            <a:r>
              <a:rPr lang="en-GB" sz="4000" dirty="0" smtClean="0">
                <a:solidFill>
                  <a:srgbClr val="030CBD"/>
                </a:solidFill>
              </a:rPr>
              <a:t>Why did you want to work with us? </a:t>
            </a:r>
          </a:p>
          <a:p>
            <a:r>
              <a:rPr lang="en-GB" sz="4000" dirty="0" smtClean="0">
                <a:solidFill>
                  <a:srgbClr val="030CBD"/>
                </a:solidFill>
              </a:rPr>
              <a:t>Why should we hire you? </a:t>
            </a:r>
          </a:p>
          <a:p>
            <a:r>
              <a:rPr lang="en-GB" sz="4000" dirty="0" smtClean="0">
                <a:solidFill>
                  <a:srgbClr val="030CBD"/>
                </a:solidFill>
              </a:rPr>
              <a:t>Tell us your strength and weakness</a:t>
            </a:r>
          </a:p>
          <a:p>
            <a:r>
              <a:rPr lang="en-GB" sz="4000" dirty="0" smtClean="0">
                <a:solidFill>
                  <a:srgbClr val="030CBD"/>
                </a:solidFill>
              </a:rPr>
              <a:t>What if you face conflict with your manager ? </a:t>
            </a:r>
            <a:endParaRPr lang="en-GB" sz="4000" dirty="0">
              <a:solidFill>
                <a:srgbClr val="030CBD"/>
              </a:solidFill>
            </a:endParaRPr>
          </a:p>
          <a:p>
            <a:endParaRPr lang="en-GB" sz="4000" dirty="0">
              <a:solidFill>
                <a:srgbClr val="030CBD"/>
              </a:solidFill>
            </a:endParaRPr>
          </a:p>
        </p:txBody>
      </p:sp>
      <p:sp>
        <p:nvSpPr>
          <p:cNvPr id="4" name="Slide Number Placeholder 3"/>
          <p:cNvSpPr>
            <a:spLocks noGrp="1"/>
          </p:cNvSpPr>
          <p:nvPr>
            <p:ph type="sldNum" sz="quarter" idx="12"/>
          </p:nvPr>
        </p:nvSpPr>
        <p:spPr/>
        <p:txBody>
          <a:bodyPr/>
          <a:lstStyle/>
          <a:p>
            <a:fld id="{787BDDF7-6262-41EA-9DD9-AD28F7B4D039}" type="slidenum">
              <a:rPr lang="en-KE" smtClean="0"/>
              <a:t>23</a:t>
            </a:fld>
            <a:endParaRPr lang="en-KE"/>
          </a:p>
        </p:txBody>
      </p:sp>
    </p:spTree>
    <p:extLst>
      <p:ext uri="{BB962C8B-B14F-4D97-AF65-F5344CB8AC3E}">
        <p14:creationId xmlns:p14="http://schemas.microsoft.com/office/powerpoint/2010/main" val="2321369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00FF"/>
                </a:solidFill>
              </a:rPr>
              <a:t>Job interview </a:t>
            </a:r>
            <a:endParaRPr lang="en-GB" b="1" dirty="0">
              <a:solidFill>
                <a:srgbClr val="0000FF"/>
              </a:solidFill>
            </a:endParaRPr>
          </a:p>
        </p:txBody>
      </p:sp>
      <p:sp>
        <p:nvSpPr>
          <p:cNvPr id="3" name="Content Placeholder 2"/>
          <p:cNvSpPr>
            <a:spLocks noGrp="1"/>
          </p:cNvSpPr>
          <p:nvPr>
            <p:ph idx="1"/>
          </p:nvPr>
        </p:nvSpPr>
        <p:spPr>
          <a:xfrm>
            <a:off x="838200" y="1567543"/>
            <a:ext cx="10515600" cy="4609420"/>
          </a:xfrm>
        </p:spPr>
        <p:txBody>
          <a:bodyPr>
            <a:normAutofit/>
          </a:bodyPr>
          <a:lstStyle/>
          <a:p>
            <a:pPr lvl="0"/>
            <a:r>
              <a:rPr lang="en-GB" sz="3200" dirty="0">
                <a:solidFill>
                  <a:srgbClr val="030CBD"/>
                </a:solidFill>
              </a:rPr>
              <a:t>What if you come across corrupt people at work place? </a:t>
            </a:r>
          </a:p>
          <a:p>
            <a:pPr lvl="0"/>
            <a:r>
              <a:rPr lang="en-GB" sz="3200" dirty="0">
                <a:solidFill>
                  <a:srgbClr val="030CBD"/>
                </a:solidFill>
              </a:rPr>
              <a:t>What if you become in Love with your manager? </a:t>
            </a:r>
          </a:p>
          <a:p>
            <a:pPr lvl="0"/>
            <a:r>
              <a:rPr lang="en-GB" sz="3200" dirty="0">
                <a:solidFill>
                  <a:srgbClr val="030CBD"/>
                </a:solidFill>
              </a:rPr>
              <a:t>Tell us the time you made a mistake in your life?  </a:t>
            </a:r>
          </a:p>
          <a:p>
            <a:pPr lvl="0"/>
            <a:r>
              <a:rPr lang="en-GB" sz="3200" dirty="0">
                <a:solidFill>
                  <a:srgbClr val="030CBD"/>
                </a:solidFill>
              </a:rPr>
              <a:t>What is your career goal? </a:t>
            </a:r>
          </a:p>
          <a:p>
            <a:pPr lvl="0"/>
            <a:r>
              <a:rPr lang="en-GB" sz="3200" dirty="0">
                <a:solidFill>
                  <a:srgbClr val="030CBD"/>
                </a:solidFill>
              </a:rPr>
              <a:t>What if the company goes bankrupt ? </a:t>
            </a:r>
          </a:p>
          <a:p>
            <a:pPr lvl="0"/>
            <a:r>
              <a:rPr lang="en-GB" sz="3200" dirty="0">
                <a:solidFill>
                  <a:srgbClr val="030CBD"/>
                </a:solidFill>
              </a:rPr>
              <a:t>Do you have any questions? </a:t>
            </a:r>
            <a:endParaRPr lang="en-GB" sz="3200" dirty="0" smtClean="0">
              <a:solidFill>
                <a:srgbClr val="030CBD"/>
              </a:solidFill>
            </a:endParaRPr>
          </a:p>
          <a:p>
            <a:pPr lvl="0"/>
            <a:endParaRPr lang="en-GB" sz="3200" dirty="0">
              <a:solidFill>
                <a:srgbClr val="030CBD"/>
              </a:solidFill>
            </a:endParaRPr>
          </a:p>
          <a:p>
            <a:endParaRPr lang="en-GB" sz="3200" dirty="0"/>
          </a:p>
        </p:txBody>
      </p:sp>
      <p:sp>
        <p:nvSpPr>
          <p:cNvPr id="4" name="Slide Number Placeholder 3"/>
          <p:cNvSpPr>
            <a:spLocks noGrp="1"/>
          </p:cNvSpPr>
          <p:nvPr>
            <p:ph type="sldNum" sz="quarter" idx="12"/>
          </p:nvPr>
        </p:nvSpPr>
        <p:spPr/>
        <p:txBody>
          <a:bodyPr/>
          <a:lstStyle/>
          <a:p>
            <a:fld id="{787BDDF7-6262-41EA-9DD9-AD28F7B4D039}" type="slidenum">
              <a:rPr lang="en-KE" smtClean="0"/>
              <a:t>24</a:t>
            </a:fld>
            <a:endParaRPr lang="en-KE"/>
          </a:p>
        </p:txBody>
      </p:sp>
    </p:spTree>
    <p:extLst>
      <p:ext uri="{BB962C8B-B14F-4D97-AF65-F5344CB8AC3E}">
        <p14:creationId xmlns:p14="http://schemas.microsoft.com/office/powerpoint/2010/main" val="2550997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fontScale="90000"/>
          </a:bodyPr>
          <a:lstStyle/>
          <a:p>
            <a:r>
              <a:rPr lang="en-GB" dirty="0" smtClean="0">
                <a:solidFill>
                  <a:srgbClr val="0000FF"/>
                </a:solidFill>
              </a:rPr>
              <a:t>Job interview </a:t>
            </a:r>
            <a:endParaRPr lang="en-GB" dirty="0">
              <a:solidFill>
                <a:srgbClr val="0000FF"/>
              </a:solidFill>
            </a:endParaRPr>
          </a:p>
        </p:txBody>
      </p:sp>
      <p:sp>
        <p:nvSpPr>
          <p:cNvPr id="3" name="Content Placeholder 2"/>
          <p:cNvSpPr>
            <a:spLocks noGrp="1"/>
          </p:cNvSpPr>
          <p:nvPr>
            <p:ph idx="1"/>
          </p:nvPr>
        </p:nvSpPr>
        <p:spPr>
          <a:xfrm>
            <a:off x="838200" y="1084217"/>
            <a:ext cx="10515600" cy="5092746"/>
          </a:xfrm>
        </p:spPr>
        <p:txBody>
          <a:bodyPr>
            <a:normAutofit/>
          </a:bodyPr>
          <a:lstStyle/>
          <a:p>
            <a:pPr>
              <a:buFont typeface="+mj-lt"/>
              <a:buAutoNum type="arabicPeriod"/>
            </a:pPr>
            <a:r>
              <a:rPr lang="en-GB" dirty="0" smtClean="0">
                <a:solidFill>
                  <a:srgbClr val="0000FF"/>
                </a:solidFill>
                <a:latin typeface="Open Sans"/>
              </a:rPr>
              <a:t>What </a:t>
            </a:r>
            <a:r>
              <a:rPr lang="en-GB" dirty="0">
                <a:solidFill>
                  <a:srgbClr val="0000FF"/>
                </a:solidFill>
                <a:latin typeface="Open Sans"/>
              </a:rPr>
              <a:t>software packages are you familiar with?</a:t>
            </a:r>
          </a:p>
          <a:p>
            <a:pPr>
              <a:buFont typeface="+mj-lt"/>
              <a:buAutoNum type="arabicPeriod"/>
            </a:pPr>
            <a:r>
              <a:rPr lang="en-GB" dirty="0">
                <a:solidFill>
                  <a:srgbClr val="0000FF"/>
                </a:solidFill>
                <a:latin typeface="Open Sans"/>
              </a:rPr>
              <a:t>Describe </a:t>
            </a:r>
            <a:r>
              <a:rPr lang="en-GB" dirty="0" smtClean="0">
                <a:solidFill>
                  <a:srgbClr val="0000FF"/>
                </a:solidFill>
                <a:latin typeface="Open Sans"/>
              </a:rPr>
              <a:t>role of design for engineering projects.</a:t>
            </a:r>
            <a:endParaRPr lang="en-GB" dirty="0">
              <a:solidFill>
                <a:srgbClr val="0000FF"/>
              </a:solidFill>
              <a:latin typeface="Open Sans"/>
            </a:endParaRPr>
          </a:p>
          <a:p>
            <a:pPr>
              <a:buFont typeface="+mj-lt"/>
              <a:buAutoNum type="arabicPeriod"/>
            </a:pPr>
            <a:r>
              <a:rPr lang="en-GB" dirty="0">
                <a:solidFill>
                  <a:srgbClr val="0000FF"/>
                </a:solidFill>
                <a:latin typeface="Open Sans"/>
              </a:rPr>
              <a:t>What strengths do you have that make you a good engineer?</a:t>
            </a:r>
          </a:p>
          <a:p>
            <a:pPr>
              <a:buFont typeface="+mj-lt"/>
              <a:buAutoNum type="arabicPeriod"/>
            </a:pPr>
            <a:r>
              <a:rPr lang="en-GB" dirty="0">
                <a:solidFill>
                  <a:srgbClr val="0000FF"/>
                </a:solidFill>
                <a:latin typeface="Open Sans"/>
              </a:rPr>
              <a:t>What’s your most successful engineering project?</a:t>
            </a:r>
          </a:p>
          <a:p>
            <a:endParaRPr lang="en-GB" dirty="0">
              <a:solidFill>
                <a:srgbClr val="0000FF"/>
              </a:solidFill>
            </a:endParaRPr>
          </a:p>
        </p:txBody>
      </p:sp>
      <p:sp>
        <p:nvSpPr>
          <p:cNvPr id="4" name="Slide Number Placeholder 3"/>
          <p:cNvSpPr>
            <a:spLocks noGrp="1"/>
          </p:cNvSpPr>
          <p:nvPr>
            <p:ph type="sldNum" sz="quarter" idx="12"/>
          </p:nvPr>
        </p:nvSpPr>
        <p:spPr/>
        <p:txBody>
          <a:bodyPr/>
          <a:lstStyle/>
          <a:p>
            <a:fld id="{787BDDF7-6262-41EA-9DD9-AD28F7B4D039}" type="slidenum">
              <a:rPr lang="en-KE" smtClean="0"/>
              <a:t>25</a:t>
            </a:fld>
            <a:endParaRPr lang="en-KE"/>
          </a:p>
        </p:txBody>
      </p:sp>
    </p:spTree>
    <p:extLst>
      <p:ext uri="{BB962C8B-B14F-4D97-AF65-F5344CB8AC3E}">
        <p14:creationId xmlns:p14="http://schemas.microsoft.com/office/powerpoint/2010/main" val="3537552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30CBD"/>
                </a:solidFill>
              </a:rPr>
              <a:t>Role play </a:t>
            </a:r>
            <a:endParaRPr lang="en-GB" b="1" dirty="0">
              <a:solidFill>
                <a:srgbClr val="030CBD"/>
              </a:solidFill>
            </a:endParaRPr>
          </a:p>
        </p:txBody>
      </p:sp>
      <p:sp>
        <p:nvSpPr>
          <p:cNvPr id="3" name="Content Placeholder 2"/>
          <p:cNvSpPr>
            <a:spLocks noGrp="1"/>
          </p:cNvSpPr>
          <p:nvPr>
            <p:ph idx="1"/>
          </p:nvPr>
        </p:nvSpPr>
        <p:spPr/>
        <p:txBody>
          <a:bodyPr/>
          <a:lstStyle/>
          <a:p>
            <a:r>
              <a:rPr lang="en-GB" b="1" dirty="0" smtClean="0">
                <a:solidFill>
                  <a:srgbClr val="030CBD"/>
                </a:solidFill>
              </a:rPr>
              <a:t>Interview each other in a group</a:t>
            </a:r>
          </a:p>
          <a:p>
            <a:r>
              <a:rPr lang="en-GB" b="1" dirty="0" smtClean="0">
                <a:solidFill>
                  <a:srgbClr val="030CBD"/>
                </a:solidFill>
              </a:rPr>
              <a:t>Use the above questions as starting point</a:t>
            </a:r>
          </a:p>
          <a:p>
            <a:r>
              <a:rPr lang="en-GB" b="1" dirty="0" smtClean="0">
                <a:solidFill>
                  <a:srgbClr val="030CBD"/>
                </a:solidFill>
              </a:rPr>
              <a:t>Give feedback   </a:t>
            </a:r>
            <a:endParaRPr lang="en-GB" b="1" dirty="0">
              <a:solidFill>
                <a:srgbClr val="030CBD"/>
              </a:solidFill>
            </a:endParaRPr>
          </a:p>
        </p:txBody>
      </p:sp>
      <p:sp>
        <p:nvSpPr>
          <p:cNvPr id="4" name="Slide Number Placeholder 3"/>
          <p:cNvSpPr>
            <a:spLocks noGrp="1"/>
          </p:cNvSpPr>
          <p:nvPr>
            <p:ph type="sldNum" sz="quarter" idx="12"/>
          </p:nvPr>
        </p:nvSpPr>
        <p:spPr/>
        <p:txBody>
          <a:bodyPr/>
          <a:lstStyle/>
          <a:p>
            <a:fld id="{787BDDF7-6262-41EA-9DD9-AD28F7B4D039}" type="slidenum">
              <a:rPr lang="en-KE" smtClean="0"/>
              <a:t>26</a:t>
            </a:fld>
            <a:endParaRPr lang="en-KE"/>
          </a:p>
        </p:txBody>
      </p:sp>
    </p:spTree>
    <p:extLst>
      <p:ext uri="{BB962C8B-B14F-4D97-AF65-F5344CB8AC3E}">
        <p14:creationId xmlns:p14="http://schemas.microsoft.com/office/powerpoint/2010/main" val="586386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GB" dirty="0" smtClean="0">
                <a:solidFill>
                  <a:srgbClr val="0000FF"/>
                </a:solidFill>
              </a:rPr>
              <a:t>Questions </a:t>
            </a:r>
            <a:endParaRPr lang="en-GB" dirty="0">
              <a:solidFill>
                <a:srgbClr val="0000FF"/>
              </a:solidFill>
            </a:endParaRPr>
          </a:p>
        </p:txBody>
      </p:sp>
      <p:sp>
        <p:nvSpPr>
          <p:cNvPr id="3" name="Content Placeholder 2"/>
          <p:cNvSpPr>
            <a:spLocks noGrp="1"/>
          </p:cNvSpPr>
          <p:nvPr>
            <p:ph idx="1"/>
          </p:nvPr>
        </p:nvSpPr>
        <p:spPr>
          <a:xfrm>
            <a:off x="838200" y="1254034"/>
            <a:ext cx="10515600" cy="4922929"/>
          </a:xfrm>
        </p:spPr>
        <p:txBody>
          <a:bodyPr>
            <a:noAutofit/>
          </a:bodyPr>
          <a:lstStyle/>
          <a:p>
            <a:pPr lvl="0">
              <a:buFont typeface="+mj-lt"/>
              <a:buAutoNum type="arabicPeriod"/>
            </a:pPr>
            <a:r>
              <a:rPr lang="en-GB" sz="2000" dirty="0">
                <a:solidFill>
                  <a:srgbClr val="0000FF"/>
                </a:solidFill>
                <a:latin typeface="Open Sans"/>
              </a:rPr>
              <a:t>How do you stay current with the latest technology?</a:t>
            </a:r>
          </a:p>
          <a:p>
            <a:pPr lvl="0">
              <a:buFont typeface="+mj-lt"/>
              <a:buAutoNum type="arabicPeriod"/>
            </a:pPr>
            <a:r>
              <a:rPr lang="en-GB" sz="2000" dirty="0">
                <a:solidFill>
                  <a:srgbClr val="0000FF"/>
                </a:solidFill>
                <a:latin typeface="Open Sans"/>
              </a:rPr>
              <a:t>Describe a time you had to work on a team and something didn’t go well. What would you do differently?</a:t>
            </a:r>
          </a:p>
          <a:p>
            <a:pPr lvl="0">
              <a:buFont typeface="+mj-lt"/>
              <a:buAutoNum type="arabicPeriod"/>
            </a:pPr>
            <a:r>
              <a:rPr lang="en-GB" sz="2000" dirty="0">
                <a:solidFill>
                  <a:srgbClr val="0000FF"/>
                </a:solidFill>
                <a:latin typeface="Open Sans"/>
              </a:rPr>
              <a:t>Have you ever had an experience with a difficult client, employer, or employee? How did you handle the situation?</a:t>
            </a:r>
          </a:p>
          <a:p>
            <a:pPr lvl="0">
              <a:buFont typeface="+mj-lt"/>
              <a:buAutoNum type="arabicPeriod"/>
            </a:pPr>
            <a:r>
              <a:rPr lang="en-GB" sz="2000" dirty="0">
                <a:solidFill>
                  <a:srgbClr val="0000FF"/>
                </a:solidFill>
                <a:latin typeface="Open Sans"/>
              </a:rPr>
              <a:t>Tell me about a time you got negative feedback on your work. How did you respond?</a:t>
            </a:r>
          </a:p>
          <a:p>
            <a:pPr lvl="0">
              <a:buFont typeface="+mj-lt"/>
              <a:buAutoNum type="arabicPeriod"/>
            </a:pPr>
            <a:r>
              <a:rPr lang="en-GB" sz="2000" dirty="0">
                <a:solidFill>
                  <a:srgbClr val="0000FF"/>
                </a:solidFill>
                <a:latin typeface="Open Sans"/>
              </a:rPr>
              <a:t>Why are you interested in this role? Why are you interested in working at this company?</a:t>
            </a:r>
          </a:p>
          <a:p>
            <a:pPr lvl="0">
              <a:buFont typeface="+mj-lt"/>
              <a:buAutoNum type="arabicPeriod"/>
            </a:pPr>
            <a:r>
              <a:rPr lang="en-GB" sz="2000" dirty="0">
                <a:solidFill>
                  <a:srgbClr val="0000FF"/>
                </a:solidFill>
                <a:latin typeface="Open Sans"/>
              </a:rPr>
              <a:t>What will be the biggest challenge for you in this position?</a:t>
            </a:r>
          </a:p>
          <a:p>
            <a:pPr lvl="0">
              <a:buFont typeface="+mj-lt"/>
              <a:buAutoNum type="arabicPeriod"/>
            </a:pPr>
            <a:r>
              <a:rPr lang="en-GB" sz="2000" dirty="0">
                <a:solidFill>
                  <a:srgbClr val="0000FF"/>
                </a:solidFill>
                <a:latin typeface="Open Sans"/>
              </a:rPr>
              <a:t>Describe your ideal manager.</a:t>
            </a:r>
          </a:p>
          <a:p>
            <a:pPr lvl="0">
              <a:buFont typeface="+mj-lt"/>
              <a:buAutoNum type="arabicPeriod"/>
            </a:pPr>
            <a:r>
              <a:rPr lang="en-GB" sz="2000" dirty="0">
                <a:solidFill>
                  <a:srgbClr val="0000FF"/>
                </a:solidFill>
                <a:latin typeface="Open Sans"/>
              </a:rPr>
              <a:t>What are your salary expectations?</a:t>
            </a:r>
          </a:p>
          <a:p>
            <a:pPr lvl="0">
              <a:buFont typeface="+mj-lt"/>
              <a:buAutoNum type="arabicPeriod"/>
            </a:pPr>
            <a:r>
              <a:rPr lang="en-GB" sz="2000" dirty="0">
                <a:solidFill>
                  <a:srgbClr val="0000FF"/>
                </a:solidFill>
                <a:latin typeface="Open Sans"/>
              </a:rPr>
              <a:t>Do you have security clearance to work on classified projects?</a:t>
            </a:r>
          </a:p>
          <a:p>
            <a:pPr lvl="0">
              <a:buFont typeface="+mj-lt"/>
              <a:buAutoNum type="arabicPeriod"/>
            </a:pPr>
            <a:r>
              <a:rPr lang="en-GB" sz="2000" dirty="0">
                <a:solidFill>
                  <a:srgbClr val="0000FF"/>
                </a:solidFill>
                <a:latin typeface="Open Sans"/>
              </a:rPr>
              <a:t>Where would you like to be in your career five years from now</a:t>
            </a:r>
            <a:r>
              <a:rPr lang="en-GB" sz="2000" dirty="0" smtClean="0">
                <a:solidFill>
                  <a:srgbClr val="0000FF"/>
                </a:solidFill>
                <a:latin typeface="Open Sans"/>
              </a:rPr>
              <a:t>?</a:t>
            </a:r>
          </a:p>
          <a:p>
            <a:pPr lvl="0">
              <a:buFont typeface="+mj-lt"/>
              <a:buAutoNum type="arabicPeriod"/>
            </a:pPr>
            <a:endParaRPr lang="en-GB" sz="2000" dirty="0">
              <a:solidFill>
                <a:srgbClr val="0000FF"/>
              </a:solidFill>
              <a:latin typeface="Open Sans"/>
            </a:endParaRPr>
          </a:p>
          <a:p>
            <a:endParaRPr lang="en-GB" sz="2000" dirty="0">
              <a:solidFill>
                <a:srgbClr val="0000FF"/>
              </a:solidFill>
            </a:endParaRPr>
          </a:p>
        </p:txBody>
      </p:sp>
      <p:sp>
        <p:nvSpPr>
          <p:cNvPr id="4" name="Slide Number Placeholder 3"/>
          <p:cNvSpPr>
            <a:spLocks noGrp="1"/>
          </p:cNvSpPr>
          <p:nvPr>
            <p:ph type="sldNum" sz="quarter" idx="12"/>
          </p:nvPr>
        </p:nvSpPr>
        <p:spPr/>
        <p:txBody>
          <a:bodyPr/>
          <a:lstStyle/>
          <a:p>
            <a:fld id="{787BDDF7-6262-41EA-9DD9-AD28F7B4D039}" type="slidenum">
              <a:rPr lang="en-KE" smtClean="0"/>
              <a:t>27</a:t>
            </a:fld>
            <a:endParaRPr lang="en-KE"/>
          </a:p>
        </p:txBody>
      </p:sp>
    </p:spTree>
    <p:extLst>
      <p:ext uri="{BB962C8B-B14F-4D97-AF65-F5344CB8AC3E}">
        <p14:creationId xmlns:p14="http://schemas.microsoft.com/office/powerpoint/2010/main" val="2695495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solidFill>
                  <a:srgbClr val="202124"/>
                </a:solidFill>
                <a:latin typeface="arial" panose="020B0604020202020204" pitchFamily="34" charset="0"/>
              </a:rPr>
              <a:t>How did you hear about this position? ...</a:t>
            </a:r>
          </a:p>
          <a:p>
            <a:r>
              <a:rPr lang="en-GB" dirty="0">
                <a:solidFill>
                  <a:srgbClr val="202124"/>
                </a:solidFill>
                <a:latin typeface="arial" panose="020B0604020202020204" pitchFamily="34" charset="0"/>
              </a:rPr>
              <a:t>What type of work environment do you prefer? ...</a:t>
            </a:r>
          </a:p>
          <a:p>
            <a:r>
              <a:rPr lang="en-GB" dirty="0">
                <a:solidFill>
                  <a:srgbClr val="202124"/>
                </a:solidFill>
                <a:latin typeface="arial" panose="020B0604020202020204" pitchFamily="34" charset="0"/>
              </a:rPr>
              <a:t>How do you deal with pressure or stressful situations? ...</a:t>
            </a:r>
          </a:p>
          <a:p>
            <a:r>
              <a:rPr lang="en-GB" dirty="0">
                <a:solidFill>
                  <a:srgbClr val="202124"/>
                </a:solidFill>
                <a:latin typeface="arial" panose="020B0604020202020204" pitchFamily="34" charset="0"/>
              </a:rPr>
              <a:t>Do you prefer working independently or on a team?</a:t>
            </a:r>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28</a:t>
            </a:fld>
            <a:endParaRPr lang="en-KE"/>
          </a:p>
        </p:txBody>
      </p:sp>
    </p:spTree>
    <p:extLst>
      <p:ext uri="{BB962C8B-B14F-4D97-AF65-F5344CB8AC3E}">
        <p14:creationId xmlns:p14="http://schemas.microsoft.com/office/powerpoint/2010/main" val="1624122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Autofit/>
          </a:bodyPr>
          <a:lstStyle/>
          <a:p>
            <a:r>
              <a:rPr lang="en-GB" sz="3600" dirty="0"/>
              <a:t>Tips for before the </a:t>
            </a:r>
            <a:r>
              <a:rPr lang="en-GB" sz="3600" dirty="0" smtClean="0"/>
              <a:t>interview, In </a:t>
            </a:r>
            <a:r>
              <a:rPr lang="en-GB" sz="3600" dirty="0"/>
              <a:t>the days before your job interview, set aside time to do the following:</a:t>
            </a:r>
            <a:br>
              <a:rPr lang="en-GB" sz="3600" dirty="0"/>
            </a:br>
            <a:endParaRPr lang="en-GB" sz="3600" dirty="0"/>
          </a:p>
        </p:txBody>
      </p:sp>
      <p:sp>
        <p:nvSpPr>
          <p:cNvPr id="3" name="Content Placeholder 2"/>
          <p:cNvSpPr>
            <a:spLocks noGrp="1"/>
          </p:cNvSpPr>
          <p:nvPr>
            <p:ph idx="1"/>
          </p:nvPr>
        </p:nvSpPr>
        <p:spPr>
          <a:xfrm>
            <a:off x="838200" y="1227910"/>
            <a:ext cx="10515600" cy="4949053"/>
          </a:xfrm>
        </p:spPr>
        <p:txBody>
          <a:bodyPr>
            <a:noAutofit/>
          </a:bodyPr>
          <a:lstStyle/>
          <a:p>
            <a:r>
              <a:rPr lang="en-GB" sz="1600" dirty="0" smtClean="0"/>
              <a:t>1</a:t>
            </a:r>
            <a:r>
              <a:rPr lang="en-GB" sz="1600" dirty="0"/>
              <a:t>. Start by researching the company and your interviewers. Understanding key information about the company you’re interviewing with can help you go into your interview with confidence. Using the company’s website, social media posts and recent press releases will provide a solid understanding of the company’s goals and how your background makes you a great fit. </a:t>
            </a:r>
          </a:p>
          <a:p>
            <a:r>
              <a:rPr lang="en-GB" sz="1600" dirty="0"/>
              <a:t>2. Practice your answers to common interview questions. Prepare your answer to the common question: “Tell me about yourself, and why are you interested in this role with our company?” The idea is to quickly communicate who you are and what value you will bring to the company and the role—it’s your personal elevator pitch. Review our guide to answering Top Interview Questions</a:t>
            </a:r>
            <a:r>
              <a:rPr lang="en-GB" sz="1600" dirty="0" smtClean="0"/>
              <a:t>.</a:t>
            </a:r>
            <a:endParaRPr lang="en-GB" sz="1600" dirty="0"/>
          </a:p>
          <a:p>
            <a:r>
              <a:rPr lang="en-GB" sz="1600" dirty="0"/>
              <a:t>Tip: You should come prepared to discuss your salary expectations. If you’re unsure what salary is appropriate to ask for, visit </a:t>
            </a:r>
            <a:r>
              <a:rPr lang="en-GB" sz="1600" dirty="0" err="1"/>
              <a:t>Indeed's</a:t>
            </a:r>
            <a:r>
              <a:rPr lang="en-GB" sz="1600" dirty="0"/>
              <a:t> Salary Calculator for a free, personalized pay range based on your location, industry and experience</a:t>
            </a:r>
            <a:r>
              <a:rPr lang="en-GB" sz="1600" dirty="0" smtClean="0"/>
              <a:t>.</a:t>
            </a:r>
            <a:endParaRPr lang="en-GB" sz="1600" dirty="0"/>
          </a:p>
          <a:p>
            <a:r>
              <a:rPr lang="en-GB" sz="1600" dirty="0" smtClean="0"/>
              <a:t>3</a:t>
            </a:r>
            <a:r>
              <a:rPr lang="en-GB" sz="1600" dirty="0"/>
              <a:t>. Reread the job description. You may want to print it out and begin underlining specific skills the employer is looking for. Think about examples from your past and current work that align with these requirements</a:t>
            </a:r>
            <a:r>
              <a:rPr lang="en-GB" sz="1600" dirty="0" smtClean="0"/>
              <a:t>.</a:t>
            </a:r>
            <a:endParaRPr lang="en-GB" sz="1600" dirty="0"/>
          </a:p>
          <a:p>
            <a:r>
              <a:rPr lang="en-GB" sz="1600" dirty="0"/>
              <a:t>4. Use the STAR method in answering questions. Prepare to be asked about times in the past when you used a specific skill and use the STAR method to tell stories with a clear Situation, Task, Action and Result</a:t>
            </a:r>
            <a:r>
              <a:rPr lang="en-GB" sz="1600" dirty="0" smtClean="0"/>
              <a:t>.</a:t>
            </a:r>
            <a:endParaRPr lang="en-GB" sz="1600" dirty="0"/>
          </a:p>
          <a:p>
            <a:r>
              <a:rPr lang="en-GB" sz="1600" dirty="0"/>
              <a:t>5. Recruit a friend to practice answering questions. Actually practicing your answers out loud is an incredibly effective way to prepare. Say them to yourself or ask a friend to help run through questions and answers. You’ll find you gain confidence as you get used to saying the words</a:t>
            </a:r>
            <a:r>
              <a:rPr lang="en-GB" sz="1600" dirty="0" smtClean="0"/>
              <a:t>.</a:t>
            </a:r>
            <a:endParaRPr lang="en-GB" sz="1600" dirty="0"/>
          </a:p>
          <a:p>
            <a:r>
              <a:rPr lang="en-GB" sz="1600" dirty="0"/>
              <a:t>6. Prepare a list of references. Your interviewers might require you to submit a list of references before or after your interview. Having a reference list prepared ahead of time can help you quickly complete this step to move forward in the hiring process</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fld id="{787BDDF7-6262-41EA-9DD9-AD28F7B4D039}" type="slidenum">
              <a:rPr lang="en-KE" smtClean="0"/>
              <a:t>29</a:t>
            </a:fld>
            <a:endParaRPr lang="en-KE"/>
          </a:p>
        </p:txBody>
      </p:sp>
    </p:spTree>
    <p:extLst>
      <p:ext uri="{BB962C8B-B14F-4D97-AF65-F5344CB8AC3E}">
        <p14:creationId xmlns:p14="http://schemas.microsoft.com/office/powerpoint/2010/main" val="34874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YessEthiopia </a:t>
            </a:r>
            <a:endParaRPr lang="en-GB" dirty="0"/>
          </a:p>
        </p:txBody>
      </p:sp>
      <p:sp>
        <p:nvSpPr>
          <p:cNvPr id="3" name="Content Placeholder 2"/>
          <p:cNvSpPr>
            <a:spLocks noGrp="1"/>
          </p:cNvSpPr>
          <p:nvPr>
            <p:ph idx="1"/>
          </p:nvPr>
        </p:nvSpPr>
        <p:spPr/>
        <p:txBody>
          <a:bodyPr/>
          <a:lstStyle/>
          <a:p>
            <a:r>
              <a:rPr lang="en-GB" dirty="0" smtClean="0"/>
              <a:t>It’s a non-profit legal organization working on Youth empowerment and education quality </a:t>
            </a:r>
          </a:p>
          <a:p>
            <a:r>
              <a:rPr lang="en-GB" dirty="0" smtClean="0"/>
              <a:t>Legally licensed to operate in all regions of Ethiopia   </a:t>
            </a:r>
            <a:endParaRPr lang="en-GB" dirty="0"/>
          </a:p>
        </p:txBody>
      </p:sp>
    </p:spTree>
    <p:extLst>
      <p:ext uri="{BB962C8B-B14F-4D97-AF65-F5344CB8AC3E}">
        <p14:creationId xmlns:p14="http://schemas.microsoft.com/office/powerpoint/2010/main" val="4239883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normAutofit fontScale="62500" lnSpcReduction="20000"/>
          </a:bodyPr>
          <a:lstStyle/>
          <a:p>
            <a:r>
              <a:rPr lang="en-GB" dirty="0"/>
              <a:t>7. Be prepared with examples of your work. During the interview, you will likely be asked about specific work you’ve completed in relation to the position. After reviewing the job description, think of work you’ve done in past jobs, clubs or volunteer positions that show you have experience and success doing the work they require.</a:t>
            </a:r>
          </a:p>
          <a:p>
            <a:endParaRPr lang="en-GB" dirty="0"/>
          </a:p>
          <a:p>
            <a:r>
              <a:rPr lang="en-GB" dirty="0"/>
              <a:t>8. Prepare smart questions for your interviewers. Interviews are a two-way street. Employers expect you to ask questions: they want to know that you’re thinking seriously about what it would be like to work there. Here are some questions you may want to consider asking your interviewers:</a:t>
            </a:r>
          </a:p>
          <a:p>
            <a:endParaRPr lang="en-GB" dirty="0"/>
          </a:p>
          <a:p>
            <a:pPr lvl="2"/>
            <a:r>
              <a:rPr lang="en-GB" dirty="0"/>
              <a:t>Can you explain some of the day-to-day responsibilities this job entails?</a:t>
            </a:r>
          </a:p>
          <a:p>
            <a:pPr lvl="2"/>
            <a:r>
              <a:rPr lang="en-GB" dirty="0"/>
              <a:t>How would you describe the characteristics of someone who would succeed in this role?</a:t>
            </a:r>
          </a:p>
          <a:p>
            <a:pPr lvl="2"/>
            <a:r>
              <a:rPr lang="en-GB" dirty="0"/>
              <a:t>If I were in this position, how would my performance be measured? How often?</a:t>
            </a:r>
          </a:p>
          <a:p>
            <a:pPr lvl="2"/>
            <a:r>
              <a:rPr lang="en-GB" dirty="0"/>
              <a:t>What departments does this teamwork with regularly?</a:t>
            </a:r>
          </a:p>
          <a:p>
            <a:pPr lvl="2"/>
            <a:r>
              <a:rPr lang="en-GB" dirty="0"/>
              <a:t>How do these departments typically collaborate?</a:t>
            </a:r>
          </a:p>
          <a:p>
            <a:pPr lvl="2"/>
            <a:r>
              <a:rPr lang="en-GB" dirty="0"/>
              <a:t>What does that process look like?</a:t>
            </a:r>
          </a:p>
          <a:p>
            <a:pPr lvl="2"/>
            <a:r>
              <a:rPr lang="en-GB" dirty="0"/>
              <a:t>What are the challenges you’re currently facing in your role?</a:t>
            </a:r>
          </a:p>
          <a:p>
            <a:pPr lvl="2"/>
            <a:r>
              <a:rPr lang="en-GB" dirty="0"/>
              <a:t>Related: Questions to Ask in an Interview</a:t>
            </a:r>
          </a:p>
          <a:p>
            <a:pPr lvl="2"/>
            <a:r>
              <a:rPr lang="en-GB" dirty="0"/>
              <a:t>Interview Tips</a:t>
            </a:r>
          </a:p>
          <a:p>
            <a:pPr lvl="2"/>
            <a:r>
              <a:rPr lang="en-GB" dirty="0"/>
              <a:t>Image description</a:t>
            </a:r>
          </a:p>
          <a:p>
            <a:pPr lvl="2"/>
            <a:r>
              <a:rPr lang="en-GB" dirty="0"/>
              <a:t>Tips for during the interview</a:t>
            </a:r>
          </a:p>
          <a:p>
            <a:pPr lvl="2"/>
            <a:r>
              <a:rPr lang="en-GB" dirty="0"/>
              <a:t>After you’ve spent time preparing, you can be successful on interview day by practicing these tips:</a:t>
            </a:r>
          </a:p>
          <a:p>
            <a:endParaRPr lang="en-GB" dirty="0"/>
          </a:p>
          <a:p>
            <a:r>
              <a:rPr lang="en-GB" dirty="0"/>
              <a:t>9. Plan your interview attire the night before. If you’re speaking to a recruiter before the interview, you can ask them about the dress code in the workplace and choose your outfit accordingly. If you don’t have someone to ask, research the company to learn what’s appropriate.</a:t>
            </a:r>
          </a:p>
          <a:p>
            <a:endParaRPr lang="en-GB" dirty="0"/>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30</a:t>
            </a:fld>
            <a:endParaRPr lang="en-KE"/>
          </a:p>
        </p:txBody>
      </p:sp>
    </p:spTree>
    <p:extLst>
      <p:ext uri="{BB962C8B-B14F-4D97-AF65-F5344CB8AC3E}">
        <p14:creationId xmlns:p14="http://schemas.microsoft.com/office/powerpoint/2010/main" val="3933226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normAutofit/>
          </a:bodyPr>
          <a:lstStyle/>
          <a:p>
            <a:pPr marL="0" indent="0">
              <a:buNone/>
            </a:pPr>
            <a:r>
              <a:rPr lang="en-GB" dirty="0" smtClean="0"/>
              <a:t>10</a:t>
            </a:r>
            <a:r>
              <a:rPr lang="en-GB" dirty="0"/>
              <a:t>. Bring copies of your resume, a notebook and pen. Take at least five copies of your printed resume on clean paper in case of multiple interviewers. Highlight specific accomplishments on your copy that you can easily refer to and discuss. Bring a pen and a small notebook. Prepare to take notes, but not on your smartphone or another electronic device. Write information down so that you can refer to these details in your follow-up thank-you notes. Maintain eye contact as much as possible. For more, visit What to Bring to the Interview.</a:t>
            </a:r>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31</a:t>
            </a:fld>
            <a:endParaRPr lang="en-KE"/>
          </a:p>
        </p:txBody>
      </p:sp>
    </p:spTree>
    <p:extLst>
      <p:ext uri="{BB962C8B-B14F-4D97-AF65-F5344CB8AC3E}">
        <p14:creationId xmlns:p14="http://schemas.microsoft.com/office/powerpoint/2010/main" val="1670909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fontScale="70000" lnSpcReduction="20000"/>
          </a:bodyPr>
          <a:lstStyle/>
          <a:p>
            <a:r>
              <a:rPr lang="en-GB" dirty="0"/>
              <a:t>11. Plan your schedule so that you can arrive 10–15 minutes early. Map out your route to the interview location so you can be sure to arrive on time. Consider doing a practice run. If you’re taking public transportation, identify a backup plan if there are delays or closures</a:t>
            </a:r>
            <a:r>
              <a:rPr lang="en-GB" dirty="0" smtClean="0"/>
              <a:t>.</a:t>
            </a:r>
            <a:endParaRPr lang="en-GB" dirty="0"/>
          </a:p>
          <a:p>
            <a:r>
              <a:rPr lang="en-GB" dirty="0"/>
              <a:t>Tip: When you arrive early, use the extra minutes to observe workplace dynamics</a:t>
            </a:r>
            <a:r>
              <a:rPr lang="en-GB" dirty="0" smtClean="0"/>
              <a:t>.</a:t>
            </a:r>
            <a:endParaRPr lang="en-GB" dirty="0"/>
          </a:p>
          <a:p>
            <a:r>
              <a:rPr lang="en-GB" dirty="0"/>
              <a:t>12. Make a great first impression. Don’t forget the little things—shine your shoes, make sure your nails are clean and tidy, and check your clothes for holes, stains, pet hair and loose threads. Display confident body language and a smile throughout</a:t>
            </a:r>
            <a:r>
              <a:rPr lang="en-GB" dirty="0" smtClean="0"/>
              <a:t>.</a:t>
            </a:r>
            <a:endParaRPr lang="en-GB" dirty="0"/>
          </a:p>
          <a:p>
            <a:r>
              <a:rPr lang="en-GB" dirty="0"/>
              <a:t>13. Treat everyone you encounter with respect. This includes people on the road and in the parking lot, security personnel and front desk staff. Treat everyone you don’t know as though they’re the hiring manager. Even if they aren’t, your potential employer might ask for their feedback</a:t>
            </a:r>
            <a:r>
              <a:rPr lang="en-GB" dirty="0" smtClean="0"/>
              <a:t>.</a:t>
            </a:r>
            <a:endParaRPr lang="en-GB" dirty="0"/>
          </a:p>
          <a:p>
            <a:r>
              <a:rPr lang="en-GB" dirty="0"/>
              <a:t>14. Practice good manners and body language. Practice confident, accessible body language from the moment you enter the building. Sit or stand tall with your shoulders back. Before the interview, take a deep breath and exhale slowly to manage feelings of anxiety and encourage self-confidence. The interviewer should extend their hand first to initiate a handshake. Stand, look the person in the eye and smile. A good handshake should be firm but not crush the other person’s fingers. For more, visit Everything You Need to Know About Job Interview Etiquette</a:t>
            </a:r>
            <a:r>
              <a:rPr lang="en-GB" dirty="0" smtClean="0"/>
              <a:t>.</a:t>
            </a:r>
            <a:endParaRPr lang="en-GB" dirty="0"/>
          </a:p>
          <a:p>
            <a:r>
              <a:rPr lang="en-GB" dirty="0"/>
              <a:t>15. Win them over with your authenticity and positivity. Being genuine during interview conversations can help employers easily relate to you. Showing positivity with a smile and upbeat body language can help keep the interview light and constructive.</a:t>
            </a:r>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32</a:t>
            </a:fld>
            <a:endParaRPr lang="en-KE"/>
          </a:p>
        </p:txBody>
      </p:sp>
    </p:spTree>
    <p:extLst>
      <p:ext uri="{BB962C8B-B14F-4D97-AF65-F5344CB8AC3E}">
        <p14:creationId xmlns:p14="http://schemas.microsoft.com/office/powerpoint/2010/main" val="1138734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2"/>
            <a:ext cx="10515600" cy="6121218"/>
          </a:xfrm>
        </p:spPr>
        <p:txBody>
          <a:bodyPr>
            <a:normAutofit fontScale="62500" lnSpcReduction="20000"/>
          </a:bodyPr>
          <a:lstStyle/>
          <a:p>
            <a:endParaRPr lang="en-GB" dirty="0"/>
          </a:p>
          <a:p>
            <a:r>
              <a:rPr lang="en-GB" dirty="0"/>
              <a:t>16. Respond truthfully to the questions asked. While it can seem tempting to embellish on your skills and accomplishments, interviewers find honesty refreshing and respectable. Focus on your key strengths and why your background makes you uniquely qualified for the position.</a:t>
            </a:r>
          </a:p>
          <a:p>
            <a:endParaRPr lang="en-GB" dirty="0"/>
          </a:p>
          <a:p>
            <a:r>
              <a:rPr lang="en-GB" dirty="0"/>
              <a:t>17. Tie your answers back to your skills and accomplishments. With any question you answer, it is important that you tie your background to the job by providing examples of solutions and results you’ve achieved. Use every opportunity to address the requirements listed in the job description.</a:t>
            </a:r>
          </a:p>
          <a:p>
            <a:endParaRPr lang="en-GB" dirty="0"/>
          </a:p>
          <a:p>
            <a:r>
              <a:rPr lang="en-GB" dirty="0"/>
              <a:t>18. Keep your answers concise and focused. Your time with each interviewer is limited so be mindful of rambling. Practicing your answers beforehand can help keep you focused.</a:t>
            </a:r>
          </a:p>
          <a:p>
            <a:endParaRPr lang="en-GB" dirty="0"/>
          </a:p>
          <a:p>
            <a:r>
              <a:rPr lang="en-GB" dirty="0"/>
              <a:t>19. Do not speak negatively about your previous employers. Companies want to hire problem solvers who overcome tough situations. If you’re feeling discouraged about your current job, focus on talking about what you’ve gained from that experience and what you want to do next.</a:t>
            </a:r>
          </a:p>
          <a:p>
            <a:endParaRPr lang="en-GB" dirty="0"/>
          </a:p>
          <a:p>
            <a:r>
              <a:rPr lang="en-GB" dirty="0"/>
              <a:t>Tips for after the interview</a:t>
            </a:r>
          </a:p>
          <a:p>
            <a:r>
              <a:rPr lang="en-GB" dirty="0"/>
              <a:t>When the interview is over, give yourself the best chances of moving forward by doing the following:</a:t>
            </a:r>
          </a:p>
          <a:p>
            <a:endParaRPr lang="en-GB" dirty="0"/>
          </a:p>
          <a:p>
            <a:r>
              <a:rPr lang="en-GB" dirty="0"/>
              <a:t>20. Ask about next steps. After your interview, it is appropriate to ask either your interviewer, hiring manager or recruiter about what you should expect next. This will likely be a follow-up email with results from your interview, additional requirements like an assignment or reference list or another interview.</a:t>
            </a:r>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33</a:t>
            </a:fld>
            <a:endParaRPr lang="en-KE"/>
          </a:p>
        </p:txBody>
      </p:sp>
    </p:spTree>
    <p:extLst>
      <p:ext uri="{BB962C8B-B14F-4D97-AF65-F5344CB8AC3E}">
        <p14:creationId xmlns:p14="http://schemas.microsoft.com/office/powerpoint/2010/main" val="4047944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to ask employer </a:t>
            </a:r>
            <a:endParaRPr lang="en-GB" dirty="0"/>
          </a:p>
        </p:txBody>
      </p:sp>
      <p:sp>
        <p:nvSpPr>
          <p:cNvPr id="3" name="Content Placeholder 2"/>
          <p:cNvSpPr>
            <a:spLocks noGrp="1"/>
          </p:cNvSpPr>
          <p:nvPr>
            <p:ph idx="1"/>
          </p:nvPr>
        </p:nvSpPr>
        <p:spPr/>
        <p:txBody>
          <a:bodyPr/>
          <a:lstStyle/>
          <a:p>
            <a:pPr>
              <a:buFont typeface="+mj-lt"/>
              <a:buAutoNum type="arabicPeriod"/>
            </a:pPr>
            <a:r>
              <a:rPr lang="en-GB" dirty="0">
                <a:solidFill>
                  <a:srgbClr val="414141"/>
                </a:solidFill>
                <a:latin typeface="Open Sans"/>
              </a:rPr>
              <a:t>If you’re able to share, what are the most immediate projects in the pipeline for this position?</a:t>
            </a:r>
          </a:p>
          <a:p>
            <a:pPr>
              <a:buFont typeface="+mj-lt"/>
              <a:buAutoNum type="arabicPeriod"/>
            </a:pPr>
            <a:r>
              <a:rPr lang="en-GB" dirty="0">
                <a:solidFill>
                  <a:srgbClr val="414141"/>
                </a:solidFill>
                <a:latin typeface="Open Sans"/>
              </a:rPr>
              <a:t>What are the next steps in the interview process?</a:t>
            </a:r>
          </a:p>
          <a:p>
            <a:endParaRPr lang="en-GB" dirty="0"/>
          </a:p>
        </p:txBody>
      </p:sp>
      <p:sp>
        <p:nvSpPr>
          <p:cNvPr id="4" name="Slide Number Placeholder 3"/>
          <p:cNvSpPr>
            <a:spLocks noGrp="1"/>
          </p:cNvSpPr>
          <p:nvPr>
            <p:ph type="sldNum" sz="quarter" idx="12"/>
          </p:nvPr>
        </p:nvSpPr>
        <p:spPr/>
        <p:txBody>
          <a:bodyPr/>
          <a:lstStyle/>
          <a:p>
            <a:fld id="{787BDDF7-6262-41EA-9DD9-AD28F7B4D039}" type="slidenum">
              <a:rPr lang="en-KE" smtClean="0"/>
              <a:t>34</a:t>
            </a:fld>
            <a:endParaRPr lang="en-KE"/>
          </a:p>
        </p:txBody>
      </p:sp>
    </p:spTree>
    <p:extLst>
      <p:ext uri="{BB962C8B-B14F-4D97-AF65-F5344CB8AC3E}">
        <p14:creationId xmlns:p14="http://schemas.microsoft.com/office/powerpoint/2010/main" val="4282132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Why </a:t>
            </a:r>
            <a:r>
              <a:rPr lang="en-GB" sz="6000" dirty="0" err="1" smtClean="0"/>
              <a:t>YessEthiopia</a:t>
            </a:r>
            <a:r>
              <a:rPr lang="en-GB" sz="6000" dirty="0" smtClean="0"/>
              <a:t>?</a:t>
            </a:r>
            <a:endParaRPr lang="en-GB" sz="6000" dirty="0"/>
          </a:p>
        </p:txBody>
      </p:sp>
      <p:sp>
        <p:nvSpPr>
          <p:cNvPr id="3" name="Content Placeholder 2"/>
          <p:cNvSpPr>
            <a:spLocks noGrp="1"/>
          </p:cNvSpPr>
          <p:nvPr>
            <p:ph idx="1"/>
          </p:nvPr>
        </p:nvSpPr>
        <p:spPr/>
        <p:txBody>
          <a:bodyPr>
            <a:normAutofit/>
          </a:bodyPr>
          <a:lstStyle/>
          <a:p>
            <a:r>
              <a:rPr lang="en-GB" sz="4800" dirty="0" smtClean="0"/>
              <a:t>Unemployment of University graduates </a:t>
            </a:r>
          </a:p>
          <a:p>
            <a:r>
              <a:rPr lang="en-GB" sz="4800" dirty="0" smtClean="0"/>
              <a:t>Education quality issues </a:t>
            </a:r>
            <a:endParaRPr lang="en-GB" sz="4800" dirty="0"/>
          </a:p>
        </p:txBody>
      </p:sp>
    </p:spTree>
    <p:extLst>
      <p:ext uri="{BB962C8B-B14F-4D97-AF65-F5344CB8AC3E}">
        <p14:creationId xmlns:p14="http://schemas.microsoft.com/office/powerpoint/2010/main" val="154529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Areas of operations of </a:t>
            </a:r>
            <a:r>
              <a:rPr lang="en-GB" dirty="0" err="1" smtClean="0"/>
              <a:t>YessEthiopia</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Trainings </a:t>
            </a:r>
          </a:p>
          <a:p>
            <a:pPr lvl="1"/>
            <a:r>
              <a:rPr lang="en-GB" dirty="0" smtClean="0"/>
              <a:t>Employability </a:t>
            </a:r>
          </a:p>
          <a:p>
            <a:pPr lvl="1"/>
            <a:r>
              <a:rPr lang="en-GB" dirty="0" smtClean="0"/>
              <a:t>Life skills </a:t>
            </a:r>
          </a:p>
          <a:p>
            <a:pPr lvl="1"/>
            <a:r>
              <a:rPr lang="en-GB" dirty="0" smtClean="0"/>
              <a:t>Business start-up</a:t>
            </a:r>
          </a:p>
          <a:p>
            <a:pPr lvl="1"/>
            <a:r>
              <a:rPr lang="en-GB" dirty="0" smtClean="0"/>
              <a:t>Project management </a:t>
            </a:r>
          </a:p>
          <a:p>
            <a:pPr lvl="1"/>
            <a:r>
              <a:rPr lang="en-GB" dirty="0" smtClean="0"/>
              <a:t>Research methods </a:t>
            </a:r>
          </a:p>
          <a:p>
            <a:pPr lvl="1"/>
            <a:r>
              <a:rPr lang="en-GB" dirty="0" smtClean="0"/>
              <a:t>Study abroad and further study  </a:t>
            </a:r>
          </a:p>
          <a:p>
            <a:r>
              <a:rPr lang="en-GB" dirty="0" smtClean="0"/>
              <a:t>Experience sharing </a:t>
            </a:r>
          </a:p>
          <a:p>
            <a:r>
              <a:rPr lang="en-GB" dirty="0" smtClean="0"/>
              <a:t>Volunteer missions  </a:t>
            </a:r>
          </a:p>
          <a:p>
            <a:r>
              <a:rPr lang="en-GB" dirty="0" smtClean="0"/>
              <a:t>Tours </a:t>
            </a:r>
          </a:p>
          <a:p>
            <a:r>
              <a:rPr lang="en-GB" dirty="0" smtClean="0"/>
              <a:t>Promoting model personalities and values of our society </a:t>
            </a:r>
            <a:r>
              <a:rPr lang="en-GB" dirty="0" err="1" smtClean="0"/>
              <a:t>etc</a:t>
            </a:r>
            <a:r>
              <a:rPr lang="en-GB" dirty="0" smtClean="0"/>
              <a:t> </a:t>
            </a:r>
          </a:p>
          <a:p>
            <a:endParaRPr lang="en-GB" dirty="0"/>
          </a:p>
        </p:txBody>
      </p:sp>
    </p:spTree>
    <p:extLst>
      <p:ext uri="{BB962C8B-B14F-4D97-AF65-F5344CB8AC3E}">
        <p14:creationId xmlns:p14="http://schemas.microsoft.com/office/powerpoint/2010/main" val="2696527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ways to </a:t>
            </a:r>
            <a:r>
              <a:rPr lang="en-GB" dirty="0" smtClean="0"/>
              <a:t>become a </a:t>
            </a:r>
            <a:r>
              <a:rPr lang="en-GB" dirty="0" smtClean="0"/>
              <a:t>member? </a:t>
            </a:r>
            <a:endParaRPr lang="en-GB" dirty="0"/>
          </a:p>
        </p:txBody>
      </p:sp>
      <p:sp>
        <p:nvSpPr>
          <p:cNvPr id="3" name="Content Placeholder 2"/>
          <p:cNvSpPr>
            <a:spLocks noGrp="1"/>
          </p:cNvSpPr>
          <p:nvPr>
            <p:ph idx="1"/>
          </p:nvPr>
        </p:nvSpPr>
        <p:spPr/>
        <p:txBody>
          <a:bodyPr>
            <a:normAutofit/>
          </a:bodyPr>
          <a:lstStyle/>
          <a:p>
            <a:r>
              <a:rPr lang="en-GB" sz="4000" dirty="0" smtClean="0"/>
              <a:t>Awareness about missions of </a:t>
            </a:r>
            <a:r>
              <a:rPr lang="en-GB" sz="4000" dirty="0" err="1" smtClean="0"/>
              <a:t>YessEthiopia</a:t>
            </a:r>
            <a:r>
              <a:rPr lang="en-GB" sz="4000" dirty="0" smtClean="0"/>
              <a:t> </a:t>
            </a:r>
          </a:p>
          <a:p>
            <a:r>
              <a:rPr lang="en-GB" sz="4000" dirty="0" smtClean="0"/>
              <a:t>Attend </a:t>
            </a:r>
            <a:r>
              <a:rPr lang="en-GB" sz="4000" dirty="0" err="1" smtClean="0"/>
              <a:t>YessEthiopia</a:t>
            </a:r>
            <a:r>
              <a:rPr lang="en-GB" sz="4000" dirty="0" smtClean="0"/>
              <a:t> </a:t>
            </a:r>
            <a:r>
              <a:rPr lang="en-GB" sz="4000" dirty="0" smtClean="0"/>
              <a:t>basic </a:t>
            </a:r>
            <a:r>
              <a:rPr lang="en-GB" sz="4000" dirty="0" smtClean="0"/>
              <a:t>life skills training </a:t>
            </a:r>
            <a:endParaRPr lang="en-GB" sz="4000" dirty="0" smtClean="0"/>
          </a:p>
          <a:p>
            <a:r>
              <a:rPr lang="en-GB" sz="4000" dirty="0" smtClean="0"/>
              <a:t>Engage in volunteer missions </a:t>
            </a:r>
          </a:p>
          <a:p>
            <a:endParaRPr lang="en-GB" sz="4000" dirty="0"/>
          </a:p>
        </p:txBody>
      </p:sp>
    </p:spTree>
    <p:extLst>
      <p:ext uri="{BB962C8B-B14F-4D97-AF65-F5344CB8AC3E}">
        <p14:creationId xmlns:p14="http://schemas.microsoft.com/office/powerpoint/2010/main" val="37801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These are newly </a:t>
            </a:r>
            <a:r>
              <a:rPr lang="en-GB" dirty="0" smtClean="0"/>
              <a:t>added topics </a:t>
            </a:r>
            <a:r>
              <a:rPr lang="en-GB" dirty="0" smtClean="0"/>
              <a:t>…more topics will be added </a:t>
            </a:r>
            <a:endParaRPr lang="en-GB" dirty="0"/>
          </a:p>
        </p:txBody>
      </p:sp>
      <p:sp>
        <p:nvSpPr>
          <p:cNvPr id="3" name="Content Placeholder 2"/>
          <p:cNvSpPr>
            <a:spLocks noGrp="1"/>
          </p:cNvSpPr>
          <p:nvPr>
            <p:ph idx="1"/>
          </p:nvPr>
        </p:nvSpPr>
        <p:spPr/>
        <p:txBody>
          <a:bodyPr/>
          <a:lstStyle/>
          <a:p>
            <a:r>
              <a:rPr lang="en-GB" dirty="0" smtClean="0"/>
              <a:t>Project management and grants </a:t>
            </a:r>
          </a:p>
          <a:p>
            <a:r>
              <a:rPr lang="en-GB" dirty="0" smtClean="0"/>
              <a:t>Research methods and publication process </a:t>
            </a:r>
          </a:p>
          <a:p>
            <a:r>
              <a:rPr lang="en-GB" dirty="0" smtClean="0"/>
              <a:t>Scholarship and further study </a:t>
            </a:r>
          </a:p>
          <a:p>
            <a:r>
              <a:rPr lang="en-GB" dirty="0" smtClean="0"/>
              <a:t>Networking </a:t>
            </a:r>
          </a:p>
          <a:p>
            <a:r>
              <a:rPr lang="en-GB" dirty="0" smtClean="0"/>
              <a:t>Business ideas and innovations </a:t>
            </a:r>
            <a:endParaRPr lang="en-GB" dirty="0"/>
          </a:p>
        </p:txBody>
      </p:sp>
    </p:spTree>
    <p:extLst>
      <p:ext uri="{BB962C8B-B14F-4D97-AF65-F5344CB8AC3E}">
        <p14:creationId xmlns:p14="http://schemas.microsoft.com/office/powerpoint/2010/main" val="40601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method </a:t>
            </a:r>
            <a:endParaRPr lang="en-GB" dirty="0"/>
          </a:p>
        </p:txBody>
      </p:sp>
      <p:sp>
        <p:nvSpPr>
          <p:cNvPr id="3" name="Content Placeholder 2"/>
          <p:cNvSpPr>
            <a:spLocks noGrp="1"/>
          </p:cNvSpPr>
          <p:nvPr>
            <p:ph idx="1"/>
          </p:nvPr>
        </p:nvSpPr>
        <p:spPr/>
        <p:txBody>
          <a:bodyPr/>
          <a:lstStyle/>
          <a:p>
            <a:r>
              <a:rPr lang="en-GB" dirty="0" smtClean="0"/>
              <a:t>Online Interactive </a:t>
            </a:r>
            <a:r>
              <a:rPr lang="en-GB" dirty="0" smtClean="0"/>
              <a:t>lecture </a:t>
            </a:r>
          </a:p>
          <a:p>
            <a:r>
              <a:rPr lang="en-GB" dirty="0" smtClean="0"/>
              <a:t>Group activity </a:t>
            </a:r>
          </a:p>
          <a:p>
            <a:r>
              <a:rPr lang="en-GB" dirty="0" smtClean="0"/>
              <a:t>Individual activity </a:t>
            </a:r>
          </a:p>
          <a:p>
            <a:r>
              <a:rPr lang="en-GB" dirty="0" smtClean="0"/>
              <a:t>Games and Role </a:t>
            </a:r>
            <a:r>
              <a:rPr lang="en-GB" dirty="0" smtClean="0"/>
              <a:t>plays </a:t>
            </a:r>
          </a:p>
          <a:p>
            <a:r>
              <a:rPr lang="en-GB" dirty="0" smtClean="0"/>
              <a:t>Discussion and debates </a:t>
            </a:r>
          </a:p>
          <a:p>
            <a:r>
              <a:rPr lang="en-GB" dirty="0" smtClean="0"/>
              <a:t>Networking and Experience </a:t>
            </a:r>
            <a:r>
              <a:rPr lang="en-GB" dirty="0" smtClean="0"/>
              <a:t>sharing </a:t>
            </a:r>
          </a:p>
        </p:txBody>
      </p:sp>
    </p:spTree>
    <p:extLst>
      <p:ext uri="{BB962C8B-B14F-4D97-AF65-F5344CB8AC3E}">
        <p14:creationId xmlns:p14="http://schemas.microsoft.com/office/powerpoint/2010/main" val="2895776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394" y="2337617"/>
            <a:ext cx="10515600" cy="1325563"/>
          </a:xfrm>
        </p:spPr>
        <p:txBody>
          <a:bodyPr>
            <a:normAutofit fontScale="90000"/>
          </a:bodyPr>
          <a:lstStyle/>
          <a:p>
            <a:r>
              <a:rPr lang="en-GB" sz="6000" b="1" dirty="0" smtClean="0"/>
              <a:t>Note that this is </a:t>
            </a:r>
            <a:r>
              <a:rPr lang="en-GB" sz="6000" b="1" dirty="0" smtClean="0">
                <a:solidFill>
                  <a:srgbClr val="FF0000"/>
                </a:solidFill>
              </a:rPr>
              <a:t>skill</a:t>
            </a:r>
            <a:r>
              <a:rPr lang="en-GB" sz="6000" b="1" dirty="0" smtClean="0"/>
              <a:t> training </a:t>
            </a:r>
            <a:r>
              <a:rPr lang="en-GB" sz="6000" b="1" dirty="0" smtClean="0"/>
              <a:t>… its importan</a:t>
            </a:r>
            <a:r>
              <a:rPr lang="en-GB" sz="6000" b="1" dirty="0" smtClean="0"/>
              <a:t>t to do all the activities </a:t>
            </a:r>
            <a:endParaRPr lang="en-GB" sz="6000" b="1" dirty="0"/>
          </a:p>
        </p:txBody>
      </p:sp>
    </p:spTree>
    <p:extLst>
      <p:ext uri="{BB962C8B-B14F-4D97-AF65-F5344CB8AC3E}">
        <p14:creationId xmlns:p14="http://schemas.microsoft.com/office/powerpoint/2010/main" val="1120360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AA630013799846B8D7A45EAF558052" ma:contentTypeVersion="13" ma:contentTypeDescription="Create a new document." ma:contentTypeScope="" ma:versionID="28e3dc7207ac360031ecd7d047c51f5a">
  <xsd:schema xmlns:xsd="http://www.w3.org/2001/XMLSchema" xmlns:xs="http://www.w3.org/2001/XMLSchema" xmlns:p="http://schemas.microsoft.com/office/2006/metadata/properties" xmlns:ns3="597020f7-a495-47e4-9b69-076cf1b1a555" xmlns:ns4="cf19a7f9-54ff-4390-95f3-3cea1eba0371" targetNamespace="http://schemas.microsoft.com/office/2006/metadata/properties" ma:root="true" ma:fieldsID="6dc2f6c20c491086d507b31c905f8fac" ns3:_="" ns4:_="">
    <xsd:import namespace="597020f7-a495-47e4-9b69-076cf1b1a555"/>
    <xsd:import namespace="cf19a7f9-54ff-4390-95f3-3cea1eba03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7020f7-a495-47e4-9b69-076cf1b1a5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9a7f9-54ff-4390-95f3-3cea1eba037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4777AF-3B45-4BAE-B00E-ECEA245D3898}">
  <ds:schemaRefs>
    <ds:schemaRef ds:uri="cf19a7f9-54ff-4390-95f3-3cea1eba0371"/>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597020f7-a495-47e4-9b69-076cf1b1a555"/>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ED0CEEB-C087-4E5C-8315-70C75ABDC5E5}">
  <ds:schemaRefs>
    <ds:schemaRef ds:uri="http://schemas.microsoft.com/sharepoint/v3/contenttype/forms"/>
  </ds:schemaRefs>
</ds:datastoreItem>
</file>

<file path=customXml/itemProps3.xml><?xml version="1.0" encoding="utf-8"?>
<ds:datastoreItem xmlns:ds="http://schemas.openxmlformats.org/officeDocument/2006/customXml" ds:itemID="{3C0451A3-1250-43C7-B162-4779CF6F9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7020f7-a495-47e4-9b69-076cf1b1a555"/>
    <ds:schemaRef ds:uri="cf19a7f9-54ff-4390-95f3-3cea1eba03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8208</TotalTime>
  <Words>2778</Words>
  <Application>Microsoft Office PowerPoint</Application>
  <PresentationFormat>Widescreen</PresentationFormat>
  <Paragraphs>259</Paragraphs>
  <Slides>34</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34</vt:i4>
      </vt:variant>
    </vt:vector>
  </HeadingPairs>
  <TitlesOfParts>
    <vt:vector size="47" baseType="lpstr">
      <vt:lpstr>Arial</vt:lpstr>
      <vt:lpstr>Arial</vt:lpstr>
      <vt:lpstr>Book Antiqua</vt:lpstr>
      <vt:lpstr>Calibri</vt:lpstr>
      <vt:lpstr>Calibri Light</vt:lpstr>
      <vt:lpstr>Corbel</vt:lpstr>
      <vt:lpstr>Open Sans</vt:lpstr>
      <vt:lpstr>Times New Roman</vt:lpstr>
      <vt:lpstr>Wingdings</vt:lpstr>
      <vt:lpstr>Office Theme</vt:lpstr>
      <vt:lpstr>2_Office Theme</vt:lpstr>
      <vt:lpstr>5_Office Theme</vt:lpstr>
      <vt:lpstr>1_Office Theme</vt:lpstr>
      <vt:lpstr>PowerPoint Presentation</vt:lpstr>
      <vt:lpstr>Employability Skills Training </vt:lpstr>
      <vt:lpstr>What is YessEthiopia </vt:lpstr>
      <vt:lpstr>Why YessEthiopia?</vt:lpstr>
      <vt:lpstr>Areas of operations of YessEthiopia?</vt:lpstr>
      <vt:lpstr>What are ways to become a member? </vt:lpstr>
      <vt:lpstr>These are newly added topics …more topics will be added </vt:lpstr>
      <vt:lpstr>Training method </vt:lpstr>
      <vt:lpstr>Note that this is skill training … its important to do all the activities </vt:lpstr>
      <vt:lpstr>Norms </vt:lpstr>
      <vt:lpstr>Schedule and certificate  </vt:lpstr>
      <vt:lpstr>Day One… Introduction </vt:lpstr>
      <vt:lpstr>Duration of the training </vt:lpstr>
      <vt:lpstr>CV Components </vt:lpstr>
      <vt:lpstr>Job Interview </vt:lpstr>
      <vt:lpstr>Feedback from the emails sent </vt:lpstr>
      <vt:lpstr>A job interview </vt:lpstr>
      <vt:lpstr>Before and during interview… prepare  </vt:lpstr>
      <vt:lpstr>Interview … </vt:lpstr>
      <vt:lpstr>Interview …</vt:lpstr>
      <vt:lpstr>Interview </vt:lpstr>
      <vt:lpstr>Don’t …</vt:lpstr>
      <vt:lpstr>Job interview sample questions </vt:lpstr>
      <vt:lpstr>Job interview </vt:lpstr>
      <vt:lpstr>Job interview </vt:lpstr>
      <vt:lpstr>Role play </vt:lpstr>
      <vt:lpstr>Questions </vt:lpstr>
      <vt:lpstr>PowerPoint Presentation</vt:lpstr>
      <vt:lpstr>Tips for before the interview, In the days before your job interview, set aside time to do the following: </vt:lpstr>
      <vt:lpstr>PowerPoint Presentation</vt:lpstr>
      <vt:lpstr>PowerPoint Presentation</vt:lpstr>
      <vt:lpstr>PowerPoint Presentation</vt:lpstr>
      <vt:lpstr>PowerPoint Presentation</vt:lpstr>
      <vt:lpstr>What to ask employer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Anene Negeri regassa</dc:creator>
  <cp:lastModifiedBy>HP Inc.</cp:lastModifiedBy>
  <cp:revision>195</cp:revision>
  <dcterms:created xsi:type="dcterms:W3CDTF">2020-09-12T09:43:00Z</dcterms:created>
  <dcterms:modified xsi:type="dcterms:W3CDTF">2022-05-22T20:50:57Z</dcterms:modified>
</cp:coreProperties>
</file>