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s/comment1.xml" ContentType="application/vnd.openxmlformats-officedocument.presentationml.comments+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s/comment2.xml" ContentType="application/vnd.openxmlformats-officedocument.presentationml.comments+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dor Markon" initials="S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comments" Target="comments/comment1.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comments" Target="comments/comment2.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06T22:27:26.925" idx="1">
    <p:pos x="1920" y="1599"/>
    <p:text>Would stress more that DL is not magic, you will succeed only if you select a suitable topic, get lots of data, find good network structure and tuning, etc. etc. 
But also, no need to despair: more and more examples to start from!</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4-06T22:19:43.262" idx="2">
    <p:pos x="2024" y="1607"/>
    <p:text>A pointer:
https://www.datasciencecentral.com/profiles/blogs/dogs-vs-cats-image-classification-with-deep-learning-using
</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a:p>
        </p:txBody>
      </p:sp>
      <p:sp>
        <p:nvSpPr>
          <p:cNvPr id="47" name="Shape 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200000"/>
      </a:lnSpc>
      <a:defRPr sz="1200">
        <a:latin typeface="+mj-lt"/>
        <a:ea typeface="+mj-ea"/>
        <a:cs typeface="+mj-cs"/>
        <a:sym typeface="Calibri"/>
      </a:defRPr>
    </a:lvl1pPr>
    <a:lvl2pPr indent="228600" defTabSz="457200" latinLnBrk="0">
      <a:lnSpc>
        <a:spcPct val="200000"/>
      </a:lnSpc>
      <a:defRPr sz="1200">
        <a:latin typeface="+mj-lt"/>
        <a:ea typeface="+mj-ea"/>
        <a:cs typeface="+mj-cs"/>
        <a:sym typeface="Calibri"/>
      </a:defRPr>
    </a:lvl2pPr>
    <a:lvl3pPr indent="457200" defTabSz="457200" latinLnBrk="0">
      <a:lnSpc>
        <a:spcPct val="200000"/>
      </a:lnSpc>
      <a:defRPr sz="1200">
        <a:latin typeface="+mj-lt"/>
        <a:ea typeface="+mj-ea"/>
        <a:cs typeface="+mj-cs"/>
        <a:sym typeface="Calibri"/>
      </a:defRPr>
    </a:lvl3pPr>
    <a:lvl4pPr indent="685800" defTabSz="457200" latinLnBrk="0">
      <a:lnSpc>
        <a:spcPct val="200000"/>
      </a:lnSpc>
      <a:defRPr sz="1200">
        <a:latin typeface="+mj-lt"/>
        <a:ea typeface="+mj-ea"/>
        <a:cs typeface="+mj-cs"/>
        <a:sym typeface="Calibri"/>
      </a:defRPr>
    </a:lvl4pPr>
    <a:lvl5pPr indent="914400" defTabSz="457200" latinLnBrk="0">
      <a:lnSpc>
        <a:spcPct val="200000"/>
      </a:lnSpc>
      <a:defRPr sz="1200">
        <a:latin typeface="+mj-lt"/>
        <a:ea typeface="+mj-ea"/>
        <a:cs typeface="+mj-cs"/>
        <a:sym typeface="Calibri"/>
      </a:defRPr>
    </a:lvl5pPr>
    <a:lvl6pPr indent="1143000" defTabSz="457200" latinLnBrk="0">
      <a:lnSpc>
        <a:spcPct val="200000"/>
      </a:lnSpc>
      <a:defRPr sz="1200">
        <a:latin typeface="+mj-lt"/>
        <a:ea typeface="+mj-ea"/>
        <a:cs typeface="+mj-cs"/>
        <a:sym typeface="Calibri"/>
      </a:defRPr>
    </a:lvl6pPr>
    <a:lvl7pPr indent="1371600" defTabSz="457200" latinLnBrk="0">
      <a:lnSpc>
        <a:spcPct val="200000"/>
      </a:lnSpc>
      <a:defRPr sz="1200">
        <a:latin typeface="+mj-lt"/>
        <a:ea typeface="+mj-ea"/>
        <a:cs typeface="+mj-cs"/>
        <a:sym typeface="Calibri"/>
      </a:defRPr>
    </a:lvl7pPr>
    <a:lvl8pPr indent="1600200" defTabSz="457200" latinLnBrk="0">
      <a:lnSpc>
        <a:spcPct val="200000"/>
      </a:lnSpc>
      <a:defRPr sz="1200">
        <a:latin typeface="+mj-lt"/>
        <a:ea typeface="+mj-ea"/>
        <a:cs typeface="+mj-cs"/>
        <a:sym typeface="Calibri"/>
      </a:defRPr>
    </a:lvl8pPr>
    <a:lvl9pPr indent="1828800" defTabSz="457200" latinLnBrk="0">
      <a:lnSpc>
        <a:spcPct val="200000"/>
      </a:lnSpc>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a:p>
        </p:txBody>
      </p:sp>
      <p:sp>
        <p:nvSpPr>
          <p:cNvPr id="58" name="Shape 58"/>
          <p:cNvSpPr/>
          <p:nvPr>
            <p:ph type="body" sz="quarter" idx="1"/>
          </p:nvPr>
        </p:nvSpPr>
        <p:spPr>
          <a:prstGeom prst="rect">
            <a:avLst/>
          </a:prstGeom>
        </p:spPr>
        <p:txBody>
          <a:bodyPr/>
          <a:lstStyle/>
          <a:p>
            <a:pPr marL="171450" indent="-171450">
              <a:buSzPct val="100000"/>
              <a:buFont typeface="Arial"/>
              <a:buChar char="•"/>
            </a:pPr>
            <a:r>
              <a:t>This is an introductory course to deep learning providing a contextual understanding of DL, and a high level understanding of the nuts and bolts of a DL Artificial Neural Network (network architecture, optimization and regularization techniques, ...)</a:t>
            </a:r>
          </a:p>
          <a:p>
            <a:pPr marL="171450" indent="-171450">
              <a:buSzPct val="100000"/>
              <a:buFont typeface="Arial"/>
              <a:buChar char="•"/>
            </a:pPr>
            <a:r>
              <a:t>AM4 modules on Artificial Intelligence will further cover convolutional Neural Networks and Recurent Neural Networks</a:t>
            </a:r>
          </a:p>
          <a:p>
            <a:pPr marL="171450" indent="-171450">
              <a:buSzPct val="100000"/>
              <a:buFont typeface="Arial"/>
              <a:buChar char="•"/>
            </a:pPr>
            <a:r>
              <a:t>This is important to note that only Supervised Learning will be covered in this course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marL="171450" indent="-171450">
              <a:buSzPct val="100000"/>
              <a:buFont typeface="Arial"/>
              <a:buChar char="•"/>
            </a:pPr>
            <a:r>
              <a:t>Have seen in Machine Learning course, a Logistic regression is simply a Linear regression "going through" a sigmoid function in order to re-scale the output between 0 and 1 and hence interpreting it as probability in a binary classification setup</a:t>
            </a:r>
          </a:p>
          <a:p>
            <a:pPr marL="171450" indent="-171450">
              <a:buSzPct val="100000"/>
              <a:buFont typeface="Arial"/>
              <a:buChar char="•"/>
            </a:pPr>
            <a:r>
              <a:t>Then using Gradient Descent, simply minimizing the cost function while updating the parameters (w in the drawing above).</a:t>
            </a:r>
          </a:p>
          <a:p>
            <a:pPr marL="171450" indent="-171450">
              <a:buSzPct val="100000"/>
              <a:buFont typeface="Arial"/>
              <a:buChar char="•"/>
            </a:pPr>
            <a:r>
              <a:t>This is actually already the most simple neural net (well not really a net yet). And you see that what's called a neuron is actually a simple a linear combination of input features + a sigmoid function. Do you really think that your brain's function is essentially that?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marL="171450" indent="-171450">
              <a:buSzPct val="100000"/>
              <a:buFont typeface="Arial"/>
              <a:buChar char="•"/>
            </a:pPr>
            <a:r>
              <a:t>The tensorflow playground is an extremely useful web application allowing to develop Neural Networks practical intuition in a variety of setup. Notice the varity of hyper-parameters you can fiddle with: activation function, regularization, number of nodes, of layers, epochs, ... (we will cover then and some more later on).</a:t>
            </a:r>
          </a:p>
          <a:p>
            <a:pPr marL="171450" indent="-171450">
              <a:buSzPct val="100000"/>
              <a:buFont typeface="Arial"/>
              <a:buChar char="•"/>
            </a:pPr>
            <a:r>
              <a:t>We are in a simple binary classification use case, 2 input features, a linearly separable dataset. So far so good. No issue, the "network" (essentially a logistic regression) is reducing both training and test loss to zero and clearly separate both classes.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marL="171450" indent="-171450">
              <a:buSzPct val="100000"/>
              <a:buFont typeface="Arial"/>
              <a:buChar char="•"/>
            </a:pPr>
            <a:r>
              <a:t>Now the dataset is very far from being linearly separable, both test and training loss stall at about 0.47 (not so far from a random guess given that classes are balanced). A Logistic unit simply cannot do the job!</a:t>
            </a:r>
          </a:p>
          <a:p>
            <a:pPr marL="171450" indent="-171450">
              <a:buSzPct val="100000"/>
              <a:buFont typeface="Arial"/>
              <a:buChar char="•"/>
            </a:pPr>
            <a:r>
              <a:t>Deep learning to the rescue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marL="171450" indent="-171450">
              <a:buSzPct val="100000"/>
              <a:buFont typeface="Arial"/>
              <a:buChar char="•"/>
            </a:pPr>
            <a:r>
              <a:t>Instead of using one single neuron, we use eleven of them? Why eleven? well that's an hyperparameter so it will depend on many factors and required hyperparameters search. </a:t>
            </a:r>
          </a:p>
          <a:p>
            <a:pPr marL="171450" indent="-171450">
              <a:buSzPct val="100000"/>
              <a:buFont typeface="Arial"/>
              <a:buChar char="•"/>
            </a:pPr>
            <a:r>
              <a:t>Note that we did not call it a Deep Neural Net. A Deep Neural Net might have hundreds of nodes layers with thousands of inputs and several millions of parameters to learn.</a:t>
            </a:r>
          </a:p>
          <a:p>
            <a:pPr marL="171450" indent="-171450">
              <a:buSzPct val="100000"/>
              <a:buFont typeface="Arial"/>
              <a:buChar char="•"/>
            </a:pPr>
            <a:r>
              <a:t>Last, note that we are not using a Sigmoid function anymore but a ReLu (Rectified Linear Unit). This point will justify later on.</a:t>
            </a:r>
          </a:p>
          <a:p>
            <a:pPr marL="171450" indent="-171450">
              <a:buSzPct val="100000"/>
              <a:buFont typeface="Arial"/>
              <a:buChar char="•"/>
            </a:pPr>
            <a:r>
              <a:t>So again, so far so good, we are getting a loss on the test set very close to 0 (meaning we have an accuracy of 1-0.077 = 0.923)</a:t>
            </a:r>
          </a:p>
          <a:p>
            <a:pPr marL="171450" indent="-171450">
              <a:buSzPct val="100000"/>
              <a:buFont typeface="Arial"/>
              <a:buChar char="•"/>
            </a:pPr>
            <a:r>
              <a:t>But real datasets barely such regular and beautiful patterns. Let's add some noise.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p>
            <a:pPr marL="171450" indent="-171450">
              <a:buSzPct val="100000"/>
              <a:buFont typeface="Arial"/>
              <a:buChar char="•"/>
            </a:pPr>
            <a:r>
              <a:t>We've introduced some noise in the dataset. The Shallow Neural Net struggle to fit the dataset and stalls with a loss of 0.467</a:t>
            </a:r>
          </a:p>
          <a:p>
            <a:pPr marL="171450" indent="-171450">
              <a:buSzPct val="100000"/>
              <a:buFont typeface="Arial"/>
              <a:buChar char="•"/>
            </a:pPr>
            <a:r>
              <a:t>Note we are still using a rather contrived dataset. In reality, you will deal with highly multidimensional datasets with highly complex patterns. </a:t>
            </a:r>
          </a:p>
          <a:p>
            <a:pPr marL="171450" indent="-171450">
              <a:buSzPct val="100000"/>
              <a:buFont typeface="Arial"/>
              <a:buChar char="•"/>
            </a:pPr>
            <a:r>
              <a:t>However, we noticed that adding more nodes and layers allowed to add degree of freedoms to our model and increast its capacity. Why not doing the same in our new configuration?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marL="171450" indent="-171450">
              <a:buSzPct val="100000"/>
              <a:buFont typeface="Arial"/>
              <a:buChar char="•"/>
            </a:pPr>
            <a:r>
              <a:t>We have now 40 neurons spread into 6 hidden layers. Again we are now achieving reasonable accuracy.</a:t>
            </a:r>
          </a:p>
          <a:p>
            <a:pPr marL="171450" indent="-171450">
              <a:buSzPct val="100000"/>
              <a:buFont typeface="Arial"/>
              <a:buChar char="•"/>
            </a:pPr>
            <a:r>
              <a:t>Note that we are slightly overfitting the training set (reproduce the settings and display the test set). Adding regularization might definitely help.</a:t>
            </a:r>
          </a:p>
          <a:p>
            <a:pPr marL="171450" indent="-171450">
              <a:buSzPct val="100000"/>
              <a:buFont typeface="Arial"/>
              <a:buChar char="•"/>
            </a:pPr>
            <a:r>
              <a:t>So that's essentially the idea behind Deep Neural Nets, at least in its simple form (ConvNets, RecurrentNets, ... add more sophistication).</a:t>
            </a:r>
          </a:p>
          <a:p>
            <a:pPr marL="171450" indent="-171450">
              <a:buSzPct val="100000"/>
              <a:buFont typeface="Arial"/>
              <a:buChar char="•"/>
            </a:pPr>
            <a:r>
              <a:t>Last, notice how each neuron learn a specific pattern. A Deep Neural Net could be renamed "layered representations learning" and "hierarchical representations learning"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marL="171450" indent="-171450">
              <a:buSzPct val="100000"/>
              <a:buFont typeface="Arial"/>
              <a:buChar char="•"/>
            </a:pPr>
            <a:r>
              <a:t>Notice, how we could have added combination of the 2 input features in the previous playgrounds (x1x2, x1^2) or non-linear transformation (sinx, ...). This could have helped, but the NN did the job automatically.</a:t>
            </a:r>
          </a:p>
          <a:p>
            <a:pPr marL="171450" indent="-171450">
              <a:buSzPct val="100000"/>
              <a:buFont typeface="Arial"/>
              <a:buChar char="•"/>
            </a:pPr>
            <a:r>
              <a:t>In AM7 module, when covering Convolution (for images) and Reccurent Nets (for sequences: text, audio, time series, ...) the automatic feature engineering property will be even more obvious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lvl1pPr marL="171450" indent="-171450">
              <a:buSzPct val="100000"/>
              <a:buFont typeface="Arial"/>
              <a:buChar char="•"/>
            </a:lvl1pPr>
          </a:lstStyle>
          <a:p>
            <a:pPr/>
            <a:r>
              <a:t>Trivial tasks such as detecting a puppy in a picture, or recognizing spoken words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Img"/>
          </p:nvPr>
        </p:nvSpPr>
        <p:spPr>
          <a:prstGeom prst="rect">
            <a:avLst/>
          </a:prstGeom>
        </p:spPr>
        <p:txBody>
          <a:bodyPr/>
          <a:lstStyle/>
          <a:p>
            <a:pPr/>
          </a:p>
        </p:txBody>
      </p:sp>
      <p:sp>
        <p:nvSpPr>
          <p:cNvPr id="63" name="Shape 63"/>
          <p:cNvSpPr/>
          <p:nvPr>
            <p:ph type="body" sz="quarter" idx="1"/>
          </p:nvPr>
        </p:nvSpPr>
        <p:spPr>
          <a:prstGeom prst="rect">
            <a:avLst/>
          </a:prstGeom>
        </p:spPr>
        <p:txBody>
          <a:bodyPr/>
          <a:lstStyle/>
          <a:p>
            <a:pPr marL="171450" indent="-171450">
              <a:buSzPct val="100000"/>
              <a:buFont typeface="Arial"/>
              <a:buChar char="•"/>
            </a:pPr>
            <a:r>
              <a:t>You can buy a GPU for less than 1000 USD today</a:t>
            </a:r>
          </a:p>
          <a:p>
            <a:pPr marL="171450" indent="-171450">
              <a:buSzPct val="100000"/>
              <a:buFont typeface="Arial"/>
              <a:buChar char="•"/>
            </a:pPr>
            <a:r>
              <a:t>State-of-the-art is changing very quickly so need to focus on the mindset, ideas, rationale behind the specific techniques and to not confuse means and ends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marL="171450" indent="-171450">
              <a:buSzPct val="100000"/>
              <a:buFont typeface="Arial"/>
              <a:buChar char="•"/>
            </a:pPr>
            <a:r>
              <a:t>Would using each pixel as an input feature make sense?</a:t>
            </a:r>
          </a:p>
          <a:p>
            <a:pPr marL="171450" indent="-171450">
              <a:buSzPct val="100000"/>
              <a:buFont typeface="Arial"/>
              <a:buChar char="•"/>
            </a:pPr>
            <a:r>
              <a:t>How would you approach view angles, scales differences, translations, ...?</a:t>
            </a:r>
          </a:p>
          <a:p>
            <a:pPr marL="171450" indent="-171450">
              <a:buSzPct val="100000"/>
              <a:buFont typeface="Arial"/>
              <a:buChar char="•"/>
            </a:pPr>
            <a:r>
              <a:t>Each image is 150 x 150 x 3 (RGB) = 67,500 pixels. Hence, you would have 67,500 input features.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marL="171450" indent="-171450">
              <a:buSzPct val="100000"/>
              <a:buFont typeface="Arial"/>
              <a:buChar char="•"/>
            </a:pPr>
            <a:r>
              <a:t>ConvNets use a mix of convolution layers (performing convolution operation), max pooling layers (downsampling operation) and fully-connected layers (the only one you've seen so far)</a:t>
            </a:r>
          </a:p>
          <a:p>
            <a:pPr marL="171450" indent="-171450">
              <a:buSzPct val="100000"/>
              <a:buFont typeface="Arial"/>
              <a:buChar char="•"/>
            </a:pPr>
            <a:r>
              <a:t>And have two very interesting properties: patterns they learn are translation invariant</a:t>
            </a:r>
          </a:p>
          <a:p>
            <a:pPr marL="171450" indent="-171450">
              <a:buSzPct val="100000"/>
              <a:buFont typeface="Arial"/>
              <a:buChar char="•"/>
            </a:pPr>
            <a:r>
              <a:t>And they learn spatial hierarchies of patterns</a:t>
            </a:r>
          </a:p>
          <a:p>
            <a:pPr marL="171450" indent="-171450">
              <a:buSzPct val="100000"/>
              <a:buFont typeface="Arial"/>
              <a:buChar char="•"/>
            </a:pPr>
            <a:r>
              <a:t>Convolutional Neural Networks will be covered in a next presentation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lvl1pPr marL="171450" indent="-171450">
              <a:buSzPct val="100000"/>
              <a:buFont typeface="Arial"/>
              <a:buChar char="•"/>
            </a:lvl1pPr>
          </a:lstStyle>
          <a:p>
            <a:pPr/>
            <a:r>
              <a:t>DL Sequence models using Long Short Term Memory (LST), GRU units, attention models, ... + computing power + amout of data have led to enormous breakgrouths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marL="171450" indent="-171450">
              <a:buSzPct val="100000"/>
              <a:buFont typeface="Arial"/>
              <a:buChar char="•"/>
            </a:pPr>
            <a:r>
              <a:t>Indeed, if you remember the linear regression setup with 2 parameters, in the case of DL you might end up with millions of them. Hence a DL network has extremely high capacity. Which is exactly what's desired but regularization techniques are as well required so as to control it.</a:t>
            </a:r>
          </a:p>
          <a:p>
            <a:pPr marL="171450" indent="-171450">
              <a:buSzPct val="100000"/>
              <a:buFont typeface="Arial"/>
              <a:buChar char="•"/>
            </a:pPr>
            <a:r>
              <a:t>Here's an analogy given by Aurélien Géron in his book nicely capturing Vanishing/exploding gradient problem: "If you set a microphone amplifier's knob too close to zero, people won't hear your voice, but if you set too cloose to the max, your voice will be saturated and people won't understand what you are saying. Now imagine a chain of such amplifiers: they all need to be set properly in order for your voice to come out loud and clear at the end of the chain. Your voice has to come out of each amplifier at the same amplitude as it came in.".</a:t>
            </a:r>
          </a:p>
          <a:p>
            <a:pPr marL="171450" indent="-171450">
              <a:buSzPct val="100000"/>
              <a:buFont typeface="Arial"/>
              <a:buChar char="•"/>
            </a:pPr>
            <a:r>
              <a:t>Again, in the linear regression setup, we had one and only one minimum (the global one) when performing gradient descent. This is not the case anymore with DL networks: you might have many local minima. Furthermore, both size of the network and amount of data usually used in DL required to used data batches and use mini-batch gradient descent. As seen already, it makes gradient descent "path" more erratic. For both reasons, optimizations techniques such as moementum, RMS, AdaGrad allow to both "smooth" the descent and add a kind of inertia parameter allowing to "escape" local minima. Obviously they are new hyperparameters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171450" indent="-171450">
              <a:buSzPct val="100000"/>
              <a:buFont typeface="Arial"/>
              <a:buChar char="•"/>
            </a:pPr>
            <a:r>
              <a:t>We need the signal to flow properly in both directions (forward and back propagation). The main idea of weights initialization schemes is to try keeping variances of inputs and outputs of a particular layer equal. Not possible to guarantee it unless there is an equal number of inputs and ouputs but the initialization schemes suggest a compromise.</a:t>
            </a:r>
          </a:p>
          <a:p>
            <a:pPr marL="171450" indent="-171450">
              <a:buSzPct val="100000"/>
              <a:buFont typeface="Arial"/>
              <a:buChar char="•"/>
            </a:pPr>
            <a:r>
              <a:t>These initialization strategy are one of the tricks that led to the current success of Deep Learning</a:t>
            </a:r>
          </a:p>
          <a:p>
            <a:pPr marL="171450" indent="-171450">
              <a:buSzPct val="100000"/>
              <a:buFont typeface="Arial"/>
              <a:buChar char="•"/>
            </a:pPr>
            <a:r>
              <a:t>In addition to initialization scheme, Batch norm technique proposes to re-normalizing "on the fly" neurons inputs during learning</a:t>
            </a:r>
          </a:p>
          <a:p>
            <a:pPr marL="171450" indent="-171450">
              <a:buSzPct val="100000"/>
              <a:buFont typeface="Arial"/>
              <a:buChar char="•"/>
            </a:pPr>
            <a:r>
              <a:t>Note as these two crucial techniques are 2 years old! Hence, the necessity to continuously monitor current trends.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lvl1pPr marL="171450" indent="-171450">
              <a:buSzPct val="100000"/>
              <a:buFont typeface="Arial"/>
              <a:buChar char="•"/>
            </a:lvl1pPr>
          </a:lstStyle>
          <a:p>
            <a:pPr/>
            <a:r>
              <a:t>You can get back http://playground.tensorflow.org/ playground and try out several of them in various contexts.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marL="171450" indent="-171450">
              <a:buSzPct val="100000"/>
              <a:buFont typeface="Arial"/>
              <a:buChar char="•"/>
            </a:pPr>
            <a:r>
              <a:t>We want to reduce oscillation and get to the goal faster while trying to escape local minima</a:t>
            </a:r>
          </a:p>
          <a:p>
            <a:pPr marL="171450" indent="-171450">
              <a:buSzPct val="100000"/>
              <a:buFont typeface="Arial"/>
              <a:buChar char="•"/>
            </a:pPr>
            <a:r>
              <a:t>The reason for important oscillation as said already is due to the fact that for large dataset we need to use mini-batch gradient descent. Using Batch gradient descent would be too slow or simply not possible to fit all data in memory. One pass through the whole dataset is called an Epoch. Go back to http://playground.tensorflow.org/ and play around with batch size, visualize number of epochs required to train a specific model, ...</a:t>
            </a:r>
          </a:p>
          <a:p>
            <a:pPr marL="171450" indent="-171450">
              <a:buSzPct val="100000"/>
              <a:buFont typeface="Arial"/>
              <a:buChar char="•"/>
            </a:pPr>
            <a:r>
              <a:t>Not that in all cases, input data must be normalized for the same reason we saw in ML: would make gradient descent oscillating even more bumping into “bowl sides". Normalizing input features allow to use larger learning rate as well.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marL="171450" indent="-171450">
              <a:buSzPct val="100000"/>
              <a:buFont typeface="Arial"/>
              <a:buChar char="•"/>
            </a:pPr>
            <a:r>
              <a:t>Framing problem is a decision of paramount importance that must be put in perspective with data availability, your ambitions, ... For instance, if your goal is to harness data collected by a network of sensors with the aim to monitor air pollution and predict future peaks: would you want to predict next hour PM10 concentration all over the city, probability of exceeding a critival level at city scale for the next month, ... Are you going to harness meteorological forecast, how much historical data is available, ...</a:t>
            </a:r>
          </a:p>
          <a:p>
            <a:pPr marL="171450" indent="-171450">
              <a:buSzPct val="100000"/>
              <a:buFont typeface="Arial"/>
              <a:buChar char="•"/>
            </a:pPr>
            <a:r>
              <a:t>By type of problem, we mean: binary classification, scalar/vector regression, multiclass classification, multilabel/multiclass classification, ...</a:t>
            </a:r>
          </a:p>
          <a:p>
            <a:pPr marL="171450" indent="-171450">
              <a:buSzPct val="100000"/>
              <a:buFont typeface="Arial"/>
              <a:buChar char="•"/>
            </a:pPr>
            <a:r>
              <a:t>One of the important hypothesis you make is that your outputs can be predicted based on your inputs</a:t>
            </a:r>
          </a:p>
          <a:p>
            <a:pPr marL="171450" indent="-171450">
              <a:buSzPct val="100000"/>
              <a:buFont typeface="Arial"/>
              <a:buChar char="•"/>
            </a:pPr>
            <a:r>
              <a:t>This is an aspect which do not cover in that course, but it is possible to re-use already trained Neural Networks and use a technique called "transfer learning". Hence you can tap into models which have been trained using means (both volume of data and computing resources) you would never be able to offer if you are not working in a big tech. company. Then you can just retrain the last layers of the NN in order to finetune the model to your specific problem. This is especillay relevant, when you have rather small datasets.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marL="171450" indent="-171450">
              <a:buSzPct val="100000"/>
              <a:buFont typeface="Arial"/>
              <a:buChar char="•"/>
            </a:pPr>
            <a:r>
              <a:t>Look at Kaggle to get a sense of the variety of evaluation metrics you could consider</a:t>
            </a:r>
          </a:p>
          <a:p>
            <a:pPr marL="171450" indent="-171450">
              <a:buSzPct val="100000"/>
              <a:buFont typeface="Arial"/>
              <a:buChar char="•"/>
            </a:pPr>
            <a:r>
              <a:t>As an example, consider an indoor-localization probem where ideally you would like to find building, floor and room localization of a device based on WiFI RSSI level of signal received from a network of Access Points. You might use a standard distance metrics (based on GPS measurements used as target variables) or set up an evaluation metrics taken into consideration a combination of building, floor, room putting more weights on building errors thane on room errors considering that such an error should be more strongly penalized.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sldImg"/>
          </p:nvPr>
        </p:nvSpPr>
        <p:spPr>
          <a:prstGeom prst="rect">
            <a:avLst/>
          </a:prstGeom>
        </p:spPr>
        <p:txBody>
          <a:bodyPr/>
          <a:lstStyle/>
          <a:p>
            <a:pPr/>
          </a:p>
        </p:txBody>
      </p:sp>
      <p:sp>
        <p:nvSpPr>
          <p:cNvPr id="68" name="Shape 68"/>
          <p:cNvSpPr/>
          <p:nvPr>
            <p:ph type="body" sz="quarter" idx="1"/>
          </p:nvPr>
        </p:nvSpPr>
        <p:spPr>
          <a:prstGeom prst="rect">
            <a:avLst/>
          </a:prstGeom>
        </p:spPr>
        <p:txBody>
          <a:bodyPr/>
          <a:lstStyle>
            <a:lvl1pPr marL="171450" indent="-171450">
              <a:buSzPct val="100000"/>
              <a:buFont typeface="Arial"/>
              <a:buChar char="•"/>
            </a:lvl1pPr>
          </a:lstStyle>
          <a:p>
            <a:pPr/>
            <a:r>
              <a:t>This course ambition is to put DL in perspective, to understand technicalities from a high level point of view and finally to exemplify main ANNs architectures through concrete though basic implementations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lvl1pPr marL="171450" indent="-171450">
              <a:buSzPct val="100000"/>
              <a:buFont typeface="Arial"/>
              <a:buChar char="•"/>
            </a:lvl1pPr>
          </a:lstStyle>
          <a:p>
            <a:pPr/>
            <a:r>
              <a:t>In a DL context, remember that you will have already many hyper-parmaters to finetune over large datasets, most probably over many epochs, most often you don't have the luxury to add another layer of iteration. On top of that, K-fold cross validation main rationale is to provide more accurate evaluation means in a context where you have small datasets or/and unbalanced ones. DL only makes sense in the situation where you have an important amount of data.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marL="171450" indent="-171450">
              <a:buSzPct val="100000"/>
              <a:buFont typeface="Arial"/>
              <a:buChar char="•"/>
            </a:lvl1pPr>
          </a:lstStyle>
          <a:p>
            <a:pPr/>
            <a:r>
              <a:t>We said that feature learning is done automatically in the context of DL. This is often the case, but follow economy of means and "lex parsimoniae" from Occam's razor rule. If clever representation lead to simpler model, you should go for it. This idea is nicely illustrated and very well captured by F.Chollet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lvl1pPr marL="171450" indent="-171450">
              <a:buSzPct val="100000"/>
              <a:buFont typeface="Arial"/>
              <a:buChar char="•"/>
            </a:lvl1pPr>
          </a:lstStyle>
          <a:p>
            <a:pPr/>
            <a:r>
              <a:t>It is worth mentionning that the choice of validation metric may be crucial. In the case of the unbalanced binary classification problem, using accuracy as validataion metrics might not reflect the reality. Instead, Precision/Recall would be a better choice (see Machine Learning course)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lvl1pPr marL="171450" indent="-171450">
              <a:buSzPct val="100000"/>
              <a:buFont typeface="Arial"/>
              <a:buChar char="•"/>
            </a:lvl1pPr>
          </a:lstStyle>
          <a:p>
            <a:pPr/>
            <a:r>
              <a:t>May I remind that one of the first steps of your pipeline should be to split your dataset into train, validation and test sets. Never "touch" your test set before you've considered that you are done. Some precautions should be taken as regards the number of iterations of optimization between your training and validation tests. In both cases information from your test and validation sets would leak into your model resulting in overfitting them. Such a model would generalize poorly with new never-seen dataset. This is a well know instance of "data snooping" bias.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lvl1pPr marL="171450" indent="-171450">
              <a:buSzPct val="100000"/>
              <a:buFont typeface="Arial"/>
              <a:buChar char="•"/>
            </a:lvl1pPr>
          </a:lstStyle>
          <a:p>
            <a:pPr/>
            <a:r>
              <a:t>Check the right answer(s)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lvl1pPr marL="171450" indent="-171450">
              <a:buSzPct val="100000"/>
              <a:buFont typeface="Arial"/>
              <a:buChar char="•"/>
            </a:lvl1pPr>
          </a:lstStyle>
          <a:p>
            <a:pPr/>
            <a:r>
              <a:t>One topic which won't be covered is object detection which is one domain where DL achieves amazing results. See reference above (Yolo Algorithm)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marL="171450" indent="-171450">
              <a:buSzPct val="100000"/>
              <a:buFont typeface="Arial"/>
              <a:buChar char="•"/>
            </a:pPr>
            <a:r>
              <a:t>One topic which won't be covered is object detection which is one domain where DL achieves amazing results. See reference above (Yolo Algorithm)</a:t>
            </a:r>
          </a:p>
          <a:p>
            <a:pPr marL="171450" indent="-171450">
              <a:buSzPct val="100000"/>
              <a:buFont typeface="Arial"/>
              <a:buChar char="•"/>
            </a:pPr>
            <a:r>
              <a:t>At the edge, simple Raspberry Pi could already run NN using tensorflow framework for instance. NVIDIA proposes now low-power NVIDIA boards than can be deployed at the edge</a:t>
            </a:r>
          </a:p>
          <a:p>
            <a:pPr marL="171450" indent="-171450">
              <a:buSzPct val="100000"/>
              <a:buFont typeface="Arial"/>
              <a:buChar char="•"/>
            </a:pPr>
            <a:r>
              <a:t>Indeed, simpler DL tasks can be delegated to the edge (see Cucumber use case where a NN implemented in a Raspberry Pi at the edge filters/screens images -only cucumbers), images later forwarded to larger NN on a server</a:t>
            </a:r>
          </a:p>
          <a:p>
            <a:pPr marL="171450" indent="-171450">
              <a:buSzPct val="100000"/>
              <a:buFont typeface="Arial"/>
              <a:buChar char="•"/>
            </a:pPr>
            <a:r>
              <a:t>There is a lot of possibilities that should be informed by the problem/task at hand on a case by case basis: data lake, streaming, centralized, edge-computing,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marL="171450" indent="-171450">
              <a:buSzPct val="100000"/>
              <a:buFont typeface="Arial"/>
              <a:buChar char="•"/>
            </a:pPr>
            <a:r>
              <a:t>Disclaimer: this is a very subjective list and classification, should only be considered as such. This chart is subject to changes and improvements</a:t>
            </a:r>
          </a:p>
          <a:p>
            <a:pPr marL="171450" indent="-171450">
              <a:buSzPct val="100000"/>
              <a:buFont typeface="Arial"/>
              <a:buChar char="•"/>
            </a:pPr>
            <a:r>
              <a:t>Level of effort is really a fuzzy notion as it all depends on your dedication and taste for details and hacking</a:t>
            </a:r>
          </a:p>
          <a:p>
            <a:pPr marL="171450" indent="-171450">
              <a:buSzPct val="100000"/>
              <a:buFont typeface="Arial"/>
              <a:buChar char="•"/>
            </a:pPr>
            <a:r>
              <a:t>But they are all extremely valuable resources you should not ignore!</a:t>
            </a:r>
          </a:p>
          <a:p>
            <a:pPr marL="171450" indent="-171450">
              <a:buSzPct val="100000"/>
              <a:buFont typeface="Arial"/>
              <a:buChar char="•"/>
            </a:pPr>
            <a:r>
              <a:t>The notion of moderate, low cost is all relative, depends where you live, your occupation (student, working professional) and the time allocated to study the material. For instance, the deeplearning.ai specialization can be done from 1 to 5 months (around 50 USD a month). If you plan to dedicated one full-month of study,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a:p>
        </p:txBody>
      </p:sp>
      <p:sp>
        <p:nvSpPr>
          <p:cNvPr id="82" name="Shape 82"/>
          <p:cNvSpPr/>
          <p:nvPr>
            <p:ph type="body" sz="quarter" idx="1"/>
          </p:nvPr>
        </p:nvSpPr>
        <p:spPr>
          <a:prstGeom prst="rect">
            <a:avLst/>
          </a:prstGeom>
        </p:spPr>
        <p:txBody>
          <a:bodyPr/>
          <a:lstStyle/>
          <a:p>
            <a:pPr marL="171450" indent="-171450">
              <a:buSzPct val="100000"/>
              <a:buFont typeface="Arial"/>
              <a:buChar char="•"/>
            </a:pPr>
            <a:r>
              <a:t>Option 1 requires not much: basic knowledge of calculus, linear algebra and proabilities. The key aspect in applying successfully DL being to be exposed to a wide variety of datasets and problems. https://www.kaggle.com/ might help in that regard.</a:t>
            </a:r>
          </a:p>
          <a:p>
            <a:pPr marL="171450" indent="-171450">
              <a:buSzPct val="100000"/>
              <a:buFont typeface="Arial"/>
              <a:buChar char="•"/>
            </a:pPr>
            <a:r>
              <a:t>Option 2 requires a fairly good knowledge (at Graduate level) of Linear Algebra, Statistics, Optimization (Convex), Analysis, ... </a:t>
            </a:r>
          </a:p>
          <a:p>
            <a:pPr marL="171450" indent="-171450">
              <a:buSzPct val="100000"/>
              <a:buFont typeface="Arial"/>
              <a:buChar char="•"/>
            </a:pPr>
            <a:r>
              <a:t>Option 3 follows its own track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a:p>
        </p:txBody>
      </p:sp>
      <p:sp>
        <p:nvSpPr>
          <p:cNvPr id="91" name="Shape 91"/>
          <p:cNvSpPr/>
          <p:nvPr>
            <p:ph type="body" sz="quarter" idx="1"/>
          </p:nvPr>
        </p:nvSpPr>
        <p:spPr>
          <a:prstGeom prst="rect">
            <a:avLst/>
          </a:prstGeom>
        </p:spPr>
        <p:txBody>
          <a:bodyPr/>
          <a:lstStyle/>
          <a:p>
            <a:pPr marL="171450" indent="-171450">
              <a:buSzPct val="100000"/>
              <a:buFont typeface="Arial"/>
              <a:buChar char="•"/>
            </a:pPr>
            <a:r>
              <a:t>The way it will transform our world actually depends on us. The tool in itself is not an issue</a:t>
            </a:r>
          </a:p>
          <a:p>
            <a:pPr marL="171450" indent="-171450">
              <a:buSzPct val="100000"/>
              <a:buFont typeface="Arial"/>
              <a:buChar char="•"/>
            </a:pPr>
            <a:r>
              <a:t>AI is not synonym of DL. DL is actually a subset of ML which is a subset of DL: DM ⊂ ML ⊂ AI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marL="171450" indent="-171450">
              <a:buSzPct val="100000"/>
              <a:buFont typeface="Arial"/>
              <a:buChar char="•"/>
            </a:pPr>
            <a:r>
              <a:t>Deep actually reflects more a technical setup (the important number of stacked layers or multiple level of composition - defined later on) rather than a sort of profound understanding of complex ideas as a mixed of intuition and intellectual capacity has human do. But from a marketing point of view, it makes sense.</a:t>
            </a:r>
          </a:p>
          <a:p>
            <a:pPr marL="171450" indent="-171450">
              <a:buSzPct val="100000"/>
              <a:buFont typeface="Arial"/>
              <a:buChar char="•"/>
            </a:pPr>
            <a:r>
              <a:t>AI winters mainly due to too unfulfill expectations</a:t>
            </a:r>
          </a:p>
          <a:p>
            <a:pPr marL="171450" indent="-171450">
              <a:buSzPct val="100000"/>
              <a:buFont typeface="Arial"/>
              <a:buChar char="•"/>
            </a:pPr>
            <a:r>
              <a:t>Cybernetics: "the art of governing, piloting". Transdisciplinary approach for exploring regulatory systems. Development of theories of biological learning and implementations of the first models such as the Percpetron, enabling the training of single neuron (to be defined).</a:t>
            </a:r>
          </a:p>
          <a:p>
            <a:pPr marL="171450" indent="-171450">
              <a:buSzPct val="100000"/>
              <a:buFont typeface="Arial"/>
              <a:buChar char="•"/>
            </a:pPr>
            <a:r>
              <a:t>Connectionism: attempts to represents mental or behavioral phenomena as emergent processes of interconnected networks of simple units. Development of back-propagation technique.</a:t>
            </a:r>
          </a:p>
          <a:p>
            <a:pPr marL="171450" indent="-171450">
              <a:buSzPct val="100000"/>
              <a:buFont typeface="Arial"/>
              <a:buChar char="•"/>
            </a:pPr>
            <a:r>
              <a:t>Current resurgence: Deep Learning starting around 2006 with a series of paper starting by Hinton et al. on Deep Belief Nets</a:t>
            </a:r>
          </a:p>
          <a:p>
            <a:pPr marL="171450" indent="-171450">
              <a:buSzPct val="100000"/>
              <a:buFont typeface="Arial"/>
              <a:buChar char="•"/>
            </a:pPr>
            <a:r>
              <a:t>It is important to note that Convolutionnal Neural Networks, Sequence Learning techniques such as LSTM, GRU dates back from the 1990s (we will come back to the topics later on)</a:t>
            </a:r>
          </a:p>
          <a:p>
            <a:pPr marL="171450" indent="-171450">
              <a:buSzPct val="100000"/>
              <a:buFont typeface="Arial"/>
              <a:buChar char="•"/>
            </a:pPr>
            <a:r>
              <a:t>Complementary list of resources:</a:t>
            </a:r>
          </a:p>
          <a:p>
            <a:pPr marL="171450" indent="-171450">
              <a:buSzPct val="100000"/>
              <a:buFont typeface="Arial"/>
              <a:buChar char="•"/>
            </a:pPr>
            <a:r>
              <a:t>Rumelhart et al., 1986a, Learning representations by back-propagating errors: https://www.nature.com/articles/323533a0</a:t>
            </a:r>
          </a:p>
          <a:p>
            <a:pPr marL="171450" indent="-171450">
              <a:buSzPct val="100000"/>
              <a:buFont typeface="Arial"/>
              <a:buChar char="•"/>
            </a:pPr>
            <a:r>
              <a:t>Hinton et al., 2006, A Fast Learning Algorithm for Deep Belief Nets: http://www.cs.toronto.edu/~fritz/absps/ncfast.pdf</a:t>
            </a:r>
          </a:p>
          <a:p>
            <a:pPr marL="171450" indent="-171450">
              <a:buSzPct val="100000"/>
              <a:buFont typeface="Arial"/>
              <a:buChar char="•"/>
            </a:pPr>
            <a:r>
              <a:t>Bengio et al., 2007, Greedy Layer-Wise Training of Deep Networks: http://www.iro.umontreal.ca/~lisa/pointeurs/BengioNips2006All.pdf</a:t>
            </a:r>
          </a:p>
          <a:p>
            <a:pPr marL="171450" indent="-171450">
              <a:buSzPct val="100000"/>
              <a:buFont typeface="Arial"/>
              <a:buChar char="•"/>
            </a:pPr>
            <a:r>
              <a:t>Ranzato et al., 2007, Unsupervised Learning of Invariant Feature Hierarchies</a:t>
            </a:r>
          </a:p>
          <a:p>
            <a:pPr marL="171450" indent="-171450">
              <a:buSzPct val="100000"/>
              <a:buFont typeface="Arial"/>
              <a:buChar char="•"/>
            </a:pPr>
            <a:r>
              <a:t>with Applications to Object Recognition: http://yann.lecun.com/exdb/publis/pdf/ranzato-cvpr-07.pdf</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Img"/>
          </p:nvPr>
        </p:nvSpPr>
        <p:spPr>
          <a:prstGeom prst="rect">
            <a:avLst/>
          </a:prstGeom>
        </p:spPr>
        <p:txBody>
          <a:bodyPr/>
          <a:lstStyle/>
          <a:p>
            <a:pPr/>
          </a:p>
        </p:txBody>
      </p:sp>
      <p:sp>
        <p:nvSpPr>
          <p:cNvPr id="105" name="Shape 105"/>
          <p:cNvSpPr/>
          <p:nvPr>
            <p:ph type="body" sz="quarter" idx="1"/>
          </p:nvPr>
        </p:nvSpPr>
        <p:spPr>
          <a:prstGeom prst="rect">
            <a:avLst/>
          </a:prstGeom>
        </p:spPr>
        <p:txBody>
          <a:bodyPr/>
          <a:lstStyle/>
          <a:p>
            <a:pPr marL="171450" indent="-171450">
              <a:buSzPct val="100000"/>
              <a:buFont typeface="Arial"/>
              <a:buChar char="•"/>
            </a:pPr>
            <a:r>
              <a:t>As regards data, the rise of the internet has been a game changer. From that point of view, IoT will radically further increase the "data growth"</a:t>
            </a:r>
          </a:p>
          <a:p>
            <a:pPr marL="171450" indent="-171450">
              <a:buSzPct val="100000"/>
              <a:buFont typeface="Arial"/>
              <a:buChar char="•"/>
            </a:pPr>
            <a:r>
              <a:t>As regards computing power, it is important to note the key role played by GPUs and CUDA</a:t>
            </a:r>
          </a:p>
          <a:p>
            <a:pPr marL="171450" indent="-171450">
              <a:buSzPct val="100000"/>
              <a:buFont typeface="Arial"/>
              <a:buChar char="•"/>
            </a:pPr>
            <a:r>
              <a:t>Algorithmic advances relies a lot on hardware and data availability as guided by experimental findings. Choice of activation functions, weight-initialization schemes, optimization schemes such as momentum, RMS are some of the findings that allowed to train deep neural nets on very large datasets.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marL="171450" indent="-171450">
              <a:buSzPct val="100000"/>
              <a:buFont typeface="Arial"/>
              <a:buChar char="•"/>
            </a:pPr>
            <a:r>
              <a:t>We are far from understanding even some of the most simple and well-studied parts of the brain</a:t>
            </a:r>
          </a:p>
          <a:p>
            <a:pPr marL="171450" indent="-171450">
              <a:buSzPct val="100000"/>
              <a:buFont typeface="Arial"/>
              <a:buChar char="•"/>
            </a:pPr>
            <a:r>
              <a:t>DL might have some of its roots in cognitive science, psychology, philosophy, ... but when back to concrete implementations it is really an engineering discipline with experimental heuristics, full of more or less working "hacks", and tradeoffs, ... But it does not take anything away from the huge potential and interest of the field. As stated already theory and practice is a permanent catchup game.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9" name="Title Text"/>
          <p:cNvSpPr txBox="1"/>
          <p:nvPr>
            <p:ph type="title"/>
          </p:nvPr>
        </p:nvSpPr>
        <p:spPr>
          <a:xfrm>
            <a:off x="359999" y="1439999"/>
            <a:ext cx="8229601" cy="620729"/>
          </a:xfrm>
          <a:prstGeom prst="rect">
            <a:avLst/>
          </a:prstGeom>
        </p:spPr>
        <p:txBody>
          <a:bodyPr/>
          <a:lstStyle>
            <a:lvl1pPr>
              <a:defRPr sz="2800"/>
            </a:lvl1pPr>
          </a:lstStyle>
          <a:p>
            <a:pPr/>
            <a:r>
              <a:t>Title Text</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 name="Body Level One…"/>
          <p:cNvSpPr txBox="1"/>
          <p:nvPr>
            <p:ph type="body" sz="half" idx="1"/>
          </p:nvPr>
        </p:nvSpPr>
        <p:spPr>
          <a:xfrm>
            <a:off x="611137" y="1412775"/>
            <a:ext cx="7561264" cy="3311526"/>
          </a:xfrm>
          <a:prstGeom prst="rect">
            <a:avLst/>
          </a:prstGeom>
        </p:spPr>
        <p:txBody>
          <a:bodyPr>
            <a:normAutofit fontScale="100000" lnSpcReduction="0"/>
          </a:bodyPr>
          <a:lstStyle>
            <a:lvl1pPr marL="457200" indent="-457200">
              <a:spcBef>
                <a:spcPts val="500"/>
              </a:spcBef>
              <a:defRPr sz="2200">
                <a:latin typeface="Arial"/>
                <a:ea typeface="Arial"/>
                <a:cs typeface="Arial"/>
                <a:sym typeface="Arial"/>
              </a:defRPr>
            </a:lvl1pPr>
            <a:lvl2pPr marL="681717" indent="-224517">
              <a:spcBef>
                <a:spcPts val="500"/>
              </a:spcBef>
              <a:defRPr sz="2200">
                <a:latin typeface="Arial"/>
                <a:ea typeface="Arial"/>
                <a:cs typeface="Arial"/>
                <a:sym typeface="Arial"/>
              </a:defRPr>
            </a:lvl2pPr>
            <a:lvl3pPr marL="1123950" indent="-209550">
              <a:spcBef>
                <a:spcPts val="500"/>
              </a:spcBef>
              <a:defRPr sz="2200">
                <a:latin typeface="Arial"/>
                <a:ea typeface="Arial"/>
                <a:cs typeface="Arial"/>
                <a:sym typeface="Arial"/>
              </a:defRPr>
            </a:lvl3pPr>
            <a:lvl4pPr marL="1623060" indent="-251460">
              <a:spcBef>
                <a:spcPts val="500"/>
              </a:spcBef>
              <a:defRPr sz="2200">
                <a:latin typeface="Arial"/>
                <a:ea typeface="Arial"/>
                <a:cs typeface="Arial"/>
                <a:sym typeface="Arial"/>
              </a:defRPr>
            </a:lvl4pPr>
            <a:lvl5pPr marL="2080260" indent="-251460">
              <a:spcBef>
                <a:spcPts val="500"/>
              </a:spcBef>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8"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29" name="Text Placeholder 11"/>
          <p:cNvSpPr/>
          <p:nvPr>
            <p:ph type="body" sz="quarter" idx="13"/>
          </p:nvPr>
        </p:nvSpPr>
        <p:spPr>
          <a:xfrm>
            <a:off x="359999" y="5589587"/>
            <a:ext cx="1511972" cy="287685"/>
          </a:xfrm>
          <a:prstGeom prst="rect">
            <a:avLst/>
          </a:prstGeom>
        </p:spPr>
        <p:txBody>
          <a:bodyPr>
            <a:normAutofit fontScale="100000" lnSpcReduction="0"/>
          </a:bodyPr>
          <a:lstStyle/>
          <a:p>
            <a:pPr marL="0" indent="0">
              <a:spcBef>
                <a:spcPts val="200"/>
              </a:spcBef>
              <a:buSzTx/>
              <a:buFontTx/>
              <a:buNone/>
              <a:defRPr b="1" sz="1100"/>
            </a:pP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Custom Layout">
    <p:spTree>
      <p:nvGrpSpPr>
        <p:cNvPr id="1" name=""/>
        <p:cNvGrpSpPr/>
        <p:nvPr/>
      </p:nvGrpSpPr>
      <p:grpSpPr>
        <a:xfrm>
          <a:off x="0" y="0"/>
          <a:ext cx="0" cy="0"/>
          <a:chOff x="0" y="0"/>
          <a:chExt cx="0" cy="0"/>
        </a:xfrm>
      </p:grpSpPr>
      <p:sp>
        <p:nvSpPr>
          <p:cNvPr id="37" name="Title Text"/>
          <p:cNvSpPr txBox="1"/>
          <p:nvPr>
            <p:ph type="title"/>
          </p:nvPr>
        </p:nvSpPr>
        <p:spPr>
          <a:xfrm>
            <a:off x="359999" y="359999"/>
            <a:ext cx="8229601" cy="692738"/>
          </a:xfrm>
          <a:prstGeom prst="rect">
            <a:avLst/>
          </a:prstGeom>
        </p:spPr>
        <p:txBody>
          <a:bodyPr/>
          <a:lstStyle>
            <a:lvl1pPr>
              <a:defRPr cap="none" sz="2600"/>
            </a:lvl1pPr>
          </a:lstStyle>
          <a:p>
            <a:pPr/>
            <a:r>
              <a:t>Title Text</a:t>
            </a:r>
          </a:p>
        </p:txBody>
      </p:sp>
      <p:sp>
        <p:nvSpPr>
          <p:cNvPr id="38" name="Picture Placeholder 3"/>
          <p:cNvSpPr/>
          <p:nvPr>
            <p:ph type="pic" idx="13"/>
          </p:nvPr>
        </p:nvSpPr>
        <p:spPr>
          <a:xfrm>
            <a:off x="1043608" y="1124744"/>
            <a:ext cx="7200801" cy="4248473"/>
          </a:xfrm>
          <a:prstGeom prst="rect">
            <a:avLst/>
          </a:prstGeom>
        </p:spPr>
        <p:txBody>
          <a:bodyPr lIns="91439" rIns="91439"/>
          <a:lstStyle/>
          <a:p>
            <a:pPr/>
          </a:p>
        </p:txBody>
      </p:sp>
      <p:sp>
        <p:nvSpPr>
          <p:cNvPr id="39" name="Body Level One…"/>
          <p:cNvSpPr txBox="1"/>
          <p:nvPr>
            <p:ph type="body" sz="quarter" idx="1"/>
          </p:nvPr>
        </p:nvSpPr>
        <p:spPr>
          <a:xfrm>
            <a:off x="359999" y="5589587"/>
            <a:ext cx="1511972" cy="287685"/>
          </a:xfrm>
          <a:prstGeom prst="rect">
            <a:avLst/>
          </a:prstGeom>
        </p:spPr>
        <p:txBody>
          <a:bodyPr>
            <a:normAutofit fontScale="100000" lnSpcReduction="0"/>
          </a:bodyPr>
          <a:lstStyle>
            <a:lvl1pPr marL="0" indent="0">
              <a:spcBef>
                <a:spcPts val="200"/>
              </a:spcBef>
              <a:buSzTx/>
              <a:buFontTx/>
              <a:buNone/>
              <a:defRPr b="1" sz="1100"/>
            </a:lvl1pPr>
            <a:lvl2pPr marL="569458" indent="-112258">
              <a:spcBef>
                <a:spcPts val="200"/>
              </a:spcBef>
              <a:buFontTx/>
              <a:defRPr b="1" sz="1100"/>
            </a:lvl2pPr>
            <a:lvl3pPr marL="1019175" indent="-104775">
              <a:spcBef>
                <a:spcPts val="200"/>
              </a:spcBef>
              <a:buFontTx/>
              <a:defRPr b="1" sz="1100"/>
            </a:lvl3pPr>
            <a:lvl4pPr marL="1497330" indent="-125730">
              <a:spcBef>
                <a:spcPts val="200"/>
              </a:spcBef>
              <a:buFontTx/>
              <a:defRPr b="1" sz="1100"/>
            </a:lvl4pPr>
            <a:lvl5pPr marL="1954529" indent="-125729">
              <a:spcBef>
                <a:spcPts val="200"/>
              </a:spcBef>
              <a:buFontTx/>
              <a:defRPr b="1" sz="11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9999" y="1439999"/>
            <a:ext cx="8229601" cy="83675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all" i="0" spc="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Title 1"/>
          <p:cNvSpPr txBox="1"/>
          <p:nvPr>
            <p:ph type="title"/>
          </p:nvPr>
        </p:nvSpPr>
        <p:spPr>
          <a:xfrm>
            <a:off x="359999" y="1439999"/>
            <a:ext cx="8229601" cy="836754"/>
          </a:xfrm>
          <a:prstGeom prst="rect">
            <a:avLst/>
          </a:prstGeom>
        </p:spPr>
        <p:txBody>
          <a:bodyPr/>
          <a:lstStyle/>
          <a:p>
            <a:pPr/>
            <a:r>
              <a:t>DEEP LEARNING INTRODUCTION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Content Placeholder 1"/>
          <p:cNvSpPr txBox="1"/>
          <p:nvPr>
            <p:ph type="body" sz="half" idx="1"/>
          </p:nvPr>
        </p:nvSpPr>
        <p:spPr>
          <a:xfrm>
            <a:off x="611136" y="1412775"/>
            <a:ext cx="7561265" cy="3311526"/>
          </a:xfrm>
          <a:prstGeom prst="rect">
            <a:avLst/>
          </a:prstGeom>
        </p:spPr>
        <p:txBody>
          <a:bodyPr/>
          <a:lstStyle/>
          <a:p>
            <a:pPr/>
            <a:r>
              <a:t>The field has been rebranded many times</a:t>
            </a:r>
          </a:p>
          <a:p>
            <a:pPr/>
            <a:r>
              <a:t>Dates back from 1940s</a:t>
            </a:r>
          </a:p>
          <a:p>
            <a:pPr/>
            <a:r>
              <a:t>Has waxed an waned in popularity: the famous AI winters </a:t>
            </a:r>
          </a:p>
          <a:p>
            <a:pPr/>
            <a:r>
              <a:t>Three main periods: Cybernetics (1940s-1960s), Connectionism (1980s-1990s), current resurgence (2006)</a:t>
            </a:r>
          </a:p>
        </p:txBody>
      </p:sp>
      <p:sp>
        <p:nvSpPr>
          <p:cNvPr id="94" name="Title 2"/>
          <p:cNvSpPr txBox="1"/>
          <p:nvPr>
            <p:ph type="title"/>
          </p:nvPr>
        </p:nvSpPr>
        <p:spPr>
          <a:xfrm>
            <a:off x="359999" y="359999"/>
            <a:ext cx="8229601" cy="692738"/>
          </a:xfrm>
          <a:prstGeom prst="rect">
            <a:avLst/>
          </a:prstGeom>
        </p:spPr>
        <p:txBody>
          <a:bodyPr/>
          <a:lstStyle/>
          <a:p>
            <a:pPr/>
            <a:r>
              <a:t>▸ A rich history with key publications</a:t>
            </a:r>
          </a:p>
        </p:txBody>
      </p:sp>
      <p:sp>
        <p:nvSpPr>
          <p:cNvPr id="9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9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19699" defTabSz="434340">
              <a:spcBef>
                <a:spcPts val="100"/>
              </a:spcBef>
              <a:buSzPct val="100000"/>
              <a:buFont typeface="Arial"/>
              <a:buChar char="•"/>
              <a:defRPr sz="950"/>
            </a:pPr>
            <a:r>
              <a:t>Deep Learning, Goodfellow I., Bengio Y. and Courville A., MIT Press, 2016</a:t>
            </a:r>
          </a:p>
          <a:p>
            <a:pPr indent="-119699" defTabSz="434340">
              <a:spcBef>
                <a:spcPts val="100"/>
              </a:spcBef>
              <a:buSzPct val="100000"/>
              <a:buFont typeface="Arial"/>
              <a:buChar char="•"/>
              <a:defRPr sz="950"/>
            </a:pPr>
            <a:r>
              <a:t>https://en.wikipedia.org/wiki/AI_winter</a:t>
            </a:r>
          </a:p>
          <a:p>
            <a:pPr indent="-119699" defTabSz="434340">
              <a:spcBef>
                <a:spcPts val="100"/>
              </a:spcBef>
              <a:buSzPct val="100000"/>
              <a:buFont typeface="Arial"/>
              <a:buChar char="•"/>
              <a:defRPr sz="950"/>
            </a:pPr>
            <a:r>
              <a:t>https://en.wikipedia.org/wiki/History_of_artificial_intelligence#Perceptrons_and_the_dark_age_of_connectionism</a:t>
            </a:r>
          </a:p>
          <a:p>
            <a:pPr indent="-119699" defTabSz="434340">
              <a:spcBef>
                <a:spcPts val="100"/>
              </a:spcBef>
              <a:buSzPct val="100000"/>
              <a:buFont typeface="Arial"/>
              <a:buChar char="•"/>
              <a:defRPr sz="950"/>
            </a:pPr>
            <a:r>
              <a:t>Rosenblatt, 1958, The Perceptron: http://citeseerx.ist.psu.edu/viewdoc/download?doi=10.1.1.335.3398&amp;rep=rep1&amp;type=pdf</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Content Placeholder 1"/>
          <p:cNvSpPr txBox="1"/>
          <p:nvPr>
            <p:ph type="body" sz="half" idx="1"/>
          </p:nvPr>
        </p:nvSpPr>
        <p:spPr>
          <a:xfrm>
            <a:off x="611136" y="1412775"/>
            <a:ext cx="7561265" cy="3311526"/>
          </a:xfrm>
          <a:prstGeom prst="rect">
            <a:avLst/>
          </a:prstGeom>
        </p:spPr>
        <p:txBody>
          <a:bodyPr/>
          <a:lstStyle/>
          <a:p>
            <a:pPr/>
            <a:r>
              <a:t>Far more data</a:t>
            </a:r>
          </a:p>
          <a:p>
            <a:pPr/>
            <a:r>
              <a:t>More computing power</a:t>
            </a:r>
          </a:p>
          <a:p>
            <a:pPr/>
            <a:r>
              <a:t>Algorithmic advances</a:t>
            </a:r>
          </a:p>
        </p:txBody>
      </p:sp>
      <p:sp>
        <p:nvSpPr>
          <p:cNvPr id="101" name="Title 2"/>
          <p:cNvSpPr txBox="1"/>
          <p:nvPr>
            <p:ph type="title"/>
          </p:nvPr>
        </p:nvSpPr>
        <p:spPr>
          <a:xfrm>
            <a:off x="359999" y="359999"/>
            <a:ext cx="8229601" cy="692738"/>
          </a:xfrm>
          <a:prstGeom prst="rect">
            <a:avLst/>
          </a:prstGeom>
        </p:spPr>
        <p:txBody>
          <a:bodyPr/>
          <a:lstStyle/>
          <a:p>
            <a:pPr/>
            <a:r>
              <a:t>▸ Key factors to ANNs revival</a:t>
            </a:r>
          </a:p>
        </p:txBody>
      </p:sp>
      <p:sp>
        <p:nvSpPr>
          <p:cNvPr id="10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0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ImageNet Large Scale Visual Recognition Competition (ILSVRC) challenge: https://en.wikipedia.org/wiki/ImageNet#ImageNet_Challenge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Content Placeholder 1"/>
          <p:cNvSpPr txBox="1"/>
          <p:nvPr>
            <p:ph type="body" sz="half" idx="1"/>
          </p:nvPr>
        </p:nvSpPr>
        <p:spPr>
          <a:xfrm>
            <a:off x="611136" y="1412775"/>
            <a:ext cx="7561265" cy="3311526"/>
          </a:xfrm>
          <a:prstGeom prst="rect">
            <a:avLst/>
          </a:prstGeom>
        </p:spPr>
        <p:txBody>
          <a:bodyPr/>
          <a:lstStyle/>
          <a:p>
            <a:pPr/>
            <a:r>
              <a:t>Actually, science still does not know how the human brain works!</a:t>
            </a:r>
          </a:p>
          <a:p>
            <a:pPr/>
            <a:r>
              <a:t>DL has drawn its inspiration from Cognitive science, Neuroscience, Engineering, ...</a:t>
            </a:r>
          </a:p>
          <a:p>
            <a:pPr/>
            <a:r>
              <a:t>Stunning achievements but not easy to justify from a Mathematical point of view</a:t>
            </a:r>
          </a:p>
        </p:txBody>
      </p:sp>
      <p:sp>
        <p:nvSpPr>
          <p:cNvPr id="108" name="Title 2"/>
          <p:cNvSpPr txBox="1"/>
          <p:nvPr>
            <p:ph type="title"/>
          </p:nvPr>
        </p:nvSpPr>
        <p:spPr>
          <a:xfrm>
            <a:off x="359999" y="359999"/>
            <a:ext cx="8229601" cy="692738"/>
          </a:xfrm>
          <a:prstGeom prst="rect">
            <a:avLst/>
          </a:prstGeom>
        </p:spPr>
        <p:txBody>
          <a:bodyPr/>
          <a:lstStyle/>
          <a:p>
            <a:pPr defTabSz="370331">
              <a:defRPr sz="2106"/>
            </a:pPr>
            <a:r>
              <a:t>▸ Is Deep Learning </a:t>
            </a:r>
            <a:r>
              <a:rPr>
                <a:solidFill>
                  <a:schemeClr val="accent2"/>
                </a:solidFill>
              </a:rPr>
              <a:t>mimicking</a:t>
            </a:r>
            <a:r>
              <a:t> the workings of the human brain?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Content Placeholder 1"/>
          <p:cNvSpPr txBox="1"/>
          <p:nvPr>
            <p:ph type="body" sz="half" idx="1"/>
          </p:nvPr>
        </p:nvSpPr>
        <p:spPr>
          <a:xfrm>
            <a:off x="611136" y="1412775"/>
            <a:ext cx="7561265" cy="3311526"/>
          </a:xfrm>
          <a:prstGeom prst="rect">
            <a:avLst/>
          </a:prstGeom>
        </p:spPr>
        <p:txBody>
          <a:bodyPr/>
          <a:lstStyle/>
          <a:p>
            <a:pPr/>
            <a:r>
              <a:t>Deep Learning is a completely new field</a:t>
            </a:r>
          </a:p>
          <a:p>
            <a:pPr/>
            <a:r>
              <a:t>Deep Learning has drawn inspiration from various fields</a:t>
            </a:r>
          </a:p>
          <a:p>
            <a:pPr/>
            <a:r>
              <a:t>Deep Learning state-of-the-art knowledge has not been disseminated yet</a:t>
            </a:r>
          </a:p>
          <a:p>
            <a:pPr/>
            <a:r>
              <a:t>Do I need to master at least three PhD to understand and implement Deep Learning algorithms</a:t>
            </a:r>
          </a:p>
        </p:txBody>
      </p:sp>
      <p:sp>
        <p:nvSpPr>
          <p:cNvPr id="113" name="Title 2"/>
          <p:cNvSpPr txBox="1"/>
          <p:nvPr>
            <p:ph type="title"/>
          </p:nvPr>
        </p:nvSpPr>
        <p:spPr>
          <a:xfrm>
            <a:off x="359999" y="359999"/>
            <a:ext cx="8229601" cy="692738"/>
          </a:xfrm>
          <a:prstGeom prst="rect">
            <a:avLst/>
          </a:prstGeom>
        </p:spPr>
        <p:txBody>
          <a:bodyPr/>
          <a:lstStyle/>
          <a:p>
            <a:pPr/>
            <a:r>
              <a:t>▸ Quiz 1</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359999" y="1439999"/>
            <a:ext cx="8229601" cy="620729"/>
          </a:xfrm>
          <a:prstGeom prst="rect">
            <a:avLst/>
          </a:prstGeom>
        </p:spPr>
        <p:txBody>
          <a:bodyPr/>
          <a:lstStyle/>
          <a:p>
            <a:pPr/>
            <a:r>
              <a:t>III. A SNEAK PEAK INTO DEEP LEARNING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359999" y="359999"/>
            <a:ext cx="8229601" cy="692738"/>
          </a:xfrm>
          <a:prstGeom prst="rect">
            <a:avLst/>
          </a:prstGeom>
        </p:spPr>
        <p:txBody>
          <a:bodyPr/>
          <a:lstStyle/>
          <a:p>
            <a:pPr/>
            <a:r>
              <a:t>▸ Logistic Regression as a Neural Network</a:t>
            </a:r>
          </a:p>
        </p:txBody>
      </p:sp>
      <p:sp>
        <p:nvSpPr>
          <p:cNvPr id="120"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2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Andrew Ng's Deeplearning.ai course notes: https://www.slideshare.net/TessFerrandez/notes-from-coursera-deep-learning-courses-by-andrew-ng Reproduced by the kind permission of Tess Ferrandez: https://blogs.msdn.microsoft.com/Tess/</a:t>
            </a:r>
          </a:p>
        </p:txBody>
      </p:sp>
      <p:pic>
        <p:nvPicPr>
          <p:cNvPr id="122" name="Picture 5" descr="Picture 5"/>
          <p:cNvPicPr>
            <a:picLocks noChangeAspect="1"/>
          </p:cNvPicPr>
          <p:nvPr/>
        </p:nvPicPr>
        <p:blipFill>
          <a:blip r:embed="rId3">
            <a:extLst/>
          </a:blip>
          <a:stretch>
            <a:fillRect/>
          </a:stretch>
        </p:blipFill>
        <p:spPr>
          <a:xfrm>
            <a:off x="1640589" y="1124744"/>
            <a:ext cx="6006837" cy="424847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359999" y="359999"/>
            <a:ext cx="8229601" cy="692738"/>
          </a:xfrm>
          <a:prstGeom prst="rect">
            <a:avLst/>
          </a:prstGeom>
        </p:spPr>
        <p:txBody>
          <a:bodyPr/>
          <a:lstStyle/>
          <a:p>
            <a:pPr/>
            <a:r>
              <a:t>▸ Logistic Regression at cruising speed</a:t>
            </a:r>
          </a:p>
        </p:txBody>
      </p:sp>
      <p:sp>
        <p:nvSpPr>
          <p:cNvPr id="127"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28"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http://playground.tensorflow.org/</a:t>
            </a:r>
          </a:p>
          <a:p>
            <a:pPr indent="-126000" defTabSz="457200">
              <a:spcBef>
                <a:spcPts val="200"/>
              </a:spcBef>
              <a:buSzPct val="100000"/>
              <a:buFont typeface="Arial"/>
              <a:buChar char="•"/>
              <a:defRPr sz="1000"/>
            </a:pPr>
            <a:r>
              <a:t>With settings used: https://goo.gl/d5wwH3</a:t>
            </a:r>
          </a:p>
        </p:txBody>
      </p:sp>
      <p:pic>
        <p:nvPicPr>
          <p:cNvPr id="129" name="Picture 5" descr="Picture 5"/>
          <p:cNvPicPr>
            <a:picLocks noChangeAspect="1"/>
          </p:cNvPicPr>
          <p:nvPr/>
        </p:nvPicPr>
        <p:blipFill>
          <a:blip r:embed="rId3">
            <a:extLst/>
          </a:blip>
          <a:stretch>
            <a:fillRect/>
          </a:stretch>
        </p:blipFill>
        <p:spPr>
          <a:xfrm>
            <a:off x="1122156" y="1124744"/>
            <a:ext cx="7043703" cy="424847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359999" y="359999"/>
            <a:ext cx="8229601" cy="692738"/>
          </a:xfrm>
          <a:prstGeom prst="rect">
            <a:avLst/>
          </a:prstGeom>
        </p:spPr>
        <p:txBody>
          <a:bodyPr/>
          <a:lstStyle/>
          <a:p>
            <a:pPr/>
            <a:r>
              <a:t>▸ Logistic Regression in trouble</a:t>
            </a:r>
          </a:p>
        </p:txBody>
      </p:sp>
      <p:pic>
        <p:nvPicPr>
          <p:cNvPr id="134" name="Picture 5" descr="Picture 5"/>
          <p:cNvPicPr>
            <a:picLocks noChangeAspect="1"/>
          </p:cNvPicPr>
          <p:nvPr/>
        </p:nvPicPr>
        <p:blipFill>
          <a:blip r:embed="rId3">
            <a:extLst/>
          </a:blip>
          <a:stretch>
            <a:fillRect/>
          </a:stretch>
        </p:blipFill>
        <p:spPr>
          <a:xfrm>
            <a:off x="1162620" y="1124744"/>
            <a:ext cx="6962774" cy="424847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359999" y="359999"/>
            <a:ext cx="8229601" cy="692738"/>
          </a:xfrm>
          <a:prstGeom prst="rect">
            <a:avLst/>
          </a:prstGeom>
        </p:spPr>
        <p:txBody>
          <a:bodyPr/>
          <a:lstStyle/>
          <a:p>
            <a:pPr/>
            <a:r>
              <a:t>▸ A Neural Net comes on stage</a:t>
            </a:r>
          </a:p>
        </p:txBody>
      </p:sp>
      <p:sp>
        <p:nvSpPr>
          <p:cNvPr id="139"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4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http://playground.tensorflow.org/</a:t>
            </a:r>
          </a:p>
          <a:p>
            <a:pPr indent="-126000" defTabSz="457200">
              <a:spcBef>
                <a:spcPts val="200"/>
              </a:spcBef>
              <a:buSzPct val="100000"/>
              <a:buFont typeface="Arial"/>
              <a:buChar char="•"/>
              <a:defRPr sz="1000"/>
            </a:pPr>
            <a:r>
              <a:t>With settings used: https://goo.gl/ngcvpV</a:t>
            </a:r>
          </a:p>
        </p:txBody>
      </p:sp>
      <p:pic>
        <p:nvPicPr>
          <p:cNvPr id="141" name="Picture 5" descr="Picture 5"/>
          <p:cNvPicPr>
            <a:picLocks noChangeAspect="1"/>
          </p:cNvPicPr>
          <p:nvPr/>
        </p:nvPicPr>
        <p:blipFill>
          <a:blip r:embed="rId3">
            <a:extLst/>
          </a:blip>
          <a:stretch>
            <a:fillRect/>
          </a:stretch>
        </p:blipFill>
        <p:spPr>
          <a:xfrm>
            <a:off x="1401584" y="1124744"/>
            <a:ext cx="6484847" cy="424847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359999" y="359999"/>
            <a:ext cx="8229601" cy="692738"/>
          </a:xfrm>
          <a:prstGeom prst="rect">
            <a:avLst/>
          </a:prstGeom>
        </p:spPr>
        <p:txBody>
          <a:bodyPr/>
          <a:lstStyle/>
          <a:p>
            <a:pPr/>
            <a:r>
              <a:t>▸ A Shallow Neural Net struggling</a:t>
            </a:r>
          </a:p>
        </p:txBody>
      </p:sp>
      <p:sp>
        <p:nvSpPr>
          <p:cNvPr id="14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4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http://playground.tensorflow.org/</a:t>
            </a:r>
          </a:p>
          <a:p>
            <a:pPr indent="-126000" defTabSz="457200">
              <a:spcBef>
                <a:spcPts val="200"/>
              </a:spcBef>
              <a:buSzPct val="100000"/>
              <a:buFont typeface="Arial"/>
              <a:buChar char="•"/>
              <a:defRPr sz="1000"/>
            </a:pPr>
            <a:r>
              <a:t>With settings used: https://goo.gl/wQCbxU</a:t>
            </a:r>
          </a:p>
        </p:txBody>
      </p:sp>
      <p:pic>
        <p:nvPicPr>
          <p:cNvPr id="148" name="Picture 5" descr="Picture 5"/>
          <p:cNvPicPr>
            <a:picLocks noChangeAspect="1"/>
          </p:cNvPicPr>
          <p:nvPr/>
        </p:nvPicPr>
        <p:blipFill>
          <a:blip r:embed="rId3">
            <a:extLst/>
          </a:blip>
          <a:stretch>
            <a:fillRect/>
          </a:stretch>
        </p:blipFill>
        <p:spPr>
          <a:xfrm>
            <a:off x="1286663" y="1124744"/>
            <a:ext cx="6714691" cy="424847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Title 1"/>
          <p:cNvSpPr txBox="1"/>
          <p:nvPr>
            <p:ph type="title"/>
          </p:nvPr>
        </p:nvSpPr>
        <p:spPr>
          <a:xfrm>
            <a:off x="359999" y="1439999"/>
            <a:ext cx="8229601" cy="620729"/>
          </a:xfrm>
          <a:prstGeom prst="rect">
            <a:avLst/>
          </a:prstGeom>
        </p:spPr>
        <p:txBody>
          <a:bodyPr/>
          <a:lstStyle/>
          <a:p>
            <a:pPr/>
            <a:r>
              <a:t>I.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359999" y="359999"/>
            <a:ext cx="8229601" cy="692738"/>
          </a:xfrm>
          <a:prstGeom prst="rect">
            <a:avLst/>
          </a:prstGeom>
        </p:spPr>
        <p:txBody>
          <a:bodyPr/>
          <a:lstStyle/>
          <a:p>
            <a:pPr/>
            <a:r>
              <a:t>▸ A "Deep" Neural Net comes on stage</a:t>
            </a:r>
          </a:p>
        </p:txBody>
      </p:sp>
      <p:sp>
        <p:nvSpPr>
          <p:cNvPr id="15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5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http://playground.tensorflow.org/</a:t>
            </a:r>
          </a:p>
          <a:p>
            <a:pPr indent="-126000" defTabSz="457200">
              <a:spcBef>
                <a:spcPts val="200"/>
              </a:spcBef>
              <a:buSzPct val="100000"/>
              <a:buFont typeface="Arial"/>
              <a:buChar char="•"/>
              <a:defRPr sz="1000"/>
            </a:pPr>
            <a:r>
              <a:t>With settings used: https://goo.gl/6BJ83E</a:t>
            </a:r>
          </a:p>
        </p:txBody>
      </p:sp>
      <p:pic>
        <p:nvPicPr>
          <p:cNvPr id="155" name="Picture 5" descr="Picture 5"/>
          <p:cNvPicPr>
            <a:picLocks noChangeAspect="1"/>
          </p:cNvPicPr>
          <p:nvPr/>
        </p:nvPicPr>
        <p:blipFill>
          <a:blip r:embed="rId3">
            <a:extLst/>
          </a:blip>
          <a:stretch>
            <a:fillRect/>
          </a:stretch>
        </p:blipFill>
        <p:spPr>
          <a:xfrm>
            <a:off x="1403268" y="1124744"/>
            <a:ext cx="6481480" cy="424847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Content Placeholder 1"/>
          <p:cNvSpPr txBox="1"/>
          <p:nvPr>
            <p:ph type="body" sz="half" idx="1"/>
          </p:nvPr>
        </p:nvSpPr>
        <p:spPr>
          <a:xfrm>
            <a:off x="611136" y="1412775"/>
            <a:ext cx="7561265" cy="3311526"/>
          </a:xfrm>
          <a:prstGeom prst="rect">
            <a:avLst/>
          </a:prstGeom>
        </p:spPr>
        <p:txBody>
          <a:bodyPr/>
          <a:lstStyle/>
          <a:p>
            <a:pPr/>
            <a:r>
              <a:t>Each Node learns a specific "aspect" of the dataset</a:t>
            </a:r>
          </a:p>
          <a:p>
            <a:pPr/>
            <a:r>
              <a:t>The deeper you go, the more "abstract"/high-level are the learned pattern</a:t>
            </a:r>
          </a:p>
          <a:p>
            <a:pPr/>
            <a:r>
              <a:t>It "completely" automates feature engineering crucial step in machine learning</a:t>
            </a:r>
          </a:p>
        </p:txBody>
      </p:sp>
      <p:sp>
        <p:nvSpPr>
          <p:cNvPr id="160" name="Title 2"/>
          <p:cNvSpPr txBox="1"/>
          <p:nvPr>
            <p:ph type="title"/>
          </p:nvPr>
        </p:nvSpPr>
        <p:spPr>
          <a:xfrm>
            <a:off x="359999" y="359999"/>
            <a:ext cx="8229601" cy="692738"/>
          </a:xfrm>
          <a:prstGeom prst="rect">
            <a:avLst/>
          </a:prstGeom>
        </p:spPr>
        <p:txBody>
          <a:bodyPr/>
          <a:lstStyle/>
          <a:p>
            <a:pPr/>
            <a:r>
              <a:t>▸ Hierarchical Representations Learning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Content Placeholder 1"/>
          <p:cNvSpPr txBox="1"/>
          <p:nvPr>
            <p:ph type="body" sz="half" idx="1"/>
          </p:nvPr>
        </p:nvSpPr>
        <p:spPr>
          <a:xfrm>
            <a:off x="611136" y="1412775"/>
            <a:ext cx="7561265" cy="3311526"/>
          </a:xfrm>
          <a:prstGeom prst="rect">
            <a:avLst/>
          </a:prstGeom>
        </p:spPr>
        <p:txBody>
          <a:bodyPr/>
          <a:lstStyle/>
          <a:p>
            <a:pPr/>
            <a:r>
              <a:t>A Deep Neural Nets (DNN) can virtually fits any kind of non-linear dataset</a:t>
            </a:r>
          </a:p>
          <a:p>
            <a:pPr/>
            <a:r>
              <a:t>It is always clear how many neurons and hidden layers I need</a:t>
            </a:r>
          </a:p>
          <a:p>
            <a:pPr/>
            <a:r>
              <a:t>DNN can be trained with few data</a:t>
            </a:r>
          </a:p>
          <a:p>
            <a:pPr/>
            <a:r>
              <a:t>DNN performs feature engineering in an automatic way</a:t>
            </a:r>
          </a:p>
        </p:txBody>
      </p:sp>
      <p:sp>
        <p:nvSpPr>
          <p:cNvPr id="165" name="Title 2"/>
          <p:cNvSpPr txBox="1"/>
          <p:nvPr>
            <p:ph type="title"/>
          </p:nvPr>
        </p:nvSpPr>
        <p:spPr>
          <a:xfrm>
            <a:off x="359999" y="359999"/>
            <a:ext cx="8229601" cy="692738"/>
          </a:xfrm>
          <a:prstGeom prst="rect">
            <a:avLst/>
          </a:prstGeom>
        </p:spPr>
        <p:txBody>
          <a:bodyPr/>
          <a:lstStyle/>
          <a:p>
            <a:pPr/>
            <a:r>
              <a:t>▸ Quiz 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359999" y="1439999"/>
            <a:ext cx="8229601" cy="620729"/>
          </a:xfrm>
          <a:prstGeom prst="rect">
            <a:avLst/>
          </a:prstGeom>
        </p:spPr>
        <p:txBody>
          <a:bodyPr/>
          <a:lstStyle/>
          <a:p>
            <a:pPr/>
            <a:r>
              <a:t>IV. DOMAIN SPECIFIC DEEP LEARNING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Content Placeholder 1"/>
          <p:cNvSpPr txBox="1"/>
          <p:nvPr>
            <p:ph type="body" sz="half" idx="1"/>
          </p:nvPr>
        </p:nvSpPr>
        <p:spPr>
          <a:xfrm>
            <a:off x="611136" y="1412775"/>
            <a:ext cx="7561265" cy="3311526"/>
          </a:xfrm>
          <a:prstGeom prst="rect">
            <a:avLst/>
          </a:prstGeom>
        </p:spPr>
        <p:txBody>
          <a:bodyPr/>
          <a:lstStyle/>
          <a:p>
            <a:pPr/>
            <a:r>
              <a:t>Until recently, computers enable to reliably perform seemingly human trivial tasks</a:t>
            </a:r>
          </a:p>
          <a:p>
            <a:pPr/>
            <a:r>
              <a:t>Naive approach seen earlier is far too short-sighted</a:t>
            </a:r>
          </a:p>
          <a:p>
            <a:pPr/>
            <a:r>
              <a:t>Study of brain's visual cortex, computing power and NN optimization techniques led to major breakthoughs</a:t>
            </a:r>
          </a:p>
        </p:txBody>
      </p:sp>
      <p:sp>
        <p:nvSpPr>
          <p:cNvPr id="172" name="Title 2"/>
          <p:cNvSpPr txBox="1"/>
          <p:nvPr>
            <p:ph type="title"/>
          </p:nvPr>
        </p:nvSpPr>
        <p:spPr>
          <a:xfrm>
            <a:off x="359999" y="359999"/>
            <a:ext cx="8229601" cy="692738"/>
          </a:xfrm>
          <a:prstGeom prst="rect">
            <a:avLst/>
          </a:prstGeom>
        </p:spPr>
        <p:txBody>
          <a:bodyPr/>
          <a:lstStyle/>
          <a:p>
            <a:pPr/>
            <a:r>
              <a:t>▸ Reaching Human Level Performance</a:t>
            </a:r>
          </a:p>
        </p:txBody>
      </p:sp>
      <p:sp>
        <p:nvSpPr>
          <p:cNvPr id="173"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7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Hands-On Machine Learning with Scikit-Learn &amp; TensorFlow, O'Reilly,  2017</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359999" y="359999"/>
            <a:ext cx="8229601" cy="692738"/>
          </a:xfrm>
          <a:prstGeom prst="rect">
            <a:avLst/>
          </a:prstGeom>
        </p:spPr>
        <p:txBody>
          <a:bodyPr/>
          <a:lstStyle>
            <a:lvl1pPr defTabSz="370331">
              <a:defRPr sz="2106"/>
            </a:lvl1pPr>
          </a:lstStyle>
          <a:p>
            <a:pPr/>
            <a:r>
              <a:t>▸ How would you approach this dog vs. cat classification problem?</a:t>
            </a:r>
          </a:p>
        </p:txBody>
      </p:sp>
      <p:sp>
        <p:nvSpPr>
          <p:cNvPr id="179"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8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Hands-On Machine Learning with Scikit-Learn &amp; TensorFlow, O'Reilly,  2017</a:t>
            </a:r>
          </a:p>
          <a:p>
            <a:pPr indent="-126000" defTabSz="457200">
              <a:spcBef>
                <a:spcPts val="200"/>
              </a:spcBef>
              <a:buSzPct val="100000"/>
              <a:buFont typeface="Arial"/>
              <a:buChar char="•"/>
              <a:defRPr sz="1000"/>
            </a:pPr>
            <a:r>
              <a:t>https://www.kaggle.com/c/dogs-vs-cats</a:t>
            </a:r>
          </a:p>
        </p:txBody>
      </p:sp>
      <p:pic>
        <p:nvPicPr>
          <p:cNvPr id="181" name="Picture 5" descr="Picture 5"/>
          <p:cNvPicPr>
            <a:picLocks noChangeAspect="1"/>
          </p:cNvPicPr>
          <p:nvPr/>
        </p:nvPicPr>
        <p:blipFill>
          <a:blip r:embed="rId4">
            <a:extLst/>
          </a:blip>
          <a:stretch>
            <a:fillRect/>
          </a:stretch>
        </p:blipFill>
        <p:spPr>
          <a:xfrm>
            <a:off x="1043608" y="1249390"/>
            <a:ext cx="7200801" cy="3999179"/>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359999" y="359999"/>
            <a:ext cx="8229601" cy="692738"/>
          </a:xfrm>
          <a:prstGeom prst="rect">
            <a:avLst/>
          </a:prstGeom>
        </p:spPr>
        <p:txBody>
          <a:bodyPr/>
          <a:lstStyle/>
          <a:p>
            <a:pPr/>
            <a:r>
              <a:t>▸ Convolutional Networks</a:t>
            </a:r>
          </a:p>
        </p:txBody>
      </p:sp>
      <p:sp>
        <p:nvSpPr>
          <p:cNvPr id="18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18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Hands-On Machine Learning with Scikit-Learn &amp; TensorFlow, O'Reilly,  2017</a:t>
            </a:r>
          </a:p>
          <a:p>
            <a:pPr indent="-126000" defTabSz="457200">
              <a:spcBef>
                <a:spcPts val="200"/>
              </a:spcBef>
              <a:buSzPct val="100000"/>
              <a:buFont typeface="Arial"/>
              <a:buChar char="•"/>
              <a:defRPr sz="1000"/>
            </a:pPr>
            <a:r>
              <a:t>https://www.kaggle.com/c/dogs-vs-cats</a:t>
            </a:r>
          </a:p>
        </p:txBody>
      </p:sp>
      <p:pic>
        <p:nvPicPr>
          <p:cNvPr id="188" name="Picture 5" descr="Picture 5"/>
          <p:cNvPicPr>
            <a:picLocks noChangeAspect="1"/>
          </p:cNvPicPr>
          <p:nvPr/>
        </p:nvPicPr>
        <p:blipFill>
          <a:blip r:embed="rId3">
            <a:extLst/>
          </a:blip>
          <a:stretch>
            <a:fillRect/>
          </a:stretch>
        </p:blipFill>
        <p:spPr>
          <a:xfrm>
            <a:off x="1686211" y="1124744"/>
            <a:ext cx="5915594" cy="424847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Content Placeholder 1"/>
          <p:cNvSpPr txBox="1"/>
          <p:nvPr>
            <p:ph type="body" sz="half" idx="1"/>
          </p:nvPr>
        </p:nvSpPr>
        <p:spPr>
          <a:xfrm>
            <a:off x="611136" y="1412775"/>
            <a:ext cx="7561265" cy="3311526"/>
          </a:xfrm>
          <a:prstGeom prst="rect">
            <a:avLst/>
          </a:prstGeom>
        </p:spPr>
        <p:txBody>
          <a:bodyPr/>
          <a:lstStyle/>
          <a:p>
            <a:pPr/>
            <a:r>
              <a:t>"All grammars leak" -- Sapir</a:t>
            </a:r>
          </a:p>
          <a:p>
            <a:pPr/>
            <a:r>
              <a:t>People are always stretching and bending the rule to meet their communication needs</a:t>
            </a:r>
          </a:p>
          <a:p>
            <a:pPr/>
            <a:r>
              <a:t>Tasks such as machine translation, words occurence prediction, speech recognition has long been a dream of AI researchers</a:t>
            </a:r>
          </a:p>
          <a:p>
            <a:pPr/>
            <a:r>
              <a:t>Deep Learning has brought that dream much closer to reality</a:t>
            </a:r>
          </a:p>
        </p:txBody>
      </p:sp>
      <p:sp>
        <p:nvSpPr>
          <p:cNvPr id="193" name="Title 2"/>
          <p:cNvSpPr txBox="1"/>
          <p:nvPr>
            <p:ph type="title"/>
          </p:nvPr>
        </p:nvSpPr>
        <p:spPr>
          <a:xfrm>
            <a:off x="359999" y="359999"/>
            <a:ext cx="8229601" cy="692738"/>
          </a:xfrm>
          <a:prstGeom prst="rect">
            <a:avLst/>
          </a:prstGeom>
        </p:spPr>
        <p:txBody>
          <a:bodyPr/>
          <a:lstStyle/>
          <a:p>
            <a:pPr/>
            <a:r>
              <a:t>▸ Natural Language Processing (NLP)</a:t>
            </a:r>
          </a:p>
        </p:txBody>
      </p:sp>
      <p:sp>
        <p:nvSpPr>
          <p:cNvPr id="19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19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https://en.wikipedia.org/wiki/Natural-language_processing</a:t>
            </a:r>
          </a:p>
          <a:p>
            <a:pPr indent="-126000" defTabSz="457200">
              <a:spcBef>
                <a:spcPts val="200"/>
              </a:spcBef>
              <a:buSzPct val="100000"/>
              <a:buFont typeface="Arial"/>
              <a:buChar char="•"/>
              <a:defRPr sz="1000"/>
            </a:pPr>
            <a:r>
              <a:t>https://en.wikipedia.org/wiki/Edward_Sapir</a:t>
            </a:r>
          </a:p>
          <a:p>
            <a:pPr indent="-126000" defTabSz="457200">
              <a:spcBef>
                <a:spcPts val="200"/>
              </a:spcBef>
              <a:buSzPct val="100000"/>
              <a:buFont typeface="Arial"/>
              <a:buChar char="•"/>
              <a:defRPr sz="1000"/>
            </a:pPr>
            <a:r>
              <a:t>Foundations of Statistical Natural Language Processing, C.D Manning and H. Schütze, THE MIT PRESS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359999" y="1439999"/>
            <a:ext cx="8229601" cy="620729"/>
          </a:xfrm>
          <a:prstGeom prst="rect">
            <a:avLst/>
          </a:prstGeom>
        </p:spPr>
        <p:txBody>
          <a:bodyPr/>
          <a:lstStyle/>
          <a:p>
            <a:pPr/>
            <a:r>
              <a:t>V. THE NUTS AND BOLTS OF DEEP LEARNING</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Content Placeholder 1"/>
          <p:cNvSpPr txBox="1"/>
          <p:nvPr>
            <p:ph type="body" sz="half" idx="1"/>
          </p:nvPr>
        </p:nvSpPr>
        <p:spPr>
          <a:xfrm>
            <a:off x="611136" y="1412775"/>
            <a:ext cx="7561265" cy="3311526"/>
          </a:xfrm>
          <a:prstGeom prst="rect">
            <a:avLst/>
          </a:prstGeom>
        </p:spPr>
        <p:txBody>
          <a:bodyPr/>
          <a:lstStyle/>
          <a:p>
            <a:pPr/>
            <a:r>
              <a:t>Depth of network, size of data requires new means, techniques</a:t>
            </a:r>
          </a:p>
          <a:p>
            <a:pPr/>
            <a:r>
              <a:t>Restrain the animal: DL has almost "infinite" representation power/capacity</a:t>
            </a:r>
          </a:p>
          <a:p>
            <a:pPr/>
            <a:r>
              <a:t>Handling "signal gain": neuron's weights can potentially vanish or explode </a:t>
            </a:r>
          </a:p>
          <a:p>
            <a:pPr/>
            <a:r>
              <a:t>Finding or/escaping minima when computing gradient descent</a:t>
            </a:r>
          </a:p>
        </p:txBody>
      </p:sp>
      <p:sp>
        <p:nvSpPr>
          <p:cNvPr id="202" name="Title 2"/>
          <p:cNvSpPr txBox="1"/>
          <p:nvPr>
            <p:ph type="title"/>
          </p:nvPr>
        </p:nvSpPr>
        <p:spPr>
          <a:xfrm>
            <a:off x="359999" y="359999"/>
            <a:ext cx="8229601" cy="692738"/>
          </a:xfrm>
          <a:prstGeom prst="rect">
            <a:avLst/>
          </a:prstGeom>
        </p:spPr>
        <p:txBody>
          <a:bodyPr/>
          <a:lstStyle>
            <a:lvl1pPr defTabSz="416052">
              <a:defRPr sz="2366"/>
            </a:lvl1pPr>
          </a:lstStyle>
          <a:p>
            <a:pPr/>
            <a:r>
              <a:t>▸ The devil is in details | necessity is mother of invention</a:t>
            </a:r>
          </a:p>
        </p:txBody>
      </p:sp>
      <p:sp>
        <p:nvSpPr>
          <p:cNvPr id="203"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0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Hands-On Machine Learning with Scikit-Learn &amp; TensorFlow, A. Géron, O'Reilly,  2017</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Content Placeholder 1"/>
          <p:cNvSpPr txBox="1"/>
          <p:nvPr>
            <p:ph type="body" sz="half" idx="1"/>
          </p:nvPr>
        </p:nvSpPr>
        <p:spPr>
          <a:xfrm>
            <a:off x="611136" y="1412775"/>
            <a:ext cx="7561265" cy="3311526"/>
          </a:xfrm>
          <a:prstGeom prst="rect">
            <a:avLst/>
          </a:prstGeom>
        </p:spPr>
        <p:txBody>
          <a:bodyPr/>
          <a:lstStyle/>
          <a:p>
            <a:pPr/>
            <a:r>
              <a:t>To understand the rationale behind Artifical Neural Networks</a:t>
            </a:r>
          </a:p>
          <a:p>
            <a:pPr/>
            <a:r>
              <a:t>To take the hype out of Deep Learning (DL)</a:t>
            </a:r>
          </a:p>
          <a:p>
            <a:pPr/>
            <a:r>
              <a:t>To gain a high level understand DL nuts and bolts</a:t>
            </a:r>
          </a:p>
          <a:p>
            <a:pPr/>
            <a:r>
              <a:t>To understand how DL can be harness in the context of IoT</a:t>
            </a:r>
          </a:p>
        </p:txBody>
      </p:sp>
      <p:sp>
        <p:nvSpPr>
          <p:cNvPr id="54" name="Title 2"/>
          <p:cNvSpPr txBox="1"/>
          <p:nvPr>
            <p:ph type="title"/>
          </p:nvPr>
        </p:nvSpPr>
        <p:spPr>
          <a:xfrm>
            <a:off x="359999" y="359999"/>
            <a:ext cx="8229601" cy="692738"/>
          </a:xfrm>
          <a:prstGeom prst="rect">
            <a:avLst/>
          </a:prstGeom>
        </p:spPr>
        <p:txBody>
          <a:bodyPr/>
          <a:lstStyle/>
          <a:p>
            <a:pPr/>
            <a:r>
              <a:t>▸ Main objectives</a:t>
            </a:r>
          </a:p>
        </p:txBody>
      </p:sp>
      <p:sp>
        <p:nvSpPr>
          <p:cNvPr id="5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Deep Learning with Python, F. Chollet, Manning, 2017 </a:t>
            </a:r>
          </a:p>
          <a:p>
            <a:pPr indent="-126000" defTabSz="457200">
              <a:spcBef>
                <a:spcPts val="200"/>
              </a:spcBef>
              <a:buSzPct val="100000"/>
              <a:buFont typeface="Arial"/>
              <a:buChar char="•"/>
              <a:defRPr sz="1000"/>
            </a:pPr>
            <a:r>
              <a:t>https://github.com/fchollet/deep-learning-with-python-notebooks</a:t>
            </a:r>
          </a:p>
          <a:p>
            <a:pPr indent="-126000" defTabSz="457200">
              <a:spcBef>
                <a:spcPts val="200"/>
              </a:spcBef>
              <a:buSzPct val="100000"/>
              <a:buFont typeface="Arial"/>
              <a:buChar char="•"/>
              <a:defRPr sz="1000"/>
            </a:pPr>
            <a:r>
              <a:t>Hands-On Machine Learning with Scikit-Learn &amp; TensorFlow, O'Reilly,  2017</a:t>
            </a:r>
          </a:p>
          <a:p>
            <a:pPr indent="-126000" defTabSz="457200">
              <a:spcBef>
                <a:spcPts val="200"/>
              </a:spcBef>
              <a:buSzPct val="100000"/>
              <a:buFont typeface="Arial"/>
              <a:buChar char="•"/>
              <a:defRPr sz="1000"/>
            </a:pPr>
            <a:r>
              <a:t>Deep Learning, Goodfellow I., Bengio Y. and Courville A., MIT Press, 2016</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359999" y="359999"/>
            <a:ext cx="8229601" cy="692738"/>
          </a:xfrm>
          <a:prstGeom prst="rect">
            <a:avLst/>
          </a:prstGeom>
        </p:spPr>
        <p:txBody>
          <a:bodyPr/>
          <a:lstStyle/>
          <a:p>
            <a:pPr/>
            <a:r>
              <a:t>▸ Drop-out regularization</a:t>
            </a:r>
          </a:p>
        </p:txBody>
      </p:sp>
      <p:sp>
        <p:nvSpPr>
          <p:cNvPr id="209"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1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Andrew Ng's Deeplearning.ai course notes: https://www.slideshare.net/TessFerrandez/notes-from-coursera-deep-learning-courses-by-andrew-ng Reproduced by the kind permission of Tess Ferrandez: https://blogs.msdn.microsoft.com/Tess/</a:t>
            </a:r>
          </a:p>
        </p:txBody>
      </p:sp>
      <p:pic>
        <p:nvPicPr>
          <p:cNvPr id="211" name="Picture 5" descr="Picture 5"/>
          <p:cNvPicPr>
            <a:picLocks noChangeAspect="1"/>
          </p:cNvPicPr>
          <p:nvPr/>
        </p:nvPicPr>
        <p:blipFill>
          <a:blip r:embed="rId2">
            <a:extLst/>
          </a:blip>
          <a:stretch>
            <a:fillRect/>
          </a:stretch>
        </p:blipFill>
        <p:spPr>
          <a:xfrm>
            <a:off x="1207042" y="1124744"/>
            <a:ext cx="6873933" cy="424847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Title 1"/>
          <p:cNvSpPr txBox="1"/>
          <p:nvPr>
            <p:ph type="title"/>
          </p:nvPr>
        </p:nvSpPr>
        <p:spPr>
          <a:xfrm>
            <a:off x="359999" y="359999"/>
            <a:ext cx="8229601" cy="692738"/>
          </a:xfrm>
          <a:prstGeom prst="rect">
            <a:avLst/>
          </a:prstGeom>
        </p:spPr>
        <p:txBody>
          <a:bodyPr/>
          <a:lstStyle/>
          <a:p>
            <a:pPr/>
            <a:r>
              <a:t>▸ Others regularization techniques</a:t>
            </a:r>
          </a:p>
        </p:txBody>
      </p:sp>
      <p:sp>
        <p:nvSpPr>
          <p:cNvPr id="214"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1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Andrew Ng's Deeplearning.ai course notes: https://www.slideshare.net/TessFerrandez/notes-from-coursera-deep-learning-courses-by-andrew-ng Reproduced by the kind permission of Tess Ferrandez: https://blogs.msdn.microsoft.com/Tess/</a:t>
            </a:r>
          </a:p>
        </p:txBody>
      </p:sp>
      <p:pic>
        <p:nvPicPr>
          <p:cNvPr id="216" name="Picture 5" descr="Picture 5"/>
          <p:cNvPicPr>
            <a:picLocks noChangeAspect="1"/>
          </p:cNvPicPr>
          <p:nvPr/>
        </p:nvPicPr>
        <p:blipFill>
          <a:blip r:embed="rId2">
            <a:extLst/>
          </a:blip>
          <a:stretch>
            <a:fillRect/>
          </a:stretch>
        </p:blipFill>
        <p:spPr>
          <a:xfrm>
            <a:off x="1610024" y="1124744"/>
            <a:ext cx="6067966" cy="4248473"/>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Content Placeholder 1"/>
          <p:cNvSpPr txBox="1"/>
          <p:nvPr>
            <p:ph type="body" sz="half" idx="1"/>
          </p:nvPr>
        </p:nvSpPr>
        <p:spPr>
          <a:xfrm>
            <a:off x="611136" y="1412775"/>
            <a:ext cx="7561265" cy="3311526"/>
          </a:xfrm>
          <a:prstGeom prst="rect">
            <a:avLst/>
          </a:prstGeom>
        </p:spPr>
        <p:txBody>
          <a:bodyPr/>
          <a:lstStyle/>
          <a:p>
            <a:pPr/>
            <a:r>
              <a:t>Various weight initialization schemes: Xavier/Glorot and He initialization</a:t>
            </a:r>
          </a:p>
          <a:p>
            <a:pPr/>
            <a:r>
              <a:t>Batch Normalization: "Batch Norm"</a:t>
            </a:r>
          </a:p>
          <a:p>
            <a:pPr/>
            <a:r>
              <a:t>Proper activation function: Sigmoid, Relu, Leaky Relu, ...</a:t>
            </a:r>
          </a:p>
        </p:txBody>
      </p:sp>
      <p:sp>
        <p:nvSpPr>
          <p:cNvPr id="219" name="Title 2"/>
          <p:cNvSpPr txBox="1"/>
          <p:nvPr>
            <p:ph type="title"/>
          </p:nvPr>
        </p:nvSpPr>
        <p:spPr>
          <a:xfrm>
            <a:off x="359999" y="359999"/>
            <a:ext cx="8229601" cy="692738"/>
          </a:xfrm>
          <a:prstGeom prst="rect">
            <a:avLst/>
          </a:prstGeom>
        </p:spPr>
        <p:txBody>
          <a:bodyPr/>
          <a:lstStyle/>
          <a:p>
            <a:pPr/>
            <a:r>
              <a:t>▸ Addressing vanishing/exploding gradients</a:t>
            </a:r>
          </a:p>
        </p:txBody>
      </p:sp>
      <p:sp>
        <p:nvSpPr>
          <p:cNvPr id="220"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21"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4739" defTabSz="452627">
              <a:spcBef>
                <a:spcPts val="100"/>
              </a:spcBef>
              <a:buSzPct val="100000"/>
              <a:buFont typeface="Arial"/>
              <a:buChar char="•"/>
              <a:defRPr sz="989"/>
            </a:pPr>
            <a:r>
              <a:t>He and al., 2015, "Deep Residual Learning for Image Recognition": https://arxiv.org/pdf/1512.03385.pdf</a:t>
            </a:r>
          </a:p>
          <a:p>
            <a:pPr indent="-124739" defTabSz="452627">
              <a:spcBef>
                <a:spcPts val="100"/>
              </a:spcBef>
              <a:buSzPct val="100000"/>
              <a:buFont typeface="Arial"/>
              <a:buChar char="•"/>
              <a:defRPr sz="989"/>
            </a:pPr>
            <a:r>
              <a:t>Glorot and al., 2010, Understanding the difficulty of training deep feedforward neural networkshttp://proceedings.mlr.press/v9/glorot10a/glorot10a.pdf</a:t>
            </a:r>
          </a:p>
          <a:p>
            <a:pPr indent="-124739" defTabSz="452627">
              <a:spcBef>
                <a:spcPts val="100"/>
              </a:spcBef>
              <a:buSzPct val="100000"/>
              <a:buFont typeface="Arial"/>
              <a:buChar char="•"/>
              <a:defRPr sz="989"/>
            </a:pPr>
            <a:r>
              <a:t>Ioffe and al., 2105, Batch Normalization: Accelerating Deep Network Training by Reducing Internal Covariate Shifthttps://arxiv.org/pdf/1502.03167v3.pdf</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Title 1"/>
          <p:cNvSpPr txBox="1"/>
          <p:nvPr>
            <p:ph type="title"/>
          </p:nvPr>
        </p:nvSpPr>
        <p:spPr>
          <a:xfrm>
            <a:off x="359999" y="359999"/>
            <a:ext cx="8229601" cy="692738"/>
          </a:xfrm>
          <a:prstGeom prst="rect">
            <a:avLst/>
          </a:prstGeom>
        </p:spPr>
        <p:txBody>
          <a:bodyPr/>
          <a:lstStyle/>
          <a:p>
            <a:pPr/>
            <a:r>
              <a:t>▸ Activation functions</a:t>
            </a:r>
          </a:p>
        </p:txBody>
      </p:sp>
      <p:sp>
        <p:nvSpPr>
          <p:cNvPr id="226"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2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Andrew Ng's Deeplearning.ai course notes: https://www.slideshare.net/TessFerrandez/notes-from-coursera-deep-learning-courses-by-andrew-ng Reproduced by the kind permission of Tess Ferrandez: https://blogs.msdn.microsoft.com/Tess/</a:t>
            </a:r>
          </a:p>
        </p:txBody>
      </p:sp>
      <p:pic>
        <p:nvPicPr>
          <p:cNvPr id="228" name="Picture 5" descr="Picture 5"/>
          <p:cNvPicPr>
            <a:picLocks noChangeAspect="1"/>
          </p:cNvPicPr>
          <p:nvPr/>
        </p:nvPicPr>
        <p:blipFill>
          <a:blip r:embed="rId3">
            <a:extLst/>
          </a:blip>
          <a:stretch>
            <a:fillRect/>
          </a:stretch>
        </p:blipFill>
        <p:spPr>
          <a:xfrm>
            <a:off x="1236191" y="1124744"/>
            <a:ext cx="6815633" cy="424847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Title 1"/>
          <p:cNvSpPr txBox="1"/>
          <p:nvPr>
            <p:ph type="title"/>
          </p:nvPr>
        </p:nvSpPr>
        <p:spPr>
          <a:xfrm>
            <a:off x="359999" y="359999"/>
            <a:ext cx="8229601" cy="692738"/>
          </a:xfrm>
          <a:prstGeom prst="rect">
            <a:avLst/>
          </a:prstGeom>
        </p:spPr>
        <p:txBody>
          <a:bodyPr/>
          <a:lstStyle/>
          <a:p>
            <a:pPr/>
            <a:r>
              <a:t>▸ Smoothing the gradient and escaping minima</a:t>
            </a:r>
          </a:p>
        </p:txBody>
      </p:sp>
      <p:sp>
        <p:nvSpPr>
          <p:cNvPr id="233"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34"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Andrew Ng's Deeplearning.ai course notes: https://www.slideshare.net/TessFerrandez/notes-from-coursera-deep-learning-courses-by-andrew-ng Reproduced by the kind permission of Tess Ferrandez: https://blogs.msdn.microsoft.com/Tess/</a:t>
            </a:r>
          </a:p>
        </p:txBody>
      </p:sp>
      <p:pic>
        <p:nvPicPr>
          <p:cNvPr id="235" name="Picture 5" descr="Picture 5"/>
          <p:cNvPicPr>
            <a:picLocks noChangeAspect="1"/>
          </p:cNvPicPr>
          <p:nvPr/>
        </p:nvPicPr>
        <p:blipFill>
          <a:blip r:embed="rId3">
            <a:extLst/>
          </a:blip>
          <a:stretch>
            <a:fillRect/>
          </a:stretch>
        </p:blipFill>
        <p:spPr>
          <a:xfrm>
            <a:off x="1311696" y="1124744"/>
            <a:ext cx="6664623" cy="4248473"/>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Content Placeholder 1"/>
          <p:cNvSpPr txBox="1"/>
          <p:nvPr>
            <p:ph type="body" sz="half" idx="1"/>
          </p:nvPr>
        </p:nvSpPr>
        <p:spPr>
          <a:xfrm>
            <a:off x="611136" y="1412775"/>
            <a:ext cx="7561265" cy="3311526"/>
          </a:xfrm>
          <a:prstGeom prst="rect">
            <a:avLst/>
          </a:prstGeom>
        </p:spPr>
        <p:txBody>
          <a:bodyPr/>
          <a:lstStyle/>
          <a:p>
            <a:pPr/>
            <a:r>
              <a:t>Overfitting is never an issue in Deep Learning</a:t>
            </a:r>
          </a:p>
          <a:p>
            <a:pPr/>
            <a:r>
              <a:t>Initialization schemes, optimization techniques are not going to evolve in the next 2 years</a:t>
            </a:r>
          </a:p>
          <a:p>
            <a:pPr/>
            <a:r>
              <a:t>I should always use a Sigmoid Activation function</a:t>
            </a:r>
          </a:p>
          <a:p>
            <a:pPr/>
            <a:r>
              <a:t>Gradient Descent cannot be used with big dataset</a:t>
            </a:r>
          </a:p>
        </p:txBody>
      </p:sp>
      <p:sp>
        <p:nvSpPr>
          <p:cNvPr id="240" name="Title 2"/>
          <p:cNvSpPr txBox="1"/>
          <p:nvPr>
            <p:ph type="title"/>
          </p:nvPr>
        </p:nvSpPr>
        <p:spPr>
          <a:xfrm>
            <a:off x="359999" y="359999"/>
            <a:ext cx="8229601" cy="692738"/>
          </a:xfrm>
          <a:prstGeom prst="rect">
            <a:avLst/>
          </a:prstGeom>
        </p:spPr>
        <p:txBody>
          <a:bodyPr/>
          <a:lstStyle/>
          <a:p>
            <a:pPr/>
            <a:r>
              <a:t>▸ Quiz 3</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359999" y="1439999"/>
            <a:ext cx="8229601" cy="620729"/>
          </a:xfrm>
          <a:prstGeom prst="rect">
            <a:avLst/>
          </a:prstGeom>
        </p:spPr>
        <p:txBody>
          <a:bodyPr/>
          <a:lstStyle/>
          <a:p>
            <a:pPr/>
            <a:r>
              <a:t>VI. DEEP LEARNING UNIVERSAL WORKFLOW</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Content Placeholder 1"/>
          <p:cNvSpPr txBox="1"/>
          <p:nvPr>
            <p:ph type="body" sz="half" idx="1"/>
          </p:nvPr>
        </p:nvSpPr>
        <p:spPr>
          <a:xfrm>
            <a:off x="611136" y="1412775"/>
            <a:ext cx="7561265" cy="3311526"/>
          </a:xfrm>
          <a:prstGeom prst="rect">
            <a:avLst/>
          </a:prstGeom>
        </p:spPr>
        <p:txBody>
          <a:bodyPr/>
          <a:lstStyle/>
          <a:p>
            <a:pPr/>
            <a:r>
              <a:t>What are you trying to predict?</a:t>
            </a:r>
          </a:p>
          <a:p>
            <a:pPr/>
            <a:r>
              <a:t>What type of problem are you facing?</a:t>
            </a:r>
          </a:p>
          <a:p>
            <a:pPr/>
            <a:r>
              <a:t>What are the hypotheses you make?</a:t>
            </a:r>
          </a:p>
          <a:p>
            <a:pPr/>
            <a:r>
              <a:t>What are the data available or to assemble?</a:t>
            </a:r>
          </a:p>
        </p:txBody>
      </p:sp>
      <p:sp>
        <p:nvSpPr>
          <p:cNvPr id="247" name="Title 2"/>
          <p:cNvSpPr txBox="1"/>
          <p:nvPr>
            <p:ph type="title"/>
          </p:nvPr>
        </p:nvSpPr>
        <p:spPr>
          <a:xfrm>
            <a:off x="359999" y="359999"/>
            <a:ext cx="8229601" cy="692738"/>
          </a:xfrm>
          <a:prstGeom prst="rect">
            <a:avLst/>
          </a:prstGeom>
        </p:spPr>
        <p:txBody>
          <a:bodyPr/>
          <a:lstStyle/>
          <a:p>
            <a:pPr/>
            <a:r>
              <a:t>▸ Define your problem</a:t>
            </a:r>
          </a:p>
        </p:txBody>
      </p:sp>
      <p:sp>
        <p:nvSpPr>
          <p:cNvPr id="24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4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Content Placeholder 1"/>
          <p:cNvSpPr txBox="1"/>
          <p:nvPr>
            <p:ph type="body" sz="half" idx="1"/>
          </p:nvPr>
        </p:nvSpPr>
        <p:spPr>
          <a:xfrm>
            <a:off x="611136" y="1412775"/>
            <a:ext cx="7561265" cy="3311526"/>
          </a:xfrm>
          <a:prstGeom prst="rect">
            <a:avLst/>
          </a:prstGeom>
        </p:spPr>
        <p:txBody>
          <a:bodyPr/>
          <a:lstStyle/>
          <a:p>
            <a:pPr/>
            <a:r>
              <a:t>You need to define what is meant by success</a:t>
            </a:r>
          </a:p>
          <a:p>
            <a:pPr/>
            <a:r>
              <a:t>There are "out-of-the-box" standard metrics such as RMS, Precision/Recall, ...</a:t>
            </a:r>
          </a:p>
          <a:p>
            <a:pPr/>
            <a:r>
              <a:t>But your problem domain might require more specific ones</a:t>
            </a:r>
          </a:p>
        </p:txBody>
      </p:sp>
      <p:sp>
        <p:nvSpPr>
          <p:cNvPr id="254" name="Title 2"/>
          <p:cNvSpPr txBox="1"/>
          <p:nvPr>
            <p:ph type="title"/>
          </p:nvPr>
        </p:nvSpPr>
        <p:spPr>
          <a:xfrm>
            <a:off x="359999" y="359999"/>
            <a:ext cx="8229601" cy="692738"/>
          </a:xfrm>
          <a:prstGeom prst="rect">
            <a:avLst/>
          </a:prstGeom>
        </p:spPr>
        <p:txBody>
          <a:bodyPr/>
          <a:lstStyle/>
          <a:p>
            <a:pPr/>
            <a:r>
              <a:t>▸ Choose a measure of success</a:t>
            </a:r>
          </a:p>
        </p:txBody>
      </p:sp>
      <p:sp>
        <p:nvSpPr>
          <p:cNvPr id="25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5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Deep Learning with Python, F. Chollet, Manning, 2017</a:t>
            </a:r>
          </a:p>
          <a:p>
            <a:pPr indent="-126000" defTabSz="457200">
              <a:spcBef>
                <a:spcPts val="200"/>
              </a:spcBef>
              <a:buSzPct val="100000"/>
              <a:buFont typeface="Arial"/>
              <a:buChar char="•"/>
              <a:defRPr sz="1000"/>
            </a:pPr>
            <a:r>
              <a:t>https://www.kaggle.com</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Title 1"/>
          <p:cNvSpPr txBox="1"/>
          <p:nvPr>
            <p:ph type="title"/>
          </p:nvPr>
        </p:nvSpPr>
        <p:spPr>
          <a:xfrm>
            <a:off x="359999" y="1439999"/>
            <a:ext cx="8229601" cy="620729"/>
          </a:xfrm>
          <a:prstGeom prst="rect">
            <a:avLst/>
          </a:prstGeom>
        </p:spPr>
        <p:txBody>
          <a:bodyPr/>
          <a:lstStyle/>
          <a:p>
            <a:pPr/>
            <a:r>
              <a:t>▸ Defining an evaluation protocol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Content Placeholder 1"/>
          <p:cNvSpPr txBox="1"/>
          <p:nvPr>
            <p:ph type="body" sz="half" idx="1"/>
          </p:nvPr>
        </p:nvSpPr>
        <p:spPr>
          <a:xfrm>
            <a:off x="611136" y="1412775"/>
            <a:ext cx="7561265" cy="3311526"/>
          </a:xfrm>
          <a:prstGeom prst="rect">
            <a:avLst/>
          </a:prstGeom>
        </p:spPr>
        <p:txBody>
          <a:bodyPr/>
          <a:lstStyle/>
          <a:p>
            <a:pPr/>
            <a:r>
              <a:t>In early days, required knowledge of C++, Cuda and access to computing power</a:t>
            </a:r>
          </a:p>
          <a:p>
            <a:pPr/>
            <a:r>
              <a:t>Today, basic Python skills would suffice to do advanced DL research</a:t>
            </a:r>
          </a:p>
          <a:p>
            <a:pPr/>
            <a:r>
              <a:t>Tremendous efforts to disseminate state-of-the-art knowledge</a:t>
            </a:r>
          </a:p>
          <a:p>
            <a:pPr/>
            <a:r>
              <a:t>Computing power affordable or accessible in the cloud</a:t>
            </a:r>
          </a:p>
        </p:txBody>
      </p:sp>
      <p:sp>
        <p:nvSpPr>
          <p:cNvPr id="61" name="Title 2"/>
          <p:cNvSpPr txBox="1"/>
          <p:nvPr>
            <p:ph type="title"/>
          </p:nvPr>
        </p:nvSpPr>
        <p:spPr>
          <a:xfrm>
            <a:off x="359999" y="359999"/>
            <a:ext cx="8229601" cy="692738"/>
          </a:xfrm>
          <a:prstGeom prst="rect">
            <a:avLst/>
          </a:prstGeom>
        </p:spPr>
        <p:txBody>
          <a:bodyPr/>
          <a:lstStyle/>
          <a:p>
            <a:pPr/>
            <a:r>
              <a:t>▸ DL democratization</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Content Placeholder 1"/>
          <p:cNvSpPr txBox="1"/>
          <p:nvPr>
            <p:ph type="body" sz="half" idx="1"/>
          </p:nvPr>
        </p:nvSpPr>
        <p:spPr>
          <a:xfrm>
            <a:off x="611136" y="1412775"/>
            <a:ext cx="7561265" cy="3311526"/>
          </a:xfrm>
          <a:prstGeom prst="rect">
            <a:avLst/>
          </a:prstGeom>
        </p:spPr>
        <p:txBody>
          <a:bodyPr/>
          <a:lstStyle/>
          <a:p>
            <a:pPr/>
            <a:r>
              <a:t>Normalize, hot-encoding, transform, ...</a:t>
            </a:r>
          </a:p>
          <a:p>
            <a:pPr/>
            <a:r>
              <a:t>Perform some feature engineering if relevant</a:t>
            </a:r>
          </a:p>
        </p:txBody>
      </p:sp>
      <p:sp>
        <p:nvSpPr>
          <p:cNvPr id="265" name="Title 2"/>
          <p:cNvSpPr txBox="1"/>
          <p:nvPr>
            <p:ph type="title"/>
          </p:nvPr>
        </p:nvSpPr>
        <p:spPr>
          <a:xfrm>
            <a:off x="359999" y="359999"/>
            <a:ext cx="8229601" cy="692738"/>
          </a:xfrm>
          <a:prstGeom prst="rect">
            <a:avLst/>
          </a:prstGeom>
        </p:spPr>
        <p:txBody>
          <a:bodyPr/>
          <a:lstStyle/>
          <a:p>
            <a:pPr/>
            <a:r>
              <a:t>▸ Prepare the data</a:t>
            </a:r>
          </a:p>
        </p:txBody>
      </p:sp>
      <p:sp>
        <p:nvSpPr>
          <p:cNvPr id="266"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67"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359999" y="359999"/>
            <a:ext cx="8229601" cy="692738"/>
          </a:xfrm>
          <a:prstGeom prst="rect">
            <a:avLst/>
          </a:prstGeom>
        </p:spPr>
        <p:txBody>
          <a:bodyPr/>
          <a:lstStyle/>
          <a:p>
            <a:pPr/>
            <a:r>
              <a:t>▸ Feature engineering</a:t>
            </a:r>
          </a:p>
        </p:txBody>
      </p:sp>
      <p:sp>
        <p:nvSpPr>
          <p:cNvPr id="272"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27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pic>
        <p:nvPicPr>
          <p:cNvPr id="274" name="Picture 5" descr="Picture 5"/>
          <p:cNvPicPr>
            <a:picLocks noChangeAspect="1"/>
          </p:cNvPicPr>
          <p:nvPr/>
        </p:nvPicPr>
        <p:blipFill>
          <a:blip r:embed="rId2">
            <a:extLst/>
          </a:blip>
          <a:stretch>
            <a:fillRect/>
          </a:stretch>
        </p:blipFill>
        <p:spPr>
          <a:xfrm>
            <a:off x="2090840" y="1124744"/>
            <a:ext cx="5106337" cy="4248473"/>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Content Placeholder 1"/>
          <p:cNvSpPr txBox="1"/>
          <p:nvPr>
            <p:ph type="body" sz="half" idx="1"/>
          </p:nvPr>
        </p:nvSpPr>
        <p:spPr>
          <a:xfrm>
            <a:off x="611136" y="1412775"/>
            <a:ext cx="7561265" cy="3311526"/>
          </a:xfrm>
          <a:prstGeom prst="rect">
            <a:avLst/>
          </a:prstGeom>
        </p:spPr>
        <p:txBody>
          <a:bodyPr/>
          <a:lstStyle/>
          <a:p>
            <a:pPr/>
            <a:r>
              <a:t>You made the hypothesis that your outputs can predicted based on your inputs. Time to check it</a:t>
            </a:r>
          </a:p>
          <a:p>
            <a:pPr/>
            <a:r>
              <a:t>Ex. of time series baseline model: today's value is equal to yesterday's one</a:t>
            </a:r>
          </a:p>
          <a:p>
            <a:pPr/>
            <a:r>
              <a:t>Ex. of unbalanced binary classification baseline model: predict always majority class</a:t>
            </a:r>
          </a:p>
        </p:txBody>
      </p:sp>
      <p:sp>
        <p:nvSpPr>
          <p:cNvPr id="277" name="Title 2"/>
          <p:cNvSpPr txBox="1"/>
          <p:nvPr>
            <p:ph type="title"/>
          </p:nvPr>
        </p:nvSpPr>
        <p:spPr>
          <a:xfrm>
            <a:off x="359999" y="359999"/>
            <a:ext cx="8229601" cy="692738"/>
          </a:xfrm>
          <a:prstGeom prst="rect">
            <a:avLst/>
          </a:prstGeom>
        </p:spPr>
        <p:txBody>
          <a:bodyPr/>
          <a:lstStyle/>
          <a:p>
            <a:pPr/>
            <a:r>
              <a:t>▸ Beat a baseline model</a:t>
            </a:r>
          </a:p>
        </p:txBody>
      </p:sp>
      <p:sp>
        <p:nvSpPr>
          <p:cNvPr id="27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7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Content Placeholder 1"/>
          <p:cNvSpPr txBox="1"/>
          <p:nvPr>
            <p:ph type="body" sz="half" idx="1"/>
          </p:nvPr>
        </p:nvSpPr>
        <p:spPr>
          <a:xfrm>
            <a:off x="611136" y="1412775"/>
            <a:ext cx="7561265" cy="3311526"/>
          </a:xfrm>
          <a:prstGeom prst="rect">
            <a:avLst/>
          </a:prstGeom>
        </p:spPr>
        <p:txBody>
          <a:bodyPr/>
          <a:lstStyle/>
          <a:p>
            <a:pPr/>
            <a:r>
              <a:t>If you pass the previous step successfully, time to scale up your model</a:t>
            </a:r>
          </a:p>
          <a:p>
            <a:pPr/>
            <a:r>
              <a:t>So, overfit your training set (this is pretty easy in DL)</a:t>
            </a:r>
          </a:p>
          <a:p>
            <a:pPr/>
            <a:r>
              <a:t>Then exploit the battery of regularization techniques and hyperparameters tuning</a:t>
            </a:r>
          </a:p>
        </p:txBody>
      </p:sp>
      <p:sp>
        <p:nvSpPr>
          <p:cNvPr id="284" name="Title 2"/>
          <p:cNvSpPr txBox="1"/>
          <p:nvPr>
            <p:ph type="title"/>
          </p:nvPr>
        </p:nvSpPr>
        <p:spPr>
          <a:xfrm>
            <a:off x="359999" y="359999"/>
            <a:ext cx="8229601" cy="692738"/>
          </a:xfrm>
          <a:prstGeom prst="rect">
            <a:avLst/>
          </a:prstGeom>
        </p:spPr>
        <p:txBody>
          <a:bodyPr/>
          <a:lstStyle/>
          <a:p>
            <a:pPr/>
            <a:r>
              <a:t>▸ Overfit and regularize</a:t>
            </a:r>
          </a:p>
        </p:txBody>
      </p:sp>
      <p:sp>
        <p:nvSpPr>
          <p:cNvPr id="285"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86"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Content Placeholder 1"/>
          <p:cNvSpPr txBox="1"/>
          <p:nvPr>
            <p:ph type="body" sz="half" idx="1"/>
          </p:nvPr>
        </p:nvSpPr>
        <p:spPr>
          <a:xfrm>
            <a:off x="611136" y="1412775"/>
            <a:ext cx="7561265" cy="3311526"/>
          </a:xfrm>
          <a:prstGeom prst="rect">
            <a:avLst/>
          </a:prstGeom>
        </p:spPr>
        <p:txBody>
          <a:bodyPr/>
          <a:lstStyle/>
          <a:p>
            <a:pPr/>
            <a:r>
              <a:t>Last steps are deployment</a:t>
            </a:r>
          </a:p>
          <a:p>
            <a:pPr/>
            <a:r>
              <a:t>Monitoring preformance over time (your model will fatally "rot" over time)</a:t>
            </a:r>
          </a:p>
          <a:p>
            <a:pPr/>
            <a:r>
              <a:t>And retrain once in a while</a:t>
            </a:r>
          </a:p>
        </p:txBody>
      </p:sp>
      <p:sp>
        <p:nvSpPr>
          <p:cNvPr id="291" name="Title 2"/>
          <p:cNvSpPr txBox="1"/>
          <p:nvPr>
            <p:ph type="title"/>
          </p:nvPr>
        </p:nvSpPr>
        <p:spPr>
          <a:xfrm>
            <a:off x="359999" y="359999"/>
            <a:ext cx="8229601" cy="692738"/>
          </a:xfrm>
          <a:prstGeom prst="rect">
            <a:avLst/>
          </a:prstGeom>
        </p:spPr>
        <p:txBody>
          <a:bodyPr/>
          <a:lstStyle/>
          <a:p>
            <a:pPr/>
            <a:r>
              <a:t>▸ Deploy, monitor and retrain</a:t>
            </a:r>
          </a:p>
        </p:txBody>
      </p:sp>
      <p:sp>
        <p:nvSpPr>
          <p:cNvPr id="29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293"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Deep Learning with Python, F. Chollet, Manning, 2017</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Content Placeholder 1"/>
          <p:cNvSpPr txBox="1"/>
          <p:nvPr>
            <p:ph type="body" sz="half" idx="1"/>
          </p:nvPr>
        </p:nvSpPr>
        <p:spPr>
          <a:xfrm>
            <a:off x="611136" y="1412775"/>
            <a:ext cx="7561265" cy="3311526"/>
          </a:xfrm>
          <a:prstGeom prst="rect">
            <a:avLst/>
          </a:prstGeom>
        </p:spPr>
        <p:txBody>
          <a:bodyPr/>
          <a:lstStyle/>
          <a:p>
            <a:pPr/>
            <a:r>
              <a:t>Overfitting is never an issue in Deep Learning</a:t>
            </a:r>
          </a:p>
          <a:p>
            <a:pPr/>
            <a:r>
              <a:t>Initialization schemes, optimization techniques are not going to evolve in the next 2 years</a:t>
            </a:r>
          </a:p>
          <a:p>
            <a:pPr/>
            <a:r>
              <a:t>I should always use a Sigmoid Activation function</a:t>
            </a:r>
          </a:p>
          <a:p>
            <a:pPr/>
            <a:r>
              <a:t>Gradient Descent cannot be used with big dataset</a:t>
            </a:r>
          </a:p>
        </p:txBody>
      </p:sp>
      <p:sp>
        <p:nvSpPr>
          <p:cNvPr id="296" name="Title 2"/>
          <p:cNvSpPr txBox="1"/>
          <p:nvPr>
            <p:ph type="title"/>
          </p:nvPr>
        </p:nvSpPr>
        <p:spPr>
          <a:xfrm>
            <a:off x="359999" y="359999"/>
            <a:ext cx="8229601" cy="692738"/>
          </a:xfrm>
          <a:prstGeom prst="rect">
            <a:avLst/>
          </a:prstGeom>
        </p:spPr>
        <p:txBody>
          <a:bodyPr/>
          <a:lstStyle/>
          <a:p>
            <a:pPr/>
            <a:r>
              <a:t>▸ Quiz 3</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359999" y="1439999"/>
            <a:ext cx="8229601" cy="620729"/>
          </a:xfrm>
          <a:prstGeom prst="rect">
            <a:avLst/>
          </a:prstGeom>
        </p:spPr>
        <p:txBody>
          <a:bodyPr/>
          <a:lstStyle/>
          <a:p>
            <a:pPr/>
            <a:r>
              <a:t>VII. DEEP LEARNING IN THE CONTEXT OF IOT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Content Placeholder 1"/>
          <p:cNvSpPr txBox="1"/>
          <p:nvPr>
            <p:ph type="body" sz="half" idx="1"/>
          </p:nvPr>
        </p:nvSpPr>
        <p:spPr>
          <a:xfrm>
            <a:off x="611136" y="1412775"/>
            <a:ext cx="7561265" cy="3311526"/>
          </a:xfrm>
          <a:prstGeom prst="rect">
            <a:avLst/>
          </a:prstGeom>
        </p:spPr>
        <p:txBody>
          <a:bodyPr/>
          <a:lstStyle/>
          <a:p>
            <a:pPr/>
            <a:r>
              <a:t>IoT is obviously a game changer in the amount of data available</a:t>
            </a:r>
          </a:p>
          <a:p>
            <a:pPr/>
            <a:r>
              <a:t>Not restricted to any type of data or domains (image, video, text, time series, ...)</a:t>
            </a:r>
          </a:p>
          <a:p>
            <a:pPr/>
            <a:r>
              <a:t>New opportunity and challenges related to the fusion, harnessing of hereogeneous data types</a:t>
            </a:r>
          </a:p>
        </p:txBody>
      </p:sp>
      <p:sp>
        <p:nvSpPr>
          <p:cNvPr id="303" name="Title 2"/>
          <p:cNvSpPr txBox="1"/>
          <p:nvPr>
            <p:ph type="title"/>
          </p:nvPr>
        </p:nvSpPr>
        <p:spPr>
          <a:xfrm>
            <a:off x="359999" y="359999"/>
            <a:ext cx="8229601" cy="692738"/>
          </a:xfrm>
          <a:prstGeom prst="rect">
            <a:avLst/>
          </a:prstGeom>
        </p:spPr>
        <p:txBody>
          <a:bodyPr/>
          <a:lstStyle/>
          <a:p>
            <a:pPr/>
            <a:r>
              <a:t>▸ Data perspective</a:t>
            </a:r>
          </a:p>
        </p:txBody>
      </p:sp>
      <p:sp>
        <p:nvSpPr>
          <p:cNvPr id="304"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05"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26000" defTabSz="457200">
              <a:spcBef>
                <a:spcPts val="200"/>
              </a:spcBef>
              <a:buSzPct val="100000"/>
              <a:buFont typeface="Arial"/>
              <a:buChar char="•"/>
              <a:defRPr sz="1000"/>
            </a:lvl1pPr>
          </a:lstStyle>
          <a:p>
            <a:pPr/>
            <a:r>
              <a:t>Object detection: https://pjreddie.com/darknet/yolo/</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Content Placeholder 1"/>
          <p:cNvSpPr txBox="1"/>
          <p:nvPr>
            <p:ph type="body" sz="half" idx="1"/>
          </p:nvPr>
        </p:nvSpPr>
        <p:spPr>
          <a:xfrm>
            <a:off x="611136" y="1412775"/>
            <a:ext cx="7561265" cy="3311526"/>
          </a:xfrm>
          <a:prstGeom prst="rect">
            <a:avLst/>
          </a:prstGeom>
        </p:spPr>
        <p:txBody>
          <a:bodyPr/>
          <a:lstStyle/>
          <a:p>
            <a:pPr/>
            <a:r>
              <a:t>IoT offers a lot of freedom in that respects</a:t>
            </a:r>
          </a:p>
          <a:p>
            <a:pPr/>
            <a:r>
              <a:t>Backpropagation/learning requires a lot of computing resources, forward propagation not</a:t>
            </a:r>
          </a:p>
          <a:p>
            <a:pPr/>
            <a:r>
              <a:t>Hence some DL algorithms can be deploy at the edge</a:t>
            </a:r>
          </a:p>
          <a:p>
            <a:pPr/>
            <a:r>
              <a:t>Hierarchical, distributed thinking relevant</a:t>
            </a:r>
          </a:p>
        </p:txBody>
      </p:sp>
      <p:sp>
        <p:nvSpPr>
          <p:cNvPr id="310" name="Title 2"/>
          <p:cNvSpPr txBox="1"/>
          <p:nvPr>
            <p:ph type="title"/>
          </p:nvPr>
        </p:nvSpPr>
        <p:spPr>
          <a:xfrm>
            <a:off x="359999" y="359999"/>
            <a:ext cx="8229601" cy="692738"/>
          </a:xfrm>
          <a:prstGeom prst="rect">
            <a:avLst/>
          </a:prstGeom>
        </p:spPr>
        <p:txBody>
          <a:bodyPr/>
          <a:lstStyle/>
          <a:p>
            <a:pPr/>
            <a:r>
              <a:t>▸ Architectural considerations</a:t>
            </a:r>
          </a:p>
        </p:txBody>
      </p:sp>
      <p:sp>
        <p:nvSpPr>
          <p:cNvPr id="311"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31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https://www.nvidia.co.uk/autonomous-machines/embedded-systems-dev-kits-modules/</a:t>
            </a:r>
          </a:p>
          <a:p>
            <a:pPr indent="-126000" defTabSz="457200">
              <a:spcBef>
                <a:spcPts val="200"/>
              </a:spcBef>
              <a:buSzPct val="100000"/>
              <a:buFont typeface="Arial"/>
              <a:buChar char="•"/>
              <a:defRPr sz="1000"/>
            </a:pPr>
            <a:r>
              <a:t>https://cloud.google.com/blog/big-data/2016/08/how-a-japanese-cucumber-farmer-is-using-deep-learning-and-tensorflow</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Content Placeholder 1"/>
          <p:cNvSpPr txBox="1"/>
          <p:nvPr>
            <p:ph type="body" sz="half" idx="1"/>
          </p:nvPr>
        </p:nvSpPr>
        <p:spPr>
          <a:xfrm>
            <a:off x="611136" y="1412775"/>
            <a:ext cx="7561265" cy="3311526"/>
          </a:xfrm>
          <a:prstGeom prst="rect">
            <a:avLst/>
          </a:prstGeom>
        </p:spPr>
        <p:txBody>
          <a:bodyPr/>
          <a:lstStyle/>
          <a:p>
            <a:pPr/>
            <a:r>
              <a:t>This DL course series should not by no means considered as self-sufficient</a:t>
            </a:r>
          </a:p>
          <a:p>
            <a:pPr/>
            <a:r>
              <a:t>Precaution taken not to redo in much lower quality what's available through various channels</a:t>
            </a:r>
          </a:p>
          <a:p>
            <a:pPr/>
            <a:r>
              <a:t>Guidance will be provided on how to best harness available material</a:t>
            </a:r>
          </a:p>
        </p:txBody>
      </p:sp>
      <p:sp>
        <p:nvSpPr>
          <p:cNvPr id="66" name="Title 2"/>
          <p:cNvSpPr txBox="1"/>
          <p:nvPr>
            <p:ph type="title"/>
          </p:nvPr>
        </p:nvSpPr>
        <p:spPr>
          <a:xfrm>
            <a:off x="359999" y="359999"/>
            <a:ext cx="8229601" cy="692738"/>
          </a:xfrm>
          <a:prstGeom prst="rect">
            <a:avLst/>
          </a:prstGeom>
        </p:spPr>
        <p:txBody>
          <a:bodyPr/>
          <a:lstStyle/>
          <a:p>
            <a:pPr/>
            <a:r>
              <a:t>▸ A word of warning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Title 1"/>
          <p:cNvSpPr txBox="1"/>
          <p:nvPr>
            <p:ph type="title"/>
          </p:nvPr>
        </p:nvSpPr>
        <p:spPr>
          <a:xfrm>
            <a:off x="359999" y="359999"/>
            <a:ext cx="8229601" cy="692738"/>
          </a:xfrm>
          <a:prstGeom prst="rect">
            <a:avLst/>
          </a:prstGeom>
        </p:spPr>
        <p:txBody>
          <a:bodyPr/>
          <a:lstStyle/>
          <a:p>
            <a:pPr/>
            <a:r>
              <a:t>▸ A non exhaustive learning resources chart</a:t>
            </a:r>
          </a:p>
        </p:txBody>
      </p:sp>
      <p:sp>
        <p:nvSpPr>
          <p:cNvPr id="71" name="Text Placeholder 3"/>
          <p:cNvSpPr txBox="1"/>
          <p:nvPr>
            <p:ph type="body" sz="quarter" idx="1"/>
          </p:nvPr>
        </p:nvSpPr>
        <p:spPr>
          <a:xfrm>
            <a:off x="359999" y="5589587"/>
            <a:ext cx="1511972" cy="287685"/>
          </a:xfrm>
          <a:prstGeom prst="rect">
            <a:avLst/>
          </a:prstGeom>
        </p:spPr>
        <p:txBody>
          <a:bodyPr/>
          <a:lstStyle/>
          <a:p>
            <a:pPr/>
            <a:r>
              <a:t>Credits &amp; references</a:t>
            </a:r>
          </a:p>
        </p:txBody>
      </p:sp>
      <p:sp>
        <p:nvSpPr>
          <p:cNvPr id="72"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17179" defTabSz="425195">
              <a:spcBef>
                <a:spcPts val="100"/>
              </a:spcBef>
              <a:buSzPct val="100000"/>
              <a:buFont typeface="Arial"/>
              <a:buChar char="•"/>
              <a:defRPr sz="930"/>
            </a:pPr>
            <a:r>
              <a:t>deeplearning.ai: https://www.deeplearning.ai/ (Coursera Specialization)</a:t>
            </a:r>
          </a:p>
          <a:p>
            <a:pPr indent="-117179" defTabSz="425195">
              <a:spcBef>
                <a:spcPts val="100"/>
              </a:spcBef>
              <a:buSzPct val="100000"/>
              <a:buFont typeface="Arial"/>
              <a:buChar char="•"/>
              <a:defRPr sz="930"/>
            </a:pPr>
            <a:r>
              <a:t>fast.ai: http://www.fast.ai/ and wiki.fast.ai: http://wiki.fast.ai/index.php/Main_Page</a:t>
            </a:r>
          </a:p>
          <a:p>
            <a:pPr indent="-117179" defTabSz="425195">
              <a:spcBef>
                <a:spcPts val="100"/>
              </a:spcBef>
              <a:buSzPct val="100000"/>
              <a:buFont typeface="Arial"/>
              <a:buChar char="•"/>
              <a:defRPr sz="930"/>
            </a:pPr>
            <a:r>
              <a:t>Hands-on Machine Learning, A. Géron: https://github.com/ageron/handson-ml</a:t>
            </a:r>
          </a:p>
          <a:p>
            <a:pPr indent="-117179" defTabSz="425195">
              <a:spcBef>
                <a:spcPts val="100"/>
              </a:spcBef>
              <a:buSzPct val="100000"/>
              <a:buFont typeface="Arial"/>
              <a:buChar char="•"/>
              <a:defRPr sz="930"/>
            </a:pPr>
            <a:r>
              <a:t>Deep Learning with Python, F. Chollet: https://github.com/fchollet/deep-learning-with-python-notebooks</a:t>
            </a:r>
          </a:p>
          <a:p>
            <a:pPr indent="-117179" defTabSz="425195">
              <a:spcBef>
                <a:spcPts val="100"/>
              </a:spcBef>
              <a:buSzPct val="100000"/>
              <a:buFont typeface="Arial"/>
              <a:buChar char="•"/>
              <a:defRPr sz="930"/>
            </a:pPr>
            <a:r>
              <a:t>machinelearningmastery.com: machinelearningmastery.com</a:t>
            </a:r>
          </a:p>
        </p:txBody>
      </p:sp>
      <p:pic>
        <p:nvPicPr>
          <p:cNvPr id="73" name="Picture 5" descr="Picture 5"/>
          <p:cNvPicPr>
            <a:picLocks noChangeAspect="1"/>
          </p:cNvPicPr>
          <p:nvPr/>
        </p:nvPicPr>
        <p:blipFill>
          <a:blip r:embed="rId3">
            <a:extLst/>
          </a:blip>
          <a:stretch>
            <a:fillRect/>
          </a:stretch>
        </p:blipFill>
        <p:spPr>
          <a:xfrm>
            <a:off x="1043608" y="1168640"/>
            <a:ext cx="7200801" cy="416067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Content Placeholder 1"/>
          <p:cNvSpPr txBox="1"/>
          <p:nvPr>
            <p:ph type="body" sz="half" idx="1"/>
          </p:nvPr>
        </p:nvSpPr>
        <p:spPr>
          <a:xfrm>
            <a:off x="611136" y="1412775"/>
            <a:ext cx="7561265" cy="3311526"/>
          </a:xfrm>
          <a:prstGeom prst="rect">
            <a:avLst/>
          </a:prstGeom>
        </p:spPr>
        <p:txBody>
          <a:bodyPr/>
          <a:lstStyle/>
          <a:p>
            <a:pPr/>
            <a:r>
              <a:t>Depends on your aim</a:t>
            </a:r>
          </a:p>
          <a:p>
            <a:pPr/>
            <a:r>
              <a:t>Option 1: Apply successfully state-of-the-art algorithms </a:t>
            </a:r>
          </a:p>
          <a:p>
            <a:pPr/>
            <a:r>
              <a:t>Option 2: Monitor progress of Deep Learning scientific research</a:t>
            </a:r>
          </a:p>
          <a:p>
            <a:pPr/>
            <a:r>
              <a:t>Option 3: Study and enjoy mathematics as an end in itself and independently of DL aims</a:t>
            </a:r>
          </a:p>
        </p:txBody>
      </p:sp>
      <p:sp>
        <p:nvSpPr>
          <p:cNvPr id="78" name="Title 2"/>
          <p:cNvSpPr txBox="1"/>
          <p:nvPr>
            <p:ph type="title"/>
          </p:nvPr>
        </p:nvSpPr>
        <p:spPr>
          <a:xfrm>
            <a:off x="359999" y="359999"/>
            <a:ext cx="8229601" cy="692738"/>
          </a:xfrm>
          <a:prstGeom prst="rect">
            <a:avLst/>
          </a:prstGeom>
        </p:spPr>
        <p:txBody>
          <a:bodyPr/>
          <a:lstStyle/>
          <a:p>
            <a:pPr/>
            <a:r>
              <a:t>▸ The Maths you need</a:t>
            </a:r>
          </a:p>
        </p:txBody>
      </p:sp>
      <p:sp>
        <p:nvSpPr>
          <p:cNvPr id="79"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80"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3479" defTabSz="448055">
              <a:spcBef>
                <a:spcPts val="100"/>
              </a:spcBef>
              <a:buSzPct val="100000"/>
              <a:buFont typeface="Arial"/>
              <a:buChar char="•"/>
              <a:defRPr sz="980"/>
            </a:pPr>
            <a:r>
              <a:t>Linear Algebra 18.06, MIT OpenCourseWare https://ocw.mit.edu/courses/mathematics/18-06-linear-algebra-spring-2010/</a:t>
            </a:r>
          </a:p>
          <a:p>
            <a:pPr indent="-123479" defTabSz="448055">
              <a:spcBef>
                <a:spcPts val="100"/>
              </a:spcBef>
              <a:buSzPct val="100000"/>
              <a:buFont typeface="Arial"/>
              <a:buChar char="•"/>
              <a:defRPr sz="980"/>
            </a:pPr>
            <a:r>
              <a:t>Probabilitic Systems Analysis and Applied Probability 6.041, MIT OpenCourseWare https://ocw.mit.edu/courses/electrical-engineering-and-computer-science/6-041-probabilistic-systems-analysis-and-applied-probability-fall-2010/</a:t>
            </a:r>
          </a:p>
          <a:p>
            <a:pPr indent="-123479" defTabSz="448055">
              <a:spcBef>
                <a:spcPts val="100"/>
              </a:spcBef>
              <a:buSzPct val="100000"/>
              <a:buFont typeface="Arial"/>
              <a:buChar char="•"/>
              <a:defRPr sz="980"/>
            </a:pPr>
            <a:r>
              <a:t>Single Variable Calculus 18.01, MIT OpenCourseWare https://ocw.mit.edu/courses/mathematics/18-01-single-variable-calculus-fall-2006/index.htm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Title 1"/>
          <p:cNvSpPr txBox="1"/>
          <p:nvPr>
            <p:ph type="title"/>
          </p:nvPr>
        </p:nvSpPr>
        <p:spPr>
          <a:xfrm>
            <a:off x="359999" y="1439999"/>
            <a:ext cx="8229601" cy="620729"/>
          </a:xfrm>
          <a:prstGeom prst="rect">
            <a:avLst/>
          </a:prstGeom>
        </p:spPr>
        <p:txBody>
          <a:bodyPr/>
          <a:lstStyle/>
          <a:p>
            <a:pPr/>
            <a:r>
              <a:t>II. HISTORICAL TRENDS IN DEEP LEARNING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Content Placeholder 1"/>
          <p:cNvSpPr txBox="1"/>
          <p:nvPr>
            <p:ph type="body" sz="half" idx="1"/>
          </p:nvPr>
        </p:nvSpPr>
        <p:spPr>
          <a:xfrm>
            <a:off x="611136" y="1412775"/>
            <a:ext cx="7561265" cy="3311526"/>
          </a:xfrm>
          <a:prstGeom prst="rect">
            <a:avLst/>
          </a:prstGeom>
        </p:spPr>
        <p:txBody>
          <a:bodyPr/>
          <a:lstStyle/>
          <a:p>
            <a:pPr/>
            <a:r>
              <a:t>DL is definitely not a new field</a:t>
            </a:r>
          </a:p>
          <a:p>
            <a:pPr/>
            <a:r>
              <a:t>It has drawn inspiration from various fields</a:t>
            </a:r>
          </a:p>
          <a:p>
            <a:pPr/>
            <a:r>
              <a:t>It made major breakthroughs but human-level general intelligence should not be taken too seriously</a:t>
            </a:r>
          </a:p>
          <a:p>
            <a:pPr/>
            <a:r>
              <a:t>But will very likely transform our world (in a ... way)</a:t>
            </a:r>
          </a:p>
        </p:txBody>
      </p:sp>
      <p:sp>
        <p:nvSpPr>
          <p:cNvPr id="87" name="Title 2"/>
          <p:cNvSpPr txBox="1"/>
          <p:nvPr>
            <p:ph type="title"/>
          </p:nvPr>
        </p:nvSpPr>
        <p:spPr>
          <a:xfrm>
            <a:off x="359999" y="359999"/>
            <a:ext cx="8229601" cy="692738"/>
          </a:xfrm>
          <a:prstGeom prst="rect">
            <a:avLst/>
          </a:prstGeom>
        </p:spPr>
        <p:txBody>
          <a:bodyPr/>
          <a:lstStyle/>
          <a:p>
            <a:pPr/>
            <a:r>
              <a:t>▸ Beyond the media hype</a:t>
            </a:r>
          </a:p>
        </p:txBody>
      </p:sp>
      <p:sp>
        <p:nvSpPr>
          <p:cNvPr id="88"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200"/>
              </a:spcBef>
              <a:buSzTx/>
              <a:buFontTx/>
              <a:buNone/>
              <a:defRPr b="1" sz="1100"/>
            </a:lvl1pPr>
          </a:lstStyle>
          <a:p>
            <a:pPr/>
            <a:r>
              <a:t>Credits &amp; references</a:t>
            </a:r>
          </a:p>
        </p:txBody>
      </p:sp>
      <p:sp>
        <p:nvSpPr>
          <p:cNvPr id="89" name="Content Placeholder 4"/>
          <p:cNvSpPr txBox="1"/>
          <p:nvPr/>
        </p:nvSpPr>
        <p:spPr>
          <a:xfrm>
            <a:off x="359999" y="5805263"/>
            <a:ext cx="6300234" cy="9144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indent="-126000" defTabSz="457200">
              <a:spcBef>
                <a:spcPts val="200"/>
              </a:spcBef>
              <a:buSzPct val="100000"/>
              <a:buFont typeface="Arial"/>
              <a:buChar char="•"/>
              <a:defRPr sz="1000"/>
            </a:pPr>
            <a:r>
              <a:t>Deep Learning with Python, F. Chollet, Manning, 2017 </a:t>
            </a:r>
          </a:p>
          <a:p>
            <a:pPr indent="-126000" defTabSz="457200">
              <a:spcBef>
                <a:spcPts val="200"/>
              </a:spcBef>
              <a:buSzPct val="100000"/>
              <a:buFont typeface="Arial"/>
              <a:buChar char="•"/>
              <a:defRPr sz="1000"/>
            </a:pPr>
            <a:r>
              <a:t>https://en.wikipedia.org/wiki/Artificial_general_intelligence</a:t>
            </a:r>
          </a:p>
          <a:p>
            <a:pPr indent="-126000" defTabSz="457200">
              <a:spcBef>
                <a:spcPts val="200"/>
              </a:spcBef>
              <a:buSzPct val="100000"/>
              <a:buFont typeface="Arial"/>
              <a:buChar char="•"/>
              <a:defRPr sz="1000"/>
            </a:pPr>
            <a:r>
              <a:t>https://www.techradar.com/news/the-10-most-important-breakthroughs-in-artificial-intelligence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Calibri"/>
        <a:ea typeface="Calibri"/>
        <a:cs typeface="Calibri"/>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