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comments/comment2.xml" ContentType="application/vnd.openxmlformats-officedocument.presentationml.comments+xml"/>
  <Override PartName="/ppt/slides/slide6.xml" ContentType="application/vnd.openxmlformats-officedocument.presentationml.slide+xml"/>
  <Override PartName="/ppt/comments/comment3.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s/comment4.xml" ContentType="application/vnd.openxmlformats-officedocument.presentationml.comments+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s/comment5.xml" ContentType="application/vnd.openxmlformats-officedocument.presentationml.comments+xml"/>
  <Override PartName="/ppt/slides/slide23.xml" ContentType="application/vnd.openxmlformats-officedocument.presentationml.slide+xml"/>
  <Override PartName="/ppt/slides/slide24.xml" ContentType="application/vnd.openxmlformats-officedocument.presentationml.slide+xml"/>
  <Override PartName="/ppt/comments/comment6.xml" ContentType="application/vnd.openxmlformats-officedocument.presentationml.comments+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s/comment7.xml" ContentType="application/vnd.openxmlformats-officedocument.presentationml.comments+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3"/>
    <p:sldId id="261" r:id="rId15"/>
    <p:sldId id="262" r:id="rId17"/>
    <p:sldId id="263" r:id="rId18"/>
    <p:sldId id="264" r:id="rId19"/>
    <p:sldId id="265" r:id="rId20"/>
    <p:sldId id="266" r:id="rId21"/>
    <p:sldId id="267" r:id="rId22"/>
    <p:sldId id="268" r:id="rId24"/>
    <p:sldId id="269" r:id="rId25"/>
    <p:sldId id="270" r:id="rId26"/>
    <p:sldId id="271" r:id="rId27"/>
    <p:sldId id="272" r:id="rId28"/>
    <p:sldId id="273" r:id="rId29"/>
    <p:sldId id="274" r:id="rId30"/>
    <p:sldId id="275" r:id="rId31"/>
    <p:sldId id="276" r:id="rId32"/>
    <p:sldId id="277" r:id="rId33"/>
    <p:sldId id="278" r:id="rId35"/>
    <p:sldId id="279" r:id="rId36"/>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1"/>
    <p:sldId id="293" r:id="rId52"/>
    <p:sldId id="294" r:id="rId53"/>
    <p:sldId id="295" r:id="rId54"/>
    <p:sldId id="296" r:id="rId55"/>
    <p:sldId id="297" r:id="rId5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comments" Target="comments/comment2.xml"/><Relationship Id="rId15" Type="http://schemas.openxmlformats.org/officeDocument/2006/relationships/slide" Target="slides/slide6.xml"/><Relationship Id="rId16" Type="http://schemas.openxmlformats.org/officeDocument/2006/relationships/comments" Target="comments/comment3.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comments" Target="comments/comment4.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comments" Target="comments/comment5.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comments" Target="comments/comment6.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comments" Target="comments/comment7.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17:00:10.521" idx="1">
    <p:pos x="1920" y="1600"/>
    <p:text>Maybe a word about Python 2?
It is not finished yet, there are libraries tied to Python 2, so tell students they might encounter it, a few differences (most of which can be solved by future imports?)</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06T19:57:08.006" idx="2">
    <p:pos x="1920" y="1600"/>
    <p:text>For you, maybe self-evident:
Python is designed for interactive, incremental development
We construct a program state: objects, functions, methods
Then try applying the functions
If satisfied, go on to next level
If not, change and repeat
Each part can be verified one by one
Always we are in charge, control!
Contrast with C / Java development:
Design the program 
Compile, run, pray
Oops…
Try to find the first bug.
Modify, repeat.</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06T17:02:05.243" idx="3">
    <p:pos x="1920" y="1600"/>
    <p:text>numpy vs scipy?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4-06T17:12:19.513" idx="4">
    <p:pos x="1920" y="1600"/>
    <p:text>Many people argue for explicit typing as “it helps you catch bugs in compile-time”, maybe offer this for discussion, as there is no “compile time” in an interactive, incremental environment</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4-06T17:06:59.644" idx="5">
    <p:pos x="1920" y="1600"/>
    <p:text>These things are explained in  the notebook (haven’t opened it yet…)?
Do you just demonstrate or actually define them?</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8-04-06T17:03:19.502" idx="6">
    <p:pos x="1920" y="1600"/>
    <p:text>I would mention here introspection: you can look at dir(anything), this will be a lifesaver many times
or the iPython &lt;TAB&gt;?</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8-04-06T17:09:28.612" idx="7">
    <p:pos x="1920" y="1600"/>
    <p:text>Answers pls…</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n-lt"/>
        <a:ea typeface="+mn-ea"/>
        <a:cs typeface="+mn-cs"/>
        <a:sym typeface="Calibri"/>
      </a:defRPr>
    </a:lvl1pPr>
    <a:lvl2pPr indent="228600" defTabSz="457200" latinLnBrk="0">
      <a:lnSpc>
        <a:spcPct val="200000"/>
      </a:lnSpc>
      <a:defRPr sz="1200">
        <a:latin typeface="+mn-lt"/>
        <a:ea typeface="+mn-ea"/>
        <a:cs typeface="+mn-cs"/>
        <a:sym typeface="Calibri"/>
      </a:defRPr>
    </a:lvl2pPr>
    <a:lvl3pPr indent="457200" defTabSz="457200" latinLnBrk="0">
      <a:lnSpc>
        <a:spcPct val="200000"/>
      </a:lnSpc>
      <a:defRPr sz="1200">
        <a:latin typeface="+mn-lt"/>
        <a:ea typeface="+mn-ea"/>
        <a:cs typeface="+mn-cs"/>
        <a:sym typeface="Calibri"/>
      </a:defRPr>
    </a:lvl3pPr>
    <a:lvl4pPr indent="685800" defTabSz="457200" latinLnBrk="0">
      <a:lnSpc>
        <a:spcPct val="200000"/>
      </a:lnSpc>
      <a:defRPr sz="1200">
        <a:latin typeface="+mn-lt"/>
        <a:ea typeface="+mn-ea"/>
        <a:cs typeface="+mn-cs"/>
        <a:sym typeface="Calibri"/>
      </a:defRPr>
    </a:lvl4pPr>
    <a:lvl5pPr indent="914400" defTabSz="457200" latinLnBrk="0">
      <a:lnSpc>
        <a:spcPct val="200000"/>
      </a:lnSpc>
      <a:defRPr sz="1200">
        <a:latin typeface="+mn-lt"/>
        <a:ea typeface="+mn-ea"/>
        <a:cs typeface="+mn-cs"/>
        <a:sym typeface="Calibri"/>
      </a:defRPr>
    </a:lvl5pPr>
    <a:lvl6pPr indent="1143000" defTabSz="457200" latinLnBrk="0">
      <a:lnSpc>
        <a:spcPct val="200000"/>
      </a:lnSpc>
      <a:defRPr sz="1200">
        <a:latin typeface="+mn-lt"/>
        <a:ea typeface="+mn-ea"/>
        <a:cs typeface="+mn-cs"/>
        <a:sym typeface="Calibri"/>
      </a:defRPr>
    </a:lvl6pPr>
    <a:lvl7pPr indent="1371600" defTabSz="457200" latinLnBrk="0">
      <a:lnSpc>
        <a:spcPct val="200000"/>
      </a:lnSpc>
      <a:defRPr sz="1200">
        <a:latin typeface="+mn-lt"/>
        <a:ea typeface="+mn-ea"/>
        <a:cs typeface="+mn-cs"/>
        <a:sym typeface="Calibri"/>
      </a:defRPr>
    </a:lvl7pPr>
    <a:lvl8pPr indent="1600200" defTabSz="457200" latinLnBrk="0">
      <a:lnSpc>
        <a:spcPct val="200000"/>
      </a:lnSpc>
      <a:defRPr sz="1200">
        <a:latin typeface="+mn-lt"/>
        <a:ea typeface="+mn-ea"/>
        <a:cs typeface="+mn-cs"/>
        <a:sym typeface="Calibri"/>
      </a:defRPr>
    </a:lvl8pPr>
    <a:lvl9pPr indent="1828800" defTabSz="457200" latinLnBrk="0">
      <a:lnSpc>
        <a:spcPct val="200000"/>
      </a:lnSpc>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a:p>
        </p:txBody>
      </p:sp>
      <p:sp>
        <p:nvSpPr>
          <p:cNvPr id="53" name="Shape 53"/>
          <p:cNvSpPr/>
          <p:nvPr>
            <p:ph type="body" sz="quarter" idx="1"/>
          </p:nvPr>
        </p:nvSpPr>
        <p:spPr>
          <a:prstGeom prst="rect">
            <a:avLst/>
          </a:prstGeom>
        </p:spPr>
        <p:txBody>
          <a:bodyPr/>
          <a:lstStyle>
            <a:lvl1pPr marL="171450" indent="-171450">
              <a:buSzPct val="100000"/>
              <a:buFont typeface="Arial"/>
              <a:buChar char="•"/>
            </a:lvl1pPr>
          </a:lstStyle>
          <a:p>
            <a:pPr/>
            <a:r>
              <a:t>In other words, keep your programs simple!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marL="171450" indent="-171450">
              <a:buSzPct val="100000"/>
              <a:buFont typeface="Arial"/>
              <a:buChar char="•"/>
            </a:pPr>
            <a:r>
              <a:t>Implicit conversions is somewhat convenient but it means as well that we need to know what can of implicit conversion to expect. </a:t>
            </a:r>
          </a:p>
          <a:p>
            <a:pPr marL="171450" indent="-171450">
              <a:buSzPct val="100000"/>
              <a:buFont typeface="Arial"/>
              <a:buChar char="•"/>
            </a:pPr>
            <a:r>
              <a:t>Some observers might conclude that Python is not a “typed language” because there is no need to declare a variable and its type before its use (like in C-like language for instance) but one of the example above shows that actually this is strongly-typed (when trying to add '5' and 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marL="171450" indent="-171450">
              <a:buSzPct val="100000"/>
              <a:buFont typeface="Arial"/>
              <a:buChar char="•"/>
            </a:pPr>
            <a:r>
              <a:t>One challenge of programming is to handle multitude of states. When different parts of your program can access and modify a same shared variable, keeping track of which part modidy what and when is essentially the biggest source of bug. Ensuring modularity, isolating states, ... is one important strategy to mitigate the risk.</a:t>
            </a:r>
          </a:p>
          <a:p>
            <a:pPr marL="171450" indent="-171450">
              <a:buSzPct val="100000"/>
              <a:buFont typeface="Arial"/>
              <a:buChar char="•"/>
            </a:pPr>
            <a:r>
              <a:t>Some programming language paradigm only allow immutable data types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marL="171450" indent="-171450">
              <a:buSzPct val="100000"/>
              <a:buFont typeface="Arial"/>
              <a:buChar char="•"/>
            </a:pPr>
            <a:r>
              <a:t>[Teacher] Dedicate 5-10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lvl1pPr marL="171450" indent="-171450">
              <a:buSzPct val="100000"/>
              <a:buFont typeface="Arial"/>
              <a:buChar char="•"/>
            </a:lvl1pPr>
          </a:lstStyle>
          <a:p>
            <a:pPr/>
            <a:r>
              <a:t>Function definition, function call, … are as well statements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marL="171450" indent="-171450">
              <a:buSzPct val="100000"/>
              <a:buFont typeface="Arial"/>
              <a:buChar char="•"/>
            </a:pPr>
            <a:r>
              <a:t>[Teacher] Dedicate 5-10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marL="171450" indent="-171450">
              <a:buSzPct val="100000"/>
              <a:buFont typeface="Arial"/>
              <a:buChar char="•"/>
            </a:pPr>
            <a:r>
              <a:t>DRY: Don’t Repeat Yourself. Rule of thumb: whenever you find yourself copying and pasting code snippets more than two times, this is a good signal indicating you should write a function instead.</a:t>
            </a:r>
          </a:p>
          <a:p>
            <a:pPr marL="171450" indent="-171450">
              <a:buSzPct val="100000"/>
              <a:buFont typeface="Arial"/>
              <a:buChar char="•"/>
            </a:pPr>
            <a:r>
              <a:t>When attached to an object, a function is called a method</a:t>
            </a:r>
          </a:p>
          <a:p>
            <a:pPr marL="171450" indent="-171450">
              <a:buSzPct val="100000"/>
              <a:buFont typeface="Arial"/>
              <a:buChar char="•"/>
            </a:pPr>
            <a:r>
              <a:t>The notion of namespace/scope will be covered later on (Python Essentials)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marL="171450" indent="-171450">
              <a:buSzPct val="100000"/>
              <a:buFont typeface="Arial"/>
              <a:buChar char="•"/>
            </a:pPr>
            <a:r>
              <a:t>[Teacher] Dedicate 5-10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marL="171450" indent="-171450">
              <a:buSzPct val="100000"/>
              <a:buFont typeface="Arial"/>
              <a:buChar char="•"/>
            </a:pPr>
            <a:r>
              <a:t>a module is just a regular Python file</a:t>
            </a:r>
          </a:p>
          <a:p>
            <a:pPr marL="171450" indent="-171450">
              <a:buSzPct val="100000"/>
              <a:buFont typeface="Arial"/>
              <a:buChar char="•"/>
            </a:pPr>
            <a:r>
              <a:t>a module creates a new namespace (isolated environment)</a:t>
            </a:r>
          </a:p>
          <a:p>
            <a:pPr marL="171450" indent="-171450">
              <a:buSzPct val="100000"/>
              <a:buFont typeface="Arial"/>
              <a:buChar char="•"/>
            </a:pPr>
            <a:r>
              <a:t>a module is essentially a toolbox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marL="171450" indent="-171450">
              <a:buSzPct val="100000"/>
              <a:buFont typeface="Arial"/>
              <a:buChar char="•"/>
            </a:pPr>
            <a:r>
              <a:t>[Teacher] Dedicate 5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lvl1pPr marL="171450" indent="-171450">
              <a:buSzPct val="100000"/>
              <a:buFont typeface="Arial"/>
              <a:buChar char="•"/>
            </a:lvl1pPr>
          </a:lstStyle>
          <a:p>
            <a:pPr/>
            <a:r>
              <a:t>Remind that an assignement is when you bind a name to an object and a reference when you want to retrieve an object in memory using previously bound name(s)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a:p>
        </p:txBody>
      </p:sp>
      <p:sp>
        <p:nvSpPr>
          <p:cNvPr id="60" name="Shape 60"/>
          <p:cNvSpPr/>
          <p:nvPr>
            <p:ph type="body" sz="quarter" idx="1"/>
          </p:nvPr>
        </p:nvSpPr>
        <p:spPr>
          <a:prstGeom prst="rect">
            <a:avLst/>
          </a:prstGeom>
        </p:spPr>
        <p:txBody>
          <a:bodyPr/>
          <a:lstStyle/>
          <a:p>
            <a:pPr marL="171450" indent="-171450">
              <a:buSzPct val="100000"/>
              <a:buFont typeface="Arial"/>
              <a:buChar char="•"/>
            </a:pPr>
            <a:r>
              <a:t>This presentation intends to give the gist of Python for data analysis</a:t>
            </a:r>
          </a:p>
          <a:p>
            <a:pPr marL="171450" indent="-171450">
              <a:buSzPct val="100000"/>
              <a:buFont typeface="Arial"/>
              <a:buChar char="•"/>
            </a:pPr>
            <a:r>
              <a:t>Focus on syntax, idioms relevant to Data Science</a:t>
            </a:r>
          </a:p>
          <a:p>
            <a:pPr marL="171450" indent="-171450">
              <a:buSzPct val="100000"/>
              <a:buFont typeface="Arial"/>
              <a:buChar char="•"/>
            </a:pPr>
            <a:r>
              <a:t>Becoming proficient is essentially a matter of daily practice, as we do in natural language learning</a:t>
            </a:r>
          </a:p>
          <a:p>
            <a:pPr marL="171450" indent="-171450">
              <a:buSzPct val="100000"/>
              <a:buFont typeface="Arial"/>
              <a:buChar char="•"/>
            </a:pPr>
            <a:r>
              <a:t>Killer feature of Python is more its ecosystem than it syntax (though easy to grasp as well)</a:t>
            </a:r>
          </a:p>
          <a:p>
            <a:pPr marL="171450" indent="-171450">
              <a:buSzPct val="100000"/>
              <a:buFont typeface="Arial"/>
              <a:buChar char="•"/>
            </a:pPr>
            <a:r>
              <a:t>We will cover more or less Python built-in objects, methods and fundamentals language constructs in that presentation. </a:t>
            </a:r>
          </a:p>
          <a:p>
            <a:pPr marL="171450" indent="-171450">
              <a:buSzPct val="100000"/>
              <a:buFont typeface="Arial"/>
              <a:buChar char="•"/>
            </a:pPr>
            <a:r>
              <a:t>The SciPy suites of tools: Numpy, Pandas and Matplotlib will be covered in subsequent presentations/topics: Data transformation and EDA and will use Scikit-learn and Keras for ML and DL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marL="171450" indent="-171450">
              <a:buSzPct val="100000"/>
              <a:buFont typeface="Arial"/>
              <a:buChar char="•"/>
            </a:pPr>
            <a:r>
              <a:t>You noticed that we can assign and reference a variable in different locations and that might be ambiguous. To clarify these situations, a simple rule is defined based on notions of namespace, scope and block code which simply define, loosely speaking, regions of your code. </a:t>
            </a:r>
          </a:p>
          <a:p>
            <a:pPr marL="171450" indent="-171450">
              <a:buSzPct val="100000"/>
              <a:buFont typeface="Arial"/>
              <a:buChar char="•"/>
            </a:pPr>
            <a:r>
              <a:t>A mnemotechnic way to remember this rule is the acronym LOG: Local (in function's body), Outer function (in "englobing" functions), Global (outside functions - module scope)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marL="171450" indent="-171450">
              <a:buSzPct val="100000"/>
              <a:buFont typeface="Arial"/>
              <a:buChar char="•"/>
            </a:pPr>
            <a:r>
              <a:t>[Teacher] Dedicate 10-20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lvl1pPr marL="171450" indent="-171450">
              <a:buSzPct val="100000"/>
              <a:buFont typeface="Arial"/>
              <a:buChar char="•"/>
            </a:lvl1pPr>
          </a:lstStyle>
          <a:p>
            <a:pPr/>
            <a:r>
              <a:t>This notion highlights as well the importance of the distinction between mutable and immutable data type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lvl1pPr marL="171450" indent="-171450">
              <a:buSzPct val="100000"/>
              <a:buFont typeface="Arial"/>
              <a:buChar char="•"/>
            </a:lvl1pPr>
          </a:lstStyle>
          <a:p>
            <a:pPr/>
            <a:r>
              <a:t>Spend some minutes playing around with http://www.pythontutor.com/ visualizing shared references notion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lvl1pPr marL="171450" indent="-171450">
              <a:buSzPct val="100000"/>
              <a:buFont typeface="Arial"/>
              <a:buChar char="•"/>
            </a:lvl1pPr>
          </a:lstStyle>
          <a:p>
            <a:pPr/>
            <a:r>
              <a:t>a and b are just two different variables binding the same list object. You can retrieve and update the object from both "ways"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lvl1pPr marL="171450" indent="-171450">
              <a:buSzPct val="100000"/>
              <a:buFont typeface="Arial"/>
              <a:buChar char="•"/>
            </a:lvl1pPr>
          </a:lstStyle>
          <a:p>
            <a:pPr/>
            <a:r>
              <a:t>To circumvent default shared reference mechanism, you can "clone“ the original object, using the [:] Python idiom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marL="171450" indent="-171450">
              <a:buSzPct val="100000"/>
              <a:buFont typeface="Arial"/>
              <a:buChar char="•"/>
            </a:pPr>
            <a:r>
              <a:t>At first glance, you might think that you've created a clone of the a object and that you can safely update it without affecting b ...</a:t>
            </a:r>
          </a:p>
          <a:p>
            <a:pPr marL="171450" indent="-171450">
              <a:buSzPct val="100000"/>
              <a:buFont typeface="Arial"/>
              <a:buChar char="•"/>
            </a:pPr>
            <a:r>
              <a:t>But in the case of nested objects, the shallow copy trick (as the term suggests) simply copy the top level of the "hierarchy"/tree and b's second element is still referencing the same list as a's second element. This is barely an expected behaviour!</a:t>
            </a:r>
          </a:p>
          <a:p>
            <a:pPr marL="171450" indent="-171450">
              <a:buSzPct val="100000"/>
              <a:buFont typeface="Arial"/>
              <a:buChar char="•"/>
            </a:pPr>
            <a:r>
              <a:t>Instead, perform a deep copy (see next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lvl1pPr marL="171450" indent="-171450">
              <a:buSzPct val="100000"/>
              <a:buFont typeface="Arial"/>
              <a:buChar char="•"/>
            </a:lvl1pPr>
          </a:lstStyle>
          <a:p>
            <a:pPr/>
            <a:r>
              <a:t>Back both feet on the ground!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lvl1pPr marL="171450" indent="-171450">
              <a:buSzPct val="100000"/>
              <a:buFont typeface="Arial"/>
              <a:buChar char="•"/>
            </a:lvl1pPr>
          </a:lstStyle>
          <a:p>
            <a:pPr/>
            <a:r>
              <a:t>Anything that can be looped over is called an Iterator. Python syntax provides very simple way to loop over them as you see above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marL="171450" indent="-171450">
              <a:buSzPct val="100000"/>
              <a:buFont typeface="Arial"/>
              <a:buChar char="•"/>
            </a:pPr>
            <a:r>
              <a:t>For instance, for loops are often replaced by vectorized implementation (see NumPy crash course in Data Cleaning, Preparation course)</a:t>
            </a:r>
          </a:p>
          <a:p>
            <a:pPr marL="171450" indent="-171450">
              <a:buSzPct val="100000"/>
              <a:buFont typeface="Arial"/>
              <a:buChar char="•"/>
            </a:pPr>
            <a:r>
              <a:t>In providing a high level of abstraction, Data Science packages allow to focus on the data analysis pipeline while hiding uncessary details</a:t>
            </a:r>
          </a:p>
          <a:p>
            <a:pPr marL="171450" indent="-171450">
              <a:buSzPct val="100000"/>
              <a:buFont typeface="Arial"/>
              <a:buChar char="•"/>
            </a:pPr>
            <a:r>
              <a:t>Pandas, Numpy, Matplotlib, Scikit-learn and Keras will be used throughout the module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marL="171450" indent="-171450">
              <a:buSzPct val="100000"/>
              <a:buFont typeface="Arial"/>
              <a:buChar char="•"/>
            </a:pPr>
            <a:r>
              <a:t>Companion Jupyter interactive notebooks accompanying this presentation are available</a:t>
            </a:r>
          </a:p>
          <a:p>
            <a:pPr marL="171450" indent="-171450">
              <a:buSzPct val="100000"/>
              <a:buFont typeface="Arial"/>
              <a:buChar char="•"/>
            </a:pPr>
            <a:r>
              <a:t>Poking around is key to a successful learning process. By poking around we mean executing, modifying, experimenting new features using Companion Jupyter notebooks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marL="171450" indent="-171450">
              <a:buSzPct val="100000"/>
              <a:buFont typeface="Arial"/>
              <a:buChar char="•"/>
            </a:pPr>
            <a:r>
              <a:t>[Teacher] Dedicate 15-30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a:p>
        </p:txBody>
      </p:sp>
      <p:sp>
        <p:nvSpPr>
          <p:cNvPr id="72" name="Shape 72"/>
          <p:cNvSpPr/>
          <p:nvPr>
            <p:ph type="body" sz="quarter" idx="1"/>
          </p:nvPr>
        </p:nvSpPr>
        <p:spPr>
          <a:prstGeom prst="rect">
            <a:avLst/>
          </a:prstGeom>
        </p:spPr>
        <p:txBody>
          <a:bodyPr/>
          <a:lstStyle/>
          <a:p>
            <a:pPr marL="171450" indent="-171450">
              <a:buSzPct val="100000"/>
              <a:buFont typeface="Arial"/>
              <a:buChar char="•"/>
            </a:pPr>
            <a:r>
              <a:t>Python is widely used both in R&amp;D and in production</a:t>
            </a:r>
          </a:p>
          <a:p>
            <a:pPr marL="171450" indent="-171450">
              <a:buSzPct val="100000"/>
              <a:buFont typeface="Arial"/>
              <a:buChar char="•"/>
            </a:pPr>
            <a:r>
              <a:t>Python may become the dominant platform for Machine Learning and Deep Learning</a:t>
            </a:r>
          </a:p>
          <a:p>
            <a:pPr marL="171450" indent="-171450">
              <a:buSzPct val="100000"/>
              <a:buFont typeface="Arial"/>
              <a:buChar char="•"/>
            </a:pPr>
            <a:r>
              <a:t>Clear syntax captured by the ZEN of python (see below)</a:t>
            </a:r>
          </a:p>
          <a:p>
            <a:pPr marL="171450" indent="-171450">
              <a:buSzPct val="100000"/>
              <a:buFont typeface="Arial"/>
              <a:buChar char="•"/>
            </a:pPr>
            <a:r>
              <a:t>Python has been ported “MicroPython” in such a way that it can be run in IoT devices as well</a:t>
            </a:r>
          </a:p>
          <a:p>
            <a:pPr marL="171450" indent="-171450">
              <a:buSzPct val="100000"/>
              <a:buFont typeface="Arial"/>
              <a:buChar char="•"/>
            </a:pPr>
            <a:r>
              <a:t>Why not R, SAS, Matlab, Scala ...: in reality, switching from one language to the other is a daily routine for most Data Scientists. You might have your preference, but being able to switch from one language to the other is core Data Scientist competence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a:p>
        </p:txBody>
      </p:sp>
      <p:sp>
        <p:nvSpPr>
          <p:cNvPr id="79" name="Shape 79"/>
          <p:cNvSpPr/>
          <p:nvPr>
            <p:ph type="body" sz="quarter" idx="1"/>
          </p:nvPr>
        </p:nvSpPr>
        <p:spPr>
          <a:prstGeom prst="rect">
            <a:avLst/>
          </a:prstGeom>
        </p:spPr>
        <p:txBody>
          <a:bodyPr/>
          <a:lstStyle/>
          <a:p>
            <a:pPr marL="171450" indent="-171450">
              <a:buSzPct val="100000"/>
              <a:buFont typeface="Arial"/>
              <a:buChar char="•"/>
            </a:pPr>
            <a:r>
              <a:t>Numpy is a fundamental package in the Python Data Science stack as many others are built on top of it: Pandas, Scikit-learn, … Essential for Deep Learning as well as will be seen in subsequent courses.</a:t>
            </a:r>
          </a:p>
          <a:p>
            <a:pPr marL="171450" indent="-171450">
              <a:buSzPct val="100000"/>
              <a:buFont typeface="Arial"/>
              <a:buChar char="•"/>
            </a:pPr>
            <a:r>
              <a:t>Pandas is extremely useful for exploratory data analysis</a:t>
            </a:r>
          </a:p>
          <a:p>
            <a:pPr marL="171450" indent="-171450">
              <a:buSzPct val="100000"/>
              <a:buFont typeface="Arial"/>
              <a:buChar char="•"/>
            </a:pPr>
            <a:r>
              <a:t>Matplotlib is a low level highly flexible plotting package</a:t>
            </a:r>
          </a:p>
          <a:p>
            <a:pPr marL="171450" indent="-171450">
              <a:buSzPct val="100000"/>
              <a:buFont typeface="Arial"/>
              <a:buChar char="•"/>
            </a:pPr>
            <a:r>
              <a:t>All packages will be used extensively throughout FM7 module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lvl1pPr marL="171450" indent="-171450">
              <a:buSzPct val="100000"/>
              <a:buFont typeface="Arial"/>
              <a:buChar char="•"/>
            </a:lvl1pPr>
          </a:lstStyle>
          <a:p>
            <a:pPr/>
            <a:r>
              <a:t>Obviously this is loosely speaking but convenient as a mental model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a:p>
        </p:txBody>
      </p:sp>
      <p:sp>
        <p:nvSpPr>
          <p:cNvPr id="91" name="Shape 91"/>
          <p:cNvSpPr/>
          <p:nvPr>
            <p:ph type="body" sz="quarter" idx="1"/>
          </p:nvPr>
        </p:nvSpPr>
        <p:spPr>
          <a:prstGeom prst="rect">
            <a:avLst/>
          </a:prstGeom>
        </p:spPr>
        <p:txBody>
          <a:bodyPr/>
          <a:lstStyle/>
          <a:p>
            <a:pPr marL="171450" indent="-171450">
              <a:buSzPct val="100000"/>
              <a:buFont typeface="Arial"/>
              <a:buChar char="•"/>
            </a:pPr>
            <a:r>
              <a:t>An object can be as simple (atomic) as a string of letters with methods being to capitalize them, make it uppercase, …</a:t>
            </a:r>
          </a:p>
          <a:p>
            <a:pPr marL="171450" indent="-171450">
              <a:buSzPct val="100000"/>
              <a:buFont typeface="Arial"/>
              <a:buChar char="•"/>
            </a:pPr>
            <a:r>
              <a:t>Or abstract like a Machine learning, deep learning model,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marL="171450" indent="-171450">
              <a:buSzPct val="100000"/>
              <a:buFont typeface="Arial"/>
              <a:buChar char="•"/>
            </a:pPr>
            <a:r>
              <a:t>[Teacher] Dedicate 15-30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marL="171450" indent="-171450">
              <a:buSzPct val="100000"/>
              <a:buFont typeface="Arial"/>
              <a:buChar char="•"/>
            </a:pPr>
            <a:r>
              <a:t>For instance NumPy provides: ndarray</a:t>
            </a:r>
          </a:p>
          <a:p>
            <a:pPr marL="171450" indent="-171450">
              <a:buSzPct val="100000"/>
              <a:buFont typeface="Arial"/>
              <a:buChar char="•"/>
            </a:pPr>
            <a:r>
              <a:t>Pandas: dataFrame</a:t>
            </a:r>
          </a:p>
          <a:p>
            <a:pPr marL="171450" indent="-171450">
              <a:buSzPct val="100000"/>
              <a:buFont typeface="Arial"/>
              <a:buChar char="•"/>
            </a:pPr>
            <a:r>
              <a:t>Scikit-learn: models</a:t>
            </a:r>
          </a:p>
          <a:p>
            <a:pPr marL="171450" indent="-171450">
              <a:buSzPct val="100000"/>
              <a:buFont typeface="Arial"/>
              <a:buChar char="•"/>
            </a:pPr>
            <a:r>
              <a:t>Keras: Neural Network layers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prstGeom prst="rect">
            <a:avLst/>
          </a:prstGeom>
        </p:spPr>
        <p:txBody>
          <a:bodyPr/>
          <a:lstStyle>
            <a:lvl1pPr defTabSz="329184">
              <a:defRPr sz="2592"/>
            </a:lvl1pPr>
          </a:lstStyle>
          <a:p>
            <a:pPr/>
            <a:r>
              <a:t>PYTHON LANGUAGE ESSENTIALS FOR DATA 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Content Placeholder 1"/>
          <p:cNvSpPr txBox="1"/>
          <p:nvPr>
            <p:ph type="body" sz="half" idx="1"/>
          </p:nvPr>
        </p:nvSpPr>
        <p:spPr>
          <a:xfrm>
            <a:off x="611136" y="1412775"/>
            <a:ext cx="7561265" cy="3311526"/>
          </a:xfrm>
          <a:prstGeom prst="rect">
            <a:avLst/>
          </a:prstGeom>
        </p:spPr>
        <p:txBody>
          <a:bodyPr/>
          <a:lstStyle/>
          <a:p>
            <a:pPr/>
            <a:r>
              <a:t>What is essentially an object?</a:t>
            </a:r>
          </a:p>
          <a:p>
            <a:pPr/>
            <a:r>
              <a:t>Python built-in types: Boolean, Numeric, Sequences, Dictionary, ...</a:t>
            </a:r>
          </a:p>
          <a:p>
            <a:pPr/>
            <a:r>
              <a:t>Compose built-in types into useful data structures</a:t>
            </a:r>
          </a:p>
          <a:p>
            <a:pPr/>
            <a:r>
              <a:t>Expressions and dynamic typing,</a:t>
            </a:r>
          </a:p>
          <a:p>
            <a:pPr/>
            <a:r>
              <a:t>...</a:t>
            </a:r>
          </a:p>
        </p:txBody>
      </p:sp>
      <p:sp>
        <p:nvSpPr>
          <p:cNvPr id="94" name="Title 2"/>
          <p:cNvSpPr txBox="1"/>
          <p:nvPr>
            <p:ph type="title"/>
          </p:nvPr>
        </p:nvSpPr>
        <p:spPr>
          <a:prstGeom prst="rect">
            <a:avLst/>
          </a:prstGeom>
        </p:spPr>
        <p:txBody>
          <a:bodyPr/>
          <a:lstStyle/>
          <a:p>
            <a:pPr/>
            <a:r>
              <a:t>▸ Python Objects [Notebook Live Demo]</a:t>
            </a:r>
          </a:p>
        </p:txBody>
      </p:sp>
      <p:sp>
        <p:nvSpPr>
          <p:cNvPr id="9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9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https://docs.python.org/3/library/stdtypes.html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Content Placeholder 1"/>
          <p:cNvSpPr txBox="1"/>
          <p:nvPr>
            <p:ph type="body" sz="half" idx="1"/>
          </p:nvPr>
        </p:nvSpPr>
        <p:spPr>
          <a:xfrm>
            <a:off x="611136" y="1412775"/>
            <a:ext cx="7561265" cy="3311526"/>
          </a:xfrm>
          <a:prstGeom prst="rect">
            <a:avLst/>
          </a:prstGeom>
        </p:spPr>
        <p:txBody>
          <a:bodyPr/>
          <a:lstStyle/>
          <a:p>
            <a:pPr/>
            <a:r>
              <a:t>Built-in Python types are the building blocks of any Python program</a:t>
            </a:r>
          </a:p>
          <a:p>
            <a:pPr/>
            <a:r>
              <a:t>In complement, Domain-specific packages provides extremely convenient abstract types</a:t>
            </a:r>
          </a:p>
        </p:txBody>
      </p:sp>
      <p:sp>
        <p:nvSpPr>
          <p:cNvPr id="101" name="Title 2"/>
          <p:cNvSpPr txBox="1"/>
          <p:nvPr>
            <p:ph type="title"/>
          </p:nvPr>
        </p:nvSpPr>
        <p:spPr>
          <a:prstGeom prst="rect">
            <a:avLst/>
          </a:prstGeom>
        </p:spPr>
        <p:txBody>
          <a:bodyPr/>
          <a:lstStyle/>
          <a:p>
            <a:pPr/>
            <a:r>
              <a:t>▸ From built-in to domain-specific types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Content Placeholder 1"/>
          <p:cNvSpPr txBox="1"/>
          <p:nvPr>
            <p:ph type="body" sz="half" idx="1"/>
          </p:nvPr>
        </p:nvSpPr>
        <p:spPr>
          <a:xfrm>
            <a:off x="611136" y="1412775"/>
            <a:ext cx="7561265" cy="3311526"/>
          </a:xfrm>
          <a:prstGeom prst="rect">
            <a:avLst/>
          </a:prstGeom>
        </p:spPr>
        <p:txBody>
          <a:bodyPr/>
          <a:lstStyle/>
          <a:p>
            <a:pPr/>
            <a:r>
              <a:t>If you come from a C world, you are used whenever you create a new variable to declare its type</a:t>
            </a:r>
          </a:p>
          <a:p>
            <a:pPr/>
            <a:r>
              <a:t>This is not the case in Python</a:t>
            </a:r>
          </a:p>
          <a:p>
            <a:pPr/>
            <a:r>
              <a:t>However, Python objects do have types and implicit conversion take place when relevant</a:t>
            </a:r>
          </a:p>
        </p:txBody>
      </p:sp>
      <p:sp>
        <p:nvSpPr>
          <p:cNvPr id="106" name="Title 2"/>
          <p:cNvSpPr txBox="1"/>
          <p:nvPr>
            <p:ph type="title"/>
          </p:nvPr>
        </p:nvSpPr>
        <p:spPr>
          <a:prstGeom prst="rect">
            <a:avLst/>
          </a:prstGeom>
        </p:spPr>
        <p:txBody>
          <a:bodyPr/>
          <a:lstStyle/>
          <a:p>
            <a:pPr/>
            <a:r>
              <a:t>▸ Typed languages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Content Placeholder 1"/>
          <p:cNvSpPr txBox="1"/>
          <p:nvPr>
            <p:ph type="body" sz="half" idx="1"/>
          </p:nvPr>
        </p:nvSpPr>
        <p:spPr>
          <a:xfrm>
            <a:off x="611136" y="1412775"/>
            <a:ext cx="7561265" cy="3311526"/>
          </a:xfrm>
          <a:prstGeom prst="rect">
            <a:avLst/>
          </a:prstGeom>
        </p:spPr>
        <p:txBody>
          <a:bodyPr/>
          <a:lstStyle/>
          <a:p>
            <a:pPr/>
            <a:r>
              <a:t>Most objects are mutable, such as lists, dicts, ...</a:t>
            </a:r>
          </a:p>
          <a:p>
            <a:pPr/>
            <a:r>
              <a:t>Object(s) or value(s) that they contain can be modified.</a:t>
            </a:r>
          </a:p>
          <a:p>
            <a:pPr/>
            <a:r>
              <a:t>In contrast, tuple, strings, ... are immutable.</a:t>
            </a:r>
          </a:p>
        </p:txBody>
      </p:sp>
      <p:sp>
        <p:nvSpPr>
          <p:cNvPr id="111" name="Title 2"/>
          <p:cNvSpPr txBox="1"/>
          <p:nvPr>
            <p:ph type="title"/>
          </p:nvPr>
        </p:nvSpPr>
        <p:spPr>
          <a:prstGeom prst="rect">
            <a:avLst/>
          </a:prstGeom>
        </p:spPr>
        <p:txBody>
          <a:bodyPr/>
          <a:lstStyle/>
          <a:p>
            <a:pPr/>
            <a:r>
              <a:t>▸ Mutable and immutable objects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Content Placeholder 1"/>
          <p:cNvSpPr txBox="1"/>
          <p:nvPr>
            <p:ph type="body" sz="half" idx="1"/>
          </p:nvPr>
        </p:nvSpPr>
        <p:spPr>
          <a:xfrm>
            <a:off x="611136" y="1412775"/>
            <a:ext cx="7561265" cy="3311526"/>
          </a:xfrm>
          <a:prstGeom prst="rect">
            <a:avLst/>
          </a:prstGeom>
        </p:spPr>
        <p:txBody>
          <a:bodyPr/>
          <a:lstStyle/>
          <a:p>
            <a:pPr/>
            <a:r>
              <a:t>Mutating a list</a:t>
            </a:r>
          </a:p>
          <a:p>
            <a:pPr/>
            <a:r>
              <a:t>Mutating a dictionary</a:t>
            </a:r>
          </a:p>
          <a:p>
            <a:pPr/>
            <a:r>
              <a:t>Trying to mutate a string</a:t>
            </a:r>
          </a:p>
        </p:txBody>
      </p:sp>
      <p:sp>
        <p:nvSpPr>
          <p:cNvPr id="116" name="Title 2"/>
          <p:cNvSpPr txBox="1"/>
          <p:nvPr>
            <p:ph type="title"/>
          </p:nvPr>
        </p:nvSpPr>
        <p:spPr>
          <a:prstGeom prst="rect">
            <a:avLst/>
          </a:prstGeom>
        </p:spPr>
        <p:txBody>
          <a:bodyPr/>
          <a:lstStyle/>
          <a:p>
            <a:pPr/>
            <a:r>
              <a:t>▸ Mutability [Notebook Live Demo]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Content Placeholder 1"/>
          <p:cNvSpPr txBox="1"/>
          <p:nvPr>
            <p:ph type="body" sz="half" idx="1"/>
          </p:nvPr>
        </p:nvSpPr>
        <p:spPr>
          <a:xfrm>
            <a:off x="611136" y="1412775"/>
            <a:ext cx="7561265" cy="3311526"/>
          </a:xfrm>
          <a:prstGeom prst="rect">
            <a:avLst/>
          </a:prstGeom>
        </p:spPr>
        <p:txBody>
          <a:bodyPr/>
          <a:lstStyle/>
          <a:p>
            <a:pPr/>
            <a:r>
              <a:t>in simple terms, statements are the things you write to tell Python what your programs should do; for instance:</a:t>
            </a:r>
          </a:p>
          <a:p>
            <a:pPr/>
            <a:r>
              <a:t>to create a binding (alias) to an object;</a:t>
            </a:r>
          </a:p>
          <a:p>
            <a:pPr/>
            <a:r>
              <a:t>to implement branching rules (if/elif/..);</a:t>
            </a:r>
          </a:p>
          <a:p>
            <a:pPr/>
            <a:r>
              <a:t>to iterate over elements of a list;</a:t>
            </a:r>
          </a:p>
          <a:p>
            <a:pPr/>
            <a:r>
              <a:t>...</a:t>
            </a:r>
          </a:p>
        </p:txBody>
      </p:sp>
      <p:sp>
        <p:nvSpPr>
          <p:cNvPr id="121" name="Title 2"/>
          <p:cNvSpPr txBox="1"/>
          <p:nvPr>
            <p:ph type="title"/>
          </p:nvPr>
        </p:nvSpPr>
        <p:spPr>
          <a:prstGeom prst="rect">
            <a:avLst/>
          </a:prstGeom>
        </p:spPr>
        <p:txBody>
          <a:bodyPr/>
          <a:lstStyle/>
          <a:p>
            <a:pPr/>
            <a:r>
              <a:t>▸ What is a statement?</a:t>
            </a:r>
          </a:p>
        </p:txBody>
      </p:sp>
      <p:sp>
        <p:nvSpPr>
          <p:cNvPr id="12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2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https://docs.python.org/3/reference/simple_stmts.html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Content Placeholder 1"/>
          <p:cNvSpPr txBox="1"/>
          <p:nvPr>
            <p:ph type="body" sz="half" idx="1"/>
          </p:nvPr>
        </p:nvSpPr>
        <p:spPr>
          <a:xfrm>
            <a:off x="611136" y="1412775"/>
            <a:ext cx="7561265" cy="3311526"/>
          </a:xfrm>
          <a:prstGeom prst="rect">
            <a:avLst/>
          </a:prstGeom>
        </p:spPr>
        <p:txBody>
          <a:bodyPr/>
          <a:lstStyle/>
          <a:p>
            <a:pPr/>
            <a:r>
              <a:t>Assignment</a:t>
            </a:r>
          </a:p>
          <a:p>
            <a:pPr/>
            <a:r>
              <a:t>Conditional statement</a:t>
            </a:r>
          </a:p>
          <a:p>
            <a:pPr/>
            <a:r>
              <a:t>Loops</a:t>
            </a:r>
          </a:p>
          <a:p>
            <a:pPr/>
            <a:r>
              <a:t>...</a:t>
            </a:r>
          </a:p>
        </p:txBody>
      </p:sp>
      <p:sp>
        <p:nvSpPr>
          <p:cNvPr id="128" name="Title 2"/>
          <p:cNvSpPr txBox="1"/>
          <p:nvPr>
            <p:ph type="title"/>
          </p:nvPr>
        </p:nvSpPr>
        <p:spPr>
          <a:prstGeom prst="rect">
            <a:avLst/>
          </a:prstGeom>
        </p:spPr>
        <p:txBody>
          <a:bodyPr/>
          <a:lstStyle/>
          <a:p>
            <a:pPr/>
            <a:r>
              <a:t>▸ Statements [Notebook Live Demo]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Content Placeholder 1"/>
          <p:cNvSpPr txBox="1"/>
          <p:nvPr>
            <p:ph type="body" sz="half" idx="1"/>
          </p:nvPr>
        </p:nvSpPr>
        <p:spPr>
          <a:xfrm>
            <a:off x="611136" y="1412775"/>
            <a:ext cx="7561265" cy="3311526"/>
          </a:xfrm>
          <a:prstGeom prst="rect">
            <a:avLst/>
          </a:prstGeom>
        </p:spPr>
        <p:txBody>
          <a:bodyPr/>
          <a:lstStyle/>
          <a:p>
            <a:pPr/>
            <a:r>
              <a:t>re-use code / DRY: Don't Repeat Yourself</a:t>
            </a:r>
          </a:p>
          <a:p>
            <a:pPr/>
            <a:r>
              <a:t>abstract and hide unecessary details</a:t>
            </a:r>
          </a:p>
          <a:p>
            <a:pPr/>
            <a:r>
              <a:t>create a new namespace</a:t>
            </a:r>
          </a:p>
        </p:txBody>
      </p:sp>
      <p:sp>
        <p:nvSpPr>
          <p:cNvPr id="133" name="Title 2"/>
          <p:cNvSpPr txBox="1"/>
          <p:nvPr>
            <p:ph type="title"/>
          </p:nvPr>
        </p:nvSpPr>
        <p:spPr>
          <a:prstGeom prst="rect">
            <a:avLst/>
          </a:prstGeom>
        </p:spPr>
        <p:txBody>
          <a:bodyPr/>
          <a:lstStyle/>
          <a:p>
            <a:pPr/>
            <a:r>
              <a:t>▸ Function statements to:</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Content Placeholder 1"/>
          <p:cNvSpPr txBox="1"/>
          <p:nvPr>
            <p:ph type="body" sz="half" idx="1"/>
          </p:nvPr>
        </p:nvSpPr>
        <p:spPr>
          <a:xfrm>
            <a:off x="611136" y="1412775"/>
            <a:ext cx="7561265" cy="3311526"/>
          </a:xfrm>
          <a:prstGeom prst="rect">
            <a:avLst/>
          </a:prstGeom>
        </p:spPr>
        <p:txBody>
          <a:bodyPr/>
          <a:lstStyle/>
          <a:p>
            <a:pPr/>
            <a:r>
              <a:t>Basic syntax</a:t>
            </a:r>
          </a:p>
          <a:p>
            <a:pPr/>
            <a:r>
              <a:t>Arguments </a:t>
            </a:r>
          </a:p>
          <a:p>
            <a:pPr/>
            <a:r>
              <a:t>Canonical function</a:t>
            </a:r>
          </a:p>
        </p:txBody>
      </p:sp>
      <p:sp>
        <p:nvSpPr>
          <p:cNvPr id="138" name="Title 2"/>
          <p:cNvSpPr txBox="1"/>
          <p:nvPr>
            <p:ph type="title"/>
          </p:nvPr>
        </p:nvSpPr>
        <p:spPr>
          <a:prstGeom prst="rect">
            <a:avLst/>
          </a:prstGeom>
        </p:spPr>
        <p:txBody>
          <a:bodyPr/>
          <a:lstStyle/>
          <a:p>
            <a:pPr/>
            <a:r>
              <a:t>▸ Function statement [Notebook Live Demo]</a:t>
            </a:r>
          </a:p>
        </p:txBody>
      </p:sp>
      <p:sp>
        <p:nvSpPr>
          <p:cNvPr id="13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4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https://docs.python.org/3/tutorial/controlflow.html#defining-functions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Content Placeholder 1"/>
          <p:cNvSpPr txBox="1"/>
          <p:nvPr>
            <p:ph type="body" sz="half" idx="1"/>
          </p:nvPr>
        </p:nvSpPr>
        <p:spPr>
          <a:xfrm>
            <a:off x="611136" y="1412775"/>
            <a:ext cx="7561265" cy="3311526"/>
          </a:xfrm>
          <a:prstGeom prst="rect">
            <a:avLst/>
          </a:prstGeom>
        </p:spPr>
        <p:txBody>
          <a:bodyPr/>
          <a:lstStyle/>
          <a:p>
            <a:pPr/>
            <a:r>
              <a:t>Modularize your code (as you could have guessed)</a:t>
            </a:r>
          </a:p>
          <a:p>
            <a:pPr/>
            <a:r>
              <a:t>Re-use existing code base</a:t>
            </a:r>
          </a:p>
          <a:p>
            <a:pPr/>
            <a:r>
              <a:t>Extend your toolbox with an extremely large ecosystem</a:t>
            </a:r>
          </a:p>
        </p:txBody>
      </p:sp>
      <p:sp>
        <p:nvSpPr>
          <p:cNvPr id="145" name="Title 2"/>
          <p:cNvSpPr txBox="1"/>
          <p:nvPr>
            <p:ph type="title"/>
          </p:nvPr>
        </p:nvSpPr>
        <p:spPr>
          <a:prstGeom prst="rect">
            <a:avLst/>
          </a:prstGeom>
        </p:spPr>
        <p:txBody>
          <a:bodyPr/>
          <a:lstStyle/>
          <a:p>
            <a:pPr/>
            <a:r>
              <a:t>▸ Module statements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Content Placeholder 1"/>
          <p:cNvSpPr txBox="1"/>
          <p:nvPr>
            <p:ph type="body" sz="half" idx="1"/>
          </p:nvPr>
        </p:nvSpPr>
        <p:spPr>
          <a:xfrm>
            <a:off x="611136" y="1412775"/>
            <a:ext cx="7561265" cy="3311526"/>
          </a:xfrm>
          <a:prstGeom prst="rect">
            <a:avLst/>
          </a:prstGeom>
        </p:spPr>
        <p:txBody>
          <a:bodyPr/>
          <a:lstStyle/>
          <a:p>
            <a:pPr/>
            <a:r>
              <a:t>import techniques</a:t>
            </a:r>
          </a:p>
          <a:p>
            <a:pPr/>
            <a:r>
              <a:t>namespace</a:t>
            </a:r>
          </a:p>
        </p:txBody>
      </p:sp>
      <p:sp>
        <p:nvSpPr>
          <p:cNvPr id="150" name="Title 2"/>
          <p:cNvSpPr txBox="1"/>
          <p:nvPr>
            <p:ph type="title"/>
          </p:nvPr>
        </p:nvSpPr>
        <p:spPr>
          <a:prstGeom prst="rect">
            <a:avLst/>
          </a:prstGeom>
        </p:spPr>
        <p:txBody>
          <a:bodyPr/>
          <a:lstStyle/>
          <a:p>
            <a:pPr/>
            <a:r>
              <a:t>▸ Module statement [Notebook Live Demo]</a:t>
            </a:r>
          </a:p>
        </p:txBody>
      </p:sp>
      <p:sp>
        <p:nvSpPr>
          <p:cNvPr id="15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5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https://docs.python.org/3/tutorial/modules.html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Content Placeholder 1"/>
          <p:cNvSpPr txBox="1"/>
          <p:nvPr>
            <p:ph type="body" sz="half" idx="1"/>
          </p:nvPr>
        </p:nvSpPr>
        <p:spPr>
          <a:xfrm>
            <a:off x="611136" y="1412775"/>
            <a:ext cx="7561265" cy="3311526"/>
          </a:xfrm>
          <a:prstGeom prst="rect">
            <a:avLst/>
          </a:prstGeom>
        </p:spPr>
        <p:txBody>
          <a:bodyPr/>
          <a:lstStyle/>
          <a:p>
            <a:pPr/>
            <a:r>
              <a:t>Everything in Python is an object</a:t>
            </a:r>
          </a:p>
          <a:p>
            <a:pPr/>
            <a:r>
              <a:t>Every object as a type</a:t>
            </a:r>
          </a:p>
          <a:p>
            <a:pPr/>
            <a:r>
              <a:t>Python provides many built-in types</a:t>
            </a:r>
          </a:p>
          <a:p>
            <a:pPr/>
            <a:r>
              <a:t>Objects are combined using expressions</a:t>
            </a:r>
          </a:p>
          <a:p>
            <a:pPr/>
            <a:r>
              <a:t>All the above are “stuffs”</a:t>
            </a:r>
          </a:p>
          <a:p>
            <a:pPr/>
            <a:r>
              <a:t>And you can do something with these “stuffs” using statements</a:t>
            </a:r>
          </a:p>
        </p:txBody>
      </p:sp>
      <p:sp>
        <p:nvSpPr>
          <p:cNvPr id="157" name="Title 2"/>
          <p:cNvSpPr txBox="1"/>
          <p:nvPr>
            <p:ph type="title"/>
          </p:nvPr>
        </p:nvSpPr>
        <p:spPr>
          <a:prstGeom prst="rect">
            <a:avLst/>
          </a:prstGeom>
        </p:spPr>
        <p:txBody>
          <a:bodyPr/>
          <a:lstStyle/>
          <a:p>
            <a:pPr/>
            <a:r>
              <a:t>▸ Quick recap</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Content Placeholder 1"/>
          <p:cNvSpPr txBox="1"/>
          <p:nvPr>
            <p:ph type="body" sz="half" idx="1"/>
          </p:nvPr>
        </p:nvSpPr>
        <p:spPr>
          <a:xfrm>
            <a:off x="611136" y="1412775"/>
            <a:ext cx="7561265" cy="3311526"/>
          </a:xfrm>
          <a:prstGeom prst="rect">
            <a:avLst/>
          </a:prstGeom>
        </p:spPr>
        <p:txBody>
          <a:bodyPr/>
          <a:lstStyle/>
          <a:p>
            <a:pPr/>
            <a:r>
              <a:t>Mention 5 Python built-in data types</a:t>
            </a:r>
          </a:p>
          <a:p>
            <a:pPr/>
            <a:r>
              <a:t>What is Dynamic Typing?</a:t>
            </a:r>
          </a:p>
          <a:p>
            <a:pPr/>
            <a:r>
              <a:t>How do you specify a comment?</a:t>
            </a:r>
          </a:p>
          <a:p>
            <a:pPr/>
            <a:r>
              <a:t>How do you specify a block code?</a:t>
            </a:r>
          </a:p>
          <a:p>
            <a:pPr/>
            <a:r>
              <a:t>What is a module for?</a:t>
            </a:r>
          </a:p>
        </p:txBody>
      </p:sp>
      <p:sp>
        <p:nvSpPr>
          <p:cNvPr id="160" name="Title 2"/>
          <p:cNvSpPr txBox="1"/>
          <p:nvPr>
            <p:ph type="title"/>
          </p:nvPr>
        </p:nvSpPr>
        <p:spPr>
          <a:prstGeom prst="rect">
            <a:avLst/>
          </a:prstGeom>
        </p:spPr>
        <p:txBody>
          <a:bodyPr/>
          <a:lstStyle/>
          <a:p>
            <a:pPr/>
            <a:r>
              <a:t>▸ Quiz 1</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prstGeom prst="rect">
            <a:avLst/>
          </a:prstGeom>
        </p:spPr>
        <p:txBody>
          <a:bodyPr/>
          <a:lstStyle/>
          <a:p>
            <a:pPr/>
            <a:r>
              <a:t>III. PYTHON'S LIFELINE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Content Placeholder 1"/>
          <p:cNvSpPr txBox="1"/>
          <p:nvPr>
            <p:ph type="body" sz="half" idx="1"/>
          </p:nvPr>
        </p:nvSpPr>
        <p:spPr>
          <a:xfrm>
            <a:off x="611136" y="1412775"/>
            <a:ext cx="7561265" cy="3311526"/>
          </a:xfrm>
          <a:prstGeom prst="rect">
            <a:avLst/>
          </a:prstGeom>
        </p:spPr>
        <p:txBody>
          <a:bodyPr/>
          <a:lstStyle/>
          <a:p>
            <a:pPr/>
            <a:r>
              <a:t>Python language has a relatively low entry barrier</a:t>
            </a:r>
          </a:p>
          <a:p>
            <a:pPr/>
            <a:r>
              <a:t>BUT some implementation "details“ must be known</a:t>
            </a:r>
          </a:p>
          <a:p>
            <a:pPr/>
            <a:r>
              <a:t>Might save you precious hours</a:t>
            </a:r>
          </a:p>
        </p:txBody>
      </p:sp>
      <p:sp>
        <p:nvSpPr>
          <p:cNvPr id="165" name="Title 2"/>
          <p:cNvSpPr txBox="1"/>
          <p:nvPr>
            <p:ph type="title"/>
          </p:nvPr>
        </p:nvSpPr>
        <p:spPr>
          <a:prstGeom prst="rect">
            <a:avLst/>
          </a:prstGeom>
        </p:spPr>
        <p:txBody>
          <a:bodyPr/>
          <a:lstStyle/>
          <a:p>
            <a:pPr/>
            <a:r>
              <a:t>▸ Python essentials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Content Placeholder 1"/>
          <p:cNvSpPr txBox="1"/>
          <p:nvPr>
            <p:ph type="body" sz="half" idx="1"/>
          </p:nvPr>
        </p:nvSpPr>
        <p:spPr>
          <a:xfrm>
            <a:off x="611136" y="1412775"/>
            <a:ext cx="7561265" cy="3311526"/>
          </a:xfrm>
          <a:prstGeom prst="rect">
            <a:avLst/>
          </a:prstGeom>
        </p:spPr>
        <p:txBody>
          <a:bodyPr/>
          <a:lstStyle/>
          <a:p>
            <a:pPr/>
            <a:r>
              <a:t>The notion of scope</a:t>
            </a:r>
          </a:p>
          <a:p>
            <a:pPr/>
            <a:r>
              <a:t>What is a shared reference</a:t>
            </a:r>
          </a:p>
          <a:p>
            <a:pPr/>
            <a:r>
              <a:t>Various ways to create copies of mutable types</a:t>
            </a:r>
          </a:p>
        </p:txBody>
      </p:sp>
      <p:sp>
        <p:nvSpPr>
          <p:cNvPr id="168" name="Title 2"/>
          <p:cNvSpPr txBox="1"/>
          <p:nvPr>
            <p:ph type="title"/>
          </p:nvPr>
        </p:nvSpPr>
        <p:spPr>
          <a:prstGeom prst="rect">
            <a:avLst/>
          </a:prstGeom>
        </p:spPr>
        <p:txBody>
          <a:bodyPr/>
          <a:lstStyle/>
          <a:p>
            <a:pPr/>
            <a:r>
              <a:t>▸ Essentials you must know</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Content Placeholder 1"/>
          <p:cNvSpPr txBox="1"/>
          <p:nvPr>
            <p:ph type="body" sz="half" idx="1"/>
          </p:nvPr>
        </p:nvSpPr>
        <p:spPr>
          <a:xfrm>
            <a:off x="611136" y="1412775"/>
            <a:ext cx="7561265" cy="3311526"/>
          </a:xfrm>
          <a:prstGeom prst="rect">
            <a:avLst/>
          </a:prstGeom>
        </p:spPr>
        <p:txBody>
          <a:bodyPr/>
          <a:lstStyle/>
          <a:p>
            <a:pPr/>
            <a:r>
              <a:t>Objects can be assigned, references in various parts of your program</a:t>
            </a:r>
          </a:p>
          <a:p>
            <a:pPr/>
            <a:r>
              <a:t>From place to place, their "visibility" changes</a:t>
            </a:r>
          </a:p>
          <a:p>
            <a:pPr/>
            <a:r>
              <a:t>Each object lives in its own scope, namespace (isolated region)</a:t>
            </a:r>
          </a:p>
        </p:txBody>
      </p:sp>
      <p:sp>
        <p:nvSpPr>
          <p:cNvPr id="171" name="Title 2"/>
          <p:cNvSpPr txBox="1"/>
          <p:nvPr>
            <p:ph type="title"/>
          </p:nvPr>
        </p:nvSpPr>
        <p:spPr>
          <a:prstGeom prst="rect">
            <a:avLst/>
          </a:prstGeom>
        </p:spPr>
        <p:txBody>
          <a:bodyPr/>
          <a:lstStyle/>
          <a:p>
            <a:pPr/>
            <a:r>
              <a:t>▸ Scope and Namespaces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prstGeom prst="rect">
            <a:avLst/>
          </a:prstGeom>
        </p:spPr>
        <p:txBody>
          <a:bodyPr/>
          <a:lstStyle/>
          <a:p>
            <a:pPr/>
            <a:r>
              <a:t>▸ Scope mnemonics: the LOG rule</a:t>
            </a:r>
          </a:p>
        </p:txBody>
      </p:sp>
      <p:pic>
        <p:nvPicPr>
          <p:cNvPr id="176" name="Picture 5" descr="Picture 5"/>
          <p:cNvPicPr>
            <a:picLocks noChangeAspect="1"/>
          </p:cNvPicPr>
          <p:nvPr/>
        </p:nvPicPr>
        <p:blipFill>
          <a:blip r:embed="rId3">
            <a:extLst/>
          </a:blip>
          <a:stretch>
            <a:fillRect/>
          </a:stretch>
        </p:blipFill>
        <p:spPr>
          <a:xfrm>
            <a:off x="1043608" y="1533132"/>
            <a:ext cx="7200801" cy="343169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Content Placeholder 1"/>
          <p:cNvSpPr txBox="1"/>
          <p:nvPr>
            <p:ph type="body" sz="half" idx="1"/>
          </p:nvPr>
        </p:nvSpPr>
        <p:spPr>
          <a:xfrm>
            <a:off x="611136" y="1412775"/>
            <a:ext cx="7561265" cy="3311526"/>
          </a:xfrm>
          <a:prstGeom prst="rect">
            <a:avLst/>
          </a:prstGeom>
        </p:spPr>
        <p:txBody>
          <a:bodyPr/>
          <a:lstStyle/>
          <a:p>
            <a:pPr/>
            <a:r>
              <a:t>Example 1: global scope</a:t>
            </a:r>
          </a:p>
          <a:p>
            <a:pPr/>
            <a:r>
              <a:t>Example 2: local and global scope</a:t>
            </a:r>
          </a:p>
          <a:p>
            <a:pPr/>
            <a:r>
              <a:t>Example 3: locals (with nested functions) and global scope</a:t>
            </a:r>
          </a:p>
        </p:txBody>
      </p:sp>
      <p:sp>
        <p:nvSpPr>
          <p:cNvPr id="181" name="Title 2"/>
          <p:cNvSpPr txBox="1"/>
          <p:nvPr>
            <p:ph type="title"/>
          </p:nvPr>
        </p:nvSpPr>
        <p:spPr>
          <a:prstGeom prst="rect">
            <a:avLst/>
          </a:prstGeom>
        </p:spPr>
        <p:txBody>
          <a:bodyPr/>
          <a:lstStyle/>
          <a:p>
            <a:pPr/>
            <a:r>
              <a:t>▸ Scope [Notebook Live Demo]</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Content Placeholder 1"/>
          <p:cNvSpPr txBox="1"/>
          <p:nvPr>
            <p:ph type="body" sz="half" idx="1"/>
          </p:nvPr>
        </p:nvSpPr>
        <p:spPr>
          <a:xfrm>
            <a:off x="611136" y="1412775"/>
            <a:ext cx="7561265" cy="3311526"/>
          </a:xfrm>
          <a:prstGeom prst="rect">
            <a:avLst/>
          </a:prstGeom>
        </p:spPr>
        <p:txBody>
          <a:bodyPr/>
          <a:lstStyle/>
          <a:p>
            <a:pPr/>
            <a:r>
              <a:t>An extremely important notion in Python </a:t>
            </a:r>
          </a:p>
          <a:p>
            <a:pPr/>
            <a:r>
              <a:t>Potential source of many bugs</a:t>
            </a:r>
          </a:p>
          <a:p>
            <a:pPr/>
            <a:r>
              <a:t>Problem arises when two variables reference the same object</a:t>
            </a:r>
          </a:p>
        </p:txBody>
      </p:sp>
      <p:sp>
        <p:nvSpPr>
          <p:cNvPr id="186" name="Title 2"/>
          <p:cNvSpPr txBox="1"/>
          <p:nvPr>
            <p:ph type="title"/>
          </p:nvPr>
        </p:nvSpPr>
        <p:spPr>
          <a:prstGeom prst="rect">
            <a:avLst/>
          </a:prstGeom>
        </p:spPr>
        <p:txBody>
          <a:bodyPr/>
          <a:lstStyle/>
          <a:p>
            <a:pPr/>
            <a:r>
              <a:t>▸ Shared 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Content Placeholder 1"/>
          <p:cNvSpPr txBox="1"/>
          <p:nvPr>
            <p:ph type="body" sz="half" idx="1"/>
          </p:nvPr>
        </p:nvSpPr>
        <p:spPr>
          <a:xfrm>
            <a:off x="611136" y="1412775"/>
            <a:ext cx="7561265" cy="3311526"/>
          </a:xfrm>
          <a:prstGeom prst="rect">
            <a:avLst/>
          </a:prstGeom>
        </p:spPr>
        <p:txBody>
          <a:bodyPr/>
          <a:lstStyle/>
          <a:p>
            <a:pPr/>
            <a:r>
              <a:t>Understanding Python language design philosophy and idioms</a:t>
            </a:r>
          </a:p>
          <a:p>
            <a:pPr/>
            <a:r>
              <a:t>Becoming proficient at working with data in Python</a:t>
            </a:r>
          </a:p>
          <a:p>
            <a:pPr/>
            <a:r>
              <a:t>Knowledge of Python data science ecosystem</a:t>
            </a:r>
          </a:p>
        </p:txBody>
      </p:sp>
      <p:sp>
        <p:nvSpPr>
          <p:cNvPr id="56" name="Title 2"/>
          <p:cNvSpPr txBox="1"/>
          <p:nvPr>
            <p:ph type="title"/>
          </p:nvPr>
        </p:nvSpPr>
        <p:spPr>
          <a:prstGeom prst="rect">
            <a:avLst/>
          </a:prstGeom>
        </p:spPr>
        <p:txBody>
          <a:bodyPr/>
          <a:lstStyle/>
          <a:p>
            <a:pPr/>
            <a:r>
              <a:t>▸ Main objectives</a:t>
            </a:r>
          </a:p>
        </p:txBody>
      </p:sp>
      <p:sp>
        <p:nvSpPr>
          <p:cNvPr id="5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5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Companion notebook: FM7/notebooks/2-python-language-essentials-for-data-science.ipynb</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Content Placeholder 1"/>
          <p:cNvSpPr txBox="1"/>
          <p:nvPr>
            <p:ph type="body" sz="half" idx="1"/>
          </p:nvPr>
        </p:nvSpPr>
        <p:spPr>
          <a:xfrm>
            <a:off x="611136" y="1412775"/>
            <a:ext cx="7561265" cy="3311526"/>
          </a:xfrm>
          <a:prstGeom prst="rect">
            <a:avLst/>
          </a:prstGeom>
        </p:spPr>
        <p:txBody>
          <a:bodyPr/>
          <a:lstStyle/>
          <a:p>
            <a:pPr/>
            <a:r>
              <a:t>Case 1: </a:t>
            </a:r>
            <a:r>
              <a:rPr>
                <a:solidFill>
                  <a:schemeClr val="accent2"/>
                </a:solidFill>
              </a:rPr>
              <a:t>immutable</a:t>
            </a:r>
            <a:r>
              <a:t> objects</a:t>
            </a:r>
          </a:p>
          <a:p>
            <a:pPr/>
            <a:r>
              <a:t>Case 2: mutable objects</a:t>
            </a:r>
          </a:p>
          <a:p>
            <a:pPr/>
            <a:r>
              <a:t>Case 3: shallow copy</a:t>
            </a:r>
          </a:p>
          <a:p>
            <a:pPr/>
            <a:r>
              <a:t>Case 4: Deep copy</a:t>
            </a:r>
          </a:p>
        </p:txBody>
      </p:sp>
      <p:sp>
        <p:nvSpPr>
          <p:cNvPr id="191" name="Title 2"/>
          <p:cNvSpPr txBox="1"/>
          <p:nvPr>
            <p:ph type="title"/>
          </p:nvPr>
        </p:nvSpPr>
        <p:spPr>
          <a:prstGeom prst="rect">
            <a:avLst/>
          </a:prstGeom>
        </p:spPr>
        <p:txBody>
          <a:bodyPr/>
          <a:lstStyle/>
          <a:p>
            <a:pPr/>
            <a:r>
              <a:t>▸ Shared references [Notebook Live Demo]</a:t>
            </a:r>
          </a:p>
        </p:txBody>
      </p:sp>
      <p:sp>
        <p:nvSpPr>
          <p:cNvPr id="19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9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http://www.pythontutor.com/</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Content Placeholder 1"/>
          <p:cNvSpPr txBox="1"/>
          <p:nvPr>
            <p:ph type="body" sz="half" idx="1"/>
          </p:nvPr>
        </p:nvSpPr>
        <p:spPr>
          <a:xfrm>
            <a:off x="611136" y="1412775"/>
            <a:ext cx="7561265" cy="3311526"/>
          </a:xfrm>
          <a:prstGeom prst="rect">
            <a:avLst/>
          </a:prstGeom>
        </p:spPr>
        <p:txBody>
          <a:bodyPr/>
          <a:lstStyle/>
          <a:p>
            <a:pPr/>
            <a:r>
              <a:t>Visualizing one of the most important source of bugs</a:t>
            </a:r>
          </a:p>
          <a:p>
            <a:pPr/>
            <a:r>
              <a:t>Using http://www.pythontutor.com/</a:t>
            </a:r>
          </a:p>
        </p:txBody>
      </p:sp>
      <p:sp>
        <p:nvSpPr>
          <p:cNvPr id="198" name="Title 2"/>
          <p:cNvSpPr txBox="1"/>
          <p:nvPr>
            <p:ph type="title"/>
          </p:nvPr>
        </p:nvSpPr>
        <p:spPr>
          <a:prstGeom prst="rect">
            <a:avLst/>
          </a:prstGeom>
        </p:spPr>
        <p:txBody>
          <a:bodyPr/>
          <a:lstStyle/>
          <a:p>
            <a:pPr/>
            <a:r>
              <a:t>▸ Shared references visualized</a:t>
            </a:r>
          </a:p>
        </p:txBody>
      </p:sp>
      <p:sp>
        <p:nvSpPr>
          <p:cNvPr id="19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http://www.pythontutor.com/</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prstGeom prst="rect">
            <a:avLst/>
          </a:prstGeom>
        </p:spPr>
        <p:txBody>
          <a:bodyPr/>
          <a:lstStyle/>
          <a:p>
            <a:pPr/>
            <a:r>
              <a:t>▸ Typical shared reference situation</a:t>
            </a:r>
          </a:p>
        </p:txBody>
      </p:sp>
      <p:pic>
        <p:nvPicPr>
          <p:cNvPr id="203" name="Picture 5" descr="Picture 5"/>
          <p:cNvPicPr>
            <a:picLocks noChangeAspect="1"/>
          </p:cNvPicPr>
          <p:nvPr/>
        </p:nvPicPr>
        <p:blipFill>
          <a:blip r:embed="rId3">
            <a:extLst/>
          </a:blip>
          <a:stretch>
            <a:fillRect/>
          </a:stretch>
        </p:blipFill>
        <p:spPr>
          <a:xfrm>
            <a:off x="1043608" y="2030717"/>
            <a:ext cx="7200801" cy="243652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prstGeom prst="rect">
            <a:avLst/>
          </a:prstGeom>
        </p:spPr>
        <p:txBody>
          <a:bodyPr/>
          <a:lstStyle/>
          <a:p>
            <a:pPr/>
            <a:r>
              <a:t>▸ Shallow copy</a:t>
            </a:r>
          </a:p>
        </p:txBody>
      </p:sp>
      <p:pic>
        <p:nvPicPr>
          <p:cNvPr id="208" name="Picture 5" descr="Picture 5"/>
          <p:cNvPicPr>
            <a:picLocks noChangeAspect="1"/>
          </p:cNvPicPr>
          <p:nvPr/>
        </p:nvPicPr>
        <p:blipFill>
          <a:blip r:embed="rId3">
            <a:extLst/>
          </a:blip>
          <a:stretch>
            <a:fillRect/>
          </a:stretch>
        </p:blipFill>
        <p:spPr>
          <a:xfrm>
            <a:off x="1043608" y="1481314"/>
            <a:ext cx="7200801" cy="353533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prstGeom prst="rect">
            <a:avLst/>
          </a:prstGeom>
        </p:spPr>
        <p:txBody>
          <a:bodyPr/>
          <a:lstStyle/>
          <a:p>
            <a:pPr/>
            <a:r>
              <a:t>▸ Shared reference's hell!</a:t>
            </a:r>
          </a:p>
        </p:txBody>
      </p:sp>
      <p:pic>
        <p:nvPicPr>
          <p:cNvPr id="213" name="Picture 5" descr="Picture 5"/>
          <p:cNvPicPr>
            <a:picLocks noChangeAspect="1"/>
          </p:cNvPicPr>
          <p:nvPr/>
        </p:nvPicPr>
        <p:blipFill>
          <a:blip r:embed="rId3">
            <a:extLst/>
          </a:blip>
          <a:stretch>
            <a:fillRect/>
          </a:stretch>
        </p:blipFill>
        <p:spPr>
          <a:xfrm>
            <a:off x="1043608" y="1931061"/>
            <a:ext cx="7200801" cy="2635837"/>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prstGeom prst="rect">
            <a:avLst/>
          </a:prstGeom>
        </p:spPr>
        <p:txBody>
          <a:bodyPr/>
          <a:lstStyle/>
          <a:p>
            <a:pPr/>
            <a:r>
              <a:t>▸ Deep copy to the rescue</a:t>
            </a:r>
          </a:p>
        </p:txBody>
      </p:sp>
      <p:pic>
        <p:nvPicPr>
          <p:cNvPr id="218" name="Picture 5" descr="Picture 5"/>
          <p:cNvPicPr>
            <a:picLocks noChangeAspect="1"/>
          </p:cNvPicPr>
          <p:nvPr/>
        </p:nvPicPr>
        <p:blipFill>
          <a:blip r:embed="rId3">
            <a:extLst/>
          </a:blip>
          <a:stretch>
            <a:fillRect/>
          </a:stretch>
        </p:blipFill>
        <p:spPr>
          <a:xfrm>
            <a:off x="1043608" y="1707270"/>
            <a:ext cx="7200801" cy="3083419"/>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Content Placeholder 1"/>
          <p:cNvSpPr txBox="1"/>
          <p:nvPr>
            <p:ph type="body" sz="half" idx="1"/>
          </p:nvPr>
        </p:nvSpPr>
        <p:spPr>
          <a:xfrm>
            <a:off x="611136" y="1412775"/>
            <a:ext cx="7561265" cy="3311526"/>
          </a:xfrm>
          <a:prstGeom prst="rect">
            <a:avLst/>
          </a:prstGeom>
        </p:spPr>
        <p:txBody>
          <a:bodyPr/>
          <a:lstStyle/>
          <a:p>
            <a:pPr/>
            <a:r>
              <a:t>What's the mnemonics of scope's rules?</a:t>
            </a:r>
          </a:p>
          <a:p>
            <a:pPr/>
            <a:r>
              <a:t>Are functions' arguments always passed by reference?</a:t>
            </a:r>
          </a:p>
          <a:p>
            <a:pPr/>
            <a:r>
              <a:t>What's the difference between a shallow and deep copy?</a:t>
            </a:r>
          </a:p>
          <a:p>
            <a:pPr/>
            <a:r>
              <a:t>Are immutable data types really usefull?</a:t>
            </a:r>
          </a:p>
        </p:txBody>
      </p:sp>
      <p:sp>
        <p:nvSpPr>
          <p:cNvPr id="223" name="Title 2"/>
          <p:cNvSpPr txBox="1"/>
          <p:nvPr>
            <p:ph type="title"/>
          </p:nvPr>
        </p:nvSpPr>
        <p:spPr>
          <a:prstGeom prst="rect">
            <a:avLst/>
          </a:prstGeom>
        </p:spPr>
        <p:txBody>
          <a:bodyPr/>
          <a:lstStyle/>
          <a:p>
            <a:pPr/>
            <a:r>
              <a:t>▸ Quiz 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prstGeom prst="rect">
            <a:avLst/>
          </a:prstGeom>
        </p:spPr>
        <p:txBody>
          <a:bodyPr/>
          <a:lstStyle/>
          <a:p>
            <a:pPr/>
            <a:r>
              <a:t>IV. IDIOMATIC PYTHON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Content Placeholder 1"/>
          <p:cNvSpPr txBox="1"/>
          <p:nvPr>
            <p:ph type="body" sz="half" idx="1"/>
          </p:nvPr>
        </p:nvSpPr>
        <p:spPr>
          <a:xfrm>
            <a:off x="611136" y="1412775"/>
            <a:ext cx="7561265" cy="3311526"/>
          </a:xfrm>
          <a:prstGeom prst="rect">
            <a:avLst/>
          </a:prstGeom>
        </p:spPr>
        <p:txBody>
          <a:bodyPr/>
          <a:lstStyle/>
          <a:p>
            <a:pPr/>
            <a:r>
              <a:t>Knowing the syntax and semantic of a language is a plus</a:t>
            </a:r>
          </a:p>
          <a:p>
            <a:pPr/>
            <a:r>
              <a:t>To know how it is used into the wild by experienced </a:t>
            </a:r>
            <a:r>
              <a:rPr>
                <a:solidFill>
                  <a:schemeClr val="accent2"/>
                </a:solidFill>
              </a:rPr>
              <a:t>practitioners</a:t>
            </a:r>
            <a:r>
              <a:t> is a must</a:t>
            </a:r>
          </a:p>
          <a:p>
            <a:pPr/>
            <a:r>
              <a:t>Inspired by the "Zen of Python", Python often has its very own way to address programming tasks </a:t>
            </a:r>
          </a:p>
        </p:txBody>
      </p:sp>
      <p:sp>
        <p:nvSpPr>
          <p:cNvPr id="228" name="Title 2"/>
          <p:cNvSpPr txBox="1"/>
          <p:nvPr>
            <p:ph type="title"/>
          </p:nvPr>
        </p:nvSpPr>
        <p:spPr>
          <a:prstGeom prst="rect">
            <a:avLst/>
          </a:prstGeom>
        </p:spPr>
        <p:txBody>
          <a:bodyPr/>
          <a:lstStyle/>
          <a:p>
            <a:pPr/>
            <a:r>
              <a:t>▸ The Pythonic way</a:t>
            </a:r>
          </a:p>
        </p:txBody>
      </p:sp>
      <p:sp>
        <p:nvSpPr>
          <p:cNvPr id="22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3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http://python.net/~goodger/projects/pycon/2007/idiomatic/handout.html</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prstGeom prst="rect">
            <a:avLst/>
          </a:prstGeom>
        </p:spPr>
        <p:txBody>
          <a:bodyPr/>
          <a:lstStyle/>
          <a:p>
            <a:pPr/>
            <a:r>
              <a:t>▸ Ex1: Resist counting</a:t>
            </a:r>
          </a:p>
        </p:txBody>
      </p:sp>
      <p:pic>
        <p:nvPicPr>
          <p:cNvPr id="233" name="Picture 5" descr="Picture 5"/>
          <p:cNvPicPr>
            <a:picLocks noChangeAspect="1"/>
          </p:cNvPicPr>
          <p:nvPr/>
        </p:nvPicPr>
        <p:blipFill>
          <a:blip r:embed="rId3">
            <a:extLst/>
          </a:blip>
          <a:stretch>
            <a:fillRect/>
          </a:stretch>
        </p:blipFill>
        <p:spPr>
          <a:xfrm>
            <a:off x="2055492" y="1124744"/>
            <a:ext cx="5177032" cy="42484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Content Placeholder 1"/>
          <p:cNvSpPr txBox="1"/>
          <p:nvPr>
            <p:ph type="body" sz="half" idx="1"/>
          </p:nvPr>
        </p:nvSpPr>
        <p:spPr>
          <a:xfrm>
            <a:off x="611136" y="1412775"/>
            <a:ext cx="7561265" cy="3311526"/>
          </a:xfrm>
          <a:prstGeom prst="rect">
            <a:avLst/>
          </a:prstGeom>
        </p:spPr>
        <p:txBody>
          <a:bodyPr/>
          <a:lstStyle/>
          <a:p>
            <a:pPr/>
            <a:r>
              <a:t>Python 3.x will be used throughout the module;</a:t>
            </a:r>
          </a:p>
          <a:p>
            <a:pPr/>
            <a:r>
              <a:t>Jupyter Notebooks will be used to write, execute and document Python code;</a:t>
            </a:r>
          </a:p>
          <a:p>
            <a:pPr/>
            <a:r>
              <a:t>This is not an exhaustive introduction to the Python language (see references)</a:t>
            </a:r>
          </a:p>
        </p:txBody>
      </p:sp>
      <p:sp>
        <p:nvSpPr>
          <p:cNvPr id="63" name="Title 2"/>
          <p:cNvSpPr txBox="1"/>
          <p:nvPr>
            <p:ph type="title"/>
          </p:nvPr>
        </p:nvSpPr>
        <p:spPr>
          <a:prstGeom prst="rect">
            <a:avLst/>
          </a:prstGeom>
        </p:spPr>
        <p:txBody>
          <a:bodyPr/>
          <a:lstStyle/>
          <a:p>
            <a:pPr/>
            <a:r>
              <a:t>▸ Course logistics</a:t>
            </a:r>
          </a:p>
        </p:txBody>
      </p:sp>
      <p:sp>
        <p:nvSpPr>
          <p:cNvPr id="6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6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https://docs.python.org/3.5</a:t>
            </a:r>
          </a:p>
          <a:p>
            <a:pPr indent="-126000" defTabSz="457200">
              <a:spcBef>
                <a:spcPts val="200"/>
              </a:spcBef>
              <a:buSzPct val="100000"/>
              <a:buFont typeface="Arial"/>
              <a:buChar char="•"/>
              <a:defRPr sz="1000"/>
            </a:pPr>
            <a:r>
              <a:t>https://docs.python.org/3/tutorial/index.html</a:t>
            </a:r>
          </a:p>
          <a:p>
            <a:pPr indent="-126000" defTabSz="457200">
              <a:spcBef>
                <a:spcPts val="200"/>
              </a:spcBef>
              <a:buSzPct val="100000"/>
              <a:buFont typeface="Arial"/>
              <a:buChar char="•"/>
              <a:defRPr sz="1000"/>
            </a:pPr>
            <a:r>
              <a:t>FM7/references/python-fundamentals (series of Jupyter Notebooks)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prstGeom prst="rect">
            <a:avLst/>
          </a:prstGeom>
        </p:spPr>
        <p:txBody>
          <a:bodyPr/>
          <a:lstStyle/>
          <a:p>
            <a:pPr/>
            <a:r>
              <a:t>▸ Ex2: List comprehensions</a:t>
            </a:r>
          </a:p>
        </p:txBody>
      </p:sp>
      <p:pic>
        <p:nvPicPr>
          <p:cNvPr id="238" name="Picture 5" descr="Picture 5"/>
          <p:cNvPicPr>
            <a:picLocks noChangeAspect="1"/>
          </p:cNvPicPr>
          <p:nvPr/>
        </p:nvPicPr>
        <p:blipFill>
          <a:blip r:embed="rId2">
            <a:extLst/>
          </a:blip>
          <a:stretch>
            <a:fillRect/>
          </a:stretch>
        </p:blipFill>
        <p:spPr>
          <a:xfrm>
            <a:off x="1292003" y="1124744"/>
            <a:ext cx="6704011" cy="424847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Content Placeholder 1"/>
          <p:cNvSpPr txBox="1"/>
          <p:nvPr>
            <p:ph type="body" sz="half" idx="1"/>
          </p:nvPr>
        </p:nvSpPr>
        <p:spPr>
          <a:xfrm>
            <a:off x="611136" y="1412775"/>
            <a:ext cx="7561265" cy="3311526"/>
          </a:xfrm>
          <a:prstGeom prst="rect">
            <a:avLst/>
          </a:prstGeom>
        </p:spPr>
        <p:txBody>
          <a:bodyPr/>
          <a:lstStyle/>
          <a:p>
            <a:pPr/>
            <a:r>
              <a:t>Python is even more idiomatic in Data Science</a:t>
            </a:r>
          </a:p>
          <a:p>
            <a:pPr/>
            <a:r>
              <a:t>Domain-specific packages: data cleaning, transformation, visualization, deep learning, ...</a:t>
            </a:r>
          </a:p>
          <a:p>
            <a:pPr/>
            <a:r>
              <a:t>Domain-specific data structures/types, APIs, programming, computing paradigms</a:t>
            </a:r>
          </a:p>
        </p:txBody>
      </p:sp>
      <p:sp>
        <p:nvSpPr>
          <p:cNvPr id="241" name="Title 2"/>
          <p:cNvSpPr txBox="1"/>
          <p:nvPr>
            <p:ph type="title"/>
          </p:nvPr>
        </p:nvSpPr>
        <p:spPr>
          <a:prstGeom prst="rect">
            <a:avLst/>
          </a:prstGeom>
        </p:spPr>
        <p:txBody>
          <a:bodyPr/>
          <a:lstStyle/>
          <a:p>
            <a:pPr/>
            <a:r>
              <a:t>▸ Python for Data Science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Content Placeholder 1"/>
          <p:cNvSpPr txBox="1"/>
          <p:nvPr>
            <p:ph type="body" sz="half" idx="1"/>
          </p:nvPr>
        </p:nvSpPr>
        <p:spPr>
          <a:xfrm>
            <a:off x="611136" y="1412775"/>
            <a:ext cx="7561265" cy="3311526"/>
          </a:xfrm>
          <a:prstGeom prst="rect">
            <a:avLst/>
          </a:prstGeom>
        </p:spPr>
        <p:txBody>
          <a:bodyPr/>
          <a:lstStyle/>
          <a:p>
            <a:pPr/>
            <a:r>
              <a:t>Resist counting, List comprehensions</a:t>
            </a:r>
          </a:p>
          <a:p>
            <a:pPr/>
            <a:r>
              <a:t>Indexing, slicing a list</a:t>
            </a:r>
          </a:p>
          <a:p>
            <a:pPr/>
            <a:r>
              <a:t>Iterators and generators</a:t>
            </a:r>
          </a:p>
          <a:p>
            <a:pPr/>
            <a:r>
              <a:t>Data Science "friendly" Python types</a:t>
            </a:r>
          </a:p>
        </p:txBody>
      </p:sp>
      <p:sp>
        <p:nvSpPr>
          <p:cNvPr id="246" name="Title 2"/>
          <p:cNvSpPr txBox="1"/>
          <p:nvPr>
            <p:ph type="title"/>
          </p:nvPr>
        </p:nvSpPr>
        <p:spPr>
          <a:prstGeom prst="rect">
            <a:avLst/>
          </a:prstGeom>
        </p:spPr>
        <p:txBody>
          <a:bodyPr/>
          <a:lstStyle/>
          <a:p>
            <a:pPr/>
            <a:r>
              <a:t>▸ The Pythonic way [Notebook Live Demo]</a:t>
            </a:r>
          </a:p>
        </p:txBody>
      </p:sp>
      <p:sp>
        <p:nvSpPr>
          <p:cNvPr id="24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4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https://anandology.com/python-practice-book/iterators.html</a:t>
            </a:r>
          </a:p>
          <a:p>
            <a:pPr indent="-126000" defTabSz="457200">
              <a:spcBef>
                <a:spcPts val="200"/>
              </a:spcBef>
              <a:buSzPct val="100000"/>
              <a:buFont typeface="Arial"/>
              <a:buChar char="•"/>
              <a:defRPr sz="1000"/>
            </a:pPr>
            <a:r>
              <a:t>http://python.net/~goodger/projects/pycon/2007/idiomatic/handout.html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Content Placeholder 1"/>
          <p:cNvSpPr txBox="1"/>
          <p:nvPr>
            <p:ph type="body" sz="half" idx="1"/>
          </p:nvPr>
        </p:nvSpPr>
        <p:spPr>
          <a:xfrm>
            <a:off x="611136" y="1412775"/>
            <a:ext cx="7561265" cy="3311526"/>
          </a:xfrm>
          <a:prstGeom prst="rect">
            <a:avLst/>
          </a:prstGeom>
        </p:spPr>
        <p:txBody>
          <a:bodyPr/>
          <a:lstStyle/>
          <a:p>
            <a:pPr/>
            <a:r>
              <a:t>General purpose programming language</a:t>
            </a:r>
          </a:p>
          <a:p>
            <a:pPr/>
            <a:r>
              <a:t>Meant to be easy to read and learn</a:t>
            </a:r>
          </a:p>
          <a:p>
            <a:pPr/>
            <a:r>
              <a:t>Extensive ecosystem for Data Science is a killer feature</a:t>
            </a:r>
          </a:p>
        </p:txBody>
      </p:sp>
      <p:sp>
        <p:nvSpPr>
          <p:cNvPr id="70" name="Title 2"/>
          <p:cNvSpPr txBox="1"/>
          <p:nvPr>
            <p:ph type="title"/>
          </p:nvPr>
        </p:nvSpPr>
        <p:spPr>
          <a:prstGeom prst="rect">
            <a:avLst/>
          </a:prstGeom>
        </p:spPr>
        <p:txBody>
          <a:bodyPr/>
          <a:lstStyle/>
          <a:p>
            <a:pPr/>
            <a:r>
              <a:t>▸ Why Python?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Content Placeholder 1"/>
          <p:cNvSpPr txBox="1"/>
          <p:nvPr>
            <p:ph type="body" sz="half" idx="1"/>
          </p:nvPr>
        </p:nvSpPr>
        <p:spPr>
          <a:xfrm>
            <a:off x="611136" y="1412775"/>
            <a:ext cx="7561265" cy="3311526"/>
          </a:xfrm>
          <a:prstGeom prst="rect">
            <a:avLst/>
          </a:prstGeom>
        </p:spPr>
        <p:txBody>
          <a:bodyPr/>
          <a:lstStyle/>
          <a:p>
            <a:pPr/>
            <a:r>
              <a:t>Numpy: high performance scientific computing </a:t>
            </a:r>
          </a:p>
          <a:p>
            <a:pPr/>
            <a:r>
              <a:t>Pandas: high-level data structures and manipulation tools</a:t>
            </a:r>
          </a:p>
          <a:p>
            <a:pPr/>
            <a:r>
              <a:t>Matplotlib: Data Visualization</a:t>
            </a:r>
          </a:p>
          <a:p>
            <a:pPr/>
            <a:r>
              <a:t>Scikit-learn: Machine Learning</a:t>
            </a:r>
          </a:p>
          <a:p>
            <a:pPr/>
            <a:r>
              <a:t>Keras: Deep Learning</a:t>
            </a:r>
          </a:p>
        </p:txBody>
      </p:sp>
      <p:sp>
        <p:nvSpPr>
          <p:cNvPr id="75" name="Title 2"/>
          <p:cNvSpPr txBox="1"/>
          <p:nvPr>
            <p:ph type="title"/>
          </p:nvPr>
        </p:nvSpPr>
        <p:spPr>
          <a:prstGeom prst="rect">
            <a:avLst/>
          </a:prstGeom>
        </p:spPr>
        <p:txBody>
          <a:bodyPr/>
          <a:lstStyle/>
          <a:p>
            <a:pPr/>
            <a:r>
              <a:t>▸ Python ecosystem used in FM7 module</a:t>
            </a:r>
          </a:p>
        </p:txBody>
      </p:sp>
      <p:sp>
        <p:nvSpPr>
          <p:cNvPr id="7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7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17179" defTabSz="425195">
              <a:spcBef>
                <a:spcPts val="100"/>
              </a:spcBef>
              <a:buSzPct val="100000"/>
              <a:buFont typeface="Arial"/>
              <a:buChar char="•"/>
              <a:defRPr sz="930"/>
            </a:pPr>
            <a:r>
              <a:t>[http://www.numpy.org/](http://www.numpy.org/)</a:t>
            </a:r>
          </a:p>
          <a:p>
            <a:pPr indent="-117179" defTabSz="425195">
              <a:spcBef>
                <a:spcPts val="100"/>
              </a:spcBef>
              <a:buSzPct val="100000"/>
              <a:buFont typeface="Arial"/>
              <a:buChar char="•"/>
              <a:defRPr sz="930"/>
            </a:pPr>
            <a:r>
              <a:t>[https://pandas.pydata.org/](https://pandas.pydata.org/)</a:t>
            </a:r>
          </a:p>
          <a:p>
            <a:pPr indent="-117179" defTabSz="425195">
              <a:spcBef>
                <a:spcPts val="100"/>
              </a:spcBef>
              <a:buSzPct val="100000"/>
              <a:buFont typeface="Arial"/>
              <a:buChar char="•"/>
              <a:defRPr sz="930"/>
            </a:pPr>
            <a:r>
              <a:t>[https://matplotlib.org/](https://matplotlib.org/)</a:t>
            </a:r>
          </a:p>
          <a:p>
            <a:pPr indent="-117179" defTabSz="425195">
              <a:spcBef>
                <a:spcPts val="100"/>
              </a:spcBef>
              <a:buSzPct val="100000"/>
              <a:buFont typeface="Arial"/>
              <a:buChar char="•"/>
              <a:defRPr sz="930"/>
            </a:pPr>
            <a:r>
              <a:t>[http://scikit-learn.org/](http://scikit-learn.org/)</a:t>
            </a:r>
          </a:p>
          <a:p>
            <a:pPr indent="-117179" defTabSz="425195">
              <a:spcBef>
                <a:spcPts val="100"/>
              </a:spcBef>
              <a:buSzPct val="100000"/>
              <a:buFont typeface="Arial"/>
              <a:buChar char="•"/>
              <a:defRPr sz="930"/>
            </a:pPr>
            <a:r>
              <a:t>[https://keras.io/](https://keras.io/)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Title 1"/>
          <p:cNvSpPr txBox="1"/>
          <p:nvPr>
            <p:ph type="title"/>
          </p:nvPr>
        </p:nvSpPr>
        <p:spPr>
          <a:prstGeom prst="rect">
            <a:avLst/>
          </a:prstGeom>
        </p:spPr>
        <p:txBody>
          <a:bodyPr/>
          <a:lstStyle/>
          <a:p>
            <a:pPr/>
            <a:r>
              <a:t>II. PYTHON PROGRAMMING PRIMER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Content Placeholder 1"/>
          <p:cNvSpPr txBox="1"/>
          <p:nvPr>
            <p:ph type="body" sz="half" idx="1"/>
          </p:nvPr>
        </p:nvSpPr>
        <p:spPr>
          <a:xfrm>
            <a:off x="611136" y="1412775"/>
            <a:ext cx="7561265" cy="3311526"/>
          </a:xfrm>
          <a:prstGeom prst="rect">
            <a:avLst/>
          </a:prstGeom>
        </p:spPr>
        <p:txBody>
          <a:bodyPr/>
          <a:lstStyle/>
          <a:p>
            <a:pPr/>
            <a:r>
              <a:t>In Python: stuffs are objects</a:t>
            </a:r>
          </a:p>
          <a:p>
            <a:pPr/>
            <a:r>
              <a:t>you do things with objects using statements</a:t>
            </a:r>
          </a:p>
        </p:txBody>
      </p:sp>
      <p:sp>
        <p:nvSpPr>
          <p:cNvPr id="84" name="Title 2"/>
          <p:cNvSpPr txBox="1"/>
          <p:nvPr>
            <p:ph type="title"/>
          </p:nvPr>
        </p:nvSpPr>
        <p:spPr>
          <a:prstGeom prst="rect">
            <a:avLst/>
          </a:prstGeom>
        </p:spPr>
        <p:txBody>
          <a:bodyPr/>
          <a:lstStyle/>
          <a:p>
            <a:pPr/>
            <a:r>
              <a:t>▸ A program “does things with stuffs”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Content Placeholder 1"/>
          <p:cNvSpPr txBox="1"/>
          <p:nvPr>
            <p:ph type="body" sz="half" idx="1"/>
          </p:nvPr>
        </p:nvSpPr>
        <p:spPr>
          <a:xfrm>
            <a:off x="611136" y="1412775"/>
            <a:ext cx="7561265" cy="3311526"/>
          </a:xfrm>
          <a:prstGeom prst="rect">
            <a:avLst/>
          </a:prstGeom>
        </p:spPr>
        <p:txBody>
          <a:bodyPr/>
          <a:lstStyle/>
          <a:p>
            <a:pPr/>
            <a:r>
              <a:t>A piece of memory, with value(s)</a:t>
            </a:r>
          </a:p>
          <a:p>
            <a:pPr/>
            <a:r>
              <a:t>and sets of associated methods that can modify these value(s)</a:t>
            </a:r>
          </a:p>
        </p:txBody>
      </p:sp>
      <p:sp>
        <p:nvSpPr>
          <p:cNvPr id="89" name="Title 2"/>
          <p:cNvSpPr txBox="1"/>
          <p:nvPr>
            <p:ph type="title"/>
          </p:nvPr>
        </p:nvSpPr>
        <p:spPr>
          <a:prstGeom prst="rect">
            <a:avLst/>
          </a:prstGeom>
        </p:spPr>
        <p:txBody>
          <a:bodyPr/>
          <a:lstStyle/>
          <a:p>
            <a:pPr/>
            <a:r>
              <a:t>▸ What is an object?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