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s/comment1.xml" ContentType="application/vnd.openxmlformats-officedocument.presentationml.comment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dor Markon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comments" Target="comments/comment1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06T17:18:44.818" idx="1">
    <p:pos x="1920" y="1600"/>
    <p:text>You show the time difference with pre-compiled libraries vs. hand-coded raw Python.
Maybe a few words about correctness, numerical stability etc., much better than a naive code by a beginner.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1pPr>
    <a:lvl2pPr indent="2286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2pPr>
    <a:lvl3pPr indent="4572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3pPr>
    <a:lvl4pPr indent="6858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4pPr>
    <a:lvl5pPr indent="9144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lnSpc>
        <a:spcPct val="200000"/>
      </a:lnSpc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One of the important objective is to be up and running on both NumPy and Pandas as used extensively in the rest of the course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Wes MacKinney is the author and main developer of Pandas package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Our vocabulary of rows and columns is simply not rich enough to describe why the two tables represent the same data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Often people think that providing dataset grouped, pivoted as it can be done for instance for the sake of presentation of analysis in a spreadsheet software will help further data analysis.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A dataset is a collection of values, usually either numbers (if quantitative) or strings (if qualitative)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Values are organized in two ways. Every value belongs to a variable and an observation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A variable contains all values that measure the same underlying attribute (like height, temperature, duration) across units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An observation contains all values measured on the same unit (like a person, or a day, or a race) across attributes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The standardized way to link structure of a dataset (its physical layout) with its semantics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Observational units are entities whose characteristics we measure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Tidy data is only worthwhile if it makes analysis easier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R packages dplyr is awesome and you should give it a try. It illustrates as well the fact mentionned already that a data scientist should be able to switch from one analytical platform to the other based on needs, environment, ...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Actually in R, there are a suite of packages dubbed "tidyverse" including: lubridate, reshape2, stringr, plyr, ggplot, ... reflecting the whole "Tidy vision"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We will come back to Tidy data once familiar with both Numpy and Pandas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Check the right answer(s)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Pandas is based on NumPy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NumPy arrays appear everywhere in ML and DL pipelines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15-30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This is essentially your Swiss knife for data science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30-45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Deciding to remove/ignore, fill based on available values missing values is an important and complex decision, let's take an example (see following slide)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Again, data is just data! There are many perspectives you may consider depending on problem to solve, domain-knowledge, ... 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Consider data as a dynamic flow that you can refine in various way depending on the situation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This is a use case where a device records at every time step the RSSIs (Relative Received Signal Strength) of WAP (Wireless Access Points) at a specific location. When RSSI for a WAP not detected is equal to 100. If your objective it to design an indoor location system based on RSSIs received, should you consider these values (100) are missing values?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5-10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A simple dataframe with both columns and rows index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[Teacher] Dedicate 15-30 min to the code snippet below showing and executing code live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[Student] Be sure to run and understand the following code snippets before answering module's assignment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Ex: Temperature sensors sending data -&gt; might have systematic bias that could be corrected based on other stations, … detection errors mechanism (checksum) might reveal that some of the data transmitter are corrupted, so need to remove them, …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Data entry clercks and spelling mistakes, …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Prior processing: automatically by a program, manually by an analyst, researcher, …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Depending pre-processed data (clean , reshaped, …) for one purpose might not be suitable for another one. In reality, data should be considered as a living entity rather than something set in stone, constantly re-aligned to the needs (that’s reflected by the variety of techniques  in data wrangling, versatility of tools, and Big Data tool ecosystem as well)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Some others: removing data transmitted with bad checksums, defining appropriate data types, 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Pivot table should be familiar to you if you are an Excel user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Feature engineering will be covered in subsequent courses and aims at transforming the original dataset to ease the learning process, ...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This is not indeed the most exciting part of a data scientist’s daily work, however, we will introduce tools greatly facilitating the process and when dealing with a real dataset and eager to explore, discover new patterns, insights and eventually creating predictive model, … motivation comes!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NumPy, short of Numerical computing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Pandas often used in tandem with Numpy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Being proficient with both packages is a prerequisite for data science with Python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450" indent="-171450">
              <a:buSzPct val="100000"/>
              <a:buFont typeface="Arial"/>
              <a:buChar char="•"/>
            </a:lvl1pPr>
          </a:lstStyle>
          <a:p>
            <a:pPr/>
            <a:r>
              <a:t>Sort by importance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Font typeface="Arial"/>
              <a:buChar char="•"/>
            </a:pPr>
            <a:r>
              <a:t>Hadley Wickham coined the term in his famous paper "Tidy Data". He is very famous within the R Software community for developing important packages such as ggplot, dplyr, ...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Tidy data paper is a must read!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359999" y="1439999"/>
            <a:ext cx="8229601" cy="62072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sz="half" idx="1"/>
          </p:nvPr>
        </p:nvSpPr>
        <p:spPr>
          <a:xfrm>
            <a:off x="611137" y="1412775"/>
            <a:ext cx="7561264" cy="331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marL="681717" indent="-224517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1123950" indent="-20955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623060" indent="-25146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4pPr>
            <a:lvl5pPr marL="2080260" indent="-251460">
              <a:spcBef>
                <a:spcPts val="500"/>
              </a:spcBef>
              <a:defRPr sz="22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>
            <a:lvl1pPr>
              <a:defRPr cap="none" sz="2600"/>
            </a:lvl1pPr>
          </a:lstStyle>
          <a:p>
            <a:pPr/>
            <a:r>
              <a:t>Title Text</a:t>
            </a:r>
          </a:p>
        </p:txBody>
      </p:sp>
      <p:sp>
        <p:nvSpPr>
          <p:cNvPr id="29" name="Text Placeholder 11"/>
          <p:cNvSpPr/>
          <p:nvPr>
            <p:ph type="body" sz="quarter" idx="13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200"/>
              </a:spcBef>
              <a:buSzTx/>
              <a:buFontTx/>
              <a:buNone/>
              <a:defRPr b="1" sz="1100"/>
            </a:pP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xfrm>
            <a:off x="359999" y="359999"/>
            <a:ext cx="8229601" cy="692738"/>
          </a:xfrm>
          <a:prstGeom prst="rect">
            <a:avLst/>
          </a:prstGeom>
        </p:spPr>
        <p:txBody>
          <a:bodyPr/>
          <a:lstStyle>
            <a:lvl1pPr>
              <a:defRPr cap="none" sz="2600"/>
            </a:lvl1pPr>
          </a:lstStyle>
          <a:p>
            <a:pPr/>
            <a:r>
              <a:t>Title Text</a:t>
            </a:r>
          </a:p>
        </p:txBody>
      </p:sp>
      <p:sp>
        <p:nvSpPr>
          <p:cNvPr id="38" name="Picture Placeholder 3"/>
          <p:cNvSpPr/>
          <p:nvPr>
            <p:ph type="pic" idx="13"/>
          </p:nvPr>
        </p:nvSpPr>
        <p:spPr>
          <a:xfrm>
            <a:off x="1043608" y="1124744"/>
            <a:ext cx="7200801" cy="424847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  <a:lvl2pPr marL="569458" indent="-112258">
              <a:spcBef>
                <a:spcPts val="200"/>
              </a:spcBef>
              <a:buFontTx/>
              <a:defRPr b="1" sz="1100"/>
            </a:lvl2pPr>
            <a:lvl3pPr marL="1019175" indent="-104775">
              <a:spcBef>
                <a:spcPts val="200"/>
              </a:spcBef>
              <a:buFontTx/>
              <a:defRPr b="1" sz="1100"/>
            </a:lvl3pPr>
            <a:lvl4pPr marL="1497330" indent="-125730">
              <a:spcBef>
                <a:spcPts val="200"/>
              </a:spcBef>
              <a:buFontTx/>
              <a:defRPr b="1" sz="1100"/>
            </a:lvl4pPr>
            <a:lvl5pPr marL="1954529" indent="-125729">
              <a:spcBef>
                <a:spcPts val="200"/>
              </a:spcBef>
              <a:buFontTx/>
              <a:defRPr b="1" sz="1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9999" y="1439999"/>
            <a:ext cx="8229601" cy="83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defRPr sz="3564"/>
            </a:lvl1pPr>
          </a:lstStyle>
          <a:p>
            <a:pPr/>
            <a:r>
              <a:t>DATA CLEANING AND PREPARATION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NumPy : foundational packages for numerical computing in Python</a:t>
            </a:r>
          </a:p>
          <a:p>
            <a:pPr/>
            <a:r>
              <a:t>Pandas: contains data structures and data manipulation tools making data cleaning and analysis fast and easy</a:t>
            </a:r>
          </a:p>
        </p:txBody>
      </p:sp>
      <p:sp>
        <p:nvSpPr>
          <p:cNvPr id="9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The two workhorses of data transformation</a:t>
            </a:r>
          </a:p>
        </p:txBody>
      </p:sp>
      <p:sp>
        <p:nvSpPr>
          <p:cNvPr id="91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9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[http://www.numpy.org/](http://www.numpy.org/)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[https://pandas.pydata.org/](https://pandas.pydata.org/)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It makes easier to store data into relational databases</a:t>
            </a:r>
          </a:p>
          <a:p>
            <a:pPr/>
            <a:r>
              <a:t>It allows tailoring data to fit your specific needs</a:t>
            </a:r>
          </a:p>
          <a:p>
            <a:pPr/>
            <a:r>
              <a:t>It allows "normalize" data acquired removing typos, handling missing data, removing duplicates, ...</a:t>
            </a:r>
          </a:p>
        </p:txBody>
      </p:sp>
      <p:sp>
        <p:nvSpPr>
          <p:cNvPr id="97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Quiz 1: Why is data wrangling so crucial?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III. TIDY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a standard way to organize data values within a dataset</a:t>
            </a:r>
          </a:p>
          <a:p>
            <a:pPr/>
            <a:r>
              <a:t>in a way that makes data analysis possible</a:t>
            </a:r>
          </a:p>
          <a:p>
            <a:pPr/>
            <a:r>
              <a:t>standardized way to link structure of a dataset (its physical layout) with its semantics</a:t>
            </a:r>
          </a:p>
        </p:txBody>
      </p:sp>
      <p:sp>
        <p:nvSpPr>
          <p:cNvPr id="10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Tidy data</a:t>
            </a:r>
          </a:p>
        </p:txBody>
      </p:sp>
      <p:sp>
        <p:nvSpPr>
          <p:cNvPr id="105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06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Tidy Data, Hadley Wickham, Journal of Statistical Sosftware (FM7/references/tidy-data-wickham.pdf)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Data structure</a:t>
            </a:r>
          </a:p>
        </p:txBody>
      </p:sp>
      <p:sp>
        <p:nvSpPr>
          <p:cNvPr id="111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1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Tidy Data, Hadley Wickham, Journal of Statistical Sosftware (FM7/references/tidy-data-wickham.pdf)</a:t>
            </a:r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492" y="1124744"/>
            <a:ext cx="7077032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Data semantics</a:t>
            </a:r>
          </a:p>
        </p:txBody>
      </p:sp>
      <p:sp>
        <p:nvSpPr>
          <p:cNvPr id="118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119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Tidy Data, Hadley Wickham, Journal of Statistical Sosftware (FM7/references/tidy-data-wickham.pdf)</a:t>
            </a:r>
          </a:p>
        </p:txBody>
      </p:sp>
      <p:pic>
        <p:nvPicPr>
          <p:cNvPr id="12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608" y="1152474"/>
            <a:ext cx="7200801" cy="4193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Each variable forms a column</a:t>
            </a:r>
          </a:p>
          <a:p>
            <a:pPr/>
            <a:r>
              <a:t>Each observation forms a row</a:t>
            </a:r>
          </a:p>
          <a:p>
            <a:pPr/>
            <a:r>
              <a:t>Each type of observational unit forms a table</a:t>
            </a:r>
          </a:p>
        </p:txBody>
      </p:sp>
      <p:sp>
        <p:nvSpPr>
          <p:cNvPr id="12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In Tidy data:</a:t>
            </a:r>
          </a:p>
        </p:txBody>
      </p:sp>
      <p:sp>
        <p:nvSpPr>
          <p:cNvPr id="12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2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Tidy Data, Hadley Wickham, Journal of Statistical Sosftware (FM7/references/tidy-data-wickham.pdf)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H. Wickham implemented a series of R packages supporting his Tidy data vision</a:t>
            </a:r>
          </a:p>
          <a:p>
            <a:pPr/>
            <a:r>
              <a:t>Hopefully, Pandas Python package allows to replicate most of R tidyverse suite of packages functionalities</a:t>
            </a:r>
          </a:p>
          <a:p>
            <a:pPr/>
            <a:r>
              <a:t>So let's dive in NumPy and Pandas</a:t>
            </a:r>
          </a:p>
        </p:txBody>
      </p:sp>
      <p:sp>
        <p:nvSpPr>
          <p:cNvPr id="132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Pandas to the rescue</a:t>
            </a:r>
          </a:p>
        </p:txBody>
      </p:sp>
      <p:sp>
        <p:nvSpPr>
          <p:cNvPr id="133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34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Tidy Data, Hadley Wickham, Journal of Statistical Sosftware (FM7/references/tidy-data-wickham.pdf)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ease any further data processing and analysis</a:t>
            </a:r>
          </a:p>
          <a:p>
            <a:pPr/>
            <a:r>
              <a:t>To define data sharing best practices</a:t>
            </a:r>
          </a:p>
          <a:p>
            <a:pPr/>
            <a:r>
              <a:t>To ease collaboration and replication</a:t>
            </a:r>
          </a:p>
        </p:txBody>
      </p:sp>
      <p:sp>
        <p:nvSpPr>
          <p:cNvPr id="139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Quiz 2: What's the whole purpose of Tidy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IV. NUMPY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I. 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Efficient way to handle large arrays of data</a:t>
            </a:r>
          </a:p>
          <a:p>
            <a:pPr/>
            <a:r>
              <a:t>Most Python Data Science packages use NumPy’s array objects for data exchange</a:t>
            </a:r>
          </a:p>
          <a:p>
            <a:pPr/>
            <a:r>
              <a:t>Plays a key role not only in data transformation but as well in Machine Learning, Statistics, Deep Learning, … </a:t>
            </a:r>
          </a:p>
        </p:txBody>
      </p:sp>
      <p:sp>
        <p:nvSpPr>
          <p:cNvPr id="14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Why is NumPy so important?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Fast vectorized array manipulation</a:t>
            </a:r>
          </a:p>
          <a:p>
            <a:pPr/>
            <a:r>
              <a:t>Indexing, selection, subsetting datasets</a:t>
            </a:r>
          </a:p>
          <a:p>
            <a:pPr/>
            <a:r>
              <a:t>Merging, joining heterogeneous datasets</a:t>
            </a:r>
          </a:p>
          <a:p>
            <a:pPr/>
            <a:r>
              <a:t>Efficient descriptive statistics</a:t>
            </a:r>
          </a:p>
          <a:p>
            <a:pPr/>
            <a:r>
              <a:t>…</a:t>
            </a:r>
          </a:p>
          <a:p>
            <a:pPr/>
            <a:r>
              <a:t> </a:t>
            </a:r>
          </a:p>
        </p:txBody>
      </p:sp>
      <p:sp>
        <p:nvSpPr>
          <p:cNvPr id="15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Main areas of functionality includes: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create NumPy arrays</a:t>
            </a:r>
          </a:p>
          <a:p>
            <a:pPr/>
            <a:r>
              <a:t>To understand NumPy arrays main attributes</a:t>
            </a:r>
          </a:p>
          <a:p>
            <a:pPr/>
            <a:r>
              <a:t>To Understand important Vectorization and Broadcasting notions</a:t>
            </a:r>
          </a:p>
          <a:p>
            <a:pPr/>
            <a:r>
              <a:t>To become proficient in slicing, indexing, ... arrays</a:t>
            </a:r>
          </a:p>
          <a:p>
            <a:pPr/>
            <a:r>
              <a:t>To harness powerful NumPy utilities and universal functions</a:t>
            </a:r>
          </a:p>
          <a:p>
            <a:pPr/>
            <a:r>
              <a:t>...</a:t>
            </a:r>
          </a:p>
        </p:txBody>
      </p:sp>
      <p:sp>
        <p:nvSpPr>
          <p:cNvPr id="15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NumPy Crash Course [Notebook Live Demo]</a:t>
            </a:r>
          </a:p>
        </p:txBody>
      </p:sp>
      <p:sp>
        <p:nvSpPr>
          <p:cNvPr id="155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56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[https://docs.scipy.org/doc/numpy-dev/user/quickstart.html](https://docs.scipy.org/doc/numpy-dev/user/quickstart.html)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[https://docs.scipy.org/doc/numpy/reference/routines.array-creation.html](https://docs.scipy.org/doc/numpy/reference/routines.array-creation.html)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NumPy is best suited for homogeneous numerical array data</a:t>
            </a:r>
          </a:p>
          <a:p>
            <a:pPr/>
            <a:r>
              <a:t>But Dataset often comes with various attributes: time, name, mesurements, …</a:t>
            </a:r>
          </a:p>
          <a:p>
            <a:pPr/>
            <a:r>
              <a:t>Based on NumPy, the Pandas package is designed for working with heterogeneous data</a:t>
            </a:r>
          </a:p>
        </p:txBody>
      </p:sp>
      <p:sp>
        <p:nvSpPr>
          <p:cNvPr id="16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What about heterogeneous data types?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What's the most important data type in NumPy?</a:t>
            </a:r>
          </a:p>
          <a:p>
            <a:pPr/>
            <a:r>
              <a:t>What's the purpose of vectorization?</a:t>
            </a:r>
          </a:p>
          <a:p>
            <a:pPr/>
            <a:r>
              <a:t>What's the shape of array([[ 0,  1,  2],[ 3,  4,  5],[ 6,  7,  8]])?</a:t>
            </a:r>
          </a:p>
          <a:p>
            <a:pPr/>
            <a:r>
              <a:t>Is Numpy extensively used in machine and deep learning?</a:t>
            </a:r>
          </a:p>
        </p:txBody>
      </p:sp>
      <p:sp>
        <p:nvSpPr>
          <p:cNvPr id="16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Quiz 3: NumPy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V.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Abstract and convenient Data Structures for data cleaning and preparation</a:t>
            </a:r>
          </a:p>
          <a:p>
            <a:pPr/>
            <a:r>
              <a:t>Data selection, indexing, visualization, aggregation, merging, reshaping, ...</a:t>
            </a:r>
          </a:p>
          <a:p>
            <a:pPr/>
            <a:r>
              <a:t>Time Series dedicated utilities</a:t>
            </a:r>
          </a:p>
          <a:p>
            <a:pPr/>
            <a:r>
              <a:t>...</a:t>
            </a:r>
          </a:p>
        </p:txBody>
      </p:sp>
      <p:sp>
        <p:nvSpPr>
          <p:cNvPr id="169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Pandas toolbox</a:t>
            </a:r>
          </a:p>
        </p:txBody>
      </p:sp>
      <p:sp>
        <p:nvSpPr>
          <p:cNvPr id="170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71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http://pandas.pydata.org/pandas-docs/stable/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http://pandas.pydata.org/pandas-docs/stable/tutorials.html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Based on Numpy array</a:t>
            </a:r>
          </a:p>
          <a:p>
            <a:pPr/>
            <a:r>
              <a:t>Series: a one-dimensional array-like (somewhat similar to NumPy array)</a:t>
            </a:r>
          </a:p>
          <a:p>
            <a:pPr/>
            <a:r>
              <a:t>DataFrame: represent a “rectangular” table of data and can be thought of as a dict of Series</a:t>
            </a:r>
          </a:p>
        </p:txBody>
      </p:sp>
      <p:sp>
        <p:nvSpPr>
          <p:cNvPr id="17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Pandas Data Structures</a:t>
            </a:r>
          </a:p>
        </p:txBody>
      </p:sp>
      <p:sp>
        <p:nvSpPr>
          <p:cNvPr id="177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78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http://pandas.pydata.org/pandas-docs/stable/dsintro.html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  <a:p>
            <a:pPr/>
            <a:r>
              <a:t>Pandas Series: creating, indexing, subsetting, aligning, missing values</a:t>
            </a:r>
          </a:p>
          <a:p>
            <a:pPr/>
            <a:r>
              <a:t>Pandas DataFrame: creating, updating, appending,</a:t>
            </a:r>
          </a:p>
          <a:p>
            <a:pPr/>
            <a:r>
              <a:t>Pandas essential functionalities: reindexing, dropping entries, function applications, ...</a:t>
            </a:r>
          </a:p>
        </p:txBody>
      </p:sp>
      <p:sp>
        <p:nvSpPr>
          <p:cNvPr id="18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Pandas Crash Course [Notebook Live Demo]</a:t>
            </a:r>
          </a:p>
        </p:txBody>
      </p:sp>
      <p:sp>
        <p:nvSpPr>
          <p:cNvPr id="182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83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What are axis?</a:t>
            </a:r>
          </a:p>
          <a:p>
            <a:pPr/>
            <a:r>
              <a:t>What's the purpose of the ".loc" method?</a:t>
            </a:r>
          </a:p>
          <a:p>
            <a:pPr/>
            <a:r>
              <a:t>What's the purpose of the ".iloc" method?</a:t>
            </a:r>
          </a:p>
          <a:p>
            <a:pPr/>
            <a:r>
              <a:t>What's the most important data structure in Pandas?</a:t>
            </a:r>
          </a:p>
          <a:p>
            <a:pPr/>
            <a:r>
              <a:t>What's the whole purpose of an index?</a:t>
            </a:r>
          </a:p>
        </p:txBody>
      </p:sp>
      <p:sp>
        <p:nvSpPr>
          <p:cNvPr id="188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Quiz 4: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To understand why data preparation is a crucial step</a:t>
            </a:r>
          </a:p>
          <a:p>
            <a:pPr/>
            <a:r>
              <a:t>To get acquainted with the two workhorses of data wrangling: NumPy and Pandas</a:t>
            </a:r>
          </a:p>
          <a:p>
            <a:pPr/>
            <a:r>
              <a:t>To be able to implement all key operations of data pre-processing</a:t>
            </a:r>
          </a:p>
        </p:txBody>
      </p:sp>
      <p:sp>
        <p:nvSpPr>
          <p:cNvPr id="54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Main objectives</a:t>
            </a:r>
          </a:p>
        </p:txBody>
      </p:sp>
      <p:sp>
        <p:nvSpPr>
          <p:cNvPr id="55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56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Companion notebook: FM7/notebooks/3-data-cleaning-and-preparation.ipynb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Python for Data Analysis, Wes MacKinney, OReilly: https://github.com/wesm/pydata-book </a:t>
            </a:r>
          </a:p>
          <a:p>
            <a: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pPr>
            <a:r>
              <a:t>http://pandas.pydata.org/pandas-docs/stable/tutorials.html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VI. DATA CLEANING WITH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Handling missing values</a:t>
            </a:r>
          </a:p>
          <a:p>
            <a:pPr/>
            <a:r>
              <a:t>Transforming data: remove/update irrelevant or erroneous ones, data types, discretizing / binning, ...</a:t>
            </a:r>
          </a:p>
        </p:txBody>
      </p:sp>
      <p:sp>
        <p:nvSpPr>
          <p:cNvPr id="193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The two main sides of data cleaning</a:t>
            </a:r>
          </a:p>
        </p:txBody>
      </p:sp>
      <p:sp>
        <p:nvSpPr>
          <p:cNvPr id="194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195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http://pandas.pydata.org/pandas-docs/stable/missing_data.html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A very common situation in many applications</a:t>
            </a:r>
          </a:p>
          <a:p>
            <a:pPr/>
            <a:r>
              <a:t>Should be handled carefully and in an informed way </a:t>
            </a:r>
          </a:p>
          <a:p>
            <a:pPr/>
            <a:r>
              <a:t>Use a Sentinel value to be easily detected, NA (Not Available) but can be encoded as NaN (Not a Number) or None</a:t>
            </a:r>
          </a:p>
        </p:txBody>
      </p:sp>
      <p:sp>
        <p:nvSpPr>
          <p:cNvPr id="198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Missing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Is it missing data?</a:t>
            </a:r>
          </a:p>
        </p:txBody>
      </p:sp>
      <p:sp>
        <p:nvSpPr>
          <p:cNvPr id="203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204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FM7/notebooks/use-cases/indoor-localization.ipynb</a:t>
            </a:r>
          </a:p>
        </p:txBody>
      </p:sp>
      <p:pic>
        <p:nvPicPr>
          <p:cNvPr id="20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608" y="1454643"/>
            <a:ext cx="7200801" cy="3588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Encoding missing values: filtering, filling, </a:t>
            </a:r>
          </a:p>
          <a:p>
            <a:pPr/>
            <a:r>
              <a:t>Transforming data: removing duplicates, modifying using function or lookup table, ...</a:t>
            </a:r>
          </a:p>
        </p:txBody>
      </p:sp>
      <p:sp>
        <p:nvSpPr>
          <p:cNvPr id="21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Data cleaning  [Notebook Live Demo]</a:t>
            </a:r>
          </a:p>
        </p:txBody>
      </p:sp>
      <p:sp>
        <p:nvSpPr>
          <p:cNvPr id="211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21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VII. TIDY DATA WITH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Reproducing Tidy Data motivating example</a:t>
            </a:r>
          </a:p>
        </p:txBody>
      </p:sp>
      <p:sp>
        <p:nvSpPr>
          <p:cNvPr id="219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220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  <p:pic>
        <p:nvPicPr>
          <p:cNvPr id="22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3608" y="1628998"/>
            <a:ext cx="7200800" cy="323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Columns to rows to columns to rows ...</a:t>
            </a:r>
          </a:p>
        </p:txBody>
      </p:sp>
      <p:sp>
        <p:nvSpPr>
          <p:cNvPr id="226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227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  <p:pic>
        <p:nvPicPr>
          <p:cNvPr id="22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3608" y="1364614"/>
            <a:ext cx="7200801" cy="3768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Making it tidy finally!</a:t>
            </a:r>
          </a:p>
        </p:txBody>
      </p:sp>
      <p:sp>
        <p:nvSpPr>
          <p:cNvPr id="231" name="Text Placeholder 3"/>
          <p:cNvSpPr txBox="1"/>
          <p:nvPr>
            <p:ph type="body" sz="quarter" idx="1"/>
          </p:nvPr>
        </p:nvSpPr>
        <p:spPr>
          <a:xfrm>
            <a:off x="359999" y="5589587"/>
            <a:ext cx="1511972" cy="287685"/>
          </a:xfrm>
          <a:prstGeom prst="rect">
            <a:avLst/>
          </a:prstGeom>
        </p:spPr>
        <p:txBody>
          <a:bodyPr/>
          <a:lstStyle/>
          <a:p>
            <a:pPr/>
            <a:r>
              <a:t>Credits &amp; references</a:t>
            </a:r>
          </a:p>
        </p:txBody>
      </p:sp>
      <p:sp>
        <p:nvSpPr>
          <p:cNvPr id="232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  <p:pic>
        <p:nvPicPr>
          <p:cNvPr id="23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4489" y="1124744"/>
            <a:ext cx="6299036" cy="4248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Stacking, unstacking</a:t>
            </a:r>
          </a:p>
          <a:p>
            <a:pPr/>
            <a:r>
              <a:t>Pivoting and melting</a:t>
            </a:r>
          </a:p>
        </p:txBody>
      </p:sp>
      <p:sp>
        <p:nvSpPr>
          <p:cNvPr id="236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Tidying data with Pandas [Notebook Live Demo]</a:t>
            </a:r>
          </a:p>
        </p:txBody>
      </p:sp>
      <p:sp>
        <p:nvSpPr>
          <p:cNvPr id="237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238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http://pandas.pydata.org/pandas-docs/stable/tutorials.html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There is no ideal structure for data</a:t>
            </a:r>
          </a:p>
          <a:p>
            <a:pPr/>
            <a:r>
              <a:t>All depends on purpose of use</a:t>
            </a:r>
          </a:p>
          <a:p>
            <a:pPr/>
            <a:r>
              <a:t>BUT in all cases, every cleaning or transformation steps should be reproducible and automated</a:t>
            </a:r>
          </a:p>
        </p:txBody>
      </p:sp>
      <p:sp>
        <p:nvSpPr>
          <p:cNvPr id="61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Keep data alive</a:t>
            </a:r>
          </a:p>
        </p:txBody>
      </p:sp>
      <p:sp>
        <p:nvSpPr>
          <p:cNvPr id="62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b="1" sz="1100"/>
            </a:lvl1pPr>
          </a:lstStyle>
          <a:p>
            <a:pPr/>
            <a:r>
              <a:t>Credits &amp; references</a:t>
            </a:r>
          </a:p>
        </p:txBody>
      </p:sp>
      <p:sp>
        <p:nvSpPr>
          <p:cNvPr id="63" name="Content Placeholder 4"/>
          <p:cNvSpPr txBox="1"/>
          <p:nvPr/>
        </p:nvSpPr>
        <p:spPr>
          <a:xfrm>
            <a:off x="359999" y="5805263"/>
            <a:ext cx="630023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-126000" defTabSz="457200">
              <a:spcBef>
                <a:spcPts val="200"/>
              </a:spcBef>
              <a:buSzPct val="100000"/>
              <a:buFont typeface="Arial"/>
              <a:buChar char="•"/>
              <a:defRPr sz="1000"/>
            </a:lvl1pPr>
          </a:lstStyle>
          <a:p>
            <a:pPr/>
            <a:r>
              <a:t>Reproducible Research in Computational Science Roger D. Peng (see FM7/references)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II. DATA WRANGLING, MUNGLING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Data collected from a source (for instance a sensor, data entry clerk, …)</a:t>
            </a:r>
          </a:p>
          <a:p>
            <a:pPr/>
            <a:r>
              <a:t>Has not been subject to prior processing</a:t>
            </a:r>
          </a:p>
          <a:p>
            <a:pPr/>
            <a:r>
              <a:t>BUT IS RELATIVE: data constantly re-aligned to analysis, predictive goals </a:t>
            </a:r>
          </a:p>
        </p:txBody>
      </p:sp>
      <p:sp>
        <p:nvSpPr>
          <p:cNvPr id="7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What is "raw", primary data?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Handling missing data</a:t>
            </a:r>
          </a:p>
          <a:p>
            <a:pPr/>
            <a:r>
              <a:t>Handling duplicate data</a:t>
            </a:r>
          </a:p>
          <a:p>
            <a:pPr/>
            <a:r>
              <a:t>String manipulation (to fix typos, ...)</a:t>
            </a:r>
          </a:p>
          <a:p>
            <a:pPr/>
            <a:r>
              <a:t>...</a:t>
            </a:r>
          </a:p>
        </p:txBody>
      </p:sp>
      <p:sp>
        <p:nvSpPr>
          <p:cNvPr id="7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Some typical data cleaning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Replacing values, binning, indexing, combining, reshaping, ...</a:t>
            </a:r>
          </a:p>
          <a:p>
            <a:pPr/>
            <a:r>
              <a:t>Joining, merging, pivoting, stacking with quantitative data exploration in mind</a:t>
            </a:r>
          </a:p>
          <a:p>
            <a:pPr/>
            <a:r>
              <a:t>Creating dummy variables, reshaping to feed ML/DL algorithms</a:t>
            </a:r>
          </a:p>
          <a:p>
            <a:pPr/>
            <a:r>
              <a:t>Performing feature engineering</a:t>
            </a:r>
          </a:p>
        </p:txBody>
      </p:sp>
      <p:sp>
        <p:nvSpPr>
          <p:cNvPr id="80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Some typical data preparation tasks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Placeholder 1"/>
          <p:cNvSpPr txBox="1"/>
          <p:nvPr>
            <p:ph type="body" sz="half" idx="1"/>
          </p:nvPr>
        </p:nvSpPr>
        <p:spPr>
          <a:xfrm>
            <a:off x="611136" y="1412775"/>
            <a:ext cx="7561265" cy="3311526"/>
          </a:xfrm>
          <a:prstGeom prst="rect">
            <a:avLst/>
          </a:prstGeom>
        </p:spPr>
        <p:txBody>
          <a:bodyPr/>
          <a:lstStyle/>
          <a:p>
            <a:pPr/>
            <a:r>
              <a:t>Data cleaning and preparation is often reported to take up 80% or more of a data scientist’s time</a:t>
            </a:r>
          </a:p>
          <a:p>
            <a:pPr/>
            <a:r>
              <a:t>The whole process MUST BE automated and reproducible</a:t>
            </a:r>
          </a:p>
          <a:p>
            <a:pPr/>
            <a:r>
              <a:t>NumPy and Pandas are the two workhorses easing the whole process</a:t>
            </a:r>
          </a:p>
        </p:txBody>
      </p:sp>
      <p:sp>
        <p:nvSpPr>
          <p:cNvPr id="85" name="Tit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▸ Preliminary remarks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