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comments/comment2.xml" ContentType="application/vnd.openxmlformats-officedocument.presentationml.comments+xml"/>
  <Override PartName="/ppt/slides/slide6.xml" ContentType="application/vnd.openxmlformats-officedocument.presentationml.slide+xml"/>
  <Override PartName="/ppt/comments/comment3.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s/comment4.xml" ContentType="application/vnd.openxmlformats-officedocument.presentationml.comments+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2"/>
    <p:sldId id="260" r:id="rId13"/>
    <p:sldId id="261" r:id="rId15"/>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or Markon" initials="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comments" Target="comments/comment1.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comments" Target="comments/comment2.xml"/><Relationship Id="rId15" Type="http://schemas.openxmlformats.org/officeDocument/2006/relationships/slide" Target="slides/slide6.xml"/><Relationship Id="rId16" Type="http://schemas.openxmlformats.org/officeDocument/2006/relationships/comments" Target="comments/comment3.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comments" Target="comments/comment4.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6T17:34:52.141" idx="1">
    <p:pos x="1920" y="1600"/>
    <p:text>Add K-means for exploration by clustering?</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4-06T17:27:54.864" idx="2">
    <p:pos x="1920" y="1599"/>
    <p:text>Perhaps could allow for an initial check with descriptive statistics?
Mean temperature was …
Std.dev. is …
Min/Max was …
before saying “if you really want to understand it, now try to plot the data”</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4-06T17:31:06.147" idx="3">
    <p:pos x="1920" y="1600"/>
    <p:text>Hope at lest the teachers get the joke…</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4-06T17:32:17.698" idx="4">
    <p:pos x="1920" y="1599"/>
    <p:text>Could you add a few comments on “lying with graphs”?
Like, enlarged range showing seemingly huge effect, when actually it is a tiny percentage of the total value?</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200000"/>
      </a:lnSpc>
      <a:defRPr sz="1200">
        <a:latin typeface="+mn-lt"/>
        <a:ea typeface="+mn-ea"/>
        <a:cs typeface="+mn-cs"/>
        <a:sym typeface="Calibri"/>
      </a:defRPr>
    </a:lvl1pPr>
    <a:lvl2pPr indent="228600" defTabSz="457200" latinLnBrk="0">
      <a:lnSpc>
        <a:spcPct val="200000"/>
      </a:lnSpc>
      <a:defRPr sz="1200">
        <a:latin typeface="+mn-lt"/>
        <a:ea typeface="+mn-ea"/>
        <a:cs typeface="+mn-cs"/>
        <a:sym typeface="Calibri"/>
      </a:defRPr>
    </a:lvl2pPr>
    <a:lvl3pPr indent="457200" defTabSz="457200" latinLnBrk="0">
      <a:lnSpc>
        <a:spcPct val="200000"/>
      </a:lnSpc>
      <a:defRPr sz="1200">
        <a:latin typeface="+mn-lt"/>
        <a:ea typeface="+mn-ea"/>
        <a:cs typeface="+mn-cs"/>
        <a:sym typeface="Calibri"/>
      </a:defRPr>
    </a:lvl3pPr>
    <a:lvl4pPr indent="685800" defTabSz="457200" latinLnBrk="0">
      <a:lnSpc>
        <a:spcPct val="200000"/>
      </a:lnSpc>
      <a:defRPr sz="1200">
        <a:latin typeface="+mn-lt"/>
        <a:ea typeface="+mn-ea"/>
        <a:cs typeface="+mn-cs"/>
        <a:sym typeface="Calibri"/>
      </a:defRPr>
    </a:lvl4pPr>
    <a:lvl5pPr indent="914400" defTabSz="457200" latinLnBrk="0">
      <a:lnSpc>
        <a:spcPct val="200000"/>
      </a:lnSpc>
      <a:defRPr sz="1200">
        <a:latin typeface="+mn-lt"/>
        <a:ea typeface="+mn-ea"/>
        <a:cs typeface="+mn-cs"/>
        <a:sym typeface="Calibri"/>
      </a:defRPr>
    </a:lvl5pPr>
    <a:lvl6pPr indent="1143000" defTabSz="457200" latinLnBrk="0">
      <a:lnSpc>
        <a:spcPct val="200000"/>
      </a:lnSpc>
      <a:defRPr sz="1200">
        <a:latin typeface="+mn-lt"/>
        <a:ea typeface="+mn-ea"/>
        <a:cs typeface="+mn-cs"/>
        <a:sym typeface="Calibri"/>
      </a:defRPr>
    </a:lvl6pPr>
    <a:lvl7pPr indent="1371600" defTabSz="457200" latinLnBrk="0">
      <a:lnSpc>
        <a:spcPct val="200000"/>
      </a:lnSpc>
      <a:defRPr sz="1200">
        <a:latin typeface="+mn-lt"/>
        <a:ea typeface="+mn-ea"/>
        <a:cs typeface="+mn-cs"/>
        <a:sym typeface="Calibri"/>
      </a:defRPr>
    </a:lvl7pPr>
    <a:lvl8pPr indent="1600200" defTabSz="457200" latinLnBrk="0">
      <a:lnSpc>
        <a:spcPct val="200000"/>
      </a:lnSpc>
      <a:defRPr sz="1200">
        <a:latin typeface="+mn-lt"/>
        <a:ea typeface="+mn-ea"/>
        <a:cs typeface="+mn-cs"/>
        <a:sym typeface="Calibri"/>
      </a:defRPr>
    </a:lvl8pPr>
    <a:lvl9pPr indent="1828800" defTabSz="457200" latinLnBrk="0">
      <a:lnSpc>
        <a:spcPct val="200000"/>
      </a:lnSpc>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a:p>
        </p:txBody>
      </p:sp>
      <p:sp>
        <p:nvSpPr>
          <p:cNvPr id="64" name="Shape 64"/>
          <p:cNvSpPr/>
          <p:nvPr>
            <p:ph type="body" sz="quarter" idx="1"/>
          </p:nvPr>
        </p:nvSpPr>
        <p:spPr>
          <a:prstGeom prst="rect">
            <a:avLst/>
          </a:prstGeom>
        </p:spPr>
        <p:txBody>
          <a:bodyPr/>
          <a:lstStyle/>
          <a:p>
            <a:pPr marL="171450" indent="-171450">
              <a:buSzPct val="100000"/>
              <a:buFont typeface="Arial"/>
              <a:buChar char="•"/>
            </a:pPr>
            <a:r>
              <a:t>For instance, human eyes-brain system is extremely good at finding patterns where there is no clear evidence of such presence</a:t>
            </a:r>
          </a:p>
          <a:p>
            <a:pPr marL="171450" indent="-171450">
              <a:buSzPct val="100000"/>
              <a:buFont typeface="Arial"/>
              <a:buChar char="•"/>
            </a:pPr>
            <a:r>
              <a:t>Probability and Statistics definitely help accurate statements about what is only due to chance and what is not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lvl1pPr marL="171450" indent="-171450">
              <a:buSzPct val="100000"/>
              <a:buFont typeface="Arial"/>
              <a:buChar char="•"/>
            </a:lvl1pPr>
          </a:lstStyle>
          <a:p>
            <a:pPr/>
            <a:r>
              <a:t>A hundred different graphics for the same information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lvl1pPr marL="171450" indent="-171450">
              <a:buSzPct val="100000"/>
              <a:buFont typeface="Arial"/>
              <a:buChar char="•"/>
            </a:lvl1pPr>
          </a:lstStyle>
          <a:p>
            <a:pPr/>
            <a:r>
              <a:t>"Semiology of Graphics" monumental work, based on his experience as a cartographer and geographer, represents the first and widest intent to provide a theoretical foundation to Information Visualization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marL="171450" indent="-171450">
              <a:buSzPct val="100000"/>
              <a:buFont typeface="Arial"/>
              <a:buChar char="•"/>
            </a:pPr>
            <a:r>
              <a:t>Example of a mark is a circle and channels can be sizes, color hue, color saturation, ...</a:t>
            </a:r>
          </a:p>
          <a:p>
            <a:pPr marL="171450" indent="-171450">
              <a:buSzPct val="100000"/>
              <a:buFont typeface="Arial"/>
              <a:buChar char="•"/>
            </a:pPr>
            <a:r>
              <a:t>When we refer to magnitude of information, we have in mind: is data quantitative, qualitative, ordered, binned, continuous, ...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marL="171450" indent="-171450">
              <a:buSzPct val="100000"/>
              <a:buFont typeface="Arial"/>
              <a:buChar char="•"/>
            </a:pPr>
            <a:r>
              <a:t>Example of a mark is a circle and channels can be sizes, color hue, color saturation, ...</a:t>
            </a:r>
          </a:p>
          <a:p>
            <a:pPr marL="171450" indent="-171450">
              <a:buSzPct val="100000"/>
              <a:buFont typeface="Arial"/>
              <a:buChar char="•"/>
            </a:pPr>
            <a:r>
              <a:t>When we refer to magnitude of information, we have in mind: is data quantitative, qualitative, ordered, binned, continuous, ...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lvl1pPr marL="171450" indent="-171450">
              <a:buSzPct val="100000"/>
              <a:buFont typeface="Arial"/>
              <a:buChar char="•"/>
            </a:lvl1pPr>
          </a:lstStyle>
          <a:p>
            <a:pPr/>
            <a:r>
              <a:t>Compare Areas of circles: how much bigger is the second circle?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lvl1pPr marL="171450" indent="-171450">
              <a:buSzPct val="100000"/>
              <a:buFont typeface="Arial"/>
              <a:buChar char="•"/>
            </a:lvl1pPr>
          </a:lstStyle>
          <a:p>
            <a:pPr/>
            <a:r>
              <a:t>What is the relative length of these bars?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marL="171450" indent="-171450">
              <a:buSzPct val="100000"/>
              <a:buFont typeface="Arial"/>
              <a:buChar char="•"/>
            </a:pPr>
            <a:r>
              <a:t>Biggest circle area was 7 times bigger as was the longer bar!</a:t>
            </a:r>
          </a:p>
          <a:p>
            <a:pPr marL="171450" indent="-171450">
              <a:buSzPct val="100000"/>
              <a:buFont typeface="Arial"/>
              <a:buChar char="•"/>
            </a:pPr>
            <a:r>
              <a:t>Which channel was most efficient, accurate? Required the least amount of cognitive load?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lvl1pPr marL="171450" indent="-171450">
              <a:buSzPct val="100000"/>
              <a:buFont typeface="Arial"/>
              <a:buChar char="•"/>
            </a:lvl1pPr>
          </a:lstStyle>
          <a:p>
            <a:pPr/>
            <a:r>
              <a:t>Arthur H. Robinson, in 1952 brillantly said: "For some reason, as soon as color is applied to a map the color becomes a focus of criticism, and everyone, regardless of his familiarity with the principles of color use, seems to feel that he is entitled to comment upon the color on the basis of his own likes and dislikes&amp;quot"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marL="171450" indent="-171450">
              <a:buSzPct val="100000"/>
              <a:buFont typeface="Arial"/>
              <a:buChar char="•"/>
            </a:pPr>
            <a:r>
              <a:t>Overplotting: the plotting of data on top of a previous plot</a:t>
            </a:r>
          </a:p>
          <a:p>
            <a:pPr marL="171450" indent="-171450">
              <a:buSzPct val="100000"/>
              <a:buFont typeface="Arial"/>
              <a:buChar char="•"/>
            </a:pPr>
            <a:r>
              <a:t>Use cases will illustrate the Aggregating technique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marL="171450" indent="-171450">
              <a:buSzPct val="100000"/>
              <a:buFont typeface="Arial"/>
              <a:buChar char="•"/>
            </a:pPr>
            <a:r>
              <a:t>For instance, you observe a dataset of House prices in a suburbs of a city reveals that homes value is correlated to the percentage of lower status of the population in its neighborhood. Is home value caused by the percentage of lower status of the population? Is the opposite right? </a:t>
            </a:r>
          </a:p>
          <a:p>
            <a:pPr marL="171450" indent="-171450">
              <a:buSzPct val="100000"/>
              <a:buFont typeface="Arial"/>
              <a:buChar char="•"/>
            </a:pPr>
            <a:r>
              <a:t>Is the question even relevant given that your are solely focused on predicting home values? </a:t>
            </a:r>
          </a:p>
          <a:p>
            <a:pPr marL="171450" indent="-171450">
              <a:buSzPct val="100000"/>
              <a:buFont typeface="Arial"/>
              <a:buChar char="•"/>
            </a:pPr>
            <a:r>
              <a:t>It points the difference between explaining and predicting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marL="171450" indent="-171450">
              <a:buSzPct val="100000"/>
              <a:buFont typeface="Arial"/>
              <a:buChar char="•"/>
            </a:pPr>
            <a:r>
              <a:t>There is no excuse for not performing EDA. This is always </a:t>
            </a:r>
            <a:r>
              <a:rPr>
                <a:solidFill>
                  <a:schemeClr val="accent2"/>
                </a:solidFill>
              </a:rPr>
              <a:t>beneficial</a:t>
            </a:r>
          </a:p>
          <a:p>
            <a:pPr marL="171450" indent="-171450">
              <a:buSzPct val="100000"/>
              <a:buFont typeface="Arial"/>
              <a:buChar char="•"/>
            </a:pPr>
            <a:r>
              <a:t>The more question you ask to your dataset the better prepared you will be to reach your objectives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lvl1pPr marL="171450" indent="-171450">
              <a:buSzPct val="100000"/>
              <a:buFont typeface="Arial"/>
              <a:buChar char="•"/>
            </a:lvl1pPr>
          </a:lstStyle>
          <a:p>
            <a:pPr/>
            <a:r>
              <a:t>We assume that we are dealing with structured data and we have gone through the data cleaning process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lvl1pPr marL="171450" indent="-171450">
              <a:buSzPct val="100000"/>
              <a:buFont typeface="Arial"/>
              <a:buChar char="•"/>
            </a:lvl1pPr>
          </a:lstStyle>
          <a:p>
            <a:pPr/>
            <a:r>
              <a:t>For each of this task, there are many possible chart type candidates and techniques (for instance to cope with overplotting)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lvl1pPr marL="171450" indent="-171450">
              <a:buSzPct val="100000"/>
              <a:buFont typeface="Arial"/>
              <a:buChar char="•"/>
            </a:lvl1pPr>
          </a:lstStyle>
          <a:p>
            <a:pPr/>
            <a:r>
              <a:t>You can use the IQR rule of thumbs for instance to assess outliers (see references)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lvl1pPr marL="171450" indent="-171450">
              <a:buSzPct val="100000"/>
              <a:buFont typeface="Arial"/>
              <a:buChar char="•"/>
            </a:lvl1pPr>
          </a:lstStyle>
          <a:p>
            <a:pPr/>
            <a:r>
              <a:t>For instance K-means clustering could be perform to identify similarities and dissimilarites between groups of values. This could for instance inform further feature engineering tasks (would be covered in Machine Learning Course)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lvl1pPr marL="171450" indent="-171450">
              <a:buSzPct val="100000"/>
              <a:buFont typeface="Arial"/>
              <a:buChar char="•"/>
            </a:lvl1pPr>
          </a:lstStyle>
          <a:p>
            <a:pPr/>
            <a:r>
              <a:t>An example of supervised learning setup could be to predict probability of defaults of a network node given monitored temperature, error transmission rate, ... To do so, you would need to get logs of many nodes both functioning and non-functioning ones. The logs (temperature, ...) would be your input features and functioning status (the target/label). Hence using past experience (training dataset), you would be in a position (pending on model relevance) to predict future functioning mode.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marL="171450" indent="-171450">
              <a:buSzPct val="100000"/>
              <a:buFont typeface="Arial"/>
              <a:buChar char="•"/>
            </a:pPr>
            <a:r>
              <a:t>Dataset has two input features (let's call them X1 and X2) but no label. This type of contrived dataset can be generated using scikit-learn make_blocs method.</a:t>
            </a:r>
          </a:p>
          <a:p>
            <a:pPr marL="171450" indent="-171450">
              <a:buSzPct val="100000"/>
              <a:buFont typeface="Arial"/>
              <a:buChar char="•"/>
            </a:pPr>
            <a:r>
              <a:t>Obviously in that case and considering that human eyes and brain is extremely good at spotting such patterns this is a trivial task for us (be warned however that sometimes human brains see nonexistent patterns!)</a:t>
            </a:r>
          </a:p>
          <a:p>
            <a:pPr marL="171450" indent="-171450">
              <a:buSzPct val="100000"/>
              <a:buFont typeface="Arial"/>
              <a:buChar char="•"/>
            </a:pPr>
            <a:r>
              <a:t>K-means allows to identify these patterns in an automatic way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marL="171450" indent="-171450">
              <a:buSzPct val="100000"/>
              <a:buFont typeface="Arial"/>
              <a:buChar char="•"/>
            </a:pPr>
            <a:r>
              <a:t>Looks like we successfully found our clusters!</a:t>
            </a:r>
          </a:p>
          <a:p>
            <a:pPr marL="171450" indent="-171450">
              <a:buSzPct val="100000"/>
              <a:buFont typeface="Arial"/>
              <a:buChar char="•"/>
            </a:pPr>
            <a:r>
              <a:t>Note however that depending on the initial random position of the centroids, you might end up with very different clusters. For that reason, K-means implementation run the algorithm several time with different initial centroid positions and keep the one with lower inertia: Sum of squared distances of samples to their closest cluster center.</a:t>
            </a:r>
          </a:p>
          <a:p>
            <a:pPr marL="171450" indent="-171450">
              <a:buSzPct val="100000"/>
              <a:buFont typeface="Arial"/>
              <a:buChar char="•"/>
            </a:pPr>
            <a:r>
              <a:t>[teacher] Take time to play around with https://www.naftaliharris.com/blog/visualizing-k-means-clustering/ online simulator to highlight previous point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lvl1pPr marL="171450" indent="-171450">
              <a:buSzPct val="100000"/>
              <a:buFont typeface="Arial"/>
              <a:buChar char="•"/>
            </a:lvl1pPr>
          </a:lstStyle>
          <a:p>
            <a:pPr/>
            <a:r>
              <a:t>inertia or within-cluster SSE (Sum of Squared Error): Sum of squared distances of samples to their closest cluster center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a:p>
        </p:txBody>
      </p:sp>
      <p:sp>
        <p:nvSpPr>
          <p:cNvPr id="78" name="Shape 78"/>
          <p:cNvSpPr/>
          <p:nvPr>
            <p:ph type="body" sz="quarter" idx="1"/>
          </p:nvPr>
        </p:nvSpPr>
        <p:spPr>
          <a:prstGeom prst="rect">
            <a:avLst/>
          </a:prstGeom>
        </p:spPr>
        <p:txBody>
          <a:bodyPr/>
          <a:lstStyle>
            <a:lvl1pPr marL="171450" indent="-171450">
              <a:buSzPct val="100000"/>
              <a:buFont typeface="Arial"/>
              <a:buChar char="•"/>
            </a:lvl1pPr>
          </a:lstStyle>
          <a:p>
            <a:pPr/>
            <a:r>
              <a:t>Anscombe's quartet comprises four datasets with the same mean, variance, correlation coefficient, linear regression line. Quantitative EDA might let think they are the same, but when looking at their scatter plots they are clearly different.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lvl1pPr marL="171450" indent="-171450">
              <a:buSzPct val="100000"/>
              <a:buFont typeface="Arial"/>
              <a:buChar char="•"/>
            </a:lvl1pPr>
          </a:lstStyle>
          <a:p>
            <a:pPr/>
            <a:r>
              <a:t>In the present case the "elbow" can be identified for number of clusters equal 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lvl1pPr marL="171450" indent="-171450">
              <a:buSzPct val="100000"/>
              <a:buFont typeface="Arial"/>
              <a:buChar char="•"/>
            </a:lvl1pPr>
          </a:lstStyle>
          <a:p>
            <a:pPr/>
            <a:r>
              <a:t>You will see K-means clustering used in a real use cases in EDA case studies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marL="171450" indent="-171450">
              <a:buSzPct val="100000"/>
              <a:buFont typeface="Arial"/>
              <a:buChar char="•"/>
            </a:pPr>
            <a:r>
              <a:t>[Teacher] Dedicate 5-10 min to the code snippet below showing and executing code live</a:t>
            </a:r>
          </a:p>
          <a:p>
            <a:pPr marL="171450" indent="-171450">
              <a:buSzPct val="100000"/>
              <a:buFont typeface="Arial"/>
              <a:buChar char="•"/>
            </a:pPr>
            <a:r>
              <a:t>[Student] Be sure to run and understand the following code snippets before answering module's assignment</a:t>
            </a:r>
          </a:p>
          <a:p>
            <a:pPr marL="171450" indent="-171450">
              <a:buSzPct val="100000"/>
              <a:buFont typeface="Arial"/>
              <a:buChar char="•"/>
            </a:pPr>
            <a:r>
              <a:t>Correlation coeff., linear regression will be covered in details later 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a:p>
        </p:txBody>
      </p:sp>
      <p:sp>
        <p:nvSpPr>
          <p:cNvPr id="97" name="Shape 97"/>
          <p:cNvSpPr/>
          <p:nvPr>
            <p:ph type="body" sz="quarter" idx="1"/>
          </p:nvPr>
        </p:nvSpPr>
        <p:spPr>
          <a:prstGeom prst="rect">
            <a:avLst/>
          </a:prstGeom>
        </p:spPr>
        <p:txBody>
          <a:bodyPr/>
          <a:lstStyle/>
          <a:p>
            <a:pPr marL="171450" indent="-171450">
              <a:buSzPct val="100000"/>
              <a:buFont typeface="Arial"/>
              <a:buChar char="•"/>
            </a:pPr>
            <a:r>
              <a:t>Seaborn package high-level interface is often a proper default choice when doing EDA</a:t>
            </a:r>
          </a:p>
          <a:p>
            <a:pPr marL="171450" indent="-171450">
              <a:buSzPct val="100000"/>
              <a:buFont typeface="Arial"/>
              <a:buChar char="•"/>
            </a:pPr>
            <a:r>
              <a:t>Pandas package wraps Matplotlib in order to provide plotting features directly using DataFrame and Series objects</a:t>
            </a:r>
          </a:p>
          <a:p>
            <a:pPr marL="171450" indent="-171450">
              <a:buSzPct val="100000"/>
              <a:buFont typeface="Arial"/>
              <a:buChar char="•"/>
            </a:pPr>
            <a:r>
              <a:t>Bokeh is a good choice to create interactive data visualization</a:t>
            </a:r>
          </a:p>
          <a:p>
            <a:pPr marL="171450" indent="-171450">
              <a:buSzPct val="100000"/>
              <a:buFont typeface="Arial"/>
              <a:buChar char="•"/>
            </a:pPr>
            <a:r>
              <a:t>Datashader is really convenient when dealing with big datasets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marL="171450" indent="-171450">
              <a:buSzPct val="100000"/>
              <a:buFont typeface="Arial"/>
              <a:buChar char="•"/>
            </a:pPr>
            <a:r>
              <a:t>Data Viz products you might have seen in the news often supports a strong narrative </a:t>
            </a:r>
          </a:p>
          <a:p>
            <a:pPr marL="171450" indent="-171450">
              <a:buSzPct val="100000"/>
              <a:buFont typeface="Arial"/>
              <a:buChar char="•"/>
            </a:pPr>
            <a:r>
              <a:t>Being able to interactively query a multidimensionnal dataset brings sometimes more confusion. For instance showing variations from one selection to the other but is it significative based on data, ... </a:t>
            </a:r>
          </a:p>
          <a:p>
            <a:pPr marL="171450" indent="-171450">
              <a:buSzPct val="100000"/>
              <a:buFont typeface="Arial"/>
              <a:buChar char="•"/>
            </a:pPr>
            <a:r>
              <a:t>As all medias, data visualization can be misused to pursue questionable purposes ...</a:t>
            </a:r>
          </a:p>
          <a:p>
            <a:pPr marL="171450" indent="-171450">
              <a:buSzPct val="100000"/>
              <a:buFont typeface="Arial"/>
              <a:buChar char="•"/>
            </a:pPr>
            <a:r>
              <a:t>The whole goal of a Data Viz product is to provide interesting and original point of views that shed light on a problem</a:t>
            </a:r>
          </a:p>
          <a:p>
            <a:pPr marL="171450" indent="-171450">
              <a:buSzPct val="100000"/>
              <a:buFont typeface="Arial"/>
              <a:buChar char="•"/>
            </a:pPr>
            <a:r>
              <a:t>When publishing Data Viz product online, the excellent D3 https://d3js.org/ provides infinitie possibilities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marL="171450" indent="-171450">
              <a:buSzPct val="100000"/>
              <a:buFont typeface="Arial"/>
              <a:buChar char="•"/>
            </a:pPr>
            <a:r>
              <a:t>Matplotlib as an extremely vast set of possibilities, our goal here is just to give you a leg up</a:t>
            </a:r>
          </a:p>
          <a:p>
            <a:pPr marL="171450" indent="-171450">
              <a:buSzPct val="100000"/>
              <a:buFont typeface="Arial"/>
              <a:buChar char="•"/>
            </a:pPr>
            <a:r>
              <a:t>The Matplotlib tutorials and gallery are the best resources to learn advanced features</a:t>
            </a:r>
          </a:p>
          <a:p>
            <a:pPr marL="171450" indent="-171450">
              <a:buSzPct val="100000"/>
              <a:buFont typeface="Arial"/>
              <a:buChar char="•"/>
            </a:pPr>
            <a:r>
              <a:t>Additionnaly, we will use Matplotlib thoughout the module: Statistics, Machine Learning, Deep Learning in a variety of context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marL="171450" indent="-171450">
              <a:buSzPct val="100000"/>
              <a:buFont typeface="Arial"/>
              <a:buChar char="•"/>
            </a:pPr>
            <a:r>
              <a:t>[Teacher] Dedicate 15-30 min to the code snippet below showing and executing code live</a:t>
            </a:r>
          </a:p>
          <a:p>
            <a:pPr marL="171450" indent="-171450">
              <a:buSzPct val="100000"/>
              <a:buFont typeface="Arial"/>
              <a:buChar char="•"/>
            </a:pPr>
            <a:r>
              <a:t>[Student] Be sure to run and understand the following code snippets before answering module's assignment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9" name="Title Text"/>
          <p:cNvSpPr txBox="1"/>
          <p:nvPr>
            <p:ph type="title"/>
          </p:nvPr>
        </p:nvSpPr>
        <p:spPr>
          <a:xfrm>
            <a:off x="359999" y="1439999"/>
            <a:ext cx="8229601" cy="620729"/>
          </a:xfrm>
          <a:prstGeom prst="rect">
            <a:avLst/>
          </a:prstGeom>
        </p:spPr>
        <p:txBody>
          <a:bodyPr/>
          <a:lstStyle>
            <a:lvl1pPr>
              <a:defRPr sz="2800"/>
            </a:lvl1pPr>
          </a:lstStyle>
          <a:p>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 name="Body Level One…"/>
          <p:cNvSpPr txBox="1"/>
          <p:nvPr>
            <p:ph type="body" sz="half" idx="1"/>
          </p:nvPr>
        </p:nvSpPr>
        <p:spPr>
          <a:xfrm>
            <a:off x="611137" y="1412775"/>
            <a:ext cx="7561264" cy="3311526"/>
          </a:xfrm>
          <a:prstGeom prst="rect">
            <a:avLst/>
          </a:prstGeom>
        </p:spPr>
        <p:txBody>
          <a:bodyPr>
            <a:normAutofit fontScale="100000" lnSpcReduction="0"/>
          </a:bodyPr>
          <a:lstStyle>
            <a:lvl1pPr marL="457200" indent="-457200">
              <a:spcBef>
                <a:spcPts val="500"/>
              </a:spcBef>
              <a:defRPr sz="2200">
                <a:latin typeface="Arial"/>
                <a:ea typeface="Arial"/>
                <a:cs typeface="Arial"/>
                <a:sym typeface="Arial"/>
              </a:defRPr>
            </a:lvl1pPr>
            <a:lvl2pPr marL="681717" indent="-224517">
              <a:spcBef>
                <a:spcPts val="500"/>
              </a:spcBef>
              <a:defRPr sz="2200">
                <a:latin typeface="Arial"/>
                <a:ea typeface="Arial"/>
                <a:cs typeface="Arial"/>
                <a:sym typeface="Arial"/>
              </a:defRPr>
            </a:lvl2pPr>
            <a:lvl3pPr marL="1123950" indent="-209550">
              <a:spcBef>
                <a:spcPts val="500"/>
              </a:spcBef>
              <a:defRPr sz="2200">
                <a:latin typeface="Arial"/>
                <a:ea typeface="Arial"/>
                <a:cs typeface="Arial"/>
                <a:sym typeface="Arial"/>
              </a:defRPr>
            </a:lvl3pPr>
            <a:lvl4pPr marL="1623060" indent="-251460">
              <a:spcBef>
                <a:spcPts val="500"/>
              </a:spcBef>
              <a:defRPr sz="2200">
                <a:latin typeface="Arial"/>
                <a:ea typeface="Arial"/>
                <a:cs typeface="Arial"/>
                <a:sym typeface="Arial"/>
              </a:defRPr>
            </a:lvl4pPr>
            <a:lvl5pPr marL="2080260" indent="-251460">
              <a:spcBef>
                <a:spcPts val="500"/>
              </a:spcBef>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29" name="Text Placeholder 11"/>
          <p:cNvSpPr/>
          <p:nvPr>
            <p:ph type="body" sz="quarter" idx="13"/>
          </p:nvPr>
        </p:nvSpPr>
        <p:spPr>
          <a:xfrm>
            <a:off x="359999" y="5589587"/>
            <a:ext cx="1511972" cy="287685"/>
          </a:xfrm>
          <a:prstGeom prst="rect">
            <a:avLst/>
          </a:prstGeom>
        </p:spPr>
        <p:txBody>
          <a:bodyPr>
            <a:normAutofit fontScale="100000" lnSpcReduction="0"/>
          </a:bodyPr>
          <a:lstStyle/>
          <a:p>
            <a:pPr marL="0" indent="0">
              <a:spcBef>
                <a:spcPts val="200"/>
              </a:spcBef>
              <a:buSzTx/>
              <a:buFontTx/>
              <a:buNone/>
              <a:defRPr b="1" sz="1100"/>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spTree>
      <p:nvGrpSpPr>
        <p:cNvPr id="1" name=""/>
        <p:cNvGrpSpPr/>
        <p:nvPr/>
      </p:nvGrpSpPr>
      <p:grpSpPr>
        <a:xfrm>
          <a:off x="0" y="0"/>
          <a:ext cx="0" cy="0"/>
          <a:chOff x="0" y="0"/>
          <a:chExt cx="0" cy="0"/>
        </a:xfrm>
      </p:grpSpPr>
      <p:sp>
        <p:nvSpPr>
          <p:cNvPr id="37"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38" name="Picture Placeholder 3"/>
          <p:cNvSpPr/>
          <p:nvPr>
            <p:ph type="pic" idx="13"/>
          </p:nvPr>
        </p:nvSpPr>
        <p:spPr>
          <a:xfrm>
            <a:off x="1043608" y="1124744"/>
            <a:ext cx="7200801" cy="4248473"/>
          </a:xfrm>
          <a:prstGeom prst="rect">
            <a:avLst/>
          </a:prstGeom>
        </p:spPr>
        <p:txBody>
          <a:bodyPr lIns="91439" rIns="91439"/>
          <a:lstStyle/>
          <a:p>
            <a:pPr/>
          </a:p>
        </p:txBody>
      </p:sp>
      <p:sp>
        <p:nvSpPr>
          <p:cNvPr id="39" name="Body Level One…"/>
          <p:cNvSpPr txBox="1"/>
          <p:nvPr>
            <p:ph type="body" sz="quarter" idx="1"/>
          </p:nvPr>
        </p:nvSpPr>
        <p:spPr>
          <a:xfrm>
            <a:off x="359999" y="5589587"/>
            <a:ext cx="1511972" cy="287685"/>
          </a:xfrm>
          <a:prstGeom prst="rect">
            <a:avLst/>
          </a:prstGeom>
        </p:spPr>
        <p:txBody>
          <a:bodyPr>
            <a:normAutofit fontScale="100000" lnSpcReduction="0"/>
          </a:bodyPr>
          <a:lstStyle>
            <a:lvl1pPr marL="0" indent="0">
              <a:spcBef>
                <a:spcPts val="200"/>
              </a:spcBef>
              <a:buSzTx/>
              <a:buFontTx/>
              <a:buNone/>
              <a:defRPr b="1" sz="1100"/>
            </a:lvl1pPr>
            <a:lvl2pPr marL="569458" indent="-112258">
              <a:spcBef>
                <a:spcPts val="200"/>
              </a:spcBef>
              <a:buFontTx/>
              <a:defRPr b="1" sz="1100"/>
            </a:lvl2pPr>
            <a:lvl3pPr marL="1019175" indent="-104775">
              <a:spcBef>
                <a:spcPts val="200"/>
              </a:spcBef>
              <a:buFontTx/>
              <a:defRPr b="1" sz="1100"/>
            </a:lvl3pPr>
            <a:lvl4pPr marL="1497330" indent="-125730">
              <a:spcBef>
                <a:spcPts val="200"/>
              </a:spcBef>
              <a:buFontTx/>
              <a:defRPr b="1" sz="1100"/>
            </a:lvl4pPr>
            <a:lvl5pPr marL="1954529" indent="-125729">
              <a:spcBef>
                <a:spcPts val="200"/>
              </a:spcBef>
              <a:buFontTx/>
              <a:defRPr b="1" sz="1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9999" y="1439999"/>
            <a:ext cx="8229601" cy="8367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Title 1"/>
          <p:cNvSpPr txBox="1"/>
          <p:nvPr>
            <p:ph type="title"/>
          </p:nvPr>
        </p:nvSpPr>
        <p:spPr>
          <a:xfrm>
            <a:off x="359999" y="1439999"/>
            <a:ext cx="8229601" cy="836754"/>
          </a:xfrm>
          <a:prstGeom prst="rect">
            <a:avLst/>
          </a:prstGeom>
        </p:spPr>
        <p:txBody>
          <a:bodyPr/>
          <a:lstStyle/>
          <a:p>
            <a:pPr/>
            <a:r>
              <a:t>EXPLORATORY DATA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Title 1"/>
          <p:cNvSpPr txBox="1"/>
          <p:nvPr>
            <p:ph type="title"/>
          </p:nvPr>
        </p:nvSpPr>
        <p:spPr>
          <a:xfrm>
            <a:off x="359999" y="1439999"/>
            <a:ext cx="8229601" cy="620729"/>
          </a:xfrm>
          <a:prstGeom prst="rect">
            <a:avLst/>
          </a:prstGeom>
        </p:spPr>
        <p:txBody>
          <a:bodyPr/>
          <a:lstStyle/>
          <a:p>
            <a:pPr/>
            <a:r>
              <a:t>II. MATPLOTLIB PRIMER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Content Placeholder 1"/>
          <p:cNvSpPr txBox="1"/>
          <p:nvPr>
            <p:ph type="body" sz="half" idx="1"/>
          </p:nvPr>
        </p:nvSpPr>
        <p:spPr>
          <a:xfrm>
            <a:off x="611136" y="1412775"/>
            <a:ext cx="7561265" cy="3311526"/>
          </a:xfrm>
          <a:prstGeom prst="rect">
            <a:avLst/>
          </a:prstGeom>
        </p:spPr>
        <p:txBody>
          <a:bodyPr/>
          <a:lstStyle/>
          <a:p>
            <a:pPr/>
            <a:r>
              <a:t>Matplotlib package dates back from 2002 to enable MATLAB-like plotting interface in Python</a:t>
            </a:r>
          </a:p>
          <a:p>
            <a:pPr/>
            <a:r>
              <a:t>Highly customizable, provides a fine-grained control over a wide range of plotting features</a:t>
            </a:r>
          </a:p>
          <a:p>
            <a:pPr/>
            <a:r>
              <a:t>Plots can be visualized in Notebooks, exported as PDF, SVG, PNG, ...</a:t>
            </a:r>
          </a:p>
          <a:p>
            <a:pPr/>
            <a:r>
              <a:t>In complement, based on Matplotlib, a number of other packages provides a high-level interfaces for drawing attractive statistical graphics.</a:t>
            </a:r>
          </a:p>
        </p:txBody>
      </p:sp>
      <p:sp>
        <p:nvSpPr>
          <p:cNvPr id="93" name="Title 2"/>
          <p:cNvSpPr txBox="1"/>
          <p:nvPr>
            <p:ph type="title"/>
          </p:nvPr>
        </p:nvSpPr>
        <p:spPr>
          <a:xfrm>
            <a:off x="359999" y="359999"/>
            <a:ext cx="8229601" cy="692738"/>
          </a:xfrm>
          <a:prstGeom prst="rect">
            <a:avLst/>
          </a:prstGeom>
        </p:spPr>
        <p:txBody>
          <a:bodyPr/>
          <a:lstStyle/>
          <a:p>
            <a:pPr/>
            <a:r>
              <a:t>▸ Python Data Viz ecosystem</a:t>
            </a:r>
          </a:p>
        </p:txBody>
      </p:sp>
      <p:sp>
        <p:nvSpPr>
          <p:cNvPr id="9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9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17179" defTabSz="425195">
              <a:spcBef>
                <a:spcPts val="100"/>
              </a:spcBef>
              <a:buSzPct val="100000"/>
              <a:buFont typeface="Arial"/>
              <a:buChar char="•"/>
              <a:defRPr sz="930"/>
            </a:pPr>
            <a:r>
              <a:t>[http://seaborn.pydata.org/](http://seaborn.pydata.org/)</a:t>
            </a:r>
          </a:p>
          <a:p>
            <a:pPr indent="-117179" defTabSz="425195">
              <a:spcBef>
                <a:spcPts val="100"/>
              </a:spcBef>
              <a:buSzPct val="100000"/>
              <a:buFont typeface="Arial"/>
              <a:buChar char="•"/>
              <a:defRPr sz="930"/>
            </a:pPr>
            <a:r>
              <a:t>[http://pandas.pydata.org/pandas-docs/stable/visualization.html](http://pandas.pydata.org/pandas-docs/stable/visualization.html)</a:t>
            </a:r>
          </a:p>
          <a:p>
            <a:pPr indent="-117179" defTabSz="425195">
              <a:spcBef>
                <a:spcPts val="100"/>
              </a:spcBef>
              <a:buSzPct val="100000"/>
              <a:buFont typeface="Arial"/>
              <a:buChar char="•"/>
              <a:defRPr sz="930"/>
            </a:pPr>
            <a:r>
              <a:t>[https://bokeh.pydata.org/en/latest/](https://bokeh.pydata.org/en/latest/)</a:t>
            </a:r>
          </a:p>
          <a:p>
            <a:pPr indent="-117179" defTabSz="425195">
              <a:spcBef>
                <a:spcPts val="100"/>
              </a:spcBef>
              <a:buSzPct val="100000"/>
              <a:buFont typeface="Arial"/>
              <a:buChar char="•"/>
              <a:defRPr sz="930"/>
            </a:pPr>
            <a:r>
              <a:t>[http://datashader.readthedocs.io/](http://datashader.readthedocs.io/)</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Content Placeholder 1"/>
          <p:cNvSpPr txBox="1"/>
          <p:nvPr>
            <p:ph type="body" sz="half" idx="1"/>
          </p:nvPr>
        </p:nvSpPr>
        <p:spPr>
          <a:xfrm>
            <a:off x="611136" y="1412775"/>
            <a:ext cx="7561265" cy="3311526"/>
          </a:xfrm>
          <a:prstGeom prst="rect">
            <a:avLst/>
          </a:prstGeom>
        </p:spPr>
        <p:txBody>
          <a:bodyPr/>
          <a:lstStyle/>
          <a:p>
            <a:pPr/>
            <a:r>
              <a:t>You might have seen compelling data viz. products in then New York Times, The Guardian, ...</a:t>
            </a:r>
          </a:p>
          <a:p>
            <a:pPr/>
            <a:r>
              <a:t>Often the fruit of an intense collaborative within a multi-disciplinary team</a:t>
            </a:r>
          </a:p>
          <a:p>
            <a:pPr/>
            <a:r>
              <a:t>Should use means and knowledge to the level of the message you want to convey</a:t>
            </a:r>
          </a:p>
          <a:p>
            <a:pPr/>
            <a:r>
              <a:t>Data Viz for EDA has different goals</a:t>
            </a:r>
          </a:p>
        </p:txBody>
      </p:sp>
      <p:sp>
        <p:nvSpPr>
          <p:cNvPr id="100" name="Title 2"/>
          <p:cNvSpPr txBox="1"/>
          <p:nvPr>
            <p:ph type="title"/>
          </p:nvPr>
        </p:nvSpPr>
        <p:spPr>
          <a:xfrm>
            <a:off x="359999" y="359999"/>
            <a:ext cx="8229601" cy="692738"/>
          </a:xfrm>
          <a:prstGeom prst="rect">
            <a:avLst/>
          </a:prstGeom>
        </p:spPr>
        <p:txBody>
          <a:bodyPr/>
          <a:lstStyle/>
          <a:p>
            <a:pPr/>
            <a:r>
              <a:t>▸ Data Viz as an end in itself</a:t>
            </a:r>
          </a:p>
        </p:txBody>
      </p:sp>
      <p:sp>
        <p:nvSpPr>
          <p:cNvPr id="10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0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http://fr.anckalbi.net/child-cash-grant</a:t>
            </a:r>
          </a:p>
          <a:p>
            <a:pPr indent="-126000" defTabSz="457200">
              <a:spcBef>
                <a:spcPts val="200"/>
              </a:spcBef>
              <a:buSzPct val="100000"/>
              <a:buFont typeface="Arial"/>
              <a:buChar char="•"/>
              <a:defRPr sz="1000"/>
            </a:pPr>
            <a:r>
              <a:t>How to lie with maps: http://press.uchicago.edu/ucp/books/book/chicago/H/bo3696845.html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Content Placeholder 1"/>
          <p:cNvSpPr txBox="1"/>
          <p:nvPr>
            <p:ph type="body" sz="half" idx="1"/>
          </p:nvPr>
        </p:nvSpPr>
        <p:spPr>
          <a:xfrm>
            <a:off x="611136" y="1412775"/>
            <a:ext cx="7561265" cy="3311526"/>
          </a:xfrm>
          <a:prstGeom prst="rect">
            <a:avLst/>
          </a:prstGeom>
        </p:spPr>
        <p:txBody>
          <a:bodyPr/>
          <a:lstStyle/>
          <a:p>
            <a:pPr/>
            <a:r>
              <a:t>Matplotlib provides a straightforward way to plot line plots, scatter plots, histograms, time series visualization, heatmaps, ...</a:t>
            </a:r>
          </a:p>
          <a:p>
            <a:pPr/>
            <a:r>
              <a:t>But there are essential facts you must know and that will highly ease your learning process </a:t>
            </a:r>
          </a:p>
        </p:txBody>
      </p:sp>
      <p:sp>
        <p:nvSpPr>
          <p:cNvPr id="107" name="Title 2"/>
          <p:cNvSpPr txBox="1"/>
          <p:nvPr>
            <p:ph type="title"/>
          </p:nvPr>
        </p:nvSpPr>
        <p:spPr>
          <a:xfrm>
            <a:off x="359999" y="359999"/>
            <a:ext cx="8229601" cy="692738"/>
          </a:xfrm>
          <a:prstGeom prst="rect">
            <a:avLst/>
          </a:prstGeom>
        </p:spPr>
        <p:txBody>
          <a:bodyPr/>
          <a:lstStyle/>
          <a:p>
            <a:pPr/>
            <a:r>
              <a:t>▸ Matplotlib up and running</a:t>
            </a:r>
          </a:p>
        </p:txBody>
      </p:sp>
      <p:sp>
        <p:nvSpPr>
          <p:cNvPr id="10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0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[https://matplotlib.org/](https://matplotlib.org/)</a:t>
            </a:r>
          </a:p>
          <a:p>
            <a:pPr indent="-126000" defTabSz="457200">
              <a:spcBef>
                <a:spcPts val="200"/>
              </a:spcBef>
              <a:buSzPct val="100000"/>
              <a:buFont typeface="Arial"/>
              <a:buChar char="•"/>
              <a:defRPr sz="1000"/>
            </a:pPr>
            <a:r>
              <a:t>[https://matplotlib.org/tutorials/index.html](https://matplotlib.org/tutorials/index.html)</a:t>
            </a:r>
          </a:p>
          <a:p>
            <a:pPr indent="-126000" defTabSz="457200">
              <a:spcBef>
                <a:spcPts val="200"/>
              </a:spcBef>
              <a:buSzPct val="100000"/>
              <a:buFont typeface="Arial"/>
              <a:buChar char="•"/>
              <a:defRPr sz="1000"/>
            </a:pPr>
            <a:r>
              <a:t>[https://matplotlib.org/gallery.html](https://matplotlib.org/gallery.html)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Content Placeholder 1"/>
          <p:cNvSpPr txBox="1"/>
          <p:nvPr>
            <p:ph type="body" sz="half" idx="1"/>
          </p:nvPr>
        </p:nvSpPr>
        <p:spPr>
          <a:xfrm>
            <a:off x="611136" y="1412775"/>
            <a:ext cx="7561265" cy="3311526"/>
          </a:xfrm>
          <a:prstGeom prst="rect">
            <a:avLst/>
          </a:prstGeom>
        </p:spPr>
        <p:txBody>
          <a:bodyPr/>
          <a:lstStyle/>
          <a:p>
            <a:pPr/>
            <a:r>
              <a:t>What's a matplotlib figure?</a:t>
            </a:r>
          </a:p>
          <a:p>
            <a:pPr/>
            <a:r>
              <a:t>What are matplotlib axes?</a:t>
            </a:r>
          </a:p>
          <a:p>
            <a:pPr/>
            <a:r>
              <a:t>How to customize your plots?</a:t>
            </a:r>
          </a:p>
          <a:p>
            <a:pPr/>
            <a:r>
              <a:t>Introduction to Seaborn and Pandas plotting high-level features?</a:t>
            </a:r>
          </a:p>
        </p:txBody>
      </p:sp>
      <p:sp>
        <p:nvSpPr>
          <p:cNvPr id="114" name="Title 2"/>
          <p:cNvSpPr txBox="1"/>
          <p:nvPr>
            <p:ph type="title"/>
          </p:nvPr>
        </p:nvSpPr>
        <p:spPr>
          <a:xfrm>
            <a:off x="359999" y="359999"/>
            <a:ext cx="8229601" cy="692738"/>
          </a:xfrm>
          <a:prstGeom prst="rect">
            <a:avLst/>
          </a:prstGeom>
        </p:spPr>
        <p:txBody>
          <a:bodyPr/>
          <a:lstStyle/>
          <a:p>
            <a:pPr/>
            <a:r>
              <a:t>▸ Matplotlib Primer [Notebook Live Demo]</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Content Placeholder 1"/>
          <p:cNvSpPr txBox="1"/>
          <p:nvPr>
            <p:ph type="body" sz="half" idx="1"/>
          </p:nvPr>
        </p:nvSpPr>
        <p:spPr>
          <a:xfrm>
            <a:off x="611136" y="1412775"/>
            <a:ext cx="7561265" cy="3311526"/>
          </a:xfrm>
          <a:prstGeom prst="rect">
            <a:avLst/>
          </a:prstGeom>
        </p:spPr>
        <p:txBody>
          <a:bodyPr/>
          <a:lstStyle/>
          <a:p>
            <a:pPr/>
            <a:r>
              <a:t>Matplotlib is a low-level, highly customizable and pervasive Python Package for data visualization</a:t>
            </a:r>
          </a:p>
          <a:p>
            <a:pPr/>
            <a:r>
              <a:t>D3.js is based on Matplotlib</a:t>
            </a:r>
          </a:p>
          <a:p>
            <a:pPr/>
            <a:r>
              <a:t>Matplotlib figures contains the plot elements</a:t>
            </a:r>
          </a:p>
          <a:p>
            <a:pPr/>
            <a:r>
              <a:t>the '.histogram' matplotlib method allow to create an histogram</a:t>
            </a:r>
          </a:p>
        </p:txBody>
      </p:sp>
      <p:sp>
        <p:nvSpPr>
          <p:cNvPr id="119" name="Title 2"/>
          <p:cNvSpPr txBox="1"/>
          <p:nvPr>
            <p:ph type="title"/>
          </p:nvPr>
        </p:nvSpPr>
        <p:spPr>
          <a:xfrm>
            <a:off x="359999" y="359999"/>
            <a:ext cx="8229601" cy="692738"/>
          </a:xfrm>
          <a:prstGeom prst="rect">
            <a:avLst/>
          </a:prstGeom>
        </p:spPr>
        <p:txBody>
          <a:bodyPr/>
          <a:lstStyle/>
          <a:p>
            <a:pPr/>
            <a:r>
              <a:t>▸ Quiz 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359999" y="1439999"/>
            <a:ext cx="8229601" cy="620729"/>
          </a:xfrm>
          <a:prstGeom prst="rect">
            <a:avLst/>
          </a:prstGeom>
        </p:spPr>
        <p:txBody>
          <a:bodyPr/>
          <a:lstStyle/>
          <a:p>
            <a:pPr/>
            <a:r>
              <a:t>III. DATA VISUALIZATION PRIMER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59999" y="359999"/>
            <a:ext cx="8229601" cy="692738"/>
          </a:xfrm>
          <a:prstGeom prst="rect">
            <a:avLst/>
          </a:prstGeom>
        </p:spPr>
        <p:txBody>
          <a:bodyPr/>
          <a:lstStyle/>
          <a:p>
            <a:pPr/>
            <a:r>
              <a:t>▸ Data viz. design space is huge</a:t>
            </a:r>
          </a:p>
        </p:txBody>
      </p:sp>
      <p:sp>
        <p:nvSpPr>
          <p:cNvPr id="12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2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https://python-graph-gallery.com</a:t>
            </a:r>
          </a:p>
          <a:p>
            <a:pPr indent="-126000" defTabSz="457200">
              <a:spcBef>
                <a:spcPts val="200"/>
              </a:spcBef>
              <a:buSzPct val="100000"/>
              <a:buFont typeface="Arial"/>
              <a:buChar char="•"/>
              <a:defRPr sz="1000"/>
            </a:pPr>
            <a:r>
              <a:t>http://www.perceptualedge.com/</a:t>
            </a:r>
          </a:p>
        </p:txBody>
      </p:sp>
      <p:pic>
        <p:nvPicPr>
          <p:cNvPr id="128" name="Picture 5" descr="Picture 5"/>
          <p:cNvPicPr>
            <a:picLocks noChangeAspect="1"/>
          </p:cNvPicPr>
          <p:nvPr/>
        </p:nvPicPr>
        <p:blipFill>
          <a:blip r:embed="rId3">
            <a:extLst/>
          </a:blip>
          <a:stretch>
            <a:fillRect/>
          </a:stretch>
        </p:blipFill>
        <p:spPr>
          <a:xfrm>
            <a:off x="2324973" y="1124744"/>
            <a:ext cx="4638069" cy="424847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Content Placeholder 1"/>
          <p:cNvSpPr txBox="1"/>
          <p:nvPr>
            <p:ph type="body" sz="half" idx="1"/>
          </p:nvPr>
        </p:nvSpPr>
        <p:spPr>
          <a:xfrm>
            <a:off x="611136" y="1412775"/>
            <a:ext cx="7561265" cy="3311526"/>
          </a:xfrm>
          <a:prstGeom prst="rect">
            <a:avLst/>
          </a:prstGeom>
        </p:spPr>
        <p:txBody>
          <a:bodyPr/>
          <a:lstStyle/>
          <a:p>
            <a:pPr/>
            <a:r>
              <a:t>How to assess the relevance of a particular data visualization?</a:t>
            </a:r>
          </a:p>
          <a:p>
            <a:pPr/>
            <a:r>
              <a:t>Is there such things as good or bad data visualizations?</a:t>
            </a:r>
          </a:p>
          <a:p>
            <a:pPr/>
            <a:r>
              <a:t>Data Viz. is not new</a:t>
            </a:r>
          </a:p>
          <a:p>
            <a:pPr/>
            <a:r>
              <a:t>"Semiology Of Graphics", J. Bertin, 1967</a:t>
            </a:r>
          </a:p>
        </p:txBody>
      </p:sp>
      <p:sp>
        <p:nvSpPr>
          <p:cNvPr id="133" name="Title 2"/>
          <p:cNvSpPr txBox="1"/>
          <p:nvPr>
            <p:ph type="title"/>
          </p:nvPr>
        </p:nvSpPr>
        <p:spPr>
          <a:xfrm>
            <a:off x="359999" y="359999"/>
            <a:ext cx="8229601" cy="692738"/>
          </a:xfrm>
          <a:prstGeom prst="rect">
            <a:avLst/>
          </a:prstGeom>
        </p:spPr>
        <p:txBody>
          <a:bodyPr/>
          <a:lstStyle/>
          <a:p>
            <a:pPr/>
            <a:r>
              <a:t>▸ Data viz. touchstone</a:t>
            </a:r>
          </a:p>
        </p:txBody>
      </p:sp>
      <p:sp>
        <p:nvSpPr>
          <p:cNvPr id="13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3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https://en.wikipedia.org/wiki/Jacques_Bertin</a:t>
            </a:r>
          </a:p>
          <a:p>
            <a:pPr indent="-126000" defTabSz="457200">
              <a:spcBef>
                <a:spcPts val="200"/>
              </a:spcBef>
              <a:buSzPct val="100000"/>
              <a:buFont typeface="Arial"/>
              <a:buChar char="•"/>
              <a:defRPr sz="1000"/>
            </a:pPr>
            <a:r>
              <a:t>https://www.crcpress.com/Visualization-Analysis-and-Design/Munzner/p/book/9781466508910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Content Placeholder 1"/>
          <p:cNvSpPr txBox="1"/>
          <p:nvPr>
            <p:ph type="body" sz="half" idx="1"/>
          </p:nvPr>
        </p:nvSpPr>
        <p:spPr>
          <a:xfrm>
            <a:off x="611136" y="1412775"/>
            <a:ext cx="7561265" cy="3311526"/>
          </a:xfrm>
          <a:prstGeom prst="rect">
            <a:avLst/>
          </a:prstGeom>
        </p:spPr>
        <p:txBody>
          <a:bodyPr/>
          <a:lstStyle/>
          <a:p>
            <a:pPr/>
            <a:r>
              <a:t>Marks are basic geometric elements and channels control their appearance</a:t>
            </a:r>
          </a:p>
          <a:p>
            <a:pPr/>
            <a:r>
              <a:t>Effective channels should reflect/match the magnitude of information of your data</a:t>
            </a:r>
          </a:p>
          <a:p>
            <a:pPr/>
            <a:r>
              <a:t>For instance, Length channel effectively convey variation of quantitative data. Color Hue channel does not</a:t>
            </a:r>
          </a:p>
        </p:txBody>
      </p:sp>
      <p:sp>
        <p:nvSpPr>
          <p:cNvPr id="140" name="Title 2"/>
          <p:cNvSpPr txBox="1"/>
          <p:nvPr>
            <p:ph type="title"/>
          </p:nvPr>
        </p:nvSpPr>
        <p:spPr>
          <a:xfrm>
            <a:off x="359999" y="359999"/>
            <a:ext cx="8229601" cy="692738"/>
          </a:xfrm>
          <a:prstGeom prst="rect">
            <a:avLst/>
          </a:prstGeom>
        </p:spPr>
        <p:txBody>
          <a:bodyPr/>
          <a:lstStyle/>
          <a:p>
            <a:pPr/>
            <a:r>
              <a:t>▸ Notions of Semiology Of Graphics</a:t>
            </a:r>
          </a:p>
        </p:txBody>
      </p:sp>
      <p:sp>
        <p:nvSpPr>
          <p:cNvPr id="14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4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https://vimeo.com/26205288</a:t>
            </a:r>
          </a:p>
          <a:p>
            <a:pPr indent="-126000" defTabSz="457200">
              <a:spcBef>
                <a:spcPts val="200"/>
              </a:spcBef>
              <a:buSzPct val="100000"/>
              <a:buFont typeface="Arial"/>
              <a:buChar char="•"/>
              <a:defRPr sz="1000"/>
            </a:pPr>
            <a:r>
              <a:t>https://www.cs.ubc.ca/~tmm/talks/minicourse14/vad15seattle-4x4.pdf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xfrm>
            <a:off x="359999" y="1439999"/>
            <a:ext cx="8229601" cy="620729"/>
          </a:xfrm>
          <a:prstGeom prst="rect">
            <a:avLst/>
          </a:prstGeom>
        </p:spPr>
        <p:txBody>
          <a:bodyPr/>
          <a:lstStyle/>
          <a:p>
            <a:pPr/>
            <a:r>
              <a:t>I.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xfrm>
            <a:off x="359999" y="359999"/>
            <a:ext cx="8229601" cy="692738"/>
          </a:xfrm>
          <a:prstGeom prst="rect">
            <a:avLst/>
          </a:prstGeom>
        </p:spPr>
        <p:txBody>
          <a:bodyPr/>
          <a:lstStyle/>
          <a:p>
            <a:pPr/>
            <a:r>
              <a:t>▸ Channels: Rankings</a:t>
            </a:r>
          </a:p>
        </p:txBody>
      </p:sp>
      <p:sp>
        <p:nvSpPr>
          <p:cNvPr id="147"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4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https://www.crcpress.com/Visualization-Analysis-and-Design/Munzner/p/book/9781466508910</a:t>
            </a:r>
          </a:p>
          <a:p>
            <a:pPr indent="-126000" defTabSz="457200">
              <a:spcBef>
                <a:spcPts val="200"/>
              </a:spcBef>
              <a:buSzPct val="100000"/>
              <a:buFont typeface="Arial"/>
              <a:buChar char="•"/>
              <a:defRPr sz="1000"/>
            </a:pPr>
            <a:r>
              <a:t>http://vda.univie.ac.at/Teaching/Vis/13s/LectureNotes/05_visual_encodings.pdf</a:t>
            </a:r>
          </a:p>
          <a:p>
            <a:pPr indent="-126000" defTabSz="457200">
              <a:spcBef>
                <a:spcPts val="200"/>
              </a:spcBef>
              <a:buSzPct val="100000"/>
              <a:buFont typeface="Arial"/>
              <a:buChar char="•"/>
              <a:defRPr sz="1000"/>
            </a:pPr>
            <a:r>
              <a:t>http://www.perceptualedge.com/articles/visual_business_intelligence/the_visual_perception_of_variation.pdf</a:t>
            </a:r>
          </a:p>
        </p:txBody>
      </p:sp>
      <p:pic>
        <p:nvPicPr>
          <p:cNvPr id="149" name="Picture 5" descr="Picture 5"/>
          <p:cNvPicPr>
            <a:picLocks noChangeAspect="1"/>
          </p:cNvPicPr>
          <p:nvPr/>
        </p:nvPicPr>
        <p:blipFill>
          <a:blip r:embed="rId3">
            <a:extLst/>
          </a:blip>
          <a:stretch>
            <a:fillRect/>
          </a:stretch>
        </p:blipFill>
        <p:spPr>
          <a:xfrm>
            <a:off x="1304014" y="1124744"/>
            <a:ext cx="6679987" cy="424847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359999" y="359999"/>
            <a:ext cx="8229601" cy="692738"/>
          </a:xfrm>
          <a:prstGeom prst="rect">
            <a:avLst/>
          </a:prstGeom>
        </p:spPr>
        <p:txBody>
          <a:bodyPr/>
          <a:lstStyle/>
          <a:p>
            <a:pPr/>
            <a:r>
              <a:t>▸ Channel efficiency: comparing area</a:t>
            </a:r>
          </a:p>
        </p:txBody>
      </p:sp>
      <p:pic>
        <p:nvPicPr>
          <p:cNvPr id="154" name="Picture 5" descr="Picture 5"/>
          <p:cNvPicPr>
            <a:picLocks noChangeAspect="1"/>
          </p:cNvPicPr>
          <p:nvPr/>
        </p:nvPicPr>
        <p:blipFill>
          <a:blip r:embed="rId3">
            <a:extLst/>
          </a:blip>
          <a:stretch>
            <a:fillRect/>
          </a:stretch>
        </p:blipFill>
        <p:spPr>
          <a:xfrm>
            <a:off x="1492087" y="1124744"/>
            <a:ext cx="6303842" cy="424847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xfrm>
            <a:off x="359999" y="359999"/>
            <a:ext cx="8229601" cy="692738"/>
          </a:xfrm>
          <a:prstGeom prst="rect">
            <a:avLst/>
          </a:prstGeom>
        </p:spPr>
        <p:txBody>
          <a:bodyPr/>
          <a:lstStyle/>
          <a:p>
            <a:pPr/>
            <a:r>
              <a:t>▸ Channel efficiency: comparing length</a:t>
            </a:r>
          </a:p>
        </p:txBody>
      </p:sp>
      <p:pic>
        <p:nvPicPr>
          <p:cNvPr id="159" name="Picture 5" descr="Picture 5"/>
          <p:cNvPicPr>
            <a:picLocks noChangeAspect="1"/>
          </p:cNvPicPr>
          <p:nvPr/>
        </p:nvPicPr>
        <p:blipFill>
          <a:blip r:embed="rId3">
            <a:extLst/>
          </a:blip>
          <a:stretch>
            <a:fillRect/>
          </a:stretch>
        </p:blipFill>
        <p:spPr>
          <a:xfrm>
            <a:off x="1047219" y="1124744"/>
            <a:ext cx="7193578" cy="424847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359999" y="359999"/>
            <a:ext cx="8229601" cy="692738"/>
          </a:xfrm>
          <a:prstGeom prst="rect">
            <a:avLst/>
          </a:prstGeom>
        </p:spPr>
        <p:txBody>
          <a:bodyPr/>
          <a:lstStyle/>
          <a:p>
            <a:pPr/>
            <a:r>
              <a:t>▸ Channel efficiency: Answer</a:t>
            </a:r>
          </a:p>
        </p:txBody>
      </p:sp>
      <p:pic>
        <p:nvPicPr>
          <p:cNvPr id="164" name="Picture 5" descr="Picture 5"/>
          <p:cNvPicPr>
            <a:picLocks noChangeAspect="1"/>
          </p:cNvPicPr>
          <p:nvPr/>
        </p:nvPicPr>
        <p:blipFill>
          <a:blip r:embed="rId3">
            <a:extLst/>
          </a:blip>
          <a:stretch>
            <a:fillRect/>
          </a:stretch>
        </p:blipFill>
        <p:spPr>
          <a:xfrm>
            <a:off x="1290926" y="1124744"/>
            <a:ext cx="6706163" cy="424847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Content Placeholder 1"/>
          <p:cNvSpPr txBox="1"/>
          <p:nvPr>
            <p:ph type="body" sz="half" idx="1"/>
          </p:nvPr>
        </p:nvSpPr>
        <p:spPr>
          <a:xfrm>
            <a:off x="611136" y="1412775"/>
            <a:ext cx="7561265" cy="3311526"/>
          </a:xfrm>
          <a:prstGeom prst="rect">
            <a:avLst/>
          </a:prstGeom>
        </p:spPr>
        <p:txBody>
          <a:bodyPr/>
          <a:lstStyle/>
          <a:p>
            <a:pPr/>
            <a:r>
              <a:t>Choosing colors is not a matter of personal taste</a:t>
            </a:r>
          </a:p>
          <a:p>
            <a:pPr/>
            <a:r>
              <a:t>Color channels: Hue, Luminance and Saturation have their own functions</a:t>
            </a:r>
          </a:p>
          <a:p>
            <a:pPr/>
            <a:r>
              <a:t>Follow best practices: http://colorbrewer2.org/</a:t>
            </a:r>
          </a:p>
        </p:txBody>
      </p:sp>
      <p:sp>
        <p:nvSpPr>
          <p:cNvPr id="169" name="Title 2"/>
          <p:cNvSpPr txBox="1"/>
          <p:nvPr>
            <p:ph type="title"/>
          </p:nvPr>
        </p:nvSpPr>
        <p:spPr>
          <a:xfrm>
            <a:off x="359999" y="359999"/>
            <a:ext cx="8229601" cy="692738"/>
          </a:xfrm>
          <a:prstGeom prst="rect">
            <a:avLst/>
          </a:prstGeom>
        </p:spPr>
        <p:txBody>
          <a:bodyPr/>
          <a:lstStyle/>
          <a:p>
            <a:pPr/>
            <a:r>
              <a:t>▸ Some remarks on color use</a:t>
            </a:r>
          </a:p>
        </p:txBody>
      </p:sp>
      <p:sp>
        <p:nvSpPr>
          <p:cNvPr id="170"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7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http://colorbrewer2.org/</a:t>
            </a:r>
          </a:p>
          <a:p>
            <a:pPr indent="-126000" defTabSz="457200">
              <a:spcBef>
                <a:spcPts val="200"/>
              </a:spcBef>
              <a:buSzPct val="100000"/>
              <a:buFont typeface="Arial"/>
              <a:buChar char="•"/>
              <a:defRPr sz="1000"/>
            </a:pPr>
            <a:r>
              <a:t>http://www.perceptualedge.com/articles/visual_business_intelligence/rules_for_using_color.pdf</a:t>
            </a:r>
          </a:p>
          <a:p>
            <a:pPr indent="-126000" defTabSz="457200">
              <a:spcBef>
                <a:spcPts val="200"/>
              </a:spcBef>
              <a:buSzPct val="100000"/>
              <a:buFont typeface="Arial"/>
              <a:buChar char="•"/>
              <a:defRPr sz="1000"/>
            </a:pPr>
            <a:r>
              <a:t>http://web.archive.org/web/20131019161245/http://www.sv.vt.edu/~rkriz/Projects/create_color_table/color_07.pdf</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Content Placeholder 1"/>
          <p:cNvSpPr txBox="1"/>
          <p:nvPr>
            <p:ph type="body" sz="half" idx="1"/>
          </p:nvPr>
        </p:nvSpPr>
        <p:spPr>
          <a:xfrm>
            <a:off x="611136" y="1412775"/>
            <a:ext cx="7561265" cy="3311526"/>
          </a:xfrm>
          <a:prstGeom prst="rect">
            <a:avLst/>
          </a:prstGeom>
        </p:spPr>
        <p:txBody>
          <a:bodyPr/>
          <a:lstStyle/>
          <a:p>
            <a:pPr/>
            <a:r>
              <a:t>Reducing opacity (alpha channel): enable visibility of layered data points</a:t>
            </a:r>
          </a:p>
          <a:p>
            <a:pPr/>
            <a:r>
              <a:t>Jittering: to slightly and randomly repositionning data points </a:t>
            </a:r>
          </a:p>
          <a:p>
            <a:pPr/>
            <a:r>
              <a:t>Randommy sub-sampling": to reduce dataset size with chances of retaining dataset overall structure</a:t>
            </a:r>
          </a:p>
          <a:p>
            <a:pPr/>
            <a:r>
              <a:t>Aggregating</a:t>
            </a:r>
          </a:p>
        </p:txBody>
      </p:sp>
      <p:sp>
        <p:nvSpPr>
          <p:cNvPr id="176" name="Title 2"/>
          <p:cNvSpPr txBox="1"/>
          <p:nvPr>
            <p:ph type="title"/>
          </p:nvPr>
        </p:nvSpPr>
        <p:spPr>
          <a:xfrm>
            <a:off x="359999" y="359999"/>
            <a:ext cx="8229601" cy="692738"/>
          </a:xfrm>
          <a:prstGeom prst="rect">
            <a:avLst/>
          </a:prstGeom>
        </p:spPr>
        <p:txBody>
          <a:bodyPr/>
          <a:lstStyle/>
          <a:p>
            <a:pPr/>
            <a:r>
              <a:t>▸ Techniques to cope with overplotting </a:t>
            </a:r>
          </a:p>
        </p:txBody>
      </p:sp>
      <p:sp>
        <p:nvSpPr>
          <p:cNvPr id="17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7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https://www.perceptualedge.com/articles/visual_business_intelligence/over-plotting_in_graphs.pdf</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Content Placeholder 1"/>
          <p:cNvSpPr txBox="1"/>
          <p:nvPr>
            <p:ph type="body" sz="half" idx="1"/>
          </p:nvPr>
        </p:nvSpPr>
        <p:spPr>
          <a:xfrm>
            <a:off x="611136" y="1412775"/>
            <a:ext cx="7561265" cy="3311526"/>
          </a:xfrm>
          <a:prstGeom prst="rect">
            <a:avLst/>
          </a:prstGeom>
        </p:spPr>
        <p:txBody>
          <a:bodyPr/>
          <a:lstStyle/>
          <a:p>
            <a:pPr/>
            <a:r>
              <a:t>Data visualization is a fairly recent research field</a:t>
            </a:r>
          </a:p>
          <a:p>
            <a:pPr/>
            <a:r>
              <a:t>Position on common scale is more efficient than area channel for quantitative data</a:t>
            </a:r>
          </a:p>
          <a:p>
            <a:pPr/>
            <a:r>
              <a:t>Color hue channel should be used for qualitative data only</a:t>
            </a:r>
          </a:p>
          <a:p>
            <a:pPr/>
            <a:r>
              <a:t>Choosing colors for your data visualization is really a matter of taste</a:t>
            </a:r>
          </a:p>
        </p:txBody>
      </p:sp>
      <p:sp>
        <p:nvSpPr>
          <p:cNvPr id="183" name="Title 2"/>
          <p:cNvSpPr txBox="1"/>
          <p:nvPr>
            <p:ph type="title"/>
          </p:nvPr>
        </p:nvSpPr>
        <p:spPr>
          <a:xfrm>
            <a:off x="359999" y="359999"/>
            <a:ext cx="8229601" cy="692738"/>
          </a:xfrm>
          <a:prstGeom prst="rect">
            <a:avLst/>
          </a:prstGeom>
        </p:spPr>
        <p:txBody>
          <a:bodyPr/>
          <a:lstStyle/>
          <a:p>
            <a:pPr/>
            <a:r>
              <a:t>▸ Quiz 3</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359999" y="1439999"/>
            <a:ext cx="8229601" cy="620729"/>
          </a:xfrm>
          <a:prstGeom prst="rect">
            <a:avLst/>
          </a:prstGeom>
        </p:spPr>
        <p:txBody>
          <a:bodyPr/>
          <a:lstStyle/>
          <a:p>
            <a:pPr/>
            <a:r>
              <a:t>IV. EDA MINDSET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Content Placeholder 1"/>
          <p:cNvSpPr txBox="1"/>
          <p:nvPr>
            <p:ph type="body" sz="half" idx="1"/>
          </p:nvPr>
        </p:nvSpPr>
        <p:spPr>
          <a:xfrm>
            <a:off x="611136" y="1412775"/>
            <a:ext cx="7561265" cy="3311526"/>
          </a:xfrm>
          <a:prstGeom prst="rect">
            <a:avLst/>
          </a:prstGeom>
        </p:spPr>
        <p:txBody>
          <a:bodyPr/>
          <a:lstStyle/>
          <a:p>
            <a:pPr/>
            <a:r>
              <a:t>No standard way to carry out Exploratory Data Analysis</a:t>
            </a:r>
          </a:p>
          <a:p>
            <a:pPr/>
            <a:r>
              <a:t>But general frame of mind is to interrogate the dataset at hand </a:t>
            </a:r>
          </a:p>
          <a:p>
            <a:pPr/>
            <a:r>
              <a:t>While keeping in mind objective/goal pursued and its context</a:t>
            </a:r>
          </a:p>
        </p:txBody>
      </p:sp>
      <p:sp>
        <p:nvSpPr>
          <p:cNvPr id="190" name="Title 2"/>
          <p:cNvSpPr txBox="1"/>
          <p:nvPr>
            <p:ph type="title"/>
          </p:nvPr>
        </p:nvSpPr>
        <p:spPr>
          <a:xfrm>
            <a:off x="359999" y="359999"/>
            <a:ext cx="8229601" cy="692738"/>
          </a:xfrm>
          <a:prstGeom prst="rect">
            <a:avLst/>
          </a:prstGeom>
        </p:spPr>
        <p:txBody>
          <a:bodyPr/>
          <a:lstStyle/>
          <a:p>
            <a:pPr/>
            <a:r>
              <a:t>▸ A non canonical pipeline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Content Placeholder 1"/>
          <p:cNvSpPr txBox="1"/>
          <p:nvPr>
            <p:ph type="body" sz="half" idx="1"/>
          </p:nvPr>
        </p:nvSpPr>
        <p:spPr>
          <a:xfrm>
            <a:off x="611136" y="1412775"/>
            <a:ext cx="7561265" cy="3311526"/>
          </a:xfrm>
          <a:prstGeom prst="rect">
            <a:avLst/>
          </a:prstGeom>
        </p:spPr>
        <p:txBody>
          <a:bodyPr/>
          <a:lstStyle/>
          <a:p>
            <a:pPr/>
            <a:r>
              <a:t>Take a quick look at the first and end lines of your dataset</a:t>
            </a:r>
          </a:p>
          <a:p>
            <a:pPr/>
            <a:r>
              <a:t>Take a look at Summary Statistics of each variable/column</a:t>
            </a:r>
          </a:p>
          <a:p>
            <a:pPr/>
            <a:r>
              <a:t>For Quantitative variables: look at their histograms</a:t>
            </a:r>
          </a:p>
        </p:txBody>
      </p:sp>
      <p:sp>
        <p:nvSpPr>
          <p:cNvPr id="195" name="Title 2"/>
          <p:cNvSpPr txBox="1"/>
          <p:nvPr>
            <p:ph type="title"/>
          </p:nvPr>
        </p:nvSpPr>
        <p:spPr>
          <a:xfrm>
            <a:off x="359999" y="359999"/>
            <a:ext cx="8229601" cy="692738"/>
          </a:xfrm>
          <a:prstGeom prst="rect">
            <a:avLst/>
          </a:prstGeom>
        </p:spPr>
        <p:txBody>
          <a:bodyPr/>
          <a:lstStyle/>
          <a:p>
            <a:pPr/>
            <a:r>
              <a:t>▸ A proposed EDA path 1/4</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Content Placeholder 1"/>
          <p:cNvSpPr txBox="1"/>
          <p:nvPr>
            <p:ph type="body" sz="half" idx="1"/>
          </p:nvPr>
        </p:nvSpPr>
        <p:spPr>
          <a:xfrm>
            <a:off x="611136" y="1412775"/>
            <a:ext cx="7561265" cy="3311526"/>
          </a:xfrm>
          <a:prstGeom prst="rect">
            <a:avLst/>
          </a:prstGeom>
        </p:spPr>
        <p:txBody>
          <a:bodyPr/>
          <a:lstStyle/>
          <a:p>
            <a:pPr/>
            <a:r>
              <a:t>To understand why Exploratory Data Analysis (EDA) is a key step in data analytics</a:t>
            </a:r>
          </a:p>
          <a:p>
            <a:pPr/>
            <a:r>
              <a:t>To be aware of Data Visualization best practices</a:t>
            </a:r>
          </a:p>
          <a:p>
            <a:pPr/>
            <a:r>
              <a:t>To harness Python ecosystem for EDA: matplotlib, pandas, ...</a:t>
            </a:r>
          </a:p>
          <a:p>
            <a:pPr/>
            <a:r>
              <a:t>To understand the complementarity of quantitative and graphical EDA</a:t>
            </a:r>
          </a:p>
        </p:txBody>
      </p:sp>
      <p:sp>
        <p:nvSpPr>
          <p:cNvPr id="54" name="Title 2"/>
          <p:cNvSpPr txBox="1"/>
          <p:nvPr>
            <p:ph type="title"/>
          </p:nvPr>
        </p:nvSpPr>
        <p:spPr>
          <a:xfrm>
            <a:off x="359999" y="359999"/>
            <a:ext cx="8229601" cy="692738"/>
          </a:xfrm>
          <a:prstGeom prst="rect">
            <a:avLst/>
          </a:prstGeom>
        </p:spPr>
        <p:txBody>
          <a:bodyPr/>
          <a:lstStyle/>
          <a:p>
            <a:pPr/>
            <a:r>
              <a:t>▸ Main objectives</a:t>
            </a:r>
          </a:p>
        </p:txBody>
      </p:sp>
      <p:sp>
        <p:nvSpPr>
          <p:cNvPr id="5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5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Companion notebook: FM7/notebooks/4-exploratory-data-analysis.ipynb</a:t>
            </a:r>
          </a:p>
          <a:p>
            <a:pPr indent="-126000" defTabSz="457200">
              <a:spcBef>
                <a:spcPts val="200"/>
              </a:spcBef>
              <a:buSzPct val="100000"/>
              <a:buFont typeface="Arial"/>
              <a:buChar char="•"/>
              <a:defRPr sz="1000"/>
            </a:pPr>
            <a:r>
              <a:t>[notebooks/pydata-book](notebooks/pydata-book)</a:t>
            </a:r>
          </a:p>
          <a:p>
            <a:pPr indent="-126000" defTabSz="457200">
              <a:spcBef>
                <a:spcPts val="200"/>
              </a:spcBef>
              <a:buSzPct val="100000"/>
              <a:buFont typeface="Arial"/>
              <a:buChar char="•"/>
              <a:defRPr sz="1000"/>
            </a:pPr>
            <a:r>
              <a:t>https://www.labri.fr/perso/nrougier/teaching/matplotlib/</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Content Placeholder 1"/>
          <p:cNvSpPr txBox="1"/>
          <p:nvPr>
            <p:ph type="body" sz="half" idx="1"/>
          </p:nvPr>
        </p:nvSpPr>
        <p:spPr>
          <a:xfrm>
            <a:off x="611136" y="1412775"/>
            <a:ext cx="7561265" cy="3311526"/>
          </a:xfrm>
          <a:prstGeom prst="rect">
            <a:avLst/>
          </a:prstGeom>
        </p:spPr>
        <p:txBody>
          <a:bodyPr/>
          <a:lstStyle/>
          <a:p>
            <a:pPr/>
            <a:r>
              <a:t>For Qualitative/Categorical variable: get counts per category or/and plot bar charts, ...</a:t>
            </a:r>
          </a:p>
          <a:p>
            <a:pPr/>
            <a:r>
              <a:t>For Time Series, take a quick look at line plots</a:t>
            </a:r>
          </a:p>
          <a:p>
            <a:pPr/>
            <a:r>
              <a:t>If geo-referenced, plot a quick scatter plot using lon, lat as x and y</a:t>
            </a:r>
          </a:p>
        </p:txBody>
      </p:sp>
      <p:sp>
        <p:nvSpPr>
          <p:cNvPr id="200" name="Title 2"/>
          <p:cNvSpPr txBox="1"/>
          <p:nvPr>
            <p:ph type="title"/>
          </p:nvPr>
        </p:nvSpPr>
        <p:spPr>
          <a:xfrm>
            <a:off x="359999" y="359999"/>
            <a:ext cx="8229601" cy="692738"/>
          </a:xfrm>
          <a:prstGeom prst="rect">
            <a:avLst/>
          </a:prstGeom>
        </p:spPr>
        <p:txBody>
          <a:bodyPr/>
          <a:lstStyle/>
          <a:p>
            <a:pPr/>
            <a:r>
              <a:t>▸ A proposed EDA path (2/4)</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Content Placeholder 1"/>
          <p:cNvSpPr txBox="1"/>
          <p:nvPr>
            <p:ph type="body" sz="half" idx="1"/>
          </p:nvPr>
        </p:nvSpPr>
        <p:spPr>
          <a:xfrm>
            <a:off x="611136" y="1412775"/>
            <a:ext cx="7561265" cy="3311526"/>
          </a:xfrm>
          <a:prstGeom prst="rect">
            <a:avLst/>
          </a:prstGeom>
        </p:spPr>
        <p:txBody>
          <a:bodyPr/>
          <a:lstStyle/>
          <a:p>
            <a:pPr/>
            <a:r>
              <a:t>Identify potential outliers, are they really outliers?</a:t>
            </a:r>
          </a:p>
          <a:p>
            <a:pPr/>
            <a:r>
              <a:t>Look at correlation between continuous variables using scatterplots and correlograms</a:t>
            </a:r>
          </a:p>
          <a:p>
            <a:pPr/>
            <a:r>
              <a:t>Check any required assumption (normally distributed, ...) visually or Normality test, ...</a:t>
            </a:r>
          </a:p>
        </p:txBody>
      </p:sp>
      <p:sp>
        <p:nvSpPr>
          <p:cNvPr id="205" name="Title 2"/>
          <p:cNvSpPr txBox="1"/>
          <p:nvPr>
            <p:ph type="title"/>
          </p:nvPr>
        </p:nvSpPr>
        <p:spPr>
          <a:xfrm>
            <a:off x="359999" y="359999"/>
            <a:ext cx="8229601" cy="692738"/>
          </a:xfrm>
          <a:prstGeom prst="rect">
            <a:avLst/>
          </a:prstGeom>
        </p:spPr>
        <p:txBody>
          <a:bodyPr/>
          <a:lstStyle/>
          <a:p>
            <a:pPr/>
            <a:r>
              <a:t>▸ A proposed EDA path (3/4)</a:t>
            </a:r>
          </a:p>
        </p:txBody>
      </p:sp>
      <p:sp>
        <p:nvSpPr>
          <p:cNvPr id="206"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https://en.wikipedia.org/wiki/Outlier</a:t>
            </a:r>
          </a:p>
          <a:p>
            <a:pPr indent="-126000" defTabSz="457200">
              <a:spcBef>
                <a:spcPts val="200"/>
              </a:spcBef>
              <a:buSzPct val="100000"/>
              <a:buFont typeface="Arial"/>
              <a:buChar char="•"/>
              <a:defRPr sz="1000"/>
            </a:pPr>
            <a:r>
              <a:t>https://python-graph-gallery.com/111-custom-correlogram/</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Content Placeholder 1"/>
          <p:cNvSpPr txBox="1"/>
          <p:nvPr>
            <p:ph type="body" sz="half" idx="1"/>
          </p:nvPr>
        </p:nvSpPr>
        <p:spPr>
          <a:xfrm>
            <a:off x="611136" y="1412775"/>
            <a:ext cx="7561265" cy="3311526"/>
          </a:xfrm>
          <a:prstGeom prst="rect">
            <a:avLst/>
          </a:prstGeom>
        </p:spPr>
        <p:txBody>
          <a:bodyPr/>
          <a:lstStyle/>
          <a:p>
            <a:pPr/>
            <a:r>
              <a:t>Aggregate/downsample if facing overplotting or simply summarizing your dataset</a:t>
            </a:r>
          </a:p>
          <a:p>
            <a:pPr/>
            <a:r>
              <a:t>Cross-query your data by computing grouped statistics (groupby + average, max, min, ...)</a:t>
            </a:r>
          </a:p>
          <a:p>
            <a:pPr/>
            <a:r>
              <a:t>Faceted/small multiples visualizations</a:t>
            </a:r>
          </a:p>
          <a:p>
            <a:pPr/>
            <a:r>
              <a:t>Cluster analysis, patterns identification</a:t>
            </a:r>
          </a:p>
        </p:txBody>
      </p:sp>
      <p:sp>
        <p:nvSpPr>
          <p:cNvPr id="212" name="Title 2"/>
          <p:cNvSpPr txBox="1"/>
          <p:nvPr>
            <p:ph type="title"/>
          </p:nvPr>
        </p:nvSpPr>
        <p:spPr>
          <a:xfrm>
            <a:off x="359999" y="359999"/>
            <a:ext cx="8229601" cy="692738"/>
          </a:xfrm>
          <a:prstGeom prst="rect">
            <a:avLst/>
          </a:prstGeom>
        </p:spPr>
        <p:txBody>
          <a:bodyPr/>
          <a:lstStyle/>
          <a:p>
            <a:pPr/>
            <a:r>
              <a:t>▸ A proposed EDA path (4/4)</a:t>
            </a:r>
          </a:p>
        </p:txBody>
      </p:sp>
      <p:sp>
        <p:nvSpPr>
          <p:cNvPr id="213"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1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https://python-graph-gallery.com/125-small-multiples-for-line-chart/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Title 1"/>
          <p:cNvSpPr txBox="1"/>
          <p:nvPr>
            <p:ph type="title"/>
          </p:nvPr>
        </p:nvSpPr>
        <p:spPr>
          <a:xfrm>
            <a:off x="359999" y="1439999"/>
            <a:ext cx="8229601" cy="620729"/>
          </a:xfrm>
          <a:prstGeom prst="rect">
            <a:avLst/>
          </a:prstGeom>
        </p:spPr>
        <p:txBody>
          <a:bodyPr/>
          <a:lstStyle/>
          <a:p>
            <a:pPr/>
            <a:r>
              <a:t>V. CLUSTERING WITH K-MEANS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Content Placeholder 1"/>
          <p:cNvSpPr txBox="1"/>
          <p:nvPr>
            <p:ph type="body" sz="half" idx="1"/>
          </p:nvPr>
        </p:nvSpPr>
        <p:spPr>
          <a:xfrm>
            <a:off x="611136" y="1412775"/>
            <a:ext cx="7561265" cy="3311526"/>
          </a:xfrm>
          <a:prstGeom prst="rect">
            <a:avLst/>
          </a:prstGeom>
        </p:spPr>
        <p:txBody>
          <a:bodyPr/>
          <a:lstStyle/>
          <a:p>
            <a:pPr/>
            <a:r>
              <a:t>Strictly speaking K-means is a machine learning algorithm (unsupervised learning)</a:t>
            </a:r>
          </a:p>
          <a:p>
            <a:pPr/>
            <a:r>
              <a:t>But its exploratory nature is particularly relevant to EDA</a:t>
            </a:r>
          </a:p>
          <a:p>
            <a:pPr/>
            <a:r>
              <a:t>Main goal is to identify similarities and clusters in dataset</a:t>
            </a:r>
          </a:p>
        </p:txBody>
      </p:sp>
      <p:sp>
        <p:nvSpPr>
          <p:cNvPr id="221" name="Title 2"/>
          <p:cNvSpPr txBox="1"/>
          <p:nvPr>
            <p:ph type="title"/>
          </p:nvPr>
        </p:nvSpPr>
        <p:spPr>
          <a:xfrm>
            <a:off x="359999" y="359999"/>
            <a:ext cx="8229601" cy="692738"/>
          </a:xfrm>
          <a:prstGeom prst="rect">
            <a:avLst/>
          </a:prstGeom>
        </p:spPr>
        <p:txBody>
          <a:bodyPr/>
          <a:lstStyle/>
          <a:p>
            <a:pPr/>
            <a:r>
              <a:t>▸ Discovering hidden structures in data</a:t>
            </a:r>
          </a:p>
        </p:txBody>
      </p:sp>
      <p:sp>
        <p:nvSpPr>
          <p:cNvPr id="22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2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https://github.com/rasbt/python-machine-learning-book</a:t>
            </a:r>
          </a:p>
          <a:p>
            <a:pPr indent="-126000" defTabSz="457200">
              <a:spcBef>
                <a:spcPts val="200"/>
              </a:spcBef>
              <a:buSzPct val="100000"/>
              <a:buFont typeface="Arial"/>
              <a:buChar char="•"/>
              <a:defRPr sz="1000"/>
            </a:pPr>
            <a:r>
              <a:t>http://scikit-learn.org/stable/modules/generated/sklearn.cluster.KMeans.html</a:t>
            </a:r>
          </a:p>
          <a:p>
            <a:pPr indent="-126000" defTabSz="457200">
              <a:spcBef>
                <a:spcPts val="200"/>
              </a:spcBef>
              <a:buSzPct val="100000"/>
              <a:buFont typeface="Arial"/>
              <a:buChar char="•"/>
              <a:defRPr sz="1000"/>
            </a:pPr>
            <a:r>
              <a:t>http://scikit-learn.org/stable/auto_examples/cluster/plot_cluster_iris.html#sphx-glr-auto-examples-cluster-plot-cluster-iris-py</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Content Placeholder 1"/>
          <p:cNvSpPr txBox="1"/>
          <p:nvPr>
            <p:ph type="body" sz="half" idx="1"/>
          </p:nvPr>
        </p:nvSpPr>
        <p:spPr>
          <a:xfrm>
            <a:off x="611136" y="1412775"/>
            <a:ext cx="7561265" cy="3311526"/>
          </a:xfrm>
          <a:prstGeom prst="rect">
            <a:avLst/>
          </a:prstGeom>
        </p:spPr>
        <p:txBody>
          <a:bodyPr/>
          <a:lstStyle/>
          <a:p>
            <a:pPr/>
            <a:r>
              <a:t>Main branches are: Supervised and Unsupervised learning</a:t>
            </a:r>
          </a:p>
          <a:p>
            <a:pPr/>
            <a:r>
              <a:t>Supervised learning: infer output (target) from input(s) (features) using labeled examples</a:t>
            </a:r>
          </a:p>
          <a:p>
            <a:pPr/>
            <a:r>
              <a:t>Unsupervised learning: no label, your task is to discover/infer them</a:t>
            </a:r>
          </a:p>
          <a:p>
            <a:pPr/>
            <a:r>
              <a:t>Unsupervised learning and K-means in particular allow to gain insight into your dataset valuable for further modeling tasks</a:t>
            </a:r>
          </a:p>
        </p:txBody>
      </p:sp>
      <p:sp>
        <p:nvSpPr>
          <p:cNvPr id="226" name="Title 2"/>
          <p:cNvSpPr txBox="1"/>
          <p:nvPr>
            <p:ph type="title"/>
          </p:nvPr>
        </p:nvSpPr>
        <p:spPr>
          <a:xfrm>
            <a:off x="359999" y="359999"/>
            <a:ext cx="8229601" cy="692738"/>
          </a:xfrm>
          <a:prstGeom prst="rect">
            <a:avLst/>
          </a:prstGeom>
        </p:spPr>
        <p:txBody>
          <a:bodyPr/>
          <a:lstStyle/>
          <a:p>
            <a:pPr/>
            <a:r>
              <a:t>▸ A sneak peak at Machine Learning</a:t>
            </a:r>
          </a:p>
        </p:txBody>
      </p:sp>
      <p:sp>
        <p:nvSpPr>
          <p:cNvPr id="227"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2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https://github.com/rasbt/python-machine-learning-book</a:t>
            </a:r>
          </a:p>
          <a:p>
            <a:pPr indent="-126000" defTabSz="457200">
              <a:spcBef>
                <a:spcPts val="200"/>
              </a:spcBef>
              <a:buSzPct val="100000"/>
              <a:buFont typeface="Arial"/>
              <a:buChar char="•"/>
              <a:defRPr sz="1000"/>
            </a:pPr>
            <a:r>
              <a:t>http://scikit-learn.org/stable/modules/generated/sklearn.cluster.KMeans.html</a:t>
            </a:r>
          </a:p>
          <a:p>
            <a:pPr indent="-126000" defTabSz="457200">
              <a:spcBef>
                <a:spcPts val="200"/>
              </a:spcBef>
              <a:buSzPct val="100000"/>
              <a:buFont typeface="Arial"/>
              <a:buChar char="•"/>
              <a:defRPr sz="1000"/>
            </a:pPr>
            <a:r>
              <a:t>http://scikit-learn.org/stable/auto_examples/cluster/plot_cluster_iris.html#sphx-glr-auto-examples-cluster-plot-cluster-iris-py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xfrm>
            <a:off x="359999" y="359999"/>
            <a:ext cx="8229601" cy="692738"/>
          </a:xfrm>
          <a:prstGeom prst="rect">
            <a:avLst/>
          </a:prstGeom>
        </p:spPr>
        <p:txBody>
          <a:bodyPr/>
          <a:lstStyle/>
          <a:p>
            <a:pPr/>
            <a:r>
              <a:t>▸ An example of unlabeled data</a:t>
            </a:r>
          </a:p>
        </p:txBody>
      </p:sp>
      <p:sp>
        <p:nvSpPr>
          <p:cNvPr id="233"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3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https://github.com/rasbt/python-machine-learning-book</a:t>
            </a:r>
          </a:p>
          <a:p>
            <a:pPr indent="-126000" defTabSz="457200">
              <a:spcBef>
                <a:spcPts val="200"/>
              </a:spcBef>
              <a:buSzPct val="100000"/>
              <a:buFont typeface="Arial"/>
              <a:buChar char="•"/>
              <a:defRPr sz="1000"/>
            </a:pPr>
            <a:r>
              <a:t>http://scikit-learn.org/stable/modules/generated/sklearn.cluster.KMeans.html</a:t>
            </a:r>
          </a:p>
          <a:p>
            <a:pPr indent="-126000" defTabSz="457200">
              <a:spcBef>
                <a:spcPts val="200"/>
              </a:spcBef>
              <a:buSzPct val="100000"/>
              <a:buFont typeface="Arial"/>
              <a:buChar char="•"/>
              <a:defRPr sz="1000"/>
            </a:pPr>
            <a:r>
              <a:t>http://scikit-learn.org/stable/modules/generated/sklearn.datasets.make_blobs.html</a:t>
            </a:r>
          </a:p>
        </p:txBody>
      </p:sp>
      <p:pic>
        <p:nvPicPr>
          <p:cNvPr id="235" name="Picture 5" descr="Picture 5"/>
          <p:cNvPicPr>
            <a:picLocks noChangeAspect="1"/>
          </p:cNvPicPr>
          <p:nvPr/>
        </p:nvPicPr>
        <p:blipFill>
          <a:blip r:embed="rId3">
            <a:extLst/>
          </a:blip>
          <a:stretch>
            <a:fillRect/>
          </a:stretch>
        </p:blipFill>
        <p:spPr>
          <a:xfrm>
            <a:off x="1043608" y="1427476"/>
            <a:ext cx="7200801" cy="3643008"/>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Content Placeholder 1"/>
          <p:cNvSpPr txBox="1"/>
          <p:nvPr>
            <p:ph type="body" sz="half" idx="1"/>
          </p:nvPr>
        </p:nvSpPr>
        <p:spPr>
          <a:xfrm>
            <a:off x="611136" y="1412775"/>
            <a:ext cx="7561265" cy="3311526"/>
          </a:xfrm>
          <a:prstGeom prst="rect">
            <a:avLst/>
          </a:prstGeom>
        </p:spPr>
        <p:txBody>
          <a:bodyPr/>
          <a:lstStyle/>
          <a:p>
            <a:pPr/>
            <a:r>
              <a:t>Randomly pick k centroids as initial cluster centers</a:t>
            </a:r>
          </a:p>
          <a:p>
            <a:pPr/>
            <a:r>
              <a:t>Assign each sample to the nearest centroids</a:t>
            </a:r>
          </a:p>
          <a:p>
            <a:pPr/>
            <a:r>
              <a:t>Move centroids to the center of the samples previously assigned</a:t>
            </a:r>
          </a:p>
          <a:p>
            <a:pPr/>
            <a:r>
              <a:t>Repeat previous 2 steps until centroids positions settle down</a:t>
            </a:r>
          </a:p>
        </p:txBody>
      </p:sp>
      <p:sp>
        <p:nvSpPr>
          <p:cNvPr id="240" name="Title 2"/>
          <p:cNvSpPr txBox="1"/>
          <p:nvPr>
            <p:ph type="title"/>
          </p:nvPr>
        </p:nvSpPr>
        <p:spPr>
          <a:xfrm>
            <a:off x="359999" y="359999"/>
            <a:ext cx="8229601" cy="692738"/>
          </a:xfrm>
          <a:prstGeom prst="rect">
            <a:avLst/>
          </a:prstGeom>
        </p:spPr>
        <p:txBody>
          <a:bodyPr/>
          <a:lstStyle/>
          <a:p>
            <a:pPr/>
            <a:r>
              <a:t>▸ K-means in action</a:t>
            </a:r>
          </a:p>
        </p:txBody>
      </p:sp>
      <p:sp>
        <p:nvSpPr>
          <p:cNvPr id="24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4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xfrm>
            <a:off x="359999" y="359999"/>
            <a:ext cx="8229601" cy="692738"/>
          </a:xfrm>
          <a:prstGeom prst="rect">
            <a:avLst/>
          </a:prstGeom>
        </p:spPr>
        <p:txBody>
          <a:bodyPr/>
          <a:lstStyle/>
          <a:p>
            <a:pPr/>
            <a:r>
              <a:t>▸ Randomly pick k centroids</a:t>
            </a:r>
          </a:p>
        </p:txBody>
      </p:sp>
      <p:sp>
        <p:nvSpPr>
          <p:cNvPr id="24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4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pic>
        <p:nvPicPr>
          <p:cNvPr id="247" name="Picture 5" descr="Picture 5"/>
          <p:cNvPicPr>
            <a:picLocks noChangeAspect="1"/>
          </p:cNvPicPr>
          <p:nvPr/>
        </p:nvPicPr>
        <p:blipFill>
          <a:blip r:embed="rId2">
            <a:extLst/>
          </a:blip>
          <a:stretch>
            <a:fillRect/>
          </a:stretch>
        </p:blipFill>
        <p:spPr>
          <a:xfrm>
            <a:off x="1720746" y="1124744"/>
            <a:ext cx="5846522" cy="4248473"/>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xfrm>
            <a:off x="359999" y="359999"/>
            <a:ext cx="8229601" cy="692738"/>
          </a:xfrm>
          <a:prstGeom prst="rect">
            <a:avLst/>
          </a:prstGeom>
        </p:spPr>
        <p:txBody>
          <a:bodyPr/>
          <a:lstStyle/>
          <a:p>
            <a:pPr/>
            <a:r>
              <a:t>▸ Assign nearest samples (iteration 1)</a:t>
            </a:r>
          </a:p>
        </p:txBody>
      </p:sp>
      <p:sp>
        <p:nvSpPr>
          <p:cNvPr id="25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5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pic>
        <p:nvPicPr>
          <p:cNvPr id="252" name="Picture 5" descr="Picture 5"/>
          <p:cNvPicPr>
            <a:picLocks noChangeAspect="1"/>
          </p:cNvPicPr>
          <p:nvPr/>
        </p:nvPicPr>
        <p:blipFill>
          <a:blip r:embed="rId2">
            <a:extLst/>
          </a:blip>
          <a:stretch>
            <a:fillRect/>
          </a:stretch>
        </p:blipFill>
        <p:spPr>
          <a:xfrm>
            <a:off x="1482943" y="1124744"/>
            <a:ext cx="6322131" cy="424847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Content Placeholder 1"/>
          <p:cNvSpPr txBox="1"/>
          <p:nvPr>
            <p:ph type="body" sz="half" idx="1"/>
          </p:nvPr>
        </p:nvSpPr>
        <p:spPr>
          <a:xfrm>
            <a:off x="611136" y="1412775"/>
            <a:ext cx="7561265" cy="3311526"/>
          </a:xfrm>
          <a:prstGeom prst="rect">
            <a:avLst/>
          </a:prstGeom>
        </p:spPr>
        <p:txBody>
          <a:bodyPr/>
          <a:lstStyle/>
          <a:p>
            <a:pPr/>
            <a:r>
              <a:t>To get acquainted gain insights on "never-seen" dataset</a:t>
            </a:r>
          </a:p>
          <a:p>
            <a:pPr/>
            <a:r>
              <a:t>To check assumptions required by modeling approaches</a:t>
            </a:r>
          </a:p>
          <a:p>
            <a:pPr/>
            <a:r>
              <a:t>To identify potential correlation between variables</a:t>
            </a:r>
          </a:p>
          <a:p>
            <a:pPr/>
            <a:r>
              <a:t>To identify potential similarities and clusters</a:t>
            </a:r>
          </a:p>
          <a:p>
            <a:pPr/>
            <a:r>
              <a:t>...</a:t>
            </a:r>
          </a:p>
        </p:txBody>
      </p:sp>
      <p:sp>
        <p:nvSpPr>
          <p:cNvPr id="59" name="Title 2"/>
          <p:cNvSpPr txBox="1"/>
          <p:nvPr>
            <p:ph type="title"/>
          </p:nvPr>
        </p:nvSpPr>
        <p:spPr>
          <a:xfrm>
            <a:off x="359999" y="359999"/>
            <a:ext cx="8229601" cy="692738"/>
          </a:xfrm>
          <a:prstGeom prst="rect">
            <a:avLst/>
          </a:prstGeom>
        </p:spPr>
        <p:txBody>
          <a:bodyPr/>
          <a:lstStyle/>
          <a:p>
            <a:pPr/>
            <a:r>
              <a:t>▸ EDA motivation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359999" y="359999"/>
            <a:ext cx="8229601" cy="692738"/>
          </a:xfrm>
          <a:prstGeom prst="rect">
            <a:avLst/>
          </a:prstGeom>
        </p:spPr>
        <p:txBody>
          <a:bodyPr/>
          <a:lstStyle/>
          <a:p>
            <a:pPr/>
            <a:r>
              <a:t>▸ Move centroids to the center (iteration 1)</a:t>
            </a:r>
          </a:p>
        </p:txBody>
      </p:sp>
      <p:sp>
        <p:nvSpPr>
          <p:cNvPr id="25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5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pic>
        <p:nvPicPr>
          <p:cNvPr id="257" name="Picture 5" descr="Picture 5"/>
          <p:cNvPicPr>
            <a:picLocks noChangeAspect="1"/>
          </p:cNvPicPr>
          <p:nvPr/>
        </p:nvPicPr>
        <p:blipFill>
          <a:blip r:embed="rId2">
            <a:extLst/>
          </a:blip>
          <a:stretch>
            <a:fillRect/>
          </a:stretch>
        </p:blipFill>
        <p:spPr>
          <a:xfrm>
            <a:off x="1709979" y="1124744"/>
            <a:ext cx="5868056" cy="4248473"/>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359999" y="359999"/>
            <a:ext cx="8229601" cy="692738"/>
          </a:xfrm>
          <a:prstGeom prst="rect">
            <a:avLst/>
          </a:prstGeom>
        </p:spPr>
        <p:txBody>
          <a:bodyPr/>
          <a:lstStyle/>
          <a:p>
            <a:pPr/>
            <a:r>
              <a:t>▸ Assign sample to nearest centroids (iteration 2)</a:t>
            </a:r>
          </a:p>
        </p:txBody>
      </p:sp>
      <p:sp>
        <p:nvSpPr>
          <p:cNvPr id="26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6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pic>
        <p:nvPicPr>
          <p:cNvPr id="262" name="Picture 5" descr="Picture 5"/>
          <p:cNvPicPr>
            <a:picLocks noChangeAspect="1"/>
          </p:cNvPicPr>
          <p:nvPr/>
        </p:nvPicPr>
        <p:blipFill>
          <a:blip r:embed="rId2">
            <a:extLst/>
          </a:blip>
          <a:stretch>
            <a:fillRect/>
          </a:stretch>
        </p:blipFill>
        <p:spPr>
          <a:xfrm>
            <a:off x="1671663" y="1124744"/>
            <a:ext cx="5944690" cy="4248473"/>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Title 1"/>
          <p:cNvSpPr txBox="1"/>
          <p:nvPr>
            <p:ph type="title"/>
          </p:nvPr>
        </p:nvSpPr>
        <p:spPr>
          <a:xfrm>
            <a:off x="359999" y="359999"/>
            <a:ext cx="8229601" cy="692738"/>
          </a:xfrm>
          <a:prstGeom prst="rect">
            <a:avLst/>
          </a:prstGeom>
        </p:spPr>
        <p:txBody>
          <a:bodyPr/>
          <a:lstStyle/>
          <a:p>
            <a:pPr/>
            <a:r>
              <a:t>▸ Move centroids to the center (iteration 2)</a:t>
            </a:r>
          </a:p>
        </p:txBody>
      </p:sp>
      <p:sp>
        <p:nvSpPr>
          <p:cNvPr id="265"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6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pic>
        <p:nvPicPr>
          <p:cNvPr id="267" name="Picture 5" descr="Picture 5"/>
          <p:cNvPicPr>
            <a:picLocks noChangeAspect="1"/>
          </p:cNvPicPr>
          <p:nvPr/>
        </p:nvPicPr>
        <p:blipFill>
          <a:blip r:embed="rId2">
            <a:extLst/>
          </a:blip>
          <a:stretch>
            <a:fillRect/>
          </a:stretch>
        </p:blipFill>
        <p:spPr>
          <a:xfrm>
            <a:off x="1848960" y="1124744"/>
            <a:ext cx="5590096" cy="4248473"/>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Title 1"/>
          <p:cNvSpPr txBox="1"/>
          <p:nvPr>
            <p:ph type="title"/>
          </p:nvPr>
        </p:nvSpPr>
        <p:spPr>
          <a:xfrm>
            <a:off x="359999" y="359999"/>
            <a:ext cx="8229601" cy="692738"/>
          </a:xfrm>
          <a:prstGeom prst="rect">
            <a:avLst/>
          </a:prstGeom>
        </p:spPr>
        <p:txBody>
          <a:bodyPr/>
          <a:lstStyle/>
          <a:p>
            <a:pPr/>
            <a:r>
              <a:t>▸  Move centroids to the center (iteration 3)</a:t>
            </a:r>
          </a:p>
        </p:txBody>
      </p:sp>
      <p:sp>
        <p:nvSpPr>
          <p:cNvPr id="27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7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pic>
        <p:nvPicPr>
          <p:cNvPr id="272" name="Picture 5" descr="Picture 5"/>
          <p:cNvPicPr>
            <a:picLocks noChangeAspect="1"/>
          </p:cNvPicPr>
          <p:nvPr/>
        </p:nvPicPr>
        <p:blipFill>
          <a:blip r:embed="rId3">
            <a:extLst/>
          </a:blip>
          <a:stretch>
            <a:fillRect/>
          </a:stretch>
        </p:blipFill>
        <p:spPr>
          <a:xfrm>
            <a:off x="1773419" y="1124744"/>
            <a:ext cx="5741178" cy="4248473"/>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Content Placeholder 1"/>
          <p:cNvSpPr txBox="1"/>
          <p:nvPr>
            <p:ph type="body" sz="half" idx="1"/>
          </p:nvPr>
        </p:nvSpPr>
        <p:spPr>
          <a:xfrm>
            <a:off x="611136" y="1412775"/>
            <a:ext cx="7561265" cy="3311526"/>
          </a:xfrm>
          <a:prstGeom prst="rect">
            <a:avLst/>
          </a:prstGeom>
        </p:spPr>
        <p:txBody>
          <a:bodyPr/>
          <a:lstStyle/>
          <a:p>
            <a:pPr/>
            <a:r>
              <a:t>In our case, with a contrived example, looked like an obvious choice</a:t>
            </a:r>
          </a:p>
          <a:p>
            <a:pPr/>
            <a:r>
              <a:t>However, will not be always the case</a:t>
            </a:r>
          </a:p>
          <a:p>
            <a:pPr/>
            <a:r>
              <a:t>Fortunately, the elbow method to find the optimal number of clusters</a:t>
            </a:r>
          </a:p>
        </p:txBody>
      </p:sp>
      <p:sp>
        <p:nvSpPr>
          <p:cNvPr id="277" name="Title 2"/>
          <p:cNvSpPr txBox="1"/>
          <p:nvPr>
            <p:ph type="title"/>
          </p:nvPr>
        </p:nvSpPr>
        <p:spPr>
          <a:xfrm>
            <a:off x="359999" y="359999"/>
            <a:ext cx="8229601" cy="692738"/>
          </a:xfrm>
          <a:prstGeom prst="rect">
            <a:avLst/>
          </a:prstGeom>
        </p:spPr>
        <p:txBody>
          <a:bodyPr/>
          <a:lstStyle/>
          <a:p>
            <a:pPr/>
            <a:r>
              <a:t>▸  Why 3 clusters and not 4 or 5 or ...</a:t>
            </a:r>
          </a:p>
        </p:txBody>
      </p:sp>
      <p:sp>
        <p:nvSpPr>
          <p:cNvPr id="27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7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Content Placeholder 1"/>
          <p:cNvSpPr txBox="1"/>
          <p:nvPr>
            <p:ph type="body" sz="half" idx="1"/>
          </p:nvPr>
        </p:nvSpPr>
        <p:spPr>
          <a:xfrm>
            <a:off x="611136" y="1412775"/>
            <a:ext cx="7561265" cy="3311526"/>
          </a:xfrm>
          <a:prstGeom prst="rect">
            <a:avLst/>
          </a:prstGeom>
        </p:spPr>
        <p:txBody>
          <a:bodyPr/>
          <a:lstStyle/>
          <a:p>
            <a:pPr/>
            <a:r>
              <a:t>Run the K-means algorithm several time with various number of clusters: 3, 4, 5, ...</a:t>
            </a:r>
          </a:p>
          <a:p>
            <a:pPr/>
            <a:r>
              <a:t>Calculate the inertia for each </a:t>
            </a:r>
          </a:p>
          <a:p>
            <a:pPr/>
            <a:r>
              <a:t>Plot inertia vs. number of clusters and spot the "elbow"</a:t>
            </a:r>
          </a:p>
        </p:txBody>
      </p:sp>
      <p:sp>
        <p:nvSpPr>
          <p:cNvPr id="282" name="Title 2"/>
          <p:cNvSpPr txBox="1"/>
          <p:nvPr>
            <p:ph type="title"/>
          </p:nvPr>
        </p:nvSpPr>
        <p:spPr>
          <a:xfrm>
            <a:off x="359999" y="359999"/>
            <a:ext cx="8229601" cy="692738"/>
          </a:xfrm>
          <a:prstGeom prst="rect">
            <a:avLst/>
          </a:prstGeom>
        </p:spPr>
        <p:txBody>
          <a:bodyPr/>
          <a:lstStyle/>
          <a:p>
            <a:pPr/>
            <a:r>
              <a:t>▸  The "Elbow" method</a:t>
            </a:r>
          </a:p>
        </p:txBody>
      </p:sp>
      <p:sp>
        <p:nvSpPr>
          <p:cNvPr id="283"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8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https://www.naftaliharris.com/blog/visualizing-k-means-clustering/</a:t>
            </a:r>
          </a:p>
          <a:p>
            <a:pPr indent="-126000" defTabSz="457200">
              <a:spcBef>
                <a:spcPts val="200"/>
              </a:spcBef>
              <a:buSzPct val="100000"/>
              <a:buFont typeface="Arial"/>
              <a:buChar char="•"/>
              <a:defRPr sz="1000"/>
            </a:pPr>
            <a:r>
              <a:t>http://scikit-learn.org/stable/modules/generated/sklearn.cluster.KMeans.html</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Title 1"/>
          <p:cNvSpPr txBox="1"/>
          <p:nvPr>
            <p:ph type="title"/>
          </p:nvPr>
        </p:nvSpPr>
        <p:spPr>
          <a:xfrm>
            <a:off x="359999" y="359999"/>
            <a:ext cx="8229601" cy="692738"/>
          </a:xfrm>
          <a:prstGeom prst="rect">
            <a:avLst/>
          </a:prstGeom>
        </p:spPr>
        <p:txBody>
          <a:bodyPr/>
          <a:lstStyle/>
          <a:p>
            <a:pPr/>
            <a:r>
              <a:t>▸  The "Elbow" method in action</a:t>
            </a:r>
          </a:p>
        </p:txBody>
      </p:sp>
      <p:sp>
        <p:nvSpPr>
          <p:cNvPr id="289"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9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https://github.com/rasbt/python-machine-learning-book</a:t>
            </a:r>
          </a:p>
          <a:p>
            <a:pPr indent="-126000" defTabSz="457200">
              <a:spcBef>
                <a:spcPts val="200"/>
              </a:spcBef>
              <a:buSzPct val="100000"/>
              <a:buFont typeface="Arial"/>
              <a:buChar char="•"/>
              <a:defRPr sz="1000"/>
            </a:pPr>
            <a:r>
              <a:t>http://scikit-learn.org/stable/modules/generated/sklearn.cluster.KMeans.html</a:t>
            </a:r>
          </a:p>
        </p:txBody>
      </p:sp>
      <p:pic>
        <p:nvPicPr>
          <p:cNvPr id="291" name="Picture 5" descr="Picture 5"/>
          <p:cNvPicPr>
            <a:picLocks noChangeAspect="1"/>
          </p:cNvPicPr>
          <p:nvPr/>
        </p:nvPicPr>
        <p:blipFill>
          <a:blip r:embed="rId3">
            <a:extLst/>
          </a:blip>
          <a:stretch>
            <a:fillRect/>
          </a:stretch>
        </p:blipFill>
        <p:spPr>
          <a:xfrm>
            <a:off x="1642477" y="1124744"/>
            <a:ext cx="6003062" cy="4248473"/>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359999" y="359999"/>
            <a:ext cx="8229601" cy="692738"/>
          </a:xfrm>
          <a:prstGeom prst="rect">
            <a:avLst/>
          </a:prstGeom>
        </p:spPr>
        <p:txBody>
          <a:bodyPr/>
          <a:lstStyle/>
          <a:p>
            <a:pPr/>
            <a:r>
              <a:t>▸  Our initial dataset clustered</a:t>
            </a:r>
          </a:p>
        </p:txBody>
      </p:sp>
      <p:sp>
        <p:nvSpPr>
          <p:cNvPr id="29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9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https://github.com/rasbt/python-machine-learning-book</a:t>
            </a:r>
          </a:p>
          <a:p>
            <a:pPr indent="-126000" defTabSz="457200">
              <a:spcBef>
                <a:spcPts val="200"/>
              </a:spcBef>
              <a:buSzPct val="100000"/>
              <a:buFont typeface="Arial"/>
              <a:buChar char="•"/>
              <a:defRPr sz="1000"/>
            </a:pPr>
            <a:r>
              <a:t>http://scikit-learn.org/stable/modules/generated/sklearn.cluster.KMeans.html</a:t>
            </a:r>
          </a:p>
        </p:txBody>
      </p:sp>
      <p:pic>
        <p:nvPicPr>
          <p:cNvPr id="298" name="Picture 5" descr="Picture 5"/>
          <p:cNvPicPr>
            <a:picLocks noChangeAspect="1"/>
          </p:cNvPicPr>
          <p:nvPr/>
        </p:nvPicPr>
        <p:blipFill>
          <a:blip r:embed="rId3">
            <a:extLst/>
          </a:blip>
          <a:stretch>
            <a:fillRect/>
          </a:stretch>
        </p:blipFill>
        <p:spPr>
          <a:xfrm>
            <a:off x="1747770" y="1124744"/>
            <a:ext cx="5792476" cy="4248473"/>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Content Placeholder 1"/>
          <p:cNvSpPr txBox="1"/>
          <p:nvPr>
            <p:ph type="body" sz="half" idx="1"/>
          </p:nvPr>
        </p:nvSpPr>
        <p:spPr>
          <a:xfrm>
            <a:off x="611136" y="1412775"/>
            <a:ext cx="7561265" cy="3311526"/>
          </a:xfrm>
          <a:prstGeom prst="rect">
            <a:avLst/>
          </a:prstGeom>
        </p:spPr>
        <p:txBody>
          <a:bodyPr/>
          <a:lstStyle/>
          <a:p>
            <a:pPr/>
            <a:r>
              <a:t>EDA pipeline is standardized and should be followed sequentially</a:t>
            </a:r>
          </a:p>
          <a:p>
            <a:pPr/>
            <a:r>
              <a:t>When using K-means, it is always clear how many clusters should be chosen</a:t>
            </a:r>
          </a:p>
          <a:p>
            <a:pPr/>
            <a:r>
              <a:t>Initial position of K-means cluster centroids does not impact the final result</a:t>
            </a:r>
          </a:p>
          <a:p>
            <a:pPr/>
            <a:r>
              <a:t>The "Knee" method allows to assess the number of relevant clusters</a:t>
            </a:r>
          </a:p>
        </p:txBody>
      </p:sp>
      <p:sp>
        <p:nvSpPr>
          <p:cNvPr id="303" name="Title 2"/>
          <p:cNvSpPr txBox="1"/>
          <p:nvPr>
            <p:ph type="title"/>
          </p:nvPr>
        </p:nvSpPr>
        <p:spPr>
          <a:xfrm>
            <a:off x="359999" y="359999"/>
            <a:ext cx="8229601" cy="692738"/>
          </a:xfrm>
          <a:prstGeom prst="rect">
            <a:avLst/>
          </a:prstGeom>
        </p:spPr>
        <p:txBody>
          <a:bodyPr/>
          <a:lstStyle/>
          <a:p>
            <a:pPr/>
            <a:r>
              <a:t>▸ Quiz 4</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Content Placeholder 1"/>
          <p:cNvSpPr txBox="1"/>
          <p:nvPr>
            <p:ph type="body" sz="half" idx="1"/>
          </p:nvPr>
        </p:nvSpPr>
        <p:spPr>
          <a:xfrm>
            <a:off x="611136" y="1412775"/>
            <a:ext cx="7561265" cy="3311526"/>
          </a:xfrm>
          <a:prstGeom prst="rect">
            <a:avLst/>
          </a:prstGeom>
        </p:spPr>
        <p:txBody>
          <a:bodyPr/>
          <a:lstStyle/>
          <a:p>
            <a:pPr/>
            <a:r>
              <a:t>In its tabular form, data is not really conducive to interpretation</a:t>
            </a:r>
          </a:p>
          <a:p>
            <a:pPr/>
            <a:r>
              <a:t>Quest is to find the "angle of view" that will suddenly reveal never expected properties</a:t>
            </a:r>
          </a:p>
          <a:p>
            <a:pPr/>
            <a:r>
              <a:t>But it is a subtle game and require careful interpretation and critical thinking</a:t>
            </a:r>
          </a:p>
        </p:txBody>
      </p:sp>
      <p:sp>
        <p:nvSpPr>
          <p:cNvPr id="62" name="Title 2"/>
          <p:cNvSpPr txBox="1"/>
          <p:nvPr>
            <p:ph type="title"/>
          </p:nvPr>
        </p:nvSpPr>
        <p:spPr>
          <a:xfrm>
            <a:off x="359999" y="359999"/>
            <a:ext cx="8229601" cy="692738"/>
          </a:xfrm>
          <a:prstGeom prst="rect">
            <a:avLst/>
          </a:prstGeom>
        </p:spPr>
        <p:txBody>
          <a:bodyPr/>
          <a:lstStyle/>
          <a:p>
            <a:pPr/>
            <a:r>
              <a:t>▸ EDA as a detective work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Title 1"/>
          <p:cNvSpPr txBox="1"/>
          <p:nvPr>
            <p:ph type="title"/>
          </p:nvPr>
        </p:nvSpPr>
        <p:spPr>
          <a:xfrm>
            <a:off x="359999" y="359999"/>
            <a:ext cx="8229601" cy="692738"/>
          </a:xfrm>
          <a:prstGeom prst="rect">
            <a:avLst/>
          </a:prstGeom>
        </p:spPr>
        <p:txBody>
          <a:bodyPr/>
          <a:lstStyle/>
          <a:p>
            <a:pPr/>
            <a:r>
              <a:t>▸ Does correlation imply causation?</a:t>
            </a:r>
          </a:p>
        </p:txBody>
      </p:sp>
      <p:sp>
        <p:nvSpPr>
          <p:cNvPr id="67"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6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[https://www.xkcd.com/552/](https://www.xkcd.com/552/)</a:t>
            </a:r>
          </a:p>
          <a:p>
            <a:pPr indent="-126000" defTabSz="457200">
              <a:spcBef>
                <a:spcPts val="200"/>
              </a:spcBef>
              <a:buSzPct val="100000"/>
              <a:buFont typeface="Arial"/>
              <a:buChar char="•"/>
              <a:defRPr sz="1000"/>
            </a:pPr>
            <a:r>
              <a:t>[https://www.explainxkcd.com/wiki/index.php/552:_Correlation](https://www.explainxkcd.com/wiki/index.php/552:_Correlation)</a:t>
            </a:r>
          </a:p>
        </p:txBody>
      </p:sp>
      <p:pic>
        <p:nvPicPr>
          <p:cNvPr id="69" name="Picture 5" descr="Picture 5"/>
          <p:cNvPicPr>
            <a:picLocks noChangeAspect="1"/>
          </p:cNvPicPr>
          <p:nvPr/>
        </p:nvPicPr>
        <p:blipFill>
          <a:blip r:embed="rId4">
            <a:extLst/>
          </a:blip>
          <a:stretch>
            <a:fillRect/>
          </a:stretch>
        </p:blipFill>
        <p:spPr>
          <a:xfrm>
            <a:off x="1043608" y="1797837"/>
            <a:ext cx="7200800" cy="290228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Title 1"/>
          <p:cNvSpPr txBox="1"/>
          <p:nvPr>
            <p:ph type="title"/>
          </p:nvPr>
        </p:nvSpPr>
        <p:spPr>
          <a:xfrm>
            <a:off x="359999" y="359999"/>
            <a:ext cx="8229601" cy="692738"/>
          </a:xfrm>
          <a:prstGeom prst="rect">
            <a:avLst/>
          </a:prstGeom>
        </p:spPr>
        <p:txBody>
          <a:bodyPr/>
          <a:lstStyle/>
          <a:p>
            <a:pPr/>
            <a:r>
              <a:t>▸ Why quantitative AND graphical EDA?</a:t>
            </a:r>
          </a:p>
        </p:txBody>
      </p:sp>
      <p:sp>
        <p:nvSpPr>
          <p:cNvPr id="74"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7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[https://en.wikipedia.org/wiki/Anscombe%27s_quartet](https://en.wikipedia.org/wiki/Anscombe%27s_quartet)</a:t>
            </a:r>
          </a:p>
        </p:txBody>
      </p:sp>
      <p:pic>
        <p:nvPicPr>
          <p:cNvPr id="76" name="Picture 5" descr="Picture 5"/>
          <p:cNvPicPr>
            <a:picLocks noChangeAspect="1"/>
          </p:cNvPicPr>
          <p:nvPr/>
        </p:nvPicPr>
        <p:blipFill>
          <a:blip r:embed="rId3">
            <a:extLst/>
          </a:blip>
          <a:stretch>
            <a:fillRect/>
          </a:stretch>
        </p:blipFill>
        <p:spPr>
          <a:xfrm>
            <a:off x="1679957" y="1124744"/>
            <a:ext cx="5928102" cy="424847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Content Placeholder 1"/>
          <p:cNvSpPr txBox="1"/>
          <p:nvPr>
            <p:ph type="body" sz="half" idx="1"/>
          </p:nvPr>
        </p:nvSpPr>
        <p:spPr>
          <a:xfrm>
            <a:off x="611136" y="1412775"/>
            <a:ext cx="7561265" cy="3311526"/>
          </a:xfrm>
          <a:prstGeom prst="rect">
            <a:avLst/>
          </a:prstGeom>
        </p:spPr>
        <p:txBody>
          <a:bodyPr/>
          <a:lstStyle/>
          <a:p>
            <a:pPr/>
            <a:r>
              <a:t>Taking a quick look at rows, columns</a:t>
            </a:r>
          </a:p>
          <a:p>
            <a:pPr/>
            <a:r>
              <a:t>Computing summary statistics</a:t>
            </a:r>
          </a:p>
          <a:p>
            <a:pPr/>
            <a:r>
              <a:t>Performing linear regression</a:t>
            </a:r>
          </a:p>
          <a:p>
            <a:pPr/>
            <a:r>
              <a:t>Plotting scatter plots</a:t>
            </a:r>
          </a:p>
        </p:txBody>
      </p:sp>
      <p:sp>
        <p:nvSpPr>
          <p:cNvPr id="81" name="Title 2"/>
          <p:cNvSpPr txBox="1"/>
          <p:nvPr>
            <p:ph type="title"/>
          </p:nvPr>
        </p:nvSpPr>
        <p:spPr>
          <a:xfrm>
            <a:off x="359999" y="359999"/>
            <a:ext cx="8229601" cy="692738"/>
          </a:xfrm>
          <a:prstGeom prst="rect">
            <a:avLst/>
          </a:prstGeom>
        </p:spPr>
        <p:txBody>
          <a:bodyPr/>
          <a:lstStyle/>
          <a:p>
            <a:pPr/>
            <a:r>
              <a:t>▸ Anscombe's Quartet [Notebook Live Demo]</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Content Placeholder 1"/>
          <p:cNvSpPr txBox="1"/>
          <p:nvPr>
            <p:ph type="body" sz="half" idx="1"/>
          </p:nvPr>
        </p:nvSpPr>
        <p:spPr>
          <a:xfrm>
            <a:off x="611136" y="1412775"/>
            <a:ext cx="7561265" cy="3311526"/>
          </a:xfrm>
          <a:prstGeom prst="rect">
            <a:avLst/>
          </a:prstGeom>
        </p:spPr>
        <p:txBody>
          <a:bodyPr/>
          <a:lstStyle/>
          <a:p>
            <a:pPr/>
            <a:r>
              <a:t>EDA is most of the time an optional step in a data analysis pipeline</a:t>
            </a:r>
          </a:p>
          <a:p>
            <a:pPr/>
            <a:r>
              <a:t>Quantitative and graphical EDA should be conducted in parallel</a:t>
            </a:r>
          </a:p>
          <a:p>
            <a:pPr/>
            <a:r>
              <a:t>A strong correlation between variables X and Y indicates that a variation of X causes a variation of Y</a:t>
            </a:r>
          </a:p>
          <a:p>
            <a:pPr/>
            <a:r>
              <a:t>The issue illustrated by Anscombe is not an issue anymore in the Big Data era</a:t>
            </a:r>
          </a:p>
        </p:txBody>
      </p:sp>
      <p:sp>
        <p:nvSpPr>
          <p:cNvPr id="86" name="Title 2"/>
          <p:cNvSpPr txBox="1"/>
          <p:nvPr>
            <p:ph type="title"/>
          </p:nvPr>
        </p:nvSpPr>
        <p:spPr>
          <a:xfrm>
            <a:off x="359999" y="359999"/>
            <a:ext cx="8229601" cy="692738"/>
          </a:xfrm>
          <a:prstGeom prst="rect">
            <a:avLst/>
          </a:prstGeom>
        </p:spPr>
        <p:txBody>
          <a:bodyPr/>
          <a:lstStyle/>
          <a:p>
            <a:pPr/>
            <a:r>
              <a:t>▸ Quiz 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