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dor Markon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comments" Target="comments/comment1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4-06T20:03:15.095" idx="1">
    <p:pos x="1920" y="1600"/>
    <p:text>Great! Nothing to complain about!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200000"/>
      </a:lnSpc>
      <a:defRPr sz="1200">
        <a:latin typeface="+mn-lt"/>
        <a:ea typeface="+mn-ea"/>
        <a:cs typeface="+mn-cs"/>
        <a:sym typeface="Calibri"/>
      </a:defRPr>
    </a:lvl1pPr>
    <a:lvl2pPr indent="228600" defTabSz="457200" latinLnBrk="0">
      <a:lnSpc>
        <a:spcPct val="200000"/>
      </a:lnSpc>
      <a:defRPr sz="1200">
        <a:latin typeface="+mn-lt"/>
        <a:ea typeface="+mn-ea"/>
        <a:cs typeface="+mn-cs"/>
        <a:sym typeface="Calibri"/>
      </a:defRPr>
    </a:lvl2pPr>
    <a:lvl3pPr indent="457200" defTabSz="457200" latinLnBrk="0">
      <a:lnSpc>
        <a:spcPct val="200000"/>
      </a:lnSpc>
      <a:defRPr sz="1200">
        <a:latin typeface="+mn-lt"/>
        <a:ea typeface="+mn-ea"/>
        <a:cs typeface="+mn-cs"/>
        <a:sym typeface="Calibri"/>
      </a:defRPr>
    </a:lvl3pPr>
    <a:lvl4pPr indent="685800" defTabSz="457200" latinLnBrk="0">
      <a:lnSpc>
        <a:spcPct val="200000"/>
      </a:lnSpc>
      <a:defRPr sz="1200">
        <a:latin typeface="+mn-lt"/>
        <a:ea typeface="+mn-ea"/>
        <a:cs typeface="+mn-cs"/>
        <a:sym typeface="Calibri"/>
      </a:defRPr>
    </a:lvl4pPr>
    <a:lvl5pPr indent="914400" defTabSz="457200" latinLnBrk="0">
      <a:lnSpc>
        <a:spcPct val="200000"/>
      </a:lnSpc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lnSpc>
        <a:spcPct val="200000"/>
      </a:lnSpc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lnSpc>
        <a:spcPct val="200000"/>
      </a:lnSpc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lnSpc>
        <a:spcPct val="200000"/>
      </a:lnSpc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lnSpc>
        <a:spcPct val="200000"/>
      </a:lnSpc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This is a first part of the Open Data Bikes use cases focusing on Exploratory Data Analysis. A second part will try to predict bike availability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Analyze the daily profile for each station from 2017-07-09 to 2017-09-26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[Teacher] Dedicate 15-30 min to the code snippet below showing and executing code live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[Student] Be sure to run and understand the following code snippets before answering module's assignment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1450" indent="-171450">
              <a:buSzPct val="100000"/>
              <a:buFont typeface="Arial"/>
              <a:buChar char="•"/>
            </a:lvl1pPr>
          </a:lstStyle>
          <a:p>
            <a:pPr/>
            <a:r>
              <a:t>The prediction objective will be left as Machine Learning exercise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1450" indent="-171450">
              <a:buSzPct val="100000"/>
              <a:buFont typeface="Arial"/>
              <a:buChar char="•"/>
            </a:lvl1pPr>
          </a:lstStyle>
          <a:p>
            <a:pPr/>
            <a:r>
              <a:t>The prediction objective will be left as a Machine Learning exercise (once covered ML obviously)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1450" indent="-171450">
              <a:buSzPct val="100000"/>
              <a:buFont typeface="Arial"/>
              <a:buChar char="•"/>
            </a:lvl1pPr>
          </a:lstStyle>
          <a:p>
            <a:pPr/>
            <a:r>
              <a:t>row: building and column:floors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[Teacher] Dedicate 15-30 min to the code snippet below showing and executing code live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[Student] Be sure to run and understand the following code snippets before answering module's assignment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xfrm>
            <a:off x="359999" y="1439999"/>
            <a:ext cx="8229601" cy="62072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/>
          <p:nvPr>
            <p:ph type="body" sz="half" idx="1"/>
          </p:nvPr>
        </p:nvSpPr>
        <p:spPr>
          <a:xfrm>
            <a:off x="611137" y="1412775"/>
            <a:ext cx="7561264" cy="33115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200" indent="-457200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  <a:lvl2pPr marL="681717" indent="-224517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2pPr>
            <a:lvl3pPr marL="1123950" indent="-209550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3pPr>
            <a:lvl4pPr marL="1623060" indent="-251460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4pPr>
            <a:lvl5pPr marL="2080260" indent="-251460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>
            <a:lvl1pPr>
              <a:defRPr cap="none" sz="2600"/>
            </a:lvl1pPr>
          </a:lstStyle>
          <a:p>
            <a:pPr/>
            <a:r>
              <a:t>Title Text</a:t>
            </a:r>
          </a:p>
        </p:txBody>
      </p:sp>
      <p:sp>
        <p:nvSpPr>
          <p:cNvPr id="29" name="Text Placeholder 11"/>
          <p:cNvSpPr/>
          <p:nvPr>
            <p:ph type="body" sz="quarter" idx="13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200"/>
              </a:spcBef>
              <a:buSzTx/>
              <a:buFontTx/>
              <a:buNone/>
              <a:defRPr b="1" sz="1100"/>
            </a:pP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>
            <a:lvl1pPr>
              <a:defRPr cap="none" sz="26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Picture Placeholder 3"/>
          <p:cNvSpPr/>
          <p:nvPr>
            <p:ph type="pic" idx="13"/>
          </p:nvPr>
        </p:nvSpPr>
        <p:spPr>
          <a:xfrm>
            <a:off x="1043608" y="1124744"/>
            <a:ext cx="7200801" cy="424847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  <a:lvl2pPr marL="569458" indent="-112258">
              <a:spcBef>
                <a:spcPts val="200"/>
              </a:spcBef>
              <a:buFontTx/>
              <a:defRPr b="1" sz="1100"/>
            </a:lvl2pPr>
            <a:lvl3pPr marL="1019175" indent="-104775">
              <a:spcBef>
                <a:spcPts val="200"/>
              </a:spcBef>
              <a:buFontTx/>
              <a:defRPr b="1" sz="1100"/>
            </a:lvl3pPr>
            <a:lvl4pPr marL="1497330" indent="-125730">
              <a:spcBef>
                <a:spcPts val="200"/>
              </a:spcBef>
              <a:buFontTx/>
              <a:defRPr b="1" sz="1100"/>
            </a:lvl4pPr>
            <a:lvl5pPr marL="1954529" indent="-125729">
              <a:spcBef>
                <a:spcPts val="200"/>
              </a:spcBef>
              <a:buFontTx/>
              <a:defRPr b="1" sz="1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9999" y="1439999"/>
            <a:ext cx="8229601" cy="83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omments" Target="../comments/commen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>
            <p:ph type="title"/>
          </p:nvPr>
        </p:nvSpPr>
        <p:spPr>
          <a:xfrm>
            <a:off x="359999" y="1439999"/>
            <a:ext cx="8229601" cy="836754"/>
          </a:xfrm>
          <a:prstGeom prst="rect">
            <a:avLst/>
          </a:prstGeom>
        </p:spPr>
        <p:txBody>
          <a:bodyPr/>
          <a:lstStyle>
            <a:lvl1pPr defTabSz="374904">
              <a:defRPr sz="2952"/>
            </a:lvl1pPr>
          </a:lstStyle>
          <a:p>
            <a:pPr/>
            <a:r>
              <a:t>EXPLORATORY DATA ANALYSIS USE CASES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Data cleaning (select columns of interest, remove duplicates, renaming, ...)</a:t>
            </a:r>
          </a:p>
          <a:p>
            <a:pPr/>
            <a:r>
              <a:t>Data transformation (alignment, resampling, pivoting, interpolate, ...)</a:t>
            </a:r>
          </a:p>
          <a:p>
            <a:pPr/>
            <a:r>
              <a:t>Find typical usage patterns using K-means clustering</a:t>
            </a:r>
          </a:p>
        </p:txBody>
      </p:sp>
      <p:sp>
        <p:nvSpPr>
          <p:cNvPr id="88" name="Title 2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Open Data Bikes [Notebook Live Demo]</a:t>
            </a:r>
          </a:p>
        </p:txBody>
      </p:sp>
      <p:sp>
        <p:nvSpPr>
          <p:cNvPr id="89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90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https://github.com/Oslandia/open-data-bikes-analysis</a:t>
            </a:r>
          </a:p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FM7/notebooks/use-cases/open-data-bikes-analysis/Clustering-Bordeaux.ipynb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xfrm>
            <a:off x="359999" y="1439999"/>
            <a:ext cx="8229601" cy="620729"/>
          </a:xfrm>
          <a:prstGeom prst="rect">
            <a:avLst/>
          </a:prstGeom>
        </p:spPr>
        <p:txBody>
          <a:bodyPr/>
          <a:lstStyle/>
          <a:p>
            <a:pPr/>
            <a:r>
              <a:t>III. INDOOR LOCALIZATION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The indoor localization dataset</a:t>
            </a:r>
          </a:p>
        </p:txBody>
      </p:sp>
      <p:sp>
        <p:nvSpPr>
          <p:cNvPr id="97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98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https://www.kaggle.com/giantuji/UjiIndoorLoc</a:t>
            </a:r>
          </a:p>
        </p:txBody>
      </p:sp>
      <p:pic>
        <p:nvPicPr>
          <p:cNvPr id="9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608" y="1715274"/>
            <a:ext cx="7200801" cy="3067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520 WAPs (Wireless Access Points) located in three different building and 4 or more floors</a:t>
            </a:r>
          </a:p>
          <a:p>
            <a:pPr/>
            <a:r>
              <a:t>More than 20 different users and 25 Android devices detecting (or not) WAPs while moving</a:t>
            </a:r>
          </a:p>
          <a:p>
            <a:pPr/>
            <a:r>
              <a:t>Dataset (529 attributes): WiFi fingerprint (RSSIs), lon/lat, Building, Floors, ...</a:t>
            </a:r>
          </a:p>
          <a:p>
            <a:pPr/>
            <a:r>
              <a:t>Determining Building, floors, lon, lat of devices based on detected WPAs RSSIs</a:t>
            </a:r>
          </a:p>
        </p:txBody>
      </p:sp>
      <p:sp>
        <p:nvSpPr>
          <p:cNvPr id="102" name="Title 2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Indoor localization dataset context</a:t>
            </a:r>
          </a:p>
        </p:txBody>
      </p:sp>
      <p:sp>
        <p:nvSpPr>
          <p:cNvPr id="103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104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https://www.kaggle.com/giantuji/UjiIndoorLoc</a:t>
            </a:r>
          </a:p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http://www.uji.es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To illustrate the EDA mindset in the presence of never seen data</a:t>
            </a:r>
          </a:p>
          <a:p>
            <a:pPr/>
            <a:r>
              <a:t>To exemplify a series of simple but efficient data visualization techniques</a:t>
            </a:r>
          </a:p>
        </p:txBody>
      </p:sp>
      <p:sp>
        <p:nvSpPr>
          <p:cNvPr id="109" name="Title 2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Use case objective</a:t>
            </a:r>
          </a:p>
        </p:txBody>
      </p:sp>
      <p:sp>
        <p:nvSpPr>
          <p:cNvPr id="110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111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FM7/notebooks/use-cases/indoor-localization/indoor-localization-eda.ipynb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The input data (subset)</a:t>
            </a:r>
          </a:p>
        </p:txBody>
      </p:sp>
      <p:sp>
        <p:nvSpPr>
          <p:cNvPr id="116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117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https://www.kaggle.com/giantuji/UjiIndoorLoc</a:t>
            </a:r>
          </a:p>
        </p:txBody>
      </p:sp>
      <p:pic>
        <p:nvPicPr>
          <p:cNvPr id="11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608" y="1174270"/>
            <a:ext cx="7200801" cy="4149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How many measurements (instances) per building?</a:t>
            </a:r>
          </a:p>
          <a:p>
            <a:pPr/>
            <a:r>
              <a:t>How many measurements (instances) per building and by floor?</a:t>
            </a:r>
          </a:p>
          <a:p>
            <a:pPr/>
            <a:r>
              <a:t>How many WPAs detected out of the 520 detected per measurement?</a:t>
            </a:r>
          </a:p>
          <a:p>
            <a:pPr/>
            <a:r>
              <a:t>How many measurements do not detect any WAPs?</a:t>
            </a:r>
          </a:p>
          <a:p>
            <a:pPr/>
            <a:r>
              <a:t>...</a:t>
            </a:r>
          </a:p>
        </p:txBody>
      </p:sp>
      <p:sp>
        <p:nvSpPr>
          <p:cNvPr id="121" name="Title 2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The detective works starts ...</a:t>
            </a:r>
          </a:p>
        </p:txBody>
      </p:sp>
      <p:sp>
        <p:nvSpPr>
          <p:cNvPr id="122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123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FM7/notebooks/use-cases/indoor-localization/indoor-localization-eda.ipynb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Histogram of number of WAPs detected</a:t>
            </a:r>
          </a:p>
        </p:txBody>
      </p:sp>
      <p:sp>
        <p:nvSpPr>
          <p:cNvPr id="126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127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FM7/notebooks/use-cases/indoor-localization/indoor-localization-eda.ipynb</a:t>
            </a:r>
          </a:p>
        </p:txBody>
      </p:sp>
      <p:pic>
        <p:nvPicPr>
          <p:cNvPr id="12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1186" y="1124744"/>
            <a:ext cx="5945644" cy="4248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>
            <a:lvl1pPr defTabSz="370331">
              <a:defRPr sz="2106"/>
            </a:lvl1pPr>
          </a:lstStyle>
          <a:p>
            <a:pPr/>
            <a:r>
              <a:t>▸ Histogram of number of WAPs detected by Building and Floor</a:t>
            </a:r>
          </a:p>
        </p:txBody>
      </p:sp>
      <p:sp>
        <p:nvSpPr>
          <p:cNvPr id="131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132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FM7/notebooks/use-cases/indoor-localization/indoor-localization-eda.ipynb</a:t>
            </a:r>
          </a:p>
        </p:txBody>
      </p:sp>
      <p:pic>
        <p:nvPicPr>
          <p:cNvPr id="13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608" y="1382515"/>
            <a:ext cx="7200801" cy="3732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Spatial distribution</a:t>
            </a:r>
          </a:p>
        </p:txBody>
      </p:sp>
      <p:sp>
        <p:nvSpPr>
          <p:cNvPr id="136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137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FM7/notebooks/use-cases/indoor-localization/indoor-localization-eda.ipynb</a:t>
            </a:r>
          </a:p>
        </p:txBody>
      </p:sp>
      <p:pic>
        <p:nvPicPr>
          <p:cNvPr id="13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608" y="1834937"/>
            <a:ext cx="7200800" cy="2828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/>
          <p:nvPr>
            <p:ph type="title"/>
          </p:nvPr>
        </p:nvSpPr>
        <p:spPr>
          <a:xfrm>
            <a:off x="359999" y="1439999"/>
            <a:ext cx="8229601" cy="620729"/>
          </a:xfrm>
          <a:prstGeom prst="rect">
            <a:avLst/>
          </a:prstGeom>
        </p:spPr>
        <p:txBody>
          <a:bodyPr/>
          <a:lstStyle/>
          <a:p>
            <a:pPr/>
            <a:r>
              <a:t>I.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Where are locations where no WAP detected?</a:t>
            </a:r>
          </a:p>
        </p:txBody>
      </p:sp>
      <p:sp>
        <p:nvSpPr>
          <p:cNvPr id="141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142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FM7/notebooks/use-cases/indoor-localization/indoor-localization-eda.ipynb</a:t>
            </a:r>
          </a:p>
        </p:txBody>
      </p:sp>
      <p:pic>
        <p:nvPicPr>
          <p:cNvPr id="14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6687" y="1124744"/>
            <a:ext cx="5954642" cy="4248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Location of nb. of WAP by building and floor</a:t>
            </a:r>
          </a:p>
        </p:txBody>
      </p:sp>
      <p:sp>
        <p:nvSpPr>
          <p:cNvPr id="146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147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FM7/notebooks/use-cases/indoor-localization/indoor-localization-eda.ipynb</a:t>
            </a:r>
          </a:p>
        </p:txBody>
      </p:sp>
      <p:pic>
        <p:nvPicPr>
          <p:cNvPr id="148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4158" y="1124744"/>
            <a:ext cx="7099700" cy="4248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Data loading</a:t>
            </a:r>
          </a:p>
          <a:p>
            <a:pPr/>
            <a:r>
              <a:t>Data summary</a:t>
            </a:r>
          </a:p>
          <a:p>
            <a:pPr/>
            <a:r>
              <a:t>Data visualization (alignment, resampling, pivoting, interpolate, ...)</a:t>
            </a:r>
          </a:p>
        </p:txBody>
      </p:sp>
      <p:sp>
        <p:nvSpPr>
          <p:cNvPr id="153" name="Title 2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Indoor Localization [Notebook Live Demo]</a:t>
            </a:r>
          </a:p>
        </p:txBody>
      </p:sp>
      <p:sp>
        <p:nvSpPr>
          <p:cNvPr id="154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155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FM7/notebooks/use-cases/indoor-localization/indoor-localization-eda.ipynb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To put knowledge acquired so far into practice with real use cases</a:t>
            </a:r>
          </a:p>
          <a:p>
            <a:pPr/>
            <a:r>
              <a:t>To illustrate the EDA mindset and associated techniques</a:t>
            </a:r>
          </a:p>
          <a:p>
            <a:pPr/>
            <a:r>
              <a:t>To provide further details on how to harness the spatial and time dimensions </a:t>
            </a:r>
          </a:p>
        </p:txBody>
      </p:sp>
      <p:sp>
        <p:nvSpPr>
          <p:cNvPr id="54" name="Title 2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Main objectives</a:t>
            </a:r>
          </a:p>
        </p:txBody>
      </p:sp>
      <p:sp>
        <p:nvSpPr>
          <p:cNvPr id="55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56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Companion notebook: FM7/notebooks/5-exploratory-data-analysis-use-cases.ipynb</a:t>
            </a:r>
          </a:p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https://github.com/Oslandia/open-data-bikes-analysis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Current presentation simply provides context and objectives</a:t>
            </a:r>
          </a:p>
          <a:p>
            <a:pPr/>
            <a:r>
              <a:t>Code, visualization and analysis are provided in dedicated/companion notebooks</a:t>
            </a:r>
          </a:p>
        </p:txBody>
      </p:sp>
      <p:sp>
        <p:nvSpPr>
          <p:cNvPr id="59" name="Title 2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Logistics</a:t>
            </a:r>
          </a:p>
        </p:txBody>
      </p:sp>
      <p:sp>
        <p:nvSpPr>
          <p:cNvPr id="60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61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FM7/notebooks/use-cases/open-data-bikes-analysis/Clustering-Bordeaux.ipynb</a:t>
            </a:r>
          </a:p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FM7/notebooks/use-cases/indoor-localization/indoor-localization-eda.ipynb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/>
          <p:nvPr>
            <p:ph type="title"/>
          </p:nvPr>
        </p:nvSpPr>
        <p:spPr>
          <a:xfrm>
            <a:off x="359999" y="1439999"/>
            <a:ext cx="8229601" cy="620729"/>
          </a:xfrm>
          <a:prstGeom prst="rect">
            <a:avLst/>
          </a:prstGeom>
        </p:spPr>
        <p:txBody>
          <a:bodyPr/>
          <a:lstStyle/>
          <a:p>
            <a:pPr/>
            <a:r>
              <a:t>II. OPEN DATA BIKES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To analyze bikes sharing station data from Bordeaux, France</a:t>
            </a:r>
          </a:p>
          <a:p>
            <a:pPr/>
            <a:r>
              <a:t>To analyze the usage patterns</a:t>
            </a:r>
          </a:p>
          <a:p>
            <a:pPr/>
            <a:r>
              <a:t>To plot a map with a color for each usage pattern</a:t>
            </a:r>
          </a:p>
        </p:txBody>
      </p:sp>
      <p:sp>
        <p:nvSpPr>
          <p:cNvPr id="66" name="Title 2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Context and objective</a:t>
            </a:r>
          </a:p>
        </p:txBody>
      </p:sp>
      <p:sp>
        <p:nvSpPr>
          <p:cNvPr id="67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68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https://github.com/Oslandia/open-data-bikes-analysis</a:t>
            </a:r>
          </a:p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FM7/notebooks/use-cases/open-data-bikes-analysis/Clustering-Bordeaux.ipynb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The input data</a:t>
            </a:r>
          </a:p>
        </p:txBody>
      </p:sp>
      <p:sp>
        <p:nvSpPr>
          <p:cNvPr id="73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74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https://github.com/Oslandia/open-data-bikes-analysis</a:t>
            </a:r>
          </a:p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FM7/notebooks/use-cases/open-data-bikes-analysis/Clustering-Bordeaux.ipynb</a:t>
            </a:r>
          </a:p>
        </p:txBody>
      </p:sp>
      <p:pic>
        <p:nvPicPr>
          <p:cNvPr id="7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608" y="1674129"/>
            <a:ext cx="7200801" cy="3149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Typical profiles output</a:t>
            </a:r>
          </a:p>
        </p:txBody>
      </p:sp>
      <p:sp>
        <p:nvSpPr>
          <p:cNvPr id="78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79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https://github.com/Oslandia/open-data-bikes-analysis</a:t>
            </a:r>
          </a:p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FM7/notebooks/use-cases/open-data-bikes-analysis/Clustering-Bordeaux.ipynb</a:t>
            </a:r>
          </a:p>
        </p:txBody>
      </p:sp>
      <p:pic>
        <p:nvPicPr>
          <p:cNvPr id="8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138" y="1124744"/>
            <a:ext cx="6863738" cy="4248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/>
          <a:p>
            <a:pPr/>
            <a:r>
              <a:t>▸ Map of stations profile output</a:t>
            </a:r>
          </a:p>
        </p:txBody>
      </p:sp>
      <p:sp>
        <p:nvSpPr>
          <p:cNvPr id="83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84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https://github.com/Oslandia/open-data-bikes-analysis</a:t>
            </a:r>
          </a:p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FM7/notebooks/use-cases/open-data-bikes-analysis/Clustering-Bordeaux.ipynb</a:t>
            </a:r>
          </a:p>
        </p:txBody>
      </p:sp>
      <p:pic>
        <p:nvPicPr>
          <p:cNvPr id="8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24" y="1124744"/>
            <a:ext cx="7030568" cy="4248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