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s/comment1.xml" ContentType="application/vnd.openxmlformats-officedocument.presentationml.comments+xml"/>
  <Override PartName="/ppt/slides/slide8.xml" ContentType="application/vnd.openxmlformats-officedocument.presentationml.slide+xml"/>
  <Override PartName="/ppt/comments/comment2.xml" ContentType="application/vnd.openxmlformats-officedocument.presentationml.comments+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3.xml" ContentType="application/vnd.openxmlformats-officedocument.presentationml.comments+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s/comment4.xml" ContentType="application/vnd.openxmlformats-officedocument.presentationml.comment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s/comment5.xml" ContentType="application/vnd.openxmlformats-officedocument.presentationml.comments+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1.jpeg" ContentType="image/jpeg"/>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6"/>
    <p:sldId id="264" r:id="rId18"/>
    <p:sldId id="265" r:id="rId19"/>
    <p:sldId id="266" r:id="rId20"/>
    <p:sldId id="267" r:id="rId21"/>
    <p:sldId id="268" r:id="rId22"/>
    <p:sldId id="269" r:id="rId23"/>
    <p:sldId id="270" r:id="rId24"/>
    <p:sldId id="271" r:id="rId25"/>
    <p:sldId id="272" r:id="rId27"/>
    <p:sldId id="273" r:id="rId28"/>
    <p:sldId id="274" r:id="rId29"/>
    <p:sldId id="275" r:id="rId30"/>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1"/>
    <p:sldId id="305" r:id="rId62"/>
    <p:sldId id="306" r:id="rId63"/>
    <p:sldId id="307" r:id="rId64"/>
    <p:sldId id="308" r:id="rId65"/>
    <p:sldId id="309" r:id="rId66"/>
    <p:sldId id="310" r:id="rId67"/>
    <p:sldId id="311" r:id="rId68"/>
    <p:sldId id="312" r:id="rId6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or Markon" initials="S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comments" Target="comments/comment1.xml"/><Relationship Id="rId16" Type="http://schemas.openxmlformats.org/officeDocument/2006/relationships/slide" Target="slides/slide8.xml"/><Relationship Id="rId17" Type="http://schemas.openxmlformats.org/officeDocument/2006/relationships/comments" Target="comments/comment2.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comments" Target="comments/comment3.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comments" Target="comments/comment4.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60" Type="http://schemas.openxmlformats.org/officeDocument/2006/relationships/comments" Target="comments/comment5.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6T20:16:43.339" idx="1">
    <p:pos x="1920" y="1600"/>
    <p:text>Would be including the 3 doors problem here too much? Should I add it to my part?</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4-06T20:05:25.393" idx="2">
    <p:pos x="1920" y="1840"/>
    <p:text>Needs more explanation: why is 3. a problem?</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4-06T20:06:44.435" idx="3">
    <p:pos x="1920" y="1599"/>
    <p:text>Please explain here too: what does the posterior probability tell us?
Why should we try to obtain P(B) and P(A), the priors?
Maybe a word about the war between frequentists and Bayesians…</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4-06T20:09:10.496" idx="4">
    <p:pos x="1920" y="1600"/>
    <p:text>A few of these are much more important than the others:
e.g. Poisson distribution (random arrivals): in many traffic systems, including networks</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4-06T20:22:20.888" idx="5">
    <p:pos x="1920" y="1600"/>
    <p:text>Cautions about design:
which subjects you assign to the treatment and the control groups?
how do you make sure there is no other difference, except the treatment? (randomizing etc.)
Maybe using the same subjects twice would be nice? Or, why not?
What other could happen besides your treatment?
etc.</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200000"/>
      </a:lnSpc>
      <a:defRPr sz="1200">
        <a:latin typeface="+mn-lt"/>
        <a:ea typeface="+mn-ea"/>
        <a:cs typeface="+mn-cs"/>
        <a:sym typeface="Calibri"/>
      </a:defRPr>
    </a:lvl1pPr>
    <a:lvl2pPr indent="228600" defTabSz="457200" latinLnBrk="0">
      <a:lnSpc>
        <a:spcPct val="200000"/>
      </a:lnSpc>
      <a:defRPr sz="1200">
        <a:latin typeface="+mn-lt"/>
        <a:ea typeface="+mn-ea"/>
        <a:cs typeface="+mn-cs"/>
        <a:sym typeface="Calibri"/>
      </a:defRPr>
    </a:lvl2pPr>
    <a:lvl3pPr indent="457200" defTabSz="457200" latinLnBrk="0">
      <a:lnSpc>
        <a:spcPct val="200000"/>
      </a:lnSpc>
      <a:defRPr sz="1200">
        <a:latin typeface="+mn-lt"/>
        <a:ea typeface="+mn-ea"/>
        <a:cs typeface="+mn-cs"/>
        <a:sym typeface="Calibri"/>
      </a:defRPr>
    </a:lvl3pPr>
    <a:lvl4pPr indent="685800" defTabSz="457200" latinLnBrk="0">
      <a:lnSpc>
        <a:spcPct val="200000"/>
      </a:lnSpc>
      <a:defRPr sz="1200">
        <a:latin typeface="+mn-lt"/>
        <a:ea typeface="+mn-ea"/>
        <a:cs typeface="+mn-cs"/>
        <a:sym typeface="Calibri"/>
      </a:defRPr>
    </a:lvl4pPr>
    <a:lvl5pPr indent="914400" defTabSz="457200" latinLnBrk="0">
      <a:lnSpc>
        <a:spcPct val="200000"/>
      </a:lnSpc>
      <a:defRPr sz="1200">
        <a:latin typeface="+mn-lt"/>
        <a:ea typeface="+mn-ea"/>
        <a:cs typeface="+mn-cs"/>
        <a:sym typeface="Calibri"/>
      </a:defRPr>
    </a:lvl5pPr>
    <a:lvl6pPr indent="1143000" defTabSz="457200" latinLnBrk="0">
      <a:lnSpc>
        <a:spcPct val="200000"/>
      </a:lnSpc>
      <a:defRPr sz="1200">
        <a:latin typeface="+mn-lt"/>
        <a:ea typeface="+mn-ea"/>
        <a:cs typeface="+mn-cs"/>
        <a:sym typeface="Calibri"/>
      </a:defRPr>
    </a:lvl6pPr>
    <a:lvl7pPr indent="1371600" defTabSz="457200" latinLnBrk="0">
      <a:lnSpc>
        <a:spcPct val="200000"/>
      </a:lnSpc>
      <a:defRPr sz="1200">
        <a:latin typeface="+mn-lt"/>
        <a:ea typeface="+mn-ea"/>
        <a:cs typeface="+mn-cs"/>
        <a:sym typeface="Calibri"/>
      </a:defRPr>
    </a:lvl7pPr>
    <a:lvl8pPr indent="1600200" defTabSz="457200" latinLnBrk="0">
      <a:lnSpc>
        <a:spcPct val="200000"/>
      </a:lnSpc>
      <a:defRPr sz="1200">
        <a:latin typeface="+mn-lt"/>
        <a:ea typeface="+mn-ea"/>
        <a:cs typeface="+mn-cs"/>
        <a:sym typeface="Calibri"/>
      </a:defRPr>
    </a:lvl8pPr>
    <a:lvl9pPr indent="1828800" defTabSz="457200" latinLnBrk="0">
      <a:lnSpc>
        <a:spcPct val="200000"/>
      </a:lnSpc>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lvl1pPr marL="171450" indent="-171450">
              <a:buSzPct val="100000"/>
              <a:buFont typeface="Arial"/>
              <a:buChar char="•"/>
            </a:lvl1pPr>
          </a:lstStyle>
          <a:p>
            <a:pPr/>
            <a:r>
              <a:t>This course is not an introduction to the fields of Probability of Statistics. See further references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lvl1pPr marL="171450" indent="-171450">
              <a:buSzPct val="100000"/>
              <a:buFont typeface="Arial"/>
              <a:buChar char="•"/>
            </a:lvl1pPr>
          </a:lstStyle>
          <a:p>
            <a:pPr/>
            <a:r>
              <a:t>Using the reminder on conditional probability and multiplication rule, try to find the solution on your own (not more than 5 min)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lvl1pPr marL="171450" indent="-171450">
              <a:buSzPct val="100000"/>
              <a:buFont typeface="Arial"/>
              <a:buChar char="•"/>
            </a:lvl1pPr>
          </a:lstStyle>
          <a:p>
            <a:pPr/>
            <a:r>
              <a:t>If notation, concepts, results do not make any sense to you, please watch the 2 first videos of MIT course mentioned as reference.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lvl1pPr marL="171450" indent="-171450">
              <a:buSzPct val="100000"/>
              <a:buFont typeface="Arial"/>
              <a:buChar char="•"/>
            </a:lvl1pPr>
          </a:lstStyle>
          <a:p>
            <a:pPr/>
            <a:r>
              <a:t>To find the denominator P(B), apply the total probability theorem (i.e the expanded form showed above)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lvl1pPr marL="171450" indent="-171450">
              <a:buSzPct val="100000"/>
              <a:buFont typeface="Arial"/>
              <a:buChar char="•"/>
            </a:lvl1pPr>
          </a:lstStyle>
          <a:p>
            <a:pPr/>
            <a:r>
              <a:t>MIT OpenCourseWare course on Probabilities is more or less 20-30 hours of lectures and really worth watching and studying it. You will discover Markow Chains models used in Queuing Theory extensively use in telecommunications systems for instance, the fundamental of Bayesian Statistics, Central Limit Theorems, ...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marL="171450" indent="-171450">
              <a:buSzPct val="100000"/>
              <a:buFont typeface="Arial"/>
              <a:buChar char="•"/>
            </a:pPr>
            <a:r>
              <a:t>You need as well to define a Sample Space which is in our example {HHHHH, HTTHH, ...} all possible sequences of Heads and Tails</a:t>
            </a:r>
          </a:p>
          <a:p>
            <a:pPr marL="171450" indent="-171450">
              <a:buSzPct val="100000"/>
              <a:buFont typeface="Arial"/>
              <a:buChar char="•"/>
            </a:pPr>
            <a:r>
              <a:t>A Random Variable is a function (the name variable is a bit misleading)</a:t>
            </a:r>
          </a:p>
          <a:p>
            <a:pPr marL="171450" indent="-171450">
              <a:buSzPct val="100000"/>
              <a:buFont typeface="Arial"/>
              <a:buChar char="•"/>
            </a:pPr>
            <a:r>
              <a:t>In our case this is a Discrete Random Variable and the Proability Distribution is a Probability Mass Function of a Binomial Random Variable, the famous bell-shaped distribution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marL="171450" indent="-171450">
              <a:buSzPct val="100000"/>
              <a:buFont typeface="Arial"/>
              <a:buChar char="•"/>
            </a:pPr>
            <a:r>
              <a:t>Coss a toin 50 times and count the number of heads. Repeat the experiment an infinite number of times, draw the frequency; the proportion of times you got 1 head, 2 heads, ... out of you infinite times and you will get the Binomial distribution</a:t>
            </a:r>
          </a:p>
          <a:p>
            <a:pPr marL="171450" indent="-171450">
              <a:buSzPct val="100000"/>
              <a:buFont typeface="Arial"/>
              <a:buChar char="•"/>
            </a:pPr>
            <a:r>
              <a:t>All distributions are parameterized, for instance this one have n: the number of toss coins and p the probability of having Head for a single toss (fair in our example)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lvl1pPr marL="171450" indent="-171450">
              <a:buSzPct val="100000"/>
              <a:buFont typeface="Arial"/>
              <a:buChar char="•"/>
            </a:lvl1pPr>
          </a:lstStyle>
          <a:p>
            <a:pPr/>
            <a:r>
              <a:t>All these distributions help building the Mathematical edifice of Probability theory and formulate useful models of phenomenon. For instance, noise as Uniform or Gaussian distribution, ...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marL="171450" indent="-171450">
              <a:buSzPct val="100000"/>
              <a:buFont typeface="Arial"/>
              <a:buChar char="•"/>
            </a:pPr>
            <a:r>
              <a:t>We are assuming that each die is fair! We have a fully-specified probabilistic model (Each rolling 1, ..., 6 is equal 1/6 - Uniform)</a:t>
            </a:r>
          </a:p>
          <a:p>
            <a:pPr marL="171450" indent="-171450">
              <a:buSzPct val="100000"/>
              <a:buFont typeface="Arial"/>
              <a:buChar char="•"/>
            </a:pPr>
            <a:r>
              <a:t>On the first roll the probability of rolling a six on each die is 1/6, so the probability of rolling a six with both dice is 1/36</a:t>
            </a:r>
          </a:p>
          <a:p>
            <a:pPr marL="171450" indent="-171450">
              <a:buSzPct val="100000"/>
              <a:buFont typeface="Arial"/>
              <a:buChar char="•"/>
            </a:pPr>
            <a:r>
              <a:t>Therefore the probability of not rolling a double six on the first roll is 1 - 1/36 = 35/36</a:t>
            </a:r>
          </a:p>
          <a:p>
            <a:pPr marL="171450" indent="-171450">
              <a:buSzPct val="100000"/>
              <a:buFont typeface="Arial"/>
              <a:buChar char="•"/>
            </a:pPr>
            <a:r>
              <a:t>Therefore the probability of not rolling a double six twenty-four consecutive times is (35/36)^24, nearly 0.51. Hence the probability of rolling at least a double six is 1 - 0.51  = 0.49</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marL="171450" indent="-171450">
              <a:buSzPct val="100000"/>
              <a:buFont typeface="Arial"/>
              <a:buChar char="•"/>
            </a:pPr>
            <a:r>
              <a:t>Simply doing the experiment once or twice is not really informative and conclusion you can draw are very uncertain. But when accumulating data (repeating the experiment again and again), it converges to the value calculated by Pascal and Fermat</a:t>
            </a:r>
          </a:p>
          <a:p>
            <a:pPr marL="171450" indent="-171450">
              <a:buSzPct val="100000"/>
              <a:buFont typeface="Arial"/>
              <a:buChar char="•"/>
            </a:pPr>
            <a:r>
              <a:t>Obviously, in that simple case this is heavy machinery for such a simple problem, with closed forms solution, ... But there are many situations where there is no such closed forms and simulation of that kind are extremely handy.</a:t>
            </a:r>
          </a:p>
          <a:p>
            <a:pPr marL="171450" indent="-171450">
              <a:buSzPct val="100000"/>
              <a:buFont typeface="Arial"/>
              <a:buChar char="•"/>
            </a:pPr>
            <a:r>
              <a:t>Furthermore, simulation (you will see the Bootrapping technique later on in that course) is fundamental in Statistical Inference, Machine Learning (Random Forest, cross-validation, ...) in general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sldImg"/>
          </p:nvPr>
        </p:nvSpPr>
        <p:spPr>
          <a:prstGeom prst="rect">
            <a:avLst/>
          </a:prstGeom>
        </p:spPr>
        <p:txBody>
          <a:bodyPr/>
          <a:lstStyle/>
          <a:p>
            <a:pPr/>
          </a:p>
        </p:txBody>
      </p:sp>
      <p:sp>
        <p:nvSpPr>
          <p:cNvPr id="65" name="Shape 65"/>
          <p:cNvSpPr/>
          <p:nvPr>
            <p:ph type="body" sz="quarter" idx="1"/>
          </p:nvPr>
        </p:nvSpPr>
        <p:spPr>
          <a:prstGeom prst="rect">
            <a:avLst/>
          </a:prstGeom>
        </p:spPr>
        <p:txBody>
          <a:bodyPr/>
          <a:lstStyle/>
          <a:p>
            <a:pPr marL="171450" indent="-171450">
              <a:buSzPct val="100000"/>
              <a:buFont typeface="Arial"/>
              <a:buChar char="•"/>
            </a:pPr>
            <a:r>
              <a:t>Development of the statistics discipline since the end of the nineteenth century</a:t>
            </a:r>
          </a:p>
          <a:p>
            <a:pPr marL="171450" indent="-171450">
              <a:buSzPct val="100000"/>
              <a:buFont typeface="Arial"/>
              <a:buChar char="•"/>
            </a:pPr>
            <a:r>
              <a:t>The tour starts at the end of the nineteenth century with Mathematicians of the caliber of Gauss, Laplace, ...</a:t>
            </a:r>
          </a:p>
          <a:p>
            <a:pPr marL="171450" indent="-171450">
              <a:buSzPct val="100000"/>
              <a:buFont typeface="Arial"/>
              <a:buChar char="•"/>
            </a:pPr>
            <a:r>
              <a:t>1908: Student's *tstatistics</a:t>
            </a:r>
          </a:p>
          <a:p>
            <a:pPr marL="171450" indent="-171450">
              <a:buSzPct val="100000"/>
              <a:buFont typeface="Arial"/>
              <a:buChar char="•"/>
            </a:pPr>
            <a:r>
              <a:t>1933: Neyman and Pearson's paper on hypothesis testing</a:t>
            </a:r>
          </a:p>
          <a:p>
            <a:pPr marL="171450" indent="-171450">
              <a:buSzPct val="100000"/>
              <a:buFont typeface="Arial"/>
              <a:buChar char="•"/>
            </a:pPr>
            <a:r>
              <a:t>1950: Decision Theory completed the full mathematization of statistical inference</a:t>
            </a:r>
          </a:p>
          <a:p>
            <a:pPr marL="171450" indent="-171450">
              <a:buSzPct val="100000"/>
              <a:buFont typeface="Arial"/>
              <a:buChar char="•"/>
            </a:pPr>
            <a:r>
              <a:t>1962: Tukey's paper on "The future of data analysis"</a:t>
            </a:r>
          </a:p>
          <a:p>
            <a:pPr marL="171450" indent="-171450">
              <a:buSzPct val="100000"/>
              <a:buFont typeface="Arial"/>
              <a:buChar char="•"/>
            </a:pPr>
            <a:r>
              <a:t>1970: The bootstrap (will be introduced later on), and later MCMC</a:t>
            </a:r>
          </a:p>
          <a:p>
            <a:pPr marL="171450" indent="-171450">
              <a:buSzPct val="100000"/>
              <a:buFont typeface="Arial"/>
              <a:buChar char="•"/>
            </a:pPr>
            <a:r>
              <a:t>2001: Random Forest and resurgence of Neural Nets in the ranks of Machine Learning algorithms</a:t>
            </a:r>
          </a:p>
          <a:p>
            <a:pPr marL="171450" indent="-171450">
              <a:buSzPct val="100000"/>
              <a:buFont typeface="Arial"/>
              <a:buChar char="•"/>
            </a:pPr>
            <a:r>
              <a:t>2016: Data Science as defined by Data Science Association "... uses scientific methods to liberate and create meaning from raw data"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marL="171450" indent="-171450">
              <a:buSzPct val="100000"/>
              <a:buFont typeface="Arial"/>
              <a:buChar char="•"/>
            </a:pPr>
            <a:r>
              <a:t>[Teacher] Dedicate 5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lvl1pPr marL="171450" indent="-171450">
              <a:buSzPct val="100000"/>
              <a:buFont typeface="Arial"/>
              <a:buChar char="•"/>
            </a:lvl1pPr>
          </a:lstStyle>
          <a:p>
            <a:pPr/>
            <a:r>
              <a:t>Answering these questions is the whole purpose of Statistical inference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marL="171450" indent="-171450">
              <a:buSzPct val="100000"/>
              <a:buFont typeface="Arial"/>
              <a:buChar char="•"/>
            </a:pPr>
            <a:r>
              <a:t>In Statistics, we often want to gain knowledge about a properties of a population (height and width of the whole world's population)</a:t>
            </a:r>
          </a:p>
          <a:p>
            <a:pPr marL="171450" indent="-171450">
              <a:buSzPct val="100000"/>
              <a:buFont typeface="Arial"/>
              <a:buChar char="•"/>
            </a:pPr>
            <a:r>
              <a:t>You can't affort to conduct a census on whole population of interest most of the time, which is why we have to take a sample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marL="171450" indent="-171450">
              <a:buSzPct val="100000"/>
              <a:buFont typeface="Arial"/>
              <a:buChar char="•"/>
            </a:pPr>
            <a:r>
              <a:t>The sample should be collected in a way that all the information contained in the population should be contained/"reflected" in the sample. They are specific methodologies for doing so among other random sampling</a:t>
            </a:r>
          </a:p>
          <a:p>
            <a:pPr marL="171450" indent="-171450">
              <a:buSzPct val="100000"/>
              <a:buFont typeface="Arial"/>
              <a:buChar char="•"/>
            </a:pPr>
            <a:r>
              <a:t>If you want to get an estimate of the average height around the world, collecting sample only in Germany or India will not reflect the reality obviously</a:t>
            </a:r>
          </a:p>
          <a:p>
            <a:pPr marL="171450" indent="-171450">
              <a:buSzPct val="100000"/>
              <a:buFont typeface="Arial"/>
              <a:buChar char="•"/>
            </a:pPr>
            <a:r>
              <a:t>But if I just get a random sample, how many data should I collect to get an estimate of the property of interest (let's say the mean), how accurate is it?</a:t>
            </a:r>
          </a:p>
          <a:p>
            <a:pPr marL="171450" indent="-171450">
              <a:buSzPct val="100000"/>
              <a:buFont typeface="Arial"/>
              <a:buChar char="•"/>
            </a:pPr>
            <a:r>
              <a:t>Probability theory has interesting things to say about the subject.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marL="171450" indent="-171450">
              <a:buSzPct val="100000"/>
              <a:buFont typeface="Arial"/>
              <a:buChar char="•"/>
            </a:pPr>
            <a:r>
              <a:t>This is obviously not a mathematical statement. This is loosely speaking, just trying to convey the gist of it</a:t>
            </a:r>
          </a:p>
          <a:p>
            <a:pPr marL="171450" indent="-171450">
              <a:buSzPct val="100000"/>
              <a:buFont typeface="Arial"/>
              <a:buChar char="•"/>
            </a:pPr>
            <a:r>
              <a:t>In that particular case, the estimator is said to be unbiased</a:t>
            </a:r>
          </a:p>
          <a:p>
            <a:pPr marL="171450" indent="-171450">
              <a:buSzPct val="100000"/>
              <a:buFont typeface="Arial"/>
              <a:buChar char="•"/>
            </a:pPr>
            <a:r>
              <a:t>There is a Strong Law of Large Numbers with a subtle difference but the general idea is the same. The more data you get, the more accurate will be your estimate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171450" indent="-171450">
              <a:buSzPct val="100000"/>
              <a:buFont typeface="Arial"/>
              <a:buChar char="•"/>
            </a:pPr>
            <a:r>
              <a:t>In this example, using Numpy we are simulating random samples drawn from a Normal Distribution (the continuous version of the Binomial distribution) with known parameters mean: 175.5 and standard deviation: 10 (let's say to make it even more concrete that the data collected is the height of a random sample from world's population</a:t>
            </a:r>
          </a:p>
          <a:p>
            <a:pPr marL="171450" indent="-171450">
              <a:buSzPct val="100000"/>
              <a:buFont typeface="Arial"/>
              <a:buChar char="•"/>
            </a:pPr>
            <a:r>
              <a:t>The visualization is compelling showing strong oscillations around the true mean when few samples and then converging to the true mean when accumulating more data</a:t>
            </a:r>
          </a:p>
          <a:p>
            <a:pPr marL="171450" indent="-171450">
              <a:buSzPct val="100000"/>
              <a:buFont typeface="Arial"/>
              <a:buChar char="•"/>
            </a:pPr>
            <a:r>
              <a:t>Probability Theory does not need this kind of "pictorial proof", assuming an underlying probability model, assuming that samples are drawn from the same distribution and independent, considering the random sample as a sequence of Random Variable is "enough" to prove interesting theorems</a:t>
            </a:r>
          </a:p>
          <a:p>
            <a:pPr marL="171450" indent="-171450">
              <a:buSzPct val="100000"/>
              <a:buFont typeface="Arial"/>
              <a:buChar char="•"/>
            </a:pPr>
            <a:r>
              <a:t>At this stage we know that it converges but we are unable to provide clear statement about the accuracy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marL="171450" indent="-171450">
              <a:buSzPct val="100000"/>
              <a:buFont typeface="Arial"/>
              <a:buChar char="•"/>
            </a:pPr>
            <a:r>
              <a:t>Above, we've drawn 10,000 times a sample of size 100 from a normal distribution and plotted the mean of each of them</a:t>
            </a:r>
          </a:p>
          <a:p>
            <a:pPr marL="171450" indent="-171450">
              <a:buSzPct val="100000"/>
              <a:buFont typeface="Arial"/>
              <a:buChar char="•"/>
            </a:pPr>
            <a:r>
              <a:t>What do you observe?</a:t>
            </a:r>
          </a:p>
          <a:p>
            <a:pPr marL="171450" indent="-171450">
              <a:buSzPct val="100000"/>
              <a:buFont typeface="Arial"/>
              <a:buChar char="•"/>
            </a:pPr>
            <a:r>
              <a:t>This is a Normal/bell-shaped distribution allowing us to make clear probability statements about the probability of being between a certain interval</a:t>
            </a:r>
          </a:p>
          <a:p>
            <a:pPr marL="171450" indent="-171450">
              <a:buSzPct val="100000"/>
              <a:buFont typeface="Arial"/>
              <a:buChar char="•"/>
            </a:pPr>
            <a:r>
              <a:t>This is what's revealed by the Central Limit Theorem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marL="171450" indent="-171450">
              <a:buSzPct val="100000"/>
              <a:buFont typeface="Arial"/>
              <a:buChar char="•"/>
            </a:pPr>
            <a:r>
              <a:t>The Notebook Live Demo will demonstrates how to compute a Confidence Interval</a:t>
            </a:r>
          </a:p>
          <a:p>
            <a:pPr marL="171450" indent="-171450">
              <a:buSzPct val="100000"/>
              <a:buFont typeface="Arial"/>
              <a:buChar char="•"/>
            </a:pPr>
            <a:r>
              <a:t>In particular, a Confidence Interval is not a statement about the probability of the mean of the population to be in it (the true mean is not random)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marL="171450" indent="-171450">
              <a:buSzPct val="100000"/>
              <a:buFont typeface="Arial"/>
              <a:buChar char="•"/>
            </a:pPr>
            <a:r>
              <a:t>[Teacher] Dedicate 15-30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a:p>
        </p:txBody>
      </p:sp>
      <p:sp>
        <p:nvSpPr>
          <p:cNvPr id="72" name="Shape 72"/>
          <p:cNvSpPr/>
          <p:nvPr>
            <p:ph type="body" sz="quarter" idx="1"/>
          </p:nvPr>
        </p:nvSpPr>
        <p:spPr>
          <a:prstGeom prst="rect">
            <a:avLst/>
          </a:prstGeom>
        </p:spPr>
        <p:txBody>
          <a:bodyPr/>
          <a:lstStyle/>
          <a:p>
            <a:pPr marL="171450" indent="-171450">
              <a:buSzPct val="100000"/>
              <a:buFont typeface="Arial"/>
              <a:buChar char="•"/>
            </a:pPr>
            <a:r>
              <a:t>For instance, Deep Learning algorithms have deep Mathematical roots in the 17th when Leibniz used the Chain rules (derivative of the composition of two or more functions used to perform back propagation in Neural Nets), needs Linear Algebra, Optimization techniques. But at the same time "Mathematical beauty" is not a quest in itself. There are international competitions with clear benchmarks, evaluation rules, ... where Research Labs and private companies proposing their solutions. Performance against a test set is the main criteria. This is very pragmatic. Again Mathematical beauty is a plus but you will see that there are a number of bells and whistels in Deep Learning state-of-the-art some of them with "limited" or no Mathematical justification. For better or worse, up to you to decide (or not)</a:t>
            </a:r>
          </a:p>
          <a:p>
            <a:pPr marL="171450" indent="-171450">
              <a:buSzPct val="100000"/>
              <a:buFont typeface="Arial"/>
              <a:buChar char="•"/>
            </a:pPr>
            <a:r>
              <a:t>What's the link between Deep Learning and the field of Statistics? Deep Learning is nothing less, at least in a Supervised Learning setting, then parametric curve fitting, i.e parameters estimation. But with potentially hundred of millions of parameters ...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lvl1pPr marL="171450" indent="-171450">
              <a:buSzPct val="100000"/>
              <a:buFont typeface="Arial"/>
              <a:buChar char="•"/>
            </a:lvl1pPr>
          </a:lstStyle>
          <a:p>
            <a:pPr/>
            <a:r>
              <a:t>For instance the accuracy of eigen values of a covariance matrix, regression standard errors,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lvl1pPr marL="171450" indent="-171450">
              <a:buSzPct val="100000"/>
              <a:buFont typeface="Arial"/>
              <a:buChar char="•"/>
            </a:lvl1pPr>
          </a:lstStyle>
          <a:p>
            <a:pPr/>
            <a:r>
              <a:t>This is in line with Stan Ulman's quote of "Simulation" section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lvl1pPr marL="171450" indent="-171450">
              <a:buSzPct val="100000"/>
              <a:buFont typeface="Arial"/>
              <a:buChar char="•"/>
            </a:lvl1pPr>
          </a:lstStyle>
          <a:p>
            <a:pPr/>
            <a:r>
              <a:t>There are theoretical justification authorizing the procedures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marL="171450" indent="-171450">
              <a:buSzPct val="100000"/>
              <a:buFont typeface="Arial"/>
              <a:buChar char="•"/>
            </a:pPr>
            <a:r>
              <a:t>We resampled with replacement 1000 times a random sample of size 100</a:t>
            </a:r>
          </a:p>
          <a:p>
            <a:pPr marL="171450" indent="-171450">
              <a:buSzPct val="100000"/>
              <a:buFont typeface="Arial"/>
              <a:buChar char="•"/>
            </a:pPr>
            <a:r>
              <a:t>Took the mean of each bootrap sample/replicate</a:t>
            </a:r>
          </a:p>
          <a:p>
            <a:pPr marL="171450" indent="-171450">
              <a:buSzPct val="100000"/>
              <a:buFont typeface="Arial"/>
              <a:buChar char="•"/>
            </a:pPr>
            <a:r>
              <a:t>Computed the Confidence Interval using the percentile method</a:t>
            </a:r>
          </a:p>
          <a:p>
            <a:pPr marL="171450" indent="-171450">
              <a:buSzPct val="100000"/>
              <a:buFont typeface="Arial"/>
              <a:buChar char="•"/>
            </a:pPr>
            <a:r>
              <a:t>A 90% percentile is the mean value higher than 90% of al means calculated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marL="171450" indent="-171450">
              <a:buSzPct val="100000"/>
              <a:buFont typeface="Arial"/>
              <a:buChar char="•"/>
            </a:pPr>
            <a:r>
              <a:t>[Teacher] Dedicate 5-10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marL="171450" indent="-171450">
              <a:buSzPct val="100000"/>
              <a:buFont typeface="Arial"/>
              <a:buChar char="•"/>
            </a:pPr>
            <a:r>
              <a:t>The issue of confounding/lurking variable: for example, if you are researching whether a lack of exercise has an effect on weight gain, the lack of exercise is the independent variable and weight gain is the dependent variable. A confounding variable would be any other influence that has an effect on weight gain. Amount of food consumption is a confounding variable, a placebo is a confounding variable, or weather could be a confounding variable.</a:t>
            </a:r>
          </a:p>
          <a:p>
            <a:pPr marL="171450" indent="-171450">
              <a:buSzPct val="100000"/>
              <a:buFont typeface="Arial"/>
              <a:buChar char="•"/>
            </a:pPr>
            <a:r>
              <a:t>R. A. Fisher wrote in 1935 a foundational book "The Design of experiments"</a:t>
            </a:r>
          </a:p>
          <a:p>
            <a:pPr marL="171450" indent="-171450">
              <a:buSzPct val="100000"/>
              <a:buFont typeface="Arial"/>
              <a:buChar char="•"/>
            </a:pPr>
            <a:r>
              <a:t>R. A. Fisher is one of the most influential statisticians in the 20th the century. He has been described as "a genius who almost single-handedly created the foundations for modern statistical science"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p>
            <a:pPr marL="171450" indent="-171450">
              <a:buSzPct val="100000"/>
              <a:buFont typeface="Arial"/>
              <a:buChar char="•"/>
            </a:pPr>
            <a:r>
              <a:t>This is a fairly abstract description and an example will clarify it for ever</a:t>
            </a:r>
          </a:p>
          <a:p>
            <a:pPr marL="171450" indent="-171450">
              <a:buSzPct val="100000"/>
              <a:buFont typeface="Arial"/>
              <a:buChar char="•"/>
            </a:pPr>
            <a:r>
              <a:t>A null hypothesis is a kind of intentional conservative or skeptical standpoint where you essentially say "you think there is a significant change? Prove me that this change is not simply due to chance!"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marL="171450" indent="-171450">
              <a:buSzPct val="100000"/>
              <a:buFont typeface="Arial"/>
              <a:buChar char="•"/>
            </a:pPr>
            <a:r>
              <a:t>What's the relationship with IoT?</a:t>
            </a:r>
          </a:p>
          <a:p>
            <a:pPr marL="171450" indent="-171450">
              <a:buSzPct val="100000"/>
              <a:buFont typeface="Arial"/>
              <a:buChar char="•"/>
            </a:pPr>
            <a:r>
              <a:t>Answer 1: None a priori</a:t>
            </a:r>
          </a:p>
          <a:p>
            <a:pPr marL="171450" indent="-171450">
              <a:buSzPct val="100000"/>
              <a:buFont typeface="Arial"/>
              <a:buChar char="•"/>
            </a:pPr>
            <a:r>
              <a:t>Answer 2: this setup is rather canonical and can be seen as a template. It is characteristic of a typical experimental setup and easy to transpose to many other ones. </a:t>
            </a:r>
          </a:p>
          <a:p>
            <a:pPr marL="171450" indent="-171450">
              <a:buSzPct val="100000"/>
              <a:buFont typeface="Arial"/>
              <a:buChar char="•"/>
            </a:pPr>
            <a:r>
              <a:t>Exercise: "your" IoT network nodes logs show a number of defaults over a specific duration and you want to design an experiment in order to assess if a particular firmware upgrade would have an effect on this default rate. How would you proceed?</a:t>
            </a:r>
          </a:p>
          <a:p>
            <a:pPr marL="171450" indent="-171450">
              <a:buSzPct val="100000"/>
              <a:buFont typeface="Arial"/>
              <a:buChar char="•"/>
            </a:pPr>
            <a:r>
              <a:t>Note here how small is sample size. This is the beauty and art of statistics to determine what is possible to say or not given the data and a problem at stake. </a:t>
            </a:r>
          </a:p>
          <a:p>
            <a:pPr marL="171450" indent="-171450">
              <a:buSzPct val="100000"/>
              <a:buFont typeface="Arial"/>
              <a:buChar char="•"/>
            </a:pPr>
            <a:r>
              <a:t>VERY IMPORTANT: indeed, in the context of IoT, you will have access to "huge" amount of data, this is not a sufficient reason to not assess carefully the relevance of effects and variation observed.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p>
            <a:pPr marL="171450" indent="-171450">
              <a:buSzPct val="100000"/>
              <a:buFont typeface="Arial"/>
              <a:buChar char="•"/>
            </a:pPr>
            <a:r>
              <a:t>This diagram illustrates the "conflict" between beliefs and impressions. Even when we know that both lines have same length, we still continue experiencing/perceiving them as being of different length</a:t>
            </a:r>
          </a:p>
          <a:p>
            <a:pPr marL="171450" indent="-171450">
              <a:buSzPct val="100000"/>
              <a:buFont typeface="Arial"/>
              <a:buChar char="•"/>
            </a:pPr>
            <a:r>
              <a:t>This is contrived in this specific case, but note that there are illusions of thought: cognitive illusions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lvl1pPr marL="171450" indent="-171450">
              <a:buSzPct val="100000"/>
              <a:buFont typeface="Arial"/>
              <a:buChar char="•"/>
            </a:lvl1pPr>
          </a:lstStyle>
          <a:p>
            <a:pPr/>
            <a:r>
              <a:t>About 12% of difference of means of bootstrap replicates exceed the observed difference of means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lvl1pPr marL="171450" indent="-171450">
              <a:buSzPct val="100000"/>
              <a:buFont typeface="Arial"/>
              <a:buChar char="•"/>
            </a:lvl1pPr>
          </a:lstStyle>
          <a:p>
            <a:pPr/>
            <a:r>
              <a:t>Hence in our example 0.12 does not allow to reject H0 and does not allow to state that the treatment is efficient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marL="171450" indent="-171450">
              <a:buSzPct val="100000"/>
              <a:buFont typeface="Arial"/>
              <a:buChar char="•"/>
            </a:pPr>
            <a:r>
              <a:t>Answer to question 1 is: .9</a:t>
            </a:r>
          </a:p>
          <a:p>
            <a:pPr marL="171450" indent="-171450">
              <a:buSzPct val="100000"/>
              <a:buFont typeface="Arial"/>
              <a:buChar char="•"/>
            </a:pPr>
            <a:r>
              <a:t>Answer to question 2 is: .9</a:t>
            </a:r>
          </a:p>
          <a:p>
            <a:pPr marL="171450" indent="-171450">
              <a:buSzPct val="100000"/>
              <a:buFont typeface="Arial"/>
              <a:buChar char="•"/>
            </a:pPr>
            <a:r>
              <a:t>Answer to question 3 is: .08 </a:t>
            </a:r>
          </a:p>
          <a:p>
            <a:pPr marL="171450" indent="-171450">
              <a:buSzPct val="100000"/>
              <a:buFont typeface="Arial"/>
              <a:buChar char="•"/>
            </a:pPr>
            <a:r>
              <a:t>Most people would answer .90 to question 3. Don't trust your intuition!</a:t>
            </a:r>
          </a:p>
          <a:p>
            <a:pPr marL="171450" indent="-171450">
              <a:buSzPct val="100000"/>
              <a:buFont typeface="Arial"/>
              <a:buChar char="•"/>
            </a:pPr>
            <a:r>
              <a:t>If answers are unclear, don't panic we will review it in the next section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lvl1pPr marL="171450" indent="-171450">
              <a:buSzPct val="100000"/>
              <a:buFont typeface="Arial"/>
              <a:buChar char="•"/>
            </a:lvl1pPr>
          </a:lstStyle>
          <a:p>
            <a:pPr/>
            <a:r>
              <a:t>In Statistics, for any particular problem, there may be several reasonable methods, yielding different answers.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marL="171450" indent="-171450">
              <a:buSzPct val="100000"/>
              <a:buFont typeface="Arial"/>
              <a:buChar char="•"/>
            </a:pPr>
            <a:r>
              <a:t>In Probability, the data generating process is fully specified (for instance Binomial, Bernouilli, ... random variables with well defined probability distribution)</a:t>
            </a:r>
          </a:p>
          <a:p>
            <a:pPr marL="171450" indent="-171450">
              <a:buSzPct val="100000"/>
              <a:buFont typeface="Arial"/>
              <a:buChar char="•"/>
            </a:pPr>
            <a:r>
              <a:t>In Statistics, based on data, we try to infer some properties of the unknown underlying data generating process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a:p>
        </p:txBody>
      </p:sp>
      <p:sp>
        <p:nvSpPr>
          <p:cNvPr id="112" name="Shape 112"/>
          <p:cNvSpPr/>
          <p:nvPr>
            <p:ph type="body" sz="quarter" idx="1"/>
          </p:nvPr>
        </p:nvSpPr>
        <p:spPr>
          <a:prstGeom prst="rect">
            <a:avLst/>
          </a:prstGeom>
        </p:spPr>
        <p:txBody>
          <a:bodyPr/>
          <a:lstStyle/>
          <a:p>
            <a:pPr marL="171450" indent="-171450">
              <a:buSzPct val="100000"/>
              <a:buFont typeface="Arial"/>
              <a:buChar char="•"/>
            </a:pPr>
            <a:r>
              <a:t>Probability theories provides the mathematical framework for statistical inference</a:t>
            </a:r>
          </a:p>
          <a:p>
            <a:pPr marL="171450" indent="-171450">
              <a:buSzPct val="100000"/>
              <a:buFont typeface="Arial"/>
              <a:buChar char="•"/>
            </a:pPr>
            <a:r>
              <a:t>Is pervasive not only in data science but in all aspects of life</a:t>
            </a:r>
          </a:p>
          <a:p>
            <a:pPr marL="171450" indent="-171450">
              <a:buSzPct val="100000"/>
              <a:buFont typeface="Arial"/>
              <a:buChar char="•"/>
            </a:pPr>
            <a:r>
              <a:t>Will use a radar detection example to illustrate how probility theory helps making statement about uncertainty in a typical use case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9" name="Title Text"/>
          <p:cNvSpPr txBox="1"/>
          <p:nvPr>
            <p:ph type="title"/>
          </p:nvPr>
        </p:nvSpPr>
        <p:spPr>
          <a:xfrm>
            <a:off x="359999" y="1439999"/>
            <a:ext cx="8229601" cy="620729"/>
          </a:xfrm>
          <a:prstGeom prst="rect">
            <a:avLst/>
          </a:prstGeom>
        </p:spPr>
        <p:txBody>
          <a:bodyPr/>
          <a:lstStyle>
            <a:lvl1pPr>
              <a:defRPr sz="2800"/>
            </a:lvl1pPr>
          </a:lstStyle>
          <a:p>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 name="Body Level One…"/>
          <p:cNvSpPr txBox="1"/>
          <p:nvPr>
            <p:ph type="body" sz="half" idx="1"/>
          </p:nvPr>
        </p:nvSpPr>
        <p:spPr>
          <a:xfrm>
            <a:off x="611137" y="1412775"/>
            <a:ext cx="7561264" cy="3311526"/>
          </a:xfrm>
          <a:prstGeom prst="rect">
            <a:avLst/>
          </a:prstGeom>
        </p:spPr>
        <p:txBody>
          <a:bodyPr>
            <a:normAutofit fontScale="100000" lnSpcReduction="0"/>
          </a:bodyPr>
          <a:lstStyle>
            <a:lvl1pPr marL="457200" indent="-457200">
              <a:spcBef>
                <a:spcPts val="500"/>
              </a:spcBef>
              <a:defRPr sz="2200">
                <a:latin typeface="Arial"/>
                <a:ea typeface="Arial"/>
                <a:cs typeface="Arial"/>
                <a:sym typeface="Arial"/>
              </a:defRPr>
            </a:lvl1pPr>
            <a:lvl2pPr marL="681717" indent="-224517">
              <a:spcBef>
                <a:spcPts val="500"/>
              </a:spcBef>
              <a:defRPr sz="2200">
                <a:latin typeface="Arial"/>
                <a:ea typeface="Arial"/>
                <a:cs typeface="Arial"/>
                <a:sym typeface="Arial"/>
              </a:defRPr>
            </a:lvl2pPr>
            <a:lvl3pPr marL="1123950" indent="-209550">
              <a:spcBef>
                <a:spcPts val="500"/>
              </a:spcBef>
              <a:defRPr sz="2200">
                <a:latin typeface="Arial"/>
                <a:ea typeface="Arial"/>
                <a:cs typeface="Arial"/>
                <a:sym typeface="Arial"/>
              </a:defRPr>
            </a:lvl3pPr>
            <a:lvl4pPr marL="1623060" indent="-251460">
              <a:spcBef>
                <a:spcPts val="500"/>
              </a:spcBef>
              <a:defRPr sz="2200">
                <a:latin typeface="Arial"/>
                <a:ea typeface="Arial"/>
                <a:cs typeface="Arial"/>
                <a:sym typeface="Arial"/>
              </a:defRPr>
            </a:lvl4pPr>
            <a:lvl5pPr marL="2080260" indent="-251460">
              <a:spcBef>
                <a:spcPts val="500"/>
              </a:spcBef>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29" name="Text Placeholder 11"/>
          <p:cNvSpPr/>
          <p:nvPr>
            <p:ph type="body" sz="quarter" idx="13"/>
          </p:nvPr>
        </p:nvSpPr>
        <p:spPr>
          <a:xfrm>
            <a:off x="359999" y="5589587"/>
            <a:ext cx="1511972" cy="287685"/>
          </a:xfrm>
          <a:prstGeom prst="rect">
            <a:avLst/>
          </a:prstGeom>
        </p:spPr>
        <p:txBody>
          <a:bodyPr>
            <a:normAutofit fontScale="100000" lnSpcReduction="0"/>
          </a:bodyPr>
          <a:lstStyle/>
          <a:p>
            <a:pPr marL="0" indent="0">
              <a:spcBef>
                <a:spcPts val="200"/>
              </a:spcBef>
              <a:buSzTx/>
              <a:buFontTx/>
              <a:buNone/>
              <a:defRPr b="1" sz="1100"/>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spTree>
      <p:nvGrpSpPr>
        <p:cNvPr id="1" name=""/>
        <p:cNvGrpSpPr/>
        <p:nvPr/>
      </p:nvGrpSpPr>
      <p:grpSpPr>
        <a:xfrm>
          <a:off x="0" y="0"/>
          <a:ext cx="0" cy="0"/>
          <a:chOff x="0" y="0"/>
          <a:chExt cx="0" cy="0"/>
        </a:xfrm>
      </p:grpSpPr>
      <p:sp>
        <p:nvSpPr>
          <p:cNvPr id="37"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38" name="Picture Placeholder 3"/>
          <p:cNvSpPr/>
          <p:nvPr>
            <p:ph type="pic" idx="13"/>
          </p:nvPr>
        </p:nvSpPr>
        <p:spPr>
          <a:xfrm>
            <a:off x="1043608" y="1124744"/>
            <a:ext cx="7200801" cy="4248473"/>
          </a:xfrm>
          <a:prstGeom prst="rect">
            <a:avLst/>
          </a:prstGeom>
        </p:spPr>
        <p:txBody>
          <a:bodyPr lIns="91439" rIns="91439"/>
          <a:lstStyle/>
          <a:p>
            <a:pPr/>
          </a:p>
        </p:txBody>
      </p:sp>
      <p:sp>
        <p:nvSpPr>
          <p:cNvPr id="39" name="Body Level One…"/>
          <p:cNvSpPr txBox="1"/>
          <p:nvPr>
            <p:ph type="body" sz="quarter" idx="1"/>
          </p:nvPr>
        </p:nvSpPr>
        <p:spPr>
          <a:xfrm>
            <a:off x="359999" y="5589587"/>
            <a:ext cx="1511972" cy="287685"/>
          </a:xfrm>
          <a:prstGeom prst="rect">
            <a:avLst/>
          </a:prstGeom>
        </p:spPr>
        <p:txBody>
          <a:bodyPr>
            <a:normAutofit fontScale="100000" lnSpcReduction="0"/>
          </a:bodyPr>
          <a:lstStyle>
            <a:lvl1pPr marL="0" indent="0">
              <a:spcBef>
                <a:spcPts val="200"/>
              </a:spcBef>
              <a:buSzTx/>
              <a:buFontTx/>
              <a:buNone/>
              <a:defRPr b="1" sz="1100"/>
            </a:lvl1pPr>
            <a:lvl2pPr marL="569458" indent="-112258">
              <a:spcBef>
                <a:spcPts val="200"/>
              </a:spcBef>
              <a:buFontTx/>
              <a:defRPr b="1" sz="1100"/>
            </a:lvl2pPr>
            <a:lvl3pPr marL="1019175" indent="-104775">
              <a:spcBef>
                <a:spcPts val="200"/>
              </a:spcBef>
              <a:buFontTx/>
              <a:defRPr b="1" sz="1100"/>
            </a:lvl3pPr>
            <a:lvl4pPr marL="1497330" indent="-125730">
              <a:spcBef>
                <a:spcPts val="200"/>
              </a:spcBef>
              <a:buFontTx/>
              <a:defRPr b="1" sz="1100"/>
            </a:lvl4pPr>
            <a:lvl5pPr marL="1954529" indent="-125729">
              <a:spcBef>
                <a:spcPts val="200"/>
              </a:spcBef>
              <a:buFontTx/>
              <a:defRPr b="1" sz="1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9999" y="1439999"/>
            <a:ext cx="8229601" cy="8367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3.xml"/><Relationship Id="rId4"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omments" Target="../comments/comment4.xml"/><Relationship Id="rId4"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5.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Title 1"/>
          <p:cNvSpPr txBox="1"/>
          <p:nvPr>
            <p:ph type="title"/>
          </p:nvPr>
        </p:nvSpPr>
        <p:spPr>
          <a:xfrm>
            <a:off x="359999" y="1439999"/>
            <a:ext cx="8229601" cy="836754"/>
          </a:xfrm>
          <a:prstGeom prst="rect">
            <a:avLst/>
          </a:prstGeom>
        </p:spPr>
        <p:txBody>
          <a:bodyPr/>
          <a:lstStyle>
            <a:lvl1pPr defTabSz="347472">
              <a:defRPr sz="2736"/>
            </a:lvl1pPr>
          </a:lstStyle>
          <a:p>
            <a:pPr/>
            <a:r>
              <a:t>STATISTICS REVISITED IN THE COMPUTER AGE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Title 1"/>
          <p:cNvSpPr txBox="1"/>
          <p:nvPr>
            <p:ph type="title"/>
          </p:nvPr>
        </p:nvSpPr>
        <p:spPr>
          <a:xfrm>
            <a:off x="359999" y="359999"/>
            <a:ext cx="8229601" cy="692738"/>
          </a:xfrm>
          <a:prstGeom prst="rect">
            <a:avLst/>
          </a:prstGeom>
        </p:spPr>
        <p:txBody>
          <a:bodyPr/>
          <a:lstStyle/>
          <a:p>
            <a:pPr/>
            <a:r>
              <a:t>▸ Data generating process and observed data</a:t>
            </a:r>
          </a:p>
        </p:txBody>
      </p:sp>
      <p:pic>
        <p:nvPicPr>
          <p:cNvPr id="96" name="Picture 5" descr="Picture 5"/>
          <p:cNvPicPr>
            <a:picLocks noChangeAspect="1"/>
          </p:cNvPicPr>
          <p:nvPr/>
        </p:nvPicPr>
        <p:blipFill>
          <a:blip r:embed="rId3">
            <a:extLst/>
          </a:blip>
          <a:stretch>
            <a:fillRect/>
          </a:stretch>
        </p:blipFill>
        <p:spPr>
          <a:xfrm>
            <a:off x="1043608" y="1482930"/>
            <a:ext cx="7200801" cy="35321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Content Placeholder 1"/>
          <p:cNvSpPr txBox="1"/>
          <p:nvPr>
            <p:ph type="body" sz="half" idx="1"/>
          </p:nvPr>
        </p:nvSpPr>
        <p:spPr>
          <a:xfrm>
            <a:off x="611136" y="1412775"/>
            <a:ext cx="7561265" cy="3311526"/>
          </a:xfrm>
          <a:prstGeom prst="rect">
            <a:avLst/>
          </a:prstGeom>
        </p:spPr>
        <p:txBody>
          <a:bodyPr/>
          <a:lstStyle/>
          <a:p>
            <a:pPr/>
            <a:r>
              <a:t>You need a PhD in Mathematics and/or Applied Statistics to do Data Science and Machine Learning</a:t>
            </a:r>
          </a:p>
          <a:p>
            <a:pPr/>
            <a:r>
              <a:t>The field of Statistics mixes Domain Knowledge, Mathematical Theories and Computational approaches</a:t>
            </a:r>
          </a:p>
          <a:p>
            <a:pPr/>
            <a:r>
              <a:t>Statistical reasoning is simply common sense and intuitive</a:t>
            </a:r>
          </a:p>
          <a:p>
            <a:pPr/>
            <a:r>
              <a:t>In Statistical Inference, we are trying to infer properties of a data generating process</a:t>
            </a:r>
          </a:p>
        </p:txBody>
      </p:sp>
      <p:sp>
        <p:nvSpPr>
          <p:cNvPr id="101" name="Title 2"/>
          <p:cNvSpPr txBox="1"/>
          <p:nvPr>
            <p:ph type="title"/>
          </p:nvPr>
        </p:nvSpPr>
        <p:spPr>
          <a:xfrm>
            <a:off x="359999" y="359999"/>
            <a:ext cx="8229601" cy="692738"/>
          </a:xfrm>
          <a:prstGeom prst="rect">
            <a:avLst/>
          </a:prstGeom>
        </p:spPr>
        <p:txBody>
          <a:bodyPr/>
          <a:lstStyle/>
          <a:p>
            <a:pPr/>
            <a:r>
              <a:t>▸ Quiz 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359999" y="1439999"/>
            <a:ext cx="8229601" cy="620729"/>
          </a:xfrm>
          <a:prstGeom prst="rect">
            <a:avLst/>
          </a:prstGeom>
        </p:spPr>
        <p:txBody>
          <a:bodyPr/>
          <a:lstStyle/>
          <a:p>
            <a:pPr/>
            <a:r>
              <a:t>II. PROBABILITY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Content Placeholder 1"/>
          <p:cNvSpPr txBox="1"/>
          <p:nvPr>
            <p:ph type="body" sz="half" idx="1"/>
          </p:nvPr>
        </p:nvSpPr>
        <p:spPr>
          <a:xfrm>
            <a:off x="611136" y="1412775"/>
            <a:ext cx="7561265" cy="3311526"/>
          </a:xfrm>
          <a:prstGeom prst="rect">
            <a:avLst/>
          </a:prstGeom>
        </p:spPr>
        <p:txBody>
          <a:bodyPr/>
          <a:lstStyle/>
          <a:p>
            <a:pPr/>
            <a:r>
              <a:t>Probability is a mathematical language for quantifying uncertainty</a:t>
            </a:r>
          </a:p>
          <a:p>
            <a:pPr/>
            <a:r>
              <a:t>Once problem framed, we know what kind of statement can or cannot be done</a:t>
            </a:r>
          </a:p>
          <a:p>
            <a:pPr/>
            <a:r>
              <a:t>There are excellent, accessible resources to learn it</a:t>
            </a:r>
          </a:p>
        </p:txBody>
      </p:sp>
      <p:sp>
        <p:nvSpPr>
          <p:cNvPr id="108" name="Title 2"/>
          <p:cNvSpPr txBox="1"/>
          <p:nvPr>
            <p:ph type="title"/>
          </p:nvPr>
        </p:nvSpPr>
        <p:spPr>
          <a:xfrm>
            <a:off x="359999" y="359999"/>
            <a:ext cx="8229601" cy="692738"/>
          </a:xfrm>
          <a:prstGeom prst="rect">
            <a:avLst/>
          </a:prstGeom>
        </p:spPr>
        <p:txBody>
          <a:bodyPr/>
          <a:lstStyle/>
          <a:p>
            <a:pPr/>
            <a:r>
              <a:t>▸ Why should you not ignore Probability Theory?</a:t>
            </a:r>
          </a:p>
        </p:txBody>
      </p:sp>
      <p:sp>
        <p:nvSpPr>
          <p:cNvPr id="10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1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359999" y="359999"/>
            <a:ext cx="8229601" cy="692738"/>
          </a:xfrm>
          <a:prstGeom prst="rect">
            <a:avLst/>
          </a:prstGeom>
        </p:spPr>
        <p:txBody>
          <a:bodyPr/>
          <a:lstStyle>
            <a:lvl1pPr defTabSz="452627">
              <a:defRPr sz="2574"/>
            </a:lvl1pPr>
          </a:lstStyle>
          <a:p>
            <a:pPr/>
            <a:r>
              <a:t>▸ Radar Detection tree-based sequential description</a:t>
            </a:r>
          </a:p>
        </p:txBody>
      </p:sp>
      <p:sp>
        <p:nvSpPr>
          <p:cNvPr id="11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1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pic>
        <p:nvPicPr>
          <p:cNvPr id="117" name="Picture 5" descr="Picture 5"/>
          <p:cNvPicPr>
            <a:picLocks noChangeAspect="1"/>
          </p:cNvPicPr>
          <p:nvPr/>
        </p:nvPicPr>
        <p:blipFill>
          <a:blip r:embed="rId3">
            <a:extLst/>
          </a:blip>
          <a:stretch>
            <a:fillRect/>
          </a:stretch>
        </p:blipFill>
        <p:spPr>
          <a:xfrm>
            <a:off x="1413602" y="1124744"/>
            <a:ext cx="6460811" cy="424847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359999" y="359999"/>
            <a:ext cx="8229601" cy="692738"/>
          </a:xfrm>
          <a:prstGeom prst="rect">
            <a:avLst/>
          </a:prstGeom>
        </p:spPr>
        <p:txBody>
          <a:bodyPr/>
          <a:lstStyle/>
          <a:p>
            <a:pPr/>
            <a:r>
              <a:t>▸ Radar Detection Solution</a:t>
            </a:r>
          </a:p>
        </p:txBody>
      </p:sp>
      <p:sp>
        <p:nvSpPr>
          <p:cNvPr id="122"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2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pic>
        <p:nvPicPr>
          <p:cNvPr id="124" name="Picture 5" descr="Picture 5"/>
          <p:cNvPicPr>
            <a:picLocks noChangeAspect="1"/>
          </p:cNvPicPr>
          <p:nvPr/>
        </p:nvPicPr>
        <p:blipFill>
          <a:blip r:embed="rId3">
            <a:extLst/>
          </a:blip>
          <a:stretch>
            <a:fillRect/>
          </a:stretch>
        </p:blipFill>
        <p:spPr>
          <a:xfrm>
            <a:off x="1686737" y="1124744"/>
            <a:ext cx="5914540" cy="424847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359999" y="359999"/>
            <a:ext cx="8229601" cy="692738"/>
          </a:xfrm>
          <a:prstGeom prst="rect">
            <a:avLst/>
          </a:prstGeom>
        </p:spPr>
        <p:txBody>
          <a:bodyPr/>
          <a:lstStyle>
            <a:lvl1pPr defTabSz="434340">
              <a:defRPr sz="2470"/>
            </a:lvl1pPr>
          </a:lstStyle>
          <a:p>
            <a:pPr/>
            <a:r>
              <a:t>▸ Radar Detection reversed statement with Bayes Rule</a:t>
            </a:r>
          </a:p>
        </p:txBody>
      </p:sp>
      <p:sp>
        <p:nvSpPr>
          <p:cNvPr id="129"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3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pic>
        <p:nvPicPr>
          <p:cNvPr id="131" name="Picture 5" descr="Picture 5"/>
          <p:cNvPicPr>
            <a:picLocks noChangeAspect="1"/>
          </p:cNvPicPr>
          <p:nvPr/>
        </p:nvPicPr>
        <p:blipFill>
          <a:blip r:embed="rId4">
            <a:extLst/>
          </a:blip>
          <a:stretch>
            <a:fillRect/>
          </a:stretch>
        </p:blipFill>
        <p:spPr>
          <a:xfrm>
            <a:off x="1632374" y="1124744"/>
            <a:ext cx="6023268" cy="424847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Content Placeholder 1"/>
          <p:cNvSpPr txBox="1"/>
          <p:nvPr>
            <p:ph type="body" sz="half" idx="1"/>
          </p:nvPr>
        </p:nvSpPr>
        <p:spPr>
          <a:xfrm>
            <a:off x="611136" y="1412775"/>
            <a:ext cx="7561265" cy="3311526"/>
          </a:xfrm>
          <a:prstGeom prst="rect">
            <a:avLst/>
          </a:prstGeom>
        </p:spPr>
        <p:txBody>
          <a:bodyPr/>
          <a:lstStyle/>
          <a:p>
            <a:pPr/>
            <a:r>
              <a:t>Getting the right answer is not a prerequisite for the course</a:t>
            </a:r>
          </a:p>
          <a:p>
            <a:pPr/>
            <a:r>
              <a:t>However, if this not clear to you and you are curious to learn</a:t>
            </a:r>
          </a:p>
          <a:p>
            <a:pPr/>
            <a:r>
              <a:t>Run and watch MIT OpenCourseWare on Probabilistic Systems (see refs)</a:t>
            </a:r>
          </a:p>
        </p:txBody>
      </p:sp>
      <p:sp>
        <p:nvSpPr>
          <p:cNvPr id="136" name="Title 2"/>
          <p:cNvSpPr txBox="1"/>
          <p:nvPr>
            <p:ph type="title"/>
          </p:nvPr>
        </p:nvSpPr>
        <p:spPr>
          <a:xfrm>
            <a:off x="359999" y="359999"/>
            <a:ext cx="8229601" cy="692738"/>
          </a:xfrm>
          <a:prstGeom prst="rect">
            <a:avLst/>
          </a:prstGeom>
        </p:spPr>
        <p:txBody>
          <a:bodyPr/>
          <a:lstStyle/>
          <a:p>
            <a:pPr/>
            <a:r>
              <a:t>▸ Is this challenging?</a:t>
            </a:r>
          </a:p>
        </p:txBody>
      </p:sp>
      <p:sp>
        <p:nvSpPr>
          <p:cNvPr id="13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3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Content Placeholder 1"/>
          <p:cNvSpPr txBox="1"/>
          <p:nvPr>
            <p:ph type="body" sz="half" idx="1"/>
          </p:nvPr>
        </p:nvSpPr>
        <p:spPr>
          <a:xfrm>
            <a:off x="611136" y="1412775"/>
            <a:ext cx="7561265" cy="3311526"/>
          </a:xfrm>
          <a:prstGeom prst="rect">
            <a:avLst/>
          </a:prstGeom>
        </p:spPr>
        <p:txBody>
          <a:bodyPr/>
          <a:lstStyle/>
          <a:p>
            <a:pPr/>
            <a:r>
              <a:t>Assume that you get a fair coin</a:t>
            </a:r>
          </a:p>
          <a:p>
            <a:pPr/>
            <a:r>
              <a:t>Experiment: Tossing a coin 5 times (as many time as you want)</a:t>
            </a:r>
          </a:p>
          <a:p>
            <a:pPr/>
            <a:r>
              <a:t>Count the number of Heads at every iteration: this is a Random Variable</a:t>
            </a:r>
          </a:p>
          <a:p>
            <a:pPr/>
            <a:r>
              <a:t>Draw the proportions of time you get 1, 2,.. ,5 heads: this is a Probability Distribution</a:t>
            </a:r>
          </a:p>
        </p:txBody>
      </p:sp>
      <p:sp>
        <p:nvSpPr>
          <p:cNvPr id="143" name="Title 2"/>
          <p:cNvSpPr txBox="1"/>
          <p:nvPr>
            <p:ph type="title"/>
          </p:nvPr>
        </p:nvSpPr>
        <p:spPr>
          <a:xfrm>
            <a:off x="359999" y="359999"/>
            <a:ext cx="8229601" cy="692738"/>
          </a:xfrm>
          <a:prstGeom prst="rect">
            <a:avLst/>
          </a:prstGeom>
        </p:spPr>
        <p:txBody>
          <a:bodyPr/>
          <a:lstStyle/>
          <a:p>
            <a:pPr/>
            <a:r>
              <a:t>▸ Idealized data generating processes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359999" y="359999"/>
            <a:ext cx="8229601" cy="692738"/>
          </a:xfrm>
          <a:prstGeom prst="rect">
            <a:avLst/>
          </a:prstGeom>
        </p:spPr>
        <p:txBody>
          <a:bodyPr/>
          <a:lstStyle/>
          <a:p>
            <a:pPr/>
            <a:r>
              <a:t>▸ The Binomial Distribution</a:t>
            </a:r>
          </a:p>
        </p:txBody>
      </p:sp>
      <p:pic>
        <p:nvPicPr>
          <p:cNvPr id="148" name="Picture 5" descr="Picture 5"/>
          <p:cNvPicPr>
            <a:picLocks noChangeAspect="1"/>
          </p:cNvPicPr>
          <p:nvPr/>
        </p:nvPicPr>
        <p:blipFill>
          <a:blip r:embed="rId3">
            <a:extLst/>
          </a:blip>
          <a:stretch>
            <a:fillRect/>
          </a:stretch>
        </p:blipFill>
        <p:spPr>
          <a:xfrm>
            <a:off x="1434051" y="1124744"/>
            <a:ext cx="6419914" cy="424847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xfrm>
            <a:off x="359999" y="1439999"/>
            <a:ext cx="8229601" cy="620729"/>
          </a:xfrm>
          <a:prstGeom prst="rect">
            <a:avLst/>
          </a:prstGeom>
        </p:spPr>
        <p:txBody>
          <a:bodyPr/>
          <a:lstStyle/>
          <a:p>
            <a:pPr/>
            <a:r>
              <a:t>I.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359999" y="359999"/>
            <a:ext cx="8229601" cy="692738"/>
          </a:xfrm>
          <a:prstGeom prst="rect">
            <a:avLst/>
          </a:prstGeom>
        </p:spPr>
        <p:txBody>
          <a:bodyPr/>
          <a:lstStyle/>
          <a:p>
            <a:pPr/>
            <a:r>
              <a:t>▸ Distributions for everyone tastes!</a:t>
            </a:r>
          </a:p>
        </p:txBody>
      </p:sp>
      <p:sp>
        <p:nvSpPr>
          <p:cNvPr id="153"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5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Univariate Distribution Relationships, Lawrence M. LEEMIS and Jacquelyn T. MCQUESTON, http://www.math.wm.edu/~leemis/2008amstat.pdf</a:t>
            </a:r>
          </a:p>
        </p:txBody>
      </p:sp>
      <p:pic>
        <p:nvPicPr>
          <p:cNvPr id="155" name="Picture 5" descr="Picture 5"/>
          <p:cNvPicPr>
            <a:picLocks noChangeAspect="1"/>
          </p:cNvPicPr>
          <p:nvPr/>
        </p:nvPicPr>
        <p:blipFill>
          <a:blip r:embed="rId4">
            <a:extLst/>
          </a:blip>
          <a:stretch>
            <a:fillRect/>
          </a:stretch>
        </p:blipFill>
        <p:spPr>
          <a:xfrm>
            <a:off x="1043608" y="1204911"/>
            <a:ext cx="7200801" cy="408813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Content Placeholder 1"/>
          <p:cNvSpPr txBox="1"/>
          <p:nvPr>
            <p:ph type="body" sz="half" idx="1"/>
          </p:nvPr>
        </p:nvSpPr>
        <p:spPr>
          <a:xfrm>
            <a:off x="611136" y="1412775"/>
            <a:ext cx="7561265" cy="3311526"/>
          </a:xfrm>
          <a:prstGeom prst="rect">
            <a:avLst/>
          </a:prstGeom>
        </p:spPr>
        <p:txBody>
          <a:bodyPr/>
          <a:lstStyle/>
          <a:p>
            <a:pPr/>
            <a:r>
              <a:t>Tree-based sequential descriptions are convenient when reasoning on problem involving conditional probabilities</a:t>
            </a:r>
          </a:p>
          <a:p>
            <a:pPr/>
            <a:r>
              <a:t>The multiplication and Bayes rules can be ignored, just follow your intuition</a:t>
            </a:r>
          </a:p>
          <a:p>
            <a:pPr/>
            <a:r>
              <a:t>The probability of having x Heads when tossing a (fair/unfair) coin n times can be found using the Binomial Distribution (Probability Mass Function - pmf)</a:t>
            </a:r>
          </a:p>
        </p:txBody>
      </p:sp>
      <p:sp>
        <p:nvSpPr>
          <p:cNvPr id="160" name="Title 2"/>
          <p:cNvSpPr txBox="1"/>
          <p:nvPr>
            <p:ph type="title"/>
          </p:nvPr>
        </p:nvSpPr>
        <p:spPr>
          <a:xfrm>
            <a:off x="359999" y="359999"/>
            <a:ext cx="8229601" cy="692738"/>
          </a:xfrm>
          <a:prstGeom prst="rect">
            <a:avLst/>
          </a:prstGeom>
        </p:spPr>
        <p:txBody>
          <a:bodyPr/>
          <a:lstStyle/>
          <a:p>
            <a:pPr/>
            <a:r>
              <a:t>▸ Quiz 2</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359999" y="1439999"/>
            <a:ext cx="8229601" cy="620729"/>
          </a:xfrm>
          <a:prstGeom prst="rect">
            <a:avLst/>
          </a:prstGeom>
        </p:spPr>
        <p:txBody>
          <a:bodyPr/>
          <a:lstStyle/>
          <a:p>
            <a:pPr/>
            <a:r>
              <a:t>III. SIMULATIONS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Content Placeholder 1"/>
          <p:cNvSpPr txBox="1"/>
          <p:nvPr>
            <p:ph type="body" sz="half" idx="1"/>
          </p:nvPr>
        </p:nvSpPr>
        <p:spPr>
          <a:xfrm>
            <a:off x="611136" y="1412775"/>
            <a:ext cx="7561265" cy="3311526"/>
          </a:xfrm>
          <a:prstGeom prst="rect">
            <a:avLst/>
          </a:prstGeom>
        </p:spPr>
        <p:txBody>
          <a:bodyPr/>
          <a:lstStyle/>
          <a:p>
            <a:pPr/>
            <a:r>
              <a:t>Would it be profitable to bet that within 24 rolls of a pair of dice, he would roll a double six?</a:t>
            </a:r>
          </a:p>
          <a:p>
            <a:pPr/>
            <a:r>
              <a:t>Pascal and Fermat, mid-17th century resolved the issue: there is 49% chance</a:t>
            </a:r>
          </a:p>
          <a:p>
            <a:pPr/>
            <a:r>
              <a:t>BUT given Data Generating Process is well-defined a computer can simulate data</a:t>
            </a:r>
          </a:p>
          <a:p>
            <a:pPr/>
            <a:r>
              <a:t>Statisticians knows what happens as we gather more and more data ...</a:t>
            </a:r>
          </a:p>
        </p:txBody>
      </p:sp>
      <p:sp>
        <p:nvSpPr>
          <p:cNvPr id="167" name="Title 2"/>
          <p:cNvSpPr txBox="1"/>
          <p:nvPr>
            <p:ph type="title"/>
          </p:nvPr>
        </p:nvSpPr>
        <p:spPr>
          <a:xfrm>
            <a:off x="359999" y="359999"/>
            <a:ext cx="8229601" cy="692738"/>
          </a:xfrm>
          <a:prstGeom prst="rect">
            <a:avLst/>
          </a:prstGeom>
        </p:spPr>
        <p:txBody>
          <a:bodyPr/>
          <a:lstStyle/>
          <a:p>
            <a:pPr/>
            <a:r>
              <a:t>▸ Harnessing computing power</a:t>
            </a:r>
          </a:p>
        </p:txBody>
      </p:sp>
      <p:sp>
        <p:nvSpPr>
          <p:cNvPr id="16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6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Computation and Programming Using Python, The MIT Press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359999" y="359999"/>
            <a:ext cx="8229601" cy="692738"/>
          </a:xfrm>
          <a:prstGeom prst="rect">
            <a:avLst/>
          </a:prstGeom>
        </p:spPr>
        <p:txBody>
          <a:bodyPr/>
          <a:lstStyle/>
          <a:p>
            <a:pPr/>
            <a:r>
              <a:t>▸ So let's roll dice 24 times but a thousand times ...</a:t>
            </a:r>
          </a:p>
        </p:txBody>
      </p:sp>
      <p:sp>
        <p:nvSpPr>
          <p:cNvPr id="174"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7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Introduction to Computation and Programming Using Python, The MIT Press</a:t>
            </a:r>
          </a:p>
          <a:p>
            <a:pPr indent="-126000" defTabSz="457200">
              <a:spcBef>
                <a:spcPts val="200"/>
              </a:spcBef>
              <a:buSzPct val="100000"/>
              <a:buFont typeface="Arial"/>
              <a:buChar char="•"/>
              <a:defRPr sz="1000"/>
            </a:pPr>
            <a:r>
              <a:t>https://en.wikipedia.org/wiki/Monte_Carlo_method</a:t>
            </a:r>
          </a:p>
        </p:txBody>
      </p:sp>
      <p:pic>
        <p:nvPicPr>
          <p:cNvPr id="176" name="Picture 5" descr="Picture 5"/>
          <p:cNvPicPr>
            <a:picLocks noChangeAspect="1"/>
          </p:cNvPicPr>
          <p:nvPr/>
        </p:nvPicPr>
        <p:blipFill>
          <a:blip r:embed="rId3">
            <a:extLst/>
          </a:blip>
          <a:stretch>
            <a:fillRect/>
          </a:stretch>
        </p:blipFill>
        <p:spPr>
          <a:xfrm>
            <a:off x="1866161" y="1124744"/>
            <a:ext cx="5555694" cy="424847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Content Placeholder 1"/>
          <p:cNvSpPr txBox="1"/>
          <p:nvPr>
            <p:ph type="body" sz="half" idx="1"/>
          </p:nvPr>
        </p:nvSpPr>
        <p:spPr>
          <a:xfrm>
            <a:off x="611136" y="1412775"/>
            <a:ext cx="7561265" cy="3311526"/>
          </a:xfrm>
          <a:prstGeom prst="rect">
            <a:avLst/>
          </a:prstGeom>
        </p:spPr>
        <p:txBody>
          <a:bodyPr/>
          <a:lstStyle/>
          <a:p>
            <a:pPr/>
            <a:r>
              <a:t>Simulate a single roll die</a:t>
            </a:r>
          </a:p>
          <a:p>
            <a:pPr/>
            <a:r>
              <a:t>Simulate the experiment: a sequence of 24 successive roll of pair dice</a:t>
            </a:r>
          </a:p>
          <a:p>
            <a:pPr/>
            <a:r>
              <a:t>Run and plot the experiment 1000 times</a:t>
            </a:r>
          </a:p>
        </p:txBody>
      </p:sp>
      <p:sp>
        <p:nvSpPr>
          <p:cNvPr id="181" name="Title 2"/>
          <p:cNvSpPr txBox="1"/>
          <p:nvPr>
            <p:ph type="title"/>
          </p:nvPr>
        </p:nvSpPr>
        <p:spPr>
          <a:xfrm>
            <a:off x="359999" y="359999"/>
            <a:ext cx="8229601" cy="692738"/>
          </a:xfrm>
          <a:prstGeom prst="rect">
            <a:avLst/>
          </a:prstGeom>
        </p:spPr>
        <p:txBody>
          <a:bodyPr/>
          <a:lstStyle>
            <a:lvl1pPr defTabSz="370331">
              <a:defRPr sz="2106"/>
            </a:lvl1pPr>
          </a:lstStyle>
          <a:p>
            <a:pPr/>
            <a:r>
              <a:t>▸ Pascal's problem simulation with Python [Notebook Live Demo]</a:t>
            </a:r>
          </a:p>
        </p:txBody>
      </p:sp>
      <p:sp>
        <p:nvSpPr>
          <p:cNvPr id="18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8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Computation and Programming Using Python, The MIT Press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Content Placeholder 1"/>
          <p:cNvSpPr txBox="1"/>
          <p:nvPr>
            <p:ph type="body" sz="half" idx="1"/>
          </p:nvPr>
        </p:nvSpPr>
        <p:spPr>
          <a:xfrm>
            <a:off x="611136" y="1412775"/>
            <a:ext cx="7561265" cy="3311526"/>
          </a:xfrm>
          <a:prstGeom prst="rect">
            <a:avLst/>
          </a:prstGeom>
        </p:spPr>
        <p:txBody>
          <a:bodyPr/>
          <a:lstStyle/>
          <a:p>
            <a:pPr/>
            <a:r>
              <a:t>Simulation helps finding solutions to problems with mathematically intractable problems</a:t>
            </a:r>
          </a:p>
          <a:p>
            <a:pPr/>
            <a:r>
              <a:t>Simulation techniques are key to Data Science today</a:t>
            </a:r>
          </a:p>
          <a:p>
            <a:pPr/>
            <a:r>
              <a:t>Simulation requires a lot of computing power</a:t>
            </a:r>
          </a:p>
        </p:txBody>
      </p:sp>
      <p:sp>
        <p:nvSpPr>
          <p:cNvPr id="188" name="Title 2"/>
          <p:cNvSpPr txBox="1"/>
          <p:nvPr>
            <p:ph type="title"/>
          </p:nvPr>
        </p:nvSpPr>
        <p:spPr>
          <a:xfrm>
            <a:off x="359999" y="359999"/>
            <a:ext cx="8229601" cy="692738"/>
          </a:xfrm>
          <a:prstGeom prst="rect">
            <a:avLst/>
          </a:prstGeom>
        </p:spPr>
        <p:txBody>
          <a:bodyPr/>
          <a:lstStyle/>
          <a:p>
            <a:pPr/>
            <a:r>
              <a:t>▸ Quiz 3</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359999" y="1439999"/>
            <a:ext cx="8229601" cy="620729"/>
          </a:xfrm>
          <a:prstGeom prst="rect">
            <a:avLst/>
          </a:prstGeom>
        </p:spPr>
        <p:txBody>
          <a:bodyPr/>
          <a:lstStyle/>
          <a:p>
            <a:pPr/>
            <a:r>
              <a:t>IV. THE LAWS OF DATA ACCUMULATION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Content Placeholder 1"/>
          <p:cNvSpPr txBox="1"/>
          <p:nvPr>
            <p:ph type="body" sz="half" idx="1"/>
          </p:nvPr>
        </p:nvSpPr>
        <p:spPr>
          <a:xfrm>
            <a:off x="611136" y="1412775"/>
            <a:ext cx="7561265" cy="3311526"/>
          </a:xfrm>
          <a:prstGeom prst="rect">
            <a:avLst/>
          </a:prstGeom>
        </p:spPr>
        <p:txBody>
          <a:bodyPr/>
          <a:lstStyle/>
          <a:p>
            <a:pPr/>
            <a:r>
              <a:t>When you get data, what is the data generating process?</a:t>
            </a:r>
          </a:p>
          <a:p>
            <a:pPr/>
            <a:r>
              <a:t>If you have not collected it yourself, are you sure your data "reflects" the underlying true distribution?</a:t>
            </a:r>
          </a:p>
          <a:p>
            <a:pPr/>
            <a:r>
              <a:t>How do you infer some properties of the true distribution such as mean, ...?</a:t>
            </a:r>
          </a:p>
        </p:txBody>
      </p:sp>
      <p:sp>
        <p:nvSpPr>
          <p:cNvPr id="195" name="Title 2"/>
          <p:cNvSpPr txBox="1"/>
          <p:nvPr>
            <p:ph type="title"/>
          </p:nvPr>
        </p:nvSpPr>
        <p:spPr>
          <a:xfrm>
            <a:off x="359999" y="359999"/>
            <a:ext cx="8229601" cy="692738"/>
          </a:xfrm>
          <a:prstGeom prst="rect">
            <a:avLst/>
          </a:prstGeom>
        </p:spPr>
        <p:txBody>
          <a:bodyPr/>
          <a:lstStyle/>
          <a:p>
            <a:pPr/>
            <a:r>
              <a:t>▸ But in Statistics we only have data</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Content Placeholder 1"/>
          <p:cNvSpPr txBox="1"/>
          <p:nvPr>
            <p:ph type="body" sz="half" idx="1"/>
          </p:nvPr>
        </p:nvSpPr>
        <p:spPr>
          <a:xfrm>
            <a:off x="611136" y="1412775"/>
            <a:ext cx="7561265" cy="3311526"/>
          </a:xfrm>
          <a:prstGeom prst="rect">
            <a:avLst/>
          </a:prstGeom>
        </p:spPr>
        <p:txBody>
          <a:bodyPr/>
          <a:lstStyle/>
          <a:p>
            <a:pPr/>
            <a:r>
              <a:t>How should I collect my data (sample)?</a:t>
            </a:r>
          </a:p>
          <a:p>
            <a:pPr/>
            <a:r>
              <a:t>How should I analyze and summarize the data that I've collected?</a:t>
            </a:r>
          </a:p>
          <a:p>
            <a:pPr/>
            <a:r>
              <a:t>How accurate are my data summaries?</a:t>
            </a:r>
          </a:p>
        </p:txBody>
      </p:sp>
      <p:sp>
        <p:nvSpPr>
          <p:cNvPr id="200" name="Title 2"/>
          <p:cNvSpPr txBox="1"/>
          <p:nvPr>
            <p:ph type="title"/>
          </p:nvPr>
        </p:nvSpPr>
        <p:spPr>
          <a:xfrm>
            <a:off x="359999" y="359999"/>
            <a:ext cx="8229601" cy="692738"/>
          </a:xfrm>
          <a:prstGeom prst="rect">
            <a:avLst/>
          </a:prstGeom>
        </p:spPr>
        <p:txBody>
          <a:bodyPr/>
          <a:lstStyle/>
          <a:p>
            <a:pPr/>
            <a:r>
              <a:t>▸ Statistical theory three basic questions</a:t>
            </a:r>
          </a:p>
        </p:txBody>
      </p:sp>
      <p:sp>
        <p:nvSpPr>
          <p:cNvPr id="20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An Introduction to the Bootstrap, Efron &amp; Tibshirani, Chapman &amp; Hall/CRC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Content Placeholder 1"/>
          <p:cNvSpPr txBox="1"/>
          <p:nvPr>
            <p:ph type="body" sz="half" idx="1"/>
          </p:nvPr>
        </p:nvSpPr>
        <p:spPr>
          <a:xfrm>
            <a:off x="611136" y="1412775"/>
            <a:ext cx="7561265" cy="3311526"/>
          </a:xfrm>
          <a:prstGeom prst="rect">
            <a:avLst/>
          </a:prstGeom>
        </p:spPr>
        <p:txBody>
          <a:bodyPr/>
          <a:lstStyle/>
          <a:p>
            <a:pPr marL="420623" indent="-420623" defTabSz="420623">
              <a:spcBef>
                <a:spcPts val="400"/>
              </a:spcBef>
              <a:defRPr sz="2024"/>
            </a:pPr>
            <a:r>
              <a:t>To give an insight into how the Statistics discipline has evolved over the past decades</a:t>
            </a:r>
          </a:p>
          <a:p>
            <a:pPr marL="420623" indent="-420623" defTabSz="420623">
              <a:spcBef>
                <a:spcPts val="400"/>
              </a:spcBef>
              <a:defRPr sz="2024"/>
            </a:pPr>
            <a:r>
              <a:t>To highlight how the field of Data Science embodies this change</a:t>
            </a:r>
          </a:p>
          <a:p>
            <a:pPr marL="420623" indent="-420623" defTabSz="420623">
              <a:spcBef>
                <a:spcPts val="400"/>
              </a:spcBef>
              <a:defRPr sz="2024"/>
            </a:pPr>
            <a:r>
              <a:t>To illustrate the "Hacking" Statisticians way of thinking with canonical and compelling examples</a:t>
            </a:r>
          </a:p>
          <a:p>
            <a:pPr marL="420623" indent="-420623" defTabSz="420623">
              <a:spcBef>
                <a:spcPts val="400"/>
              </a:spcBef>
              <a:defRPr sz="2024"/>
            </a:pPr>
            <a:r>
              <a:t>To prepare the ground for Machine Learning and Deep Learning subsequent courses</a:t>
            </a:r>
          </a:p>
          <a:p>
            <a:pPr marL="420623" indent="-420623" defTabSz="420623">
              <a:spcBef>
                <a:spcPts val="400"/>
              </a:spcBef>
              <a:defRPr sz="2024"/>
            </a:pPr>
            <a:r>
              <a:t>[To give you the desire to dig further into these fascinating fields]</a:t>
            </a:r>
          </a:p>
        </p:txBody>
      </p:sp>
      <p:sp>
        <p:nvSpPr>
          <p:cNvPr id="54" name="Title 2"/>
          <p:cNvSpPr txBox="1"/>
          <p:nvPr>
            <p:ph type="title"/>
          </p:nvPr>
        </p:nvSpPr>
        <p:spPr>
          <a:xfrm>
            <a:off x="359999" y="359999"/>
            <a:ext cx="8229601" cy="692738"/>
          </a:xfrm>
          <a:prstGeom prst="rect">
            <a:avLst/>
          </a:prstGeom>
        </p:spPr>
        <p:txBody>
          <a:bodyPr/>
          <a:lstStyle/>
          <a:p>
            <a:pPr/>
            <a:r>
              <a:t>▸ Main objectives</a:t>
            </a:r>
          </a:p>
        </p:txBody>
      </p:sp>
      <p:sp>
        <p:nvSpPr>
          <p:cNvPr id="5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5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17179" defTabSz="425195">
              <a:spcBef>
                <a:spcPts val="100"/>
              </a:spcBef>
              <a:buSzPct val="100000"/>
              <a:buFont typeface="Arial"/>
              <a:buChar char="•"/>
              <a:defRPr sz="930"/>
            </a:pPr>
            <a:r>
              <a:t>Companion notebook: FM7/notebooks/6-statistics-revisited-in-computer-age.ipynb</a:t>
            </a:r>
          </a:p>
          <a:p>
            <a:pPr indent="-117179" defTabSz="425195">
              <a:spcBef>
                <a:spcPts val="100"/>
              </a:spcBef>
              <a:buSzPct val="100000"/>
              <a:buFont typeface="Arial"/>
              <a:buChar char="•"/>
              <a:defRPr sz="930"/>
            </a:pPr>
            <a:r>
              <a:t>http://greenteapress.com</a:t>
            </a:r>
          </a:p>
          <a:p>
            <a:pPr indent="-117179" defTabSz="425195">
              <a:spcBef>
                <a:spcPts val="100"/>
              </a:spcBef>
              <a:buSzPct val="100000"/>
              <a:buFont typeface="Arial"/>
              <a:buChar char="•"/>
              <a:defRPr sz="930"/>
            </a:pPr>
            <a:r>
              <a:t>Introduction to Bootstrap, Efron &amp; Tibshirani, Chapman &amp; Hall/CRC</a:t>
            </a:r>
          </a:p>
          <a:p>
            <a:pPr indent="-117179" defTabSz="425195">
              <a:spcBef>
                <a:spcPts val="100"/>
              </a:spcBef>
              <a:buSzPct val="100000"/>
              <a:buFont typeface="Arial"/>
              <a:buChar char="•"/>
              <a:defRPr sz="930"/>
            </a:pPr>
            <a:r>
              <a:t>Computer Age Statistical Inference, Efron</a:t>
            </a:r>
          </a:p>
          <a:p>
            <a:pPr indent="-117179" defTabSz="425195">
              <a:spcBef>
                <a:spcPts val="100"/>
              </a:spcBef>
              <a:buSzPct val="100000"/>
              <a:buFont typeface="Arial"/>
              <a:buChar char="•"/>
              <a:defRPr sz="930"/>
            </a:pPr>
            <a:r>
              <a:t>Probabilitic Systems Analysis and Applied Probability 6.041, MIT OpenCourseWare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Title 1"/>
          <p:cNvSpPr txBox="1"/>
          <p:nvPr>
            <p:ph type="title"/>
          </p:nvPr>
        </p:nvSpPr>
        <p:spPr>
          <a:xfrm>
            <a:off x="359999" y="359999"/>
            <a:ext cx="8229601" cy="692738"/>
          </a:xfrm>
          <a:prstGeom prst="rect">
            <a:avLst/>
          </a:prstGeom>
        </p:spPr>
        <p:txBody>
          <a:bodyPr/>
          <a:lstStyle/>
          <a:p>
            <a:pPr/>
            <a:r>
              <a:t>▸ Data collection and sampling bias</a:t>
            </a:r>
          </a:p>
        </p:txBody>
      </p:sp>
      <p:sp>
        <p:nvSpPr>
          <p:cNvPr id="207"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0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From Charles Maurice Stebbins &amp; Mary H. Coolidge, Golden Treasury Readers: Primer, American Book Co. (New York), p. 89. Public Domain.</a:t>
            </a:r>
          </a:p>
          <a:p>
            <a:pPr indent="-126000" defTabSz="457200">
              <a:spcBef>
                <a:spcPts val="200"/>
              </a:spcBef>
              <a:buSzPct val="100000"/>
              <a:buFont typeface="Arial"/>
              <a:buChar char="•"/>
              <a:defRPr sz="1000"/>
            </a:pPr>
            <a:r>
              <a:t>https://en.wikipedia.org/wiki/Blind_men_and_an_elephant</a:t>
            </a:r>
          </a:p>
          <a:p>
            <a:pPr indent="-126000" defTabSz="457200">
              <a:spcBef>
                <a:spcPts val="200"/>
              </a:spcBef>
              <a:buSzPct val="100000"/>
              <a:buFont typeface="Arial"/>
              <a:buChar char="•"/>
              <a:defRPr sz="1000"/>
            </a:pPr>
            <a:r>
              <a:t>https://en.wikipedia.org/wiki/Sampling_bias</a:t>
            </a:r>
          </a:p>
        </p:txBody>
      </p:sp>
      <p:pic>
        <p:nvPicPr>
          <p:cNvPr id="209" name="Picture 5" descr="Picture 5"/>
          <p:cNvPicPr>
            <a:picLocks noChangeAspect="1"/>
          </p:cNvPicPr>
          <p:nvPr/>
        </p:nvPicPr>
        <p:blipFill>
          <a:blip r:embed="rId3">
            <a:extLst/>
          </a:blip>
          <a:stretch>
            <a:fillRect/>
          </a:stretch>
        </p:blipFill>
        <p:spPr>
          <a:xfrm>
            <a:off x="1043608" y="1705303"/>
            <a:ext cx="7200801" cy="308735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Content Placeholder 1"/>
          <p:cNvSpPr txBox="1"/>
          <p:nvPr>
            <p:ph type="body" sz="half" idx="1"/>
          </p:nvPr>
        </p:nvSpPr>
        <p:spPr>
          <a:xfrm>
            <a:off x="611136" y="1412775"/>
            <a:ext cx="7561265" cy="3311526"/>
          </a:xfrm>
          <a:prstGeom prst="rect">
            <a:avLst/>
          </a:prstGeom>
        </p:spPr>
        <p:txBody>
          <a:bodyPr/>
          <a:lstStyle/>
          <a:p>
            <a:pPr/>
            <a:r>
              <a:t>When size of your random sample increase, its mean tends to the true mean</a:t>
            </a:r>
          </a:p>
          <a:p>
            <a:pPr/>
            <a:r>
              <a:t>The true mean being the mean of the property of interest of the entire population</a:t>
            </a:r>
          </a:p>
          <a:p>
            <a:pPr/>
            <a:r>
              <a:t>The mean of your random sample is called an estimator yielding an estimate</a:t>
            </a:r>
          </a:p>
        </p:txBody>
      </p:sp>
      <p:sp>
        <p:nvSpPr>
          <p:cNvPr id="214" name="Title 2"/>
          <p:cNvSpPr txBox="1"/>
          <p:nvPr>
            <p:ph type="title"/>
          </p:nvPr>
        </p:nvSpPr>
        <p:spPr>
          <a:xfrm>
            <a:off x="359999" y="359999"/>
            <a:ext cx="8229601" cy="692738"/>
          </a:xfrm>
          <a:prstGeom prst="rect">
            <a:avLst/>
          </a:prstGeom>
        </p:spPr>
        <p:txBody>
          <a:bodyPr/>
          <a:lstStyle/>
          <a:p>
            <a:pPr/>
            <a:r>
              <a:t>▸ The Weak Law of Large Numbers (WLLN)</a:t>
            </a:r>
          </a:p>
        </p:txBody>
      </p:sp>
      <p:sp>
        <p:nvSpPr>
          <p:cNvPr id="21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1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Title 1"/>
          <p:cNvSpPr txBox="1"/>
          <p:nvPr>
            <p:ph type="title"/>
          </p:nvPr>
        </p:nvSpPr>
        <p:spPr>
          <a:xfrm>
            <a:off x="359999" y="359999"/>
            <a:ext cx="8229601" cy="692738"/>
          </a:xfrm>
          <a:prstGeom prst="rect">
            <a:avLst/>
          </a:prstGeom>
        </p:spPr>
        <p:txBody>
          <a:bodyPr/>
          <a:lstStyle/>
          <a:p>
            <a:pPr/>
            <a:r>
              <a:t>▸ The Weak Law of Large Numbers in action</a:t>
            </a:r>
          </a:p>
        </p:txBody>
      </p:sp>
      <p:pic>
        <p:nvPicPr>
          <p:cNvPr id="221" name="Picture 5" descr="Picture 5"/>
          <p:cNvPicPr>
            <a:picLocks noChangeAspect="1"/>
          </p:cNvPicPr>
          <p:nvPr/>
        </p:nvPicPr>
        <p:blipFill>
          <a:blip r:embed="rId3">
            <a:extLst/>
          </a:blip>
          <a:stretch>
            <a:fillRect/>
          </a:stretch>
        </p:blipFill>
        <p:spPr>
          <a:xfrm>
            <a:off x="1814577" y="1124744"/>
            <a:ext cx="5658862" cy="4248473"/>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359999" y="359999"/>
            <a:ext cx="8229601" cy="692738"/>
          </a:xfrm>
          <a:prstGeom prst="rect">
            <a:avLst/>
          </a:prstGeom>
        </p:spPr>
        <p:txBody>
          <a:bodyPr/>
          <a:lstStyle>
            <a:lvl1pPr defTabSz="411479">
              <a:defRPr sz="2340"/>
            </a:lvl1pPr>
          </a:lstStyle>
          <a:p>
            <a:pPr/>
            <a:r>
              <a:t>▸ What if we could draw as many samples as we wanted?</a:t>
            </a:r>
          </a:p>
        </p:txBody>
      </p:sp>
      <p:sp>
        <p:nvSpPr>
          <p:cNvPr id="22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2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Probabilitic Systems Analysis and Applied Probability 6.041, MIT OpenCourseWare</a:t>
            </a:r>
          </a:p>
        </p:txBody>
      </p:sp>
      <p:pic>
        <p:nvPicPr>
          <p:cNvPr id="228" name="Picture 5" descr="Picture 5"/>
          <p:cNvPicPr>
            <a:picLocks noChangeAspect="1"/>
          </p:cNvPicPr>
          <p:nvPr/>
        </p:nvPicPr>
        <p:blipFill>
          <a:blip r:embed="rId3">
            <a:extLst/>
          </a:blip>
          <a:stretch>
            <a:fillRect/>
          </a:stretch>
        </p:blipFill>
        <p:spPr>
          <a:xfrm>
            <a:off x="1642254" y="1124744"/>
            <a:ext cx="6003508" cy="424847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xfrm>
            <a:off x="359999" y="359999"/>
            <a:ext cx="8229601" cy="692738"/>
          </a:xfrm>
          <a:prstGeom prst="rect">
            <a:avLst/>
          </a:prstGeom>
        </p:spPr>
        <p:txBody>
          <a:bodyPr/>
          <a:lstStyle/>
          <a:p>
            <a:pPr/>
            <a:r>
              <a:t>▸ Normal distribution </a:t>
            </a:r>
          </a:p>
        </p:txBody>
      </p:sp>
      <p:sp>
        <p:nvSpPr>
          <p:cNvPr id="233"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3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https://en.wikipedia.org/wiki/Normal_distribution</a:t>
            </a:r>
          </a:p>
        </p:txBody>
      </p:sp>
      <p:pic>
        <p:nvPicPr>
          <p:cNvPr id="235" name="Picture 5" descr="Picture 5"/>
          <p:cNvPicPr>
            <a:picLocks noChangeAspect="1"/>
          </p:cNvPicPr>
          <p:nvPr/>
        </p:nvPicPr>
        <p:blipFill>
          <a:blip r:embed="rId2">
            <a:extLst/>
          </a:blip>
          <a:stretch>
            <a:fillRect/>
          </a:stretch>
        </p:blipFill>
        <p:spPr>
          <a:xfrm>
            <a:off x="1737715" y="1124744"/>
            <a:ext cx="5812586" cy="4248473"/>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Content Placeholder 1"/>
          <p:cNvSpPr txBox="1"/>
          <p:nvPr>
            <p:ph type="body" sz="half" idx="1"/>
          </p:nvPr>
        </p:nvSpPr>
        <p:spPr>
          <a:xfrm>
            <a:off x="611136" y="1412775"/>
            <a:ext cx="7561265" cy="3311526"/>
          </a:xfrm>
          <a:prstGeom prst="rect">
            <a:avLst/>
          </a:prstGeom>
        </p:spPr>
        <p:txBody>
          <a:bodyPr/>
          <a:lstStyle/>
          <a:p>
            <a:pPr/>
            <a:r>
              <a:t>Interpret a Confidence Interval: "Were this procedure to be repeated on numerous samples, the fraction of calculated confidence intervals (which would differ for each sample) that encompass the true population parameter would tend toward 90%"</a:t>
            </a:r>
          </a:p>
        </p:txBody>
      </p:sp>
      <p:sp>
        <p:nvSpPr>
          <p:cNvPr id="238" name="Title 2"/>
          <p:cNvSpPr txBox="1"/>
          <p:nvPr>
            <p:ph type="title"/>
          </p:nvPr>
        </p:nvSpPr>
        <p:spPr>
          <a:xfrm>
            <a:off x="359999" y="359999"/>
            <a:ext cx="8229601" cy="692738"/>
          </a:xfrm>
          <a:prstGeom prst="rect">
            <a:avLst/>
          </a:prstGeom>
        </p:spPr>
        <p:txBody>
          <a:bodyPr/>
          <a:lstStyle/>
          <a:p>
            <a:pPr/>
            <a:r>
              <a:t>▸ The Central Limit Theorem (CLT)</a:t>
            </a:r>
          </a:p>
        </p:txBody>
      </p:sp>
      <p:sp>
        <p:nvSpPr>
          <p:cNvPr id="23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4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https://en.wikipedia.org/wiki/Confidence_interval</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Content Placeholder 1"/>
          <p:cNvSpPr txBox="1"/>
          <p:nvPr>
            <p:ph type="body" sz="half" idx="1"/>
          </p:nvPr>
        </p:nvSpPr>
        <p:spPr>
          <a:xfrm>
            <a:off x="611136" y="1412775"/>
            <a:ext cx="7561265" cy="3311526"/>
          </a:xfrm>
          <a:prstGeom prst="rect">
            <a:avLst/>
          </a:prstGeom>
        </p:spPr>
        <p:txBody>
          <a:bodyPr/>
          <a:lstStyle/>
          <a:p>
            <a:pPr/>
            <a:r>
              <a:t>Simulating, illustrating the WLLN</a:t>
            </a:r>
          </a:p>
          <a:p>
            <a:pPr/>
            <a:r>
              <a:t>Simulating, illustrating the CLT</a:t>
            </a:r>
          </a:p>
          <a:p>
            <a:pPr/>
            <a:r>
              <a:t>Calculating Confidence Intervals</a:t>
            </a:r>
          </a:p>
        </p:txBody>
      </p:sp>
      <p:sp>
        <p:nvSpPr>
          <p:cNvPr id="245" name="Title 2"/>
          <p:cNvSpPr txBox="1"/>
          <p:nvPr>
            <p:ph type="title"/>
          </p:nvPr>
        </p:nvSpPr>
        <p:spPr>
          <a:xfrm>
            <a:off x="359999" y="359999"/>
            <a:ext cx="8229601" cy="692738"/>
          </a:xfrm>
          <a:prstGeom prst="rect">
            <a:avLst/>
          </a:prstGeom>
        </p:spPr>
        <p:txBody>
          <a:bodyPr/>
          <a:lstStyle>
            <a:lvl1pPr defTabSz="429768">
              <a:defRPr sz="2444"/>
            </a:lvl1pPr>
          </a:lstStyle>
          <a:p>
            <a:pPr/>
            <a:r>
              <a:t>▸ The laws of data accumulation [Notebook Live Demo]</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Content Placeholder 1"/>
          <p:cNvSpPr txBox="1"/>
          <p:nvPr>
            <p:ph type="body" sz="half" idx="1"/>
          </p:nvPr>
        </p:nvSpPr>
        <p:spPr>
          <a:xfrm>
            <a:off x="611136" y="1412775"/>
            <a:ext cx="7561265" cy="3311526"/>
          </a:xfrm>
          <a:prstGeom prst="rect">
            <a:avLst/>
          </a:prstGeom>
        </p:spPr>
        <p:txBody>
          <a:bodyPr/>
          <a:lstStyle/>
          <a:p>
            <a:pPr/>
            <a:r>
              <a:t>To infer properties of a unknown data generating process, there is no formalized way to collect data </a:t>
            </a:r>
          </a:p>
          <a:p>
            <a:pPr/>
            <a:r>
              <a:t>The true mean is the mean of your data</a:t>
            </a:r>
          </a:p>
          <a:p>
            <a:pPr/>
            <a:r>
              <a:t>A Confidence Interval tells you for instance what's the probability that the true mean is equal to the data sample mean</a:t>
            </a:r>
          </a:p>
        </p:txBody>
      </p:sp>
      <p:sp>
        <p:nvSpPr>
          <p:cNvPr id="250" name="Title 2"/>
          <p:cNvSpPr txBox="1"/>
          <p:nvPr>
            <p:ph type="title"/>
          </p:nvPr>
        </p:nvSpPr>
        <p:spPr>
          <a:xfrm>
            <a:off x="359999" y="359999"/>
            <a:ext cx="8229601" cy="692738"/>
          </a:xfrm>
          <a:prstGeom prst="rect">
            <a:avLst/>
          </a:prstGeom>
        </p:spPr>
        <p:txBody>
          <a:bodyPr/>
          <a:lstStyle/>
          <a:p>
            <a:pPr/>
            <a:r>
              <a:t>▸ Quiz 4</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359999" y="1439999"/>
            <a:ext cx="8229601" cy="620729"/>
          </a:xfrm>
          <a:prstGeom prst="rect">
            <a:avLst/>
          </a:prstGeom>
        </p:spPr>
        <p:txBody>
          <a:bodyPr/>
          <a:lstStyle/>
          <a:p>
            <a:pPr/>
            <a:r>
              <a:t>IV. BOOTSTRAP</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Content Placeholder 1"/>
          <p:cNvSpPr txBox="1"/>
          <p:nvPr>
            <p:ph type="body" sz="half" idx="1"/>
          </p:nvPr>
        </p:nvSpPr>
        <p:spPr>
          <a:xfrm>
            <a:off x="611136" y="1412775"/>
            <a:ext cx="7561265" cy="3311526"/>
          </a:xfrm>
          <a:prstGeom prst="rect">
            <a:avLst/>
          </a:prstGeom>
        </p:spPr>
        <p:txBody>
          <a:bodyPr/>
          <a:lstStyle/>
          <a:p>
            <a:pPr/>
            <a:r>
              <a:t>There are closed </a:t>
            </a:r>
            <a:r>
              <a:rPr>
                <a:solidFill>
                  <a:schemeClr val="accent2"/>
                </a:solidFill>
              </a:rPr>
              <a:t>formulas</a:t>
            </a:r>
            <a:r>
              <a:t> to calculate the accuracy of a sample mean</a:t>
            </a:r>
          </a:p>
          <a:p>
            <a:pPr/>
            <a:r>
              <a:t>For </a:t>
            </a:r>
            <a:r>
              <a:rPr>
                <a:solidFill>
                  <a:schemeClr val="accent2"/>
                </a:solidFill>
              </a:rPr>
              <a:t>correlation</a:t>
            </a:r>
            <a:r>
              <a:t> coefficients, ..</a:t>
            </a:r>
          </a:p>
          <a:p>
            <a:pPr/>
            <a:r>
              <a:t>But what if you want to calculate the accuracy of more sophisticated beast</a:t>
            </a:r>
          </a:p>
        </p:txBody>
      </p:sp>
      <p:sp>
        <p:nvSpPr>
          <p:cNvPr id="257" name="Title 2"/>
          <p:cNvSpPr txBox="1"/>
          <p:nvPr>
            <p:ph type="title"/>
          </p:nvPr>
        </p:nvSpPr>
        <p:spPr>
          <a:xfrm>
            <a:off x="359999" y="359999"/>
            <a:ext cx="8229601" cy="692738"/>
          </a:xfrm>
          <a:prstGeom prst="rect">
            <a:avLst/>
          </a:prstGeom>
        </p:spPr>
        <p:txBody>
          <a:bodyPr/>
          <a:lstStyle/>
          <a:p>
            <a:pPr/>
            <a:r>
              <a:t>▸ The limit of the Limit Theorem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Title 1"/>
          <p:cNvSpPr txBox="1"/>
          <p:nvPr>
            <p:ph type="title"/>
          </p:nvPr>
        </p:nvSpPr>
        <p:spPr>
          <a:xfrm>
            <a:off x="359999" y="359999"/>
            <a:ext cx="8229601" cy="692738"/>
          </a:xfrm>
          <a:prstGeom prst="rect">
            <a:avLst/>
          </a:prstGeom>
        </p:spPr>
        <p:txBody>
          <a:bodyPr/>
          <a:lstStyle/>
          <a:p>
            <a:pPr/>
            <a:r>
              <a:t>▸ Efron &amp; Hastie's history of Statistics in a simplex</a:t>
            </a:r>
          </a:p>
        </p:txBody>
      </p:sp>
      <p:sp>
        <p:nvSpPr>
          <p:cNvPr id="61"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6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Computer Age Statistical Inference, Efron, http://web.stanford.edu/~hastie/CASI/</a:t>
            </a:r>
          </a:p>
          <a:p>
            <a:pPr indent="-126000" defTabSz="457200">
              <a:spcBef>
                <a:spcPts val="200"/>
              </a:spcBef>
              <a:buSzPct val="100000"/>
              <a:buFont typeface="Arial"/>
              <a:buChar char="•"/>
              <a:defRPr sz="1000"/>
            </a:pPr>
            <a:r>
              <a:t>https://web.stanford.edu/~hastie/CASI_files/PDF/casi.pdf</a:t>
            </a:r>
          </a:p>
        </p:txBody>
      </p:sp>
      <p:pic>
        <p:nvPicPr>
          <p:cNvPr id="63" name="Picture 5" descr="Picture 5"/>
          <p:cNvPicPr>
            <a:picLocks noChangeAspect="1"/>
          </p:cNvPicPr>
          <p:nvPr/>
        </p:nvPicPr>
        <p:blipFill>
          <a:blip r:embed="rId3">
            <a:extLst/>
          </a:blip>
          <a:stretch>
            <a:fillRect/>
          </a:stretch>
        </p:blipFill>
        <p:spPr>
          <a:xfrm>
            <a:off x="2230103" y="1124744"/>
            <a:ext cx="4827810" cy="4248473"/>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Content Placeholder 1"/>
          <p:cNvSpPr txBox="1"/>
          <p:nvPr>
            <p:ph type="body" sz="half" idx="1"/>
          </p:nvPr>
        </p:nvSpPr>
        <p:spPr>
          <a:xfrm>
            <a:off x="611136" y="1412775"/>
            <a:ext cx="7561265" cy="3311526"/>
          </a:xfrm>
          <a:prstGeom prst="rect">
            <a:avLst/>
          </a:prstGeom>
        </p:spPr>
        <p:txBody>
          <a:bodyPr/>
          <a:lstStyle/>
          <a:p>
            <a:pPr/>
            <a:r>
              <a:t>"Bootstrap is a computer-based method of statistical inference that can answer many real statistical questions without formulas"</a:t>
            </a:r>
          </a:p>
        </p:txBody>
      </p:sp>
      <p:sp>
        <p:nvSpPr>
          <p:cNvPr id="262" name="Title 2"/>
          <p:cNvSpPr txBox="1"/>
          <p:nvPr>
            <p:ph type="title"/>
          </p:nvPr>
        </p:nvSpPr>
        <p:spPr>
          <a:xfrm>
            <a:off x="359999" y="359999"/>
            <a:ext cx="8229601" cy="692738"/>
          </a:xfrm>
          <a:prstGeom prst="rect">
            <a:avLst/>
          </a:prstGeom>
        </p:spPr>
        <p:txBody>
          <a:bodyPr/>
          <a:lstStyle/>
          <a:p>
            <a:pPr/>
            <a:r>
              <a:t>▸ Quote from Bootstrap's authors</a:t>
            </a:r>
          </a:p>
        </p:txBody>
      </p:sp>
      <p:sp>
        <p:nvSpPr>
          <p:cNvPr id="263"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6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Content Placeholder 1"/>
          <p:cNvSpPr txBox="1"/>
          <p:nvPr>
            <p:ph type="body" sz="half" idx="1"/>
          </p:nvPr>
        </p:nvSpPr>
        <p:spPr>
          <a:xfrm>
            <a:off x="611136" y="1412775"/>
            <a:ext cx="7561265" cy="3311526"/>
          </a:xfrm>
          <a:prstGeom prst="rect">
            <a:avLst/>
          </a:prstGeom>
        </p:spPr>
        <p:txBody>
          <a:bodyPr/>
          <a:lstStyle/>
          <a:p>
            <a:pPr/>
            <a:r>
              <a:t>The only thing at your disposal is a single random sample so</a:t>
            </a:r>
          </a:p>
          <a:p>
            <a:pPr/>
            <a:r>
              <a:t>Resample it with replacement: a bootstrap sample</a:t>
            </a:r>
          </a:p>
          <a:p>
            <a:pPr/>
            <a:r>
              <a:t>Take the summary statistics of interest on each bootsrap sample</a:t>
            </a:r>
          </a:p>
          <a:p>
            <a:pPr/>
            <a:r>
              <a:t>Compute CI based on empirical distribution</a:t>
            </a:r>
          </a:p>
        </p:txBody>
      </p:sp>
      <p:sp>
        <p:nvSpPr>
          <p:cNvPr id="269" name="Title 2"/>
          <p:cNvSpPr txBox="1"/>
          <p:nvPr>
            <p:ph type="title"/>
          </p:nvPr>
        </p:nvSpPr>
        <p:spPr>
          <a:xfrm>
            <a:off x="359999" y="359999"/>
            <a:ext cx="8229601" cy="692738"/>
          </a:xfrm>
          <a:prstGeom prst="rect">
            <a:avLst/>
          </a:prstGeom>
        </p:spPr>
        <p:txBody>
          <a:bodyPr/>
          <a:lstStyle/>
          <a:p>
            <a:pPr/>
            <a:r>
              <a:t>▸ Bootstrap in a nutshell</a:t>
            </a:r>
          </a:p>
        </p:txBody>
      </p:sp>
      <p:sp>
        <p:nvSpPr>
          <p:cNvPr id="270"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7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Title 1"/>
          <p:cNvSpPr txBox="1"/>
          <p:nvPr>
            <p:ph type="title"/>
          </p:nvPr>
        </p:nvSpPr>
        <p:spPr>
          <a:xfrm>
            <a:off x="359999" y="359999"/>
            <a:ext cx="8229601" cy="692738"/>
          </a:xfrm>
          <a:prstGeom prst="rect">
            <a:avLst/>
          </a:prstGeom>
        </p:spPr>
        <p:txBody>
          <a:bodyPr/>
          <a:lstStyle/>
          <a:p>
            <a:pPr/>
            <a:r>
              <a:t>▸ Bootstrap in action</a:t>
            </a:r>
          </a:p>
        </p:txBody>
      </p:sp>
      <p:pic>
        <p:nvPicPr>
          <p:cNvPr id="276" name="Picture 5" descr="Picture 5"/>
          <p:cNvPicPr>
            <a:picLocks noChangeAspect="1"/>
          </p:cNvPicPr>
          <p:nvPr/>
        </p:nvPicPr>
        <p:blipFill>
          <a:blip r:embed="rId3">
            <a:extLst/>
          </a:blip>
          <a:stretch>
            <a:fillRect/>
          </a:stretch>
        </p:blipFill>
        <p:spPr>
          <a:xfrm>
            <a:off x="1821626" y="1124744"/>
            <a:ext cx="5644763" cy="4248473"/>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Content Placeholder 1"/>
          <p:cNvSpPr txBox="1"/>
          <p:nvPr>
            <p:ph type="body" sz="half" idx="1"/>
          </p:nvPr>
        </p:nvSpPr>
        <p:spPr>
          <a:xfrm>
            <a:off x="611136" y="1412775"/>
            <a:ext cx="7561265" cy="3311526"/>
          </a:xfrm>
          <a:prstGeom prst="rect">
            <a:avLst/>
          </a:prstGeom>
        </p:spPr>
        <p:txBody>
          <a:bodyPr/>
          <a:lstStyle/>
          <a:p>
            <a:pPr/>
            <a:r>
              <a:t>Resampling with replacement a random sample</a:t>
            </a:r>
          </a:p>
          <a:p>
            <a:pPr/>
            <a:r>
              <a:t>Plotting bootstrap sample/replicates means</a:t>
            </a:r>
          </a:p>
          <a:p>
            <a:pPr/>
            <a:r>
              <a:t>Computing CI using the percentiles method</a:t>
            </a:r>
          </a:p>
        </p:txBody>
      </p:sp>
      <p:sp>
        <p:nvSpPr>
          <p:cNvPr id="281" name="Title 2"/>
          <p:cNvSpPr txBox="1"/>
          <p:nvPr>
            <p:ph type="title"/>
          </p:nvPr>
        </p:nvSpPr>
        <p:spPr>
          <a:xfrm>
            <a:off x="359999" y="359999"/>
            <a:ext cx="8229601" cy="692738"/>
          </a:xfrm>
          <a:prstGeom prst="rect">
            <a:avLst/>
          </a:prstGeom>
        </p:spPr>
        <p:txBody>
          <a:bodyPr/>
          <a:lstStyle/>
          <a:p>
            <a:pPr/>
            <a:r>
              <a:t>▸ Bootstrap in action [Notebook Live Demo]</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Content Placeholder 1"/>
          <p:cNvSpPr txBox="1"/>
          <p:nvPr>
            <p:ph type="body" sz="half" idx="1"/>
          </p:nvPr>
        </p:nvSpPr>
        <p:spPr>
          <a:xfrm>
            <a:off x="611136" y="1412775"/>
            <a:ext cx="7561265" cy="3311526"/>
          </a:xfrm>
          <a:prstGeom prst="rect">
            <a:avLst/>
          </a:prstGeom>
        </p:spPr>
        <p:txBody>
          <a:bodyPr/>
          <a:lstStyle/>
          <a:p>
            <a:pPr/>
            <a:r>
              <a:t>Simulation and resampling techniques are extremely flexible</a:t>
            </a:r>
          </a:p>
          <a:p>
            <a:pPr/>
            <a:r>
              <a:t>You will find them in many domains and in particular in Machine Learning</a:t>
            </a:r>
          </a:p>
          <a:p>
            <a:pPr/>
            <a:r>
              <a:t>For instance, to make weak learners strong (case of Random Forest algorithm)</a:t>
            </a:r>
          </a:p>
          <a:p>
            <a:pPr/>
            <a:r>
              <a:t>Evaluating modelds using cross-validation techniques</a:t>
            </a:r>
          </a:p>
          <a:p>
            <a:pPr/>
            <a:r>
              <a:t>...</a:t>
            </a:r>
          </a:p>
        </p:txBody>
      </p:sp>
      <p:sp>
        <p:nvSpPr>
          <p:cNvPr id="286" name="Title 2"/>
          <p:cNvSpPr txBox="1"/>
          <p:nvPr>
            <p:ph type="title"/>
          </p:nvPr>
        </p:nvSpPr>
        <p:spPr>
          <a:xfrm>
            <a:off x="359999" y="359999"/>
            <a:ext cx="8229601" cy="692738"/>
          </a:xfrm>
          <a:prstGeom prst="rect">
            <a:avLst/>
          </a:prstGeom>
        </p:spPr>
        <p:txBody>
          <a:bodyPr/>
          <a:lstStyle/>
          <a:p>
            <a:pPr/>
            <a:r>
              <a:t>▸  Versatile and pervasive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Content Placeholder 1"/>
          <p:cNvSpPr txBox="1"/>
          <p:nvPr>
            <p:ph type="body" sz="half" idx="1"/>
          </p:nvPr>
        </p:nvSpPr>
        <p:spPr>
          <a:xfrm>
            <a:off x="611136" y="1412775"/>
            <a:ext cx="7561265" cy="3311526"/>
          </a:xfrm>
          <a:prstGeom prst="rect">
            <a:avLst/>
          </a:prstGeom>
        </p:spPr>
        <p:txBody>
          <a:bodyPr/>
          <a:lstStyle/>
          <a:p>
            <a:pPr/>
            <a:r>
              <a:t>The Bootstrap technique has revolutionized the field of statistics</a:t>
            </a:r>
          </a:p>
          <a:p>
            <a:pPr/>
            <a:r>
              <a:t>The Bootstrap technique is used today in state-of-the-art Machine Learning technique and AI in general</a:t>
            </a:r>
          </a:p>
          <a:p>
            <a:pPr/>
            <a:r>
              <a:t>A </a:t>
            </a:r>
            <a:r>
              <a:rPr>
                <a:solidFill>
                  <a:schemeClr val="accent2"/>
                </a:solidFill>
              </a:rPr>
              <a:t>Bootstrap</a:t>
            </a:r>
            <a:r>
              <a:t> replicate is resampling data without replacement</a:t>
            </a:r>
          </a:p>
        </p:txBody>
      </p:sp>
      <p:sp>
        <p:nvSpPr>
          <p:cNvPr id="289" name="Title 2"/>
          <p:cNvSpPr txBox="1"/>
          <p:nvPr>
            <p:ph type="title"/>
          </p:nvPr>
        </p:nvSpPr>
        <p:spPr>
          <a:xfrm>
            <a:off x="359999" y="359999"/>
            <a:ext cx="8229601" cy="692738"/>
          </a:xfrm>
          <a:prstGeom prst="rect">
            <a:avLst/>
          </a:prstGeom>
        </p:spPr>
        <p:txBody>
          <a:bodyPr/>
          <a:lstStyle/>
          <a:p>
            <a:pPr/>
            <a:r>
              <a:t>▸ Quiz 5</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Title 1"/>
          <p:cNvSpPr txBox="1"/>
          <p:nvPr>
            <p:ph type="title"/>
          </p:nvPr>
        </p:nvSpPr>
        <p:spPr>
          <a:xfrm>
            <a:off x="359999" y="1439999"/>
            <a:ext cx="8229601" cy="620729"/>
          </a:xfrm>
          <a:prstGeom prst="rect">
            <a:avLst/>
          </a:prstGeom>
        </p:spPr>
        <p:txBody>
          <a:bodyPr/>
          <a:lstStyle/>
          <a:p>
            <a:pPr/>
            <a:r>
              <a:t>VI. IS THERE A SIGNIFICANT DIFFERENCE?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Content Placeholder 1"/>
          <p:cNvSpPr txBox="1"/>
          <p:nvPr>
            <p:ph type="body" sz="half" idx="1"/>
          </p:nvPr>
        </p:nvSpPr>
        <p:spPr>
          <a:xfrm>
            <a:off x="611136" y="1412775"/>
            <a:ext cx="7561265" cy="3311526"/>
          </a:xfrm>
          <a:prstGeom prst="rect">
            <a:avLst/>
          </a:prstGeom>
        </p:spPr>
        <p:txBody>
          <a:bodyPr/>
          <a:lstStyle/>
          <a:p>
            <a:pPr/>
            <a:r>
              <a:t>“Correlation does not imply causation" statement is disappointing, isn't it?</a:t>
            </a:r>
          </a:p>
          <a:p>
            <a:pPr/>
            <a:r>
              <a:t>Main issue is the potential existence of confounding/lurking variables</a:t>
            </a:r>
          </a:p>
          <a:p>
            <a:pPr/>
            <a:r>
              <a:t>As a </a:t>
            </a:r>
            <a:r>
              <a:rPr>
                <a:solidFill>
                  <a:schemeClr val="accent2"/>
                </a:solidFill>
              </a:rPr>
              <a:t>safeguard</a:t>
            </a:r>
            <a:r>
              <a:t>, try to control the conditions under which changes occurs</a:t>
            </a:r>
          </a:p>
          <a:p>
            <a:pPr/>
            <a:r>
              <a:t>The whole purpose of DOE (Design Of Experiment)</a:t>
            </a:r>
          </a:p>
        </p:txBody>
      </p:sp>
      <p:sp>
        <p:nvSpPr>
          <p:cNvPr id="296" name="Title 2"/>
          <p:cNvSpPr txBox="1"/>
          <p:nvPr>
            <p:ph type="title"/>
          </p:nvPr>
        </p:nvSpPr>
        <p:spPr>
          <a:xfrm>
            <a:off x="359999" y="359999"/>
            <a:ext cx="8229601" cy="692738"/>
          </a:xfrm>
          <a:prstGeom prst="rect">
            <a:avLst/>
          </a:prstGeom>
        </p:spPr>
        <p:txBody>
          <a:bodyPr/>
          <a:lstStyle/>
          <a:p>
            <a:pPr/>
            <a:r>
              <a:t>▸ The quest for causality goes on ...</a:t>
            </a:r>
          </a:p>
        </p:txBody>
      </p:sp>
      <p:sp>
        <p:nvSpPr>
          <p:cNvPr id="29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9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https://en.wikipedia.org/wiki/Confounding</a:t>
            </a:r>
          </a:p>
          <a:p>
            <a:pPr indent="-126000" defTabSz="457200">
              <a:spcBef>
                <a:spcPts val="200"/>
              </a:spcBef>
              <a:buSzPct val="100000"/>
              <a:buFont typeface="Arial"/>
              <a:buChar char="•"/>
              <a:defRPr sz="1000"/>
            </a:pPr>
            <a:r>
              <a:t>https://en.wikipedia.org/wiki/The_Design_of_Experiments</a:t>
            </a:r>
          </a:p>
          <a:p>
            <a:pPr indent="-126000" defTabSz="457200">
              <a:spcBef>
                <a:spcPts val="200"/>
              </a:spcBef>
              <a:buSzPct val="100000"/>
              <a:buFont typeface="Arial"/>
              <a:buChar char="•"/>
              <a:defRPr sz="1000"/>
            </a:pPr>
            <a:r>
              <a:t>https://www.quora.com/What-is-a-control-treatment-in-an-experiment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Content Placeholder 1"/>
          <p:cNvSpPr txBox="1"/>
          <p:nvPr>
            <p:ph type="body" sz="half" idx="1"/>
          </p:nvPr>
        </p:nvSpPr>
        <p:spPr>
          <a:xfrm>
            <a:off x="611136" y="1412775"/>
            <a:ext cx="7561265" cy="3311526"/>
          </a:xfrm>
          <a:prstGeom prst="rect">
            <a:avLst/>
          </a:prstGeom>
        </p:spPr>
        <p:txBody>
          <a:bodyPr/>
          <a:lstStyle/>
          <a:p>
            <a:pPr/>
            <a:r>
              <a:t>When you do an experiment, you do something to something - the treatment</a:t>
            </a:r>
          </a:p>
          <a:p>
            <a:pPr/>
            <a:r>
              <a:t>The control is an identical something to which you did nothing</a:t>
            </a:r>
          </a:p>
          <a:p>
            <a:pPr/>
            <a:r>
              <a:t>Then you compare the outcomes, to see what change was effected</a:t>
            </a:r>
          </a:p>
        </p:txBody>
      </p:sp>
      <p:sp>
        <p:nvSpPr>
          <p:cNvPr id="303" name="Title 2"/>
          <p:cNvSpPr txBox="1"/>
          <p:nvPr>
            <p:ph type="title"/>
          </p:nvPr>
        </p:nvSpPr>
        <p:spPr>
          <a:xfrm>
            <a:off x="359999" y="359999"/>
            <a:ext cx="8229601" cy="692738"/>
          </a:xfrm>
          <a:prstGeom prst="rect">
            <a:avLst/>
          </a:prstGeom>
        </p:spPr>
        <p:txBody>
          <a:bodyPr/>
          <a:lstStyle/>
          <a:p>
            <a:pPr/>
            <a:r>
              <a:t>▸ The design of experiment in a nutshell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Content Placeholder 1"/>
          <p:cNvSpPr txBox="1"/>
          <p:nvPr>
            <p:ph type="body" sz="half" idx="1"/>
          </p:nvPr>
        </p:nvSpPr>
        <p:spPr>
          <a:xfrm>
            <a:off x="611136" y="1412775"/>
            <a:ext cx="7561265" cy="3311526"/>
          </a:xfrm>
          <a:prstGeom prst="rect">
            <a:avLst/>
          </a:prstGeom>
        </p:spPr>
        <p:txBody>
          <a:bodyPr/>
          <a:lstStyle/>
          <a:p>
            <a:pPr/>
            <a:r>
              <a:t>Given the outcome of an experiment with control/</a:t>
            </a:r>
            <a:r>
              <a:rPr>
                <a:solidFill>
                  <a:schemeClr val="accent2"/>
                </a:solidFill>
              </a:rPr>
              <a:t>treatment</a:t>
            </a:r>
            <a:r>
              <a:t> groups</a:t>
            </a:r>
          </a:p>
          <a:p>
            <a:pPr/>
            <a:r>
              <a:t>Start by assuming there is no change: the null hypothesis - H0</a:t>
            </a:r>
          </a:p>
          <a:p>
            <a:pPr/>
            <a:r>
              <a:t>A null hypothesis is rejected if the observed data are significantly unlikely to have occurred if the null hypothesis were true</a:t>
            </a:r>
          </a:p>
        </p:txBody>
      </p:sp>
      <p:sp>
        <p:nvSpPr>
          <p:cNvPr id="306" name="Title 2"/>
          <p:cNvSpPr txBox="1"/>
          <p:nvPr>
            <p:ph type="title"/>
          </p:nvPr>
        </p:nvSpPr>
        <p:spPr>
          <a:xfrm>
            <a:off x="359999" y="359999"/>
            <a:ext cx="8229601" cy="692738"/>
          </a:xfrm>
          <a:prstGeom prst="rect">
            <a:avLst/>
          </a:prstGeom>
        </p:spPr>
        <p:txBody>
          <a:bodyPr/>
          <a:lstStyle/>
          <a:p>
            <a:pPr/>
            <a:r>
              <a:t>▸ Be skeptical: the Null Hypothesis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Content Placeholder 1"/>
          <p:cNvSpPr txBox="1"/>
          <p:nvPr>
            <p:ph type="body" sz="half" idx="1"/>
          </p:nvPr>
        </p:nvSpPr>
        <p:spPr>
          <a:xfrm>
            <a:off x="611136" y="1412775"/>
            <a:ext cx="7561265" cy="3311526"/>
          </a:xfrm>
          <a:prstGeom prst="rect">
            <a:avLst/>
          </a:prstGeom>
        </p:spPr>
        <p:txBody>
          <a:bodyPr/>
          <a:lstStyle/>
          <a:p>
            <a:pPr/>
            <a:r>
              <a:t>Availability of data, computing resources is obviously changing the game</a:t>
            </a:r>
          </a:p>
          <a:p>
            <a:pPr/>
            <a:r>
              <a:t>Theory and Application are playing a constant catch-up game</a:t>
            </a:r>
          </a:p>
          <a:p>
            <a:pPr/>
            <a:r>
              <a:t>Application well-grounded in Theory is a plus but not always tractable</a:t>
            </a:r>
          </a:p>
        </p:txBody>
      </p:sp>
      <p:sp>
        <p:nvSpPr>
          <p:cNvPr id="68" name="Title 2"/>
          <p:cNvSpPr txBox="1"/>
          <p:nvPr>
            <p:ph type="title"/>
          </p:nvPr>
        </p:nvSpPr>
        <p:spPr>
          <a:xfrm>
            <a:off x="359999" y="359999"/>
            <a:ext cx="8229601" cy="692738"/>
          </a:xfrm>
          <a:prstGeom prst="rect">
            <a:avLst/>
          </a:prstGeom>
        </p:spPr>
        <p:txBody>
          <a:bodyPr/>
          <a:lstStyle/>
          <a:p>
            <a:pPr/>
            <a:r>
              <a:t>▸ A delicate balance </a:t>
            </a:r>
          </a:p>
        </p:txBody>
      </p:sp>
      <p:sp>
        <p:nvSpPr>
          <p:cNvPr id="6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7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https://en.wikipedia.org/wiki/Chain_rule#History</a:t>
            </a:r>
          </a:p>
          <a:p>
            <a:pPr indent="-126000" defTabSz="457200">
              <a:spcBef>
                <a:spcPts val="200"/>
              </a:spcBef>
              <a:buSzPct val="100000"/>
              <a:buFont typeface="Arial"/>
              <a:buChar char="•"/>
              <a:defRPr sz="1000"/>
            </a:pPr>
            <a:r>
              <a:t>https://en.wikipedia.org/wiki/ImageNet</a:t>
            </a:r>
          </a:p>
          <a:p>
            <a:pPr indent="-126000" defTabSz="457200">
              <a:spcBef>
                <a:spcPts val="200"/>
              </a:spcBef>
              <a:buSzPct val="100000"/>
              <a:buFont typeface="Arial"/>
              <a:buChar char="•"/>
              <a:defRPr sz="1000"/>
            </a:pPr>
            <a:r>
              <a:t>https://www.kaggle.com</a:t>
            </a:r>
          </a:p>
          <a:p>
            <a:pPr indent="-126000" defTabSz="457200">
              <a:spcBef>
                <a:spcPts val="200"/>
              </a:spcBef>
              <a:buSzPct val="100000"/>
              <a:buFont typeface="Arial"/>
              <a:buChar char="•"/>
              <a:defRPr sz="1000"/>
            </a:pPr>
            <a:r>
              <a:t>https://en.wikipedia.org/wiki/Curve_fitting</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Content Placeholder 1"/>
          <p:cNvSpPr txBox="1"/>
          <p:nvPr>
            <p:ph type="body" sz="half" idx="1"/>
          </p:nvPr>
        </p:nvSpPr>
        <p:spPr>
          <a:xfrm>
            <a:off x="611136" y="1412775"/>
            <a:ext cx="7561265" cy="3311526"/>
          </a:xfrm>
          <a:prstGeom prst="rect">
            <a:avLst/>
          </a:prstGeom>
        </p:spPr>
        <p:txBody>
          <a:bodyPr/>
          <a:lstStyle/>
          <a:p>
            <a:pPr/>
            <a:r>
              <a:t>Sixteen mice were randomly assigned to a treatment or a control group</a:t>
            </a:r>
          </a:p>
          <a:p>
            <a:pPr/>
            <a:r>
              <a:t>The treatment was intended to prolong survival after a test surgery</a:t>
            </a:r>
          </a:p>
          <a:p>
            <a:pPr/>
            <a:r>
              <a:t>Data shows the survival time following surgery, in days for all 16 mice</a:t>
            </a:r>
          </a:p>
        </p:txBody>
      </p:sp>
      <p:sp>
        <p:nvSpPr>
          <p:cNvPr id="311" name="Title 2"/>
          <p:cNvSpPr txBox="1"/>
          <p:nvPr>
            <p:ph type="title"/>
          </p:nvPr>
        </p:nvSpPr>
        <p:spPr>
          <a:xfrm>
            <a:off x="359999" y="359999"/>
            <a:ext cx="8229601" cy="692738"/>
          </a:xfrm>
          <a:prstGeom prst="rect">
            <a:avLst/>
          </a:prstGeom>
        </p:spPr>
        <p:txBody>
          <a:bodyPr/>
          <a:lstStyle/>
          <a:p>
            <a:pPr/>
            <a:r>
              <a:t>▸ The mouse data experiment</a:t>
            </a:r>
          </a:p>
        </p:txBody>
      </p:sp>
      <p:sp>
        <p:nvSpPr>
          <p:cNvPr id="31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1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Content Placeholder 1"/>
          <p:cNvSpPr txBox="1"/>
          <p:nvPr>
            <p:ph type="body" sz="half" idx="1"/>
          </p:nvPr>
        </p:nvSpPr>
        <p:spPr>
          <a:xfrm>
            <a:off x="611136" y="1412775"/>
            <a:ext cx="7561265" cy="3311526"/>
          </a:xfrm>
          <a:prstGeom prst="rect">
            <a:avLst/>
          </a:prstGeom>
        </p:spPr>
        <p:txBody>
          <a:bodyPr/>
          <a:lstStyle/>
          <a:p>
            <a:pPr/>
            <a:r>
              <a:t>Treatment data: 94, 197, 16, 38, 99, 141, 23 with mean = 86.86</a:t>
            </a:r>
          </a:p>
          <a:p>
            <a:pPr/>
            <a:r>
              <a:t>Control data: 52, 104, 146, 10, 51, 30, 40, 27, 46 with mean = 56.22</a:t>
            </a:r>
          </a:p>
          <a:p>
            <a:pPr/>
            <a:r>
              <a:t>Is observed difference of means 30.63 due to chance or treatment?</a:t>
            </a:r>
          </a:p>
        </p:txBody>
      </p:sp>
      <p:sp>
        <p:nvSpPr>
          <p:cNvPr id="318" name="Title 2"/>
          <p:cNvSpPr txBox="1"/>
          <p:nvPr>
            <p:ph type="title"/>
          </p:nvPr>
        </p:nvSpPr>
        <p:spPr>
          <a:xfrm>
            <a:off x="359999" y="359999"/>
            <a:ext cx="8229601" cy="692738"/>
          </a:xfrm>
          <a:prstGeom prst="rect">
            <a:avLst/>
          </a:prstGeom>
        </p:spPr>
        <p:txBody>
          <a:bodyPr/>
          <a:lstStyle/>
          <a:p>
            <a:pPr/>
            <a:r>
              <a:t>▸ The mouse data problem</a:t>
            </a:r>
          </a:p>
        </p:txBody>
      </p:sp>
      <p:sp>
        <p:nvSpPr>
          <p:cNvPr id="31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2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Content Placeholder 1"/>
          <p:cNvSpPr txBox="1"/>
          <p:nvPr>
            <p:ph type="body" sz="half" idx="1"/>
          </p:nvPr>
        </p:nvSpPr>
        <p:spPr>
          <a:xfrm>
            <a:off x="611136" y="1412775"/>
            <a:ext cx="7561265" cy="3311526"/>
          </a:xfrm>
          <a:prstGeom prst="rect">
            <a:avLst/>
          </a:prstGeom>
        </p:spPr>
        <p:txBody>
          <a:bodyPr/>
          <a:lstStyle/>
          <a:p>
            <a:pPr/>
            <a:r>
              <a:t>Put all data together (n treatment samples and m control ones)</a:t>
            </a:r>
          </a:p>
          <a:p>
            <a:pPr/>
            <a:r>
              <a:t>Draw with replacement n+m samples: a Bootstrap B replicate</a:t>
            </a:r>
          </a:p>
          <a:p>
            <a:pPr/>
            <a:r>
              <a:t>Compute difference of means between first n and last m samples from B</a:t>
            </a:r>
          </a:p>
          <a:p>
            <a:pPr/>
            <a:r>
              <a:t>Repeat last previous step 1000, .... times</a:t>
            </a:r>
          </a:p>
          <a:p>
            <a:pPr/>
            <a:r>
              <a:t>Compute proportion of difference &gt;= observed mean</a:t>
            </a:r>
          </a:p>
        </p:txBody>
      </p:sp>
      <p:sp>
        <p:nvSpPr>
          <p:cNvPr id="323" name="Title 2"/>
          <p:cNvSpPr txBox="1"/>
          <p:nvPr>
            <p:ph type="title"/>
          </p:nvPr>
        </p:nvSpPr>
        <p:spPr>
          <a:xfrm>
            <a:off x="359999" y="359999"/>
            <a:ext cx="8229601" cy="692738"/>
          </a:xfrm>
          <a:prstGeom prst="rect">
            <a:avLst/>
          </a:prstGeom>
        </p:spPr>
        <p:txBody>
          <a:bodyPr/>
          <a:lstStyle/>
          <a:p>
            <a:pPr/>
            <a:r>
              <a:t>▸ Simulating the null hypothesis with bootstrap</a:t>
            </a:r>
          </a:p>
        </p:txBody>
      </p:sp>
      <p:sp>
        <p:nvSpPr>
          <p:cNvPr id="32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2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Title 1"/>
          <p:cNvSpPr txBox="1"/>
          <p:nvPr>
            <p:ph type="title"/>
          </p:nvPr>
        </p:nvSpPr>
        <p:spPr>
          <a:xfrm>
            <a:off x="359999" y="359999"/>
            <a:ext cx="8229601" cy="692738"/>
          </a:xfrm>
          <a:prstGeom prst="rect">
            <a:avLst/>
          </a:prstGeom>
        </p:spPr>
        <p:txBody>
          <a:bodyPr/>
          <a:lstStyle/>
          <a:p>
            <a:pPr/>
            <a:r>
              <a:t>▸ Hypothesis testing with Boostrap in Python</a:t>
            </a:r>
          </a:p>
        </p:txBody>
      </p:sp>
      <p:sp>
        <p:nvSpPr>
          <p:cNvPr id="328"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32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pic>
        <p:nvPicPr>
          <p:cNvPr id="330" name="Picture 5" descr="Picture 5"/>
          <p:cNvPicPr>
            <a:picLocks noChangeAspect="1"/>
          </p:cNvPicPr>
          <p:nvPr/>
        </p:nvPicPr>
        <p:blipFill>
          <a:blip r:embed="rId3">
            <a:extLst/>
          </a:blip>
          <a:stretch>
            <a:fillRect/>
          </a:stretch>
        </p:blipFill>
        <p:spPr>
          <a:xfrm>
            <a:off x="1043608" y="1678073"/>
            <a:ext cx="7200801" cy="3141813"/>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Title 1"/>
          <p:cNvSpPr txBox="1"/>
          <p:nvPr>
            <p:ph type="title"/>
          </p:nvPr>
        </p:nvSpPr>
        <p:spPr>
          <a:xfrm>
            <a:off x="359999" y="359999"/>
            <a:ext cx="8229601" cy="692738"/>
          </a:xfrm>
          <a:prstGeom prst="rect">
            <a:avLst/>
          </a:prstGeom>
        </p:spPr>
        <p:txBody>
          <a:bodyPr/>
          <a:lstStyle/>
          <a:p>
            <a:pPr/>
            <a:r>
              <a:t>▸ Visualizing Bootstrap replicates</a:t>
            </a:r>
          </a:p>
        </p:txBody>
      </p:sp>
      <p:sp>
        <p:nvSpPr>
          <p:cNvPr id="33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33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pic>
        <p:nvPicPr>
          <p:cNvPr id="337" name="Picture 5" descr="Picture 5"/>
          <p:cNvPicPr>
            <a:picLocks noChangeAspect="1"/>
          </p:cNvPicPr>
          <p:nvPr/>
        </p:nvPicPr>
        <p:blipFill>
          <a:blip r:embed="rId2">
            <a:extLst/>
          </a:blip>
          <a:stretch>
            <a:fillRect/>
          </a:stretch>
        </p:blipFill>
        <p:spPr>
          <a:xfrm>
            <a:off x="1835236" y="1124744"/>
            <a:ext cx="5617544" cy="4248473"/>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Content Placeholder 1"/>
          <p:cNvSpPr txBox="1"/>
          <p:nvPr>
            <p:ph type="body" sz="half" idx="1"/>
          </p:nvPr>
        </p:nvSpPr>
        <p:spPr>
          <a:xfrm>
            <a:off x="611136" y="1412775"/>
            <a:ext cx="7561265" cy="3311526"/>
          </a:xfrm>
          <a:prstGeom prst="rect">
            <a:avLst/>
          </a:prstGeom>
        </p:spPr>
        <p:txBody>
          <a:bodyPr/>
          <a:lstStyle/>
          <a:p>
            <a:pPr/>
            <a:r>
              <a:t>So is our observed mean significant and </a:t>
            </a:r>
            <a:r>
              <a:rPr>
                <a:solidFill>
                  <a:schemeClr val="accent2"/>
                </a:solidFill>
              </a:rPr>
              <a:t>indicates</a:t>
            </a:r>
            <a:r>
              <a:t> </a:t>
            </a:r>
            <a:r>
              <a:rPr>
                <a:solidFill>
                  <a:schemeClr val="accent2"/>
                </a:solidFill>
              </a:rPr>
              <a:t>treatment</a:t>
            </a:r>
            <a:r>
              <a:t> effectiveness?</a:t>
            </a:r>
          </a:p>
          <a:p>
            <a:pPr/>
            <a:r>
              <a:t>Under the Null Hypothesis (simulated with Bootstrap) 12% above the observed means</a:t>
            </a:r>
          </a:p>
          <a:p>
            <a:pPr/>
            <a:r>
              <a:t>Again, 12% were above due to chance, what's your intuition?</a:t>
            </a:r>
          </a:p>
        </p:txBody>
      </p:sp>
      <p:sp>
        <p:nvSpPr>
          <p:cNvPr id="340" name="Title 2"/>
          <p:cNvSpPr txBox="1"/>
          <p:nvPr>
            <p:ph type="title"/>
          </p:nvPr>
        </p:nvSpPr>
        <p:spPr>
          <a:xfrm>
            <a:off x="359999" y="359999"/>
            <a:ext cx="8229601" cy="692738"/>
          </a:xfrm>
          <a:prstGeom prst="rect">
            <a:avLst/>
          </a:prstGeom>
        </p:spPr>
        <p:txBody>
          <a:bodyPr/>
          <a:lstStyle/>
          <a:p>
            <a:pPr/>
            <a:r>
              <a:t>▸ Achieved Significance Level (ASL)</a:t>
            </a:r>
          </a:p>
        </p:txBody>
      </p:sp>
      <p:sp>
        <p:nvSpPr>
          <p:cNvPr id="34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4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Content Placeholder 1"/>
          <p:cNvSpPr txBox="1"/>
          <p:nvPr>
            <p:ph type="body" sz="half" idx="1"/>
          </p:nvPr>
        </p:nvSpPr>
        <p:spPr>
          <a:xfrm>
            <a:off x="611136" y="1412775"/>
            <a:ext cx="7561265" cy="3311526"/>
          </a:xfrm>
          <a:prstGeom prst="rect">
            <a:avLst/>
          </a:prstGeom>
        </p:spPr>
        <p:txBody>
          <a:bodyPr/>
          <a:lstStyle/>
          <a:p>
            <a:pPr/>
            <a:r>
              <a:t>ASL &lt; .10: borderline evidence against H0</a:t>
            </a:r>
          </a:p>
          <a:p>
            <a:pPr/>
            <a:r>
              <a:t>ASL &lt; .05: reasonably strong evidence </a:t>
            </a:r>
            <a:r>
              <a:rPr>
                <a:solidFill>
                  <a:schemeClr val="accent2"/>
                </a:solidFill>
              </a:rPr>
              <a:t>against</a:t>
            </a:r>
            <a:r>
              <a:t> H0</a:t>
            </a:r>
          </a:p>
          <a:p>
            <a:pPr/>
            <a:r>
              <a:t>ASL &lt; .025: strong evidence against H0</a:t>
            </a:r>
          </a:p>
          <a:p>
            <a:pPr/>
            <a:r>
              <a:t>ASL &lt; .01: very strong evidence against H0</a:t>
            </a:r>
          </a:p>
        </p:txBody>
      </p:sp>
      <p:sp>
        <p:nvSpPr>
          <p:cNvPr id="345" name="Title 2"/>
          <p:cNvSpPr txBox="1"/>
          <p:nvPr>
            <p:ph type="title"/>
          </p:nvPr>
        </p:nvSpPr>
        <p:spPr>
          <a:xfrm>
            <a:off x="359999" y="359999"/>
            <a:ext cx="8229601" cy="692738"/>
          </a:xfrm>
          <a:prstGeom prst="rect">
            <a:avLst/>
          </a:prstGeom>
        </p:spPr>
        <p:txBody>
          <a:bodyPr/>
          <a:lstStyle/>
          <a:p>
            <a:pPr/>
            <a:r>
              <a:t>▸ ASL rule of thumb</a:t>
            </a:r>
          </a:p>
        </p:txBody>
      </p:sp>
      <p:sp>
        <p:nvSpPr>
          <p:cNvPr id="346"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4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Introduction to Bootstrap, Efron &amp; Tibshirani, Chapman &amp; Hall/CRC</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Content Placeholder 1"/>
          <p:cNvSpPr txBox="1"/>
          <p:nvPr>
            <p:ph type="body" sz="half" idx="1"/>
          </p:nvPr>
        </p:nvSpPr>
        <p:spPr>
          <a:xfrm>
            <a:off x="611136" y="1412775"/>
            <a:ext cx="7561265" cy="3311526"/>
          </a:xfrm>
          <a:prstGeom prst="rect">
            <a:avLst/>
          </a:prstGeom>
        </p:spPr>
        <p:txBody>
          <a:bodyPr/>
          <a:lstStyle/>
          <a:p>
            <a:pPr/>
            <a:r>
              <a:t>A Null hypothesis is a general statement or default position that there is no relationship between two measured phenomena</a:t>
            </a:r>
          </a:p>
          <a:p>
            <a:pPr/>
            <a:r>
              <a:t>Hypothesis testing is not relevant anymore in the Big Data era</a:t>
            </a:r>
          </a:p>
          <a:p>
            <a:pPr/>
            <a:r>
              <a:t>Implementing Bootstrap Hypothesis Testing from scratch in Python is demanding and challenging</a:t>
            </a:r>
          </a:p>
          <a:p>
            <a:pPr/>
            <a:r>
              <a:t>Achieved Significance Level (ASL) and p-values are related concepts</a:t>
            </a:r>
          </a:p>
        </p:txBody>
      </p:sp>
      <p:sp>
        <p:nvSpPr>
          <p:cNvPr id="352" name="Title 2"/>
          <p:cNvSpPr txBox="1"/>
          <p:nvPr>
            <p:ph type="title"/>
          </p:nvPr>
        </p:nvSpPr>
        <p:spPr>
          <a:xfrm>
            <a:off x="359999" y="359999"/>
            <a:ext cx="8229601" cy="692738"/>
          </a:xfrm>
          <a:prstGeom prst="rect">
            <a:avLst/>
          </a:prstGeom>
        </p:spPr>
        <p:txBody>
          <a:bodyPr/>
          <a:lstStyle/>
          <a:p>
            <a:pPr/>
            <a:r>
              <a:t>▸ Quiz 6</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Content Placeholder 1"/>
          <p:cNvSpPr txBox="1"/>
          <p:nvPr>
            <p:ph type="body" sz="half" idx="1"/>
          </p:nvPr>
        </p:nvSpPr>
        <p:spPr>
          <a:xfrm>
            <a:off x="611136" y="1412775"/>
            <a:ext cx="7561265" cy="3311526"/>
          </a:xfrm>
          <a:prstGeom prst="rect">
            <a:avLst/>
          </a:prstGeom>
        </p:spPr>
        <p:txBody>
          <a:bodyPr/>
          <a:lstStyle/>
          <a:p>
            <a:pPr/>
            <a:r>
              <a:t>How do people assess probability of uncertain events?</a:t>
            </a:r>
          </a:p>
          <a:p>
            <a:pPr/>
            <a:r>
              <a:t>Often rely on a limited number of heuristics in general useful</a:t>
            </a:r>
          </a:p>
          <a:p>
            <a:pPr/>
            <a:r>
              <a:t>Cognitive bias sometimes lead to severe and systematic errors </a:t>
            </a:r>
          </a:p>
          <a:p>
            <a:pPr/>
            <a:r>
              <a:t>We are too good at picking non-existent patterns that happen to suit our purposes</a:t>
            </a:r>
          </a:p>
        </p:txBody>
      </p:sp>
      <p:sp>
        <p:nvSpPr>
          <p:cNvPr id="75" name="Title 2"/>
          <p:cNvSpPr txBox="1"/>
          <p:nvPr>
            <p:ph type="title"/>
          </p:nvPr>
        </p:nvSpPr>
        <p:spPr>
          <a:xfrm>
            <a:off x="359999" y="359999"/>
            <a:ext cx="8229601" cy="692738"/>
          </a:xfrm>
          <a:prstGeom prst="rect">
            <a:avLst/>
          </a:prstGeom>
        </p:spPr>
        <p:txBody>
          <a:bodyPr/>
          <a:lstStyle/>
          <a:p>
            <a:pPr/>
            <a:r>
              <a:t>▸ Most people are not natural-born statisticians</a:t>
            </a:r>
          </a:p>
        </p:txBody>
      </p:sp>
      <p:sp>
        <p:nvSpPr>
          <p:cNvPr id="76"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7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https://en.wikipedia.org/wiki/Thinking,_Fast_and_Slow</a:t>
            </a:r>
          </a:p>
          <a:p>
            <a:pPr indent="-126000" defTabSz="457200">
              <a:spcBef>
                <a:spcPts val="200"/>
              </a:spcBef>
              <a:buSzPct val="100000"/>
              <a:buFont typeface="Arial"/>
              <a:buChar char="•"/>
              <a:defRPr sz="1000"/>
            </a:pPr>
            <a:r>
              <a:t>"Judgment under Uncertainty: Heuristics and Biases", Tversky &amp; Kahneman: http://psiexp.ss.uci.edu/research/teaching/Tversky_Kahneman_1974.pdf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Title 1"/>
          <p:cNvSpPr txBox="1"/>
          <p:nvPr>
            <p:ph type="title"/>
          </p:nvPr>
        </p:nvSpPr>
        <p:spPr>
          <a:xfrm>
            <a:off x="359999" y="359999"/>
            <a:ext cx="8229601" cy="692738"/>
          </a:xfrm>
          <a:prstGeom prst="rect">
            <a:avLst/>
          </a:prstGeom>
        </p:spPr>
        <p:txBody>
          <a:bodyPr/>
          <a:lstStyle/>
          <a:p>
            <a:pPr/>
            <a:r>
              <a:t>▸ Not all illusions are visual</a:t>
            </a:r>
          </a:p>
        </p:txBody>
      </p:sp>
      <p:pic>
        <p:nvPicPr>
          <p:cNvPr id="80" name="Picture 5" descr="Picture 5"/>
          <p:cNvPicPr>
            <a:picLocks noChangeAspect="1"/>
          </p:cNvPicPr>
          <p:nvPr/>
        </p:nvPicPr>
        <p:blipFill>
          <a:blip r:embed="rId4">
            <a:extLst/>
          </a:blip>
          <a:stretch>
            <a:fillRect/>
          </a:stretch>
        </p:blipFill>
        <p:spPr>
          <a:xfrm>
            <a:off x="1043608" y="1200751"/>
            <a:ext cx="7200801" cy="409645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Title 1"/>
          <p:cNvSpPr txBox="1"/>
          <p:nvPr>
            <p:ph type="title"/>
          </p:nvPr>
        </p:nvSpPr>
        <p:spPr>
          <a:xfrm>
            <a:off x="359999" y="359999"/>
            <a:ext cx="8229601" cy="692738"/>
          </a:xfrm>
          <a:prstGeom prst="rect">
            <a:avLst/>
          </a:prstGeom>
        </p:spPr>
        <p:txBody>
          <a:bodyPr/>
          <a:lstStyle/>
          <a:p>
            <a:pPr/>
            <a:r>
              <a:t>▸ Do you have the disease?</a:t>
            </a:r>
          </a:p>
        </p:txBody>
      </p:sp>
      <p:sp>
        <p:nvSpPr>
          <p:cNvPr id="8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8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All of Statistics, A concise Course in Statistical Inference, Larry Wasserman, Springer</a:t>
            </a:r>
          </a:p>
        </p:txBody>
      </p:sp>
      <p:pic>
        <p:nvPicPr>
          <p:cNvPr id="87" name="Picture 5" descr="Picture 5"/>
          <p:cNvPicPr>
            <a:picLocks noChangeAspect="1"/>
          </p:cNvPicPr>
          <p:nvPr/>
        </p:nvPicPr>
        <p:blipFill>
          <a:blip r:embed="rId4">
            <a:extLst/>
          </a:blip>
          <a:stretch>
            <a:fillRect/>
          </a:stretch>
        </p:blipFill>
        <p:spPr>
          <a:xfrm>
            <a:off x="1809913" y="1124744"/>
            <a:ext cx="5668188" cy="424847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Title 1"/>
          <p:cNvSpPr txBox="1"/>
          <p:nvPr>
            <p:ph type="title"/>
          </p:nvPr>
        </p:nvSpPr>
        <p:spPr>
          <a:xfrm>
            <a:off x="359999" y="1439999"/>
            <a:ext cx="8229601" cy="620729"/>
          </a:xfrm>
          <a:prstGeom prst="rect">
            <a:avLst/>
          </a:prstGeom>
        </p:spPr>
        <p:txBody>
          <a:bodyPr/>
          <a:lstStyle/>
          <a:p>
            <a:pPr/>
            <a:r>
              <a:t>▸ Probability versus Statistics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