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comments/comment1.xml" ContentType="application/vnd.openxmlformats-officedocument.presentationml.comments+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ndor Markon" initials="S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comments" Target="comments/comment1.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slide" Target="slides/slide19.xml"/><Relationship Id="rId28" Type="http://schemas.openxmlformats.org/officeDocument/2006/relationships/slide" Target="slides/slide20.xml"/><Relationship Id="rId29" Type="http://schemas.openxmlformats.org/officeDocument/2006/relationships/slide" Target="slides/slide21.xml"/><Relationship Id="rId30" Type="http://schemas.openxmlformats.org/officeDocument/2006/relationships/slide" Target="slides/slide22.xml"/><Relationship Id="rId31" Type="http://schemas.openxmlformats.org/officeDocument/2006/relationships/slide" Target="slides/slide23.xml"/><Relationship Id="rId32" Type="http://schemas.openxmlformats.org/officeDocument/2006/relationships/slide" Target="slides/slide24.xml"/><Relationship Id="rId33" Type="http://schemas.openxmlformats.org/officeDocument/2006/relationships/slide" Target="slides/slide25.xml"/><Relationship Id="rId34" Type="http://schemas.openxmlformats.org/officeDocument/2006/relationships/slide" Target="slides/slide26.xml"/><Relationship Id="rId35" Type="http://schemas.openxmlformats.org/officeDocument/2006/relationships/slide" Target="slides/slide27.xml"/><Relationship Id="rId36" Type="http://schemas.openxmlformats.org/officeDocument/2006/relationships/slide" Target="slides/slide28.xml"/><Relationship Id="rId37" Type="http://schemas.openxmlformats.org/officeDocument/2006/relationships/slide" Target="slides/slide29.xml"/><Relationship Id="rId38" Type="http://schemas.openxmlformats.org/officeDocument/2006/relationships/slide" Target="slides/slide30.xml"/><Relationship Id="rId39" Type="http://schemas.openxmlformats.org/officeDocument/2006/relationships/slide" Target="slides/slide31.xml"/><Relationship Id="rId40" Type="http://schemas.openxmlformats.org/officeDocument/2006/relationships/slide" Target="slides/slide32.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8-04-06T22:17:32.621" idx="1">
    <p:pos x="1920" y="1600"/>
    <p:text>Overall: very cool, nothing to add!</p:text>
    <p:extLst>
      <p:ext uri="{C676402C-5697-4E1C-873F-D02D1690AC5C}">
        <p15:threadingInfo xmlns:p15="http://schemas.microsoft.com/office/powerpoint/2012/main" timeZoneBias="-540"/>
      </p:ext>
    </p:extLst>
  </p:cm>
</p:cmLst>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Shape 46"/>
          <p:cNvSpPr/>
          <p:nvPr>
            <p:ph type="sldImg"/>
          </p:nvPr>
        </p:nvSpPr>
        <p:spPr>
          <a:xfrm>
            <a:off x="1143000" y="685800"/>
            <a:ext cx="4572000" cy="3429000"/>
          </a:xfrm>
          <a:prstGeom prst="rect">
            <a:avLst/>
          </a:prstGeom>
        </p:spPr>
        <p:txBody>
          <a:bodyPr/>
          <a:lstStyle/>
          <a:p>
            <a:pPr/>
          </a:p>
        </p:txBody>
      </p:sp>
      <p:sp>
        <p:nvSpPr>
          <p:cNvPr id="47" name="Shape 4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200000"/>
      </a:lnSpc>
      <a:defRPr sz="1200">
        <a:latin typeface="+mn-lt"/>
        <a:ea typeface="+mn-ea"/>
        <a:cs typeface="+mn-cs"/>
        <a:sym typeface="Calibri"/>
      </a:defRPr>
    </a:lvl1pPr>
    <a:lvl2pPr indent="228600" defTabSz="457200" latinLnBrk="0">
      <a:lnSpc>
        <a:spcPct val="200000"/>
      </a:lnSpc>
      <a:defRPr sz="1200">
        <a:latin typeface="+mn-lt"/>
        <a:ea typeface="+mn-ea"/>
        <a:cs typeface="+mn-cs"/>
        <a:sym typeface="Calibri"/>
      </a:defRPr>
    </a:lvl2pPr>
    <a:lvl3pPr indent="457200" defTabSz="457200" latinLnBrk="0">
      <a:lnSpc>
        <a:spcPct val="200000"/>
      </a:lnSpc>
      <a:defRPr sz="1200">
        <a:latin typeface="+mn-lt"/>
        <a:ea typeface="+mn-ea"/>
        <a:cs typeface="+mn-cs"/>
        <a:sym typeface="Calibri"/>
      </a:defRPr>
    </a:lvl3pPr>
    <a:lvl4pPr indent="685800" defTabSz="457200" latinLnBrk="0">
      <a:lnSpc>
        <a:spcPct val="200000"/>
      </a:lnSpc>
      <a:defRPr sz="1200">
        <a:latin typeface="+mn-lt"/>
        <a:ea typeface="+mn-ea"/>
        <a:cs typeface="+mn-cs"/>
        <a:sym typeface="Calibri"/>
      </a:defRPr>
    </a:lvl4pPr>
    <a:lvl5pPr indent="914400" defTabSz="457200" latinLnBrk="0">
      <a:lnSpc>
        <a:spcPct val="200000"/>
      </a:lnSpc>
      <a:defRPr sz="1200">
        <a:latin typeface="+mn-lt"/>
        <a:ea typeface="+mn-ea"/>
        <a:cs typeface="+mn-cs"/>
        <a:sym typeface="Calibri"/>
      </a:defRPr>
    </a:lvl5pPr>
    <a:lvl6pPr indent="1143000" defTabSz="457200" latinLnBrk="0">
      <a:lnSpc>
        <a:spcPct val="200000"/>
      </a:lnSpc>
      <a:defRPr sz="1200">
        <a:latin typeface="+mn-lt"/>
        <a:ea typeface="+mn-ea"/>
        <a:cs typeface="+mn-cs"/>
        <a:sym typeface="Calibri"/>
      </a:defRPr>
    </a:lvl6pPr>
    <a:lvl7pPr indent="1371600" defTabSz="457200" latinLnBrk="0">
      <a:lnSpc>
        <a:spcPct val="200000"/>
      </a:lnSpc>
      <a:defRPr sz="1200">
        <a:latin typeface="+mn-lt"/>
        <a:ea typeface="+mn-ea"/>
        <a:cs typeface="+mn-cs"/>
        <a:sym typeface="Calibri"/>
      </a:defRPr>
    </a:lvl7pPr>
    <a:lvl8pPr indent="1600200" defTabSz="457200" latinLnBrk="0">
      <a:lnSpc>
        <a:spcPct val="200000"/>
      </a:lnSpc>
      <a:defRPr sz="1200">
        <a:latin typeface="+mn-lt"/>
        <a:ea typeface="+mn-ea"/>
        <a:cs typeface="+mn-cs"/>
        <a:sym typeface="Calibri"/>
      </a:defRPr>
    </a:lvl8pPr>
    <a:lvl9pPr indent="1828800" defTabSz="457200" latinLnBrk="0">
      <a:lnSpc>
        <a:spcPct val="200000"/>
      </a:lnSpc>
      <a:defRPr sz="1200">
        <a:latin typeface="+mn-lt"/>
        <a:ea typeface="+mn-ea"/>
        <a:cs typeface="+mn-cs"/>
        <a:sym typeface="Calibri"/>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4" name="Shape 94"/>
          <p:cNvSpPr/>
          <p:nvPr>
            <p:ph type="sldImg"/>
          </p:nvPr>
        </p:nvSpPr>
        <p:spPr>
          <a:prstGeom prst="rect">
            <a:avLst/>
          </a:prstGeom>
        </p:spPr>
        <p:txBody>
          <a:bodyPr/>
          <a:lstStyle/>
          <a:p>
            <a:pPr/>
          </a:p>
        </p:txBody>
      </p:sp>
      <p:sp>
        <p:nvSpPr>
          <p:cNvPr id="95" name="Shape 95"/>
          <p:cNvSpPr/>
          <p:nvPr>
            <p:ph type="body" sz="quarter" idx="1"/>
          </p:nvPr>
        </p:nvSpPr>
        <p:spPr>
          <a:prstGeom prst="rect">
            <a:avLst/>
          </a:prstGeom>
        </p:spPr>
        <p:txBody>
          <a:bodyPr/>
          <a:lstStyle>
            <a:lvl1pPr marL="171450" indent="-171450">
              <a:buSzPct val="100000"/>
              <a:buFont typeface="Arial"/>
              <a:buChar char="•"/>
            </a:lvl1pPr>
          </a:lstStyle>
          <a:p>
            <a:pPr/>
            <a:r>
              <a:t>Focusing on the summer holiday period allow to avoid non-stationary problem. We can potentially relax this constraint obviously if we use several years of data but in the present situation, let's start "simple" with a typical period that would guarantee a sort of stationarity and predictability given data available (still to be proved!)</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4" name="Shape 214"/>
          <p:cNvSpPr/>
          <p:nvPr>
            <p:ph type="sldImg"/>
          </p:nvPr>
        </p:nvSpPr>
        <p:spPr>
          <a:prstGeom prst="rect">
            <a:avLst/>
          </a:prstGeom>
        </p:spPr>
        <p:txBody>
          <a:bodyPr/>
          <a:lstStyle/>
          <a:p>
            <a:pPr/>
          </a:p>
        </p:txBody>
      </p:sp>
      <p:sp>
        <p:nvSpPr>
          <p:cNvPr id="215" name="Shape 215"/>
          <p:cNvSpPr/>
          <p:nvPr>
            <p:ph type="body" sz="quarter" idx="1"/>
          </p:nvPr>
        </p:nvSpPr>
        <p:spPr>
          <a:prstGeom prst="rect">
            <a:avLst/>
          </a:prstGeom>
        </p:spPr>
        <p:txBody>
          <a:bodyPr/>
          <a:lstStyle/>
          <a:p>
            <a:pPr marL="171450" indent="-171450">
              <a:buSzPct val="100000"/>
              <a:buFont typeface="Arial"/>
              <a:buChar char="•"/>
            </a:pPr>
            <a:r>
              <a:t>[Teacher] Dedicate 30 min to the code snippet below showing and executing code live</a:t>
            </a:r>
          </a:p>
          <a:p>
            <a:pPr marL="171450" indent="-171450">
              <a:buSzPct val="100000"/>
              <a:buFont typeface="Arial"/>
              <a:buChar char="•"/>
            </a:pPr>
            <a:r>
              <a:t>[Student] Be sure to run and understand the following code snippets before answering module's assignment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1" name="Shape 101"/>
          <p:cNvSpPr/>
          <p:nvPr>
            <p:ph type="sldImg"/>
          </p:nvPr>
        </p:nvSpPr>
        <p:spPr>
          <a:prstGeom prst="rect">
            <a:avLst/>
          </a:prstGeom>
        </p:spPr>
        <p:txBody>
          <a:bodyPr/>
          <a:lstStyle/>
          <a:p>
            <a:pPr/>
          </a:p>
        </p:txBody>
      </p:sp>
      <p:sp>
        <p:nvSpPr>
          <p:cNvPr id="102" name="Shape 102"/>
          <p:cNvSpPr/>
          <p:nvPr>
            <p:ph type="body" sz="quarter" idx="1"/>
          </p:nvPr>
        </p:nvSpPr>
        <p:spPr>
          <a:prstGeom prst="rect">
            <a:avLst/>
          </a:prstGeom>
        </p:spPr>
        <p:txBody>
          <a:bodyPr/>
          <a:lstStyle/>
          <a:p>
            <a:pPr marL="171450" indent="-171450">
              <a:buSzPct val="100000"/>
              <a:buFont typeface="Arial"/>
              <a:buChar char="•"/>
            </a:pPr>
            <a:r>
              <a:t>"prediction.py" provides the nuts and bolts of the data cleaning, processing and predition through a series of utilities functions</a:t>
            </a:r>
          </a:p>
          <a:p>
            <a:pPr marL="171450" indent="-171450">
              <a:buSzPct val="100000"/>
              <a:buFont typeface="Arial"/>
              <a:buChar char="•"/>
            </a:pPr>
            <a:r>
              <a:t>the Jupyter notebook, hence focus and highlight the overal Machine Learning pipeline while delegating the details of the implementation to "prediction.py"</a:t>
            </a:r>
          </a:p>
          <a:p>
            <a:pPr marL="171450" indent="-171450">
              <a:buSzPct val="100000"/>
              <a:buFont typeface="Arial"/>
              <a:buChar char="•"/>
            </a:pPr>
            <a:r>
              <a:t>This approach is relevant for several reasons: readibility and reusability </a:t>
            </a:r>
          </a:p>
          <a:p>
            <a:pPr marL="171450" indent="-171450">
              <a:buSzPct val="100000"/>
              <a:buFont typeface="Arial"/>
              <a:buChar char="•"/>
            </a:pPr>
            <a:r>
              <a:t>Note the use of "pipe" Pandas method to chain data processing</a:t>
            </a:r>
          </a:p>
          <a:p>
            <a:pPr marL="171450" indent="-171450">
              <a:buSzPct val="100000"/>
              <a:buFont typeface="Arial"/>
              <a:buChar char="•"/>
            </a:pPr>
            <a:r>
              <a:t>Note the use of "daiquiri" Python package to log relevant information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3" name="Shape 113"/>
          <p:cNvSpPr/>
          <p:nvPr>
            <p:ph type="sldImg"/>
          </p:nvPr>
        </p:nvSpPr>
        <p:spPr>
          <a:prstGeom prst="rect">
            <a:avLst/>
          </a:prstGeom>
        </p:spPr>
        <p:txBody>
          <a:bodyPr/>
          <a:lstStyle/>
          <a:p>
            <a:pPr/>
          </a:p>
        </p:txBody>
      </p:sp>
      <p:sp>
        <p:nvSpPr>
          <p:cNvPr id="114" name="Shape 114"/>
          <p:cNvSpPr/>
          <p:nvPr>
            <p:ph type="body" sz="quarter" idx="1"/>
          </p:nvPr>
        </p:nvSpPr>
        <p:spPr>
          <a:prstGeom prst="rect">
            <a:avLst/>
          </a:prstGeom>
        </p:spPr>
        <p:txBody>
          <a:bodyPr/>
          <a:lstStyle/>
          <a:p>
            <a:pPr marL="171450" indent="-171450">
              <a:buSzPct val="100000"/>
              <a:buFont typeface="Arial"/>
              <a:buChar char="•"/>
            </a:pPr>
            <a:r>
              <a:t>After some cleaning and transformation (selecting features, renaming, ...)</a:t>
            </a:r>
          </a:p>
          <a:p>
            <a:pPr marL="171450" indent="-171450">
              <a:buSzPct val="100000"/>
              <a:buFont typeface="Arial"/>
              <a:buChar char="•"/>
            </a:pPr>
            <a:r>
              <a:t>"probability" is simply the availability_rate = num_avail_bikes / station_capacity</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0" name="Shape 120"/>
          <p:cNvSpPr/>
          <p:nvPr>
            <p:ph type="sldImg"/>
          </p:nvPr>
        </p:nvSpPr>
        <p:spPr>
          <a:prstGeom prst="rect">
            <a:avLst/>
          </a:prstGeom>
        </p:spPr>
        <p:txBody>
          <a:bodyPr/>
          <a:lstStyle/>
          <a:p>
            <a:pPr/>
          </a:p>
        </p:txBody>
      </p:sp>
      <p:sp>
        <p:nvSpPr>
          <p:cNvPr id="121" name="Shape 121"/>
          <p:cNvSpPr/>
          <p:nvPr>
            <p:ph type="body" sz="quarter" idx="1"/>
          </p:nvPr>
        </p:nvSpPr>
        <p:spPr>
          <a:prstGeom prst="rect">
            <a:avLst/>
          </a:prstGeom>
        </p:spPr>
        <p:txBody>
          <a:bodyPr/>
          <a:lstStyle>
            <a:lvl1pPr marL="171450" indent="-171450">
              <a:buSzPct val="100000"/>
              <a:buFont typeface="Arial"/>
              <a:buChar char="•"/>
            </a:lvl1pPr>
          </a:lstStyle>
          <a:p>
            <a:pPr/>
            <a:r>
              <a:t>Obviously similar data structure is created to be used as test set later on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 name="Shape 127"/>
          <p:cNvSpPr/>
          <p:nvPr>
            <p:ph type="sldImg"/>
          </p:nvPr>
        </p:nvSpPr>
        <p:spPr>
          <a:prstGeom prst="rect">
            <a:avLst/>
          </a:prstGeom>
        </p:spPr>
        <p:txBody>
          <a:bodyPr/>
          <a:lstStyle/>
          <a:p>
            <a:pPr/>
          </a:p>
        </p:txBody>
      </p:sp>
      <p:sp>
        <p:nvSpPr>
          <p:cNvPr id="128" name="Shape 128"/>
          <p:cNvSpPr/>
          <p:nvPr>
            <p:ph type="body" sz="quarter" idx="1"/>
          </p:nvPr>
        </p:nvSpPr>
        <p:spPr>
          <a:prstGeom prst="rect">
            <a:avLst/>
          </a:prstGeom>
        </p:spPr>
        <p:txBody>
          <a:bodyPr/>
          <a:lstStyle>
            <a:lvl1pPr marL="171450" indent="-171450">
              <a:buSzPct val="100000"/>
              <a:buFont typeface="Arial"/>
              <a:buChar char="•"/>
            </a:lvl1pPr>
          </a:lstStyle>
          <a:p>
            <a:pPr/>
            <a:r>
              <a:t>XGBoost is a star algorithm in "Kaggle" competition. This algorithm belongs to the family of "Ensemble Learning" as RandomForest. The main difference is that instead of running several different decision tree (with potentially feature and instances sampling) as in a RandomForest, Boosting techniques train predictors sequentially, each trying to correct its predecessor. Hence the XGBoost iterations visualized above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9" name="Shape 149"/>
          <p:cNvSpPr/>
          <p:nvPr>
            <p:ph type="sldImg"/>
          </p:nvPr>
        </p:nvSpPr>
        <p:spPr>
          <a:prstGeom prst="rect">
            <a:avLst/>
          </a:prstGeom>
        </p:spPr>
        <p:txBody>
          <a:bodyPr/>
          <a:lstStyle/>
          <a:p>
            <a:pPr/>
          </a:p>
        </p:txBody>
      </p:sp>
      <p:sp>
        <p:nvSpPr>
          <p:cNvPr id="150" name="Shape 150"/>
          <p:cNvSpPr/>
          <p:nvPr>
            <p:ph type="body" sz="quarter" idx="1"/>
          </p:nvPr>
        </p:nvSpPr>
        <p:spPr>
          <a:prstGeom prst="rect">
            <a:avLst/>
          </a:prstGeom>
        </p:spPr>
        <p:txBody>
          <a:bodyPr/>
          <a:lstStyle/>
          <a:p>
            <a:pPr marL="171450" indent="-171450">
              <a:buSzPct val="100000"/>
              <a:buFont typeface="Arial"/>
              <a:buChar char="•"/>
            </a:pPr>
            <a:r>
              <a:t>[Teacher] Dedicate 30 min to the code snippet below showing and executing code live</a:t>
            </a:r>
          </a:p>
          <a:p>
            <a:pPr marL="171450" indent="-171450">
              <a:buSzPct val="100000"/>
              <a:buFont typeface="Arial"/>
              <a:buChar char="•"/>
            </a:pPr>
            <a:r>
              <a:t>[Student] Be sure to run and understand the following code snippets before answering module's assignment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8" name="Shape 188"/>
          <p:cNvSpPr/>
          <p:nvPr>
            <p:ph type="sldImg"/>
          </p:nvPr>
        </p:nvSpPr>
        <p:spPr>
          <a:prstGeom prst="rect">
            <a:avLst/>
          </a:prstGeom>
        </p:spPr>
        <p:txBody>
          <a:bodyPr/>
          <a:lstStyle/>
          <a:p>
            <a:pPr/>
          </a:p>
        </p:txBody>
      </p:sp>
      <p:sp>
        <p:nvSpPr>
          <p:cNvPr id="189" name="Shape 189"/>
          <p:cNvSpPr/>
          <p:nvPr>
            <p:ph type="body" sz="quarter" idx="1"/>
          </p:nvPr>
        </p:nvSpPr>
        <p:spPr>
          <a:prstGeom prst="rect">
            <a:avLst/>
          </a:prstGeom>
        </p:spPr>
        <p:txBody>
          <a:bodyPr/>
          <a:lstStyle>
            <a:lvl1pPr marL="171450" indent="-171450">
              <a:buSzPct val="100000"/>
              <a:buFont typeface="Arial"/>
              <a:buChar char="•"/>
            </a:lvl1pPr>
          </a:lstStyle>
          <a:p>
            <a:pPr/>
            <a:r>
              <a:t>Magnitude being equal to sqrt(x_axis^2 + y_axis^2 + z_axis^2) (the L2 norm)</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5" name="Shape 195"/>
          <p:cNvSpPr/>
          <p:nvPr>
            <p:ph type="sldImg"/>
          </p:nvPr>
        </p:nvSpPr>
        <p:spPr>
          <a:prstGeom prst="rect">
            <a:avLst/>
          </a:prstGeom>
        </p:spPr>
        <p:txBody>
          <a:bodyPr/>
          <a:lstStyle/>
          <a:p>
            <a:pPr/>
          </a:p>
        </p:txBody>
      </p:sp>
      <p:sp>
        <p:nvSpPr>
          <p:cNvPr id="196" name="Shape 196"/>
          <p:cNvSpPr/>
          <p:nvPr>
            <p:ph type="body" sz="quarter" idx="1"/>
          </p:nvPr>
        </p:nvSpPr>
        <p:spPr>
          <a:prstGeom prst="rect">
            <a:avLst/>
          </a:prstGeom>
        </p:spPr>
        <p:txBody>
          <a:bodyPr/>
          <a:lstStyle/>
          <a:p>
            <a:pPr marL="171450" indent="-171450">
              <a:buSzPct val="100000"/>
              <a:buFont typeface="Arial"/>
              <a:buChar char="•"/>
            </a:pPr>
            <a:r>
              <a:t>Each slices is characterized by: jitter, mean_crossing, acv, ...</a:t>
            </a:r>
          </a:p>
          <a:p>
            <a:pPr marL="171450" indent="-171450">
              <a:buSzPct val="100000"/>
              <a:buFont typeface="Arial"/>
              <a:buChar char="•"/>
            </a:pPr>
            <a:r>
              <a:t>Now we have a dataset amenable to supervised classification problems with:</a:t>
            </a:r>
          </a:p>
          <a:p>
            <a:pPr marL="171450" indent="-171450">
              <a:buSzPct val="100000"/>
              <a:buFont typeface="Arial"/>
              <a:buChar char="•"/>
            </a:pPr>
            <a:r>
              <a:t>windows as instances </a:t>
            </a:r>
          </a:p>
          <a:p>
            <a:pPr marL="171450" indent="-171450">
              <a:buSzPct val="100000"/>
              <a:buFont typeface="Arial"/>
              <a:buChar char="•"/>
            </a:pPr>
            <a:r>
              <a:t>jitter, mean_crossing_rate, mean, std, min, ... as features</a:t>
            </a:r>
          </a:p>
          <a:p>
            <a:pPr marL="171450" indent="-171450">
              <a:buSzPct val="100000"/>
              <a:buFont typeface="Arial"/>
              <a:buChar char="•"/>
            </a:pPr>
            <a:r>
              <a:t>activity type ("running", "walking", ...) as target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7" name="Shape 207"/>
          <p:cNvSpPr/>
          <p:nvPr>
            <p:ph type="sldImg"/>
          </p:nvPr>
        </p:nvSpPr>
        <p:spPr>
          <a:prstGeom prst="rect">
            <a:avLst/>
          </a:prstGeom>
        </p:spPr>
        <p:txBody>
          <a:bodyPr/>
          <a:lstStyle/>
          <a:p>
            <a:pPr/>
          </a:p>
        </p:txBody>
      </p:sp>
      <p:sp>
        <p:nvSpPr>
          <p:cNvPr id="208" name="Shape 208"/>
          <p:cNvSpPr/>
          <p:nvPr>
            <p:ph type="body" sz="quarter" idx="1"/>
          </p:nvPr>
        </p:nvSpPr>
        <p:spPr>
          <a:prstGeom prst="rect">
            <a:avLst/>
          </a:prstGeom>
        </p:spPr>
        <p:txBody>
          <a:bodyPr/>
          <a:lstStyle>
            <a:lvl1pPr marL="171450" indent="-171450">
              <a:buSzPct val="100000"/>
              <a:buFont typeface="Arial"/>
              <a:buChar char="•"/>
            </a:lvl1pPr>
          </a:lstStyle>
          <a:p>
            <a:pPr/>
            <a:r>
              <a:t>The "Score" method of RandomForest return the accuracy</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prstGeom prst="rect">
            <a:avLst/>
          </a:prstGeom>
        </p:spPr>
        <p:txBody>
          <a:bodyPr/>
          <a:lstStyle/>
          <a:p>
            <a:pPr/>
            <a:r>
              <a:t>Title Text</a:t>
            </a:r>
          </a:p>
        </p:txBody>
      </p:sp>
      <p:sp>
        <p:nvSpPr>
          <p:cNvPr id="1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Custom Layout">
    <p:spTree>
      <p:nvGrpSpPr>
        <p:cNvPr id="1" name=""/>
        <p:cNvGrpSpPr/>
        <p:nvPr/>
      </p:nvGrpSpPr>
      <p:grpSpPr>
        <a:xfrm>
          <a:off x="0" y="0"/>
          <a:ext cx="0" cy="0"/>
          <a:chOff x="0" y="0"/>
          <a:chExt cx="0" cy="0"/>
        </a:xfrm>
      </p:grpSpPr>
      <p:sp>
        <p:nvSpPr>
          <p:cNvPr id="19" name="Title Text"/>
          <p:cNvSpPr txBox="1"/>
          <p:nvPr>
            <p:ph type="title"/>
          </p:nvPr>
        </p:nvSpPr>
        <p:spPr>
          <a:xfrm>
            <a:off x="359999" y="1439999"/>
            <a:ext cx="8229601" cy="620729"/>
          </a:xfrm>
          <a:prstGeom prst="rect">
            <a:avLst/>
          </a:prstGeom>
        </p:spPr>
        <p:txBody>
          <a:bodyPr/>
          <a:lstStyle>
            <a:lvl1pPr>
              <a:defRPr sz="2800"/>
            </a:lvl1pPr>
          </a:lstStyle>
          <a:p>
            <a:pPr/>
            <a:r>
              <a:t>Title Text</a:t>
            </a:r>
          </a:p>
        </p:txBody>
      </p:sp>
      <p:sp>
        <p:nvSpPr>
          <p:cNvPr id="2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1_Custom Layout">
    <p:spTree>
      <p:nvGrpSpPr>
        <p:cNvPr id="1" name=""/>
        <p:cNvGrpSpPr/>
        <p:nvPr/>
      </p:nvGrpSpPr>
      <p:grpSpPr>
        <a:xfrm>
          <a:off x="0" y="0"/>
          <a:ext cx="0" cy="0"/>
          <a:chOff x="0" y="0"/>
          <a:chExt cx="0" cy="0"/>
        </a:xfrm>
      </p:grpSpPr>
      <p:sp>
        <p:nvSpPr>
          <p:cNvPr id="27" name="Body Level One…"/>
          <p:cNvSpPr txBox="1"/>
          <p:nvPr>
            <p:ph type="body" sz="half" idx="1"/>
          </p:nvPr>
        </p:nvSpPr>
        <p:spPr>
          <a:xfrm>
            <a:off x="611137" y="1412775"/>
            <a:ext cx="7561264" cy="3311526"/>
          </a:xfrm>
          <a:prstGeom prst="rect">
            <a:avLst/>
          </a:prstGeom>
        </p:spPr>
        <p:txBody>
          <a:bodyPr>
            <a:normAutofit fontScale="100000" lnSpcReduction="0"/>
          </a:bodyPr>
          <a:lstStyle>
            <a:lvl1pPr marL="457200" indent="-457200">
              <a:spcBef>
                <a:spcPts val="500"/>
              </a:spcBef>
              <a:defRPr sz="2200">
                <a:latin typeface="Arial"/>
                <a:ea typeface="Arial"/>
                <a:cs typeface="Arial"/>
                <a:sym typeface="Arial"/>
              </a:defRPr>
            </a:lvl1pPr>
            <a:lvl2pPr marL="681717" indent="-224517">
              <a:spcBef>
                <a:spcPts val="500"/>
              </a:spcBef>
              <a:defRPr sz="2200">
                <a:latin typeface="Arial"/>
                <a:ea typeface="Arial"/>
                <a:cs typeface="Arial"/>
                <a:sym typeface="Arial"/>
              </a:defRPr>
            </a:lvl2pPr>
            <a:lvl3pPr marL="1123950" indent="-209550">
              <a:spcBef>
                <a:spcPts val="500"/>
              </a:spcBef>
              <a:defRPr sz="2200">
                <a:latin typeface="Arial"/>
                <a:ea typeface="Arial"/>
                <a:cs typeface="Arial"/>
                <a:sym typeface="Arial"/>
              </a:defRPr>
            </a:lvl3pPr>
            <a:lvl4pPr marL="1623060" indent="-251460">
              <a:spcBef>
                <a:spcPts val="500"/>
              </a:spcBef>
              <a:defRPr sz="2200">
                <a:latin typeface="Arial"/>
                <a:ea typeface="Arial"/>
                <a:cs typeface="Arial"/>
                <a:sym typeface="Arial"/>
              </a:defRPr>
            </a:lvl4pPr>
            <a:lvl5pPr marL="2080260" indent="-251460">
              <a:spcBef>
                <a:spcPts val="500"/>
              </a:spcBef>
              <a:defRPr sz="2200">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28" name="Title Text"/>
          <p:cNvSpPr txBox="1"/>
          <p:nvPr>
            <p:ph type="title"/>
          </p:nvPr>
        </p:nvSpPr>
        <p:spPr>
          <a:xfrm>
            <a:off x="359999" y="359999"/>
            <a:ext cx="8229601" cy="692738"/>
          </a:xfrm>
          <a:prstGeom prst="rect">
            <a:avLst/>
          </a:prstGeom>
        </p:spPr>
        <p:txBody>
          <a:bodyPr/>
          <a:lstStyle>
            <a:lvl1pPr>
              <a:defRPr cap="none" sz="2600"/>
            </a:lvl1pPr>
          </a:lstStyle>
          <a:p>
            <a:pPr/>
            <a:r>
              <a:t>Title Text</a:t>
            </a:r>
          </a:p>
        </p:txBody>
      </p:sp>
      <p:sp>
        <p:nvSpPr>
          <p:cNvPr id="29" name="Text Placeholder 11"/>
          <p:cNvSpPr/>
          <p:nvPr>
            <p:ph type="body" sz="quarter" idx="13"/>
          </p:nvPr>
        </p:nvSpPr>
        <p:spPr>
          <a:xfrm>
            <a:off x="359999" y="5589587"/>
            <a:ext cx="1511972" cy="287685"/>
          </a:xfrm>
          <a:prstGeom prst="rect">
            <a:avLst/>
          </a:prstGeom>
        </p:spPr>
        <p:txBody>
          <a:bodyPr>
            <a:normAutofit fontScale="100000" lnSpcReduction="0"/>
          </a:bodyPr>
          <a:lstStyle/>
          <a:p>
            <a:pPr marL="0" indent="0">
              <a:spcBef>
                <a:spcPts val="200"/>
              </a:spcBef>
              <a:buSzTx/>
              <a:buFontTx/>
              <a:buNone/>
              <a:defRPr b="1" sz="1100"/>
            </a:pPr>
          </a:p>
        </p:txBody>
      </p:sp>
      <p:sp>
        <p:nvSpPr>
          <p:cNvPr id="3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2_Custom Layout">
    <p:spTree>
      <p:nvGrpSpPr>
        <p:cNvPr id="1" name=""/>
        <p:cNvGrpSpPr/>
        <p:nvPr/>
      </p:nvGrpSpPr>
      <p:grpSpPr>
        <a:xfrm>
          <a:off x="0" y="0"/>
          <a:ext cx="0" cy="0"/>
          <a:chOff x="0" y="0"/>
          <a:chExt cx="0" cy="0"/>
        </a:xfrm>
      </p:grpSpPr>
      <p:sp>
        <p:nvSpPr>
          <p:cNvPr id="37" name="Title Text"/>
          <p:cNvSpPr txBox="1"/>
          <p:nvPr>
            <p:ph type="title"/>
          </p:nvPr>
        </p:nvSpPr>
        <p:spPr>
          <a:xfrm>
            <a:off x="359999" y="359999"/>
            <a:ext cx="8229601" cy="692738"/>
          </a:xfrm>
          <a:prstGeom prst="rect">
            <a:avLst/>
          </a:prstGeom>
        </p:spPr>
        <p:txBody>
          <a:bodyPr/>
          <a:lstStyle>
            <a:lvl1pPr>
              <a:defRPr cap="none" sz="2600"/>
            </a:lvl1pPr>
          </a:lstStyle>
          <a:p>
            <a:pPr/>
            <a:r>
              <a:t>Title Text</a:t>
            </a:r>
          </a:p>
        </p:txBody>
      </p:sp>
      <p:sp>
        <p:nvSpPr>
          <p:cNvPr id="38" name="Picture Placeholder 3"/>
          <p:cNvSpPr/>
          <p:nvPr>
            <p:ph type="pic" idx="13"/>
          </p:nvPr>
        </p:nvSpPr>
        <p:spPr>
          <a:xfrm>
            <a:off x="1043608" y="1124744"/>
            <a:ext cx="7200801" cy="4248473"/>
          </a:xfrm>
          <a:prstGeom prst="rect">
            <a:avLst/>
          </a:prstGeom>
        </p:spPr>
        <p:txBody>
          <a:bodyPr lIns="91439" rIns="91439"/>
          <a:lstStyle/>
          <a:p>
            <a:pPr/>
          </a:p>
        </p:txBody>
      </p:sp>
      <p:sp>
        <p:nvSpPr>
          <p:cNvPr id="39" name="Body Level One…"/>
          <p:cNvSpPr txBox="1"/>
          <p:nvPr>
            <p:ph type="body" sz="quarter" idx="1"/>
          </p:nvPr>
        </p:nvSpPr>
        <p:spPr>
          <a:xfrm>
            <a:off x="359999" y="5589587"/>
            <a:ext cx="1511972" cy="287685"/>
          </a:xfrm>
          <a:prstGeom prst="rect">
            <a:avLst/>
          </a:prstGeom>
        </p:spPr>
        <p:txBody>
          <a:bodyPr>
            <a:normAutofit fontScale="100000" lnSpcReduction="0"/>
          </a:bodyPr>
          <a:lstStyle>
            <a:lvl1pPr marL="0" indent="0">
              <a:spcBef>
                <a:spcPts val="200"/>
              </a:spcBef>
              <a:buSzTx/>
              <a:buFontTx/>
              <a:buNone/>
              <a:defRPr b="1" sz="1100"/>
            </a:lvl1pPr>
            <a:lvl2pPr marL="569458" indent="-112258">
              <a:spcBef>
                <a:spcPts val="200"/>
              </a:spcBef>
              <a:buFontTx/>
              <a:defRPr b="1" sz="1100"/>
            </a:lvl2pPr>
            <a:lvl3pPr marL="1019175" indent="-104775">
              <a:spcBef>
                <a:spcPts val="200"/>
              </a:spcBef>
              <a:buFontTx/>
              <a:defRPr b="1" sz="1100"/>
            </a:lvl3pPr>
            <a:lvl4pPr marL="1497330" indent="-125730">
              <a:spcBef>
                <a:spcPts val="200"/>
              </a:spcBef>
              <a:buFontTx/>
              <a:defRPr b="1" sz="1100"/>
            </a:lvl4pPr>
            <a:lvl5pPr marL="1954529" indent="-125729">
              <a:spcBef>
                <a:spcPts val="200"/>
              </a:spcBef>
              <a:buFontTx/>
              <a:defRPr b="1" sz="1100"/>
            </a:lvl5p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Title Text"/>
          <p:cNvSpPr txBox="1"/>
          <p:nvPr>
            <p:ph type="title"/>
          </p:nvPr>
        </p:nvSpPr>
        <p:spPr>
          <a:xfrm>
            <a:off x="359999" y="1439999"/>
            <a:ext cx="8229601" cy="836754"/>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Title Text</a:t>
            </a:r>
          </a:p>
        </p:txBody>
      </p:sp>
      <p:sp>
        <p:nvSpPr>
          <p:cNvPr id="3" name="Body Level One…"/>
          <p:cNvSpPr txBox="1"/>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4419600" y="6172200"/>
            <a:ext cx="2133600" cy="368301"/>
          </a:xfrm>
          <a:prstGeom prst="rect">
            <a:avLst/>
          </a:prstGeom>
          <a:ln w="12700">
            <a:miter lim="400000"/>
          </a:ln>
        </p:spPr>
        <p:txBody>
          <a:bodyPr wrap="none" lIns="45719" rIns="45719" anchor="ctr">
            <a:spAutoFit/>
          </a:bodyPr>
          <a:lstStyle>
            <a:lvl1pPr algn="r">
              <a:defRPr sz="12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Lst>
  <p:transition xmlns:p14="http://schemas.microsoft.com/office/powerpoint/2010/main" spd="med" advClick="1"/>
  <p:txStyles>
    <p:titleStyle>
      <a:lvl1pPr marL="0" marR="0" indent="0" algn="l" defTabSz="457200" rtl="0" latinLnBrk="0">
        <a:lnSpc>
          <a:spcPct val="100000"/>
        </a:lnSpc>
        <a:spcBef>
          <a:spcPts val="0"/>
        </a:spcBef>
        <a:spcAft>
          <a:spcPts val="0"/>
        </a:spcAft>
        <a:buClrTx/>
        <a:buSzTx/>
        <a:buFontTx/>
        <a:buNone/>
        <a:tabLst/>
        <a:defRPr b="1" baseline="0" cap="all" i="0" spc="0" strike="noStrike" sz="3600" u="none">
          <a:ln>
            <a:noFill/>
          </a:ln>
          <a:solidFill>
            <a:srgbClr val="000000"/>
          </a:solidFill>
          <a:uFillTx/>
          <a:latin typeface="Arial"/>
          <a:ea typeface="Arial"/>
          <a:cs typeface="Arial"/>
          <a:sym typeface="Arial"/>
        </a:defRPr>
      </a:lvl1pPr>
      <a:lvl2pPr marL="0" marR="0" indent="0" algn="l" defTabSz="457200" rtl="0" latinLnBrk="0">
        <a:lnSpc>
          <a:spcPct val="100000"/>
        </a:lnSpc>
        <a:spcBef>
          <a:spcPts val="0"/>
        </a:spcBef>
        <a:spcAft>
          <a:spcPts val="0"/>
        </a:spcAft>
        <a:buClrTx/>
        <a:buSzTx/>
        <a:buFontTx/>
        <a:buNone/>
        <a:tabLst/>
        <a:defRPr b="1" baseline="0" cap="all" i="0" spc="0" strike="noStrike" sz="3600" u="none">
          <a:ln>
            <a:noFill/>
          </a:ln>
          <a:solidFill>
            <a:srgbClr val="000000"/>
          </a:solidFill>
          <a:uFillTx/>
          <a:latin typeface="Arial"/>
          <a:ea typeface="Arial"/>
          <a:cs typeface="Arial"/>
          <a:sym typeface="Arial"/>
        </a:defRPr>
      </a:lvl2pPr>
      <a:lvl3pPr marL="0" marR="0" indent="0" algn="l" defTabSz="457200" rtl="0" latinLnBrk="0">
        <a:lnSpc>
          <a:spcPct val="100000"/>
        </a:lnSpc>
        <a:spcBef>
          <a:spcPts val="0"/>
        </a:spcBef>
        <a:spcAft>
          <a:spcPts val="0"/>
        </a:spcAft>
        <a:buClrTx/>
        <a:buSzTx/>
        <a:buFontTx/>
        <a:buNone/>
        <a:tabLst/>
        <a:defRPr b="1" baseline="0" cap="all" i="0" spc="0" strike="noStrike" sz="3600" u="none">
          <a:ln>
            <a:noFill/>
          </a:ln>
          <a:solidFill>
            <a:srgbClr val="000000"/>
          </a:solidFill>
          <a:uFillTx/>
          <a:latin typeface="Arial"/>
          <a:ea typeface="Arial"/>
          <a:cs typeface="Arial"/>
          <a:sym typeface="Arial"/>
        </a:defRPr>
      </a:lvl3pPr>
      <a:lvl4pPr marL="0" marR="0" indent="0" algn="l" defTabSz="457200" rtl="0" latinLnBrk="0">
        <a:lnSpc>
          <a:spcPct val="100000"/>
        </a:lnSpc>
        <a:spcBef>
          <a:spcPts val="0"/>
        </a:spcBef>
        <a:spcAft>
          <a:spcPts val="0"/>
        </a:spcAft>
        <a:buClrTx/>
        <a:buSzTx/>
        <a:buFontTx/>
        <a:buNone/>
        <a:tabLst/>
        <a:defRPr b="1" baseline="0" cap="all" i="0" spc="0" strike="noStrike" sz="3600" u="none">
          <a:ln>
            <a:noFill/>
          </a:ln>
          <a:solidFill>
            <a:srgbClr val="000000"/>
          </a:solidFill>
          <a:uFillTx/>
          <a:latin typeface="Arial"/>
          <a:ea typeface="Arial"/>
          <a:cs typeface="Arial"/>
          <a:sym typeface="Arial"/>
        </a:defRPr>
      </a:lvl4pPr>
      <a:lvl5pPr marL="0" marR="0" indent="0" algn="l" defTabSz="457200" rtl="0" latinLnBrk="0">
        <a:lnSpc>
          <a:spcPct val="100000"/>
        </a:lnSpc>
        <a:spcBef>
          <a:spcPts val="0"/>
        </a:spcBef>
        <a:spcAft>
          <a:spcPts val="0"/>
        </a:spcAft>
        <a:buClrTx/>
        <a:buSzTx/>
        <a:buFontTx/>
        <a:buNone/>
        <a:tabLst/>
        <a:defRPr b="1" baseline="0" cap="all" i="0" spc="0" strike="noStrike" sz="3600" u="none">
          <a:ln>
            <a:noFill/>
          </a:ln>
          <a:solidFill>
            <a:srgbClr val="000000"/>
          </a:solidFill>
          <a:uFillTx/>
          <a:latin typeface="Arial"/>
          <a:ea typeface="Arial"/>
          <a:cs typeface="Arial"/>
          <a:sym typeface="Arial"/>
        </a:defRPr>
      </a:lvl5pPr>
      <a:lvl6pPr marL="0" marR="0" indent="0" algn="l" defTabSz="457200" rtl="0" latinLnBrk="0">
        <a:lnSpc>
          <a:spcPct val="100000"/>
        </a:lnSpc>
        <a:spcBef>
          <a:spcPts val="0"/>
        </a:spcBef>
        <a:spcAft>
          <a:spcPts val="0"/>
        </a:spcAft>
        <a:buClrTx/>
        <a:buSzTx/>
        <a:buFontTx/>
        <a:buNone/>
        <a:tabLst/>
        <a:defRPr b="1" baseline="0" cap="all" i="0" spc="0" strike="noStrike" sz="3600" u="none">
          <a:ln>
            <a:noFill/>
          </a:ln>
          <a:solidFill>
            <a:srgbClr val="000000"/>
          </a:solidFill>
          <a:uFillTx/>
          <a:latin typeface="Arial"/>
          <a:ea typeface="Arial"/>
          <a:cs typeface="Arial"/>
          <a:sym typeface="Arial"/>
        </a:defRPr>
      </a:lvl6pPr>
      <a:lvl7pPr marL="0" marR="0" indent="0" algn="l" defTabSz="457200" rtl="0" latinLnBrk="0">
        <a:lnSpc>
          <a:spcPct val="100000"/>
        </a:lnSpc>
        <a:spcBef>
          <a:spcPts val="0"/>
        </a:spcBef>
        <a:spcAft>
          <a:spcPts val="0"/>
        </a:spcAft>
        <a:buClrTx/>
        <a:buSzTx/>
        <a:buFontTx/>
        <a:buNone/>
        <a:tabLst/>
        <a:defRPr b="1" baseline="0" cap="all" i="0" spc="0" strike="noStrike" sz="3600" u="none">
          <a:ln>
            <a:noFill/>
          </a:ln>
          <a:solidFill>
            <a:srgbClr val="000000"/>
          </a:solidFill>
          <a:uFillTx/>
          <a:latin typeface="Arial"/>
          <a:ea typeface="Arial"/>
          <a:cs typeface="Arial"/>
          <a:sym typeface="Arial"/>
        </a:defRPr>
      </a:lvl7pPr>
      <a:lvl8pPr marL="0" marR="0" indent="0" algn="l" defTabSz="457200" rtl="0" latinLnBrk="0">
        <a:lnSpc>
          <a:spcPct val="100000"/>
        </a:lnSpc>
        <a:spcBef>
          <a:spcPts val="0"/>
        </a:spcBef>
        <a:spcAft>
          <a:spcPts val="0"/>
        </a:spcAft>
        <a:buClrTx/>
        <a:buSzTx/>
        <a:buFontTx/>
        <a:buNone/>
        <a:tabLst/>
        <a:defRPr b="1" baseline="0" cap="all" i="0" spc="0" strike="noStrike" sz="3600" u="none">
          <a:ln>
            <a:noFill/>
          </a:ln>
          <a:solidFill>
            <a:srgbClr val="000000"/>
          </a:solidFill>
          <a:uFillTx/>
          <a:latin typeface="Arial"/>
          <a:ea typeface="Arial"/>
          <a:cs typeface="Arial"/>
          <a:sym typeface="Arial"/>
        </a:defRPr>
      </a:lvl8pPr>
      <a:lvl9pPr marL="0" marR="0" indent="0" algn="l" defTabSz="457200" rtl="0" latinLnBrk="0">
        <a:lnSpc>
          <a:spcPct val="100000"/>
        </a:lnSpc>
        <a:spcBef>
          <a:spcPts val="0"/>
        </a:spcBef>
        <a:spcAft>
          <a:spcPts val="0"/>
        </a:spcAft>
        <a:buClrTx/>
        <a:buSzTx/>
        <a:buFontTx/>
        <a:buNone/>
        <a:tabLst/>
        <a:defRPr b="1" baseline="0" cap="all" i="0" spc="0" strike="noStrike" sz="3600" u="none">
          <a:ln>
            <a:noFill/>
          </a:ln>
          <a:solidFill>
            <a:srgbClr val="000000"/>
          </a:solidFill>
          <a:uFillTx/>
          <a:latin typeface="Arial"/>
          <a:ea typeface="Arial"/>
          <a:cs typeface="Arial"/>
          <a:sym typeface="Arial"/>
        </a:defRPr>
      </a:lvl9pPr>
    </p:titleStyle>
    <p:bodyStyle>
      <a:lvl1pPr marL="342900" marR="0" indent="-342900"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1pPr>
      <a:lvl2pPr marL="783771" marR="0" indent="-326571"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2pPr>
      <a:lvl3pPr marL="1219200" marR="0" indent="-304800"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3pPr>
      <a:lvl4pPr marL="17373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4pPr>
      <a:lvl5pPr marL="21945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5pPr>
      <a:lvl6pPr marL="26517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6pPr>
      <a:lvl7pPr marL="31089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7pPr>
      <a:lvl8pPr marL="3566159" marR="0" indent="-365759"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8pPr>
      <a:lvl9pPr marL="4023359" marR="0" indent="-365759"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png"/></Relationships>

</file>

<file path=ppt/slides/_rels/slide2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5.png"/></Relationships>

</file>

<file path=ppt/slides/_rels/slide2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2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comments" Target="../comments/comment1.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8.png"/></Relationships>

</file>

<file path=ppt/slides/_rels/slide3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 name="Title 1"/>
          <p:cNvSpPr txBox="1"/>
          <p:nvPr>
            <p:ph type="title"/>
          </p:nvPr>
        </p:nvSpPr>
        <p:spPr>
          <a:xfrm>
            <a:off x="359999" y="1439999"/>
            <a:ext cx="8229601" cy="836754"/>
          </a:xfrm>
          <a:prstGeom prst="rect">
            <a:avLst/>
          </a:prstGeom>
        </p:spPr>
        <p:txBody>
          <a:bodyPr/>
          <a:lstStyle/>
          <a:p>
            <a:pPr/>
            <a:r>
              <a:t>MACHINE LEARNING USE CASES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5" name="Title 1"/>
          <p:cNvSpPr txBox="1"/>
          <p:nvPr>
            <p:ph type="title"/>
          </p:nvPr>
        </p:nvSpPr>
        <p:spPr>
          <a:xfrm>
            <a:off x="359999" y="359999"/>
            <a:ext cx="8229601" cy="692738"/>
          </a:xfrm>
          <a:prstGeom prst="rect">
            <a:avLst/>
          </a:prstGeom>
        </p:spPr>
        <p:txBody>
          <a:bodyPr/>
          <a:lstStyle/>
          <a:p>
            <a:pPr/>
            <a:r>
              <a:t>▸ Map of stations profile output - refresher</a:t>
            </a:r>
          </a:p>
        </p:txBody>
      </p:sp>
      <p:sp>
        <p:nvSpPr>
          <p:cNvPr id="86" name="Text Placeholder 3"/>
          <p:cNvSpPr txBox="1"/>
          <p:nvPr>
            <p:ph type="body" sz="quarter" idx="1"/>
          </p:nvPr>
        </p:nvSpPr>
        <p:spPr>
          <a:xfrm>
            <a:off x="359999" y="5589587"/>
            <a:ext cx="1511972" cy="287685"/>
          </a:xfrm>
          <a:prstGeom prst="rect">
            <a:avLst/>
          </a:prstGeom>
        </p:spPr>
        <p:txBody>
          <a:bodyPr/>
          <a:lstStyle/>
          <a:p>
            <a:pPr/>
            <a:r>
              <a:t>Credits &amp; references</a:t>
            </a:r>
          </a:p>
        </p:txBody>
      </p:sp>
      <p:sp>
        <p:nvSpPr>
          <p:cNvPr id="87" name="Content Placeholder 4"/>
          <p:cNvSpPr txBox="1"/>
          <p:nvPr/>
        </p:nvSpPr>
        <p:spPr>
          <a:xfrm>
            <a:off x="359999" y="5805263"/>
            <a:ext cx="6300234" cy="9144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indent="-126000" defTabSz="457200">
              <a:spcBef>
                <a:spcPts val="200"/>
              </a:spcBef>
              <a:buSzPct val="100000"/>
              <a:buFont typeface="Arial"/>
              <a:buChar char="•"/>
              <a:defRPr sz="1000"/>
            </a:pPr>
            <a:r>
              <a:t>https://github.com/Oslandia/open-data-bikes-analysis</a:t>
            </a:r>
          </a:p>
          <a:p>
            <a:pPr indent="-126000" defTabSz="457200">
              <a:spcBef>
                <a:spcPts val="200"/>
              </a:spcBef>
              <a:buSzPct val="100000"/>
              <a:buFont typeface="Arial"/>
              <a:buChar char="•"/>
              <a:defRPr sz="1000"/>
            </a:pPr>
            <a:r>
              <a:t>FM7/notebooks/use-cases/open-data-bikes-analysis/Clustering-Bordeaux.ipynb</a:t>
            </a:r>
          </a:p>
        </p:txBody>
      </p:sp>
      <p:pic>
        <p:nvPicPr>
          <p:cNvPr id="88" name="Picture 5" descr="Picture 5"/>
          <p:cNvPicPr>
            <a:picLocks noChangeAspect="1"/>
          </p:cNvPicPr>
          <p:nvPr/>
        </p:nvPicPr>
        <p:blipFill>
          <a:blip r:embed="rId2">
            <a:extLst/>
          </a:blip>
          <a:stretch>
            <a:fillRect/>
          </a:stretch>
        </p:blipFill>
        <p:spPr>
          <a:xfrm>
            <a:off x="1128724" y="1124744"/>
            <a:ext cx="7030568" cy="4248473"/>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0" name="Content Placeholder 1"/>
          <p:cNvSpPr txBox="1"/>
          <p:nvPr>
            <p:ph type="body" sz="half" idx="1"/>
          </p:nvPr>
        </p:nvSpPr>
        <p:spPr>
          <a:xfrm>
            <a:off x="611136" y="1412775"/>
            <a:ext cx="7561265" cy="3311526"/>
          </a:xfrm>
          <a:prstGeom prst="rect">
            <a:avLst/>
          </a:prstGeom>
        </p:spPr>
        <p:txBody>
          <a:bodyPr/>
          <a:lstStyle/>
          <a:p>
            <a:pPr/>
            <a:r>
              <a:t>Supervised classification problem with</a:t>
            </a:r>
          </a:p>
          <a:p>
            <a:pPr/>
            <a:r>
              <a:t>Features: station_id, time, day, hour, minute, ...</a:t>
            </a:r>
          </a:p>
          <a:p>
            <a:pPr/>
            <a:r>
              <a:t>Target: availability rate (nb_bikes/nb_stands)</a:t>
            </a:r>
          </a:p>
          <a:p>
            <a:pPr/>
            <a:r>
              <a:t>Focusing on the summer holiday period in Lyon, France</a:t>
            </a:r>
          </a:p>
        </p:txBody>
      </p:sp>
      <p:sp>
        <p:nvSpPr>
          <p:cNvPr id="91" name="Title 2"/>
          <p:cNvSpPr txBox="1"/>
          <p:nvPr>
            <p:ph type="title"/>
          </p:nvPr>
        </p:nvSpPr>
        <p:spPr>
          <a:xfrm>
            <a:off x="359999" y="359999"/>
            <a:ext cx="8229601" cy="692738"/>
          </a:xfrm>
          <a:prstGeom prst="rect">
            <a:avLst/>
          </a:prstGeom>
        </p:spPr>
        <p:txBody>
          <a:bodyPr/>
          <a:lstStyle/>
          <a:p>
            <a:pPr/>
            <a:r>
              <a:t>▸ Framing the Machine Learning problem</a:t>
            </a:r>
          </a:p>
        </p:txBody>
      </p:sp>
      <p:sp>
        <p:nvSpPr>
          <p:cNvPr id="92" name="Text Placeholder 3"/>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0">
              <a:spcBef>
                <a:spcPts val="200"/>
              </a:spcBef>
              <a:buSzTx/>
              <a:buFontTx/>
              <a:buNone/>
              <a:defRPr b="1" sz="1100"/>
            </a:lvl1pPr>
          </a:lstStyle>
          <a:p>
            <a:pPr/>
            <a:r>
              <a:t>Credits &amp; references</a:t>
            </a:r>
          </a:p>
        </p:txBody>
      </p:sp>
      <p:sp>
        <p:nvSpPr>
          <p:cNvPr id="93" name="Content Placeholder 4"/>
          <p:cNvSpPr txBox="1"/>
          <p:nvPr/>
        </p:nvSpPr>
        <p:spPr>
          <a:xfrm>
            <a:off x="359999" y="5805263"/>
            <a:ext cx="6300234" cy="9144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indent="-126000" defTabSz="457200">
              <a:spcBef>
                <a:spcPts val="200"/>
              </a:spcBef>
              <a:buSzPct val="100000"/>
              <a:buFont typeface="Arial"/>
              <a:buChar char="•"/>
              <a:defRPr sz="1000"/>
            </a:pPr>
            <a:r>
              <a:t>https://github.com/Oslandia/open-data-bikes-analysis</a:t>
            </a:r>
          </a:p>
          <a:p>
            <a:pPr indent="-126000" defTabSz="457200">
              <a:spcBef>
                <a:spcPts val="200"/>
              </a:spcBef>
              <a:buSzPct val="100000"/>
              <a:buFont typeface="Arial"/>
              <a:buChar char="•"/>
              <a:defRPr sz="1000"/>
            </a:pPr>
            <a:r>
              <a:t>FM7/notebooks/use-cases/open-data-bikes-analysis/notebooks/Prediction-Lyon.ipynb</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7" name="Title 1"/>
          <p:cNvSpPr txBox="1"/>
          <p:nvPr>
            <p:ph type="title"/>
          </p:nvPr>
        </p:nvSpPr>
        <p:spPr>
          <a:xfrm>
            <a:off x="359999" y="359999"/>
            <a:ext cx="8229601" cy="692738"/>
          </a:xfrm>
          <a:prstGeom prst="rect">
            <a:avLst/>
          </a:prstGeom>
        </p:spPr>
        <p:txBody>
          <a:bodyPr/>
          <a:lstStyle/>
          <a:p>
            <a:pPr/>
            <a:r>
              <a:t>▸ Organizing the codebase like a "Pro"</a:t>
            </a:r>
          </a:p>
        </p:txBody>
      </p:sp>
      <p:sp>
        <p:nvSpPr>
          <p:cNvPr id="98" name="Text Placeholder 3"/>
          <p:cNvSpPr txBox="1"/>
          <p:nvPr>
            <p:ph type="body" sz="quarter" idx="1"/>
          </p:nvPr>
        </p:nvSpPr>
        <p:spPr>
          <a:xfrm>
            <a:off x="359999" y="5589587"/>
            <a:ext cx="1511972" cy="287685"/>
          </a:xfrm>
          <a:prstGeom prst="rect">
            <a:avLst/>
          </a:prstGeom>
        </p:spPr>
        <p:txBody>
          <a:bodyPr/>
          <a:lstStyle/>
          <a:p>
            <a:pPr/>
            <a:r>
              <a:t>Credits &amp; references</a:t>
            </a:r>
          </a:p>
        </p:txBody>
      </p:sp>
      <p:sp>
        <p:nvSpPr>
          <p:cNvPr id="99" name="Content Placeholder 4"/>
          <p:cNvSpPr txBox="1"/>
          <p:nvPr/>
        </p:nvSpPr>
        <p:spPr>
          <a:xfrm>
            <a:off x="359999" y="5805263"/>
            <a:ext cx="6300234" cy="9144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indent="-126000" defTabSz="457200">
              <a:spcBef>
                <a:spcPts val="200"/>
              </a:spcBef>
              <a:buSzPct val="100000"/>
              <a:buFont typeface="Arial"/>
              <a:buChar char="•"/>
              <a:defRPr sz="1000"/>
            </a:pPr>
            <a:r>
              <a:t>https://github.com/Oslandia/open-data-bikes-analysis</a:t>
            </a:r>
          </a:p>
          <a:p>
            <a:pPr indent="-126000" defTabSz="457200">
              <a:spcBef>
                <a:spcPts val="200"/>
              </a:spcBef>
              <a:buSzPct val="100000"/>
              <a:buFont typeface="Arial"/>
              <a:buChar char="•"/>
              <a:defRPr sz="1000"/>
            </a:pPr>
            <a:r>
              <a:t>FM7/notebooks/use-cases/open-data-bikes-analysis/notebooks/Prediction-Lyon.ipynb</a:t>
            </a:r>
          </a:p>
          <a:p>
            <a:pPr indent="-126000" defTabSz="457200">
              <a:spcBef>
                <a:spcPts val="200"/>
              </a:spcBef>
              <a:buSzPct val="100000"/>
              <a:buFont typeface="Arial"/>
              <a:buChar char="•"/>
              <a:defRPr sz="1000"/>
            </a:pPr>
            <a:r>
              <a:t>FM7/notebooks/use-cases/open-data-bikes-analysis/notebooks/lib/prediction.py</a:t>
            </a:r>
          </a:p>
        </p:txBody>
      </p:sp>
      <p:pic>
        <p:nvPicPr>
          <p:cNvPr id="100" name="Picture 5" descr="Picture 5"/>
          <p:cNvPicPr>
            <a:picLocks noChangeAspect="1"/>
          </p:cNvPicPr>
          <p:nvPr/>
        </p:nvPicPr>
        <p:blipFill>
          <a:blip r:embed="rId3">
            <a:extLst/>
          </a:blip>
          <a:stretch>
            <a:fillRect/>
          </a:stretch>
        </p:blipFill>
        <p:spPr>
          <a:xfrm>
            <a:off x="1072894" y="1124744"/>
            <a:ext cx="7142227" cy="4248473"/>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4" name="Title 1"/>
          <p:cNvSpPr txBox="1"/>
          <p:nvPr>
            <p:ph type="title"/>
          </p:nvPr>
        </p:nvSpPr>
        <p:spPr>
          <a:xfrm>
            <a:off x="359999" y="359999"/>
            <a:ext cx="8229601" cy="692738"/>
          </a:xfrm>
          <a:prstGeom prst="rect">
            <a:avLst/>
          </a:prstGeom>
        </p:spPr>
        <p:txBody>
          <a:bodyPr/>
          <a:lstStyle/>
          <a:p>
            <a:pPr/>
            <a:r>
              <a:t>▸ The input data</a:t>
            </a:r>
          </a:p>
        </p:txBody>
      </p:sp>
      <p:sp>
        <p:nvSpPr>
          <p:cNvPr id="105" name="Text Placeholder 3"/>
          <p:cNvSpPr txBox="1"/>
          <p:nvPr>
            <p:ph type="body" sz="quarter" idx="1"/>
          </p:nvPr>
        </p:nvSpPr>
        <p:spPr>
          <a:xfrm>
            <a:off x="359999" y="5589587"/>
            <a:ext cx="1511972" cy="287685"/>
          </a:xfrm>
          <a:prstGeom prst="rect">
            <a:avLst/>
          </a:prstGeom>
        </p:spPr>
        <p:txBody>
          <a:bodyPr/>
          <a:lstStyle/>
          <a:p>
            <a:pPr/>
            <a:r>
              <a:t>Credits &amp; references</a:t>
            </a:r>
          </a:p>
        </p:txBody>
      </p:sp>
      <p:sp>
        <p:nvSpPr>
          <p:cNvPr id="106" name="Content Placeholder 4"/>
          <p:cNvSpPr txBox="1"/>
          <p:nvPr/>
        </p:nvSpPr>
        <p:spPr>
          <a:xfrm>
            <a:off x="359999" y="5805263"/>
            <a:ext cx="6300234" cy="9144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indent="-126000" defTabSz="457200">
              <a:spcBef>
                <a:spcPts val="200"/>
              </a:spcBef>
              <a:buSzPct val="100000"/>
              <a:buFont typeface="Arial"/>
              <a:buChar char="•"/>
              <a:defRPr sz="1000"/>
            </a:pPr>
            <a:r>
              <a:t>https://github.com/Oslandia/open-data-bikes-analysis</a:t>
            </a:r>
          </a:p>
          <a:p>
            <a:pPr indent="-126000" defTabSz="457200">
              <a:spcBef>
                <a:spcPts val="200"/>
              </a:spcBef>
              <a:buSzPct val="100000"/>
              <a:buFont typeface="Arial"/>
              <a:buChar char="•"/>
              <a:defRPr sz="1000"/>
            </a:pPr>
            <a:r>
              <a:t>FM7/notebooks/use-cases/open-data-bikes-analysis/notebooks/Prediction-Lyon.ipynb</a:t>
            </a:r>
          </a:p>
          <a:p>
            <a:pPr indent="-126000" defTabSz="457200">
              <a:spcBef>
                <a:spcPts val="200"/>
              </a:spcBef>
              <a:buSzPct val="100000"/>
              <a:buFont typeface="Arial"/>
              <a:buChar char="•"/>
              <a:defRPr sz="1000"/>
            </a:pPr>
            <a:r>
              <a:t>FM7/notebooks/use-cases/open-data-bikes-analysis/notebooks/lib/prediction.py</a:t>
            </a:r>
          </a:p>
        </p:txBody>
      </p:sp>
      <p:pic>
        <p:nvPicPr>
          <p:cNvPr id="107" name="Picture 5" descr="Picture 5"/>
          <p:cNvPicPr>
            <a:picLocks noChangeAspect="1"/>
          </p:cNvPicPr>
          <p:nvPr/>
        </p:nvPicPr>
        <p:blipFill>
          <a:blip r:embed="rId2">
            <a:extLst/>
          </a:blip>
          <a:stretch>
            <a:fillRect/>
          </a:stretch>
        </p:blipFill>
        <p:spPr>
          <a:xfrm>
            <a:off x="1043608" y="1923893"/>
            <a:ext cx="7200801" cy="2650173"/>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9" name="Title 1"/>
          <p:cNvSpPr txBox="1"/>
          <p:nvPr>
            <p:ph type="title"/>
          </p:nvPr>
        </p:nvSpPr>
        <p:spPr>
          <a:xfrm>
            <a:off x="359999" y="359999"/>
            <a:ext cx="8229601" cy="692738"/>
          </a:xfrm>
          <a:prstGeom prst="rect">
            <a:avLst/>
          </a:prstGeom>
        </p:spPr>
        <p:txBody>
          <a:bodyPr/>
          <a:lstStyle/>
          <a:p>
            <a:pPr/>
            <a:r>
              <a:t>▸ Create supervised learning-friendly dataset</a:t>
            </a:r>
          </a:p>
        </p:txBody>
      </p:sp>
      <p:sp>
        <p:nvSpPr>
          <p:cNvPr id="110" name="Text Placeholder 3"/>
          <p:cNvSpPr txBox="1"/>
          <p:nvPr>
            <p:ph type="body" sz="quarter" idx="1"/>
          </p:nvPr>
        </p:nvSpPr>
        <p:spPr>
          <a:xfrm>
            <a:off x="359999" y="5589587"/>
            <a:ext cx="1511972" cy="287685"/>
          </a:xfrm>
          <a:prstGeom prst="rect">
            <a:avLst/>
          </a:prstGeom>
        </p:spPr>
        <p:txBody>
          <a:bodyPr/>
          <a:lstStyle/>
          <a:p>
            <a:pPr/>
            <a:r>
              <a:t>Credits &amp; references</a:t>
            </a:r>
          </a:p>
        </p:txBody>
      </p:sp>
      <p:sp>
        <p:nvSpPr>
          <p:cNvPr id="111" name="Content Placeholder 4"/>
          <p:cNvSpPr txBox="1"/>
          <p:nvPr/>
        </p:nvSpPr>
        <p:spPr>
          <a:xfrm>
            <a:off x="359999" y="5805263"/>
            <a:ext cx="6300234" cy="9144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indent="-126000" defTabSz="457200">
              <a:spcBef>
                <a:spcPts val="200"/>
              </a:spcBef>
              <a:buSzPct val="100000"/>
              <a:buFont typeface="Arial"/>
              <a:buChar char="•"/>
              <a:defRPr sz="1000"/>
            </a:pPr>
            <a:r>
              <a:t>https://github.com/Oslandia/open-data-bikes-analysis</a:t>
            </a:r>
          </a:p>
          <a:p>
            <a:pPr indent="-126000" defTabSz="457200">
              <a:spcBef>
                <a:spcPts val="200"/>
              </a:spcBef>
              <a:buSzPct val="100000"/>
              <a:buFont typeface="Arial"/>
              <a:buChar char="•"/>
              <a:defRPr sz="1000"/>
            </a:pPr>
            <a:r>
              <a:t>FM7/notebooks/use-cases/open-data-bikes-analysis/notebooks/Prediction-Lyon.ipynb</a:t>
            </a:r>
          </a:p>
          <a:p>
            <a:pPr indent="-126000" defTabSz="457200">
              <a:spcBef>
                <a:spcPts val="200"/>
              </a:spcBef>
              <a:buSzPct val="100000"/>
              <a:buFont typeface="Arial"/>
              <a:buChar char="•"/>
              <a:defRPr sz="1000"/>
            </a:pPr>
            <a:r>
              <a:t>FM7/notebooks/use-cases/open-data-bikes-analysis/notebooks/lib/prediction.py</a:t>
            </a:r>
          </a:p>
        </p:txBody>
      </p:sp>
      <p:pic>
        <p:nvPicPr>
          <p:cNvPr id="112" name="Picture 5" descr="Picture 5"/>
          <p:cNvPicPr>
            <a:picLocks noChangeAspect="1"/>
          </p:cNvPicPr>
          <p:nvPr/>
        </p:nvPicPr>
        <p:blipFill>
          <a:blip r:embed="rId3">
            <a:extLst/>
          </a:blip>
          <a:stretch>
            <a:fillRect/>
          </a:stretch>
        </p:blipFill>
        <p:spPr>
          <a:xfrm>
            <a:off x="1043608" y="1472782"/>
            <a:ext cx="7200801" cy="3552395"/>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6" name="Title 1"/>
          <p:cNvSpPr txBox="1"/>
          <p:nvPr>
            <p:ph type="title"/>
          </p:nvPr>
        </p:nvSpPr>
        <p:spPr>
          <a:xfrm>
            <a:off x="359999" y="359999"/>
            <a:ext cx="8229601" cy="692738"/>
          </a:xfrm>
          <a:prstGeom prst="rect">
            <a:avLst/>
          </a:prstGeom>
        </p:spPr>
        <p:txBody>
          <a:bodyPr/>
          <a:lstStyle/>
          <a:p>
            <a:pPr/>
            <a:r>
              <a:t>▸ Features and target for training set</a:t>
            </a:r>
          </a:p>
        </p:txBody>
      </p:sp>
      <p:sp>
        <p:nvSpPr>
          <p:cNvPr id="117" name="Text Placeholder 3"/>
          <p:cNvSpPr txBox="1"/>
          <p:nvPr>
            <p:ph type="body" sz="quarter" idx="1"/>
          </p:nvPr>
        </p:nvSpPr>
        <p:spPr>
          <a:xfrm>
            <a:off x="359999" y="5589587"/>
            <a:ext cx="1511972" cy="287685"/>
          </a:xfrm>
          <a:prstGeom prst="rect">
            <a:avLst/>
          </a:prstGeom>
        </p:spPr>
        <p:txBody>
          <a:bodyPr/>
          <a:lstStyle/>
          <a:p>
            <a:pPr/>
            <a:r>
              <a:t>Credits &amp; references</a:t>
            </a:r>
          </a:p>
        </p:txBody>
      </p:sp>
      <p:sp>
        <p:nvSpPr>
          <p:cNvPr id="118" name="Content Placeholder 4"/>
          <p:cNvSpPr txBox="1"/>
          <p:nvPr/>
        </p:nvSpPr>
        <p:spPr>
          <a:xfrm>
            <a:off x="359999" y="5805263"/>
            <a:ext cx="6300234" cy="9144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indent="-126000" defTabSz="457200">
              <a:spcBef>
                <a:spcPts val="200"/>
              </a:spcBef>
              <a:buSzPct val="100000"/>
              <a:buFont typeface="Arial"/>
              <a:buChar char="•"/>
              <a:defRPr sz="1000"/>
            </a:pPr>
            <a:r>
              <a:t>https://github.com/Oslandia/open-data-bikes-analysis</a:t>
            </a:r>
          </a:p>
          <a:p>
            <a:pPr indent="-126000" defTabSz="457200">
              <a:spcBef>
                <a:spcPts val="200"/>
              </a:spcBef>
              <a:buSzPct val="100000"/>
              <a:buFont typeface="Arial"/>
              <a:buChar char="•"/>
              <a:defRPr sz="1000"/>
            </a:pPr>
            <a:r>
              <a:t>FM7/notebooks/use-cases/open-data-bikes-analysis/notebooks/Prediction-Lyon.ipynb</a:t>
            </a:r>
          </a:p>
          <a:p>
            <a:pPr indent="-126000" defTabSz="457200">
              <a:spcBef>
                <a:spcPts val="200"/>
              </a:spcBef>
              <a:buSzPct val="100000"/>
              <a:buFont typeface="Arial"/>
              <a:buChar char="•"/>
              <a:defRPr sz="1000"/>
            </a:pPr>
            <a:r>
              <a:t>FM7/notebooks/use-cases/open-data-bikes-analysis/notebooks/lib/prediction.py</a:t>
            </a:r>
          </a:p>
        </p:txBody>
      </p:sp>
      <p:pic>
        <p:nvPicPr>
          <p:cNvPr id="119" name="Picture 5" descr="Picture 5"/>
          <p:cNvPicPr>
            <a:picLocks noChangeAspect="1"/>
          </p:cNvPicPr>
          <p:nvPr/>
        </p:nvPicPr>
        <p:blipFill>
          <a:blip r:embed="rId3">
            <a:extLst/>
          </a:blip>
          <a:stretch>
            <a:fillRect/>
          </a:stretch>
        </p:blipFill>
        <p:spPr>
          <a:xfrm>
            <a:off x="2083584" y="1124744"/>
            <a:ext cx="5120848" cy="4248473"/>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3" name="Title 1"/>
          <p:cNvSpPr txBox="1"/>
          <p:nvPr>
            <p:ph type="title"/>
          </p:nvPr>
        </p:nvSpPr>
        <p:spPr>
          <a:xfrm>
            <a:off x="359999" y="359999"/>
            <a:ext cx="8229601" cy="692738"/>
          </a:xfrm>
          <a:prstGeom prst="rect">
            <a:avLst/>
          </a:prstGeom>
        </p:spPr>
        <p:txBody>
          <a:bodyPr/>
          <a:lstStyle/>
          <a:p>
            <a:pPr/>
            <a:r>
              <a:t>▸ Training an XGBoost ensemble algorithm</a:t>
            </a:r>
          </a:p>
        </p:txBody>
      </p:sp>
      <p:sp>
        <p:nvSpPr>
          <p:cNvPr id="124" name="Text Placeholder 3"/>
          <p:cNvSpPr txBox="1"/>
          <p:nvPr>
            <p:ph type="body" sz="quarter" idx="1"/>
          </p:nvPr>
        </p:nvSpPr>
        <p:spPr>
          <a:xfrm>
            <a:off x="359999" y="5589587"/>
            <a:ext cx="1511972" cy="287685"/>
          </a:xfrm>
          <a:prstGeom prst="rect">
            <a:avLst/>
          </a:prstGeom>
        </p:spPr>
        <p:txBody>
          <a:bodyPr/>
          <a:lstStyle/>
          <a:p>
            <a:pPr/>
            <a:r>
              <a:t>Credits &amp; references</a:t>
            </a:r>
          </a:p>
        </p:txBody>
      </p:sp>
      <p:sp>
        <p:nvSpPr>
          <p:cNvPr id="125" name="Content Placeholder 4"/>
          <p:cNvSpPr txBox="1"/>
          <p:nvPr/>
        </p:nvSpPr>
        <p:spPr>
          <a:xfrm>
            <a:off x="359999" y="5805263"/>
            <a:ext cx="6300234" cy="9144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indent="-126000" defTabSz="457200">
              <a:spcBef>
                <a:spcPts val="200"/>
              </a:spcBef>
              <a:buSzPct val="100000"/>
              <a:buFont typeface="Arial"/>
              <a:buChar char="•"/>
              <a:defRPr sz="1000"/>
            </a:pPr>
            <a:r>
              <a:t>https://github.com/Oslandia/open-data-bikes-analysis</a:t>
            </a:r>
          </a:p>
          <a:p>
            <a:pPr indent="-126000" defTabSz="457200">
              <a:spcBef>
                <a:spcPts val="200"/>
              </a:spcBef>
              <a:buSzPct val="100000"/>
              <a:buFont typeface="Arial"/>
              <a:buChar char="•"/>
              <a:defRPr sz="1000"/>
            </a:pPr>
            <a:r>
              <a:t>FM7/notebooks/use-cases/open-data-bikes-analysis/notebooks/Prediction-Lyon.ipynb</a:t>
            </a:r>
          </a:p>
          <a:p>
            <a:pPr indent="-126000" defTabSz="457200">
              <a:spcBef>
                <a:spcPts val="200"/>
              </a:spcBef>
              <a:buSzPct val="100000"/>
              <a:buFont typeface="Arial"/>
              <a:buChar char="•"/>
              <a:defRPr sz="1000"/>
            </a:pPr>
            <a:r>
              <a:t>FM7/notebooks/use-cases/open-data-bikes-analysis/notebooks/lib/prediction.py</a:t>
            </a:r>
          </a:p>
        </p:txBody>
      </p:sp>
      <p:pic>
        <p:nvPicPr>
          <p:cNvPr id="126" name="Picture 5" descr="Picture 5"/>
          <p:cNvPicPr>
            <a:picLocks noChangeAspect="1"/>
          </p:cNvPicPr>
          <p:nvPr/>
        </p:nvPicPr>
        <p:blipFill>
          <a:blip r:embed="rId3">
            <a:extLst/>
          </a:blip>
          <a:stretch>
            <a:fillRect/>
          </a:stretch>
        </p:blipFill>
        <p:spPr>
          <a:xfrm>
            <a:off x="1095568" y="1124744"/>
            <a:ext cx="7096880" cy="4248473"/>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0" name="Title 1"/>
          <p:cNvSpPr txBox="1"/>
          <p:nvPr>
            <p:ph type="title"/>
          </p:nvPr>
        </p:nvSpPr>
        <p:spPr>
          <a:xfrm>
            <a:off x="359999" y="359999"/>
            <a:ext cx="8229601" cy="692738"/>
          </a:xfrm>
          <a:prstGeom prst="rect">
            <a:avLst/>
          </a:prstGeom>
        </p:spPr>
        <p:txBody>
          <a:bodyPr/>
          <a:lstStyle/>
          <a:p>
            <a:pPr/>
            <a:r>
              <a:t>▸ Evaluating predictions on test set</a:t>
            </a:r>
          </a:p>
        </p:txBody>
      </p:sp>
      <p:sp>
        <p:nvSpPr>
          <p:cNvPr id="131" name="Text Placeholder 3"/>
          <p:cNvSpPr txBox="1"/>
          <p:nvPr>
            <p:ph type="body" sz="quarter" idx="1"/>
          </p:nvPr>
        </p:nvSpPr>
        <p:spPr>
          <a:xfrm>
            <a:off x="359999" y="5589587"/>
            <a:ext cx="1511972" cy="287685"/>
          </a:xfrm>
          <a:prstGeom prst="rect">
            <a:avLst/>
          </a:prstGeom>
        </p:spPr>
        <p:txBody>
          <a:bodyPr/>
          <a:lstStyle/>
          <a:p>
            <a:pPr/>
            <a:r>
              <a:t>Credits &amp; references</a:t>
            </a:r>
          </a:p>
        </p:txBody>
      </p:sp>
      <p:sp>
        <p:nvSpPr>
          <p:cNvPr id="132" name="Content Placeholder 4"/>
          <p:cNvSpPr txBox="1"/>
          <p:nvPr/>
        </p:nvSpPr>
        <p:spPr>
          <a:xfrm>
            <a:off x="359999" y="5805263"/>
            <a:ext cx="6300234" cy="9144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indent="-126000" defTabSz="457200">
              <a:spcBef>
                <a:spcPts val="200"/>
              </a:spcBef>
              <a:buSzPct val="100000"/>
              <a:buFont typeface="Arial"/>
              <a:buChar char="•"/>
              <a:defRPr sz="1000"/>
            </a:pPr>
            <a:r>
              <a:t>https://github.com/Oslandia/open-data-bikes-analysis</a:t>
            </a:r>
          </a:p>
          <a:p>
            <a:pPr indent="-126000" defTabSz="457200">
              <a:spcBef>
                <a:spcPts val="200"/>
              </a:spcBef>
              <a:buSzPct val="100000"/>
              <a:buFont typeface="Arial"/>
              <a:buChar char="•"/>
              <a:defRPr sz="1000"/>
            </a:pPr>
            <a:r>
              <a:t>FM7/notebooks/use-cases/open-data-bikes-analysis/notebooks/Prediction-Lyon.ipynb</a:t>
            </a:r>
          </a:p>
          <a:p>
            <a:pPr indent="-126000" defTabSz="457200">
              <a:spcBef>
                <a:spcPts val="200"/>
              </a:spcBef>
              <a:buSzPct val="100000"/>
              <a:buFont typeface="Arial"/>
              <a:buChar char="•"/>
              <a:defRPr sz="1000"/>
            </a:pPr>
            <a:r>
              <a:t>FM7/notebooks/use-cases/open-data-bikes-analysis/notebooks/lib/prediction.py</a:t>
            </a:r>
          </a:p>
        </p:txBody>
      </p:sp>
      <p:pic>
        <p:nvPicPr>
          <p:cNvPr id="133" name="Picture 5" descr="Picture 5"/>
          <p:cNvPicPr>
            <a:picLocks noChangeAspect="1"/>
          </p:cNvPicPr>
          <p:nvPr/>
        </p:nvPicPr>
        <p:blipFill>
          <a:blip r:embed="rId2">
            <a:extLst/>
          </a:blip>
          <a:stretch>
            <a:fillRect/>
          </a:stretch>
        </p:blipFill>
        <p:spPr>
          <a:xfrm>
            <a:off x="1043608" y="1674417"/>
            <a:ext cx="7200800" cy="3149125"/>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5" name="Title 1"/>
          <p:cNvSpPr txBox="1"/>
          <p:nvPr>
            <p:ph type="title"/>
          </p:nvPr>
        </p:nvSpPr>
        <p:spPr>
          <a:xfrm>
            <a:off x="359999" y="359999"/>
            <a:ext cx="8229601" cy="692738"/>
          </a:xfrm>
          <a:prstGeom prst="rect">
            <a:avLst/>
          </a:prstGeom>
        </p:spPr>
        <p:txBody>
          <a:bodyPr/>
          <a:lstStyle/>
          <a:p>
            <a:pPr/>
            <a:r>
              <a:t>▸ "Spatializing" predictions</a:t>
            </a:r>
          </a:p>
        </p:txBody>
      </p:sp>
      <p:sp>
        <p:nvSpPr>
          <p:cNvPr id="136" name="Text Placeholder 3"/>
          <p:cNvSpPr txBox="1"/>
          <p:nvPr>
            <p:ph type="body" sz="quarter" idx="1"/>
          </p:nvPr>
        </p:nvSpPr>
        <p:spPr>
          <a:xfrm>
            <a:off x="359999" y="5589587"/>
            <a:ext cx="1511972" cy="287685"/>
          </a:xfrm>
          <a:prstGeom prst="rect">
            <a:avLst/>
          </a:prstGeom>
        </p:spPr>
        <p:txBody>
          <a:bodyPr/>
          <a:lstStyle/>
          <a:p>
            <a:pPr/>
            <a:r>
              <a:t>Credits &amp; references</a:t>
            </a:r>
          </a:p>
        </p:txBody>
      </p:sp>
      <p:sp>
        <p:nvSpPr>
          <p:cNvPr id="137" name="Content Placeholder 4"/>
          <p:cNvSpPr txBox="1"/>
          <p:nvPr/>
        </p:nvSpPr>
        <p:spPr>
          <a:xfrm>
            <a:off x="359999" y="5805263"/>
            <a:ext cx="6300234" cy="9144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indent="-126000" defTabSz="457200">
              <a:spcBef>
                <a:spcPts val="200"/>
              </a:spcBef>
              <a:buSzPct val="100000"/>
              <a:buFont typeface="Arial"/>
              <a:buChar char="•"/>
              <a:defRPr sz="1000"/>
            </a:pPr>
            <a:r>
              <a:t>https://github.com/Oslandia/open-data-bikes-analysis</a:t>
            </a:r>
          </a:p>
          <a:p>
            <a:pPr indent="-126000" defTabSz="457200">
              <a:spcBef>
                <a:spcPts val="200"/>
              </a:spcBef>
              <a:buSzPct val="100000"/>
              <a:buFont typeface="Arial"/>
              <a:buChar char="•"/>
              <a:defRPr sz="1000"/>
            </a:pPr>
            <a:r>
              <a:t>FM7/notebooks/use-cases/open-data-bikes-analysis/notebooks/Prediction-Lyon.ipynb</a:t>
            </a:r>
          </a:p>
          <a:p>
            <a:pPr indent="-126000" defTabSz="457200">
              <a:spcBef>
                <a:spcPts val="200"/>
              </a:spcBef>
              <a:buSzPct val="100000"/>
              <a:buFont typeface="Arial"/>
              <a:buChar char="•"/>
              <a:defRPr sz="1000"/>
            </a:pPr>
            <a:r>
              <a:t>FM7/notebooks/use-cases/open-data-bikes-analysis/notebooks/lib/prediction.py</a:t>
            </a:r>
          </a:p>
        </p:txBody>
      </p:sp>
      <p:pic>
        <p:nvPicPr>
          <p:cNvPr id="138" name="Picture 5" descr="Picture 5"/>
          <p:cNvPicPr>
            <a:picLocks noChangeAspect="1"/>
          </p:cNvPicPr>
          <p:nvPr/>
        </p:nvPicPr>
        <p:blipFill>
          <a:blip r:embed="rId2">
            <a:extLst/>
          </a:blip>
          <a:stretch>
            <a:fillRect/>
          </a:stretch>
        </p:blipFill>
        <p:spPr>
          <a:xfrm>
            <a:off x="1106796" y="1124744"/>
            <a:ext cx="7074422" cy="4248473"/>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0" name="Title 1"/>
          <p:cNvSpPr txBox="1"/>
          <p:nvPr>
            <p:ph type="title"/>
          </p:nvPr>
        </p:nvSpPr>
        <p:spPr>
          <a:xfrm>
            <a:off x="359999" y="359999"/>
            <a:ext cx="8229601" cy="692738"/>
          </a:xfrm>
          <a:prstGeom prst="rect">
            <a:avLst/>
          </a:prstGeom>
        </p:spPr>
        <p:txBody>
          <a:bodyPr/>
          <a:lstStyle/>
          <a:p>
            <a:pPr/>
            <a:r>
              <a:t>▸ "Spatializing" error predictions</a:t>
            </a:r>
          </a:p>
        </p:txBody>
      </p:sp>
      <p:sp>
        <p:nvSpPr>
          <p:cNvPr id="141" name="Text Placeholder 3"/>
          <p:cNvSpPr txBox="1"/>
          <p:nvPr>
            <p:ph type="body" sz="quarter" idx="1"/>
          </p:nvPr>
        </p:nvSpPr>
        <p:spPr>
          <a:xfrm>
            <a:off x="359999" y="5589587"/>
            <a:ext cx="1511972" cy="287685"/>
          </a:xfrm>
          <a:prstGeom prst="rect">
            <a:avLst/>
          </a:prstGeom>
        </p:spPr>
        <p:txBody>
          <a:bodyPr/>
          <a:lstStyle/>
          <a:p>
            <a:pPr/>
            <a:r>
              <a:t>Credits &amp; references</a:t>
            </a:r>
          </a:p>
        </p:txBody>
      </p:sp>
      <p:sp>
        <p:nvSpPr>
          <p:cNvPr id="142" name="Content Placeholder 4"/>
          <p:cNvSpPr txBox="1"/>
          <p:nvPr/>
        </p:nvSpPr>
        <p:spPr>
          <a:xfrm>
            <a:off x="359999" y="5805263"/>
            <a:ext cx="6300234" cy="9144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indent="-126000" defTabSz="457200">
              <a:spcBef>
                <a:spcPts val="200"/>
              </a:spcBef>
              <a:buSzPct val="100000"/>
              <a:buFont typeface="Arial"/>
              <a:buChar char="•"/>
              <a:defRPr sz="1000"/>
            </a:pPr>
            <a:r>
              <a:t>https://github.com/Oslandia/open-data-bikes-analysis</a:t>
            </a:r>
          </a:p>
          <a:p>
            <a:pPr indent="-126000" defTabSz="457200">
              <a:spcBef>
                <a:spcPts val="200"/>
              </a:spcBef>
              <a:buSzPct val="100000"/>
              <a:buFont typeface="Arial"/>
              <a:buChar char="•"/>
              <a:defRPr sz="1000"/>
            </a:pPr>
            <a:r>
              <a:t>FM7/notebooks/use-cases/open-data-bikes-analysis/notebooks/Prediction-Lyon.ipynb</a:t>
            </a:r>
          </a:p>
          <a:p>
            <a:pPr indent="-126000" defTabSz="457200">
              <a:spcBef>
                <a:spcPts val="200"/>
              </a:spcBef>
              <a:buSzPct val="100000"/>
              <a:buFont typeface="Arial"/>
              <a:buChar char="•"/>
              <a:defRPr sz="1000"/>
            </a:pPr>
            <a:r>
              <a:t>FM7/notebooks/use-cases/open-data-bikes-analysis/notebooks/lib/prediction.py</a:t>
            </a:r>
          </a:p>
        </p:txBody>
      </p:sp>
      <p:pic>
        <p:nvPicPr>
          <p:cNvPr id="143" name="Picture 5" descr="Picture 5"/>
          <p:cNvPicPr>
            <a:picLocks noChangeAspect="1"/>
          </p:cNvPicPr>
          <p:nvPr/>
        </p:nvPicPr>
        <p:blipFill>
          <a:blip r:embed="rId2">
            <a:extLst/>
          </a:blip>
          <a:stretch>
            <a:fillRect/>
          </a:stretch>
        </p:blipFill>
        <p:spPr>
          <a:xfrm>
            <a:off x="1095225" y="1124744"/>
            <a:ext cx="7097566" cy="4248473"/>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 name="Title 1"/>
          <p:cNvSpPr txBox="1"/>
          <p:nvPr>
            <p:ph type="title"/>
          </p:nvPr>
        </p:nvSpPr>
        <p:spPr>
          <a:xfrm>
            <a:off x="359999" y="1439999"/>
            <a:ext cx="8229601" cy="620729"/>
          </a:xfrm>
          <a:prstGeom prst="rect">
            <a:avLst/>
          </a:prstGeom>
        </p:spPr>
        <p:txBody>
          <a:bodyPr/>
          <a:lstStyle/>
          <a:p>
            <a:pPr/>
            <a:r>
              <a:t>I. INTRODUCTION</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5" name="Content Placeholder 1"/>
          <p:cNvSpPr txBox="1"/>
          <p:nvPr>
            <p:ph type="body" sz="half" idx="1"/>
          </p:nvPr>
        </p:nvSpPr>
        <p:spPr>
          <a:xfrm>
            <a:off x="611136" y="1412775"/>
            <a:ext cx="7561265" cy="3311526"/>
          </a:xfrm>
          <a:prstGeom prst="rect">
            <a:avLst/>
          </a:prstGeom>
        </p:spPr>
        <p:txBody>
          <a:bodyPr/>
          <a:lstStyle/>
          <a:p>
            <a:pPr/>
            <a:r>
              <a:t>Data loading, processing, feature engineering</a:t>
            </a:r>
          </a:p>
          <a:p>
            <a:pPr/>
            <a:r>
              <a:t>Splitting codebase between Jupyter Notebook and utilities functions</a:t>
            </a:r>
          </a:p>
          <a:p>
            <a:pPr/>
            <a:r>
              <a:t>Training and asssesing an XGBoost algorithm</a:t>
            </a:r>
          </a:p>
          <a:p>
            <a:pPr/>
            <a:r>
              <a:t>Visualizing predictions</a:t>
            </a:r>
          </a:p>
        </p:txBody>
      </p:sp>
      <p:sp>
        <p:nvSpPr>
          <p:cNvPr id="146" name="Title 2"/>
          <p:cNvSpPr txBox="1"/>
          <p:nvPr>
            <p:ph type="title"/>
          </p:nvPr>
        </p:nvSpPr>
        <p:spPr>
          <a:xfrm>
            <a:off x="359999" y="359999"/>
            <a:ext cx="8229601" cy="692738"/>
          </a:xfrm>
          <a:prstGeom prst="rect">
            <a:avLst/>
          </a:prstGeom>
        </p:spPr>
        <p:txBody>
          <a:bodyPr/>
          <a:lstStyle/>
          <a:p>
            <a:pPr/>
            <a:r>
              <a:t>▸ Open Data Bikes [Notebook Live Demo]</a:t>
            </a:r>
          </a:p>
        </p:txBody>
      </p:sp>
      <p:sp>
        <p:nvSpPr>
          <p:cNvPr id="147" name="Text Placeholder 3"/>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0">
              <a:spcBef>
                <a:spcPts val="200"/>
              </a:spcBef>
              <a:buSzTx/>
              <a:buFontTx/>
              <a:buNone/>
              <a:defRPr b="1" sz="1100"/>
            </a:lvl1pPr>
          </a:lstStyle>
          <a:p>
            <a:pPr/>
            <a:r>
              <a:t>Credits &amp; references</a:t>
            </a:r>
          </a:p>
        </p:txBody>
      </p:sp>
      <p:sp>
        <p:nvSpPr>
          <p:cNvPr id="148" name="Content Placeholder 4"/>
          <p:cNvSpPr txBox="1"/>
          <p:nvPr/>
        </p:nvSpPr>
        <p:spPr>
          <a:xfrm>
            <a:off x="359999" y="5805263"/>
            <a:ext cx="6300234" cy="9144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indent="-126000" defTabSz="457200">
              <a:spcBef>
                <a:spcPts val="200"/>
              </a:spcBef>
              <a:buSzPct val="100000"/>
              <a:buFont typeface="Arial"/>
              <a:buChar char="•"/>
              <a:defRPr sz="1000"/>
            </a:pPr>
            <a:r>
              <a:t>https://github.com/Oslandia/open-data-bikes-analysis</a:t>
            </a:r>
          </a:p>
          <a:p>
            <a:pPr indent="-126000" defTabSz="457200">
              <a:spcBef>
                <a:spcPts val="200"/>
              </a:spcBef>
              <a:buSzPct val="100000"/>
              <a:buFont typeface="Arial"/>
              <a:buChar char="•"/>
              <a:defRPr sz="1000"/>
            </a:pPr>
            <a:r>
              <a:t>FM7/notebooks/use-cases/open-data-bikes-analysis/notebooks/Prediction-Lyon.ipynb</a:t>
            </a:r>
          </a:p>
          <a:p>
            <a:pPr indent="-126000" defTabSz="457200">
              <a:spcBef>
                <a:spcPts val="200"/>
              </a:spcBef>
              <a:buSzPct val="100000"/>
              <a:buFont typeface="Arial"/>
              <a:buChar char="•"/>
              <a:defRPr sz="1000"/>
            </a:pPr>
            <a:r>
              <a:t>FM7/notebooks/use-cases/open-data-bikes-analysis/notebooks/lib/prediction.py</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2" name="Title 1"/>
          <p:cNvSpPr txBox="1"/>
          <p:nvPr>
            <p:ph type="title"/>
          </p:nvPr>
        </p:nvSpPr>
        <p:spPr>
          <a:xfrm>
            <a:off x="359999" y="1439999"/>
            <a:ext cx="8229601" cy="620729"/>
          </a:xfrm>
          <a:prstGeom prst="rect">
            <a:avLst/>
          </a:prstGeom>
        </p:spPr>
        <p:txBody>
          <a:bodyPr/>
          <a:lstStyle>
            <a:lvl1pPr defTabSz="347472">
              <a:defRPr sz="2128"/>
            </a:lvl1pPr>
          </a:lstStyle>
          <a:p>
            <a:pPr/>
            <a:r>
              <a:t>III. ACCELEROMETER-BASED TRANSPORTATION DETECTION</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4" name="Content Placeholder 1"/>
          <p:cNvSpPr txBox="1"/>
          <p:nvPr>
            <p:ph type="body" sz="half" idx="1"/>
          </p:nvPr>
        </p:nvSpPr>
        <p:spPr>
          <a:xfrm>
            <a:off x="611136" y="1412775"/>
            <a:ext cx="7561265" cy="3311526"/>
          </a:xfrm>
          <a:prstGeom prst="rect">
            <a:avLst/>
          </a:prstGeom>
        </p:spPr>
        <p:txBody>
          <a:bodyPr/>
          <a:lstStyle/>
          <a:p>
            <a:pPr/>
            <a:r>
              <a:t>Using mobile phones accelerometers,</a:t>
            </a:r>
          </a:p>
          <a:p>
            <a:pPr/>
            <a:r>
              <a:t>Collecting 3-D accelerometry data while walking, running, on trains, climbing stairs, ..</a:t>
            </a:r>
          </a:p>
          <a:p>
            <a:pPr/>
            <a:r>
              <a:t>Predicting activity based on accelerometry data</a:t>
            </a:r>
          </a:p>
        </p:txBody>
      </p:sp>
      <p:sp>
        <p:nvSpPr>
          <p:cNvPr id="155" name="Title 2"/>
          <p:cNvSpPr txBox="1"/>
          <p:nvPr>
            <p:ph type="title"/>
          </p:nvPr>
        </p:nvSpPr>
        <p:spPr>
          <a:xfrm>
            <a:off x="359999" y="359999"/>
            <a:ext cx="8229601" cy="692738"/>
          </a:xfrm>
          <a:prstGeom prst="rect">
            <a:avLst/>
          </a:prstGeom>
        </p:spPr>
        <p:txBody>
          <a:bodyPr/>
          <a:lstStyle/>
          <a:p>
            <a:pPr/>
            <a:r>
              <a:t>▸ Context and objective</a:t>
            </a:r>
          </a:p>
        </p:txBody>
      </p:sp>
      <p:sp>
        <p:nvSpPr>
          <p:cNvPr id="156" name="Text Placeholder 3"/>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0">
              <a:spcBef>
                <a:spcPts val="200"/>
              </a:spcBef>
              <a:buSzTx/>
              <a:buFontTx/>
              <a:buNone/>
              <a:defRPr b="1" sz="1100"/>
            </a:lvl1pPr>
          </a:lstStyle>
          <a:p>
            <a:pPr/>
            <a:r>
              <a:t>Credits &amp; references</a:t>
            </a:r>
          </a:p>
        </p:txBody>
      </p:sp>
      <p:sp>
        <p:nvSpPr>
          <p:cNvPr id="157" name="Content Placeholder 4"/>
          <p:cNvSpPr txBox="1"/>
          <p:nvPr/>
        </p:nvSpPr>
        <p:spPr>
          <a:xfrm>
            <a:off x="359999" y="5805263"/>
            <a:ext cx="6300234" cy="9144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indent="-126000" defTabSz="457200">
              <a:spcBef>
                <a:spcPts val="200"/>
              </a:spcBef>
              <a:buSzPct val="100000"/>
              <a:buFont typeface="Arial"/>
              <a:buChar char="•"/>
              <a:defRPr sz="1000"/>
            </a:pPr>
            <a:r>
              <a:t>https://github.com/nlathia/pydata_2016</a:t>
            </a:r>
          </a:p>
          <a:p>
            <a:pPr indent="-126000" defTabSz="457200">
              <a:spcBef>
                <a:spcPts val="200"/>
              </a:spcBef>
              <a:buSzPct val="100000"/>
              <a:buFont typeface="Arial"/>
              <a:buChar char="•"/>
              <a:defRPr sz="1000"/>
            </a:pPr>
            <a:r>
              <a:t>FM7/notebooks/use-cases/accelerometer-detection/accelerometer-explore.ipynb</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9" name="Content Placeholder 1"/>
          <p:cNvSpPr txBox="1"/>
          <p:nvPr>
            <p:ph type="body" sz="half" idx="1"/>
          </p:nvPr>
        </p:nvSpPr>
        <p:spPr>
          <a:xfrm>
            <a:off x="611136" y="1412775"/>
            <a:ext cx="7561265" cy="3311526"/>
          </a:xfrm>
          <a:prstGeom prst="rect">
            <a:avLst/>
          </a:prstGeom>
        </p:spPr>
        <p:txBody>
          <a:bodyPr/>
          <a:lstStyle/>
          <a:p>
            <a:pPr/>
            <a:r>
              <a:t>Visualizing data</a:t>
            </a:r>
          </a:p>
          <a:p>
            <a:pPr/>
            <a:r>
              <a:t>Transforming raw dataset into a Supervised Classification-friendly one</a:t>
            </a:r>
          </a:p>
          <a:p>
            <a:pPr/>
            <a:r>
              <a:t>Performing feature engineering</a:t>
            </a:r>
          </a:p>
          <a:p>
            <a:pPr/>
            <a:r>
              <a:t>Train and predict</a:t>
            </a:r>
          </a:p>
        </p:txBody>
      </p:sp>
      <p:sp>
        <p:nvSpPr>
          <p:cNvPr id="160" name="Title 2"/>
          <p:cNvSpPr txBox="1"/>
          <p:nvPr>
            <p:ph type="title"/>
          </p:nvPr>
        </p:nvSpPr>
        <p:spPr>
          <a:xfrm>
            <a:off x="359999" y="359999"/>
            <a:ext cx="8229601" cy="692738"/>
          </a:xfrm>
          <a:prstGeom prst="rect">
            <a:avLst/>
          </a:prstGeom>
        </p:spPr>
        <p:txBody>
          <a:bodyPr/>
          <a:lstStyle/>
          <a:p>
            <a:pPr/>
            <a:r>
              <a:t>▸ ML pipeline overview</a:t>
            </a:r>
          </a:p>
        </p:txBody>
      </p:sp>
      <p:sp>
        <p:nvSpPr>
          <p:cNvPr id="161" name="Text Placeholder 3"/>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0">
              <a:spcBef>
                <a:spcPts val="200"/>
              </a:spcBef>
              <a:buSzTx/>
              <a:buFontTx/>
              <a:buNone/>
              <a:defRPr b="1" sz="1100"/>
            </a:lvl1pPr>
          </a:lstStyle>
          <a:p>
            <a:pPr/>
            <a:r>
              <a:t>Credits &amp; references</a:t>
            </a:r>
          </a:p>
        </p:txBody>
      </p:sp>
      <p:sp>
        <p:nvSpPr>
          <p:cNvPr id="162" name="Content Placeholder 4"/>
          <p:cNvSpPr txBox="1"/>
          <p:nvPr/>
        </p:nvSpPr>
        <p:spPr>
          <a:xfrm>
            <a:off x="359999" y="5805263"/>
            <a:ext cx="6300234" cy="9144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indent="-126000" defTabSz="457200">
              <a:spcBef>
                <a:spcPts val="200"/>
              </a:spcBef>
              <a:buSzPct val="100000"/>
              <a:buFont typeface="Arial"/>
              <a:buChar char="•"/>
              <a:defRPr sz="1000"/>
            </a:pPr>
            <a:r>
              <a:t>https://github.com/nlathia/pydata_2016</a:t>
            </a:r>
          </a:p>
          <a:p>
            <a:pPr indent="-126000" defTabSz="457200">
              <a:spcBef>
                <a:spcPts val="200"/>
              </a:spcBef>
              <a:buSzPct val="100000"/>
              <a:buFont typeface="Arial"/>
              <a:buChar char="•"/>
              <a:defRPr sz="1000"/>
            </a:pPr>
            <a:r>
              <a:t>FM7/notebooks/use-cases/accelerometer-detection/accelerometer-explore.ipynb</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4" name="Title 1"/>
          <p:cNvSpPr txBox="1"/>
          <p:nvPr>
            <p:ph type="title"/>
          </p:nvPr>
        </p:nvSpPr>
        <p:spPr>
          <a:xfrm>
            <a:off x="359999" y="359999"/>
            <a:ext cx="8229601" cy="692738"/>
          </a:xfrm>
          <a:prstGeom prst="rect">
            <a:avLst/>
          </a:prstGeom>
        </p:spPr>
        <p:txBody>
          <a:bodyPr/>
          <a:lstStyle/>
          <a:p>
            <a:pPr/>
            <a:r>
              <a:t>▸ The input/raw dataset</a:t>
            </a:r>
          </a:p>
        </p:txBody>
      </p:sp>
      <p:sp>
        <p:nvSpPr>
          <p:cNvPr id="165" name="Text Placeholder 3"/>
          <p:cNvSpPr txBox="1"/>
          <p:nvPr>
            <p:ph type="body" sz="quarter" idx="1"/>
          </p:nvPr>
        </p:nvSpPr>
        <p:spPr>
          <a:xfrm>
            <a:off x="359999" y="5589587"/>
            <a:ext cx="1511972" cy="287685"/>
          </a:xfrm>
          <a:prstGeom prst="rect">
            <a:avLst/>
          </a:prstGeom>
        </p:spPr>
        <p:txBody>
          <a:bodyPr/>
          <a:lstStyle/>
          <a:p>
            <a:pPr/>
            <a:r>
              <a:t>Credits &amp; references</a:t>
            </a:r>
          </a:p>
        </p:txBody>
      </p:sp>
      <p:sp>
        <p:nvSpPr>
          <p:cNvPr id="166" name="Content Placeholder 4"/>
          <p:cNvSpPr txBox="1"/>
          <p:nvPr/>
        </p:nvSpPr>
        <p:spPr>
          <a:xfrm>
            <a:off x="359999" y="5805263"/>
            <a:ext cx="6300234" cy="9144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indent="-126000" defTabSz="457200">
              <a:spcBef>
                <a:spcPts val="200"/>
              </a:spcBef>
              <a:buSzPct val="100000"/>
              <a:buFont typeface="Arial"/>
              <a:buChar char="•"/>
              <a:defRPr sz="1000"/>
            </a:pPr>
            <a:r>
              <a:t>https://github.com/nlathia/pydata_2016</a:t>
            </a:r>
          </a:p>
          <a:p>
            <a:pPr indent="-126000" defTabSz="457200">
              <a:spcBef>
                <a:spcPts val="200"/>
              </a:spcBef>
              <a:buSzPct val="100000"/>
              <a:buFont typeface="Arial"/>
              <a:buChar char="•"/>
              <a:defRPr sz="1000"/>
            </a:pPr>
            <a:r>
              <a:t>FM7/notebooks/use-cases/accelerometer-detection/accelerometer-explore.ipynb</a:t>
            </a:r>
          </a:p>
        </p:txBody>
      </p:sp>
      <p:pic>
        <p:nvPicPr>
          <p:cNvPr id="167" name="Picture 5" descr="Picture 5"/>
          <p:cNvPicPr>
            <a:picLocks noChangeAspect="1"/>
          </p:cNvPicPr>
          <p:nvPr/>
        </p:nvPicPr>
        <p:blipFill>
          <a:blip r:embed="rId2">
            <a:extLst/>
          </a:blip>
          <a:stretch>
            <a:fillRect/>
          </a:stretch>
        </p:blipFill>
        <p:spPr>
          <a:xfrm>
            <a:off x="1182808" y="1124744"/>
            <a:ext cx="6922400" cy="4248473"/>
          </a:xfrm>
          <a:prstGeom prst="rect">
            <a:avLst/>
          </a:prstGeom>
          <a:ln w="12700">
            <a:miter lim="400000"/>
          </a:ln>
        </p:spPr>
      </p:pic>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9" name="Title 1"/>
          <p:cNvSpPr txBox="1"/>
          <p:nvPr>
            <p:ph type="title"/>
          </p:nvPr>
        </p:nvSpPr>
        <p:spPr>
          <a:xfrm>
            <a:off x="359999" y="359999"/>
            <a:ext cx="8229601" cy="692738"/>
          </a:xfrm>
          <a:prstGeom prst="rect">
            <a:avLst/>
          </a:prstGeom>
        </p:spPr>
        <p:txBody>
          <a:bodyPr/>
          <a:lstStyle/>
          <a:p>
            <a:pPr/>
            <a:r>
              <a:t>▸ Standing according to accelerometry</a:t>
            </a:r>
          </a:p>
        </p:txBody>
      </p:sp>
      <p:sp>
        <p:nvSpPr>
          <p:cNvPr id="170" name="Text Placeholder 3"/>
          <p:cNvSpPr txBox="1"/>
          <p:nvPr>
            <p:ph type="body" sz="quarter" idx="1"/>
          </p:nvPr>
        </p:nvSpPr>
        <p:spPr>
          <a:xfrm>
            <a:off x="359999" y="5589587"/>
            <a:ext cx="1511972" cy="287685"/>
          </a:xfrm>
          <a:prstGeom prst="rect">
            <a:avLst/>
          </a:prstGeom>
        </p:spPr>
        <p:txBody>
          <a:bodyPr/>
          <a:lstStyle/>
          <a:p>
            <a:pPr/>
            <a:r>
              <a:t>Credits &amp; references</a:t>
            </a:r>
          </a:p>
        </p:txBody>
      </p:sp>
      <p:sp>
        <p:nvSpPr>
          <p:cNvPr id="171" name="Content Placeholder 4"/>
          <p:cNvSpPr txBox="1"/>
          <p:nvPr/>
        </p:nvSpPr>
        <p:spPr>
          <a:xfrm>
            <a:off x="359999" y="5805263"/>
            <a:ext cx="6300234" cy="9144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indent="-126000" defTabSz="457200">
              <a:spcBef>
                <a:spcPts val="200"/>
              </a:spcBef>
              <a:buSzPct val="100000"/>
              <a:buFont typeface="Arial"/>
              <a:buChar char="•"/>
              <a:defRPr sz="1000"/>
            </a:pPr>
            <a:r>
              <a:t>https://github.com/nlathia/pydata_2016</a:t>
            </a:r>
          </a:p>
          <a:p>
            <a:pPr indent="-126000" defTabSz="457200">
              <a:spcBef>
                <a:spcPts val="200"/>
              </a:spcBef>
              <a:buSzPct val="100000"/>
              <a:buFont typeface="Arial"/>
              <a:buChar char="•"/>
              <a:defRPr sz="1000"/>
            </a:pPr>
            <a:r>
              <a:t>FM7/notebooks/use-cases/accelerometer-detection/accelerometer-explore.ipynb</a:t>
            </a:r>
          </a:p>
        </p:txBody>
      </p:sp>
      <p:pic>
        <p:nvPicPr>
          <p:cNvPr id="172" name="Picture 5" descr="Picture 5"/>
          <p:cNvPicPr>
            <a:picLocks noChangeAspect="1"/>
          </p:cNvPicPr>
          <p:nvPr/>
        </p:nvPicPr>
        <p:blipFill>
          <a:blip r:embed="rId2">
            <a:extLst/>
          </a:blip>
          <a:stretch>
            <a:fillRect/>
          </a:stretch>
        </p:blipFill>
        <p:spPr>
          <a:xfrm>
            <a:off x="1310005" y="1124744"/>
            <a:ext cx="6668005" cy="4248473"/>
          </a:xfrm>
          <a:prstGeom prst="rect">
            <a:avLst/>
          </a:prstGeom>
          <a:ln w="12700">
            <a:miter lim="400000"/>
          </a:ln>
        </p:spPr>
      </p:pic>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4" name="Title 1"/>
          <p:cNvSpPr txBox="1"/>
          <p:nvPr>
            <p:ph type="title"/>
          </p:nvPr>
        </p:nvSpPr>
        <p:spPr>
          <a:xfrm>
            <a:off x="359999" y="359999"/>
            <a:ext cx="8229601" cy="692738"/>
          </a:xfrm>
          <a:prstGeom prst="rect">
            <a:avLst/>
          </a:prstGeom>
        </p:spPr>
        <p:txBody>
          <a:bodyPr/>
          <a:lstStyle/>
          <a:p>
            <a:pPr/>
            <a:r>
              <a:t>▸ Walking according to accelerometry</a:t>
            </a:r>
          </a:p>
        </p:txBody>
      </p:sp>
      <p:sp>
        <p:nvSpPr>
          <p:cNvPr id="175" name="Text Placeholder 3"/>
          <p:cNvSpPr txBox="1"/>
          <p:nvPr>
            <p:ph type="body" sz="quarter" idx="1"/>
          </p:nvPr>
        </p:nvSpPr>
        <p:spPr>
          <a:xfrm>
            <a:off x="359999" y="5589587"/>
            <a:ext cx="1511972" cy="287685"/>
          </a:xfrm>
          <a:prstGeom prst="rect">
            <a:avLst/>
          </a:prstGeom>
        </p:spPr>
        <p:txBody>
          <a:bodyPr/>
          <a:lstStyle/>
          <a:p>
            <a:pPr/>
            <a:r>
              <a:t>Credits &amp; references</a:t>
            </a:r>
          </a:p>
        </p:txBody>
      </p:sp>
      <p:sp>
        <p:nvSpPr>
          <p:cNvPr id="176" name="Content Placeholder 4"/>
          <p:cNvSpPr txBox="1"/>
          <p:nvPr/>
        </p:nvSpPr>
        <p:spPr>
          <a:xfrm>
            <a:off x="359999" y="5805263"/>
            <a:ext cx="6300234" cy="9144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indent="-126000" defTabSz="457200">
              <a:spcBef>
                <a:spcPts val="200"/>
              </a:spcBef>
              <a:buSzPct val="100000"/>
              <a:buFont typeface="Arial"/>
              <a:buChar char="•"/>
              <a:defRPr sz="1000"/>
            </a:pPr>
            <a:r>
              <a:t>https://github.com/nlathia/pydata_2016</a:t>
            </a:r>
          </a:p>
          <a:p>
            <a:pPr indent="-126000" defTabSz="457200">
              <a:spcBef>
                <a:spcPts val="200"/>
              </a:spcBef>
              <a:buSzPct val="100000"/>
              <a:buFont typeface="Arial"/>
              <a:buChar char="•"/>
              <a:defRPr sz="1000"/>
            </a:pPr>
            <a:r>
              <a:t>FM7/notebooks/use-cases/accelerometer-detection/accelerometer-explore.ipynb</a:t>
            </a:r>
          </a:p>
        </p:txBody>
      </p:sp>
      <p:pic>
        <p:nvPicPr>
          <p:cNvPr id="177" name="Picture 5" descr="Picture 5"/>
          <p:cNvPicPr>
            <a:picLocks noChangeAspect="1"/>
          </p:cNvPicPr>
          <p:nvPr/>
        </p:nvPicPr>
        <p:blipFill>
          <a:blip r:embed="rId2">
            <a:extLst/>
          </a:blip>
          <a:stretch>
            <a:fillRect/>
          </a:stretch>
        </p:blipFill>
        <p:spPr>
          <a:xfrm>
            <a:off x="1324888" y="1124744"/>
            <a:ext cx="6638238" cy="4248473"/>
          </a:xfrm>
          <a:prstGeom prst="rect">
            <a:avLst/>
          </a:prstGeom>
          <a:ln w="12700">
            <a:miter lim="400000"/>
          </a:ln>
        </p:spPr>
      </p:pic>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9" name="Title 1"/>
          <p:cNvSpPr txBox="1"/>
          <p:nvPr>
            <p:ph type="title"/>
          </p:nvPr>
        </p:nvSpPr>
        <p:spPr>
          <a:xfrm>
            <a:off x="359999" y="359999"/>
            <a:ext cx="8229601" cy="692738"/>
          </a:xfrm>
          <a:prstGeom prst="rect">
            <a:avLst/>
          </a:prstGeom>
        </p:spPr>
        <p:txBody>
          <a:bodyPr/>
          <a:lstStyle/>
          <a:p>
            <a:pPr/>
            <a:r>
              <a:t>▸ Running according to accelerometry</a:t>
            </a:r>
          </a:p>
        </p:txBody>
      </p:sp>
      <p:sp>
        <p:nvSpPr>
          <p:cNvPr id="180" name="Text Placeholder 3"/>
          <p:cNvSpPr txBox="1"/>
          <p:nvPr>
            <p:ph type="body" sz="quarter" idx="1"/>
          </p:nvPr>
        </p:nvSpPr>
        <p:spPr>
          <a:xfrm>
            <a:off x="359999" y="5589587"/>
            <a:ext cx="1511972" cy="287685"/>
          </a:xfrm>
          <a:prstGeom prst="rect">
            <a:avLst/>
          </a:prstGeom>
        </p:spPr>
        <p:txBody>
          <a:bodyPr/>
          <a:lstStyle/>
          <a:p>
            <a:pPr/>
            <a:r>
              <a:t>Credits &amp; references</a:t>
            </a:r>
          </a:p>
        </p:txBody>
      </p:sp>
      <p:sp>
        <p:nvSpPr>
          <p:cNvPr id="181" name="Content Placeholder 4"/>
          <p:cNvSpPr txBox="1"/>
          <p:nvPr/>
        </p:nvSpPr>
        <p:spPr>
          <a:xfrm>
            <a:off x="359999" y="5805263"/>
            <a:ext cx="6300234" cy="9144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indent="-126000" defTabSz="457200">
              <a:spcBef>
                <a:spcPts val="200"/>
              </a:spcBef>
              <a:buSzPct val="100000"/>
              <a:buFont typeface="Arial"/>
              <a:buChar char="•"/>
              <a:defRPr sz="1000"/>
            </a:pPr>
            <a:r>
              <a:t>https://github.com/nlathia/pydata_2016</a:t>
            </a:r>
          </a:p>
          <a:p>
            <a:pPr indent="-126000" defTabSz="457200">
              <a:spcBef>
                <a:spcPts val="200"/>
              </a:spcBef>
              <a:buSzPct val="100000"/>
              <a:buFont typeface="Arial"/>
              <a:buChar char="•"/>
              <a:defRPr sz="1000"/>
            </a:pPr>
            <a:r>
              <a:t>FM7/notebooks/use-cases/accelerometer-detection/accelerometer-explore.ipynb</a:t>
            </a:r>
          </a:p>
        </p:txBody>
      </p:sp>
      <p:pic>
        <p:nvPicPr>
          <p:cNvPr id="182" name="Picture 5" descr="Picture 5"/>
          <p:cNvPicPr>
            <a:picLocks noChangeAspect="1"/>
          </p:cNvPicPr>
          <p:nvPr/>
        </p:nvPicPr>
        <p:blipFill>
          <a:blip r:embed="rId2">
            <a:extLst/>
          </a:blip>
          <a:stretch>
            <a:fillRect/>
          </a:stretch>
        </p:blipFill>
        <p:spPr>
          <a:xfrm>
            <a:off x="1346967" y="1124744"/>
            <a:ext cx="6594081" cy="4248473"/>
          </a:xfrm>
          <a:prstGeom prst="rect">
            <a:avLst/>
          </a:prstGeom>
          <a:ln w="12700">
            <a:miter lim="400000"/>
          </a:ln>
        </p:spPr>
      </p:pic>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4" name="Title 1"/>
          <p:cNvSpPr txBox="1"/>
          <p:nvPr>
            <p:ph type="title"/>
          </p:nvPr>
        </p:nvSpPr>
        <p:spPr>
          <a:xfrm>
            <a:off x="359999" y="359999"/>
            <a:ext cx="8229601" cy="692738"/>
          </a:xfrm>
          <a:prstGeom prst="rect">
            <a:avLst/>
          </a:prstGeom>
        </p:spPr>
        <p:txBody>
          <a:bodyPr/>
          <a:lstStyle/>
          <a:p>
            <a:pPr/>
            <a:r>
              <a:t>▸ Feature engineering part 1: Magnitude</a:t>
            </a:r>
          </a:p>
        </p:txBody>
      </p:sp>
      <p:sp>
        <p:nvSpPr>
          <p:cNvPr id="185" name="Text Placeholder 3"/>
          <p:cNvSpPr txBox="1"/>
          <p:nvPr>
            <p:ph type="body" sz="quarter" idx="1"/>
          </p:nvPr>
        </p:nvSpPr>
        <p:spPr>
          <a:xfrm>
            <a:off x="359999" y="5589587"/>
            <a:ext cx="1511972" cy="287685"/>
          </a:xfrm>
          <a:prstGeom prst="rect">
            <a:avLst/>
          </a:prstGeom>
        </p:spPr>
        <p:txBody>
          <a:bodyPr/>
          <a:lstStyle/>
          <a:p>
            <a:pPr/>
            <a:r>
              <a:t>Credits &amp; references</a:t>
            </a:r>
          </a:p>
        </p:txBody>
      </p:sp>
      <p:sp>
        <p:nvSpPr>
          <p:cNvPr id="186" name="Content Placeholder 4"/>
          <p:cNvSpPr txBox="1"/>
          <p:nvPr/>
        </p:nvSpPr>
        <p:spPr>
          <a:xfrm>
            <a:off x="359999" y="5805263"/>
            <a:ext cx="6300234" cy="9144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indent="-126000" defTabSz="457200">
              <a:spcBef>
                <a:spcPts val="200"/>
              </a:spcBef>
              <a:buSzPct val="100000"/>
              <a:buFont typeface="Arial"/>
              <a:buChar char="•"/>
              <a:defRPr sz="1000"/>
            </a:pPr>
            <a:r>
              <a:t>https://github.com/nlathia/pydata_2016</a:t>
            </a:r>
          </a:p>
          <a:p>
            <a:pPr indent="-126000" defTabSz="457200">
              <a:spcBef>
                <a:spcPts val="200"/>
              </a:spcBef>
              <a:buSzPct val="100000"/>
              <a:buFont typeface="Arial"/>
              <a:buChar char="•"/>
              <a:defRPr sz="1000"/>
            </a:pPr>
            <a:r>
              <a:t>FM7/notebooks/use-cases/accelerometer-detection/accelerometer-explore.ipynb</a:t>
            </a:r>
          </a:p>
        </p:txBody>
      </p:sp>
      <p:pic>
        <p:nvPicPr>
          <p:cNvPr id="187" name="Picture 5" descr="Picture 5"/>
          <p:cNvPicPr>
            <a:picLocks noChangeAspect="1"/>
          </p:cNvPicPr>
          <p:nvPr/>
        </p:nvPicPr>
        <p:blipFill>
          <a:blip r:embed="rId3">
            <a:extLst/>
          </a:blip>
          <a:stretch>
            <a:fillRect/>
          </a:stretch>
        </p:blipFill>
        <p:spPr>
          <a:xfrm>
            <a:off x="1043608" y="1181321"/>
            <a:ext cx="7200801" cy="4135318"/>
          </a:xfrm>
          <a:prstGeom prst="rect">
            <a:avLst/>
          </a:prstGeom>
          <a:ln w="12700">
            <a:miter lim="400000"/>
          </a:ln>
        </p:spPr>
      </p:pic>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1" name="Title 1"/>
          <p:cNvSpPr txBox="1"/>
          <p:nvPr>
            <p:ph type="title"/>
          </p:nvPr>
        </p:nvSpPr>
        <p:spPr>
          <a:xfrm>
            <a:off x="359999" y="359999"/>
            <a:ext cx="8229601" cy="692738"/>
          </a:xfrm>
          <a:prstGeom prst="rect">
            <a:avLst/>
          </a:prstGeom>
        </p:spPr>
        <p:txBody>
          <a:bodyPr/>
          <a:lstStyle/>
          <a:p>
            <a:pPr/>
            <a:r>
              <a:t>▸ Feature engineering part 2: Windowing</a:t>
            </a:r>
          </a:p>
        </p:txBody>
      </p:sp>
      <p:sp>
        <p:nvSpPr>
          <p:cNvPr id="192" name="Text Placeholder 3"/>
          <p:cNvSpPr txBox="1"/>
          <p:nvPr>
            <p:ph type="body" sz="quarter" idx="1"/>
          </p:nvPr>
        </p:nvSpPr>
        <p:spPr>
          <a:xfrm>
            <a:off x="359999" y="5589587"/>
            <a:ext cx="1511972" cy="287685"/>
          </a:xfrm>
          <a:prstGeom prst="rect">
            <a:avLst/>
          </a:prstGeom>
        </p:spPr>
        <p:txBody>
          <a:bodyPr/>
          <a:lstStyle/>
          <a:p>
            <a:pPr/>
            <a:r>
              <a:t>Credits &amp; references</a:t>
            </a:r>
          </a:p>
        </p:txBody>
      </p:sp>
      <p:sp>
        <p:nvSpPr>
          <p:cNvPr id="193" name="Content Placeholder 4"/>
          <p:cNvSpPr txBox="1"/>
          <p:nvPr/>
        </p:nvSpPr>
        <p:spPr>
          <a:xfrm>
            <a:off x="359999" y="5805263"/>
            <a:ext cx="6300234" cy="9144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indent="-126000" defTabSz="457200">
              <a:spcBef>
                <a:spcPts val="200"/>
              </a:spcBef>
              <a:buSzPct val="100000"/>
              <a:buFont typeface="Arial"/>
              <a:buChar char="•"/>
              <a:defRPr sz="1000"/>
            </a:pPr>
            <a:r>
              <a:t>https://github.com/nlathia/pydata_2016</a:t>
            </a:r>
          </a:p>
          <a:p>
            <a:pPr indent="-126000" defTabSz="457200">
              <a:spcBef>
                <a:spcPts val="200"/>
              </a:spcBef>
              <a:buSzPct val="100000"/>
              <a:buFont typeface="Arial"/>
              <a:buChar char="•"/>
              <a:defRPr sz="1000"/>
            </a:pPr>
            <a:r>
              <a:t>FM7/notebooks/use-cases/accelerometer-detection/accelerometer-explore.ipynb</a:t>
            </a:r>
          </a:p>
        </p:txBody>
      </p:sp>
      <p:pic>
        <p:nvPicPr>
          <p:cNvPr id="194" name="Picture 5" descr="Picture 5"/>
          <p:cNvPicPr>
            <a:picLocks noChangeAspect="1"/>
          </p:cNvPicPr>
          <p:nvPr/>
        </p:nvPicPr>
        <p:blipFill>
          <a:blip r:embed="rId3">
            <a:extLst/>
          </a:blip>
          <a:stretch>
            <a:fillRect/>
          </a:stretch>
        </p:blipFill>
        <p:spPr>
          <a:xfrm>
            <a:off x="2204693" y="1124744"/>
            <a:ext cx="4878630" cy="4248473"/>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 name="Content Placeholder 1"/>
          <p:cNvSpPr txBox="1"/>
          <p:nvPr>
            <p:ph type="body" sz="half" idx="1"/>
          </p:nvPr>
        </p:nvSpPr>
        <p:spPr>
          <a:xfrm>
            <a:off x="611136" y="1412775"/>
            <a:ext cx="7561265" cy="3311526"/>
          </a:xfrm>
          <a:prstGeom prst="rect">
            <a:avLst/>
          </a:prstGeom>
        </p:spPr>
        <p:txBody>
          <a:bodyPr/>
          <a:lstStyle/>
          <a:p>
            <a:pPr/>
            <a:r>
              <a:t>To put knowledge acquired so far into practice with real use cases</a:t>
            </a:r>
          </a:p>
          <a:p>
            <a:pPr/>
            <a:r>
              <a:t>To highlight role played by feature engineering</a:t>
            </a:r>
          </a:p>
          <a:p>
            <a:pPr/>
            <a:r>
              <a:t>To provide instances of state-of-the-art machine learning pipelines</a:t>
            </a:r>
          </a:p>
          <a:p>
            <a:pPr/>
            <a:r>
              <a:t>To provide an opportunity to provide improvements to approaches highlighted</a:t>
            </a:r>
          </a:p>
        </p:txBody>
      </p:sp>
      <p:sp>
        <p:nvSpPr>
          <p:cNvPr id="54" name="Title 2"/>
          <p:cNvSpPr txBox="1"/>
          <p:nvPr>
            <p:ph type="title"/>
          </p:nvPr>
        </p:nvSpPr>
        <p:spPr>
          <a:xfrm>
            <a:off x="359999" y="359999"/>
            <a:ext cx="8229601" cy="692738"/>
          </a:xfrm>
          <a:prstGeom prst="rect">
            <a:avLst/>
          </a:prstGeom>
        </p:spPr>
        <p:txBody>
          <a:bodyPr/>
          <a:lstStyle/>
          <a:p>
            <a:pPr/>
            <a:r>
              <a:t>▸ Main objectives</a:t>
            </a:r>
          </a:p>
        </p:txBody>
      </p:sp>
      <p:sp>
        <p:nvSpPr>
          <p:cNvPr id="55" name="Text Placeholder 3"/>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0">
              <a:spcBef>
                <a:spcPts val="200"/>
              </a:spcBef>
              <a:buSzTx/>
              <a:buFontTx/>
              <a:buNone/>
              <a:defRPr b="1" sz="1100"/>
            </a:lvl1pPr>
          </a:lstStyle>
          <a:p>
            <a:pPr/>
            <a:r>
              <a:t>Credits &amp; references</a:t>
            </a:r>
          </a:p>
        </p:txBody>
      </p:sp>
      <p:sp>
        <p:nvSpPr>
          <p:cNvPr id="56" name="Content Placeholder 4"/>
          <p:cNvSpPr txBox="1"/>
          <p:nvPr/>
        </p:nvSpPr>
        <p:spPr>
          <a:xfrm>
            <a:off x="359999" y="5805263"/>
            <a:ext cx="6300234" cy="9144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indent="-126000" defTabSz="457200">
              <a:spcBef>
                <a:spcPts val="200"/>
              </a:spcBef>
              <a:buSzPct val="100000"/>
              <a:buFont typeface="Arial"/>
              <a:buChar char="•"/>
              <a:defRPr sz="1000"/>
            </a:pPr>
            <a:r>
              <a:t>Companion notebook: FM7/notebooks/9-machine-learning-use-cases.ipynb</a:t>
            </a:r>
          </a:p>
          <a:p>
            <a:pPr indent="-126000" defTabSz="457200">
              <a:spcBef>
                <a:spcPts val="200"/>
              </a:spcBef>
              <a:buSzPct val="100000"/>
              <a:buFont typeface="Arial"/>
              <a:buChar char="•"/>
              <a:defRPr sz="1000"/>
            </a:pPr>
            <a:r>
              <a:t>https://github.com/Oslandia/open-data-bikes-analysis</a:t>
            </a:r>
          </a:p>
          <a:p>
            <a:pPr indent="-126000" defTabSz="457200">
              <a:spcBef>
                <a:spcPts val="200"/>
              </a:spcBef>
              <a:buSzPct val="100000"/>
              <a:buFont typeface="Arial"/>
              <a:buChar char="•"/>
              <a:defRPr sz="1000"/>
            </a:pPr>
            <a:r>
              <a:t>https://github.com/nlathia/pydata_2016</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8" name="Content Placeholder 1"/>
          <p:cNvSpPr txBox="1"/>
          <p:nvPr>
            <p:ph type="body" sz="half" idx="1"/>
          </p:nvPr>
        </p:nvSpPr>
        <p:spPr>
          <a:xfrm>
            <a:off x="611136" y="1412775"/>
            <a:ext cx="7561265" cy="3311526"/>
          </a:xfrm>
          <a:prstGeom prst="rect">
            <a:avLst/>
          </a:prstGeom>
        </p:spPr>
        <p:txBody>
          <a:bodyPr/>
          <a:lstStyle/>
          <a:p>
            <a:pPr/>
            <a:r>
              <a:t>Split dataset into train and test sets</a:t>
            </a:r>
          </a:p>
          <a:p>
            <a:pPr/>
            <a:r>
              <a:t>Train a RandomForest classifier</a:t>
            </a:r>
          </a:p>
          <a:p>
            <a:pPr/>
            <a:r>
              <a:t>Evaluate accuracy and compare to a baseline model</a:t>
            </a:r>
          </a:p>
        </p:txBody>
      </p:sp>
      <p:sp>
        <p:nvSpPr>
          <p:cNvPr id="199" name="Title 2"/>
          <p:cNvSpPr txBox="1"/>
          <p:nvPr>
            <p:ph type="title"/>
          </p:nvPr>
        </p:nvSpPr>
        <p:spPr>
          <a:xfrm>
            <a:off x="359999" y="359999"/>
            <a:ext cx="8229601" cy="692738"/>
          </a:xfrm>
          <a:prstGeom prst="rect">
            <a:avLst/>
          </a:prstGeom>
        </p:spPr>
        <p:txBody>
          <a:bodyPr/>
          <a:lstStyle/>
          <a:p>
            <a:pPr/>
            <a:r>
              <a:t>▸ Prediction steps</a:t>
            </a:r>
          </a:p>
        </p:txBody>
      </p:sp>
      <p:sp>
        <p:nvSpPr>
          <p:cNvPr id="200" name="Text Placeholder 3"/>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0">
              <a:spcBef>
                <a:spcPts val="200"/>
              </a:spcBef>
              <a:buSzTx/>
              <a:buFontTx/>
              <a:buNone/>
              <a:defRPr b="1" sz="1100"/>
            </a:lvl1pPr>
          </a:lstStyle>
          <a:p>
            <a:pPr/>
            <a:r>
              <a:t>Credits &amp; references</a:t>
            </a:r>
          </a:p>
        </p:txBody>
      </p:sp>
      <p:sp>
        <p:nvSpPr>
          <p:cNvPr id="201" name="Content Placeholder 4"/>
          <p:cNvSpPr txBox="1"/>
          <p:nvPr/>
        </p:nvSpPr>
        <p:spPr>
          <a:xfrm>
            <a:off x="359999" y="5805263"/>
            <a:ext cx="6300234" cy="9144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indent="-126000" defTabSz="457200">
              <a:spcBef>
                <a:spcPts val="200"/>
              </a:spcBef>
              <a:buSzPct val="100000"/>
              <a:buFont typeface="Arial"/>
              <a:buChar char="•"/>
              <a:defRPr sz="1000"/>
            </a:pPr>
            <a:r>
              <a:t>https://github.com/nlathia/pydata_2016</a:t>
            </a:r>
          </a:p>
          <a:p>
            <a:pPr indent="-126000" defTabSz="457200">
              <a:spcBef>
                <a:spcPts val="200"/>
              </a:spcBef>
              <a:buSzPct val="100000"/>
              <a:buFont typeface="Arial"/>
              <a:buChar char="•"/>
              <a:defRPr sz="1000"/>
            </a:pPr>
            <a:r>
              <a:t>FM7/notebooks/use-cases/accelerometer-detection/accelerometer-explore.ipynb</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3" name="Title 1"/>
          <p:cNvSpPr txBox="1"/>
          <p:nvPr>
            <p:ph type="title"/>
          </p:nvPr>
        </p:nvSpPr>
        <p:spPr>
          <a:xfrm>
            <a:off x="359999" y="359999"/>
            <a:ext cx="8229601" cy="692738"/>
          </a:xfrm>
          <a:prstGeom prst="rect">
            <a:avLst/>
          </a:prstGeom>
        </p:spPr>
        <p:txBody>
          <a:bodyPr/>
          <a:lstStyle/>
          <a:p>
            <a:pPr/>
            <a:r>
              <a:t>▸ Scores of RandomForest and Dummy classifiers</a:t>
            </a:r>
          </a:p>
        </p:txBody>
      </p:sp>
      <p:sp>
        <p:nvSpPr>
          <p:cNvPr id="204" name="Text Placeholder 3"/>
          <p:cNvSpPr txBox="1"/>
          <p:nvPr>
            <p:ph type="body" sz="quarter" idx="1"/>
          </p:nvPr>
        </p:nvSpPr>
        <p:spPr>
          <a:xfrm>
            <a:off x="359999" y="5589587"/>
            <a:ext cx="1511972" cy="287685"/>
          </a:xfrm>
          <a:prstGeom prst="rect">
            <a:avLst/>
          </a:prstGeom>
        </p:spPr>
        <p:txBody>
          <a:bodyPr/>
          <a:lstStyle/>
          <a:p>
            <a:pPr/>
            <a:r>
              <a:t>Credits &amp; references</a:t>
            </a:r>
          </a:p>
        </p:txBody>
      </p:sp>
      <p:sp>
        <p:nvSpPr>
          <p:cNvPr id="205" name="Content Placeholder 4"/>
          <p:cNvSpPr txBox="1"/>
          <p:nvPr/>
        </p:nvSpPr>
        <p:spPr>
          <a:xfrm>
            <a:off x="359999" y="5805263"/>
            <a:ext cx="6300234" cy="9144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indent="-126000" defTabSz="457200">
              <a:spcBef>
                <a:spcPts val="200"/>
              </a:spcBef>
              <a:buSzPct val="100000"/>
              <a:buFont typeface="Arial"/>
              <a:buChar char="•"/>
              <a:defRPr sz="1000"/>
            </a:pPr>
            <a:r>
              <a:t>https://github.com/nlathia/pydata_2016</a:t>
            </a:r>
          </a:p>
          <a:p>
            <a:pPr indent="-126000" defTabSz="457200">
              <a:spcBef>
                <a:spcPts val="200"/>
              </a:spcBef>
              <a:buSzPct val="100000"/>
              <a:buFont typeface="Arial"/>
              <a:buChar char="•"/>
              <a:defRPr sz="1000"/>
            </a:pPr>
            <a:r>
              <a:t>FM7/notebooks/use-cases/accelerometer-detection/accelerometer-explore.ipynb</a:t>
            </a:r>
          </a:p>
        </p:txBody>
      </p:sp>
      <p:pic>
        <p:nvPicPr>
          <p:cNvPr id="206" name="Picture 5" descr="Picture 5"/>
          <p:cNvPicPr>
            <a:picLocks noChangeAspect="1"/>
          </p:cNvPicPr>
          <p:nvPr/>
        </p:nvPicPr>
        <p:blipFill>
          <a:blip r:embed="rId3">
            <a:extLst/>
          </a:blip>
          <a:stretch>
            <a:fillRect/>
          </a:stretch>
        </p:blipFill>
        <p:spPr>
          <a:xfrm>
            <a:off x="1891803" y="1124744"/>
            <a:ext cx="5504408" cy="4248473"/>
          </a:xfrm>
          <a:prstGeom prst="rect">
            <a:avLst/>
          </a:prstGeom>
          <a:ln w="12700">
            <a:miter lim="400000"/>
          </a:ln>
        </p:spPr>
      </p:pic>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0" name="Content Placeholder 1"/>
          <p:cNvSpPr txBox="1"/>
          <p:nvPr>
            <p:ph type="body" sz="half" idx="1"/>
          </p:nvPr>
        </p:nvSpPr>
        <p:spPr>
          <a:xfrm>
            <a:off x="611136" y="1412775"/>
            <a:ext cx="7561265" cy="3311526"/>
          </a:xfrm>
          <a:prstGeom prst="rect">
            <a:avLst/>
          </a:prstGeom>
        </p:spPr>
        <p:txBody>
          <a:bodyPr/>
          <a:lstStyle/>
          <a:p>
            <a:pPr/>
            <a:r>
              <a:t>Data loading, processing, feature engineering</a:t>
            </a:r>
          </a:p>
          <a:p>
            <a:pPr/>
            <a:r>
              <a:t>Transforming time series data to Supervised Learning classification problem</a:t>
            </a:r>
          </a:p>
          <a:p>
            <a:pPr/>
            <a:r>
              <a:t>Training a RandomForest </a:t>
            </a:r>
          </a:p>
          <a:p>
            <a:pPr/>
            <a:r>
              <a:t>Assessing accuracy compared to a baseline model</a:t>
            </a:r>
          </a:p>
        </p:txBody>
      </p:sp>
      <p:sp>
        <p:nvSpPr>
          <p:cNvPr id="211" name="Title 2"/>
          <p:cNvSpPr txBox="1"/>
          <p:nvPr>
            <p:ph type="title"/>
          </p:nvPr>
        </p:nvSpPr>
        <p:spPr>
          <a:xfrm>
            <a:off x="359999" y="359999"/>
            <a:ext cx="8229601" cy="692738"/>
          </a:xfrm>
          <a:prstGeom prst="rect">
            <a:avLst/>
          </a:prstGeom>
        </p:spPr>
        <p:txBody>
          <a:bodyPr/>
          <a:lstStyle/>
          <a:p>
            <a:pPr/>
            <a:r>
              <a:t>▸ Activity detection [Notebook Live Demo]</a:t>
            </a:r>
          </a:p>
        </p:txBody>
      </p:sp>
      <p:sp>
        <p:nvSpPr>
          <p:cNvPr id="212" name="Text Placeholder 3"/>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0">
              <a:spcBef>
                <a:spcPts val="200"/>
              </a:spcBef>
              <a:buSzTx/>
              <a:buFontTx/>
              <a:buNone/>
              <a:defRPr b="1" sz="1100"/>
            </a:lvl1pPr>
          </a:lstStyle>
          <a:p>
            <a:pPr/>
            <a:r>
              <a:t>Credits &amp; references</a:t>
            </a:r>
          </a:p>
        </p:txBody>
      </p:sp>
      <p:sp>
        <p:nvSpPr>
          <p:cNvPr id="213" name="Content Placeholder 4"/>
          <p:cNvSpPr txBox="1"/>
          <p:nvPr/>
        </p:nvSpPr>
        <p:spPr>
          <a:xfrm>
            <a:off x="359999" y="5805263"/>
            <a:ext cx="6300234" cy="9144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indent="-126000" defTabSz="457200">
              <a:spcBef>
                <a:spcPts val="200"/>
              </a:spcBef>
              <a:buSzPct val="100000"/>
              <a:buFont typeface="Arial"/>
              <a:buChar char="•"/>
              <a:defRPr sz="1000"/>
            </a:pPr>
            <a:r>
              <a:t>https://github.com/nlathia/pydata_2016</a:t>
            </a:r>
          </a:p>
          <a:p>
            <a:pPr indent="-126000" defTabSz="457200">
              <a:spcBef>
                <a:spcPts val="200"/>
              </a:spcBef>
              <a:buSzPct val="100000"/>
              <a:buFont typeface="Arial"/>
              <a:buChar char="•"/>
              <a:defRPr sz="1000"/>
            </a:pPr>
            <a:r>
              <a:t>FM7/notebooks/use-cases/accelerometer-detection/accelerometer-explore.ipynb</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 name="Content Placeholder 1"/>
          <p:cNvSpPr txBox="1"/>
          <p:nvPr>
            <p:ph type="body" sz="half" idx="1"/>
          </p:nvPr>
        </p:nvSpPr>
        <p:spPr>
          <a:xfrm>
            <a:off x="611136" y="1412775"/>
            <a:ext cx="7561265" cy="3311526"/>
          </a:xfrm>
          <a:prstGeom prst="rect">
            <a:avLst/>
          </a:prstGeom>
        </p:spPr>
        <p:txBody>
          <a:bodyPr/>
          <a:lstStyle/>
          <a:p>
            <a:pPr/>
            <a:r>
              <a:t>Current presentation simply provides context and objectives</a:t>
            </a:r>
          </a:p>
          <a:p>
            <a:pPr/>
            <a:r>
              <a:t>Code, visualization and analysis are provided in dedicated/companion notebooks</a:t>
            </a:r>
          </a:p>
        </p:txBody>
      </p:sp>
      <p:sp>
        <p:nvSpPr>
          <p:cNvPr id="59" name="Title 2"/>
          <p:cNvSpPr txBox="1"/>
          <p:nvPr>
            <p:ph type="title"/>
          </p:nvPr>
        </p:nvSpPr>
        <p:spPr>
          <a:xfrm>
            <a:off x="359999" y="359999"/>
            <a:ext cx="8229601" cy="692738"/>
          </a:xfrm>
          <a:prstGeom prst="rect">
            <a:avLst/>
          </a:prstGeom>
        </p:spPr>
        <p:txBody>
          <a:bodyPr/>
          <a:lstStyle/>
          <a:p>
            <a:pPr/>
            <a:r>
              <a:t>▸ Logistics</a:t>
            </a:r>
          </a:p>
        </p:txBody>
      </p:sp>
      <p:sp>
        <p:nvSpPr>
          <p:cNvPr id="60" name="Text Placeholder 3"/>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0">
              <a:spcBef>
                <a:spcPts val="200"/>
              </a:spcBef>
              <a:buSzTx/>
              <a:buFontTx/>
              <a:buNone/>
              <a:defRPr b="1" sz="1100"/>
            </a:lvl1pPr>
          </a:lstStyle>
          <a:p>
            <a:pPr/>
            <a:r>
              <a:t>Credits &amp; references</a:t>
            </a:r>
          </a:p>
        </p:txBody>
      </p:sp>
      <p:sp>
        <p:nvSpPr>
          <p:cNvPr id="61" name="Content Placeholder 4"/>
          <p:cNvSpPr txBox="1"/>
          <p:nvPr/>
        </p:nvSpPr>
        <p:spPr>
          <a:xfrm>
            <a:off x="359999" y="5805263"/>
            <a:ext cx="6300234" cy="9144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indent="-126000" defTabSz="457200">
              <a:spcBef>
                <a:spcPts val="200"/>
              </a:spcBef>
              <a:buSzPct val="100000"/>
              <a:buFont typeface="Arial"/>
              <a:buChar char="•"/>
              <a:defRPr sz="1000"/>
            </a:pPr>
            <a:r>
              <a:t>FM7/notebooks/use-cases/accelerometer-detection/accelerometer-explore.ipynb</a:t>
            </a:r>
          </a:p>
          <a:p>
            <a:pPr indent="-126000" defTabSz="457200">
              <a:spcBef>
                <a:spcPts val="200"/>
              </a:spcBef>
              <a:buSzPct val="100000"/>
              <a:buFont typeface="Arial"/>
              <a:buChar char="•"/>
              <a:defRPr sz="1000"/>
            </a:pPr>
            <a:r>
              <a:t>FM7/notebooks/use-cases/open-data-bikes-analysis/notebooks/Prediction-Lyon.ipynb</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3" name="Content Placeholder 1"/>
          <p:cNvSpPr txBox="1"/>
          <p:nvPr>
            <p:ph type="body" sz="half" idx="1"/>
          </p:nvPr>
        </p:nvSpPr>
        <p:spPr>
          <a:xfrm>
            <a:off x="611136" y="1412775"/>
            <a:ext cx="7561265" cy="3311526"/>
          </a:xfrm>
          <a:prstGeom prst="rect">
            <a:avLst/>
          </a:prstGeom>
        </p:spPr>
        <p:txBody>
          <a:bodyPr/>
          <a:lstStyle/>
          <a:p>
            <a:pPr/>
            <a:r>
              <a:t>Both use cases are instances of professional ML pipelines</a:t>
            </a:r>
          </a:p>
          <a:p>
            <a:pPr/>
            <a:r>
              <a:t>Understanding the nuts and bolts might be a daunting challenge at firt glance</a:t>
            </a:r>
          </a:p>
          <a:p>
            <a:pPr/>
            <a:r>
              <a:t>A top-down approach is advised: general idea then the details</a:t>
            </a:r>
          </a:p>
          <a:p>
            <a:pPr/>
            <a:r>
              <a:t>Getting inspiration from "Pros" is the only way to further develop your ML skills</a:t>
            </a:r>
          </a:p>
        </p:txBody>
      </p:sp>
      <p:sp>
        <p:nvSpPr>
          <p:cNvPr id="64" name="Title 2"/>
          <p:cNvSpPr txBox="1"/>
          <p:nvPr>
            <p:ph type="title"/>
          </p:nvPr>
        </p:nvSpPr>
        <p:spPr>
          <a:xfrm>
            <a:off x="359999" y="359999"/>
            <a:ext cx="8229601" cy="692738"/>
          </a:xfrm>
          <a:prstGeom prst="rect">
            <a:avLst/>
          </a:prstGeom>
        </p:spPr>
        <p:txBody>
          <a:bodyPr/>
          <a:lstStyle/>
          <a:p>
            <a:pPr/>
            <a:r>
              <a:t>▸ How best approach this material?</a:t>
            </a:r>
          </a:p>
        </p:txBody>
      </p:sp>
      <p:sp>
        <p:nvSpPr>
          <p:cNvPr id="65" name="Text Placeholder 3"/>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0">
              <a:spcBef>
                <a:spcPts val="200"/>
              </a:spcBef>
              <a:buSzTx/>
              <a:buFontTx/>
              <a:buNone/>
              <a:defRPr b="1" sz="1100"/>
            </a:lvl1pPr>
          </a:lstStyle>
          <a:p>
            <a:pPr/>
            <a:r>
              <a:t>Credits &amp; references</a:t>
            </a:r>
          </a:p>
        </p:txBody>
      </p:sp>
      <p:sp>
        <p:nvSpPr>
          <p:cNvPr id="66" name="Content Placeholder 4"/>
          <p:cNvSpPr txBox="1"/>
          <p:nvPr/>
        </p:nvSpPr>
        <p:spPr>
          <a:xfrm>
            <a:off x="359999" y="5805263"/>
            <a:ext cx="6300234" cy="9144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indent="-126000" defTabSz="457200">
              <a:spcBef>
                <a:spcPts val="200"/>
              </a:spcBef>
              <a:buSzPct val="100000"/>
              <a:buFont typeface="Arial"/>
              <a:buChar char="•"/>
              <a:defRPr sz="1000"/>
            </a:pPr>
            <a:r>
              <a:t>FM7/notebooks/use-cases/accelerometer-detection/accelerometer-explore.ipynb</a:t>
            </a:r>
          </a:p>
          <a:p>
            <a:pPr indent="-126000" defTabSz="457200">
              <a:spcBef>
                <a:spcPts val="200"/>
              </a:spcBef>
              <a:buSzPct val="100000"/>
              <a:buFont typeface="Arial"/>
              <a:buChar char="•"/>
              <a:defRPr sz="1000"/>
            </a:pPr>
            <a:r>
              <a:t>FM7/notebooks/use-cases/open-data-bikes-analysis/notebooks/Prediction-Lyon.ipynb</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8" name="Title 1"/>
          <p:cNvSpPr txBox="1"/>
          <p:nvPr>
            <p:ph type="title"/>
          </p:nvPr>
        </p:nvSpPr>
        <p:spPr>
          <a:xfrm>
            <a:off x="359999" y="1439999"/>
            <a:ext cx="8229601" cy="620729"/>
          </a:xfrm>
          <a:prstGeom prst="rect">
            <a:avLst/>
          </a:prstGeom>
        </p:spPr>
        <p:txBody>
          <a:bodyPr/>
          <a:lstStyle/>
          <a:p>
            <a:pPr/>
            <a:r>
              <a:t>II. OPEN DATA BIKES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0" name="Content Placeholder 1"/>
          <p:cNvSpPr txBox="1"/>
          <p:nvPr>
            <p:ph type="body" sz="half" idx="1"/>
          </p:nvPr>
        </p:nvSpPr>
        <p:spPr>
          <a:xfrm>
            <a:off x="611136" y="1412775"/>
            <a:ext cx="7561265" cy="3311526"/>
          </a:xfrm>
          <a:prstGeom prst="rect">
            <a:avLst/>
          </a:prstGeom>
        </p:spPr>
        <p:txBody>
          <a:bodyPr/>
          <a:lstStyle/>
          <a:p>
            <a:pPr/>
            <a:r>
              <a:t>Based on preliminary EDA performed on bikes sharing station data</a:t>
            </a:r>
          </a:p>
          <a:p>
            <a:pPr/>
            <a:r>
              <a:t>To predict bikes availability for the next 30 minutes and 1 hour for every station</a:t>
            </a:r>
          </a:p>
        </p:txBody>
      </p:sp>
      <p:sp>
        <p:nvSpPr>
          <p:cNvPr id="71" name="Title 2"/>
          <p:cNvSpPr txBox="1"/>
          <p:nvPr>
            <p:ph type="title"/>
          </p:nvPr>
        </p:nvSpPr>
        <p:spPr>
          <a:xfrm>
            <a:off x="359999" y="359999"/>
            <a:ext cx="8229601" cy="692738"/>
          </a:xfrm>
          <a:prstGeom prst="rect">
            <a:avLst/>
          </a:prstGeom>
        </p:spPr>
        <p:txBody>
          <a:bodyPr/>
          <a:lstStyle/>
          <a:p>
            <a:pPr/>
            <a:r>
              <a:t>▸ Context and objective</a:t>
            </a:r>
          </a:p>
        </p:txBody>
      </p:sp>
      <p:sp>
        <p:nvSpPr>
          <p:cNvPr id="72" name="Text Placeholder 3"/>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0">
              <a:spcBef>
                <a:spcPts val="200"/>
              </a:spcBef>
              <a:buSzTx/>
              <a:buFontTx/>
              <a:buNone/>
              <a:defRPr b="1" sz="1100"/>
            </a:lvl1pPr>
          </a:lstStyle>
          <a:p>
            <a:pPr/>
            <a:r>
              <a:t>Credits &amp; references</a:t>
            </a:r>
          </a:p>
        </p:txBody>
      </p:sp>
      <p:sp>
        <p:nvSpPr>
          <p:cNvPr id="73" name="Content Placeholder 4"/>
          <p:cNvSpPr txBox="1"/>
          <p:nvPr/>
        </p:nvSpPr>
        <p:spPr>
          <a:xfrm>
            <a:off x="359999" y="5805263"/>
            <a:ext cx="6300234" cy="9144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indent="-126000" defTabSz="457200">
              <a:spcBef>
                <a:spcPts val="200"/>
              </a:spcBef>
              <a:buSzPct val="100000"/>
              <a:buFont typeface="Arial"/>
              <a:buChar char="•"/>
              <a:defRPr sz="1000"/>
            </a:pPr>
            <a:r>
              <a:t>https://github.com/Oslandia/open-data-bikes-analysis</a:t>
            </a:r>
          </a:p>
          <a:p>
            <a:pPr indent="-126000" defTabSz="457200">
              <a:spcBef>
                <a:spcPts val="200"/>
              </a:spcBef>
              <a:buSzPct val="100000"/>
              <a:buFont typeface="Arial"/>
              <a:buChar char="•"/>
              <a:defRPr sz="1000"/>
            </a:pPr>
            <a:r>
              <a:t>FM7/notebooks/use-cases/open-data-bikes-analysis/notebooks/Prediction-Lyon.ipynb</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5" name="Content Placeholder 1"/>
          <p:cNvSpPr txBox="1"/>
          <p:nvPr>
            <p:ph type="body" sz="half" idx="1"/>
          </p:nvPr>
        </p:nvSpPr>
        <p:spPr>
          <a:xfrm>
            <a:off x="611136" y="1412775"/>
            <a:ext cx="7561265" cy="3311526"/>
          </a:xfrm>
          <a:prstGeom prst="rect">
            <a:avLst/>
          </a:prstGeom>
        </p:spPr>
        <p:txBody>
          <a:bodyPr/>
          <a:lstStyle/>
          <a:p>
            <a:pPr/>
            <a:r>
              <a:t>Identifying typical bike availability patterns during working days</a:t>
            </a:r>
          </a:p>
          <a:p>
            <a:pPr/>
            <a:r>
              <a:t>Visualizing the identified patterns as time series and maps</a:t>
            </a:r>
          </a:p>
        </p:txBody>
      </p:sp>
      <p:sp>
        <p:nvSpPr>
          <p:cNvPr id="76" name="Title 2"/>
          <p:cNvSpPr txBox="1"/>
          <p:nvPr>
            <p:ph type="title"/>
          </p:nvPr>
        </p:nvSpPr>
        <p:spPr>
          <a:xfrm>
            <a:off x="359999" y="359999"/>
            <a:ext cx="8229601" cy="692738"/>
          </a:xfrm>
          <a:prstGeom prst="rect">
            <a:avLst/>
          </a:prstGeom>
        </p:spPr>
        <p:txBody>
          <a:bodyPr/>
          <a:lstStyle/>
          <a:p>
            <a:pPr/>
            <a:r>
              <a:t>▸ Recap of EDA steps</a:t>
            </a:r>
          </a:p>
        </p:txBody>
      </p:sp>
      <p:sp>
        <p:nvSpPr>
          <p:cNvPr id="77" name="Text Placeholder 3"/>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0">
              <a:spcBef>
                <a:spcPts val="200"/>
              </a:spcBef>
              <a:buSzTx/>
              <a:buFontTx/>
              <a:buNone/>
              <a:defRPr b="1" sz="1100"/>
            </a:lvl1pPr>
          </a:lstStyle>
          <a:p>
            <a:pPr/>
            <a:r>
              <a:t>Credits &amp; references</a:t>
            </a:r>
          </a:p>
        </p:txBody>
      </p:sp>
      <p:sp>
        <p:nvSpPr>
          <p:cNvPr id="78" name="Content Placeholder 4"/>
          <p:cNvSpPr txBox="1"/>
          <p:nvPr/>
        </p:nvSpPr>
        <p:spPr>
          <a:xfrm>
            <a:off x="359999" y="5805263"/>
            <a:ext cx="6300234" cy="9144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indent="-126000" defTabSz="457200">
              <a:spcBef>
                <a:spcPts val="200"/>
              </a:spcBef>
              <a:buSzPct val="100000"/>
              <a:buFont typeface="Arial"/>
              <a:buChar char="•"/>
              <a:defRPr sz="1000"/>
            </a:pPr>
            <a:r>
              <a:t>https://github.com/Oslandia/open-data-bikes-analysis</a:t>
            </a:r>
          </a:p>
          <a:p>
            <a:pPr indent="-126000" defTabSz="457200">
              <a:spcBef>
                <a:spcPts val="200"/>
              </a:spcBef>
              <a:buSzPct val="100000"/>
              <a:buFont typeface="Arial"/>
              <a:buChar char="•"/>
              <a:defRPr sz="1000"/>
            </a:pPr>
            <a:r>
              <a:t>FM7/notebooks/use-cases/open-data-bikes-analysis/notebooks/Clustering-Lyon.ipynb</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0" name="Title 1"/>
          <p:cNvSpPr txBox="1"/>
          <p:nvPr>
            <p:ph type="title"/>
          </p:nvPr>
        </p:nvSpPr>
        <p:spPr>
          <a:xfrm>
            <a:off x="359999" y="359999"/>
            <a:ext cx="8229601" cy="692738"/>
          </a:xfrm>
          <a:prstGeom prst="rect">
            <a:avLst/>
          </a:prstGeom>
        </p:spPr>
        <p:txBody>
          <a:bodyPr/>
          <a:lstStyle/>
          <a:p>
            <a:pPr/>
            <a:r>
              <a:t>▸ Typical profiles output - refresher</a:t>
            </a:r>
          </a:p>
        </p:txBody>
      </p:sp>
      <p:sp>
        <p:nvSpPr>
          <p:cNvPr id="81" name="Text Placeholder 3"/>
          <p:cNvSpPr txBox="1"/>
          <p:nvPr>
            <p:ph type="body" sz="quarter" idx="1"/>
          </p:nvPr>
        </p:nvSpPr>
        <p:spPr>
          <a:xfrm>
            <a:off x="359999" y="5589587"/>
            <a:ext cx="1511972" cy="287685"/>
          </a:xfrm>
          <a:prstGeom prst="rect">
            <a:avLst/>
          </a:prstGeom>
        </p:spPr>
        <p:txBody>
          <a:bodyPr/>
          <a:lstStyle/>
          <a:p>
            <a:pPr/>
            <a:r>
              <a:t>Credits &amp; references</a:t>
            </a:r>
          </a:p>
        </p:txBody>
      </p:sp>
      <p:sp>
        <p:nvSpPr>
          <p:cNvPr id="82" name="Content Placeholder 4"/>
          <p:cNvSpPr txBox="1"/>
          <p:nvPr/>
        </p:nvSpPr>
        <p:spPr>
          <a:xfrm>
            <a:off x="359999" y="5805263"/>
            <a:ext cx="6300234" cy="9144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indent="-126000" defTabSz="457200">
              <a:spcBef>
                <a:spcPts val="200"/>
              </a:spcBef>
              <a:buSzPct val="100000"/>
              <a:buFont typeface="Arial"/>
              <a:buChar char="•"/>
              <a:defRPr sz="1000"/>
            </a:pPr>
            <a:r>
              <a:t>https://github.com/Oslandia/open-data-bikes-analysis</a:t>
            </a:r>
          </a:p>
          <a:p>
            <a:pPr indent="-126000" defTabSz="457200">
              <a:spcBef>
                <a:spcPts val="200"/>
              </a:spcBef>
              <a:buSzPct val="100000"/>
              <a:buFont typeface="Arial"/>
              <a:buChar char="•"/>
              <a:defRPr sz="1000"/>
            </a:pPr>
            <a:r>
              <a:t>FM7/notebooks/use-cases/open-data-bikes-analysis/Clustering-Bordeaux.ipynb</a:t>
            </a:r>
          </a:p>
        </p:txBody>
      </p:sp>
      <p:pic>
        <p:nvPicPr>
          <p:cNvPr id="83" name="Picture 5" descr="Picture 5"/>
          <p:cNvPicPr>
            <a:picLocks noChangeAspect="1"/>
          </p:cNvPicPr>
          <p:nvPr/>
        </p:nvPicPr>
        <p:blipFill>
          <a:blip r:embed="rId2">
            <a:extLst/>
          </a:blip>
          <a:stretch>
            <a:fillRect/>
          </a:stretch>
        </p:blipFill>
        <p:spPr>
          <a:xfrm>
            <a:off x="1212138" y="1124744"/>
            <a:ext cx="6863738" cy="4248473"/>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Custom Design">
  <a:themeElements>
    <a:clrScheme name="Custom Design">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Custom Design">
      <a:majorFont>
        <a:latin typeface="Helvetica"/>
        <a:ea typeface="Helvetica"/>
        <a:cs typeface="Helvetica"/>
      </a:majorFont>
      <a:minorFont>
        <a:latin typeface="Calibri"/>
        <a:ea typeface="Calibri"/>
        <a:cs typeface="Calibri"/>
      </a:minorFont>
    </a:fontScheme>
    <a:fmtScheme name="Custom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Custom Design">
  <a:themeElements>
    <a:clrScheme name="Custom Design">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Custom Design">
      <a:majorFont>
        <a:latin typeface="Helvetica"/>
        <a:ea typeface="Helvetica"/>
        <a:cs typeface="Helvetica"/>
      </a:majorFont>
      <a:minorFont>
        <a:latin typeface="Calibri"/>
        <a:ea typeface="Calibri"/>
        <a:cs typeface="Calibri"/>
      </a:minorFont>
    </a:fontScheme>
    <a:fmtScheme name="Custom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