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hadoop.apache.org/docs/r1.2.1/hdfs_design.html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differences with traditional data analysis</a:t>
            </a:r>
          </a:p>
          <a:p>
            <a:pPr/>
            <a:r>
              <a:t>What happens if not all conditions apply? e.g. the data is not huge but we want redundancy, parallel access?</a:t>
            </a:r>
          </a:p>
          <a:p>
            <a:pPr/>
            <a:r>
              <a:t>What is the difference with super-computers used for weather prediction, climate change research, particle physics?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 Zeppelin notebook running Scala, the pre-defined “spark” object will be the start of operations.</a:t>
            </a:r>
          </a:p>
          <a:p>
            <a:pPr/>
          </a:p>
          <a:p>
            <a:pPr/>
            <a:r>
              <a:t>Explain the concept of single-assignment “val” values.</a:t>
            </a:r>
          </a:p>
          <a:p>
            <a:pPr/>
          </a:p>
          <a:p>
            <a:pPr/>
            <a:r>
              <a:t>Explain the fields:</a:t>
            </a:r>
          </a:p>
          <a:p>
            <a:pPr/>
            <a:r>
              <a:t>id_1: the unique ID of user 1</a:t>
            </a:r>
          </a:p>
          <a:p>
            <a:pPr/>
            <a:r>
              <a:t>id_2: the unique ID of user 2 (who might be the same as user 1!)</a:t>
            </a:r>
          </a:p>
          <a:p>
            <a:pPr/>
            <a:r>
              <a:t>cmp_fname_c1, etc.: comparison results for various characteristics of the two users</a:t>
            </a:r>
          </a:p>
          <a:p>
            <a:pPr/>
            <a:r>
              <a:t>Not shown here but will be seen in the notebook: the actual result of “identical” or “not identical”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default inferred data type is “string” for everything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get correct data types inferred, we use the method “inferSchema”.</a:t>
            </a:r>
          </a:p>
          <a:p>
            <a:pPr/>
            <a:r>
              <a:t>It will inspect the values in each column and assigns the appropriate data type.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are the results of the datatypes found by Spark.</a:t>
            </a:r>
          </a:p>
          <a:p>
            <a:pPr/>
            <a:r>
              <a:t>Notice that some are “double” while others are “integer”: the inference is fairly sophisticated.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the operations:</a:t>
            </a:r>
          </a:p>
          <a:p>
            <a:pPr/>
            <a:r>
              <a:t>count() -&gt; see result</a:t>
            </a:r>
          </a:p>
          <a:p>
            <a:pPr/>
            <a:r>
              <a:t>cache() -&gt; results will be kept in memory until caching is disabled</a:t>
            </a:r>
          </a:p>
          <a:p>
            <a:pPr/>
            <a:r>
              <a:t>The next operation is a pipeline, explain each step:</a:t>
            </a:r>
          </a:p>
          <a:p>
            <a:pPr/>
            <a:r>
              <a:t>groupBy(“is_match”) -&gt; how many records are labeled “is_match”</a:t>
            </a:r>
          </a:p>
          <a:p>
            <a:pPr/>
            <a:r>
              <a:t>count() -&gt; etc. etc.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also supports SQL queries; the multi-line quotation is a proper SQL expression sent to Spark.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SMACT acronym:</a:t>
            </a:r>
          </a:p>
          <a:p>
            <a:pPr/>
          </a:p>
          <a:p>
            <a:pPr/>
            <a:r>
              <a:t>Social Networks</a:t>
            </a:r>
          </a:p>
          <a:p>
            <a:pPr/>
            <a:r>
              <a:t>Mobile Systems</a:t>
            </a:r>
          </a:p>
          <a:p>
            <a:pPr/>
            <a:r>
              <a:t>Analytics</a:t>
            </a:r>
          </a:p>
          <a:p>
            <a:pPr/>
            <a:r>
              <a:t>Cloud</a:t>
            </a:r>
          </a:p>
          <a:p>
            <a:pPr/>
            <a:r>
              <a:t>IoT </a:t>
            </a:r>
          </a:p>
          <a:p>
            <a:pPr/>
          </a:p>
          <a:p>
            <a:pPr/>
            <a:r>
              <a:t>IoT domains: H2T, T2H, T2T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specific Big Data examples: what data types, timings, extent, usage?</a:t>
            </a:r>
          </a:p>
          <a:p>
            <a:pPr/>
            <a:r>
              <a:t>Students should be encouraged to come up with more examples.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https://hadoop.apache.org/docs/r1.2.1/hdfs_design.html</a:t>
            </a:r>
          </a:p>
          <a:p>
            <a:pPr/>
            <a:r>
              <a:t>The online document needs to be read and understood carefully</a:t>
            </a:r>
          </a:p>
          <a:p>
            <a:pPr/>
            <a:r>
              <a:t>Hadoop and HDFS underlies all subsequent work in the course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why data needs to be partitioned and distributed</a:t>
            </a:r>
          </a:p>
          <a:p>
            <a:pPr/>
            <a:r>
              <a:t>What do we mean by “RESILIENT”? To what?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implications of each application having its own and separate executors:</a:t>
            </a:r>
          </a:p>
          <a:p>
            <a:pPr marL="120315" indent="-120315">
              <a:buSzPct val="100000"/>
              <a:buChar char="-"/>
            </a:pPr>
            <a:r>
              <a:t>positive: isolation of applications, no possible direct effect on each other</a:t>
            </a:r>
          </a:p>
          <a:p>
            <a:pPr marL="120315" indent="-120315">
              <a:buSzPct val="100000"/>
              <a:buChar char="-"/>
            </a:pPr>
            <a:r>
              <a:t>negative: cannot pass information directly, only through external storage</a:t>
            </a:r>
          </a:p>
          <a:p>
            <a:pPr/>
            <a:r>
              <a:t>How does this impact the design of applications?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Instructions in the accompanying Zeppelin notebook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some examples from the textbook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the concept of “case class” in Scala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Using Spark local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Spark locally</a:t>
            </a:r>
          </a:p>
        </p:txBody>
      </p:sp>
      <p:sp>
        <p:nvSpPr>
          <p:cNvPr id="196" name="Download and install Spark for your platfo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and install Spark for your platform</a:t>
            </a:r>
            <a:br/>
          </a:p>
          <a:p>
            <a:pPr/>
            <a:r>
              <a:t>Start the Scala interpreter</a:t>
            </a:r>
            <a:br/>
          </a:p>
          <a:p>
            <a:pPr/>
            <a:r>
              <a:t>Create an RDD</a:t>
            </a:r>
            <a:br/>
          </a:p>
          <a:p>
            <a:pPr/>
            <a:r>
              <a:t>Run Scala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ample task: Record Link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task: Record Linkage</a:t>
            </a:r>
          </a:p>
        </p:txBody>
      </p:sp>
      <p:sp>
        <p:nvSpPr>
          <p:cNvPr id="201" name="We have a database with records, some of them from the same sou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a database with records, some of them from the same source</a:t>
            </a:r>
          </a:p>
          <a:p>
            <a:pPr/>
            <a:r>
              <a:t>However, they have subtle differences: small pieces missing from addresses, names written with abbreviations, misspellings, etc.</a:t>
            </a:r>
          </a:p>
          <a:p>
            <a:pPr/>
            <a:r>
              <a:t>How can we identify and collect linked records?</a:t>
            </a:r>
          </a:p>
          <a:p>
            <a:pPr/>
            <a:r>
              <a:t>Test database: “linkage”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art Spark, define schema for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Spark, define schema for RDD</a:t>
            </a:r>
          </a:p>
        </p:txBody>
      </p:sp>
      <p:sp>
        <p:nvSpPr>
          <p:cNvPr id="206" name="import org.apache.spark.sql.{DataFrame, Dataset, Row, SparkSession}…"/>
          <p:cNvSpPr txBox="1"/>
          <p:nvPr/>
        </p:nvSpPr>
        <p:spPr>
          <a:xfrm>
            <a:off x="1272984" y="1296315"/>
            <a:ext cx="6598033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import org.apache.spark.sql.{DataFrame, Dataset, Row, SparkSession}</a:t>
            </a:r>
          </a:p>
          <a:p>
            <a:pPr/>
            <a:r>
              <a:t>import org.apache.spark.sql.functions._ // for lit(), first(), etc.</a:t>
            </a:r>
          </a:p>
          <a:p>
            <a:pPr/>
          </a:p>
          <a:p>
            <a:pPr/>
            <a:r>
              <a:t>case class MatchData(</a:t>
            </a:r>
          </a:p>
          <a:p>
            <a:pPr/>
            <a:r>
              <a:t>  id_1: Int,</a:t>
            </a:r>
          </a:p>
          <a:p>
            <a:pPr/>
            <a:r>
              <a:t>  id_2: Int,</a:t>
            </a:r>
          </a:p>
          <a:p>
            <a:pPr/>
            <a:r>
              <a:t>  cmp_fname_c1: Option[Double],</a:t>
            </a:r>
          </a:p>
          <a:p>
            <a:pPr/>
            <a:r>
              <a:t>  cmp_fname_c2: Option[Double],</a:t>
            </a:r>
          </a:p>
          <a:p>
            <a:pPr/>
            <a:r>
              <a:t>  cmp_lname_c1: Option[Double],</a:t>
            </a:r>
          </a:p>
          <a:p>
            <a:pPr/>
            <a:r>
              <a:t>  cmp_lname_c2: Option[Double],</a:t>
            </a:r>
          </a:p>
          <a:p>
            <a:pPr/>
            <a:r>
              <a:t>  cmp_sex: Option[Int],</a:t>
            </a:r>
          </a:p>
          <a:p>
            <a:pPr/>
            <a:r>
              <a:t>  cmp_bd: Option[Int],</a:t>
            </a:r>
          </a:p>
          <a:p>
            <a:pPr/>
            <a:r>
              <a:t>  cmp_bm: Option[Int],</a:t>
            </a:r>
          </a:p>
          <a:p>
            <a:pPr/>
            <a:r>
              <a:t>  cmp_by: Option[Int],</a:t>
            </a:r>
          </a:p>
          <a:p>
            <a:pPr/>
            <a:r>
              <a:t>  cmp_plz: Option[Int],</a:t>
            </a:r>
          </a:p>
          <a:p>
            <a:pPr/>
            <a:r>
              <a:t>  is_match: Boolean</a:t>
            </a:r>
          </a:p>
          <a:p>
            <a:pPr/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nnect to the RDD, inspect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 to the RDD, inspect it</a:t>
            </a:r>
          </a:p>
        </p:txBody>
      </p:sp>
      <p:sp>
        <p:nvSpPr>
          <p:cNvPr id="211" name="import spark.implicits._…"/>
          <p:cNvSpPr txBox="1"/>
          <p:nvPr/>
        </p:nvSpPr>
        <p:spPr>
          <a:xfrm>
            <a:off x="1319083" y="1230498"/>
            <a:ext cx="3934307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import spark.implicits._</a:t>
            </a:r>
          </a:p>
          <a:p>
            <a:pPr/>
            <a:r>
              <a:t> </a:t>
            </a:r>
          </a:p>
          <a:p>
            <a:pPr/>
            <a:r>
              <a:t>    val preview = spark.read.csv("linkage")</a:t>
            </a:r>
          </a:p>
          <a:p>
            <a:pPr>
              <a:defRPr b="1"/>
            </a:pPr>
            <a:r>
              <a:t>    preview.show()</a:t>
            </a:r>
          </a:p>
          <a:p>
            <a:pPr/>
          </a:p>
        </p:txBody>
      </p:sp>
      <p:sp>
        <p:nvSpPr>
          <p:cNvPr id="212" name="preview: org.apache.spark.sql.DataFrame = [_c0: string, _c1: string ... 10 more fields]…"/>
          <p:cNvSpPr txBox="1"/>
          <p:nvPr/>
        </p:nvSpPr>
        <p:spPr>
          <a:xfrm>
            <a:off x="168379" y="3395743"/>
            <a:ext cx="12765466" cy="3126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preview: org.apache.spark.sql.DataFrame = [_c0: string, _c1: string ... 10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+-----+-----+------------+------------+------------+------------+-------+------+------+------+-------+--------+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_c0|  _c1|         _c2|         _c3|         _c4|         _c5|    _c6|   _c7|   _c8|   _c9|   _c10|    _c11|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+-----+-----+------------+------------+------------+------------+-------+------+------+------+-------+--------+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id_1| id_2|cmp_fname_c1|cmp_fname_c2|cmp_lname_c1|cmp_lname_c2|cmp_sex|cmp_bd|cmp_bm|cmp_by|cmp_plz|is_match|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3148| 8326|           1|           ?|           1|           ?|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|14055|94934|           1|           ?|           1|           ?|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|33948|34740|           1|           ?|           1|           ?|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946|71870|           1|           ?|           1|           ?|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|64880|71676|           1|           ?|           1|           ?|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|25739|45991|           1|           ?|           1|           ?|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|62415|93584|           1|           ?|           1|           ?|      1|     1|     1|     1|      0|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|27995|31399|           1|           ?|           1|           ?|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4909|12238|           1|           ?|           1|           ?|      1|     1|     1|     1|      1|    TRUE|</a:t>
            </a:r>
          </a:p>
        </p:txBody>
      </p:sp>
      <p:sp>
        <p:nvSpPr>
          <p:cNvPr id="213" name="The head of the raw RDD:"/>
          <p:cNvSpPr txBox="1"/>
          <p:nvPr/>
        </p:nvSpPr>
        <p:spPr>
          <a:xfrm>
            <a:off x="387376" y="3011620"/>
            <a:ext cx="24849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head of the raw RDD: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Inspect the RDD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Inspect the RDD (2)</a:t>
            </a:r>
          </a:p>
        </p:txBody>
      </p:sp>
      <p:sp>
        <p:nvSpPr>
          <p:cNvPr id="218" name="import spark.implicits._…"/>
          <p:cNvSpPr txBox="1"/>
          <p:nvPr/>
        </p:nvSpPr>
        <p:spPr>
          <a:xfrm>
            <a:off x="1319083" y="1230498"/>
            <a:ext cx="6505834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import spark.implicits._</a:t>
            </a:r>
          </a:p>
          <a:p>
            <a:pPr/>
            <a:r>
              <a:t> </a:t>
            </a:r>
          </a:p>
          <a:p>
            <a:pPr/>
            <a:r>
              <a:t>    val preview = spark.read.csv("/Volumes/Transcend/DATA/linkage")</a:t>
            </a:r>
          </a:p>
          <a:p>
            <a:pPr/>
            <a:r>
              <a:t>    preview.show()</a:t>
            </a:r>
          </a:p>
          <a:p>
            <a:pPr>
              <a:defRPr b="1"/>
            </a:pPr>
            <a:r>
              <a:t>    preview.printSchema()</a:t>
            </a:r>
          </a:p>
        </p:txBody>
      </p:sp>
      <p:sp>
        <p:nvSpPr>
          <p:cNvPr id="219" name="root…"/>
          <p:cNvSpPr txBox="1"/>
          <p:nvPr/>
        </p:nvSpPr>
        <p:spPr>
          <a:xfrm>
            <a:off x="2873742" y="2933381"/>
            <a:ext cx="3396517" cy="292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root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_c0: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_c1: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_c2: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_c3: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_c4: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_c5: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_c6: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_c7: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_c8: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_c9: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_c10: string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_c11: string (nullable = true)</a:t>
            </a:r>
          </a:p>
        </p:txBody>
      </p:sp>
      <p:sp>
        <p:nvSpPr>
          <p:cNvPr id="220" name="The default data structure:…"/>
          <p:cNvSpPr txBox="1"/>
          <p:nvPr/>
        </p:nvSpPr>
        <p:spPr>
          <a:xfrm>
            <a:off x="244831" y="2964179"/>
            <a:ext cx="263079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default data structure:</a:t>
            </a:r>
          </a:p>
          <a:p>
            <a:pPr/>
          </a:p>
          <a:p>
            <a:pPr/>
            <a:r>
              <a:t>(not what we wanted)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arse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Parse the RDD</a:t>
            </a:r>
          </a:p>
        </p:txBody>
      </p:sp>
      <p:sp>
        <p:nvSpPr>
          <p:cNvPr id="225" name="val parsed = spark.read…"/>
          <p:cNvSpPr txBox="1"/>
          <p:nvPr/>
        </p:nvSpPr>
        <p:spPr>
          <a:xfrm>
            <a:off x="2393548" y="1373043"/>
            <a:ext cx="4356904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 parsed = spark.read</a:t>
            </a:r>
          </a:p>
          <a:p>
            <a:pPr/>
            <a:r>
              <a:t>      .option("header", "true")</a:t>
            </a:r>
          </a:p>
          <a:p>
            <a:pPr/>
            <a:r>
              <a:t>      .option("nullValue", "?")</a:t>
            </a:r>
          </a:p>
          <a:p>
            <a:pPr/>
            <a:r>
              <a:t>      .option("inferSchema", "true")</a:t>
            </a:r>
          </a:p>
          <a:p>
            <a:pPr/>
            <a:r>
              <a:t>      .csv("/Volumes/Transcend/DATA/linkage")</a:t>
            </a:r>
          </a:p>
          <a:p>
            <a:pPr>
              <a:defRPr b="1"/>
            </a:pPr>
            <a:r>
              <a:t>    parsed.show()</a:t>
            </a:r>
          </a:p>
        </p:txBody>
      </p:sp>
      <p:sp>
        <p:nvSpPr>
          <p:cNvPr id="226" name="parsed: org.apache.spark.sql.DataFrame = [id_1: int, id_2: int ... 10 more fields]…"/>
          <p:cNvSpPr txBox="1"/>
          <p:nvPr/>
        </p:nvSpPr>
        <p:spPr>
          <a:xfrm>
            <a:off x="771411" y="3300712"/>
            <a:ext cx="12130757" cy="312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parsed: org.apache.spark.sql.DataFrame = [id_1: int, id_2: int ... 10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+-----+-----+------------+------------+------------+------------+-------+------+------+------+-------+--------+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id_1| id_2|cmp_fname_c1|cmp_fname_c2|cmp_lname_c1|cmp_lname_c2|cmp_sex|cmp_bd|cmp_bm|cmp_by|cmp_plz|is_match|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+-----+-----+------------+------------+------------+------------+-------+------+------+------+-------+--------+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3148| 8326|         1.0|        null|         1.0|        null|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|14055|94934|         1.0|        null|         1.0|        null|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|33948|34740|         1.0|        null|         1.0|        null|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946|71870|         1.0|        null|         1.0|        null|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|64880|71676|         1.0|        null|         1.0|        null|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|25739|45991|         1.0|        null|         1.0|        null|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|62415|93584|         1.0|        null|         1.0|        null|      1|     1|     1|     1|      0|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|27995|31399|         1.0|        null|         1.0|        null|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4909|12238|         1.0|        null|         1.0|        null|      1|     1|     1|     1|      1|    true|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|15161|16743|         1.0|        null|         1.0|        null|      1|     1|     1|     1|      1|    true|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arse the  RDD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Parse the  RDD (2)</a:t>
            </a:r>
          </a:p>
        </p:txBody>
      </p:sp>
      <p:sp>
        <p:nvSpPr>
          <p:cNvPr id="231" name="val parsed = spark.read…"/>
          <p:cNvSpPr txBox="1"/>
          <p:nvPr/>
        </p:nvSpPr>
        <p:spPr>
          <a:xfrm>
            <a:off x="2393548" y="1373043"/>
            <a:ext cx="4356904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 parsed = spark.read</a:t>
            </a:r>
          </a:p>
          <a:p>
            <a:pPr/>
            <a:r>
              <a:t>      .option("header", "true")</a:t>
            </a:r>
          </a:p>
          <a:p>
            <a:pPr/>
            <a:r>
              <a:t>      .option("nullValue", "?")</a:t>
            </a:r>
          </a:p>
          <a:p>
            <a:pPr/>
            <a:r>
              <a:t>      .option("inferSchema", "true")</a:t>
            </a:r>
          </a:p>
          <a:p>
            <a:pPr/>
            <a:r>
              <a:t>      .csv("/Volumes/Transcend/DATA/linkage")</a:t>
            </a:r>
          </a:p>
          <a:p>
            <a:pPr/>
            <a:r>
              <a:t>    parsed.show()</a:t>
            </a:r>
          </a:p>
          <a:p>
            <a:pPr>
              <a:defRPr b="1"/>
            </a:pPr>
            <a:r>
              <a:t>   parsed.printSchema()</a:t>
            </a:r>
          </a:p>
        </p:txBody>
      </p:sp>
      <p:sp>
        <p:nvSpPr>
          <p:cNvPr id="232" name="root…"/>
          <p:cNvSpPr txBox="1"/>
          <p:nvPr/>
        </p:nvSpPr>
        <p:spPr>
          <a:xfrm>
            <a:off x="2507922" y="3630267"/>
            <a:ext cx="4128156" cy="292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root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id_1: integer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id_2: integer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cmp_fname_c1: double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cmp_fname_c2: double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cmp_lname_c1: double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cmp_lname_c2: double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cmp_sex: integer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cmp_bd: integer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cmp_bm: integer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cmp_by: integer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cmp_plz: integer (nullable = true)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|-- is_match: boolean (nullable = true)</a:t>
            </a:r>
          </a:p>
        </p:txBody>
      </p:sp>
      <p:sp>
        <p:nvSpPr>
          <p:cNvPr id="233" name="The inferred…"/>
          <p:cNvSpPr txBox="1"/>
          <p:nvPr/>
        </p:nvSpPr>
        <p:spPr>
          <a:xfrm>
            <a:off x="450730" y="3803611"/>
            <a:ext cx="152641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inferred </a:t>
            </a:r>
          </a:p>
          <a:p>
            <a:pPr/>
            <a:r>
              <a:t>data structure: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unt the matches in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 the matches in the data</a:t>
            </a:r>
          </a:p>
        </p:txBody>
      </p:sp>
      <p:sp>
        <p:nvSpPr>
          <p:cNvPr id="238" name="parsed.count()…"/>
          <p:cNvSpPr txBox="1"/>
          <p:nvPr/>
        </p:nvSpPr>
        <p:spPr>
          <a:xfrm>
            <a:off x="1254957" y="1652443"/>
            <a:ext cx="6634086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parsed.count()</a:t>
            </a:r>
          </a:p>
          <a:p>
            <a:pPr/>
            <a:r>
              <a:t>    parsed.cache()</a:t>
            </a:r>
          </a:p>
          <a:p>
            <a:pPr/>
            <a:r>
              <a:t>    parsed.groupBy("is_match").count().orderBy($"count".desc).show()</a:t>
            </a:r>
          </a:p>
        </p:txBody>
      </p:sp>
      <p:sp>
        <p:nvSpPr>
          <p:cNvPr id="239" name="res28: Long = 5749132…"/>
          <p:cNvSpPr txBox="1"/>
          <p:nvPr/>
        </p:nvSpPr>
        <p:spPr>
          <a:xfrm>
            <a:off x="1908352" y="3096288"/>
            <a:ext cx="5865799" cy="19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res28: Long = 5749132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res29: parsed.type = [id_1: int, id_2: int ... 10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+--------+-------+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|is_match|  count|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+--------+-------+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false|5728201|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true|  20931|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+--------+-------+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an do it with 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do it with SQL</a:t>
            </a:r>
          </a:p>
        </p:txBody>
      </p:sp>
      <p:sp>
        <p:nvSpPr>
          <p:cNvPr id="244" name="parsed.createOrReplaceTempView(&quot;linkage&quot;)…"/>
          <p:cNvSpPr txBox="1"/>
          <p:nvPr/>
        </p:nvSpPr>
        <p:spPr>
          <a:xfrm>
            <a:off x="2306874" y="1518433"/>
            <a:ext cx="4530252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parsed.createOrReplaceTempView("linkage")</a:t>
            </a:r>
          </a:p>
          <a:p>
            <a:pPr/>
            <a:r>
              <a:t>    spark.sql("""</a:t>
            </a:r>
          </a:p>
          <a:p>
            <a:pPr/>
            <a:r>
              <a:t>      SELECT is_match, COUNT(*) cnt</a:t>
            </a:r>
          </a:p>
          <a:p>
            <a:pPr/>
            <a:r>
              <a:t>      FROM linkage</a:t>
            </a:r>
          </a:p>
          <a:p>
            <a:pPr/>
            <a:r>
              <a:t>      GROUP BY is_match</a:t>
            </a:r>
          </a:p>
          <a:p>
            <a:pPr/>
            <a:r>
              <a:t>      ORDER BY cnt DESC</a:t>
            </a:r>
          </a:p>
          <a:p>
            <a:pPr/>
            <a:r>
              <a:t>    """).show()</a:t>
            </a:r>
          </a:p>
        </p:txBody>
      </p:sp>
      <p:sp>
        <p:nvSpPr>
          <p:cNvPr id="245" name="+--------+-------+…"/>
          <p:cNvSpPr txBox="1"/>
          <p:nvPr/>
        </p:nvSpPr>
        <p:spPr>
          <a:xfrm>
            <a:off x="3651108" y="3993024"/>
            <a:ext cx="1841784" cy="1501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+--------+-------+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|is_match|    cnt|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+--------+-------+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false|5728201|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true|  20931|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+--------+-------+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et descri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description</a:t>
            </a:r>
          </a:p>
        </p:txBody>
      </p:sp>
      <p:sp>
        <p:nvSpPr>
          <p:cNvPr id="250" name="val summary = parsed.describe()…"/>
          <p:cNvSpPr txBox="1"/>
          <p:nvPr/>
        </p:nvSpPr>
        <p:spPr>
          <a:xfrm>
            <a:off x="996833" y="1525736"/>
            <a:ext cx="7150334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summary = parsed.describe()</a:t>
            </a:r>
          </a:p>
          <a:p>
            <a:pPr/>
            <a:r>
              <a:t>    summary.show()</a:t>
            </a:r>
          </a:p>
          <a:p>
            <a:pPr/>
            <a:r>
              <a:t>    summary.select("summary", "cmp_fname_c1", "cmp_fname_c2").show()</a:t>
            </a:r>
          </a:p>
        </p:txBody>
      </p:sp>
      <p:sp>
        <p:nvSpPr>
          <p:cNvPr id="251" name="summary: org.apache.spark.sql.DataFrame = [summary: string, id_1: string ... 10 more fields]…"/>
          <p:cNvSpPr txBox="1"/>
          <p:nvPr/>
        </p:nvSpPr>
        <p:spPr>
          <a:xfrm>
            <a:off x="847723" y="2495656"/>
            <a:ext cx="21356031" cy="434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summary: org.apache.spark.sql.DataFrame = [summary: string, id_1: string ... 10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+-------+------------------+------------------+------------------+------------------+------------------+-------------------+------------------+-------------------+-------------------+-------------------+-------------------+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|summary|              id_1|              id_2|      cmp_fname_c1|      cmp_fname_c2|      cmp_lname_c1|       cmp_lname_c2|           cmp_sex|             cmp_bd|             cmp_bm|             cmp_by|            cmp_plz|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+-------+------------------+------------------+------------------+------------------+------------------+-------------------+------------------+-------------------+-------------------+-------------------+-------------------+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count|           5749132|           5749132|           5748125|            103698|           5749132|               2464|           5749132|            5748337|            5748337|            5748337|            5736289|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mean| 33324.48559643438| 66587.43558331935|0.7129024704436274|0.9000176718903216|0.3156278193084133|0.31841283153174377| 0.955001381078048|0.22446526708507172|0.48885529849763504| 0.2227485966810923|0.00552866147434343|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stddev|23659.859374488213|23620.487613269885|0.3887583596162788|0.2713176105782331|0.3342336339615816|0.36856706620066537|0.2073011111689795| 0.4172297223846255| 0.4998758236779038|0.41609096298317344|0.07414914925420066|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min|                 1|                 6|               0.0|               0.0|               0.0|                0.0|                 0|                  0|                  0|                  0|                  0|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max|             99980|            100000|               1.0|               1.0|               1.0|                1.0|                 1|                  1|                  1|                  1|                  1|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+-------+------------------+------------------+------------------+------------------+------------------+-------------------+------------------+-------------------+-------------------+-------------------+-------------------+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+-------+------------------+------------------+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|summary|      cmp_fname_c1|      cmp_fname_c2|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+-------+------------------+------------------+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count|           5748125|            103698|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mean|0.7129024704436274|0.9000176718903216|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stddev|0.3887583596162788|0.2713176105782331|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min|               0.0|               0.0|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max|               1.0|               1.0|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+-------+------------------+------------------+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Basics of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efine helper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helper functions</a:t>
            </a:r>
          </a:p>
        </p:txBody>
      </p:sp>
      <p:sp>
        <p:nvSpPr>
          <p:cNvPr id="254" name="def longForm(desc: DataFrame): DataFrame = {…"/>
          <p:cNvSpPr txBox="1"/>
          <p:nvPr/>
        </p:nvSpPr>
        <p:spPr>
          <a:xfrm>
            <a:off x="687475" y="1431938"/>
            <a:ext cx="7769050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def longForm(desc: DataFrame): DataFrame = {</a:t>
            </a:r>
          </a:p>
          <a:p>
            <a:pPr/>
            <a:r>
              <a:t>    import desc.sparkSession.implicits._ // For toDF RDD -&gt; DataFrame conversion</a:t>
            </a:r>
          </a:p>
          <a:p>
            <a:pPr/>
            <a:r>
              <a:t>    val schema = desc.schema</a:t>
            </a:r>
          </a:p>
          <a:p>
            <a:pPr/>
            <a:r>
              <a:t>    desc.flatMap(row =&gt; {</a:t>
            </a:r>
          </a:p>
          <a:p>
            <a:pPr/>
            <a:r>
              <a:t>      val metric = row.getString(0)</a:t>
            </a:r>
          </a:p>
          <a:p>
            <a:pPr/>
            <a:r>
              <a:t>      (1 until row.size).map(i =&gt; (metric, schema(i).name, row.getString(i).toDouble))</a:t>
            </a:r>
          </a:p>
          <a:p>
            <a:pPr/>
            <a:r>
              <a:t>    })</a:t>
            </a:r>
          </a:p>
          <a:p>
            <a:pPr/>
            <a:r>
              <a:t>    .toDF("metric", "field", "value")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efine helper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helper functions</a:t>
            </a:r>
          </a:p>
        </p:txBody>
      </p:sp>
      <p:sp>
        <p:nvSpPr>
          <p:cNvPr id="257" name="def pivotSummary(desc: DataFrame): DataFrame = {…"/>
          <p:cNvSpPr txBox="1"/>
          <p:nvPr/>
        </p:nvSpPr>
        <p:spPr>
          <a:xfrm>
            <a:off x="1436285" y="1740169"/>
            <a:ext cx="6271430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pivotSummary(desc: DataFrame): DataFrame = {</a:t>
            </a:r>
          </a:p>
          <a:p>
            <a:pPr/>
            <a:r>
              <a:t>    val lf = longForm(desc)</a:t>
            </a:r>
          </a:p>
          <a:p>
            <a:pPr/>
            <a:r>
              <a:t>    lf.groupBy("field").</a:t>
            </a:r>
          </a:p>
          <a:p>
            <a:pPr/>
            <a:r>
              <a:t>      pivot("metric", Seq("count", "mean", "stddev", "min", "max")).</a:t>
            </a:r>
          </a:p>
          <a:p>
            <a:pPr/>
            <a:r>
              <a:t>      agg(first("value"))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efine helper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helper functions</a:t>
            </a:r>
          </a:p>
        </p:txBody>
      </p:sp>
      <p:sp>
        <p:nvSpPr>
          <p:cNvPr id="260" name="def crossTabs(scored: DataFrame, t: Double): DataFrame = {…"/>
          <p:cNvSpPr txBox="1"/>
          <p:nvPr/>
        </p:nvSpPr>
        <p:spPr>
          <a:xfrm>
            <a:off x="1663769" y="1156615"/>
            <a:ext cx="5816462" cy="540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def crossTabs(scored: DataFrame, t: Double): DataFrame = {</a:t>
            </a:r>
          </a:p>
          <a:p>
            <a:pPr/>
            <a:r>
              <a:t>    scored.</a:t>
            </a:r>
          </a:p>
          <a:p>
            <a:pPr/>
            <a:r>
              <a:t>      selectExpr(s"score &gt;= $t as above", "is_match").</a:t>
            </a:r>
          </a:p>
          <a:p>
            <a:pPr/>
            <a:r>
              <a:t>      groupBy("above").</a:t>
            </a:r>
          </a:p>
          <a:p>
            <a:pPr/>
            <a:r>
              <a:t>      pivot("is_match", Seq("true", "false")).</a:t>
            </a:r>
          </a:p>
          <a:p>
            <a:pPr/>
            <a:r>
              <a:t>      count()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case class Score(value: Double) {</a:t>
            </a:r>
          </a:p>
          <a:p>
            <a:pPr/>
            <a:r>
              <a:t>    def +(oi: Option[Int]) = {</a:t>
            </a:r>
          </a:p>
          <a:p>
            <a:pPr/>
            <a:r>
              <a:t>      Score(value + oi.getOrElse(0))</a:t>
            </a:r>
          </a:p>
          <a:p>
            <a:pPr/>
            <a:r>
              <a:t>    }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def scoreMatchData(md: MatchData): Double = {</a:t>
            </a:r>
          </a:p>
          <a:p>
            <a:pPr/>
            <a:r>
              <a:t>    (Score(md.cmp_lname_c1.getOrElse(0.0)) + md.cmp_plz +</a:t>
            </a:r>
          </a:p>
          <a:p>
            <a:pPr/>
            <a:r>
              <a:t>        md.cmp_by + md.cmp_bd + md.cmp_bm).value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Use the helper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helper functions</a:t>
            </a:r>
          </a:p>
        </p:txBody>
      </p:sp>
      <p:sp>
        <p:nvSpPr>
          <p:cNvPr id="263" name="val matchSummaryT = pivotSummary(matchSummary)…"/>
          <p:cNvSpPr txBox="1"/>
          <p:nvPr/>
        </p:nvSpPr>
        <p:spPr>
          <a:xfrm>
            <a:off x="1356085" y="1476608"/>
            <a:ext cx="6431830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matchSummaryT = pivotSummary(matchSummary)</a:t>
            </a:r>
          </a:p>
          <a:p>
            <a:pPr/>
            <a:r>
              <a:t>    val missSummaryT = pivotSummary(missSummary)</a:t>
            </a:r>
          </a:p>
          <a:p>
            <a:pPr/>
            <a:r>
              <a:t>    matchSummaryT.createOrReplaceTempView("match_desc")</a:t>
            </a:r>
          </a:p>
          <a:p>
            <a:pPr/>
            <a:r>
              <a:t>    missSummaryT.createOrReplaceTempView("miss_desc")</a:t>
            </a:r>
          </a:p>
          <a:p>
            <a:pPr/>
            <a:r>
              <a:t>    spark.sql("""</a:t>
            </a:r>
          </a:p>
          <a:p>
            <a:pPr/>
            <a:r>
              <a:t>      SELECT a.field, a.count + b.count total, a.mean - b.mean delta</a:t>
            </a:r>
          </a:p>
          <a:p>
            <a:pPr/>
            <a:r>
              <a:t>      FROM match_desc a INNER JOIN miss_desc b ON a.field = b.field</a:t>
            </a:r>
          </a:p>
          <a:p>
            <a:pPr/>
            <a:r>
              <a:t>      ORDER BY delta DESC, total DESC</a:t>
            </a:r>
          </a:p>
          <a:p>
            <a:pPr/>
            <a:r>
              <a:t>    """).show()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sults of the helper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of the helper functions</a:t>
            </a:r>
          </a:p>
        </p:txBody>
      </p:sp>
      <p:sp>
        <p:nvSpPr>
          <p:cNvPr id="266" name="matchSummaryT: org.apache.spark.sql.DataFrame = [field: string, count: double ... 4 more fields]…"/>
          <p:cNvSpPr txBox="1"/>
          <p:nvPr/>
        </p:nvSpPr>
        <p:spPr>
          <a:xfrm>
            <a:off x="844608" y="1940962"/>
            <a:ext cx="8975264" cy="373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matchSummaryT: org.apache.spark.sql.DataFrame = [field: string, count: double ... 4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missSummaryT: org.apache.spark.sql.DataFrame = [field: string, count: double ... 4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+------------+---------+--------------------+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field|    total|               delta|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+------------+---------+--------------------+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 id_1|5749132.0|  1255.8076310367542|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cmp_plz|5736289.0|  0.9563812499852176|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|cmp_lname_c2|   2464.0|  0.8064147192926264|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cmp_by|5748337.0|  0.7762059675300512|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cmp_bd|5748337.0|   0.775442311783404|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|cmp_lname_c1|5749132.0|  0.6838772482590526|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cmp_bm|5748337.0|  0.5109496938298685|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|cmp_fname_c1|5748125.0|  0.2854529057460786|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|cmp_fname_c2| 103698.0| 0.09104268062280008|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cmp_sex|5749132.0|0.032408185250332844|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       id_2|5749132.0| -15383.483201807663|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+------------+---------+--------------------+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inal 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result</a:t>
            </a:r>
          </a:p>
        </p:txBody>
      </p:sp>
      <p:sp>
        <p:nvSpPr>
          <p:cNvPr id="269" name="val matchData = parsed.as[MatchData]…"/>
          <p:cNvSpPr txBox="1"/>
          <p:nvPr/>
        </p:nvSpPr>
        <p:spPr>
          <a:xfrm>
            <a:off x="2594354" y="1626456"/>
            <a:ext cx="3955292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matchData = parsed.as[MatchData]</a:t>
            </a:r>
          </a:p>
          <a:p>
            <a:pPr/>
            <a:r>
              <a:t>    val scored = matchData.map { md =&gt;</a:t>
            </a:r>
          </a:p>
          <a:p>
            <a:pPr/>
            <a:r>
              <a:t>      (scoreMatchData(md), md.is_match)</a:t>
            </a:r>
          </a:p>
          <a:p>
            <a:pPr/>
            <a:r>
              <a:t>    }.toDF("score", "is_match")</a:t>
            </a:r>
          </a:p>
          <a:p>
            <a:pPr/>
            <a:r>
              <a:t>    crossTabs(scored, 4.0).show()</a:t>
            </a:r>
          </a:p>
        </p:txBody>
      </p:sp>
      <p:sp>
        <p:nvSpPr>
          <p:cNvPr id="270" name="matchData: org.apache.spark.sql.Dataset[MatchData] = [id_1: int, id_2: int ... 10 more fields]…"/>
          <p:cNvSpPr txBox="1"/>
          <p:nvPr/>
        </p:nvSpPr>
        <p:spPr>
          <a:xfrm>
            <a:off x="2028908" y="3603114"/>
            <a:ext cx="8792355" cy="190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matchData: org.apache.spark.sql.Dataset[MatchData] = [id_1: int, id_2: int ... 10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scored: org.apache.spark.sql.DataFrame = [score: double, is_match: boolean]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+-----+-----+-------+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|above| true|  false|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+-----+-----+-------+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 true|20871|    637|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|false|   60|5727564|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+-----+-----+-------+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cture 2: Big Data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2: Big Data basics</a:t>
            </a:r>
          </a:p>
        </p:txBody>
      </p:sp>
      <p:sp>
        <p:nvSpPr>
          <p:cNvPr id="130" name="Motiv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  <a:p>
            <a:pPr/>
            <a:r>
              <a:t>Apache Hadoop and Spark</a:t>
            </a:r>
          </a:p>
          <a:p>
            <a:pPr/>
            <a:r>
              <a:t>PySpark vs. Scala</a:t>
            </a:r>
          </a:p>
          <a:p>
            <a:pPr/>
            <a:r>
              <a:t>Creating a Spark cluster</a:t>
            </a:r>
          </a:p>
          <a:p>
            <a:pPr/>
            <a:r>
              <a:t>Accessing and processing</a:t>
            </a:r>
          </a:p>
          <a:p>
            <a:pPr/>
            <a:r>
              <a:t>Example: </a:t>
            </a:r>
          </a:p>
          <a:p>
            <a:pPr/>
            <a:r>
              <a:t>Topics for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3" name="Data bigger than local sto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bigger than local storage</a:t>
            </a:r>
          </a:p>
          <a:p>
            <a:pPr/>
            <a:r>
              <a:t>Analysis requiring huge computing power</a:t>
            </a:r>
          </a:p>
          <a:p>
            <a:pPr/>
            <a:r>
              <a:t>Redundancy: cluster components will fail</a:t>
            </a:r>
          </a:p>
          <a:p>
            <a:pPr/>
            <a:r>
              <a:t>Parallel access: same data, different uses</a:t>
            </a:r>
          </a:p>
          <a:p>
            <a:pPr/>
            <a:r>
              <a:t>Virtualization: removing dependence on physical computing environments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xt for IoT Big Data: the SMACT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 for IoT Big Data: the SMACT model</a:t>
            </a:r>
          </a:p>
        </p:txBody>
      </p:sp>
      <p:pic>
        <p:nvPicPr>
          <p:cNvPr id="138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9" name="The SMACT technologie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SMACT technologies</a:t>
            </a:r>
          </a:p>
          <a:p>
            <a:pPr/>
            <a:r>
              <a:t>(reference: Big-Data Analytics p.15, Fig.1.7)</a:t>
            </a:r>
          </a:p>
        </p:txBody>
      </p:sp>
      <p:sp>
        <p:nvSpPr>
          <p:cNvPr id="140" name="Big Data Analytics"/>
          <p:cNvSpPr/>
          <p:nvPr/>
        </p:nvSpPr>
        <p:spPr>
          <a:xfrm>
            <a:off x="1988766" y="913535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Big Data Analytics</a:t>
            </a:r>
          </a:p>
        </p:txBody>
      </p:sp>
      <p:sp>
        <p:nvSpPr>
          <p:cNvPr id="141" name="Social Networks"/>
          <p:cNvSpPr/>
          <p:nvPr/>
        </p:nvSpPr>
        <p:spPr>
          <a:xfrm>
            <a:off x="5539361" y="832255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Social Networks</a:t>
            </a:r>
          </a:p>
        </p:txBody>
      </p:sp>
      <p:sp>
        <p:nvSpPr>
          <p:cNvPr id="142" name="Cloud Platforms"/>
          <p:cNvSpPr/>
          <p:nvPr/>
        </p:nvSpPr>
        <p:spPr>
          <a:xfrm>
            <a:off x="3790768" y="1978594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Cloud Platforms</a:t>
            </a:r>
          </a:p>
        </p:txBody>
      </p:sp>
      <p:sp>
        <p:nvSpPr>
          <p:cNvPr id="143" name="IoT"/>
          <p:cNvSpPr/>
          <p:nvPr/>
        </p:nvSpPr>
        <p:spPr>
          <a:xfrm>
            <a:off x="1988766" y="3284487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IoT</a:t>
            </a:r>
          </a:p>
        </p:txBody>
      </p:sp>
      <p:sp>
        <p:nvSpPr>
          <p:cNvPr id="144" name="Mobile Systems"/>
          <p:cNvSpPr/>
          <p:nvPr/>
        </p:nvSpPr>
        <p:spPr>
          <a:xfrm>
            <a:off x="5344808" y="3284487"/>
            <a:ext cx="1562464" cy="110388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Mobile Systems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2769997" y="2043159"/>
            <a:ext cx="1" cy="12540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V="1">
            <a:off x="3296170" y="2996332"/>
            <a:ext cx="850020" cy="46377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7" name="Rounded Rectangle"/>
          <p:cNvSpPr/>
          <p:nvPr/>
        </p:nvSpPr>
        <p:spPr>
          <a:xfrm>
            <a:off x="1894191" y="718765"/>
            <a:ext cx="5282594" cy="2481589"/>
          </a:xfrm>
          <a:prstGeom prst="roundRect">
            <a:avLst>
              <a:gd name="adj" fmla="val 15000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48" name="Internet"/>
          <p:cNvSpPr txBox="1"/>
          <p:nvPr/>
        </p:nvSpPr>
        <p:spPr>
          <a:xfrm>
            <a:off x="4294611" y="714388"/>
            <a:ext cx="8564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Internet</a:t>
            </a:r>
          </a:p>
        </p:txBody>
      </p:sp>
      <p:sp>
        <p:nvSpPr>
          <p:cNvPr id="149" name="Line"/>
          <p:cNvSpPr/>
          <p:nvPr/>
        </p:nvSpPr>
        <p:spPr>
          <a:xfrm>
            <a:off x="3296170" y="1836925"/>
            <a:ext cx="557759" cy="55775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 flipH="1">
            <a:off x="5319187" y="1704263"/>
            <a:ext cx="380231" cy="67428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1" name="Learning"/>
          <p:cNvSpPr txBox="1"/>
          <p:nvPr/>
        </p:nvSpPr>
        <p:spPr>
          <a:xfrm>
            <a:off x="3269450" y="1577339"/>
            <a:ext cx="9034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Learning</a:t>
            </a:r>
          </a:p>
        </p:txBody>
      </p:sp>
      <p:sp>
        <p:nvSpPr>
          <p:cNvPr id="152" name="Mining"/>
          <p:cNvSpPr txBox="1"/>
          <p:nvPr/>
        </p:nvSpPr>
        <p:spPr>
          <a:xfrm>
            <a:off x="5570642" y="1934678"/>
            <a:ext cx="7523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Mining</a:t>
            </a:r>
          </a:p>
        </p:txBody>
      </p:sp>
      <p:sp>
        <p:nvSpPr>
          <p:cNvPr id="153" name="Sensing"/>
          <p:cNvSpPr txBox="1"/>
          <p:nvPr/>
        </p:nvSpPr>
        <p:spPr>
          <a:xfrm>
            <a:off x="2527301" y="2281262"/>
            <a:ext cx="8126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Sensing</a:t>
            </a:r>
          </a:p>
        </p:txBody>
      </p:sp>
      <p:sp>
        <p:nvSpPr>
          <p:cNvPr id="154" name="Mining"/>
          <p:cNvSpPr txBox="1"/>
          <p:nvPr/>
        </p:nvSpPr>
        <p:spPr>
          <a:xfrm>
            <a:off x="3552829" y="3243579"/>
            <a:ext cx="752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Mining</a:t>
            </a:r>
          </a:p>
        </p:txBody>
      </p:sp>
      <p:sp>
        <p:nvSpPr>
          <p:cNvPr id="155" name="Line"/>
          <p:cNvSpPr/>
          <p:nvPr/>
        </p:nvSpPr>
        <p:spPr>
          <a:xfrm>
            <a:off x="4941356" y="3032252"/>
            <a:ext cx="627592" cy="39193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6" name="Aggregation"/>
          <p:cNvSpPr txBox="1"/>
          <p:nvPr/>
        </p:nvSpPr>
        <p:spPr>
          <a:xfrm>
            <a:off x="5268425" y="2745739"/>
            <a:ext cx="12245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Aggregation</a:t>
            </a:r>
          </a:p>
        </p:txBody>
      </p:sp>
      <p:cxnSp>
        <p:nvCxnSpPr>
          <p:cNvPr id="157" name="Connection Line"/>
          <p:cNvCxnSpPr>
            <a:stCxn id="141" idx="0"/>
            <a:endCxn id="143" idx="0"/>
          </p:cNvCxnSpPr>
          <p:nvPr/>
        </p:nvCxnSpPr>
        <p:spPr>
          <a:xfrm flipH="1">
            <a:off x="2769997" y="1384196"/>
            <a:ext cx="3550597" cy="245223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Cases</a:t>
            </a:r>
          </a:p>
        </p:txBody>
      </p:sp>
      <p:sp>
        <p:nvSpPr>
          <p:cNvPr id="162" name="IoT sensor data from fa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 sensor data from farm</a:t>
            </a:r>
          </a:p>
          <a:p>
            <a:pPr/>
            <a:r>
              <a:t>GIS data from vehicle fleet</a:t>
            </a:r>
          </a:p>
          <a:p>
            <a:pPr/>
            <a:r>
              <a:t>Smart power grid, telemetering</a:t>
            </a:r>
          </a:p>
          <a:p>
            <a:pPr/>
            <a:r>
              <a:t>Telemedicine</a:t>
            </a:r>
          </a:p>
          <a:p>
            <a:pPr/>
            <a:r>
              <a:t>RFID tracking of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ructure of Apache Hadoop Big Data clu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of Apache Hadoop Big Data cluster</a:t>
            </a:r>
          </a:p>
        </p:txBody>
      </p:sp>
      <p:pic>
        <p:nvPicPr>
          <p:cNvPr id="167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3928" t="0" r="392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8" name="The data is distributed over the Datanodes, with replication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defRPr sz="1302"/>
            </a:pPr>
            <a:r>
              <a:t>The data is distributed over the Datanodes, with replication.</a:t>
            </a:r>
          </a:p>
          <a:p>
            <a:pPr defTabSz="850391">
              <a:defRPr sz="1302"/>
            </a:pPr>
            <a:r>
              <a:t>Clients access (read / write) the nodes in parallel.</a:t>
            </a:r>
          </a:p>
          <a:p>
            <a:pPr defTabSz="850391">
              <a:defRPr sz="1302"/>
            </a:pPr>
            <a:r>
              <a:t>Overall organization is achieved by the Metadata in the Namenode.</a:t>
            </a:r>
          </a:p>
        </p:txBody>
      </p:sp>
      <p:sp>
        <p:nvSpPr>
          <p:cNvPr id="169" name="https://hadoop.apache.org/docs/r1.2.1/hdfs_design.html"/>
          <p:cNvSpPr txBox="1"/>
          <p:nvPr/>
        </p:nvSpPr>
        <p:spPr>
          <a:xfrm>
            <a:off x="3429707" y="4686516"/>
            <a:ext cx="54622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https://hadoop.apache.org/docs/r1.2.1/hdfs_design.html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pache Spark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Spark architecture</a:t>
            </a:r>
          </a:p>
        </p:txBody>
      </p:sp>
      <p:pic>
        <p:nvPicPr>
          <p:cNvPr id="174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5" name="The data is represented as an RDD (Resilient Distributed Dataset)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 is represented as an RDD (Resilient Distributed Dataset)</a:t>
            </a:r>
          </a:p>
          <a:p>
            <a:pPr/>
            <a:r>
              <a:t>Worker tasks access partitions of the RDD </a:t>
            </a:r>
          </a:p>
        </p:txBody>
      </p:sp>
      <p:sp>
        <p:nvSpPr>
          <p:cNvPr id="176" name="SparkContext"/>
          <p:cNvSpPr/>
          <p:nvPr/>
        </p:nvSpPr>
        <p:spPr>
          <a:xfrm>
            <a:off x="1833836" y="2245013"/>
            <a:ext cx="1428646" cy="779463"/>
          </a:xfrm>
          <a:prstGeom prst="roundRect">
            <a:avLst>
              <a:gd name="adj" fmla="val 2838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SparkContext</a:t>
            </a:r>
          </a:p>
        </p:txBody>
      </p:sp>
      <p:sp>
        <p:nvSpPr>
          <p:cNvPr id="177" name="Cluster Manager"/>
          <p:cNvSpPr/>
          <p:nvPr/>
        </p:nvSpPr>
        <p:spPr>
          <a:xfrm>
            <a:off x="3991177" y="2280443"/>
            <a:ext cx="1088622" cy="779463"/>
          </a:xfrm>
          <a:prstGeom prst="roundRect">
            <a:avLst>
              <a:gd name="adj" fmla="val 2838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Cluster Manager</a:t>
            </a:r>
          </a:p>
        </p:txBody>
      </p:sp>
      <p:sp>
        <p:nvSpPr>
          <p:cNvPr id="178" name="Worker"/>
          <p:cNvSpPr/>
          <p:nvPr/>
        </p:nvSpPr>
        <p:spPr>
          <a:xfrm>
            <a:off x="5669084" y="1316121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79" name="Worker"/>
          <p:cNvSpPr/>
          <p:nvPr/>
        </p:nvSpPr>
        <p:spPr>
          <a:xfrm>
            <a:off x="5669084" y="2483137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80" name="Worker"/>
          <p:cNvSpPr/>
          <p:nvPr/>
        </p:nvSpPr>
        <p:spPr>
          <a:xfrm>
            <a:off x="5669084" y="3648219"/>
            <a:ext cx="1428646" cy="541339"/>
          </a:xfrm>
          <a:prstGeom prst="roundRect">
            <a:avLst>
              <a:gd name="adj" fmla="val 408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Worker</a:t>
            </a:r>
          </a:p>
        </p:txBody>
      </p:sp>
      <p:sp>
        <p:nvSpPr>
          <p:cNvPr id="181" name="Line"/>
          <p:cNvSpPr/>
          <p:nvPr/>
        </p:nvSpPr>
        <p:spPr>
          <a:xfrm flipV="1">
            <a:off x="5055680" y="1624837"/>
            <a:ext cx="611021" cy="1049258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>
            <a:off x="5055681" y="2833519"/>
            <a:ext cx="611020" cy="1190962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>
            <a:off x="5055680" y="2753806"/>
            <a:ext cx="611021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>
            <a:off x="3321319" y="2670175"/>
            <a:ext cx="611021" cy="0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park in more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in more details</a:t>
            </a:r>
          </a:p>
        </p:txBody>
      </p:sp>
      <p:pic>
        <p:nvPicPr>
          <p:cNvPr id="189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537" t="0" r="537" b="0"/>
          <a:stretch>
            <a:fillRect/>
          </a:stretch>
        </p:blipFill>
        <p:spPr>
          <a:xfrm>
            <a:off x="1792288" y="1339512"/>
            <a:ext cx="5486401" cy="2661326"/>
          </a:xfrm>
          <a:prstGeom prst="rect">
            <a:avLst/>
          </a:prstGeom>
        </p:spPr>
      </p:pic>
      <p:sp>
        <p:nvSpPr>
          <p:cNvPr id="190" name="The cluster manager handles assigning worker nodes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cluster manager handles assigning worker nodes.</a:t>
            </a:r>
          </a:p>
          <a:p>
            <a:pPr/>
            <a:r>
              <a:t>SparkContext communicates directly with the executors</a:t>
            </a:r>
          </a:p>
        </p:txBody>
      </p:sp>
      <p:sp>
        <p:nvSpPr>
          <p:cNvPr id="191" name="https://spark.apache.org/docs/latest/cluster-overview.html"/>
          <p:cNvSpPr txBox="1"/>
          <p:nvPr/>
        </p:nvSpPr>
        <p:spPr>
          <a:xfrm>
            <a:off x="2760175" y="4215328"/>
            <a:ext cx="56204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https://spark.apache.org/docs/latest/cluster-overview.html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