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Go to Thingspeak, search for Channel 135, what info can we obtain?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The predicted coming year resembles the previous ones, obviously.</a:t>
            </a:r>
          </a:p>
          <a:p>
            <a:pPr/>
            <a:r>
              <a:t>But there seems to be a year-by-year decreasing trend.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Without smoothing, direct visual comparison is difficult.</a:t>
            </a:r>
          </a:p>
          <a:p>
            <a:pPr/>
            <a:r>
              <a:t>However, it seems the predicted general cooling was valid.</a:t>
            </a:r>
          </a:p>
          <a:p>
            <a:pPr/>
            <a:r>
              <a:t>(Of course this does not mean that Global Warming is false, only a short-time, local trend)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Consider Prophet’s design specifications from the point of view of IoT</a:t>
            </a:r>
          </a:p>
          <a:p>
            <a:pPr/>
            <a:r>
              <a:t>If we have only a few days of data, can we still fit it into the Prophet model?</a:t>
            </a:r>
          </a:p>
          <a:p>
            <a:pPr/>
            <a:r>
              <a:t>Sensory data: when does it have daily, weekly, monthly, yearly seasonality?</a:t>
            </a:r>
          </a:p>
          <a:p>
            <a:pPr/>
            <a:r>
              <a:t>What if sensors are picking up human activities (driving, power use, etc.)?</a:t>
            </a:r>
          </a:p>
          <a:p>
            <a:pPr/>
            <a:r>
              <a:t>What Prophet strengths apply to IoT? Which do not?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Introduce the accompanying Jupyter notebook.</a:t>
            </a:r>
          </a:p>
          <a:p>
            <a:pPr/>
          </a:p>
          <a:p>
            <a:pPr/>
            <a:r>
              <a:t>We restrict the “training data” to Jan.1, 2014 - Dec.31, 2016, so we can compare forecasts with historical data from 2017.</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Small tricks with Jupyter and matplotlib: need the directive to actually see the plot!</a:t>
            </a:r>
          </a:p>
          <a:p>
            <a:pPr/>
          </a:p>
          <a:p>
            <a:pPr/>
            <a:r>
              <a:t>Notice: we are plotting against “created_at” time stamps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The model is directed to have only yearly seasonality. </a:t>
            </a:r>
          </a:p>
          <a:p>
            <a:pPr/>
            <a:r>
              <a:t>Weekdays will have only slight effect on outside temperature (maybe less traffic on Sundays?)</a:t>
            </a:r>
          </a:p>
          <a:p>
            <a:pPr/>
            <a:r>
              <a:t>There should be a daily rhythm, but it does not seem to appear in the data.</a:t>
            </a:r>
          </a:p>
          <a:p>
            <a:pPr/>
            <a:r>
              <a:t>So we keep only yearly cycles.</a:t>
            </a:r>
          </a:p>
          <a:p>
            <a:pPr/>
          </a:p>
          <a:p>
            <a:pPr/>
            <a:r>
              <a:t>First create now a new dataframe for one week into the future.</a:t>
            </a:r>
          </a:p>
          <a:p>
            <a:pPr/>
            <a:r>
              <a:t>Check the contents (last few records): the last hours of Jan.7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The model (training + forecast data) is plotted as the mean and actual data.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The measured temperature fluctuates first around about 4 C, then goes down to around 0 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The forecast says the temperature will go down from 2.4 C to 1.0 C in a week.</a:t>
            </a:r>
          </a:p>
          <a:p>
            <a:pPr/>
            <a:r>
              <a:t>This is different from what we saw in the previous figure, but perhaps acceptable.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Notice the last few time stamps: the last 5 days of December. The time is arbitrary.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research.fb.com/people/taylor-sean-j/" TargetMode="External"/><Relationship Id="rId4" Type="http://schemas.openxmlformats.org/officeDocument/2006/relationships/hyperlink" Target="https://research.fb.com/people/letham-ben/" TargetMode="External"/><Relationship Id="rId5" Type="http://schemas.openxmlformats.org/officeDocument/2006/relationships/hyperlink" Target="https://github.com/facebookincubator/prophet"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atin typeface="BankGothic Lt BT"/>
                <a:ea typeface="BankGothic Lt BT"/>
                <a:cs typeface="BankGothic Lt BT"/>
                <a:sym typeface="BankGothic Lt BT"/>
              </a:defRPr>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Create and run a Prophet model"/>
          <p:cNvSpPr txBox="1"/>
          <p:nvPr>
            <p:ph type="title"/>
          </p:nvPr>
        </p:nvSpPr>
        <p:spPr>
          <a:prstGeom prst="rect">
            <a:avLst/>
          </a:prstGeom>
        </p:spPr>
        <p:txBody>
          <a:bodyPr/>
          <a:lstStyle/>
          <a:p>
            <a:pPr/>
            <a:r>
              <a:t>Create and run a Prophet model</a:t>
            </a:r>
          </a:p>
        </p:txBody>
      </p:sp>
      <p:sp>
        <p:nvSpPr>
          <p:cNvPr id="162" name="# Create a Prophet model, fit to the data…"/>
          <p:cNvSpPr txBox="1"/>
          <p:nvPr/>
        </p:nvSpPr>
        <p:spPr>
          <a:xfrm>
            <a:off x="1665665" y="1592309"/>
            <a:ext cx="5812670"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Create a Prophet model, fit to the data</a:t>
            </a:r>
          </a:p>
          <a:p>
            <a:pPr/>
            <a:r>
              <a:t>model=Prophet(yearly_seasonality=True,\</a:t>
            </a:r>
          </a:p>
          <a:p>
            <a:pPr/>
            <a:r>
              <a:t>             weekly_seasonality=False,daily_seasonality=False )</a:t>
            </a:r>
          </a:p>
          <a:p>
            <a:pPr/>
            <a:r>
              <a:t>model.fit(df)</a:t>
            </a:r>
          </a:p>
        </p:txBody>
      </p:sp>
      <p:sp>
        <p:nvSpPr>
          <p:cNvPr id="163" name="# Set the prediction period to 7 days = 7*24 houra…"/>
          <p:cNvSpPr txBox="1"/>
          <p:nvPr/>
        </p:nvSpPr>
        <p:spPr>
          <a:xfrm>
            <a:off x="1589262" y="2964180"/>
            <a:ext cx="5965476" cy="9296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7 days = 7*24 houra</a:t>
            </a:r>
          </a:p>
          <a:p>
            <a:pPr/>
            <a:r>
              <a:t>future=model.make_future_dataframe(periods=7*24,freq='H')</a:t>
            </a:r>
          </a:p>
          <a:p>
            <a:pPr/>
            <a:r>
              <a:t>future.tail()</a:t>
            </a:r>
          </a:p>
        </p:txBody>
      </p:sp>
      <p:graphicFrame>
        <p:nvGraphicFramePr>
          <p:cNvPr id="164" name="Table 1"/>
          <p:cNvGraphicFramePr/>
          <p:nvPr/>
        </p:nvGraphicFramePr>
        <p:xfrm>
          <a:off x="3244849" y="4148576"/>
          <a:ext cx="1270001" cy="167431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647700"/>
                <a:gridCol w="2006600"/>
              </a:tblGrid>
              <a:tr h="279400">
                <a:tc gridSpan="2">
                  <a:txBody>
                    <a:bodyPr/>
                    <a:lstStyle/>
                    <a:p>
                      <a:pPr algn="l">
                        <a:defRPr b="0" sz="1800">
                          <a:solidFill>
                            <a:srgbClr val="000000"/>
                          </a:solidFill>
                        </a:defRPr>
                      </a:pPr>
                      <a:r>
                        <a:t>Table 1</a:t>
                      </a:r>
                    </a:p>
                  </a:txBody>
                  <a:tcPr marL="0" marR="0" marT="0" marB="0" anchor="t" anchorCtr="0" horzOverflow="overflow">
                    <a:lnL/>
                    <a:lnR/>
                    <a:lnT/>
                    <a:lnB w="12700">
                      <a:solidFill>
                        <a:srgbClr val="FFFFFF"/>
                      </a:solidFill>
                    </a:lnB>
                    <a:solidFill>
                      <a:srgbClr val="000000">
                        <a:alpha val="0"/>
                      </a:srgbClr>
                    </a:solidFill>
                  </a:tcPr>
                </a:tc>
                <a:tc hMerge="1">
                  <a:tcPr/>
                </a:tc>
              </a:tr>
              <a:tr h="279052">
                <a:tc>
                  <a:txBody>
                    <a:bodyPr/>
                    <a:lstStyle/>
                    <a:p>
                      <a:pPr algn="l">
                        <a:defRPr sz="1800"/>
                      </a:pPr>
                    </a:p>
                  </a:txBody>
                  <a:tcPr marL="0" marR="0" marT="0" marB="0" anchor="t" anchorCtr="0" horzOverflow="overflow">
                    <a:lnT w="12700">
                      <a:solidFill>
                        <a:srgbClr val="FFFFFF"/>
                      </a:solidFill>
                    </a:lnT>
                    <a:lnB w="38100">
                      <a:solidFill>
                        <a:srgbClr val="FFFFFF"/>
                      </a:solidFill>
                    </a:lnB>
                  </a:tcPr>
                </a:tc>
                <a:tc>
                  <a:txBody>
                    <a:bodyPr/>
                    <a:lstStyle/>
                    <a:p>
                      <a:pPr algn="l">
                        <a:defRPr sz="1800"/>
                      </a:pPr>
                      <a:r>
                        <a:rPr b="1">
                          <a:solidFill>
                            <a:srgbClr val="FFFFFF"/>
                          </a:solidFill>
                        </a:rPr>
                        <a:t>ds</a:t>
                      </a:r>
                    </a:p>
                  </a:txBody>
                  <a:tcPr marL="0" marR="0" marT="0" marB="0" anchor="t" anchorCtr="0" horzOverflow="overflow">
                    <a:lnT w="12700">
                      <a:solidFill>
                        <a:srgbClr val="FFFFFF"/>
                      </a:solidFill>
                    </a:lnT>
                    <a:lnB w="38100">
                      <a:solidFill>
                        <a:srgbClr val="FFFFFF"/>
                      </a:solidFill>
                    </a:lnB>
                    <a:solidFill>
                      <a:schemeClr val="accent1"/>
                    </a:solidFill>
                  </a:tcPr>
                </a:tc>
              </a:tr>
              <a:tr h="279052">
                <a:tc>
                  <a:txBody>
                    <a:bodyPr/>
                    <a:lstStyle/>
                    <a:p>
                      <a:pPr algn="l">
                        <a:defRPr b="0" sz="1800">
                          <a:solidFill>
                            <a:srgbClr val="000000"/>
                          </a:solidFill>
                        </a:defRPr>
                      </a:pPr>
                      <a:r>
                        <a:rPr b="1">
                          <a:solidFill>
                            <a:srgbClr val="FFFFFF"/>
                          </a:solidFill>
                        </a:rPr>
                        <a:t>26467</a:t>
                      </a:r>
                    </a:p>
                  </a:txBody>
                  <a:tcPr marL="0" marR="0" marT="0" marB="0" anchor="t" anchorCtr="0" horzOverflow="overflow">
                    <a:lnT w="38100">
                      <a:solidFill>
                        <a:srgbClr val="FFFFFF"/>
                      </a:solidFill>
                    </a:lnT>
                  </a:tcPr>
                </a:tc>
                <a:tc>
                  <a:txBody>
                    <a:bodyPr/>
                    <a:lstStyle/>
                    <a:p>
                      <a:pPr algn="l">
                        <a:defRPr sz="1800"/>
                      </a:pPr>
                      <a:r>
                        <a:t>2017-01-07 19:00:00</a:t>
                      </a:r>
                    </a:p>
                  </a:txBody>
                  <a:tcPr marL="0" marR="0" marT="0" marB="0" anchor="t" anchorCtr="0" horzOverflow="overflow">
                    <a:lnT w="38100">
                      <a:solidFill>
                        <a:srgbClr val="FFFFFF"/>
                      </a:solidFill>
                    </a:lnT>
                    <a:solidFill>
                      <a:srgbClr val="CFD7E7"/>
                    </a:solidFill>
                  </a:tcPr>
                </a:tc>
              </a:tr>
              <a:tr h="279052">
                <a:tc>
                  <a:txBody>
                    <a:bodyPr/>
                    <a:lstStyle/>
                    <a:p>
                      <a:pPr algn="l">
                        <a:defRPr b="0" sz="1800">
                          <a:solidFill>
                            <a:srgbClr val="000000"/>
                          </a:solidFill>
                        </a:defRPr>
                      </a:pPr>
                      <a:r>
                        <a:rPr b="1">
                          <a:solidFill>
                            <a:srgbClr val="FFFFFF"/>
                          </a:solidFill>
                        </a:rPr>
                        <a:t>26468</a:t>
                      </a:r>
                    </a:p>
                  </a:txBody>
                  <a:tcPr marL="0" marR="0" marT="0" marB="0" anchor="t" anchorCtr="0" horzOverflow="overflow"/>
                </a:tc>
                <a:tc>
                  <a:txBody>
                    <a:bodyPr/>
                    <a:lstStyle/>
                    <a:p>
                      <a:pPr algn="l">
                        <a:defRPr sz="1800"/>
                      </a:pPr>
                      <a:r>
                        <a:t>2017-01-07 20:00:00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26469</a:t>
                      </a:r>
                    </a:p>
                  </a:txBody>
                  <a:tcPr marL="0" marR="0" marT="0" marB="0" anchor="t" anchorCtr="0" horzOverflow="overflow"/>
                </a:tc>
                <a:tc>
                  <a:txBody>
                    <a:bodyPr/>
                    <a:lstStyle/>
                    <a:p>
                      <a:pPr algn="l">
                        <a:defRPr sz="1800"/>
                      </a:pPr>
                      <a:r>
                        <a:t>2017-01-07 21:00:00</a:t>
                      </a:r>
                    </a:p>
                  </a:txBody>
                  <a:tcPr marL="0" marR="0" marT="0" marB="0" anchor="t" anchorCtr="0" horzOverflow="overflow">
                    <a:solidFill>
                      <a:srgbClr val="CFD7E7"/>
                    </a:solidFill>
                  </a:tcPr>
                </a:tc>
              </a:tr>
              <a:tr h="279052">
                <a:tc>
                  <a:txBody>
                    <a:bodyPr/>
                    <a:lstStyle/>
                    <a:p>
                      <a:pPr algn="l">
                        <a:defRPr b="0" sz="1800">
                          <a:solidFill>
                            <a:srgbClr val="000000"/>
                          </a:solidFill>
                        </a:defRPr>
                      </a:pPr>
                      <a:r>
                        <a:rPr b="1">
                          <a:solidFill>
                            <a:srgbClr val="FFFFFF"/>
                          </a:solidFill>
                        </a:rPr>
                        <a:t>26470</a:t>
                      </a:r>
                    </a:p>
                  </a:txBody>
                  <a:tcPr marL="0" marR="0" marT="0" marB="0" anchor="t" anchorCtr="0" horzOverflow="overflow"/>
                </a:tc>
                <a:tc>
                  <a:txBody>
                    <a:bodyPr/>
                    <a:lstStyle/>
                    <a:p>
                      <a:pPr algn="l">
                        <a:defRPr sz="1800"/>
                      </a:pPr>
                      <a:r>
                        <a:t>2017-01-07 22:00:00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26471</a:t>
                      </a:r>
                    </a:p>
                  </a:txBody>
                  <a:tcPr marL="0" marR="0" marT="0" marB="0" anchor="t" anchorCtr="0" horzOverflow="overflow"/>
                </a:tc>
                <a:tc>
                  <a:txBody>
                    <a:bodyPr/>
                    <a:lstStyle/>
                    <a:p>
                      <a:pPr algn="l">
                        <a:defRPr sz="1800"/>
                      </a:pPr>
                      <a:r>
                        <a:t>2017-01-07 23:00:00</a:t>
                      </a:r>
                    </a:p>
                  </a:txBody>
                  <a:tcPr marL="0" marR="0" marT="0" marB="0" anchor="t" anchorCtr="0" horzOverflow="overflow">
                    <a:solidFill>
                      <a:srgbClr val="CFD7E7"/>
                    </a:solid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Let’s see a forecast!"/>
          <p:cNvSpPr txBox="1"/>
          <p:nvPr>
            <p:ph type="title"/>
          </p:nvPr>
        </p:nvSpPr>
        <p:spPr>
          <a:prstGeom prst="rect">
            <a:avLst/>
          </a:prstGeom>
        </p:spPr>
        <p:txBody>
          <a:bodyPr/>
          <a:lstStyle/>
          <a:p>
            <a:pPr/>
            <a:r>
              <a:t>Let’s see a forecast!</a:t>
            </a:r>
          </a:p>
        </p:txBody>
      </p:sp>
      <p:sp>
        <p:nvSpPr>
          <p:cNvPr id="169" name="forecast=model.predict(future)…"/>
          <p:cNvSpPr txBox="1"/>
          <p:nvPr/>
        </p:nvSpPr>
        <p:spPr>
          <a:xfrm>
            <a:off x="3055796" y="1725794"/>
            <a:ext cx="303240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forecast=model.predict(future)</a:t>
            </a:r>
          </a:p>
          <a:p>
            <a:pPr/>
            <a:r>
              <a:t>model.plot(forecast)</a:t>
            </a:r>
          </a:p>
        </p:txBody>
      </p:sp>
      <p:pic>
        <p:nvPicPr>
          <p:cNvPr id="170" name="Image" descr="Image"/>
          <p:cNvPicPr>
            <a:picLocks noChangeAspect="1"/>
          </p:cNvPicPr>
          <p:nvPr/>
        </p:nvPicPr>
        <p:blipFill>
          <a:blip r:embed="rId3">
            <a:extLst/>
          </a:blip>
          <a:stretch>
            <a:fillRect/>
          </a:stretch>
        </p:blipFill>
        <p:spPr>
          <a:xfrm>
            <a:off x="1340098" y="2547786"/>
            <a:ext cx="6463804" cy="384923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Compare forecast and reality"/>
          <p:cNvSpPr txBox="1"/>
          <p:nvPr>
            <p:ph type="title"/>
          </p:nvPr>
        </p:nvSpPr>
        <p:spPr>
          <a:prstGeom prst="rect">
            <a:avLst/>
          </a:prstGeom>
        </p:spPr>
        <p:txBody>
          <a:bodyPr/>
          <a:lstStyle/>
          <a:p>
            <a:pPr/>
            <a:r>
              <a:t>Compare forecast and reality</a:t>
            </a:r>
          </a:p>
        </p:txBody>
      </p:sp>
      <p:sp>
        <p:nvSpPr>
          <p:cNvPr id="175" name="# Plot the actual measured temperature for the predicted week…"/>
          <p:cNvSpPr txBox="1"/>
          <p:nvPr/>
        </p:nvSpPr>
        <p:spPr>
          <a:xfrm>
            <a:off x="903573" y="1614737"/>
            <a:ext cx="7336854" cy="148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actual measured temperature for the predicted week</a:t>
            </a:r>
          </a:p>
          <a:p>
            <a:pPr/>
          </a:p>
          <a:p>
            <a:pPr/>
            <a:r>
              <a:t>tmp=total[datetime(2016, 12, 31, 23, 59, 59):datetime(2017, 1, 7, 23, 59, 59)]</a:t>
            </a:r>
          </a:p>
          <a:p>
            <a:pPr/>
            <a:r>
              <a:t>tmp=tmp.resample('H').median()</a:t>
            </a:r>
          </a:p>
          <a:p>
            <a:pPr/>
            <a:r>
              <a:t>tmp.plot(grid=True)</a:t>
            </a:r>
          </a:p>
        </p:txBody>
      </p:sp>
      <p:pic>
        <p:nvPicPr>
          <p:cNvPr id="176" name="Image" descr="Image"/>
          <p:cNvPicPr>
            <a:picLocks noChangeAspect="1"/>
          </p:cNvPicPr>
          <p:nvPr/>
        </p:nvPicPr>
        <p:blipFill>
          <a:blip r:embed="rId3">
            <a:extLst/>
          </a:blip>
          <a:stretch>
            <a:fillRect/>
          </a:stretch>
        </p:blipFill>
        <p:spPr>
          <a:xfrm>
            <a:off x="2197099" y="3176351"/>
            <a:ext cx="4749801" cy="3683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Compare forecast and reality"/>
          <p:cNvSpPr txBox="1"/>
          <p:nvPr>
            <p:ph type="title"/>
          </p:nvPr>
        </p:nvSpPr>
        <p:spPr>
          <a:prstGeom prst="rect">
            <a:avLst/>
          </a:prstGeom>
        </p:spPr>
        <p:txBody>
          <a:bodyPr/>
          <a:lstStyle/>
          <a:p>
            <a:pPr/>
            <a:r>
              <a:t>Compare forecast and reality</a:t>
            </a:r>
          </a:p>
        </p:txBody>
      </p:sp>
      <p:sp>
        <p:nvSpPr>
          <p:cNvPr id="181" name="# Plot the predicted temperature for that week…"/>
          <p:cNvSpPr txBox="1"/>
          <p:nvPr/>
        </p:nvSpPr>
        <p:spPr>
          <a:xfrm>
            <a:off x="2317143" y="1586094"/>
            <a:ext cx="4509714"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predicted temperature for that week</a:t>
            </a:r>
          </a:p>
          <a:p>
            <a:pPr/>
          </a:p>
          <a:p>
            <a:pPr/>
            <a:r>
              <a:t>forecast['yhat'][-7*24:].plot(grid=True)</a:t>
            </a:r>
          </a:p>
        </p:txBody>
      </p:sp>
      <p:pic>
        <p:nvPicPr>
          <p:cNvPr id="182" name="Image" descr="Image"/>
          <p:cNvPicPr>
            <a:picLocks noChangeAspect="1"/>
          </p:cNvPicPr>
          <p:nvPr/>
        </p:nvPicPr>
        <p:blipFill>
          <a:blip r:embed="rId3">
            <a:extLst/>
          </a:blip>
          <a:stretch>
            <a:fillRect/>
          </a:stretch>
        </p:blipFill>
        <p:spPr>
          <a:xfrm>
            <a:off x="2190749" y="2850204"/>
            <a:ext cx="4762501" cy="32004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Try now to predict 1 year"/>
          <p:cNvSpPr txBox="1"/>
          <p:nvPr>
            <p:ph type="title"/>
          </p:nvPr>
        </p:nvSpPr>
        <p:spPr>
          <a:prstGeom prst="rect">
            <a:avLst/>
          </a:prstGeom>
        </p:spPr>
        <p:txBody>
          <a:bodyPr/>
          <a:lstStyle/>
          <a:p>
            <a:pPr/>
            <a:r>
              <a:t>Try now to predict 1 year</a:t>
            </a:r>
          </a:p>
        </p:txBody>
      </p:sp>
      <p:sp>
        <p:nvSpPr>
          <p:cNvPr id="187" name="# Set the prediction period to 365 days = 1 year…"/>
          <p:cNvSpPr txBox="1"/>
          <p:nvPr/>
        </p:nvSpPr>
        <p:spPr>
          <a:xfrm>
            <a:off x="1589150" y="1488818"/>
            <a:ext cx="5965700"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365 days = 1 year</a:t>
            </a:r>
          </a:p>
          <a:p>
            <a:pPr/>
            <a:r>
              <a:t>future2=model.make_future_dataframe(periods=365,freq='D')</a:t>
            </a:r>
          </a:p>
          <a:p>
            <a:pPr/>
            <a:r>
              <a:t>future2.tail()</a:t>
            </a:r>
          </a:p>
        </p:txBody>
      </p:sp>
      <p:graphicFrame>
        <p:nvGraphicFramePr>
          <p:cNvPr id="188" name="Table"/>
          <p:cNvGraphicFramePr/>
          <p:nvPr/>
        </p:nvGraphicFramePr>
        <p:xfrm>
          <a:off x="3339207" y="3189726"/>
          <a:ext cx="2540001" cy="167431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28662"/>
                <a:gridCol w="1736923"/>
              </a:tblGrid>
              <a:tr h="279052">
                <a:tc>
                  <a:txBody>
                    <a:bodyPr/>
                    <a:lstStyle/>
                    <a:p>
                      <a:pPr algn="l">
                        <a:defRPr sz="1800"/>
                      </a:pPr>
                    </a:p>
                  </a:txBody>
                  <a:tcPr marL="76200" marR="76200" marT="76200" marB="76200" anchor="ctr" anchorCtr="0" horzOverflow="overflow"/>
                </a:tc>
                <a:tc>
                  <a:txBody>
                    <a:bodyPr/>
                    <a:lstStyle/>
                    <a:p>
                      <a:pPr defTabSz="457200">
                        <a:lnSpc>
                          <a:spcPts val="2900"/>
                        </a:lnSpc>
                        <a:defRPr sz="1800"/>
                      </a:pPr>
                      <a:r>
                        <a:rPr b="1" sz="1200">
                          <a:latin typeface="Helvetica Neue"/>
                          <a:ea typeface="Helvetica Neue"/>
                          <a:cs typeface="Helvetica Neue"/>
                          <a:sym typeface="Helvetica Neue"/>
                        </a:rPr>
                        <a:t>ds</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26664</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2017-12-27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latin typeface="Helvetica Neue"/>
                          <a:ea typeface="Helvetica Neue"/>
                          <a:cs typeface="Helvetica Neue"/>
                          <a:sym typeface="Helvetica Neue"/>
                        </a:rPr>
                        <a:t>26665</a:t>
                      </a:r>
                    </a:p>
                  </a:txBody>
                  <a:tcPr marL="76200" marR="76200" marT="76200" marB="76200" anchor="t" anchorCtr="0" horzOverflow="overflow"/>
                </a:tc>
                <a:tc>
                  <a:txBody>
                    <a:bodyPr/>
                    <a:lstStyle/>
                    <a:p>
                      <a:pPr defTabSz="457200">
                        <a:lnSpc>
                          <a:spcPts val="2800"/>
                        </a:lnSpc>
                        <a:defRPr sz="1800"/>
                      </a:pPr>
                      <a:r>
                        <a:rPr sz="1200">
                          <a:latin typeface="Helvetica Neue"/>
                          <a:ea typeface="Helvetica Neue"/>
                          <a:cs typeface="Helvetica Neue"/>
                          <a:sym typeface="Helvetica Neue"/>
                        </a:rPr>
                        <a:t>2017-12-28 23:00:00</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26666</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2017-12-29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latin typeface="Helvetica Neue"/>
                          <a:ea typeface="Helvetica Neue"/>
                          <a:cs typeface="Helvetica Neue"/>
                          <a:sym typeface="Helvetica Neue"/>
                        </a:rPr>
                        <a:t>26667</a:t>
                      </a:r>
                    </a:p>
                  </a:txBody>
                  <a:tcPr marL="76200" marR="76200" marT="76200" marB="76200" anchor="t" anchorCtr="0" horzOverflow="overflow"/>
                </a:tc>
                <a:tc>
                  <a:txBody>
                    <a:bodyPr/>
                    <a:lstStyle/>
                    <a:p>
                      <a:pPr defTabSz="457200">
                        <a:lnSpc>
                          <a:spcPts val="2800"/>
                        </a:lnSpc>
                        <a:defRPr sz="1800"/>
                      </a:pPr>
                      <a:r>
                        <a:rPr sz="1200">
                          <a:latin typeface="Helvetica Neue"/>
                          <a:ea typeface="Helvetica Neue"/>
                          <a:cs typeface="Helvetica Neue"/>
                          <a:sym typeface="Helvetica Neue"/>
                        </a:rPr>
                        <a:t>2017-12-30 23:00:00</a:t>
                      </a:r>
                    </a:p>
                  </a:txBody>
                  <a:tcPr marL="76200" marR="76200" marT="76200" marB="76200" anchor="ctr" anchorCtr="0" horzOverflow="overflow"/>
                </a:tc>
              </a:tr>
              <a:tr h="279052">
                <a:tc>
                  <a:txBody>
                    <a:bodyPr/>
                    <a:lstStyle/>
                    <a:p>
                      <a:pPr defTabSz="457200">
                        <a:lnSpc>
                          <a:spcPts val="2900"/>
                        </a:lnSpc>
                        <a:defRPr sz="1800"/>
                      </a:pPr>
                      <a:r>
                        <a:rPr b="1" sz="1200">
                          <a:latin typeface="Helvetica Neue"/>
                          <a:ea typeface="Helvetica Neue"/>
                          <a:cs typeface="Helvetica Neue"/>
                          <a:sym typeface="Helvetica Neue"/>
                        </a:rPr>
                        <a:t>26668</a:t>
                      </a:r>
                    </a:p>
                  </a:txBody>
                  <a:tcPr marL="76200" marR="76200" marT="76200" marB="76200" anchor="t" anchorCtr="0" horzOverflow="overflow">
                    <a:solidFill>
                      <a:srgbClr val="F5F5F5"/>
                    </a:solidFill>
                  </a:tcPr>
                </a:tc>
                <a:tc>
                  <a:txBody>
                    <a:bodyPr/>
                    <a:lstStyle/>
                    <a:p>
                      <a:pPr defTabSz="457200">
                        <a:lnSpc>
                          <a:spcPts val="2800"/>
                        </a:lnSpc>
                        <a:defRPr sz="1800"/>
                      </a:pPr>
                      <a:r>
                        <a:rPr sz="1200">
                          <a:latin typeface="Helvetica Neue"/>
                          <a:ea typeface="Helvetica Neue"/>
                          <a:cs typeface="Helvetica Neue"/>
                          <a:sym typeface="Helvetica Neue"/>
                        </a:rPr>
                        <a:t>2017-12-31 23:00:00</a:t>
                      </a:r>
                    </a:p>
                  </a:txBody>
                  <a:tcPr marL="76200" marR="76200" marT="76200" marB="76200" anchor="ctr" anchorCtr="0" horzOverflow="overflow">
                    <a:solidFill>
                      <a:srgbClr val="F5F5F5"/>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Result for 1 year"/>
          <p:cNvSpPr txBox="1"/>
          <p:nvPr>
            <p:ph type="title"/>
          </p:nvPr>
        </p:nvSpPr>
        <p:spPr>
          <a:prstGeom prst="rect">
            <a:avLst/>
          </a:prstGeom>
        </p:spPr>
        <p:txBody>
          <a:bodyPr/>
          <a:lstStyle/>
          <a:p>
            <a:pPr/>
            <a:r>
              <a:t>Result for 1 year</a:t>
            </a:r>
          </a:p>
        </p:txBody>
      </p:sp>
      <p:sp>
        <p:nvSpPr>
          <p:cNvPr id="193" name="forecast2=model.predict(future2)…"/>
          <p:cNvSpPr txBox="1"/>
          <p:nvPr/>
        </p:nvSpPr>
        <p:spPr>
          <a:xfrm>
            <a:off x="2939933" y="1531241"/>
            <a:ext cx="3264134"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forecast2=model.predict(future2)</a:t>
            </a:r>
          </a:p>
          <a:p>
            <a:pPr/>
            <a:r>
              <a:t>model.plot(forecast2)</a:t>
            </a:r>
          </a:p>
        </p:txBody>
      </p:sp>
      <p:pic>
        <p:nvPicPr>
          <p:cNvPr id="194" name="Image" descr="Image"/>
          <p:cNvPicPr>
            <a:picLocks noChangeAspect="1"/>
          </p:cNvPicPr>
          <p:nvPr/>
        </p:nvPicPr>
        <p:blipFill>
          <a:blip r:embed="rId3">
            <a:extLst/>
          </a:blip>
          <a:stretch>
            <a:fillRect/>
          </a:stretch>
        </p:blipFill>
        <p:spPr>
          <a:xfrm>
            <a:off x="1506695" y="2470588"/>
            <a:ext cx="6130610" cy="365081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Compare with reality"/>
          <p:cNvSpPr txBox="1"/>
          <p:nvPr>
            <p:ph type="title"/>
          </p:nvPr>
        </p:nvSpPr>
        <p:spPr>
          <a:prstGeom prst="rect">
            <a:avLst/>
          </a:prstGeom>
        </p:spPr>
        <p:txBody>
          <a:bodyPr/>
          <a:lstStyle/>
          <a:p>
            <a:pPr/>
            <a:r>
              <a:t>Compare with reality</a:t>
            </a:r>
          </a:p>
        </p:txBody>
      </p:sp>
      <p:sp>
        <p:nvSpPr>
          <p:cNvPr id="199" name="# Add 2017 to the sample…"/>
          <p:cNvSpPr txBox="1"/>
          <p:nvPr/>
        </p:nvSpPr>
        <p:spPr>
          <a:xfrm>
            <a:off x="1114147" y="1309126"/>
            <a:ext cx="6915706" cy="176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Add 2017 to the sample</a:t>
            </a:r>
          </a:p>
          <a:p>
            <a:pPr/>
            <a:r>
              <a:t>df2=total[datetime(2014, 1, 1, 0, 0, 0):datetime(2017, 12, 31, 23, 59, 59)]</a:t>
            </a:r>
          </a:p>
          <a:p>
            <a:pPr/>
            <a:r>
              <a:t># and use only data points at every day</a:t>
            </a:r>
          </a:p>
          <a:p>
            <a:pPr/>
            <a:r>
              <a:t>df2=df2.resample('D').median()</a:t>
            </a:r>
          </a:p>
          <a:p>
            <a:pPr/>
            <a:r>
              <a:t># and plot it</a:t>
            </a:r>
          </a:p>
          <a:p>
            <a:pPr/>
            <a:r>
              <a:t>df2.plot(grid=True)</a:t>
            </a:r>
          </a:p>
        </p:txBody>
      </p:sp>
      <p:pic>
        <p:nvPicPr>
          <p:cNvPr id="200" name="Image" descr="Image"/>
          <p:cNvPicPr>
            <a:picLocks noChangeAspect="1"/>
          </p:cNvPicPr>
          <p:nvPr/>
        </p:nvPicPr>
        <p:blipFill>
          <a:blip r:embed="rId3">
            <a:extLst/>
          </a:blip>
          <a:stretch>
            <a:fillRect/>
          </a:stretch>
        </p:blipFill>
        <p:spPr>
          <a:xfrm>
            <a:off x="1625195" y="3062996"/>
            <a:ext cx="5256854" cy="375288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512063">
              <a:defRPr sz="3359">
                <a:latin typeface="BankGothic Lt BT"/>
                <a:ea typeface="BankGothic Lt BT"/>
                <a:cs typeface="BankGothic Lt BT"/>
                <a:sym typeface="BankGothic Lt BT"/>
              </a:defRPr>
            </a:lvl1pPr>
          </a:lstStyle>
          <a:p>
            <a:pPr/>
            <a:r>
              <a:t>Temporal predictive analysis of Big Data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Lecture 4: Temporal predictive analysis"/>
          <p:cNvSpPr txBox="1"/>
          <p:nvPr>
            <p:ph type="title"/>
          </p:nvPr>
        </p:nvSpPr>
        <p:spPr>
          <a:prstGeom prst="rect">
            <a:avLst/>
          </a:prstGeom>
        </p:spPr>
        <p:txBody>
          <a:bodyPr/>
          <a:lstStyle>
            <a:lvl1pPr defTabSz="841247">
              <a:defRPr sz="4048"/>
            </a:lvl1pPr>
          </a:lstStyle>
          <a:p>
            <a:pPr/>
            <a:r>
              <a:t>Lecture 4: Temporal predictive analysis</a:t>
            </a:r>
          </a:p>
        </p:txBody>
      </p:sp>
      <p:sp>
        <p:nvSpPr>
          <p:cNvPr id="130" name="Pulling statistics out of BD…"/>
          <p:cNvSpPr txBox="1"/>
          <p:nvPr>
            <p:ph type="body" idx="1"/>
          </p:nvPr>
        </p:nvSpPr>
        <p:spPr>
          <a:prstGeom prst="rect">
            <a:avLst/>
          </a:prstGeom>
        </p:spPr>
        <p:txBody>
          <a:bodyPr/>
          <a:lstStyle/>
          <a:p>
            <a:pPr/>
            <a:r>
              <a:t>Pulling statistics out of BD</a:t>
            </a:r>
          </a:p>
          <a:p>
            <a:pPr/>
            <a:r>
              <a:t>Statistical prediction</a:t>
            </a:r>
          </a:p>
          <a:p>
            <a:pPr/>
            <a:r>
              <a:t>Temporal data processing with Prophet</a:t>
            </a:r>
          </a:p>
          <a:p>
            <a:pPr/>
            <a:r>
              <a:t>Pulling surprises out of BD</a:t>
            </a:r>
          </a:p>
          <a:p>
            <a:pPr/>
            <a:r>
              <a:t>Clusters and anomalies</a:t>
            </a:r>
          </a:p>
          <a:p>
            <a:pPr/>
            <a:r>
              <a:t>Insight and decisions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tatistics for Big Data"/>
          <p:cNvSpPr txBox="1"/>
          <p:nvPr>
            <p:ph type="title"/>
          </p:nvPr>
        </p:nvSpPr>
        <p:spPr>
          <a:prstGeom prst="rect">
            <a:avLst/>
          </a:prstGeom>
        </p:spPr>
        <p:txBody>
          <a:bodyPr/>
          <a:lstStyle/>
          <a:p>
            <a:pPr/>
            <a:r>
              <a:t>Statistics for Big Data</a:t>
            </a:r>
          </a:p>
        </p:txBody>
      </p:sp>
      <p:sp>
        <p:nvSpPr>
          <p:cNvPr id="133"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Regression for Big Data"/>
          <p:cNvSpPr txBox="1"/>
          <p:nvPr>
            <p:ph type="title"/>
          </p:nvPr>
        </p:nvSpPr>
        <p:spPr>
          <a:prstGeom prst="rect">
            <a:avLst/>
          </a:prstGeom>
        </p:spPr>
        <p:txBody>
          <a:bodyPr/>
          <a:lstStyle/>
          <a:p>
            <a:pPr/>
            <a:r>
              <a:t>Regression for Big Data</a:t>
            </a:r>
          </a:p>
        </p:txBody>
      </p:sp>
      <p:sp>
        <p:nvSpPr>
          <p:cNvPr id="136" name="ANOVA comes here…"/>
          <p:cNvSpPr txBox="1"/>
          <p:nvPr>
            <p:ph type="body" idx="1"/>
          </p:nvPr>
        </p:nvSpPr>
        <p:spPr>
          <a:prstGeom prst="rect">
            <a:avLst/>
          </a:prstGeom>
        </p:spPr>
        <p:txBody>
          <a:bodyPr/>
          <a:lstStyle/>
          <a:p>
            <a:pPr/>
            <a:r>
              <a:t>ANOVA comes here…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Example of temporal IoT data: temperature…"/>
          <p:cNvSpPr txBox="1"/>
          <p:nvPr>
            <p:ph type="title"/>
          </p:nvPr>
        </p:nvSpPr>
        <p:spPr>
          <a:xfrm>
            <a:off x="1792288" y="4800600"/>
            <a:ext cx="5486401" cy="804863"/>
          </a:xfrm>
          <a:prstGeom prst="rect">
            <a:avLst/>
          </a:prstGeom>
        </p:spPr>
        <p:txBody>
          <a:bodyPr/>
          <a:lstStyle/>
          <a:p>
            <a:pPr/>
            <a:r>
              <a:t>Example of temporal IoT data: temperature</a:t>
            </a:r>
          </a:p>
          <a:p>
            <a:pPr/>
            <a:r>
              <a:t>Thingspeak Channel 135 (long-running, open data)</a:t>
            </a:r>
          </a:p>
        </p:txBody>
      </p:sp>
      <p:pic>
        <p:nvPicPr>
          <p:cNvPr id="139" name="Picture Placeholder 2" descr="Picture Placeholder 2"/>
          <p:cNvPicPr>
            <a:picLocks noChangeAspect="1"/>
          </p:cNvPicPr>
          <p:nvPr>
            <p:ph type="pic" idx="13"/>
          </p:nvPr>
        </p:nvPicPr>
        <p:blipFill>
          <a:blip r:embed="rId3">
            <a:extLst/>
          </a:blip>
          <a:srcRect l="0" t="174" r="0" b="174"/>
          <a:stretch>
            <a:fillRect/>
          </a:stretch>
        </p:blipFill>
        <p:spPr>
          <a:xfrm>
            <a:off x="1076023" y="1338733"/>
            <a:ext cx="6918797" cy="2835198"/>
          </a:xfrm>
          <a:prstGeom prst="rect">
            <a:avLst/>
          </a:prstGeom>
        </p:spPr>
      </p:pic>
      <p:sp>
        <p:nvSpPr>
          <p:cNvPr id="140" name="http://community.thingspeak.com/forum/announcements/thingspeak-live-chart-multi-channel-second-axis-historical-data-csv-export/"/>
          <p:cNvSpPr txBox="1"/>
          <p:nvPr>
            <p:ph type="body" sz="quarter" idx="1"/>
          </p:nvPr>
        </p:nvSpPr>
        <p:spPr>
          <a:xfrm>
            <a:off x="1792288" y="5761037"/>
            <a:ext cx="5486401" cy="804863"/>
          </a:xfrm>
          <a:prstGeom prst="rect">
            <a:avLst/>
          </a:prstGeom>
        </p:spPr>
        <p:txBody>
          <a:bodyPr/>
          <a:lstStyle/>
          <a:p>
            <a:pPr/>
            <a:r>
              <a:t>http://community.thingspeak.com/forum/announcements/thingspeak-live-chart-multi-channel-second-axis-historical-data-csv-export/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Prophet"/>
          <p:cNvSpPr txBox="1"/>
          <p:nvPr>
            <p:ph type="title"/>
          </p:nvPr>
        </p:nvSpPr>
        <p:spPr>
          <a:prstGeom prst="rect">
            <a:avLst/>
          </a:prstGeom>
        </p:spPr>
        <p:txBody>
          <a:bodyPr/>
          <a:lstStyle/>
          <a:p>
            <a:pPr/>
            <a:r>
              <a:t>Prophet</a:t>
            </a:r>
          </a:p>
        </p:txBody>
      </p:sp>
      <p:sp>
        <p:nvSpPr>
          <p:cNvPr id="145" name="Prophet: forecasting at scale…"/>
          <p:cNvSpPr txBox="1"/>
          <p:nvPr>
            <p:ph type="body" idx="1"/>
          </p:nvPr>
        </p:nvSpPr>
        <p:spPr>
          <a:prstGeom prst="rect">
            <a:avLst/>
          </a:prstGeom>
        </p:spPr>
        <p:txBody>
          <a:bodyPr/>
          <a:lstStyle/>
          <a:p>
            <a:pPr marL="0" indent="0" defTabSz="420623">
              <a:spcBef>
                <a:spcPts val="0"/>
              </a:spcBef>
              <a:buSzTx/>
              <a:buFontTx/>
              <a:buNone/>
              <a:defRPr b="1" sz="4600">
                <a:solidFill>
                  <a:srgbClr val="3B3B3B"/>
                </a:solidFill>
                <a:latin typeface="Helvetica Neue"/>
                <a:ea typeface="Helvetica Neue"/>
                <a:cs typeface="Helvetica Neue"/>
                <a:sym typeface="Helvetica Neue"/>
              </a:defRPr>
            </a:pPr>
            <a:r>
              <a:t>Prophet: forecasting at scale</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r>
              <a:rPr b="0"/>
              <a:t>By: </a:t>
            </a:r>
            <a:r>
              <a:rPr u="sng">
                <a:solidFill>
                  <a:srgbClr val="0000FF"/>
                </a:solidFill>
                <a:uFill>
                  <a:solidFill>
                    <a:srgbClr val="0000FF"/>
                  </a:solidFill>
                </a:uFill>
                <a:hlinkClick r:id="rId3" invalidUrl="" action="" tgtFrame="" tooltip="" history="1" highlightClick="0" endSnd="0"/>
              </a:rPr>
              <a:t>Sean J. Taylor</a:t>
            </a:r>
            <a:r>
              <a:rPr b="0"/>
              <a:t>, </a:t>
            </a:r>
            <a:r>
              <a:rPr u="sng">
                <a:solidFill>
                  <a:srgbClr val="0000FF"/>
                </a:solidFill>
                <a:uFill>
                  <a:solidFill>
                    <a:srgbClr val="0000FF"/>
                  </a:solidFill>
                </a:uFill>
                <a:hlinkClick r:id="rId4" invalidUrl="" action="" tgtFrame="" tooltip="" history="1" highlightClick="0" endSnd="0"/>
              </a:rPr>
              <a:t>Ben Letham</a:t>
            </a:r>
          </a:p>
          <a:p>
            <a:pPr marL="0" indent="0" defTabSz="420623">
              <a:spcBef>
                <a:spcPts val="0"/>
              </a:spcBef>
              <a:buSzTx/>
              <a:buFontTx/>
              <a:buNone/>
              <a:defRPr b="1" sz="1288">
                <a:solidFill>
                  <a:srgbClr val="4E5665"/>
                </a:solidFill>
                <a:latin typeface="Helvetica Neue"/>
                <a:ea typeface="Helvetica Neue"/>
                <a:cs typeface="Helvetica Neue"/>
                <a:sym typeface="Helvetica Neue"/>
              </a:defRPr>
            </a:pP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Today (February 23, 2017) Facebook is </a:t>
            </a:r>
            <a:r>
              <a:rPr>
                <a:solidFill>
                  <a:srgbClr val="4165B3"/>
                </a:solidFill>
                <a:hlinkClick r:id="rId5" invalidUrl="" action="" tgtFrame="" tooltip="" history="1" highlightClick="0" endSnd="0"/>
              </a:rPr>
              <a:t>open sourcing Prophet</a:t>
            </a:r>
            <a:r>
              <a:t>, a forecasting tool available in Python and R. </a:t>
            </a:r>
          </a:p>
          <a:p>
            <a:pPr marL="0" indent="0" defTabSz="420623">
              <a:spcBef>
                <a:spcPts val="0"/>
              </a:spcBef>
              <a:buSzTx/>
              <a:buFontTx/>
              <a:buNone/>
              <a:defRPr b="1" sz="3220">
                <a:solidFill>
                  <a:srgbClr val="3B3B3B"/>
                </a:solidFill>
                <a:latin typeface="Helvetica Neue"/>
                <a:ea typeface="Helvetica Neue"/>
                <a:cs typeface="Helvetica Neue"/>
                <a:sym typeface="Helvetica Neue"/>
              </a:defRPr>
            </a:pPr>
            <a:r>
              <a:t>Where Prophet shines</a:t>
            </a:r>
          </a:p>
          <a:p>
            <a:pPr marL="0" indent="0" defTabSz="420623">
              <a:spcBef>
                <a:spcPts val="0"/>
              </a:spcBef>
              <a:buSzTx/>
              <a:buFontTx/>
              <a:buNone/>
              <a:defRPr sz="1472">
                <a:solidFill>
                  <a:srgbClr val="4E5665"/>
                </a:solidFill>
                <a:latin typeface="Helvetica Neue"/>
                <a:ea typeface="Helvetica Neue"/>
                <a:cs typeface="Helvetica Neue"/>
                <a:sym typeface="Helvetica Neue"/>
              </a:defRPr>
            </a:pPr>
            <a:r>
              <a:t>Not all forecasting problems can be solved by the same procedure. Prophet is optimized for the business forecast tasks we have encountered at Facebook, which typically have any of the following characteristics: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hourly, daily, or weekly observations with at least a few months (preferably a year) of history</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strong multiple “human-scale” seasonalities: day of week and time of year</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important holidays that occur at irregular intervals that are known in advance (e.g. the Super Bowl)</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a reasonable number of missing observations or large outliers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historical trend changes, for instance due to product launches or logging changes</a:t>
            </a:r>
          </a:p>
          <a:p>
            <a:pPr marL="420623" indent="-420623" defTabSz="420623">
              <a:spcBef>
                <a:spcPts val="0"/>
              </a:spcBef>
              <a:buSzTx/>
              <a:buFontTx/>
              <a:buNone/>
              <a:tabLst>
                <a:tab pos="127000" algn="l"/>
                <a:tab pos="419100" algn="l"/>
              </a:tabLst>
              <a:defRPr sz="1472">
                <a:solidFill>
                  <a:srgbClr val="4E5665"/>
                </a:solidFill>
                <a:latin typeface="Helvetica Neue"/>
                <a:ea typeface="Helvetica Neue"/>
                <a:cs typeface="Helvetica Neue"/>
                <a:sym typeface="Helvetica Neue"/>
              </a:defRPr>
            </a:pPr>
            <a:r>
              <a:t>	•	trends that are non-linear growth curves, where a trend hits a natural limit or saturates</a:t>
            </a:r>
          </a:p>
        </p:txBody>
      </p:sp>
      <p:sp>
        <p:nvSpPr>
          <p:cNvPr id="146" name="https://research.fb.com/prophet-forecasting-at-scale/"/>
          <p:cNvSpPr txBox="1"/>
          <p:nvPr/>
        </p:nvSpPr>
        <p:spPr>
          <a:xfrm>
            <a:off x="524812" y="5961379"/>
            <a:ext cx="509717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https://research.fb.com/prophet-forecasting-at-scale/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Open the datafile with Pandas"/>
          <p:cNvSpPr txBox="1"/>
          <p:nvPr>
            <p:ph type="title"/>
          </p:nvPr>
        </p:nvSpPr>
        <p:spPr>
          <a:prstGeom prst="rect">
            <a:avLst/>
          </a:prstGeom>
        </p:spPr>
        <p:txBody>
          <a:bodyPr/>
          <a:lstStyle/>
          <a:p>
            <a:pPr/>
            <a:r>
              <a:t>Open the datafile with Pandas</a:t>
            </a:r>
          </a:p>
        </p:txBody>
      </p:sp>
      <p:sp>
        <p:nvSpPr>
          <p:cNvPr id="151" name="import pandas as pd…"/>
          <p:cNvSpPr txBox="1"/>
          <p:nvPr/>
        </p:nvSpPr>
        <p:spPr>
          <a:xfrm>
            <a:off x="1544061" y="1275080"/>
            <a:ext cx="6055877" cy="4917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import pandas as pd</a:t>
            </a:r>
          </a:p>
          <a:p>
            <a:pPr>
              <a:defRPr sz="1600"/>
            </a:pPr>
            <a:r>
              <a:t>import numpy as np</a:t>
            </a:r>
          </a:p>
          <a:p>
            <a:pPr>
              <a:defRPr sz="1600"/>
            </a:pPr>
            <a:r>
              <a:t>from fbprophet import Prophet</a:t>
            </a:r>
          </a:p>
          <a:p>
            <a:pPr>
              <a:defRPr sz="1600"/>
            </a:pPr>
            <a:r>
              <a:t>from datetime import datetime</a:t>
            </a:r>
          </a:p>
          <a:p>
            <a:pPr>
              <a:defRPr sz="1600"/>
            </a:pPr>
          </a:p>
          <a:p>
            <a:pPr>
              <a:defRPr sz="1600"/>
            </a:pPr>
            <a:r>
              <a:t># Get the Thingspeak temperature data set</a:t>
            </a:r>
          </a:p>
          <a:p>
            <a:pPr>
              <a:defRPr sz="1600"/>
            </a:pPr>
            <a:r>
              <a:t>total = pd.read_csv('temp.csv') </a:t>
            </a:r>
          </a:p>
          <a:p>
            <a:pPr>
              <a:defRPr sz="1600"/>
            </a:pPr>
            <a:r>
              <a:t>total.index = pd.DatetimeIndex(total['created_at'])</a:t>
            </a:r>
          </a:p>
          <a:p>
            <a:pPr>
              <a:defRPr sz="1600"/>
            </a:pPr>
          </a:p>
          <a:p>
            <a:pPr>
              <a:defRPr sz="1600"/>
            </a:pPr>
            <a:r>
              <a:t># Just use two years </a:t>
            </a:r>
          </a:p>
          <a:p>
            <a:pPr>
              <a:defRPr sz="1600"/>
            </a:pPr>
            <a:r>
              <a:t>df=total[datetime(2014, 1, 1, 0, 0, 0):datetime(2016, 12, 31, 23, 59, 59)]</a:t>
            </a:r>
          </a:p>
          <a:p>
            <a:pPr>
              <a:defRPr sz="1600"/>
            </a:pPr>
          </a:p>
          <a:p>
            <a:pPr>
              <a:defRPr sz="1600"/>
            </a:pPr>
            <a:r>
              <a:t># and use only data points at every hour</a:t>
            </a:r>
          </a:p>
          <a:p>
            <a:pPr>
              <a:defRPr sz="1600"/>
            </a:pPr>
            <a:r>
              <a:t>df=df.resample('H').median()</a:t>
            </a:r>
          </a:p>
          <a:p>
            <a:pPr>
              <a:defRPr sz="1600"/>
            </a:pPr>
          </a:p>
          <a:p>
            <a:pPr>
              <a:defRPr sz="1600"/>
            </a:pPr>
            <a:r>
              <a:t># Prophet requires the independent variable called "ds"</a:t>
            </a:r>
          </a:p>
          <a:p>
            <a:pPr>
              <a:defRPr sz="1600"/>
            </a:pPr>
            <a:r>
              <a:t>df['ds'] = df.index</a:t>
            </a:r>
          </a:p>
          <a:p>
            <a:pPr>
              <a:defRPr sz="1600"/>
            </a:pPr>
          </a:p>
          <a:p>
            <a:pPr>
              <a:defRPr sz="1600"/>
            </a:pPr>
            <a:r>
              <a:t># and the dependent variable called "y"</a:t>
            </a:r>
          </a:p>
          <a:p>
            <a:pPr>
              <a:defRPr sz="1600"/>
            </a:pPr>
            <a:r>
              <a:t>df['y'] = df['Temperature']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First confirm the contents of data"/>
          <p:cNvSpPr txBox="1"/>
          <p:nvPr>
            <p:ph type="title"/>
          </p:nvPr>
        </p:nvSpPr>
        <p:spPr>
          <a:prstGeom prst="rect">
            <a:avLst/>
          </a:prstGeom>
        </p:spPr>
        <p:txBody>
          <a:bodyPr/>
          <a:lstStyle/>
          <a:p>
            <a:pPr/>
            <a:r>
              <a:t>First confirm the contents of data</a:t>
            </a:r>
          </a:p>
        </p:txBody>
      </p:sp>
      <p:sp>
        <p:nvSpPr>
          <p:cNvPr id="156" name="# Take a look at the data…"/>
          <p:cNvSpPr txBox="1"/>
          <p:nvPr/>
        </p:nvSpPr>
        <p:spPr>
          <a:xfrm>
            <a:off x="2942054" y="1910350"/>
            <a:ext cx="3259892"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Take a look at the data</a:t>
            </a:r>
          </a:p>
          <a:p>
            <a:pPr/>
            <a:r>
              <a:t>%matplotlib inline</a:t>
            </a:r>
          </a:p>
          <a:p>
            <a:pPr/>
            <a:r>
              <a:t>df["Temperature"].plot(grid=True)</a:t>
            </a:r>
          </a:p>
        </p:txBody>
      </p:sp>
      <p:pic>
        <p:nvPicPr>
          <p:cNvPr id="157" name="Picture Placeholder 2" descr="Picture Placeholder 2"/>
          <p:cNvPicPr>
            <a:picLocks noChangeAspect="1"/>
          </p:cNvPicPr>
          <p:nvPr/>
        </p:nvPicPr>
        <p:blipFill>
          <a:blip r:embed="rId3">
            <a:extLst/>
          </a:blip>
          <a:srcRect l="13" t="3936" r="13" b="0"/>
          <a:stretch>
            <a:fillRect/>
          </a:stretch>
        </p:blipFill>
        <p:spPr>
          <a:xfrm>
            <a:off x="2301541" y="3138350"/>
            <a:ext cx="4540786" cy="326065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