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reate a Classifier and train 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Classifier and train it</a:t>
            </a:r>
          </a:p>
        </p:txBody>
      </p:sp>
      <p:sp>
        <p:nvSpPr>
          <p:cNvPr id="149" name="val classifier = new DecisionTreeClassifier().…"/>
          <p:cNvSpPr txBox="1"/>
          <p:nvPr/>
        </p:nvSpPr>
        <p:spPr>
          <a:xfrm>
            <a:off x="2305646" y="1275080"/>
            <a:ext cx="4532708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val classifier = new DecisionTreeClassifier().</a:t>
            </a:r>
          </a:p>
          <a:p>
            <a:pPr/>
            <a:r>
              <a:t>      setSeed(Random.nextLong()).</a:t>
            </a:r>
          </a:p>
          <a:p>
            <a:pPr/>
            <a:r>
              <a:t>      setLabelCol("Cover_Type").</a:t>
            </a:r>
          </a:p>
          <a:p>
            <a:pPr/>
            <a:r>
              <a:t>      setFeaturesCol("featureVector").</a:t>
            </a:r>
          </a:p>
          <a:p>
            <a:pPr/>
            <a:r>
              <a:t>      setPredictionCol("prediction")</a:t>
            </a:r>
          </a:p>
          <a:p>
            <a:pPr/>
          </a:p>
          <a:p>
            <a:pPr/>
            <a:r>
              <a:t>    val model = classifier.fit(assembledTrainData)</a:t>
            </a:r>
          </a:p>
          <a:p>
            <a:pPr/>
            <a:r>
              <a:t>    println(model.toDebugString)</a:t>
            </a:r>
          </a:p>
          <a:p>
            <a:pPr/>
          </a:p>
        </p:txBody>
      </p:sp>
      <p:sp>
        <p:nvSpPr>
          <p:cNvPr id="150" name="classifier: org.apache.spark.ml.classification.DecisionTreeClassifier = dtc_8f2aed40cf03…"/>
          <p:cNvSpPr txBox="1"/>
          <p:nvPr/>
        </p:nvSpPr>
        <p:spPr>
          <a:xfrm>
            <a:off x="856587" y="3656342"/>
            <a:ext cx="8335081" cy="310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classifier: org.apache.spark.ml.classification.DecisionTreeClassifier = dtc_8f2aed40cf03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model: org.apache.spark.ml.classification.DecisionTreeClassificationModel = DecisionTreeClassificationModel (uid=dtc_8f2aed40cf03) of depth 5 with 63 nodes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DecisionTreeClassificationModel (uid=dtc_8f2aed40cf03) of depth 5 with 63 nodes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If (feature 0 &lt;= 3050.0)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If (feature 0 &lt;= 2557.0)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If (feature 10 &lt;= 0.0)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If (feature 0 &lt;= 2445.0)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If (feature 3 &lt;= 0.0)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Predict: 4.0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Else (feature 3 &gt; 0.0)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Predict: 3.0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Else (feature 0 &gt; 2445.0)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If (feature 17 &lt;= 0.0)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Predict: 2.0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Else (feature 17 &gt; 0.0)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hat are the contribu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the contributions?</a:t>
            </a:r>
          </a:p>
        </p:txBody>
      </p:sp>
      <p:sp>
        <p:nvSpPr>
          <p:cNvPr id="153" name="model.featureImportances.toArray.zip(inputCols).…"/>
          <p:cNvSpPr txBox="1"/>
          <p:nvPr/>
        </p:nvSpPr>
        <p:spPr>
          <a:xfrm>
            <a:off x="2361177" y="1643379"/>
            <a:ext cx="442164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    model.featureImportances.toArray.zip(inputCols).</a:t>
            </a:r>
          </a:p>
          <a:p>
            <a:pPr>
              <a:defRPr sz="1600"/>
            </a:pPr>
            <a:r>
              <a:t>      sorted.reverse.foreach(println)</a:t>
            </a:r>
          </a:p>
        </p:txBody>
      </p:sp>
      <p:sp>
        <p:nvSpPr>
          <p:cNvPr id="154" name="(0.7796919815211103,Elevation)…"/>
          <p:cNvSpPr txBox="1"/>
          <p:nvPr/>
        </p:nvSpPr>
        <p:spPr>
          <a:xfrm>
            <a:off x="1822011" y="2297442"/>
            <a:ext cx="5499979" cy="4142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(0.7796919815211103,Elevation)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(0.0398128237749954,Horizontal_Distance_To_Hydrology)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(0.03156107154830829,Hillshade_Noon)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(0.030198698429345045,Soil_Type_3)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(0.0282780732216438,Wilderness_Area_0)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(0.026920786045451794,Soil_Type_31)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(0.023965641197494086,Soil_Type_1)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(0.011002916912030062,Wilderness_Area_2)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(0.009654840511466256,Soil_Type_28)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(0.0058962988381604554,Horizontal_Distance_To_Roadways)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(0.005292807192707336,Soil_Type_22)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(0.0031396067779140015,Wilderness_Area_1)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(0.00255369485868422,Hillshade_9am)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(0.0017475453048820069,Horizontal_Distance_To_Fire_Points)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(2.832138658070966E-4,Soil_Type_8)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(0.0,Wilderness_Area_3)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(0.0,Vertical_Distance_To_Hydrology)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(0.0,Soil_Type_9)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(0.0,Soil_Type_7)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(0.0,Soil_Type_6)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valuate the classifier on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Evaluate the classifier on data</a:t>
            </a:r>
          </a:p>
        </p:txBody>
      </p:sp>
      <p:sp>
        <p:nvSpPr>
          <p:cNvPr id="157" name="val predictions = model.transform(assembledTrainData)…"/>
          <p:cNvSpPr txBox="1"/>
          <p:nvPr/>
        </p:nvSpPr>
        <p:spPr>
          <a:xfrm>
            <a:off x="1896586" y="1579880"/>
            <a:ext cx="5350828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  val predictions = model.transform(assembledTrainData)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    predictions.select("Cover_Type", "prediction", "probability").</a:t>
            </a:r>
          </a:p>
          <a:p>
            <a:pPr>
              <a:defRPr sz="1600"/>
            </a:pPr>
            <a:r>
              <a:t>      show(truncate = false)</a:t>
            </a:r>
          </a:p>
        </p:txBody>
      </p:sp>
      <p:sp>
        <p:nvSpPr>
          <p:cNvPr id="158" name="predictions: org.apache.spark.sql.DataFrame = [Elevation: int, Aspect: int ... 57 more fields]…"/>
          <p:cNvSpPr txBox="1"/>
          <p:nvPr/>
        </p:nvSpPr>
        <p:spPr>
          <a:xfrm>
            <a:off x="347979" y="2945142"/>
            <a:ext cx="12245788" cy="2923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predictions: org.apache.spark.sql.DataFrame = [Elevation: int, Aspect: int ... 57 more fields]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+----------+----------+------------------------------------------------------------------------------------------------+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|Cover_Type|prediction|probability                                                                                  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+----------+----------+------------------------------------------------------------------------------------------------+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|4.0       |[0.0,0.0,0.04187082405345212,0.2846325167037862,0.44097995545657015,0.0,0.23251670378619155,0.0]|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ransfer the classifier to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Transfer the classifier to RDD</a:t>
            </a:r>
          </a:p>
        </p:txBody>
      </p:sp>
      <p:sp>
        <p:nvSpPr>
          <p:cNvPr id="161" name="val evaluator = new MulticlassClassificationEvaluator().…"/>
          <p:cNvSpPr txBox="1"/>
          <p:nvPr/>
        </p:nvSpPr>
        <p:spPr>
          <a:xfrm>
            <a:off x="1360904" y="1592580"/>
            <a:ext cx="6422192" cy="371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    val evaluator = new MulticlassClassificationEvaluator().</a:t>
            </a:r>
          </a:p>
          <a:p>
            <a:pPr>
              <a:defRPr sz="1600"/>
            </a:pPr>
            <a:r>
              <a:t>      setLabelCol("Cover_Type").</a:t>
            </a:r>
          </a:p>
          <a:p>
            <a:pPr>
              <a:defRPr sz="1600"/>
            </a:pPr>
            <a:r>
              <a:t>      setPredictionCol("prediction")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    val accuracy = evaluator.setMetricName("accuracy").evaluate(predictions)</a:t>
            </a:r>
          </a:p>
          <a:p>
            <a:pPr>
              <a:defRPr sz="1600"/>
            </a:pPr>
            <a:r>
              <a:t>    val f1 = evaluator.setMetricName("f1").evaluate(predictions)</a:t>
            </a:r>
          </a:p>
          <a:p>
            <a:pPr>
              <a:defRPr sz="1600"/>
            </a:pPr>
            <a:r>
              <a:t>    println(accuracy)</a:t>
            </a:r>
          </a:p>
          <a:p>
            <a:pPr>
              <a:defRPr sz="1600"/>
            </a:pPr>
            <a:r>
              <a:t>    println(f1)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    val predictionRDD = predictions.</a:t>
            </a:r>
          </a:p>
          <a:p>
            <a:pPr>
              <a:defRPr sz="1600"/>
            </a:pPr>
            <a:r>
              <a:t>      select("prediction", "Cover_Type").</a:t>
            </a:r>
          </a:p>
          <a:p>
            <a:pPr>
              <a:defRPr sz="1600"/>
            </a:pPr>
            <a:r>
              <a:t>      as[(Double,Double)].rdd</a:t>
            </a:r>
          </a:p>
          <a:p>
            <a:pPr>
              <a:defRPr sz="1600"/>
            </a:pPr>
            <a:r>
              <a:t>    val multiclassMetrics = new MulticlassMetrics(predictionRDD)</a:t>
            </a:r>
          </a:p>
          <a:p>
            <a:pPr>
              <a:defRPr sz="1600"/>
            </a:pPr>
            <a:r>
              <a:t>    println(multiclassMetrics.confusionMatrix)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et the confusion matrix from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the confusion matrix from RDD</a:t>
            </a:r>
          </a:p>
        </p:txBody>
      </p:sp>
      <p:sp>
        <p:nvSpPr>
          <p:cNvPr id="164" name="val confusionMatrix = predictions.…"/>
          <p:cNvSpPr txBox="1"/>
          <p:nvPr/>
        </p:nvSpPr>
        <p:spPr>
          <a:xfrm>
            <a:off x="1360904" y="1592580"/>
            <a:ext cx="3036948" cy="22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  val confusionMatrix = predictions.</a:t>
            </a:r>
          </a:p>
          <a:p>
            <a:pPr>
              <a:defRPr sz="1600"/>
            </a:pPr>
            <a:r>
              <a:t>      groupBy("Cover_Type").</a:t>
            </a:r>
          </a:p>
          <a:p>
            <a:pPr>
              <a:defRPr sz="1600"/>
            </a:pPr>
            <a:r>
              <a:t>      pivot("prediction", (1 to 7)).</a:t>
            </a:r>
          </a:p>
          <a:p>
            <a:pPr>
              <a:defRPr sz="1600"/>
            </a:pPr>
            <a:r>
              <a:t>      count().</a:t>
            </a:r>
          </a:p>
          <a:p>
            <a:pPr>
              <a:defRPr sz="1600"/>
            </a:pPr>
            <a:r>
              <a:t>      na.fill(0.0).</a:t>
            </a:r>
          </a:p>
          <a:p>
            <a:pPr>
              <a:defRPr sz="1600"/>
            </a:pPr>
            <a:r>
              <a:t>      orderBy("Cover_Type")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    confusionMatrix.show()</a:t>
            </a:r>
          </a:p>
        </p:txBody>
      </p:sp>
      <p:sp>
        <p:nvSpPr>
          <p:cNvPr id="165" name="confusionMatrix: org.apache.spark.sql.Dataset[org.apache.spark.sql.Row] = [Cover_Type: double, 1: bigint ... 6 more fields]…"/>
          <p:cNvSpPr txBox="1"/>
          <p:nvPr/>
        </p:nvSpPr>
        <p:spPr>
          <a:xfrm>
            <a:off x="953040" y="3719842"/>
            <a:ext cx="9066720" cy="2720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confusionMatrix: org.apache.spark.sql.Dataset[org.apache.spark.sql.Row] = [Cover_Type: double, 1: bigint ... 6 more fields]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+----------+------+------+-----+---+---+---+-----+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|Cover_Type|     1|     2|    3|  4|  5|  6|    7|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+----------+------+------+-----+---+---+---+-----+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1.0|128315| 56428|  161|  0|  0|  0| 5709|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2.0| 49194|200664| 4268| 94|  0|  0|  849|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3.0|     0|  5983|25665|639|  0|  0|    0|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4.0|     0|    21| 1454|990|  0|  0|    0|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5.0|     2|  7815|  734|  0|  0|  0|    0|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6.0|     0|  6362| 8668|522|  0|  0|    0|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7.0|  7642|   169|   54|  0|  0|  0|10511|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+----------+------+------+-----+---+---+---+-----+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for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he use of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use of regression</a:t>
            </a:r>
          </a:p>
        </p:txBody>
      </p:sp>
      <p:sp>
        <p:nvSpPr>
          <p:cNvPr id="120" name="We have observations of “inputs” and “outputs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6042" indent="-336042" defTabSz="896111">
              <a:defRPr sz="3136"/>
            </a:pPr>
            <a:r>
              <a:t>We have observations of “inputs” and “outputs”</a:t>
            </a:r>
          </a:p>
          <a:p>
            <a:pPr marL="336042" indent="-336042" defTabSz="896111">
              <a:defRPr sz="3136"/>
            </a:pPr>
            <a:r>
              <a:t>We want to find a relationship, giving the mapping from the inputs to outputs</a:t>
            </a:r>
          </a:p>
          <a:p>
            <a:pPr marL="336042" indent="-336042" defTabSz="896111">
              <a:defRPr sz="3136"/>
            </a:pPr>
            <a:r>
              <a:t>If successful, that mapping will allow predicting outputs corresponding to new, never-seen-before inputs</a:t>
            </a:r>
          </a:p>
          <a:p>
            <a:pPr marL="336042" indent="-336042" defTabSz="896111">
              <a:defRPr sz="3136"/>
            </a:pPr>
            <a:r>
              <a:t>Difference with “prediction”: there is not necessarily a temporal 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all: “Linear Regression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Recall: “Linear Regression”</a:t>
            </a:r>
          </a:p>
        </p:txBody>
      </p:sp>
      <p:pic>
        <p:nvPicPr>
          <p:cNvPr id="123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xample: forest covers in different environ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forest covers in different environments</a:t>
            </a:r>
          </a:p>
        </p:txBody>
      </p:sp>
      <p:pic>
        <p:nvPicPr>
          <p:cNvPr id="127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18874" y="612775"/>
            <a:ext cx="7033228" cy="4114800"/>
          </a:xfrm>
          <a:prstGeom prst="rect">
            <a:avLst/>
          </a:prstGeom>
        </p:spPr>
      </p:pic>
      <p:sp>
        <p:nvSpPr>
          <p:cNvPr id="128" name="How does the forest depend on: altitude, climate, soil type etc.?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the forest depend on: altitude, climate, soil type etc.?</a:t>
            </a:r>
          </a:p>
          <a:p>
            <a:pPr/>
            <a:r>
              <a:t>Can we predict the forest that will develop in a given area, from measuring the various environmental conditions?</a:t>
            </a:r>
          </a:p>
        </p:txBody>
      </p:sp>
      <p:sp>
        <p:nvSpPr>
          <p:cNvPr id="129" name="https://archive.ics.uci.edu/ml/datasets/covertype"/>
          <p:cNvSpPr txBox="1"/>
          <p:nvPr/>
        </p:nvSpPr>
        <p:spPr>
          <a:xfrm>
            <a:off x="905961" y="6240779"/>
            <a:ext cx="343484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https://archive.ics.uci.edu/ml/datasets/covertype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mports for Spark Machine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Imports for Spark Machine Learning</a:t>
            </a:r>
          </a:p>
        </p:txBody>
      </p:sp>
      <p:sp>
        <p:nvSpPr>
          <p:cNvPr id="132" name="import org.apache.spark.ml.{PipelineModel, Pipeline}…"/>
          <p:cNvSpPr txBox="1"/>
          <p:nvPr/>
        </p:nvSpPr>
        <p:spPr>
          <a:xfrm>
            <a:off x="1020162" y="2291079"/>
            <a:ext cx="7103676" cy="344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import org.apache.spark.ml.{PipelineModel, Pipeline}</a:t>
            </a:r>
          </a:p>
          <a:p>
            <a:pPr/>
            <a:r>
              <a:t>import org.apache.spark.ml.classification.{DecisionTreeClassifier,</a:t>
            </a:r>
          </a:p>
          <a:p>
            <a:pPr/>
            <a:r>
              <a:t>  RandomForestClassifier, RandomForestClassificationModel}</a:t>
            </a:r>
          </a:p>
          <a:p>
            <a:pPr/>
            <a:r>
              <a:t>import org.apache.spark.ml.evaluation.MulticlassClassificationEvaluator</a:t>
            </a:r>
          </a:p>
          <a:p>
            <a:pPr/>
            <a:r>
              <a:t>import org.apache.spark.ml.feature.{VectorAssembler, VectorIndexer}</a:t>
            </a:r>
          </a:p>
          <a:p>
            <a:pPr/>
            <a:r>
              <a:t>import org.apache.spark.ml.linalg.Vector</a:t>
            </a:r>
          </a:p>
          <a:p>
            <a:pPr/>
            <a:r>
              <a:t>import org.apache.spark.ml.tuning.{ParamGridBuilder, TrainValidationSplit}</a:t>
            </a:r>
          </a:p>
          <a:p>
            <a:pPr/>
            <a:r>
              <a:t>import org.apache.spark.mllib.evaluation.MulticlassMetrics</a:t>
            </a:r>
          </a:p>
          <a:p>
            <a:pPr/>
            <a:r>
              <a:t>import org.apache.spark.sql.{DataFrame, SparkSession}</a:t>
            </a:r>
          </a:p>
          <a:p>
            <a:pPr/>
            <a:r>
              <a:t>import org.apache.spark.sql.functions._</a:t>
            </a:r>
          </a:p>
          <a:p>
            <a:pPr/>
            <a:r>
              <a:t>import scala.util.Random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pen CSV, give name to colum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CSV, give name to columns</a:t>
            </a:r>
          </a:p>
        </p:txBody>
      </p:sp>
      <p:sp>
        <p:nvSpPr>
          <p:cNvPr id="135" name="import spark.implicits._…"/>
          <p:cNvSpPr txBox="1"/>
          <p:nvPr/>
        </p:nvSpPr>
        <p:spPr>
          <a:xfrm>
            <a:off x="821340" y="1440179"/>
            <a:ext cx="7501320" cy="506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    import spark.implicits._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    val dataWithoutHeader = spark.read.</a:t>
            </a:r>
          </a:p>
          <a:p>
            <a:pPr>
              <a:defRPr sz="1200"/>
            </a:pPr>
            <a:r>
              <a:t>      option("inferSchema", true).</a:t>
            </a:r>
          </a:p>
          <a:p>
            <a:pPr>
              <a:defRPr sz="1200"/>
            </a:pPr>
            <a:r>
              <a:t>      option("header", false).</a:t>
            </a:r>
          </a:p>
          <a:p>
            <a:pPr>
              <a:defRPr sz="1200"/>
            </a:pPr>
            <a:r>
              <a:t>      csv("/Users/markon/ITU/covtype.data")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    val colNames = Seq(</a:t>
            </a:r>
          </a:p>
          <a:p>
            <a:pPr>
              <a:defRPr sz="1200"/>
            </a:pPr>
            <a:r>
              <a:t>        "Elevation", "Aspect", "Slope",</a:t>
            </a:r>
          </a:p>
          <a:p>
            <a:pPr>
              <a:defRPr sz="1200"/>
            </a:pPr>
            <a:r>
              <a:t>        "Horizontal_Distance_To_Hydrology", "Vertical_Distance_To_Hydrology",</a:t>
            </a:r>
          </a:p>
          <a:p>
            <a:pPr>
              <a:defRPr sz="1200"/>
            </a:pPr>
            <a:r>
              <a:t>        "Horizontal_Distance_To_Roadways",</a:t>
            </a:r>
          </a:p>
          <a:p>
            <a:pPr>
              <a:defRPr sz="1200"/>
            </a:pPr>
            <a:r>
              <a:t>        "Hillshade_9am", "Hillshade_Noon", "Hillshade_3pm",</a:t>
            </a:r>
          </a:p>
          <a:p>
            <a:pPr>
              <a:defRPr sz="1200"/>
            </a:pPr>
            <a:r>
              <a:t>        "Horizontal_Distance_To_Fire_Points"</a:t>
            </a:r>
          </a:p>
          <a:p>
            <a:pPr>
              <a:defRPr sz="1200"/>
            </a:pPr>
            <a:r>
              <a:t>      ) ++ (</a:t>
            </a:r>
          </a:p>
          <a:p>
            <a:pPr>
              <a:defRPr sz="1200"/>
            </a:pPr>
            <a:r>
              <a:t>        (0 until 4).map(i =&gt; s"Wilderness_Area_$i")</a:t>
            </a:r>
          </a:p>
          <a:p>
            <a:pPr>
              <a:defRPr sz="1200"/>
            </a:pPr>
            <a:r>
              <a:t>      ) ++ (</a:t>
            </a:r>
          </a:p>
          <a:p>
            <a:pPr>
              <a:defRPr sz="1200"/>
            </a:pPr>
            <a:r>
              <a:t>        (0 until 40).map(i =&gt; s"Soil_Type_$i")</a:t>
            </a:r>
          </a:p>
          <a:p>
            <a:pPr>
              <a:defRPr sz="1200"/>
            </a:pPr>
            <a:r>
              <a:t>      ) ++ Seq("Cover_Type")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    val data = dataWithoutHeader.toDF(colNames:_*).</a:t>
            </a:r>
          </a:p>
          <a:p>
            <a:pPr>
              <a:defRPr sz="1200"/>
            </a:pPr>
            <a:r>
              <a:t>      withColumn("Cover_Type", $"Cover_Type".cast("double"))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    data.show()</a:t>
            </a:r>
          </a:p>
          <a:p>
            <a:pPr>
              <a:defRPr sz="1200"/>
            </a:pPr>
            <a:r>
              <a:t>    data.head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    // Split into 90% train (+ CV), 10% test</a:t>
            </a:r>
          </a:p>
          <a:p>
            <a:pPr>
              <a:defRPr sz="1200"/>
            </a:pPr>
            <a:r>
              <a:t>    val Array(trainData, testData) = data.randomSplit(Array(0.9, 0.1))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ead of the resulting 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 of the resulting table</a:t>
            </a:r>
          </a:p>
        </p:txBody>
      </p:sp>
      <p:sp>
        <p:nvSpPr>
          <p:cNvPr id="138" name="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…"/>
          <p:cNvSpPr txBox="1"/>
          <p:nvPr/>
        </p:nvSpPr>
        <p:spPr>
          <a:xfrm>
            <a:off x="578445" y="1697891"/>
            <a:ext cx="43675310" cy="84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Elevation|Aspect|Slope|Horizontal_Distance_To_Hydrology|Vertical_Distance_To_Hydrology|Horizontal_Distance_To_Roadways|Hillshade_9am|Hillshade_Noon|Hillshade_3pm|Horizontal_Distance_To_Fire_Points|Wilderness_Area_0|Wilderness_Area_1|Wilderness_Area_2|Wilderness_Area_3|Soil_Type_0|Soil_Type_1|Soil_Type_2|Soil_Type_3|Soil_Type_4|Soil_Type_5|Soil_Type_6|Soil_Type_7|Soil_Type_8|Soil_Type_9|Soil_Type_10|Soil_Type_11|Soil_Type_12|Soil_Type_13|Soil_Type_14|Soil_Type_15|Soil_Type_16|Soil_Type_17|Soil_Type_18|Soil_Type_19|Soil_Type_20|Soil_Type_21|Soil_Type_22|Soil_Type_23|Soil_Type_24|Soil_Type_25|Soil_Type_26|Soil_Type_27|Soil_Type_28|Soil_Type_29|Soil_Type_30|Soil_Type_31|Soil_Type_32|Soil_Type_33|Soil_Type_34|Soil_Type_35|Soil_Type_36|Soil_Type_37|Soil_Type_38|Soil_Type_39|Cover_Type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2596|    51|    3|                             258|                             0|                            510|          221|           232|          148|                              6279|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2590|    56|    2|                             212|                            -6|                            390|          220|           235|          151|                              6225|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</p:txBody>
      </p:sp>
      <p:sp>
        <p:nvSpPr>
          <p:cNvPr id="139" name="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…"/>
          <p:cNvSpPr txBox="1"/>
          <p:nvPr/>
        </p:nvSpPr>
        <p:spPr>
          <a:xfrm>
            <a:off x="-7663855" y="2392362"/>
            <a:ext cx="43675310" cy="84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Elevation|Aspect|Slope|Horizontal_Distance_To_Hydrology|Vertical_Distance_To_Hydrology|Horizontal_Distance_To_Roadways|Hillshade_9am|Hillshade_Noon|Hillshade_3pm|Horizontal_Distance_To_Fire_Points|Wilderness_Area_0|Wilderness_Area_1|Wilderness_Area_2|Wilderness_Area_3|Soil_Type_0|Soil_Type_1|Soil_Type_2|Soil_Type_3|Soil_Type_4|Soil_Type_5|Soil_Type_6|Soil_Type_7|Soil_Type_8|Soil_Type_9|Soil_Type_10|Soil_Type_11|Soil_Type_12|Soil_Type_13|Soil_Type_14|Soil_Type_15|Soil_Type_16|Soil_Type_17|Soil_Type_18|Soil_Type_19|Soil_Type_20|Soil_Type_21|Soil_Type_22|Soil_Type_23|Soil_Type_24|Soil_Type_25|Soil_Type_26|Soil_Type_27|Soil_Type_28|Soil_Type_29|Soil_Type_30|Soil_Type_31|Soil_Type_32|Soil_Type_33|Soil_Type_34|Soil_Type_35|Soil_Type_36|Soil_Type_37|Soil_Type_38|Soil_Type_39|Cover_Type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2596|    51|    3|                             258|                             0|                            510|          221|           232|          148|                              6279|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2590|    56|    2|                             212|                            -6|                            390|          220|           235|          151|                              6225|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</p:txBody>
      </p:sp>
      <p:sp>
        <p:nvSpPr>
          <p:cNvPr id="140" name="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…"/>
          <p:cNvSpPr txBox="1"/>
          <p:nvPr/>
        </p:nvSpPr>
        <p:spPr>
          <a:xfrm>
            <a:off x="-16909455" y="3107897"/>
            <a:ext cx="43675310" cy="84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Elevation|Aspect|Slope|Horizontal_Distance_To_Hydrology|Vertical_Distance_To_Hydrology|Horizontal_Distance_To_Roadways|Hillshade_9am|Hillshade_Noon|Hillshade_3pm|Horizontal_Distance_To_Fire_Points|Wilderness_Area_0|Wilderness_Area_1|Wilderness_Area_2|Wilderness_Area_3|Soil_Type_0|Soil_Type_1|Soil_Type_2|Soil_Type_3|Soil_Type_4|Soil_Type_5|Soil_Type_6|Soil_Type_7|Soil_Type_8|Soil_Type_9|Soil_Type_10|Soil_Type_11|Soil_Type_12|Soil_Type_13|Soil_Type_14|Soil_Type_15|Soil_Type_16|Soil_Type_17|Soil_Type_18|Soil_Type_19|Soil_Type_20|Soil_Type_21|Soil_Type_22|Soil_Type_23|Soil_Type_24|Soil_Type_25|Soil_Type_26|Soil_Type_27|Soil_Type_28|Soil_Type_29|Soil_Type_30|Soil_Type_31|Soil_Type_32|Soil_Type_33|Soil_Type_34|Soil_Type_35|Soil_Type_36|Soil_Type_37|Soil_Type_38|Soil_Type_39|Cover_Type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2596|    51|    3|                             258|                             0|                            510|          221|           232|          148|                              6279|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2590|    56|    2|                             212|                            -6|                            390|          220|           235|          151|                              6225|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</p:txBody>
      </p:sp>
      <p:sp>
        <p:nvSpPr>
          <p:cNvPr id="141" name="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…"/>
          <p:cNvSpPr txBox="1"/>
          <p:nvPr/>
        </p:nvSpPr>
        <p:spPr>
          <a:xfrm>
            <a:off x="-25812155" y="3857503"/>
            <a:ext cx="43675310" cy="84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Elevation|Aspect|Slope|Horizontal_Distance_To_Hydrology|Vertical_Distance_To_Hydrology|Horizontal_Distance_To_Roadways|Hillshade_9am|Hillshade_Noon|Hillshade_3pm|Horizontal_Distance_To_Fire_Points|Wilderness_Area_0|Wilderness_Area_1|Wilderness_Area_2|Wilderness_Area_3|Soil_Type_0|Soil_Type_1|Soil_Type_2|Soil_Type_3|Soil_Type_4|Soil_Type_5|Soil_Type_6|Soil_Type_7|Soil_Type_8|Soil_Type_9|Soil_Type_10|Soil_Type_11|Soil_Type_12|Soil_Type_13|Soil_Type_14|Soil_Type_15|Soil_Type_16|Soil_Type_17|Soil_Type_18|Soil_Type_19|Soil_Type_20|Soil_Type_21|Soil_Type_22|Soil_Type_23|Soil_Type_24|Soil_Type_25|Soil_Type_26|Soil_Type_27|Soil_Type_28|Soil_Type_29|Soil_Type_30|Soil_Type_31|Soil_Type_32|Soil_Type_33|Soil_Type_34|Soil_Type_35|Soil_Type_36|Soil_Type_37|Soil_Type_38|Soil_Type_39|Cover_Type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2596|    51|    3|                             258|                             0|                            510|          221|           232|          148|                              6279|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2590|    56|    2|                             212|                            -6|                            390|          220|           235|          151|                              6225|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</p:txBody>
      </p:sp>
      <p:sp>
        <p:nvSpPr>
          <p:cNvPr id="142" name="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…"/>
          <p:cNvSpPr txBox="1"/>
          <p:nvPr/>
        </p:nvSpPr>
        <p:spPr>
          <a:xfrm>
            <a:off x="-33267055" y="4678974"/>
            <a:ext cx="43675310" cy="84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Elevation|Aspect|Slope|Horizontal_Distance_To_Hydrology|Vertical_Distance_To_Hydrology|Horizontal_Distance_To_Roadways|Hillshade_9am|Hillshade_Noon|Hillshade_3pm|Horizontal_Distance_To_Fire_Points|Wilderness_Area_0|Wilderness_Area_1|Wilderness_Area_2|Wilderness_Area_3|Soil_Type_0|Soil_Type_1|Soil_Type_2|Soil_Type_3|Soil_Type_4|Soil_Type_5|Soil_Type_6|Soil_Type_7|Soil_Type_8|Soil_Type_9|Soil_Type_10|Soil_Type_11|Soil_Type_12|Soil_Type_13|Soil_Type_14|Soil_Type_15|Soil_Type_16|Soil_Type_17|Soil_Type_18|Soil_Type_19|Soil_Type_20|Soil_Type_21|Soil_Type_22|Soil_Type_23|Soil_Type_24|Soil_Type_25|Soil_Type_26|Soil_Type_27|Soil_Type_28|Soil_Type_29|Soil_Type_30|Soil_Type_31|Soil_Type_32|Soil_Type_33|Soil_Type_34|Soil_Type_35|Soil_Type_36|Soil_Type_37|Soil_Type_38|Soil_Type_39|Cover_Type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2596|    51|    3|                             258|                             0|                            510|          221|           232|          148|                              6279|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2590|    56|    2|                             212|                            -6|                            390|          220|           235|          151|                              6225|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reate a feature 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feature vector</a:t>
            </a:r>
          </a:p>
        </p:txBody>
      </p:sp>
      <p:sp>
        <p:nvSpPr>
          <p:cNvPr id="145" name="val inputCols = trainData.columns.filter(_ != &quot;Cover_Type&quot;)…"/>
          <p:cNvSpPr txBox="1"/>
          <p:nvPr/>
        </p:nvSpPr>
        <p:spPr>
          <a:xfrm>
            <a:off x="1360904" y="1592580"/>
            <a:ext cx="5842755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     val inputCols = trainData.columns.filter(_ != "Cover_Type")</a:t>
            </a:r>
          </a:p>
          <a:p>
            <a:pPr>
              <a:defRPr sz="1600"/>
            </a:pPr>
            <a:r>
              <a:t>    val assembler = new VectorAssembler().</a:t>
            </a:r>
          </a:p>
          <a:p>
            <a:pPr>
              <a:defRPr sz="1600"/>
            </a:pPr>
            <a:r>
              <a:t>      setInputCols(inputCols).</a:t>
            </a:r>
          </a:p>
          <a:p>
            <a:pPr>
              <a:defRPr sz="1600"/>
            </a:pPr>
            <a:r>
              <a:t>      setOutputCol("featureVector")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    val assembledTrainData = assembler.transform(trainData)</a:t>
            </a:r>
          </a:p>
          <a:p>
            <a:pPr>
              <a:defRPr sz="1600"/>
            </a:pPr>
            <a:r>
              <a:t>    assembledTrainData.select("featureVector").show(truncate = false)</a:t>
            </a:r>
          </a:p>
        </p:txBody>
      </p:sp>
      <p:sp>
        <p:nvSpPr>
          <p:cNvPr id="146" name="+-----------------------------------------------------------------------------------------------------+…"/>
          <p:cNvSpPr txBox="1"/>
          <p:nvPr/>
        </p:nvSpPr>
        <p:spPr>
          <a:xfrm>
            <a:off x="721836" y="3789362"/>
            <a:ext cx="10156984" cy="150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+-----------------------------------------------------------------------------------------------------+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|featureVector                                                                                        |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+-----------------------------------------------------------------------------------------------------+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|(54,[0,1,2,3,4,5,6,7,8,9,13,15],[1863.0,37.0,17.0,120.0,18.0,90.0,217.0,202.0,115.0,769.0,1.0,1.0])  |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|(54,[0,1,2,5,6,7,8,9,13,18],[1874.0,18.0,14.0,90.0,208.0,209.0,135.0,793.0,1.0,1.0])                 |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|(54,[0,1,2,3,4,5,6,7,8,9,13,18],[1879.0,28.0,19.0,30.0,12.0,95.0,209.0,196.0,117.0,778.0,1.0,1.0])   |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|(54,[0,1,2,3,4,5,6,7,8,9,13,15],[1888.0,33.0,22.0,150.0,46.0,108.0,209.0,185.0,103.0,735.0,1.0,1.0]) |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|(54,[0,1,2,3,4,5,6,7,8,9,13,14],[1889.0,28.0,22.0,150.0,23.0,120.0,205.0,185.0,108.0,759.0,1.0,1.0]) |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