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hadoop.apache.org/docs/r1.2.1/hdfs_design.html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differences with traditional data analysis</a:t>
            </a:r>
          </a:p>
          <a:p>
            <a:pPr/>
            <a:r>
              <a:t>What happens if not all conditions apply? e.g. the data is not huge but we want redundancy, parallel access?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SMACT acronym:</a:t>
            </a:r>
          </a:p>
          <a:p>
            <a:pPr/>
          </a:p>
          <a:p>
            <a:pPr/>
            <a:r>
              <a:t>Social Networks</a:t>
            </a:r>
          </a:p>
          <a:p>
            <a:pPr/>
            <a:r>
              <a:t>Mobile Systems</a:t>
            </a:r>
          </a:p>
          <a:p>
            <a:pPr/>
            <a:r>
              <a:t>Analytics</a:t>
            </a:r>
          </a:p>
          <a:p>
            <a:pPr/>
            <a:r>
              <a:t>Cloud</a:t>
            </a:r>
          </a:p>
          <a:p>
            <a:pPr/>
            <a:r>
              <a:t>IoT </a:t>
            </a:r>
          </a:p>
          <a:p>
            <a:pPr/>
          </a:p>
          <a:p>
            <a:pPr/>
            <a:r>
              <a:t>IoT domains: H2T, T2H, T2T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specific Big Data examples: what data types, timings, extent, usage?</a:t>
            </a:r>
          </a:p>
          <a:p>
            <a:pPr/>
            <a:r>
              <a:t>Students should be encouraged to come up with more examples.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https://hadoop.apache.org/docs/r1.2.1/hdfs_design.html</a:t>
            </a:r>
          </a:p>
          <a:p>
            <a:pPr/>
            <a:r>
              <a:t>The online document needs to be read and understood carefully</a:t>
            </a:r>
          </a:p>
          <a:p>
            <a:pPr/>
            <a:r>
              <a:t>Hadoop and HDFS underlies all subsequent work in the course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why data needs to be partitioned and distributed</a:t>
            </a:r>
          </a:p>
          <a:p>
            <a:pPr/>
            <a:r>
              <a:t>What do we mean by “RESILIENT”? To what?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implications of each application having its own and separate executors:</a:t>
            </a:r>
          </a:p>
          <a:p>
            <a:pPr marL="120315" indent="-120315">
              <a:buSzPct val="100000"/>
              <a:buChar char="-"/>
            </a:pPr>
            <a:r>
              <a:t>positive: isolation of applications, no possible direct effect on each other</a:t>
            </a:r>
          </a:p>
          <a:p>
            <a:pPr marL="120315" indent="-120315">
              <a:buSzPct val="100000"/>
              <a:buChar char="-"/>
            </a:pPr>
            <a:r>
              <a:t>negative: cannot pass information directly, only through external storage</a:t>
            </a:r>
          </a:p>
          <a:p>
            <a:pPr/>
            <a:r>
              <a:t>How does this impact the design of applications?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Instructions in the accompanying Zeppelin notebook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Using Spark local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Spark locally</a:t>
            </a:r>
          </a:p>
        </p:txBody>
      </p:sp>
      <p:sp>
        <p:nvSpPr>
          <p:cNvPr id="196" name="Download and install Spark for your platfo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and install Spark for your platform</a:t>
            </a:r>
            <a:br/>
          </a:p>
          <a:p>
            <a:pPr/>
            <a:r>
              <a:t>Start the Scala interpreter</a:t>
            </a:r>
            <a:br/>
          </a:p>
          <a:p>
            <a:pPr/>
            <a:r>
              <a:t>Create an RDD</a:t>
            </a:r>
            <a:br/>
          </a:p>
          <a:p>
            <a:pPr/>
            <a:r>
              <a:t>Run Scala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Basics of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cture 2: Big Data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2: Big Data basics</a:t>
            </a:r>
          </a:p>
        </p:txBody>
      </p:sp>
      <p:sp>
        <p:nvSpPr>
          <p:cNvPr id="130" name="Motiv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  <a:p>
            <a:pPr/>
            <a:r>
              <a:t>Apache Hadoop and Spark</a:t>
            </a:r>
          </a:p>
          <a:p>
            <a:pPr/>
            <a:r>
              <a:t>PySpark vs. Scala</a:t>
            </a:r>
          </a:p>
          <a:p>
            <a:pPr/>
            <a:r>
              <a:t>Creating a Spark cluster</a:t>
            </a:r>
          </a:p>
          <a:p>
            <a:pPr/>
            <a:r>
              <a:t>Accessing and processing</a:t>
            </a:r>
          </a:p>
          <a:p>
            <a:pPr/>
            <a:r>
              <a:t>Example: </a:t>
            </a:r>
          </a:p>
          <a:p>
            <a:pPr/>
            <a:r>
              <a:t>Topics for study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3" name="Data bigger than local sto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bigger than local storage</a:t>
            </a:r>
          </a:p>
          <a:p>
            <a:pPr/>
            <a:r>
              <a:t>Analysis requiring huge computing power</a:t>
            </a:r>
          </a:p>
          <a:p>
            <a:pPr/>
            <a:r>
              <a:t>Redundancy: cluster components will fail</a:t>
            </a:r>
          </a:p>
          <a:p>
            <a:pPr/>
            <a:r>
              <a:t>Parallel access: same data, different uses</a:t>
            </a:r>
          </a:p>
          <a:p>
            <a:pPr/>
            <a:r>
              <a:t>Virtualization: removing dependence on physical computing environments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xt for IoT Big Data: the SMACT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 for IoT Big Data: the SMACT model</a:t>
            </a:r>
          </a:p>
        </p:txBody>
      </p:sp>
      <p:pic>
        <p:nvPicPr>
          <p:cNvPr id="138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9" name="The SMACT technologie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SMACT technologies</a:t>
            </a:r>
          </a:p>
          <a:p>
            <a:pPr/>
            <a:r>
              <a:t>(reference: Big-Data Analytics p.15, Fig.1.7)</a:t>
            </a:r>
          </a:p>
        </p:txBody>
      </p:sp>
      <p:sp>
        <p:nvSpPr>
          <p:cNvPr id="140" name="Big Data Analytics"/>
          <p:cNvSpPr/>
          <p:nvPr/>
        </p:nvSpPr>
        <p:spPr>
          <a:xfrm>
            <a:off x="1988766" y="913535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Big Data Analytics</a:t>
            </a:r>
          </a:p>
        </p:txBody>
      </p:sp>
      <p:sp>
        <p:nvSpPr>
          <p:cNvPr id="141" name="Social Networks"/>
          <p:cNvSpPr/>
          <p:nvPr/>
        </p:nvSpPr>
        <p:spPr>
          <a:xfrm>
            <a:off x="5539361" y="832255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Social Networks</a:t>
            </a:r>
          </a:p>
        </p:txBody>
      </p:sp>
      <p:sp>
        <p:nvSpPr>
          <p:cNvPr id="142" name="Cloud Platforms"/>
          <p:cNvSpPr/>
          <p:nvPr/>
        </p:nvSpPr>
        <p:spPr>
          <a:xfrm>
            <a:off x="3790768" y="1978594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Cloud Platforms</a:t>
            </a:r>
          </a:p>
        </p:txBody>
      </p:sp>
      <p:sp>
        <p:nvSpPr>
          <p:cNvPr id="143" name="IoT"/>
          <p:cNvSpPr/>
          <p:nvPr/>
        </p:nvSpPr>
        <p:spPr>
          <a:xfrm>
            <a:off x="1988766" y="3284487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IoT</a:t>
            </a:r>
          </a:p>
        </p:txBody>
      </p:sp>
      <p:sp>
        <p:nvSpPr>
          <p:cNvPr id="144" name="Mobile Systems"/>
          <p:cNvSpPr/>
          <p:nvPr/>
        </p:nvSpPr>
        <p:spPr>
          <a:xfrm>
            <a:off x="5344808" y="3284487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Mobile Systems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2769997" y="2043159"/>
            <a:ext cx="1" cy="12540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 flipV="1">
            <a:off x="3296170" y="2996332"/>
            <a:ext cx="850020" cy="46377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7" name="Rounded Rectangle"/>
          <p:cNvSpPr/>
          <p:nvPr/>
        </p:nvSpPr>
        <p:spPr>
          <a:xfrm>
            <a:off x="1894191" y="718765"/>
            <a:ext cx="5282594" cy="2481589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48" name="Internet"/>
          <p:cNvSpPr txBox="1"/>
          <p:nvPr/>
        </p:nvSpPr>
        <p:spPr>
          <a:xfrm>
            <a:off x="4294611" y="714388"/>
            <a:ext cx="8564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Internet</a:t>
            </a:r>
          </a:p>
        </p:txBody>
      </p:sp>
      <p:sp>
        <p:nvSpPr>
          <p:cNvPr id="149" name="Line"/>
          <p:cNvSpPr/>
          <p:nvPr/>
        </p:nvSpPr>
        <p:spPr>
          <a:xfrm>
            <a:off x="3296170" y="1836925"/>
            <a:ext cx="557759" cy="55775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 flipH="1">
            <a:off x="5319187" y="1704263"/>
            <a:ext cx="380231" cy="67428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1" name="Learning"/>
          <p:cNvSpPr txBox="1"/>
          <p:nvPr/>
        </p:nvSpPr>
        <p:spPr>
          <a:xfrm>
            <a:off x="3269450" y="1577339"/>
            <a:ext cx="9034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Learning</a:t>
            </a:r>
          </a:p>
        </p:txBody>
      </p:sp>
      <p:sp>
        <p:nvSpPr>
          <p:cNvPr id="152" name="Mining"/>
          <p:cNvSpPr txBox="1"/>
          <p:nvPr/>
        </p:nvSpPr>
        <p:spPr>
          <a:xfrm>
            <a:off x="5570642" y="1934678"/>
            <a:ext cx="7523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Mining</a:t>
            </a:r>
          </a:p>
        </p:txBody>
      </p:sp>
      <p:sp>
        <p:nvSpPr>
          <p:cNvPr id="153" name="Sensing"/>
          <p:cNvSpPr txBox="1"/>
          <p:nvPr/>
        </p:nvSpPr>
        <p:spPr>
          <a:xfrm>
            <a:off x="2527301" y="2281262"/>
            <a:ext cx="8126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Sensing</a:t>
            </a:r>
          </a:p>
        </p:txBody>
      </p:sp>
      <p:sp>
        <p:nvSpPr>
          <p:cNvPr id="154" name="Mining"/>
          <p:cNvSpPr txBox="1"/>
          <p:nvPr/>
        </p:nvSpPr>
        <p:spPr>
          <a:xfrm>
            <a:off x="3552829" y="3243579"/>
            <a:ext cx="752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Mining</a:t>
            </a:r>
          </a:p>
        </p:txBody>
      </p:sp>
      <p:sp>
        <p:nvSpPr>
          <p:cNvPr id="155" name="Line"/>
          <p:cNvSpPr/>
          <p:nvPr/>
        </p:nvSpPr>
        <p:spPr>
          <a:xfrm>
            <a:off x="4941356" y="3032252"/>
            <a:ext cx="627592" cy="39193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6" name="Aggregation"/>
          <p:cNvSpPr txBox="1"/>
          <p:nvPr/>
        </p:nvSpPr>
        <p:spPr>
          <a:xfrm>
            <a:off x="5268425" y="2745739"/>
            <a:ext cx="12245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Aggregation</a:t>
            </a:r>
          </a:p>
        </p:txBody>
      </p:sp>
      <p:cxnSp>
        <p:nvCxnSpPr>
          <p:cNvPr id="157" name="Connection Line"/>
          <p:cNvCxnSpPr>
            <a:stCxn id="141" idx="0"/>
            <a:endCxn id="143" idx="0"/>
          </p:cNvCxnSpPr>
          <p:nvPr/>
        </p:nvCxnSpPr>
        <p:spPr>
          <a:xfrm flipH="1">
            <a:off x="2769997" y="1384196"/>
            <a:ext cx="3550597" cy="2452233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Cases</a:t>
            </a:r>
          </a:p>
        </p:txBody>
      </p:sp>
      <p:sp>
        <p:nvSpPr>
          <p:cNvPr id="162" name="IoT sensor data from fa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IoT sensor data from farm</a:t>
            </a:r>
          </a:p>
          <a:p>
            <a:pPr/>
            <a:r>
              <a:t>GIS data from vehicle fleet</a:t>
            </a:r>
          </a:p>
          <a:p>
            <a:pPr/>
            <a:r>
              <a:t>Smart power grid, telemetering</a:t>
            </a:r>
          </a:p>
          <a:p>
            <a:pPr/>
            <a:r>
              <a:t>Telemedicine</a:t>
            </a:r>
          </a:p>
          <a:p>
            <a:pPr/>
            <a:r>
              <a:t>RFID tracking of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ructure of Apache Hadoop Big Data clu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 of Apache Hadoop Big Data cluster</a:t>
            </a:r>
          </a:p>
        </p:txBody>
      </p:sp>
      <p:pic>
        <p:nvPicPr>
          <p:cNvPr id="167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3928" t="0" r="392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8" name="The data is distributed over the Datanodes, with replication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defRPr sz="1302"/>
            </a:pPr>
            <a:r>
              <a:t>The data is distributed over the Datanodes, with replication.</a:t>
            </a:r>
          </a:p>
          <a:p>
            <a:pPr defTabSz="850391">
              <a:defRPr sz="1302"/>
            </a:pPr>
            <a:r>
              <a:t>Clients access (read / write) the nodes in parallel.</a:t>
            </a:r>
          </a:p>
          <a:p>
            <a:pPr defTabSz="850391">
              <a:defRPr sz="1302"/>
            </a:pPr>
            <a:r>
              <a:t>Overall organization is achieved by the Metadata in the Namenode.</a:t>
            </a:r>
          </a:p>
        </p:txBody>
      </p:sp>
      <p:sp>
        <p:nvSpPr>
          <p:cNvPr id="169" name="https://hadoop.apache.org/docs/r1.2.1/hdfs_design.html"/>
          <p:cNvSpPr txBox="1"/>
          <p:nvPr/>
        </p:nvSpPr>
        <p:spPr>
          <a:xfrm>
            <a:off x="3429707" y="4686516"/>
            <a:ext cx="54622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https://hadoop.apache.org/docs/r1.2.1/hdfs_design.html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pache Spark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Spark architecture</a:t>
            </a:r>
          </a:p>
        </p:txBody>
      </p:sp>
      <p:pic>
        <p:nvPicPr>
          <p:cNvPr id="174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5" name="The data is represented as an RDD (Resilient Distributed Dataset)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 is represented as an RDD (Resilient Distributed Dataset)</a:t>
            </a:r>
          </a:p>
          <a:p>
            <a:pPr/>
            <a:r>
              <a:t>Worker tasks access partitions of the RDD </a:t>
            </a:r>
          </a:p>
        </p:txBody>
      </p:sp>
      <p:sp>
        <p:nvSpPr>
          <p:cNvPr id="176" name="SparkContext"/>
          <p:cNvSpPr/>
          <p:nvPr/>
        </p:nvSpPr>
        <p:spPr>
          <a:xfrm>
            <a:off x="1833836" y="2245013"/>
            <a:ext cx="1428646" cy="779463"/>
          </a:xfrm>
          <a:prstGeom prst="roundRect">
            <a:avLst>
              <a:gd name="adj" fmla="val 2838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SparkContext</a:t>
            </a:r>
          </a:p>
        </p:txBody>
      </p:sp>
      <p:sp>
        <p:nvSpPr>
          <p:cNvPr id="177" name="Cluster Manager"/>
          <p:cNvSpPr/>
          <p:nvPr/>
        </p:nvSpPr>
        <p:spPr>
          <a:xfrm>
            <a:off x="3991177" y="2280443"/>
            <a:ext cx="1088622" cy="779463"/>
          </a:xfrm>
          <a:prstGeom prst="roundRect">
            <a:avLst>
              <a:gd name="adj" fmla="val 2838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Cluster Manager</a:t>
            </a:r>
          </a:p>
        </p:txBody>
      </p:sp>
      <p:sp>
        <p:nvSpPr>
          <p:cNvPr id="178" name="Worker"/>
          <p:cNvSpPr/>
          <p:nvPr/>
        </p:nvSpPr>
        <p:spPr>
          <a:xfrm>
            <a:off x="5669084" y="1316121"/>
            <a:ext cx="1428646" cy="541339"/>
          </a:xfrm>
          <a:prstGeom prst="roundRect">
            <a:avLst>
              <a:gd name="adj" fmla="val 408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Worker</a:t>
            </a:r>
          </a:p>
        </p:txBody>
      </p:sp>
      <p:sp>
        <p:nvSpPr>
          <p:cNvPr id="179" name="Worker"/>
          <p:cNvSpPr/>
          <p:nvPr/>
        </p:nvSpPr>
        <p:spPr>
          <a:xfrm>
            <a:off x="5669084" y="2483137"/>
            <a:ext cx="1428646" cy="541339"/>
          </a:xfrm>
          <a:prstGeom prst="roundRect">
            <a:avLst>
              <a:gd name="adj" fmla="val 408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Worker</a:t>
            </a:r>
          </a:p>
        </p:txBody>
      </p:sp>
      <p:sp>
        <p:nvSpPr>
          <p:cNvPr id="180" name="Worker"/>
          <p:cNvSpPr/>
          <p:nvPr/>
        </p:nvSpPr>
        <p:spPr>
          <a:xfrm>
            <a:off x="5669084" y="3648219"/>
            <a:ext cx="1428646" cy="541339"/>
          </a:xfrm>
          <a:prstGeom prst="roundRect">
            <a:avLst>
              <a:gd name="adj" fmla="val 408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Worker</a:t>
            </a:r>
          </a:p>
        </p:txBody>
      </p:sp>
      <p:sp>
        <p:nvSpPr>
          <p:cNvPr id="181" name="Line"/>
          <p:cNvSpPr/>
          <p:nvPr/>
        </p:nvSpPr>
        <p:spPr>
          <a:xfrm flipV="1">
            <a:off x="5055680" y="1624837"/>
            <a:ext cx="611021" cy="1049258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>
            <a:off x="5055681" y="2833519"/>
            <a:ext cx="611020" cy="1190962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>
            <a:off x="5055680" y="2753806"/>
            <a:ext cx="611021" cy="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>
            <a:off x="3321319" y="2670175"/>
            <a:ext cx="611021" cy="0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park in more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in more details</a:t>
            </a:r>
          </a:p>
        </p:txBody>
      </p:sp>
      <p:pic>
        <p:nvPicPr>
          <p:cNvPr id="189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537" t="0" r="537" b="0"/>
          <a:stretch>
            <a:fillRect/>
          </a:stretch>
        </p:blipFill>
        <p:spPr>
          <a:xfrm>
            <a:off x="1792288" y="1339512"/>
            <a:ext cx="5486401" cy="2661326"/>
          </a:xfrm>
          <a:prstGeom prst="rect">
            <a:avLst/>
          </a:prstGeom>
        </p:spPr>
      </p:pic>
      <p:sp>
        <p:nvSpPr>
          <p:cNvPr id="190" name="The cluster manager handles assigning worker nodes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cluster manager handles assigning worker nodes.</a:t>
            </a:r>
          </a:p>
          <a:p>
            <a:pPr/>
            <a:r>
              <a:t>SparkContext communicates directly with the executors</a:t>
            </a:r>
          </a:p>
        </p:txBody>
      </p:sp>
      <p:sp>
        <p:nvSpPr>
          <p:cNvPr id="191" name="https://spark.apache.org/docs/latest/cluster-overview.html"/>
          <p:cNvSpPr txBox="1"/>
          <p:nvPr/>
        </p:nvSpPr>
        <p:spPr>
          <a:xfrm>
            <a:off x="2760175" y="4215328"/>
            <a:ext cx="56204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https://spark.apache.org/docs/latest/cluster-overview.html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