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s/comment1.xml" ContentType="application/vnd.openxmlformats-officedocument.presentationml.comments+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s/comment2.xml" ContentType="application/vnd.openxmlformats-officedocument.presentationml.comments+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s/comment3.xml" ContentType="application/vnd.openxmlformats-officedocument.presentationml.comments+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s/comment4.xml" ContentType="application/vnd.openxmlformats-officedocument.presentationml.comments+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comments/comment5.xml" ContentType="application/vnd.openxmlformats-officedocument.presentationml.comment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4"/>
    <p:sldId id="262" r:id="rId15"/>
    <p:sldId id="263" r:id="rId16"/>
    <p:sldId id="264" r:id="rId17"/>
    <p:sldId id="265" r:id="rId18"/>
    <p:sldId id="266" r:id="rId19"/>
    <p:sldId id="267" r:id="rId20"/>
    <p:sldId id="268" r:id="rId21"/>
    <p:sldId id="269" r:id="rId22"/>
    <p:sldId id="270" r:id="rId23"/>
    <p:sldId id="271" r:id="rId25"/>
    <p:sldId id="272" r:id="rId26"/>
    <p:sldId id="273" r:id="rId27"/>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3"/>
    <p:sldId id="288" r:id="rId44"/>
    <p:sldId id="289" r:id="rId45"/>
    <p:sldId id="290" r:id="rId46"/>
    <p:sldId id="291" r:id="rId47"/>
    <p:sldId id="292" r:id="rId48"/>
    <p:sldId id="293" r:id="rId49"/>
    <p:sldId id="294" r:id="rId50"/>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dor Markon" initials="SM"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comments" Target="comments/comment1.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comments" Target="comments/comment2.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comments" Target="comments/comment3.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comments" Target="comments/comment4.xml"/><Relationship Id="rId43" Type="http://schemas.openxmlformats.org/officeDocument/2006/relationships/slide" Target="slides/slide32.xml"/><Relationship Id="rId44" Type="http://schemas.openxmlformats.org/officeDocument/2006/relationships/slide" Target="slides/slide33.xml"/><Relationship Id="rId45" Type="http://schemas.openxmlformats.org/officeDocument/2006/relationships/slide" Target="slides/slide34.xml"/><Relationship Id="rId46" Type="http://schemas.openxmlformats.org/officeDocument/2006/relationships/slide" Target="slides/slide35.xml"/><Relationship Id="rId47" Type="http://schemas.openxmlformats.org/officeDocument/2006/relationships/slide" Target="slides/slide36.xml"/><Relationship Id="rId48" Type="http://schemas.openxmlformats.org/officeDocument/2006/relationships/slide" Target="slides/slide37.xml"/><Relationship Id="rId49" Type="http://schemas.openxmlformats.org/officeDocument/2006/relationships/slide" Target="slides/slide38.xml"/><Relationship Id="rId50" Type="http://schemas.openxmlformats.org/officeDocument/2006/relationships/slide" Target="slides/slide39.xml"/><Relationship Id="rId51" Type="http://schemas.openxmlformats.org/officeDocument/2006/relationships/comments" Target="comments/comment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4-06T15:39:08.764" idx="1">
    <p:pos x="1920" y="1600"/>
    <p:text>Maybe a few  more words about sensing + representation -&gt; objectives
Living beings use  this to achieve their objectives (survival, feeding, reproduction,…)
Same with artificial systems: 
ultimately there are objectives that will be served by the IoT process
Often this can be put into monetary terms: spend X on IoT to get a return Y&gt;X </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18-04-06T15:43:50.444" idx="2">
    <p:pos x="1920" y="1600"/>
    <p:text>One more example: Safecast - the crowdsourced radiation monitoring network (Marco has connections)</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18-04-06T16:53:22.006" idx="3">
    <p:pos x="1920" y="1600"/>
    <p:text>Please give the right answers somewhere, maybe in presenter notes (same with others)</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0" dt="2018-04-06T16:56:06.712" idx="4">
    <p:pos x="1920" y="1600"/>
    <p:text>Isn’t it a bit risky to start with “not a MSc…”? It is MSc in IoT, not just Data Science, which is partly included….</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0" dt="2018-04-06T16:58:12.901" idx="5">
    <p:pos x="1920" y="1600"/>
    <p:text>Perhaps quiz answers could be numbered to be easier to reference?</p:text>
    <p:extLst>
      <p:ext uri="{C676402C-5697-4E1C-873F-D02D1690AC5C}">
        <p15:threadingInfo xmlns:p15="http://schemas.microsoft.com/office/powerpoint/2012/main" timeZoneBias="-54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p:nvPr>
            <p:ph type="sldImg"/>
          </p:nvPr>
        </p:nvSpPr>
        <p:spPr>
          <a:xfrm>
            <a:off x="1143000" y="685800"/>
            <a:ext cx="4572000" cy="3429000"/>
          </a:xfrm>
          <a:prstGeom prst="rect">
            <a:avLst/>
          </a:prstGeom>
        </p:spPr>
        <p:txBody>
          <a:bodyPr/>
          <a:lstStyle/>
          <a:p>
            <a:pPr/>
          </a:p>
        </p:txBody>
      </p:sp>
      <p:sp>
        <p:nvSpPr>
          <p:cNvPr id="47" name="Shape 4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200000"/>
      </a:lnSpc>
      <a:defRPr sz="1200">
        <a:latin typeface="+mn-lt"/>
        <a:ea typeface="+mn-ea"/>
        <a:cs typeface="+mn-cs"/>
        <a:sym typeface="Calibri"/>
      </a:defRPr>
    </a:lvl1pPr>
    <a:lvl2pPr indent="228600" defTabSz="457200" latinLnBrk="0">
      <a:lnSpc>
        <a:spcPct val="200000"/>
      </a:lnSpc>
      <a:defRPr sz="1200">
        <a:latin typeface="+mn-lt"/>
        <a:ea typeface="+mn-ea"/>
        <a:cs typeface="+mn-cs"/>
        <a:sym typeface="Calibri"/>
      </a:defRPr>
    </a:lvl2pPr>
    <a:lvl3pPr indent="457200" defTabSz="457200" latinLnBrk="0">
      <a:lnSpc>
        <a:spcPct val="200000"/>
      </a:lnSpc>
      <a:defRPr sz="1200">
        <a:latin typeface="+mn-lt"/>
        <a:ea typeface="+mn-ea"/>
        <a:cs typeface="+mn-cs"/>
        <a:sym typeface="Calibri"/>
      </a:defRPr>
    </a:lvl3pPr>
    <a:lvl4pPr indent="685800" defTabSz="457200" latinLnBrk="0">
      <a:lnSpc>
        <a:spcPct val="200000"/>
      </a:lnSpc>
      <a:defRPr sz="1200">
        <a:latin typeface="+mn-lt"/>
        <a:ea typeface="+mn-ea"/>
        <a:cs typeface="+mn-cs"/>
        <a:sym typeface="Calibri"/>
      </a:defRPr>
    </a:lvl4pPr>
    <a:lvl5pPr indent="914400" defTabSz="457200" latinLnBrk="0">
      <a:lnSpc>
        <a:spcPct val="200000"/>
      </a:lnSpc>
      <a:defRPr sz="1200">
        <a:latin typeface="+mn-lt"/>
        <a:ea typeface="+mn-ea"/>
        <a:cs typeface="+mn-cs"/>
        <a:sym typeface="Calibri"/>
      </a:defRPr>
    </a:lvl5pPr>
    <a:lvl6pPr indent="1143000" defTabSz="457200" latinLnBrk="0">
      <a:lnSpc>
        <a:spcPct val="200000"/>
      </a:lnSpc>
      <a:defRPr sz="1200">
        <a:latin typeface="+mn-lt"/>
        <a:ea typeface="+mn-ea"/>
        <a:cs typeface="+mn-cs"/>
        <a:sym typeface="Calibri"/>
      </a:defRPr>
    </a:lvl6pPr>
    <a:lvl7pPr indent="1371600" defTabSz="457200" latinLnBrk="0">
      <a:lnSpc>
        <a:spcPct val="200000"/>
      </a:lnSpc>
      <a:defRPr sz="1200">
        <a:latin typeface="+mn-lt"/>
        <a:ea typeface="+mn-ea"/>
        <a:cs typeface="+mn-cs"/>
        <a:sym typeface="Calibri"/>
      </a:defRPr>
    </a:lvl7pPr>
    <a:lvl8pPr indent="1600200" defTabSz="457200" latinLnBrk="0">
      <a:lnSpc>
        <a:spcPct val="200000"/>
      </a:lnSpc>
      <a:defRPr sz="1200">
        <a:latin typeface="+mn-lt"/>
        <a:ea typeface="+mn-ea"/>
        <a:cs typeface="+mn-cs"/>
        <a:sym typeface="Calibri"/>
      </a:defRPr>
    </a:lvl8pPr>
    <a:lvl9pPr indent="1828800" defTabSz="457200" latinLnBrk="0">
      <a:lnSpc>
        <a:spcPct val="200000"/>
      </a:lnSpc>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Shape 58"/>
          <p:cNvSpPr/>
          <p:nvPr>
            <p:ph type="sldImg"/>
          </p:nvPr>
        </p:nvSpPr>
        <p:spPr>
          <a:prstGeom prst="rect">
            <a:avLst/>
          </a:prstGeom>
        </p:spPr>
        <p:txBody>
          <a:bodyPr/>
          <a:lstStyle/>
          <a:p>
            <a:pPr/>
          </a:p>
        </p:txBody>
      </p:sp>
      <p:sp>
        <p:nvSpPr>
          <p:cNvPr id="59" name="Shape 59"/>
          <p:cNvSpPr/>
          <p:nvPr>
            <p:ph type="body" sz="quarter" idx="1"/>
          </p:nvPr>
        </p:nvSpPr>
        <p:spPr>
          <a:prstGeom prst="rect">
            <a:avLst/>
          </a:prstGeom>
        </p:spPr>
        <p:txBody>
          <a:bodyPr/>
          <a:lstStyle/>
          <a:p>
            <a:pPr marL="171450" indent="-171450">
              <a:buSzPct val="100000"/>
              <a:buFont typeface="Arial"/>
              <a:buChar char="•"/>
            </a:pPr>
            <a:r>
              <a:t>IoT &amp; Data Science as a biomimetics-inspired system</a:t>
            </a:r>
          </a:p>
          <a:p>
            <a:pPr marL="171450" indent="-171450">
              <a:buSzPct val="100000"/>
              <a:buFont typeface="Arial"/>
              <a:buChar char="•"/>
            </a:pPr>
            <a:r>
              <a:t>We sense this environment partially, consciously or not, through different channels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ph type="sldImg"/>
          </p:nvPr>
        </p:nvSpPr>
        <p:spPr>
          <a:prstGeom prst="rect">
            <a:avLst/>
          </a:prstGeom>
        </p:spPr>
        <p:txBody>
          <a:bodyPr/>
          <a:lstStyle/>
          <a:p>
            <a:pPr/>
          </a:p>
        </p:txBody>
      </p:sp>
      <p:sp>
        <p:nvSpPr>
          <p:cNvPr id="119" name="Shape 119"/>
          <p:cNvSpPr/>
          <p:nvPr>
            <p:ph type="body" sz="quarter" idx="1"/>
          </p:nvPr>
        </p:nvSpPr>
        <p:spPr>
          <a:prstGeom prst="rect">
            <a:avLst/>
          </a:prstGeom>
        </p:spPr>
        <p:txBody>
          <a:bodyPr/>
          <a:lstStyle>
            <a:lvl1pPr marL="171450" indent="-171450">
              <a:buSzPct val="100000"/>
              <a:buFont typeface="Arial"/>
              <a:buChar char="•"/>
            </a:lvl1pPr>
          </a:lstStyle>
          <a:p>
            <a:pPr/>
            <a:r>
              <a:t>Tick the right answer(s)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p>
            <a:pPr marL="171450" indent="-171450">
              <a:buSzPct val="100000"/>
              <a:buFont typeface="Arial"/>
              <a:buChar char="•"/>
            </a:pPr>
            <a:r>
              <a:t>as opposed to “let’s collect everything we can, then we will see what we can do with it” syndrom</a:t>
            </a:r>
          </a:p>
          <a:p>
            <a:pPr marL="171450" indent="-171450">
              <a:buSzPct val="100000"/>
              <a:buFont typeface="Arial"/>
              <a:buChar char="•"/>
            </a:pPr>
            <a:r>
              <a:t>as we will see when covering Machine Learning: system architecture, algorithms choice will all depend on answers you will get from a series of questions: computing budget you want/can allocate, prediction accuracy required, domain-specific problem (computer vision, time series prediction, ...), domain knowleldge available,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lvl1pPr marL="171450" indent="-171450">
              <a:buSzPct val="100000"/>
              <a:buFont typeface="Arial"/>
              <a:buChar char="•"/>
            </a:lvl1pPr>
          </a:lstStyle>
          <a:p>
            <a:pPr/>
            <a:r>
              <a:t>Data Lake could be a simple RDBMS, Hadoop cluster, data warehouse,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p>
            <a:pPr marL="171450" indent="-171450">
              <a:buSzPct val="100000"/>
              <a:buFont typeface="Arial"/>
              <a:buChar char="•"/>
            </a:pPr>
            <a:r>
              <a:t>For instance, a simple logistic regression algorithm could be run on a basic IoT node (refer to Machine Learning course of this module for further details)</a:t>
            </a:r>
          </a:p>
          <a:p>
            <a:pPr marL="171450" indent="-171450">
              <a:buSzPct val="100000"/>
              <a:buFont typeface="Arial"/>
              <a:buChar char="•"/>
            </a:pPr>
            <a:r>
              <a:t>When high-performance computing is required at the edge, for instance NVIDIA proposes on-board edge devices "Bringing AI to the edge unlocks huge potential for devices in network-constrained environments."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a:p>
        </p:txBody>
      </p:sp>
      <p:sp>
        <p:nvSpPr>
          <p:cNvPr id="146" name="Shape 146"/>
          <p:cNvSpPr/>
          <p:nvPr>
            <p:ph type="body" sz="quarter" idx="1"/>
          </p:nvPr>
        </p:nvSpPr>
        <p:spPr>
          <a:prstGeom prst="rect">
            <a:avLst/>
          </a:prstGeom>
        </p:spPr>
        <p:txBody>
          <a:bodyPr/>
          <a:lstStyle/>
          <a:p>
            <a:pPr marL="171450" indent="-171450">
              <a:buSzPct val="100000"/>
              <a:buFont typeface="Arial"/>
              <a:buChar char="•"/>
            </a:pPr>
            <a:r>
              <a:t>For instance, training a state-of-the-art Convnets from scratch VGG16, ResNet, Inception, ... is resource demanding</a:t>
            </a:r>
          </a:p>
          <a:p>
            <a:pPr marL="171450" indent="-171450">
              <a:buSzPct val="100000"/>
              <a:buFont typeface="Arial"/>
              <a:buChar char="•"/>
            </a:pPr>
            <a:r>
              <a:t>As opposed, once trained the forward propagation requires much less resources (albeit not to be run on a basic IoT node)</a:t>
            </a:r>
          </a:p>
          <a:p>
            <a:pPr marL="171450" indent="-171450">
              <a:buSzPct val="100000"/>
              <a:buFont typeface="Arial"/>
              <a:buChar char="•"/>
            </a:pPr>
            <a:r>
              <a:t>Note that in Deep Learning, in particular in image recognition and computer vision, there a technique called "transfer learning" whose objective is to harness already parameters already learned by models trained on huge dataset. Then you can just fine-tune them to your specific problem (training the end layers - will be covered later 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a:p>
        </p:txBody>
      </p:sp>
      <p:sp>
        <p:nvSpPr>
          <p:cNvPr id="151" name="Shape 151"/>
          <p:cNvSpPr/>
          <p:nvPr>
            <p:ph type="body" sz="quarter" idx="1"/>
          </p:nvPr>
        </p:nvSpPr>
        <p:spPr>
          <a:prstGeom prst="rect">
            <a:avLst/>
          </a:prstGeom>
        </p:spPr>
        <p:txBody>
          <a:bodyPr/>
          <a:lstStyle>
            <a:lvl1pPr marL="171450" indent="-171450">
              <a:buSzPct val="100000"/>
              <a:buFont typeface="Arial"/>
              <a:buChar char="•"/>
            </a:lvl1pPr>
          </a:lstStyle>
          <a:p>
            <a:pPr/>
            <a:r>
              <a:t>Answer True/False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sldImg"/>
          </p:nvPr>
        </p:nvSpPr>
        <p:spPr>
          <a:prstGeom prst="rect">
            <a:avLst/>
          </a:prstGeom>
        </p:spPr>
        <p:txBody>
          <a:bodyPr/>
          <a:lstStyle/>
          <a:p>
            <a:pPr/>
          </a:p>
        </p:txBody>
      </p:sp>
      <p:sp>
        <p:nvSpPr>
          <p:cNvPr id="158" name="Shape 158"/>
          <p:cNvSpPr/>
          <p:nvPr>
            <p:ph type="body" sz="quarter" idx="1"/>
          </p:nvPr>
        </p:nvSpPr>
        <p:spPr>
          <a:prstGeom prst="rect">
            <a:avLst/>
          </a:prstGeom>
        </p:spPr>
        <p:txBody>
          <a:bodyPr/>
          <a:lstStyle/>
          <a:p>
            <a:pPr marL="171450" indent="-171450">
              <a:buSzPct val="100000"/>
              <a:buFont typeface="Arial"/>
              <a:buChar char="•"/>
            </a:pPr>
            <a:r>
              <a:t>RDBMS: Relational Database Management System optimizing storage, retrieval, ....</a:t>
            </a:r>
          </a:p>
          <a:p>
            <a:pPr marL="171450" indent="-171450">
              <a:buSzPct val="100000"/>
              <a:buFont typeface="Arial"/>
              <a:buChar char="•"/>
            </a:pPr>
            <a:r>
              <a:t>NoSQL database are frequently used to store Semi-structured data. For example, a text document is unstructured but its content can be tagged that can be used to store and retrieve the document.</a:t>
            </a:r>
          </a:p>
          <a:p>
            <a:pPr marL="171450" indent="-171450">
              <a:buSzPct val="100000"/>
              <a:buFont typeface="Arial"/>
              <a:buChar char="•"/>
            </a:pPr>
            <a:r>
              <a:t>Actually, the distinction is often blurred and only makes sense in the contact of data retrieval and storage. This happens only at particular, specific stages of the whole data flow, pipeline. But from a data analysis, data modelling perspective, data whatever their nature ALWAYS require preparation, transformation, selection relevant to the task at hand, algorithms to be implemented, ...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sldImg"/>
          </p:nvPr>
        </p:nvSpPr>
        <p:spPr>
          <a:prstGeom prst="rect">
            <a:avLst/>
          </a:prstGeom>
        </p:spPr>
        <p:txBody>
          <a:bodyPr/>
          <a:lstStyle/>
          <a:p>
            <a:pPr/>
          </a:p>
        </p:txBody>
      </p:sp>
      <p:sp>
        <p:nvSpPr>
          <p:cNvPr id="163" name="Shape 163"/>
          <p:cNvSpPr/>
          <p:nvPr>
            <p:ph type="body" sz="quarter" idx="1"/>
          </p:nvPr>
        </p:nvSpPr>
        <p:spPr>
          <a:prstGeom prst="rect">
            <a:avLst/>
          </a:prstGeom>
        </p:spPr>
        <p:txBody>
          <a:bodyPr/>
          <a:lstStyle/>
          <a:p>
            <a:pPr marL="171450" indent="-171450">
              <a:buSzPct val="100000"/>
              <a:buFont typeface="Arial"/>
              <a:buChar char="•"/>
            </a:pPr>
            <a:r>
              <a:t>Qualitative data example: consider a column in a spreadsheet encoding foodstuff items such as Wheat, Barley, Maize, ... It does not make any sense to say that the Wheat value is bigger than the Maize one</a:t>
            </a:r>
          </a:p>
          <a:p>
            <a:pPr marL="171450" indent="-171450">
              <a:buSzPct val="100000"/>
              <a:buFont typeface="Arial"/>
              <a:buChar char="•"/>
            </a:pPr>
            <a:r>
              <a:t>Quantitative data example: height, weight, temperature, ...</a:t>
            </a:r>
          </a:p>
          <a:p>
            <a:pPr marL="171450" indent="-171450">
              <a:buSzPct val="100000"/>
              <a:buFont typeface="Arial"/>
              <a:buChar char="•"/>
            </a:pPr>
            <a:r>
              <a:t>If you see: "hot", "cold" in a column of a spreasheet-like table, is it a qualitative or quantitative column?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marL="171450" indent="-171450">
              <a:buSzPct val="100000"/>
              <a:buFont typeface="Arial"/>
              <a:buChar char="•"/>
            </a:pPr>
            <a:r>
              <a:t>The applications for IoT are extensive and can cater to the needs of both vertical and horizontal markets. Regardless of the application, the implemented value chain can process/harness all data types individually or in any combinations.</a:t>
            </a:r>
          </a:p>
          <a:p>
            <a:pPr marL="171450" indent="-171450">
              <a:buSzPct val="100000"/>
              <a:buFont typeface="Arial"/>
              <a:buChar char="•"/>
            </a:pPr>
            <a:r>
              <a:t>As seen already, the use case, objectives, available data supporting the case will determine the type of architecture implemented (edge-computing,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sldImg"/>
          </p:nvPr>
        </p:nvSpPr>
        <p:spPr>
          <a:prstGeom prst="rect">
            <a:avLst/>
          </a:prstGeom>
        </p:spPr>
        <p:txBody>
          <a:bodyPr/>
          <a:lstStyle/>
          <a:p>
            <a:pPr/>
          </a:p>
        </p:txBody>
      </p:sp>
      <p:sp>
        <p:nvSpPr>
          <p:cNvPr id="177" name="Shape 177"/>
          <p:cNvSpPr/>
          <p:nvPr>
            <p:ph type="body" sz="quarter" idx="1"/>
          </p:nvPr>
        </p:nvSpPr>
        <p:spPr>
          <a:prstGeom prst="rect">
            <a:avLst/>
          </a:prstGeom>
        </p:spPr>
        <p:txBody>
          <a:bodyPr/>
          <a:lstStyle>
            <a:lvl1pPr marL="171450" indent="-171450">
              <a:buSzPct val="100000"/>
              <a:buFont typeface="Arial"/>
              <a:buChar char="•"/>
            </a:lvl1pPr>
          </a:lstStyle>
          <a:p>
            <a:pPr/>
            <a:r>
              <a:t>Data Sciencist skills include: programming skills, Statistics, Machine Learning, Multivariate Calculus and Linear Algebra, Data Wrangling, Data visualization and Communication, Software Engineering and Data Intuition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 name="Shape 63"/>
          <p:cNvSpPr/>
          <p:nvPr>
            <p:ph type="sldImg"/>
          </p:nvPr>
        </p:nvSpPr>
        <p:spPr>
          <a:prstGeom prst="rect">
            <a:avLst/>
          </a:prstGeom>
        </p:spPr>
        <p:txBody>
          <a:bodyPr/>
          <a:lstStyle/>
          <a:p>
            <a:pPr/>
          </a:p>
        </p:txBody>
      </p:sp>
      <p:sp>
        <p:nvSpPr>
          <p:cNvPr id="64" name="Shape 64"/>
          <p:cNvSpPr/>
          <p:nvPr>
            <p:ph type="body" sz="quarter" idx="1"/>
          </p:nvPr>
        </p:nvSpPr>
        <p:spPr>
          <a:prstGeom prst="rect">
            <a:avLst/>
          </a:prstGeom>
        </p:spPr>
        <p:txBody>
          <a:bodyPr/>
          <a:lstStyle/>
          <a:p>
            <a:pPr marL="171450" indent="-171450">
              <a:buSzPct val="100000"/>
              <a:buFont typeface="Arial"/>
              <a:buChar char="•"/>
            </a:pPr>
            <a:r>
              <a:t>Objectives motivated by a complex system of values and beliefs</a:t>
            </a:r>
          </a:p>
          <a:p>
            <a:pPr marL="171450" indent="-171450">
              <a:buSzPct val="100000"/>
              <a:buFont typeface="Arial"/>
              <a:buChar char="•"/>
            </a:pPr>
            <a:r>
              <a:t>A state change is for instance conveyed by the vibrating air to our eardrums, but at some point higher abstraction, representation, meaning play a key roles</a:t>
            </a:r>
          </a:p>
          <a:p>
            <a:pPr marL="171450" indent="-171450">
              <a:buSzPct val="100000"/>
              <a:buFont typeface="Arial"/>
              <a:buChar char="•"/>
            </a:pPr>
            <a:r>
              <a:t>We are not going to enter cognitive science, just a coarse analogical reasoning to highlight the idea, to support the idea that at some point, data science role is key to the representation process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marL="171450" indent="-171450">
              <a:buSzPct val="100000"/>
              <a:buFont typeface="Arial"/>
              <a:buChar char="•"/>
            </a:pPr>
            <a:r>
              <a:t>Indeed, we will start with a crash course on Python for data science</a:t>
            </a:r>
          </a:p>
          <a:p>
            <a:pPr marL="171450" indent="-171450">
              <a:buSzPct val="100000"/>
              <a:buFont typeface="Arial"/>
              <a:buChar char="•"/>
            </a:pPr>
            <a:r>
              <a:t>Then will dive into Python's toolbox for data science with Pandas, NumPy, Matplotlib</a:t>
            </a:r>
          </a:p>
          <a:p>
            <a:pPr marL="171450" indent="-171450">
              <a:buSzPct val="100000"/>
              <a:buFont typeface="Arial"/>
              <a:buChar char="•"/>
            </a:pPr>
            <a:r>
              <a:t>You will see the fundamental techniques used for data cleaning, preparation, EDA, ...</a:t>
            </a:r>
          </a:p>
          <a:p>
            <a:pPr marL="171450" indent="-171450">
              <a:buSzPct val="100000"/>
              <a:buFont typeface="Arial"/>
              <a:buChar char="•"/>
            </a:pPr>
            <a:r>
              <a:t>Will refresh basic Statistics and in particular the way Statistics is approached in the "Computational Age"</a:t>
            </a:r>
          </a:p>
          <a:p>
            <a:pPr marL="171450" indent="-171450">
              <a:buSzPct val="100000"/>
              <a:buFont typeface="Arial"/>
              <a:buChar char="•"/>
            </a:pPr>
            <a:r>
              <a:t>Then you will dive into state-of-the-art Machine Learning and Deep Learning</a:t>
            </a:r>
          </a:p>
          <a:p>
            <a:pPr marL="171450" indent="-171450">
              <a:buSzPct val="100000"/>
              <a:buFont typeface="Arial"/>
              <a:buChar char="•"/>
            </a:pPr>
            <a:r>
              <a:t>So in a matter of few weeks, you will be exposed to a wide spectrum of tools and techniques</a:t>
            </a:r>
          </a:p>
          <a:p>
            <a:pPr marL="171450" indent="-171450">
              <a:buSzPct val="100000"/>
              <a:buFont typeface="Arial"/>
              <a:buChar char="•"/>
            </a:pPr>
            <a:r>
              <a:t>Mastering them requires months and months of practice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marL="171450" indent="-171450">
              <a:buSzPct val="100000"/>
              <a:buFont typeface="Arial"/>
              <a:buChar char="•"/>
            </a:pPr>
            <a:r>
              <a:t>Being a data scientist is a life-long learning process ... It is an extremely dynamic domain (just try to catch up with Machine Learning Scientific paper realised every single day in https://arxiv.org/) and technologies used are rather volatile</a:t>
            </a:r>
          </a:p>
          <a:p>
            <a:pPr marL="171450" indent="-171450">
              <a:buSzPct val="100000"/>
              <a:buFont typeface="Arial"/>
              <a:buChar char="•"/>
            </a:pPr>
            <a:r>
              <a:t>Hopefully, there are a plethora of excellent resources online to learn (most of them at no or rather low cost)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sldImg"/>
          </p:nvPr>
        </p:nvSpPr>
        <p:spPr>
          <a:prstGeom prst="rect">
            <a:avLst/>
          </a:prstGeom>
        </p:spPr>
        <p:txBody>
          <a:bodyPr/>
          <a:lstStyle/>
          <a:p>
            <a:pPr/>
          </a:p>
        </p:txBody>
      </p:sp>
      <p:sp>
        <p:nvSpPr>
          <p:cNvPr id="215" name="Shape 215"/>
          <p:cNvSpPr/>
          <p:nvPr>
            <p:ph type="body" sz="quarter" idx="1"/>
          </p:nvPr>
        </p:nvSpPr>
        <p:spPr>
          <a:prstGeom prst="rect">
            <a:avLst/>
          </a:prstGeom>
        </p:spPr>
        <p:txBody>
          <a:bodyPr/>
          <a:lstStyle>
            <a:lvl1pPr marL="171450" indent="-171450">
              <a:buSzPct val="100000"/>
              <a:buFont typeface="Arial"/>
              <a:buChar char="•"/>
            </a:lvl1pPr>
          </a:lstStyle>
          <a:p>
            <a:pPr/>
            <a:r>
              <a:t>Answer True/False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ph type="sldImg"/>
          </p:nvPr>
        </p:nvSpPr>
        <p:spPr>
          <a:prstGeom prst="rect">
            <a:avLst/>
          </a:prstGeom>
        </p:spPr>
        <p:txBody>
          <a:bodyPr/>
          <a:lstStyle/>
          <a:p>
            <a:pPr/>
          </a:p>
        </p:txBody>
      </p:sp>
      <p:sp>
        <p:nvSpPr>
          <p:cNvPr id="71" name="Shape 71"/>
          <p:cNvSpPr/>
          <p:nvPr>
            <p:ph type="body" sz="quarter" idx="1"/>
          </p:nvPr>
        </p:nvSpPr>
        <p:spPr>
          <a:prstGeom prst="rect">
            <a:avLst/>
          </a:prstGeom>
        </p:spPr>
        <p:txBody>
          <a:bodyPr/>
          <a:lstStyle/>
          <a:p>
            <a:pPr marL="171450" indent="-171450">
              <a:buSzPct val="100000"/>
              <a:buFont typeface="Arial"/>
              <a:buChar char="•"/>
            </a:pPr>
            <a:r>
              <a:t>Data is essentially encodings of our environment or inner states</a:t>
            </a:r>
          </a:p>
          <a:p>
            <a:pPr marL="171450" indent="-171450">
              <a:buSzPct val="100000"/>
              <a:buFont typeface="Arial"/>
              <a:buChar char="•"/>
            </a:pPr>
            <a:r>
              <a:t>The Data Science association defines Data Science as an interdisciplinary solution to define meanings for mass data.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 name="Shape 75"/>
          <p:cNvSpPr/>
          <p:nvPr>
            <p:ph type="sldImg"/>
          </p:nvPr>
        </p:nvSpPr>
        <p:spPr>
          <a:prstGeom prst="rect">
            <a:avLst/>
          </a:prstGeom>
        </p:spPr>
        <p:txBody>
          <a:bodyPr/>
          <a:lstStyle/>
          <a:p>
            <a:pPr/>
          </a:p>
        </p:txBody>
      </p:sp>
      <p:sp>
        <p:nvSpPr>
          <p:cNvPr id="76" name="Shape 76"/>
          <p:cNvSpPr/>
          <p:nvPr>
            <p:ph type="body" sz="quarter" idx="1"/>
          </p:nvPr>
        </p:nvSpPr>
        <p:spPr>
          <a:prstGeom prst="rect">
            <a:avLst/>
          </a:prstGeom>
        </p:spPr>
        <p:txBody>
          <a:bodyPr/>
          <a:lstStyle>
            <a:lvl1pPr marL="171450" indent="-171450">
              <a:buSzPct val="100000"/>
              <a:buFont typeface="Arial"/>
              <a:buChar char="•"/>
            </a:lvl1pPr>
          </a:lstStyle>
          <a:p>
            <a:pPr/>
            <a:r>
              <a:t>Tick the right answer(s)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ph type="sldImg"/>
          </p:nvPr>
        </p:nvSpPr>
        <p:spPr>
          <a:prstGeom prst="rect">
            <a:avLst/>
          </a:prstGeom>
        </p:spPr>
        <p:txBody>
          <a:bodyPr/>
          <a:lstStyle/>
          <a:p>
            <a:pPr/>
          </a:p>
        </p:txBody>
      </p:sp>
      <p:sp>
        <p:nvSpPr>
          <p:cNvPr id="83" name="Shape 83"/>
          <p:cNvSpPr/>
          <p:nvPr>
            <p:ph type="body" sz="quarter" idx="1"/>
          </p:nvPr>
        </p:nvSpPr>
        <p:spPr>
          <a:prstGeom prst="rect">
            <a:avLst/>
          </a:prstGeom>
        </p:spPr>
        <p:txBody>
          <a:bodyPr/>
          <a:lstStyle/>
          <a:p>
            <a:pPr marL="171450" indent="-171450">
              <a:buSzPct val="100000"/>
              <a:buFont typeface="Arial"/>
              <a:buChar char="•"/>
            </a:pPr>
            <a:r>
              <a:t>These three ways of communicating open up many opportunities troughout a wide variety of application domains</a:t>
            </a:r>
          </a:p>
          <a:p>
            <a:pPr marL="171450" indent="-171450">
              <a:buSzPct val="100000"/>
              <a:buFont typeface="Arial"/>
              <a:buChar char="•"/>
            </a:pPr>
            <a:r>
              <a:t>Things can be both sensors and actuators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sldImg"/>
          </p:nvPr>
        </p:nvSpPr>
        <p:spPr>
          <a:prstGeom prst="rect">
            <a:avLst/>
          </a:prstGeom>
        </p:spPr>
        <p:txBody>
          <a:bodyPr/>
          <a:lstStyle/>
          <a:p>
            <a:pPr/>
          </a:p>
        </p:txBody>
      </p:sp>
      <p:sp>
        <p:nvSpPr>
          <p:cNvPr id="88" name="Shape 88"/>
          <p:cNvSpPr/>
          <p:nvPr>
            <p:ph type="body" sz="quarter" idx="1"/>
          </p:nvPr>
        </p:nvSpPr>
        <p:spPr>
          <a:prstGeom prst="rect">
            <a:avLst/>
          </a:prstGeom>
        </p:spPr>
        <p:txBody>
          <a:bodyPr/>
          <a:lstStyle>
            <a:lvl1pPr marL="171450" indent="-171450">
              <a:buSzPct val="100000"/>
              <a:buFont typeface="Arial"/>
              <a:buChar char="•"/>
            </a:lvl1pPr>
          </a:lstStyle>
          <a:p>
            <a:pPr/>
            <a:r>
              <a:t>This formula is indeed compelling and might well be a pleasant music to investors' ears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Shape 92"/>
          <p:cNvSpPr/>
          <p:nvPr>
            <p:ph type="sldImg"/>
          </p:nvPr>
        </p:nvSpPr>
        <p:spPr>
          <a:prstGeom prst="rect">
            <a:avLst/>
          </a:prstGeom>
        </p:spPr>
        <p:txBody>
          <a:bodyPr/>
          <a:lstStyle/>
          <a:p>
            <a:pPr/>
          </a:p>
        </p:txBody>
      </p:sp>
      <p:sp>
        <p:nvSpPr>
          <p:cNvPr id="93" name="Shape 93"/>
          <p:cNvSpPr/>
          <p:nvPr>
            <p:ph type="body" sz="quarter" idx="1"/>
          </p:nvPr>
        </p:nvSpPr>
        <p:spPr>
          <a:prstGeom prst="rect">
            <a:avLst/>
          </a:prstGeom>
        </p:spPr>
        <p:txBody>
          <a:bodyPr/>
          <a:lstStyle>
            <a:lvl1pPr marL="171450" indent="-171450">
              <a:buSzPct val="100000"/>
              <a:buFont typeface="Arial"/>
              <a:buChar char="•"/>
            </a:lvl1pPr>
          </a:lstStyle>
          <a:p>
            <a:pPr/>
            <a:r>
              <a:t>IoT &amp; Data Science value chains offer a world of possibilities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Shape 97"/>
          <p:cNvSpPr/>
          <p:nvPr>
            <p:ph type="sldImg"/>
          </p:nvPr>
        </p:nvSpPr>
        <p:spPr>
          <a:prstGeom prst="rect">
            <a:avLst/>
          </a:prstGeom>
        </p:spPr>
        <p:txBody>
          <a:bodyPr/>
          <a:lstStyle/>
          <a:p>
            <a:pPr/>
          </a:p>
        </p:txBody>
      </p:sp>
      <p:sp>
        <p:nvSpPr>
          <p:cNvPr id="98" name="Shape 98"/>
          <p:cNvSpPr/>
          <p:nvPr>
            <p:ph type="body" sz="quarter" idx="1"/>
          </p:nvPr>
        </p:nvSpPr>
        <p:spPr>
          <a:prstGeom prst="rect">
            <a:avLst/>
          </a:prstGeom>
        </p:spPr>
        <p:txBody>
          <a:bodyPr/>
          <a:lstStyle/>
          <a:p>
            <a:pPr marL="171450" indent="-171450">
              <a:buSzPct val="100000"/>
              <a:buFont typeface="Arial"/>
              <a:buChar char="•"/>
            </a:pPr>
            <a:r>
              <a:t>When we mention Data Science, we refer to Machine Learning, Deep Learning, ...</a:t>
            </a:r>
          </a:p>
          <a:p>
            <a:pPr marL="171450" indent="-171450">
              <a:buSzPct val="100000"/>
              <a:buFont typeface="Arial"/>
              <a:buChar char="•"/>
            </a:pPr>
            <a:r>
              <a:t>Actually, Deep Learning is now said to be the "new electricity" suggesting that we are entering a new industrial revolution and that Deep Learning will be deployed in all markets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ph type="sldImg"/>
          </p:nvPr>
        </p:nvSpPr>
        <p:spPr>
          <a:prstGeom prst="rect">
            <a:avLst/>
          </a:prstGeom>
        </p:spPr>
        <p:txBody>
          <a:bodyPr/>
          <a:lstStyle/>
          <a:p>
            <a:pPr/>
          </a:p>
        </p:txBody>
      </p:sp>
      <p:sp>
        <p:nvSpPr>
          <p:cNvPr id="108" name="Shape 108"/>
          <p:cNvSpPr/>
          <p:nvPr>
            <p:ph type="body" sz="quarter" idx="1"/>
          </p:nvPr>
        </p:nvSpPr>
        <p:spPr>
          <a:prstGeom prst="rect">
            <a:avLst/>
          </a:prstGeom>
        </p:spPr>
        <p:txBody>
          <a:bodyPr/>
          <a:lstStyle>
            <a:lvl1pPr marL="171450" indent="-171450">
              <a:buSzPct val="100000"/>
              <a:buFont typeface="Arial"/>
              <a:buChar char="•"/>
            </a:lvl1pPr>
          </a:lstStyle>
          <a:p>
            <a:pPr/>
            <a:r>
              <a:t>Crowd-sourced data: could be for instance a simple mobile application allowing to report perceived air quality at any time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prstGeom prst="rect">
            <a:avLst/>
          </a:prstGeom>
        </p:spPr>
        <p:txBody>
          <a:bodyPr/>
          <a:lstStyle/>
          <a:p>
            <a:pPr/>
            <a:r>
              <a:t>Title Text</a:t>
            </a:r>
          </a:p>
        </p:txBody>
      </p:sp>
      <p:sp>
        <p:nvSpPr>
          <p:cNvPr id="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Custom Layout">
    <p:spTree>
      <p:nvGrpSpPr>
        <p:cNvPr id="1" name=""/>
        <p:cNvGrpSpPr/>
        <p:nvPr/>
      </p:nvGrpSpPr>
      <p:grpSpPr>
        <a:xfrm>
          <a:off x="0" y="0"/>
          <a:ext cx="0" cy="0"/>
          <a:chOff x="0" y="0"/>
          <a:chExt cx="0" cy="0"/>
        </a:xfrm>
      </p:grpSpPr>
      <p:sp>
        <p:nvSpPr>
          <p:cNvPr id="19" name="Title Text"/>
          <p:cNvSpPr txBox="1"/>
          <p:nvPr>
            <p:ph type="title"/>
          </p:nvPr>
        </p:nvSpPr>
        <p:spPr>
          <a:xfrm>
            <a:off x="359999" y="1439999"/>
            <a:ext cx="8229601" cy="620729"/>
          </a:xfrm>
          <a:prstGeom prst="rect">
            <a:avLst/>
          </a:prstGeom>
        </p:spPr>
        <p:txBody>
          <a:bodyPr/>
          <a:lstStyle>
            <a:lvl1pPr>
              <a:defRPr sz="2800"/>
            </a:lvl1pPr>
          </a:lstStyle>
          <a:p>
            <a:pPr/>
            <a:r>
              <a:t>Title Text</a:t>
            </a:r>
          </a:p>
        </p:txBody>
      </p:sp>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1_Custom Layout">
    <p:spTree>
      <p:nvGrpSpPr>
        <p:cNvPr id="1" name=""/>
        <p:cNvGrpSpPr/>
        <p:nvPr/>
      </p:nvGrpSpPr>
      <p:grpSpPr>
        <a:xfrm>
          <a:off x="0" y="0"/>
          <a:ext cx="0" cy="0"/>
          <a:chOff x="0" y="0"/>
          <a:chExt cx="0" cy="0"/>
        </a:xfrm>
      </p:grpSpPr>
      <p:sp>
        <p:nvSpPr>
          <p:cNvPr id="27" name="Body Level One…"/>
          <p:cNvSpPr txBox="1"/>
          <p:nvPr>
            <p:ph type="body" sz="half" idx="1"/>
          </p:nvPr>
        </p:nvSpPr>
        <p:spPr>
          <a:xfrm>
            <a:off x="611137" y="1412775"/>
            <a:ext cx="7561264" cy="3311526"/>
          </a:xfrm>
          <a:prstGeom prst="rect">
            <a:avLst/>
          </a:prstGeom>
        </p:spPr>
        <p:txBody>
          <a:bodyPr>
            <a:normAutofit fontScale="100000" lnSpcReduction="0"/>
          </a:bodyPr>
          <a:lstStyle>
            <a:lvl1pPr marL="457200" indent="-457200">
              <a:spcBef>
                <a:spcPts val="500"/>
              </a:spcBef>
              <a:defRPr sz="2200">
                <a:latin typeface="Arial"/>
                <a:ea typeface="Arial"/>
                <a:cs typeface="Arial"/>
                <a:sym typeface="Arial"/>
              </a:defRPr>
            </a:lvl1pPr>
            <a:lvl2pPr marL="681717" indent="-224517">
              <a:spcBef>
                <a:spcPts val="500"/>
              </a:spcBef>
              <a:defRPr sz="2200">
                <a:latin typeface="Arial"/>
                <a:ea typeface="Arial"/>
                <a:cs typeface="Arial"/>
                <a:sym typeface="Arial"/>
              </a:defRPr>
            </a:lvl2pPr>
            <a:lvl3pPr marL="1123950" indent="-209550">
              <a:spcBef>
                <a:spcPts val="500"/>
              </a:spcBef>
              <a:defRPr sz="2200">
                <a:latin typeface="Arial"/>
                <a:ea typeface="Arial"/>
                <a:cs typeface="Arial"/>
                <a:sym typeface="Arial"/>
              </a:defRPr>
            </a:lvl3pPr>
            <a:lvl4pPr marL="1623060" indent="-251460">
              <a:spcBef>
                <a:spcPts val="500"/>
              </a:spcBef>
              <a:defRPr sz="2200">
                <a:latin typeface="Arial"/>
                <a:ea typeface="Arial"/>
                <a:cs typeface="Arial"/>
                <a:sym typeface="Arial"/>
              </a:defRPr>
            </a:lvl4pPr>
            <a:lvl5pPr marL="2080260" indent="-251460">
              <a:spcBef>
                <a:spcPts val="500"/>
              </a:spcBef>
              <a:defRPr sz="22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28" name="Title Text"/>
          <p:cNvSpPr txBox="1"/>
          <p:nvPr>
            <p:ph type="title"/>
          </p:nvPr>
        </p:nvSpPr>
        <p:spPr>
          <a:xfrm>
            <a:off x="359999" y="359999"/>
            <a:ext cx="8229601" cy="692738"/>
          </a:xfrm>
          <a:prstGeom prst="rect">
            <a:avLst/>
          </a:prstGeom>
        </p:spPr>
        <p:txBody>
          <a:bodyPr/>
          <a:lstStyle>
            <a:lvl1pPr>
              <a:defRPr cap="none" sz="2600"/>
            </a:lvl1pPr>
          </a:lstStyle>
          <a:p>
            <a:pPr/>
            <a:r>
              <a:t>Title Text</a:t>
            </a:r>
          </a:p>
        </p:txBody>
      </p:sp>
      <p:sp>
        <p:nvSpPr>
          <p:cNvPr id="29" name="Text Placeholder 11"/>
          <p:cNvSpPr/>
          <p:nvPr>
            <p:ph type="body" sz="quarter" idx="13"/>
          </p:nvPr>
        </p:nvSpPr>
        <p:spPr>
          <a:xfrm>
            <a:off x="359999" y="5589587"/>
            <a:ext cx="1511972" cy="287685"/>
          </a:xfrm>
          <a:prstGeom prst="rect">
            <a:avLst/>
          </a:prstGeom>
        </p:spPr>
        <p:txBody>
          <a:bodyPr>
            <a:normAutofit fontScale="100000" lnSpcReduction="0"/>
          </a:bodyPr>
          <a:lstStyle/>
          <a:p>
            <a:pPr marL="0" indent="0">
              <a:spcBef>
                <a:spcPts val="200"/>
              </a:spcBef>
              <a:buSzTx/>
              <a:buFontTx/>
              <a:buNone/>
              <a:defRPr b="1" sz="1100"/>
            </a:pP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2_Custom Layout">
    <p:spTree>
      <p:nvGrpSpPr>
        <p:cNvPr id="1" name=""/>
        <p:cNvGrpSpPr/>
        <p:nvPr/>
      </p:nvGrpSpPr>
      <p:grpSpPr>
        <a:xfrm>
          <a:off x="0" y="0"/>
          <a:ext cx="0" cy="0"/>
          <a:chOff x="0" y="0"/>
          <a:chExt cx="0" cy="0"/>
        </a:xfrm>
      </p:grpSpPr>
      <p:sp>
        <p:nvSpPr>
          <p:cNvPr id="37" name="Title Text"/>
          <p:cNvSpPr txBox="1"/>
          <p:nvPr>
            <p:ph type="title"/>
          </p:nvPr>
        </p:nvSpPr>
        <p:spPr>
          <a:xfrm>
            <a:off x="359999" y="359999"/>
            <a:ext cx="8229601" cy="692738"/>
          </a:xfrm>
          <a:prstGeom prst="rect">
            <a:avLst/>
          </a:prstGeom>
        </p:spPr>
        <p:txBody>
          <a:bodyPr/>
          <a:lstStyle>
            <a:lvl1pPr>
              <a:defRPr cap="none" sz="2600"/>
            </a:lvl1pPr>
          </a:lstStyle>
          <a:p>
            <a:pPr/>
            <a:r>
              <a:t>Title Text</a:t>
            </a:r>
          </a:p>
        </p:txBody>
      </p:sp>
      <p:sp>
        <p:nvSpPr>
          <p:cNvPr id="38" name="Picture Placeholder 3"/>
          <p:cNvSpPr/>
          <p:nvPr>
            <p:ph type="pic" idx="13"/>
          </p:nvPr>
        </p:nvSpPr>
        <p:spPr>
          <a:xfrm>
            <a:off x="1043608" y="1124744"/>
            <a:ext cx="7200801" cy="4248473"/>
          </a:xfrm>
          <a:prstGeom prst="rect">
            <a:avLst/>
          </a:prstGeom>
        </p:spPr>
        <p:txBody>
          <a:bodyPr lIns="91439" rIns="91439"/>
          <a:lstStyle/>
          <a:p>
            <a:pPr/>
          </a:p>
        </p:txBody>
      </p:sp>
      <p:sp>
        <p:nvSpPr>
          <p:cNvPr id="39" name="Body Level One…"/>
          <p:cNvSpPr txBox="1"/>
          <p:nvPr>
            <p:ph type="body" sz="quarter" idx="1"/>
          </p:nvPr>
        </p:nvSpPr>
        <p:spPr>
          <a:xfrm>
            <a:off x="359999" y="5589587"/>
            <a:ext cx="1511972" cy="287685"/>
          </a:xfrm>
          <a:prstGeom prst="rect">
            <a:avLst/>
          </a:prstGeom>
        </p:spPr>
        <p:txBody>
          <a:bodyPr>
            <a:normAutofit fontScale="100000" lnSpcReduction="0"/>
          </a:bodyPr>
          <a:lstStyle>
            <a:lvl1pPr marL="0" indent="0">
              <a:spcBef>
                <a:spcPts val="200"/>
              </a:spcBef>
              <a:buSzTx/>
              <a:buFontTx/>
              <a:buNone/>
              <a:defRPr b="1" sz="1100"/>
            </a:lvl1pPr>
            <a:lvl2pPr marL="569458" indent="-112258">
              <a:spcBef>
                <a:spcPts val="200"/>
              </a:spcBef>
              <a:buFontTx/>
              <a:defRPr b="1" sz="1100"/>
            </a:lvl2pPr>
            <a:lvl3pPr marL="1019175" indent="-104775">
              <a:spcBef>
                <a:spcPts val="200"/>
              </a:spcBef>
              <a:buFontTx/>
              <a:defRPr b="1" sz="1100"/>
            </a:lvl3pPr>
            <a:lvl4pPr marL="1497330" indent="-125730">
              <a:spcBef>
                <a:spcPts val="200"/>
              </a:spcBef>
              <a:buFontTx/>
              <a:defRPr b="1" sz="1100"/>
            </a:lvl4pPr>
            <a:lvl5pPr marL="1954529" indent="-125729">
              <a:spcBef>
                <a:spcPts val="200"/>
              </a:spcBef>
              <a:buFontTx/>
              <a:defRPr b="1" sz="11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359999" y="1439999"/>
            <a:ext cx="8229601" cy="83675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comments" Target="../comments/comment4.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comments" Target="../comments/comment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Title 1"/>
          <p:cNvSpPr txBox="1"/>
          <p:nvPr>
            <p:ph type="title"/>
          </p:nvPr>
        </p:nvSpPr>
        <p:spPr>
          <a:prstGeom prst="rect">
            <a:avLst/>
          </a:prstGeom>
        </p:spPr>
        <p:txBody>
          <a:bodyPr/>
          <a:lstStyle>
            <a:lvl1pPr defTabSz="429768">
              <a:defRPr sz="3384"/>
            </a:lvl1pPr>
          </a:lstStyle>
          <a:p>
            <a:pPr/>
            <a:r>
              <a:t>INTRODUCTION TO IOT DATA SCIENCE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Content Placeholder 1"/>
          <p:cNvSpPr txBox="1"/>
          <p:nvPr>
            <p:ph type="body" sz="half" idx="1"/>
          </p:nvPr>
        </p:nvSpPr>
        <p:spPr>
          <a:xfrm>
            <a:off x="611136" y="1412775"/>
            <a:ext cx="7561265" cy="3311526"/>
          </a:xfrm>
          <a:prstGeom prst="rect">
            <a:avLst/>
          </a:prstGeom>
        </p:spPr>
        <p:txBody>
          <a:bodyPr/>
          <a:lstStyle/>
          <a:p>
            <a:pPr/>
            <a:r>
              <a:t>"Data is the new oil" repeated ad nauseam in the medias and the analogy is often carried further</a:t>
            </a:r>
          </a:p>
          <a:p>
            <a:pPr/>
            <a:r>
              <a:t>Upstream: raw data is collected (data supply)</a:t>
            </a:r>
          </a:p>
          <a:p>
            <a:pPr/>
            <a:r>
              <a:t>Middlestream: process of refining, cleaning, pre-processing, analyzing and modeling data</a:t>
            </a:r>
          </a:p>
          <a:p>
            <a:pPr/>
            <a:r>
              <a:t>Downstream: delivering data products to end users</a:t>
            </a:r>
          </a:p>
          <a:p>
            <a:pPr/>
            <a:r>
              <a:t>Pipeline: the value chain as a whole</a:t>
            </a:r>
          </a:p>
        </p:txBody>
      </p:sp>
      <p:sp>
        <p:nvSpPr>
          <p:cNvPr id="86" name="Title 2"/>
          <p:cNvSpPr txBox="1"/>
          <p:nvPr>
            <p:ph type="title"/>
          </p:nvPr>
        </p:nvSpPr>
        <p:spPr>
          <a:prstGeom prst="rect">
            <a:avLst/>
          </a:prstGeom>
        </p:spPr>
        <p:txBody>
          <a:bodyPr/>
          <a:lstStyle/>
          <a:p>
            <a:pPr/>
            <a:r>
              <a:t>▸ The oil analogy</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Content Placeholder 1"/>
          <p:cNvSpPr txBox="1"/>
          <p:nvPr>
            <p:ph type="body" sz="half" idx="1"/>
          </p:nvPr>
        </p:nvSpPr>
        <p:spPr>
          <a:xfrm>
            <a:off x="611136" y="1412775"/>
            <a:ext cx="7561265" cy="3311526"/>
          </a:xfrm>
          <a:prstGeom prst="rect">
            <a:avLst/>
          </a:prstGeom>
        </p:spPr>
        <p:txBody>
          <a:bodyPr/>
          <a:lstStyle/>
          <a:p>
            <a:pPr/>
            <a:r>
              <a:t>To trigger signal when a particular pattern in the data flow occurs</a:t>
            </a:r>
          </a:p>
          <a:p>
            <a:pPr/>
            <a:r>
              <a:t>To diagnose pollution peak</a:t>
            </a:r>
          </a:p>
          <a:p>
            <a:pPr/>
            <a:r>
              <a:t>To infer location of items (Indoor positioning, ...)</a:t>
            </a:r>
          </a:p>
          <a:p>
            <a:pPr/>
            <a:r>
              <a:t>To balance resources (Smart Grid Management)</a:t>
            </a:r>
          </a:p>
        </p:txBody>
      </p:sp>
      <p:sp>
        <p:nvSpPr>
          <p:cNvPr id="91" name="Title 2"/>
          <p:cNvSpPr txBox="1"/>
          <p:nvPr>
            <p:ph type="title"/>
          </p:nvPr>
        </p:nvSpPr>
        <p:spPr>
          <a:prstGeom prst="rect">
            <a:avLst/>
          </a:prstGeom>
        </p:spPr>
        <p:txBody>
          <a:bodyPr/>
          <a:lstStyle/>
          <a:p>
            <a:pPr/>
            <a:r>
              <a:t>▸ Some examples of value chain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Content Placeholder 1"/>
          <p:cNvSpPr txBox="1"/>
          <p:nvPr>
            <p:ph type="body" sz="half" idx="1"/>
          </p:nvPr>
        </p:nvSpPr>
        <p:spPr>
          <a:xfrm>
            <a:off x="611136" y="1412775"/>
            <a:ext cx="7561265" cy="3311526"/>
          </a:xfrm>
          <a:prstGeom prst="rect">
            <a:avLst/>
          </a:prstGeom>
        </p:spPr>
        <p:txBody>
          <a:bodyPr/>
          <a:lstStyle/>
          <a:p>
            <a:pPr/>
            <a:r>
              <a:t>To operate, maintain, monitor IoT infrastructures themselves</a:t>
            </a:r>
          </a:p>
          <a:p>
            <a:pPr/>
            <a:r>
              <a:t>To deliver added-value data-products to virtualy infinite application domains</a:t>
            </a:r>
          </a:p>
        </p:txBody>
      </p:sp>
      <p:sp>
        <p:nvSpPr>
          <p:cNvPr id="96" name="Title 2"/>
          <p:cNvSpPr txBox="1"/>
          <p:nvPr>
            <p:ph type="title"/>
          </p:nvPr>
        </p:nvSpPr>
        <p:spPr>
          <a:prstGeom prst="rect">
            <a:avLst/>
          </a:prstGeom>
        </p:spPr>
        <p:txBody>
          <a:bodyPr/>
          <a:lstStyle>
            <a:lvl1pPr defTabSz="374904">
              <a:defRPr sz="2132"/>
            </a:lvl1pPr>
          </a:lstStyle>
          <a:p>
            <a:pPr/>
            <a:r>
              <a:t>▸ Data Science is instrumental in setting up these value chains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Title 1"/>
          <p:cNvSpPr txBox="1"/>
          <p:nvPr>
            <p:ph type="title"/>
          </p:nvPr>
        </p:nvSpPr>
        <p:spPr>
          <a:prstGeom prst="rect">
            <a:avLst/>
          </a:prstGeom>
        </p:spPr>
        <p:txBody>
          <a:bodyPr/>
          <a:lstStyle>
            <a:lvl1pPr defTabSz="411479">
              <a:defRPr sz="2520"/>
            </a:lvl1pPr>
          </a:lstStyle>
          <a:p>
            <a:pPr/>
            <a:r>
              <a:t>III. AN EXAMPLE OF QUALITY MONITORING SYSTEM</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 name="Content Placeholder 1"/>
          <p:cNvSpPr txBox="1"/>
          <p:nvPr>
            <p:ph type="body" sz="half" idx="1"/>
          </p:nvPr>
        </p:nvSpPr>
        <p:spPr>
          <a:xfrm>
            <a:off x="611136" y="1412775"/>
            <a:ext cx="7561265" cy="3311526"/>
          </a:xfrm>
          <a:prstGeom prst="rect">
            <a:avLst/>
          </a:prstGeom>
        </p:spPr>
        <p:txBody>
          <a:bodyPr/>
          <a:lstStyle/>
          <a:p>
            <a:pPr/>
            <a:r>
              <a:t>Particulate matter (PM)</a:t>
            </a:r>
          </a:p>
          <a:p>
            <a:pPr/>
            <a:r>
              <a:t>CO2</a:t>
            </a:r>
          </a:p>
          <a:p>
            <a:pPr/>
            <a:r>
              <a:t>SO2</a:t>
            </a:r>
          </a:p>
          <a:p>
            <a:pPr/>
            <a:r>
              <a:t>...</a:t>
            </a:r>
          </a:p>
        </p:txBody>
      </p:sp>
      <p:sp>
        <p:nvSpPr>
          <p:cNvPr id="103" name="Title 2"/>
          <p:cNvSpPr txBox="1"/>
          <p:nvPr>
            <p:ph type="title"/>
          </p:nvPr>
        </p:nvSpPr>
        <p:spPr>
          <a:prstGeom prst="rect">
            <a:avLst/>
          </a:prstGeom>
        </p:spPr>
        <p:txBody>
          <a:bodyPr/>
          <a:lstStyle/>
          <a:p>
            <a:pPr/>
            <a:r>
              <a:t>▸ IoT network senses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 name="Content Placeholder 1"/>
          <p:cNvSpPr txBox="1"/>
          <p:nvPr>
            <p:ph type="body" sz="half" idx="1"/>
          </p:nvPr>
        </p:nvSpPr>
        <p:spPr>
          <a:xfrm>
            <a:off x="611136" y="1412775"/>
            <a:ext cx="7561265" cy="3311526"/>
          </a:xfrm>
          <a:prstGeom prst="rect">
            <a:avLst/>
          </a:prstGeom>
        </p:spPr>
        <p:txBody>
          <a:bodyPr/>
          <a:lstStyle/>
          <a:p>
            <a:pPr/>
            <a:r>
              <a:t>Social networks</a:t>
            </a:r>
          </a:p>
          <a:p>
            <a:pPr/>
            <a:r>
              <a:t>Meteorological forecasts</a:t>
            </a:r>
          </a:p>
          <a:p>
            <a:pPr/>
            <a:r>
              <a:t>Crowd-sourced data</a:t>
            </a:r>
          </a:p>
        </p:txBody>
      </p:sp>
      <p:sp>
        <p:nvSpPr>
          <p:cNvPr id="106" name="Title 2"/>
          <p:cNvSpPr txBox="1"/>
          <p:nvPr>
            <p:ph type="title"/>
          </p:nvPr>
        </p:nvSpPr>
        <p:spPr>
          <a:prstGeom prst="rect">
            <a:avLst/>
          </a:prstGeom>
        </p:spPr>
        <p:txBody>
          <a:bodyPr/>
          <a:lstStyle/>
          <a:p>
            <a:pPr/>
            <a:r>
              <a:t>▸ Analytics pipeline fetches secondary data</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Content Placeholder 1"/>
          <p:cNvSpPr txBox="1"/>
          <p:nvPr>
            <p:ph type="body" sz="half" idx="1"/>
          </p:nvPr>
        </p:nvSpPr>
        <p:spPr>
          <a:xfrm>
            <a:off x="611136" y="1412775"/>
            <a:ext cx="7561265" cy="3311526"/>
          </a:xfrm>
          <a:prstGeom prst="rect">
            <a:avLst/>
          </a:prstGeom>
        </p:spPr>
        <p:txBody>
          <a:bodyPr/>
          <a:lstStyle/>
          <a:p>
            <a:pPr/>
            <a:r>
              <a:t>Performs spatial interpolation of measurements with associated uncertainty</a:t>
            </a:r>
          </a:p>
          <a:p>
            <a:pPr/>
            <a:r>
              <a:t>Performs Sentiment Analysis on social networks data</a:t>
            </a:r>
          </a:p>
          <a:p>
            <a:pPr/>
            <a:r>
              <a:t>Harnesses Meteorological forecasts</a:t>
            </a:r>
          </a:p>
          <a:p>
            <a:pPr/>
            <a:r>
              <a:t>And outputs diagnosis / prognosis</a:t>
            </a:r>
          </a:p>
        </p:txBody>
      </p:sp>
      <p:sp>
        <p:nvSpPr>
          <p:cNvPr id="111" name="Title 2"/>
          <p:cNvSpPr txBox="1"/>
          <p:nvPr>
            <p:ph type="title"/>
          </p:nvPr>
        </p:nvSpPr>
        <p:spPr>
          <a:prstGeom prst="rect">
            <a:avLst/>
          </a:prstGeom>
        </p:spPr>
        <p:txBody>
          <a:bodyPr/>
          <a:lstStyle/>
          <a:p>
            <a:pPr/>
            <a:r>
              <a:t>▸ Analytics pipeline "stirs" data</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Content Placeholder 1"/>
          <p:cNvSpPr txBox="1"/>
          <p:nvPr>
            <p:ph type="body" sz="half" idx="1"/>
          </p:nvPr>
        </p:nvSpPr>
        <p:spPr>
          <a:xfrm>
            <a:off x="611136" y="1412775"/>
            <a:ext cx="7561265" cy="3311526"/>
          </a:xfrm>
          <a:prstGeom prst="rect">
            <a:avLst/>
          </a:prstGeom>
        </p:spPr>
        <p:txBody>
          <a:bodyPr/>
          <a:lstStyle/>
          <a:p>
            <a:pPr/>
            <a:r>
              <a:t>Interpret Data Science pipeline outputs in a wider context</a:t>
            </a:r>
          </a:p>
          <a:p>
            <a:pPr/>
            <a:r>
              <a:t>Control road traffic, enforce restriction use, ...</a:t>
            </a:r>
          </a:p>
          <a:p>
            <a:pPr/>
            <a:r>
              <a:t>Provide feedbacks to improve the whole value chain if required</a:t>
            </a:r>
          </a:p>
        </p:txBody>
      </p:sp>
      <p:sp>
        <p:nvSpPr>
          <p:cNvPr id="114" name="Title 2"/>
          <p:cNvSpPr txBox="1"/>
          <p:nvPr>
            <p:ph type="title"/>
          </p:nvPr>
        </p:nvSpPr>
        <p:spPr>
          <a:prstGeom prst="rect">
            <a:avLst/>
          </a:prstGeom>
        </p:spPr>
        <p:txBody>
          <a:bodyPr/>
          <a:lstStyle/>
          <a:p>
            <a:pPr/>
            <a:r>
              <a:t>▸ Decision Makers ...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Content Placeholder 1"/>
          <p:cNvSpPr txBox="1"/>
          <p:nvPr>
            <p:ph type="body" sz="half" idx="1"/>
          </p:nvPr>
        </p:nvSpPr>
        <p:spPr>
          <a:xfrm>
            <a:off x="611136" y="1412775"/>
            <a:ext cx="7561265" cy="3311526"/>
          </a:xfrm>
          <a:prstGeom prst="rect">
            <a:avLst/>
          </a:prstGeom>
        </p:spPr>
        <p:txBody>
          <a:bodyPr/>
          <a:lstStyle/>
          <a:p>
            <a:pPr/>
            <a:r>
              <a:t>They understand the overall context: risk, uncertainty, not modelled parameters, ...</a:t>
            </a:r>
          </a:p>
          <a:p>
            <a:pPr/>
            <a:r>
              <a:t>They can decide when to inject additionnal domain knowledge into the pipeline</a:t>
            </a:r>
          </a:p>
          <a:p>
            <a:pPr/>
            <a:r>
              <a:t>They are the boss!</a:t>
            </a:r>
          </a:p>
        </p:txBody>
      </p:sp>
      <p:sp>
        <p:nvSpPr>
          <p:cNvPr id="117" name="Title 2"/>
          <p:cNvSpPr txBox="1"/>
          <p:nvPr>
            <p:ph type="title"/>
          </p:nvPr>
        </p:nvSpPr>
        <p:spPr>
          <a:prstGeom prst="rect">
            <a:avLst/>
          </a:prstGeom>
        </p:spPr>
        <p:txBody>
          <a:bodyPr/>
          <a:lstStyle/>
          <a:p>
            <a:pPr/>
            <a:r>
              <a:t>▸ Quiz 2: Why Decision Makers have the last word?</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Title 1"/>
          <p:cNvSpPr txBox="1"/>
          <p:nvPr>
            <p:ph type="title"/>
          </p:nvPr>
        </p:nvSpPr>
        <p:spPr>
          <a:prstGeom prst="rect">
            <a:avLst/>
          </a:prstGeom>
        </p:spPr>
        <p:txBody>
          <a:bodyPr/>
          <a:lstStyle/>
          <a:p>
            <a:pPr/>
            <a:r>
              <a:t>IV. ARCHITECTURE SCENARIO</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Title 1"/>
          <p:cNvSpPr txBox="1"/>
          <p:nvPr>
            <p:ph type="title"/>
          </p:nvPr>
        </p:nvSpPr>
        <p:spPr>
          <a:prstGeom prst="rect">
            <a:avLst/>
          </a:prstGeom>
        </p:spPr>
        <p:txBody>
          <a:bodyPr/>
          <a:lstStyle/>
          <a:p>
            <a:pPr/>
            <a:r>
              <a:t>I. INTRODUCTION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Content Placeholder 1"/>
          <p:cNvSpPr txBox="1"/>
          <p:nvPr>
            <p:ph type="body" sz="half" idx="1"/>
          </p:nvPr>
        </p:nvSpPr>
        <p:spPr>
          <a:xfrm>
            <a:off x="611136" y="1412775"/>
            <a:ext cx="7561265" cy="3311526"/>
          </a:xfrm>
          <a:prstGeom prst="rect">
            <a:avLst/>
          </a:prstGeom>
        </p:spPr>
        <p:txBody>
          <a:bodyPr/>
          <a:lstStyle/>
          <a:p>
            <a:pPr/>
            <a:r>
              <a:t>What type of analytics, algorithms, ...?</a:t>
            </a:r>
          </a:p>
          <a:p>
            <a:pPr/>
            <a:r>
              <a:t>When to perform calculation?</a:t>
            </a:r>
          </a:p>
          <a:p>
            <a:pPr/>
            <a:r>
              <a:t>Where to perform calculation and store data [if required]?</a:t>
            </a:r>
          </a:p>
        </p:txBody>
      </p:sp>
      <p:sp>
        <p:nvSpPr>
          <p:cNvPr id="124" name="Title 2"/>
          <p:cNvSpPr txBox="1"/>
          <p:nvPr>
            <p:ph type="title"/>
          </p:nvPr>
        </p:nvSpPr>
        <p:spPr>
          <a:prstGeom prst="rect">
            <a:avLst/>
          </a:prstGeom>
        </p:spPr>
        <p:txBody>
          <a:bodyPr/>
          <a:lstStyle/>
          <a:p>
            <a:pPr/>
            <a:r>
              <a:t>▸ Once a task at hand</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Content Placeholder 1"/>
          <p:cNvSpPr txBox="1"/>
          <p:nvPr>
            <p:ph type="body" sz="half" idx="1"/>
          </p:nvPr>
        </p:nvSpPr>
        <p:spPr>
          <a:xfrm>
            <a:off x="611136" y="1412775"/>
            <a:ext cx="7561265" cy="3311526"/>
          </a:xfrm>
          <a:prstGeom prst="rect">
            <a:avLst/>
          </a:prstGeom>
        </p:spPr>
        <p:txBody>
          <a:bodyPr/>
          <a:lstStyle/>
          <a:p>
            <a:pPr/>
            <a:r>
              <a:t>What is the use case?</a:t>
            </a:r>
          </a:p>
          <a:p>
            <a:pPr/>
            <a:r>
              <a:t>What decision do we want to make?</a:t>
            </a:r>
          </a:p>
          <a:p>
            <a:pPr/>
            <a:r>
              <a:t>Which data will support the decision?</a:t>
            </a:r>
          </a:p>
          <a:p>
            <a:pPr/>
            <a:r>
              <a:t>What are the resources (financial, human, technical)?</a:t>
            </a:r>
          </a:p>
        </p:txBody>
      </p:sp>
      <p:sp>
        <p:nvSpPr>
          <p:cNvPr id="127" name="Title 2"/>
          <p:cNvSpPr txBox="1"/>
          <p:nvPr>
            <p:ph type="title"/>
          </p:nvPr>
        </p:nvSpPr>
        <p:spPr>
          <a:prstGeom prst="rect">
            <a:avLst/>
          </a:prstGeom>
        </p:spPr>
        <p:txBody>
          <a:bodyPr/>
          <a:lstStyle/>
          <a:p>
            <a:pPr/>
            <a:r>
              <a:t>▸ Use case and domain knowledge first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Content Placeholder 1"/>
          <p:cNvSpPr txBox="1"/>
          <p:nvPr>
            <p:ph type="body" sz="half" idx="1"/>
          </p:nvPr>
        </p:nvSpPr>
        <p:spPr>
          <a:xfrm>
            <a:off x="611136" y="1412775"/>
            <a:ext cx="7561265" cy="3311526"/>
          </a:xfrm>
          <a:prstGeom prst="rect">
            <a:avLst/>
          </a:prstGeom>
        </p:spPr>
        <p:txBody>
          <a:bodyPr/>
          <a:lstStyle/>
          <a:p>
            <a:pPr/>
            <a:r>
              <a:t>Store, persist, accrue data over time in a "Data Lake"</a:t>
            </a:r>
          </a:p>
          <a:p>
            <a:pPr/>
            <a:r>
              <a:t>Discard data once harnessed by the analytics pipeline: "Stream Analytics"</a:t>
            </a:r>
          </a:p>
        </p:txBody>
      </p:sp>
      <p:sp>
        <p:nvSpPr>
          <p:cNvPr id="132" name="Title 2"/>
          <p:cNvSpPr txBox="1"/>
          <p:nvPr>
            <p:ph type="title"/>
          </p:nvPr>
        </p:nvSpPr>
        <p:spPr>
          <a:prstGeom prst="rect">
            <a:avLst/>
          </a:prstGeom>
        </p:spPr>
        <p:txBody>
          <a:bodyPr/>
          <a:lstStyle/>
          <a:p>
            <a:pPr/>
            <a:r>
              <a:t>▸ Storing or not storing</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Content Placeholder 1"/>
          <p:cNvSpPr txBox="1"/>
          <p:nvPr>
            <p:ph type="body" sz="half" idx="1"/>
          </p:nvPr>
        </p:nvSpPr>
        <p:spPr>
          <a:xfrm>
            <a:off x="611136" y="1412775"/>
            <a:ext cx="7561265" cy="3311526"/>
          </a:xfrm>
          <a:prstGeom prst="rect">
            <a:avLst/>
          </a:prstGeom>
        </p:spPr>
        <p:txBody>
          <a:bodyPr/>
          <a:lstStyle/>
          <a:p>
            <a:pPr/>
            <a:r>
              <a:t>Computing load can balanced/spread across network topology</a:t>
            </a:r>
          </a:p>
          <a:p>
            <a:pPr/>
            <a:r>
              <a:t>When computing takes place at the edge of the network, this is called Edge Computing</a:t>
            </a:r>
          </a:p>
          <a:p>
            <a:pPr/>
            <a:r>
              <a:t>Both simple and complex computing taks can be performed at the edge</a:t>
            </a:r>
          </a:p>
        </p:txBody>
      </p:sp>
      <p:sp>
        <p:nvSpPr>
          <p:cNvPr id="137" name="Title 2"/>
          <p:cNvSpPr txBox="1"/>
          <p:nvPr>
            <p:ph type="title"/>
          </p:nvPr>
        </p:nvSpPr>
        <p:spPr>
          <a:prstGeom prst="rect">
            <a:avLst/>
          </a:prstGeom>
        </p:spPr>
        <p:txBody>
          <a:bodyPr/>
          <a:lstStyle/>
          <a:p>
            <a:pPr/>
            <a:r>
              <a:t>▸ Delegating or centralizing</a:t>
            </a:r>
          </a:p>
        </p:txBody>
      </p:sp>
      <p:sp>
        <p:nvSpPr>
          <p:cNvPr id="138"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139"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[http://www.nvidia.co.uk/object/embedded-systems-dev-kits-modules-uk.html](http://www.nvidia.co.uk/object/embedded-systems-dev-kits-modules-uk.html)</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Content Placeholder 1"/>
          <p:cNvSpPr txBox="1"/>
          <p:nvPr>
            <p:ph type="body" sz="half" idx="1"/>
          </p:nvPr>
        </p:nvSpPr>
        <p:spPr>
          <a:xfrm>
            <a:off x="611136" y="1412775"/>
            <a:ext cx="7561265" cy="3311526"/>
          </a:xfrm>
          <a:prstGeom prst="rect">
            <a:avLst/>
          </a:prstGeom>
        </p:spPr>
        <p:txBody>
          <a:bodyPr/>
          <a:lstStyle/>
          <a:p>
            <a:pPr/>
            <a:r>
              <a:t>Training phases of algorithms might require considerable resources (Neural Networks)</a:t>
            </a:r>
          </a:p>
          <a:p>
            <a:pPr/>
            <a:r>
              <a:t>But once trained, the prediction phase requires few resources</a:t>
            </a:r>
          </a:p>
        </p:txBody>
      </p:sp>
      <p:sp>
        <p:nvSpPr>
          <p:cNvPr id="144" name="Title 2"/>
          <p:cNvSpPr txBox="1"/>
          <p:nvPr>
            <p:ph type="title"/>
          </p:nvPr>
        </p:nvSpPr>
        <p:spPr>
          <a:prstGeom prst="rect">
            <a:avLst/>
          </a:prstGeom>
        </p:spPr>
        <p:txBody>
          <a:bodyPr/>
          <a:lstStyle/>
          <a:p>
            <a:pPr/>
            <a:r>
              <a:t>▸ Learning vs. predicting</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Content Placeholder 1"/>
          <p:cNvSpPr txBox="1"/>
          <p:nvPr>
            <p:ph type="body" sz="half" idx="1"/>
          </p:nvPr>
        </p:nvSpPr>
        <p:spPr>
          <a:xfrm>
            <a:off x="611136" y="1412775"/>
            <a:ext cx="7561265" cy="3311526"/>
          </a:xfrm>
          <a:prstGeom prst="rect">
            <a:avLst/>
          </a:prstGeom>
        </p:spPr>
        <p:txBody>
          <a:bodyPr/>
          <a:lstStyle/>
          <a:p>
            <a:pPr/>
            <a:r>
              <a:t>There is a common architecture standard for IoT/Data science technical implementations</a:t>
            </a:r>
          </a:p>
          <a:p>
            <a:pPr/>
            <a:r>
              <a:t>Big data infrastructures is most of the time required</a:t>
            </a:r>
          </a:p>
          <a:p>
            <a:pPr/>
            <a:r>
              <a:t>Training artificial Neural Network is resource intensive, predicting/using it is not</a:t>
            </a:r>
          </a:p>
          <a:p>
            <a:pPr/>
            <a:r>
              <a:t>Targeted use cases drive type and quantity of data to be collected</a:t>
            </a:r>
          </a:p>
        </p:txBody>
      </p:sp>
      <p:sp>
        <p:nvSpPr>
          <p:cNvPr id="149" name="Title 2"/>
          <p:cNvSpPr txBox="1"/>
          <p:nvPr>
            <p:ph type="title"/>
          </p:nvPr>
        </p:nvSpPr>
        <p:spPr>
          <a:prstGeom prst="rect">
            <a:avLst/>
          </a:prstGeom>
        </p:spPr>
        <p:txBody>
          <a:bodyPr/>
          <a:lstStyle/>
          <a:p>
            <a:pPr/>
            <a:r>
              <a:t>▸ Quiz 3</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Title 1"/>
          <p:cNvSpPr txBox="1"/>
          <p:nvPr>
            <p:ph type="title"/>
          </p:nvPr>
        </p:nvSpPr>
        <p:spPr>
          <a:prstGeom prst="rect">
            <a:avLst/>
          </a:prstGeom>
        </p:spPr>
        <p:txBody>
          <a:bodyPr/>
          <a:lstStyle/>
          <a:p>
            <a:pPr/>
            <a:r>
              <a:t>V. DATA TAXONOMY</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Content Placeholder 1"/>
          <p:cNvSpPr txBox="1"/>
          <p:nvPr>
            <p:ph type="body" sz="half" idx="1"/>
          </p:nvPr>
        </p:nvSpPr>
        <p:spPr>
          <a:xfrm>
            <a:off x="611136" y="1412775"/>
            <a:ext cx="7561265" cy="3311526"/>
          </a:xfrm>
          <a:prstGeom prst="rect">
            <a:avLst/>
          </a:prstGeom>
        </p:spPr>
        <p:txBody>
          <a:bodyPr/>
          <a:lstStyle/>
          <a:p>
            <a:pPr/>
            <a:r>
              <a:t>Structured data: data encoded as columns/rows with pre-defined data model and store in a RDBMS (for instance)</a:t>
            </a:r>
          </a:p>
          <a:p>
            <a:pPr/>
            <a:r>
              <a:t>Unstructured data: what cannot be encoded as columns/rows ... for instance text, audio files, images, ...</a:t>
            </a:r>
          </a:p>
          <a:p>
            <a:pPr/>
            <a:r>
              <a:t>Semi-structured data: not structured but contains tags, associated information (for instance metadata) that makes it more amenable to processing</a:t>
            </a:r>
          </a:p>
        </p:txBody>
      </p:sp>
      <p:sp>
        <p:nvSpPr>
          <p:cNvPr id="156" name="Title 2"/>
          <p:cNvSpPr txBox="1"/>
          <p:nvPr>
            <p:ph type="title"/>
          </p:nvPr>
        </p:nvSpPr>
        <p:spPr>
          <a:prstGeom prst="rect">
            <a:avLst/>
          </a:prstGeom>
        </p:spPr>
        <p:txBody>
          <a:bodyPr/>
          <a:lstStyle/>
          <a:p>
            <a:pPr/>
            <a:r>
              <a:t>▸ Structured, unstructured, semi-structured, ... data</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Content Placeholder 1"/>
          <p:cNvSpPr txBox="1"/>
          <p:nvPr>
            <p:ph type="body" sz="half" idx="1"/>
          </p:nvPr>
        </p:nvSpPr>
        <p:spPr>
          <a:xfrm>
            <a:off x="611136" y="1412775"/>
            <a:ext cx="7561265" cy="3311526"/>
          </a:xfrm>
          <a:prstGeom prst="rect">
            <a:avLst/>
          </a:prstGeom>
        </p:spPr>
        <p:txBody>
          <a:bodyPr/>
          <a:lstStyle/>
          <a:p>
            <a:pPr/>
            <a:r>
              <a:t>Qualitative/Categorical: data that can be re-ordered arbitrarily </a:t>
            </a:r>
          </a:p>
          <a:p>
            <a:pPr/>
            <a:r>
              <a:t>Quantitative: data reflecting a property of a phenomenon that can be counted</a:t>
            </a:r>
          </a:p>
        </p:txBody>
      </p:sp>
      <p:sp>
        <p:nvSpPr>
          <p:cNvPr id="161" name="Title 2"/>
          <p:cNvSpPr txBox="1"/>
          <p:nvPr>
            <p:ph type="title"/>
          </p:nvPr>
        </p:nvSpPr>
        <p:spPr>
          <a:prstGeom prst="rect">
            <a:avLst/>
          </a:prstGeom>
        </p:spPr>
        <p:txBody>
          <a:bodyPr/>
          <a:lstStyle/>
          <a:p>
            <a:pPr/>
            <a:r>
              <a:t>▸ Qualitative vs. Quantitative  data</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Content Placeholder 1"/>
          <p:cNvSpPr txBox="1"/>
          <p:nvPr>
            <p:ph type="body" sz="half" idx="1"/>
          </p:nvPr>
        </p:nvSpPr>
        <p:spPr>
          <a:xfrm>
            <a:off x="611136" y="1412775"/>
            <a:ext cx="7561265" cy="3311526"/>
          </a:xfrm>
          <a:prstGeom prst="rect">
            <a:avLst/>
          </a:prstGeom>
        </p:spPr>
        <p:txBody>
          <a:bodyPr/>
          <a:lstStyle/>
          <a:p>
            <a:pPr/>
            <a:r>
              <a:t>The expession does not make any sense</a:t>
            </a:r>
          </a:p>
          <a:p>
            <a:pPr/>
            <a:r>
              <a:t>Image, text, time series, audio, structured, ... all relevant to IoT</a:t>
            </a:r>
          </a:p>
        </p:txBody>
      </p:sp>
      <p:sp>
        <p:nvSpPr>
          <p:cNvPr id="166" name="Title 2"/>
          <p:cNvSpPr txBox="1"/>
          <p:nvPr>
            <p:ph type="title"/>
          </p:nvPr>
        </p:nvSpPr>
        <p:spPr>
          <a:prstGeom prst="rect">
            <a:avLst/>
          </a:prstGeom>
        </p:spPr>
        <p:txBody>
          <a:bodyPr/>
          <a:lstStyle/>
          <a:p>
            <a:pPr/>
            <a:r>
              <a:t>▸ "IoT friendly" data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 name="Content Placeholder 1"/>
          <p:cNvSpPr txBox="1"/>
          <p:nvPr>
            <p:ph type="body" sz="half" idx="1"/>
          </p:nvPr>
        </p:nvSpPr>
        <p:spPr>
          <a:xfrm>
            <a:off x="611136" y="1412775"/>
            <a:ext cx="7561265" cy="3311526"/>
          </a:xfrm>
          <a:prstGeom prst="rect">
            <a:avLst/>
          </a:prstGeom>
        </p:spPr>
        <p:txBody>
          <a:bodyPr/>
          <a:lstStyle/>
          <a:p>
            <a:pPr/>
            <a:r>
              <a:t>To re-contextualize IoT &amp; Data Science</a:t>
            </a:r>
          </a:p>
          <a:p>
            <a:pPr/>
            <a:r>
              <a:t>To understand what is joint objective pursued</a:t>
            </a:r>
          </a:p>
          <a:p>
            <a:pPr/>
            <a:r>
              <a:t>To identify some of the key enablers</a:t>
            </a:r>
          </a:p>
          <a:p>
            <a:pPr/>
            <a:r>
              <a:t>To understand various implementation "paradigms"</a:t>
            </a:r>
          </a:p>
        </p:txBody>
      </p:sp>
      <p:sp>
        <p:nvSpPr>
          <p:cNvPr id="54" name="Title 2"/>
          <p:cNvSpPr txBox="1"/>
          <p:nvPr>
            <p:ph type="title"/>
          </p:nvPr>
        </p:nvSpPr>
        <p:spPr>
          <a:prstGeom prst="rect">
            <a:avLst/>
          </a:prstGeom>
        </p:spPr>
        <p:txBody>
          <a:bodyPr/>
          <a:lstStyle/>
          <a:p>
            <a:pPr/>
            <a:r>
              <a:t>▸ Main objectives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Title 1"/>
          <p:cNvSpPr txBox="1"/>
          <p:nvPr>
            <p:ph type="title"/>
          </p:nvPr>
        </p:nvSpPr>
        <p:spPr>
          <a:prstGeom prst="rect">
            <a:avLst/>
          </a:prstGeom>
        </p:spPr>
        <p:txBody>
          <a:bodyPr/>
          <a:lstStyle/>
          <a:p>
            <a:pPr/>
            <a:r>
              <a:t>VI. MODULE OVERVIEW</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Content Placeholder 1"/>
          <p:cNvSpPr txBox="1"/>
          <p:nvPr>
            <p:ph type="body" sz="half" idx="1"/>
          </p:nvPr>
        </p:nvSpPr>
        <p:spPr>
          <a:xfrm>
            <a:off x="611136" y="1412775"/>
            <a:ext cx="7561265" cy="3311526"/>
          </a:xfrm>
          <a:prstGeom prst="rect">
            <a:avLst/>
          </a:prstGeom>
        </p:spPr>
        <p:txBody>
          <a:bodyPr/>
          <a:lstStyle/>
          <a:p>
            <a:pPr/>
            <a:r>
              <a:t>This is not a a Master's course in Data Science BUT by the end of the course</a:t>
            </a:r>
          </a:p>
          <a:p>
            <a:pPr/>
            <a:r>
              <a:t>you will be equipped with a good understanding of Data scientist's tools and way of thinking</a:t>
            </a:r>
          </a:p>
          <a:p>
            <a:pPr/>
            <a:r>
              <a:t>and know how to apply it in the context of IoT</a:t>
            </a:r>
          </a:p>
        </p:txBody>
      </p:sp>
      <p:sp>
        <p:nvSpPr>
          <p:cNvPr id="173" name="Title 2"/>
          <p:cNvSpPr txBox="1"/>
          <p:nvPr>
            <p:ph type="title"/>
          </p:nvPr>
        </p:nvSpPr>
        <p:spPr>
          <a:prstGeom prst="rect">
            <a:avLst/>
          </a:prstGeom>
        </p:spPr>
        <p:txBody>
          <a:bodyPr/>
          <a:lstStyle/>
          <a:p>
            <a:pPr/>
            <a:r>
              <a:t>▸ What you will know by the end of the module</a:t>
            </a:r>
          </a:p>
        </p:txBody>
      </p:sp>
      <p:sp>
        <p:nvSpPr>
          <p:cNvPr id="174"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175"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https://blog.udacity.com/2014/11/data-science-job-skills.html</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Content Placeholder 1"/>
          <p:cNvSpPr txBox="1"/>
          <p:nvPr>
            <p:ph type="body" sz="half" idx="1"/>
          </p:nvPr>
        </p:nvSpPr>
        <p:spPr>
          <a:xfrm>
            <a:off x="611136" y="1412775"/>
            <a:ext cx="7561265" cy="3311526"/>
          </a:xfrm>
          <a:prstGeom prst="rect">
            <a:avLst/>
          </a:prstGeom>
        </p:spPr>
        <p:txBody>
          <a:bodyPr/>
          <a:lstStyle/>
          <a:p>
            <a:pPr/>
            <a:r>
              <a:t>The only hard prerequisites for this course is your desire to learn</a:t>
            </a:r>
          </a:p>
          <a:p>
            <a:pPr/>
            <a:r>
              <a:t>We will start from elementary concepts but expect a rather steep learning curve</a:t>
            </a:r>
          </a:p>
          <a:p>
            <a:pPr/>
            <a:r>
              <a:t>However focus is given to concept's intuitions rather than mathematical formalism</a:t>
            </a:r>
          </a:p>
        </p:txBody>
      </p:sp>
      <p:sp>
        <p:nvSpPr>
          <p:cNvPr id="180" name="Title 2"/>
          <p:cNvSpPr txBox="1"/>
          <p:nvPr>
            <p:ph type="title"/>
          </p:nvPr>
        </p:nvSpPr>
        <p:spPr>
          <a:prstGeom prst="rect">
            <a:avLst/>
          </a:prstGeom>
        </p:spPr>
        <p:txBody>
          <a:bodyPr/>
          <a:lstStyle/>
          <a:p>
            <a:pPr/>
            <a:r>
              <a:t>▸ Module's approach: in medias res</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Title 1"/>
          <p:cNvSpPr txBox="1"/>
          <p:nvPr>
            <p:ph type="title"/>
          </p:nvPr>
        </p:nvSpPr>
        <p:spPr>
          <a:prstGeom prst="rect">
            <a:avLst/>
          </a:prstGeom>
        </p:spPr>
        <p:txBody>
          <a:bodyPr/>
          <a:lstStyle>
            <a:lvl1pPr defTabSz="425195">
              <a:defRPr sz="2418"/>
            </a:lvl1pPr>
          </a:lstStyle>
          <a:p>
            <a:pPr/>
            <a:r>
              <a:t>▸ Curriculum reflects canonical "Data Science Process"</a:t>
            </a:r>
          </a:p>
        </p:txBody>
      </p:sp>
      <p:sp>
        <p:nvSpPr>
          <p:cNvPr id="183"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184"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https://en.wikipedia.org/wiki/Data_science</a:t>
            </a:r>
          </a:p>
          <a:p>
            <a:pPr indent="-126000" defTabSz="457200">
              <a:spcBef>
                <a:spcPts val="200"/>
              </a:spcBef>
              <a:buSzPct val="100000"/>
              <a:buFont typeface="Arial"/>
              <a:buChar char="•"/>
              <a:defRPr sz="1000"/>
            </a:pPr>
            <a:r>
              <a:t>    </a:t>
            </a:r>
          </a:p>
        </p:txBody>
      </p:sp>
      <p:pic>
        <p:nvPicPr>
          <p:cNvPr id="185" name="Picture 5" descr="Picture 5"/>
          <p:cNvPicPr>
            <a:picLocks noChangeAspect="1"/>
          </p:cNvPicPr>
          <p:nvPr/>
        </p:nvPicPr>
        <p:blipFill>
          <a:blip r:embed="rId3">
            <a:extLst/>
          </a:blip>
          <a:stretch>
            <a:fillRect/>
          </a:stretch>
        </p:blipFill>
        <p:spPr>
          <a:xfrm>
            <a:off x="1749954" y="1124744"/>
            <a:ext cx="5788108" cy="4248473"/>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Content Placeholder 1"/>
          <p:cNvSpPr txBox="1"/>
          <p:nvPr>
            <p:ph type="body" sz="half" idx="1"/>
          </p:nvPr>
        </p:nvSpPr>
        <p:spPr>
          <a:xfrm>
            <a:off x="611136" y="1412775"/>
            <a:ext cx="7561265" cy="3311526"/>
          </a:xfrm>
          <a:prstGeom prst="rect">
            <a:avLst/>
          </a:prstGeom>
        </p:spPr>
        <p:txBody>
          <a:bodyPr/>
          <a:lstStyle/>
          <a:p>
            <a:pPr/>
            <a:r>
              <a:t>Each presentation "lives“ with a companion Jupyter Notebook</a:t>
            </a:r>
          </a:p>
          <a:p>
            <a:pPr/>
            <a:r>
              <a:t>As opposed to presentations, Jupyter Notebooks includes interactive code snippets</a:t>
            </a:r>
          </a:p>
          <a:p>
            <a:pPr/>
            <a:r>
              <a:t>Fiddling with code snippets provided (breaking, fixing, improving them) is an absolute necessity</a:t>
            </a:r>
          </a:p>
          <a:p>
            <a:pPr/>
            <a:r>
              <a:t>A series of hands-on sessions will allow you to further practice the knowledge acquired during presentation</a:t>
            </a:r>
          </a:p>
        </p:txBody>
      </p:sp>
      <p:sp>
        <p:nvSpPr>
          <p:cNvPr id="190" name="Title 2"/>
          <p:cNvSpPr txBox="1"/>
          <p:nvPr>
            <p:ph type="title"/>
          </p:nvPr>
        </p:nvSpPr>
        <p:spPr>
          <a:prstGeom prst="rect">
            <a:avLst/>
          </a:prstGeom>
        </p:spPr>
        <p:txBody>
          <a:bodyPr/>
          <a:lstStyle/>
          <a:p>
            <a:pPr/>
            <a:r>
              <a:t>▸ Logistics</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Content Placeholder 1"/>
          <p:cNvSpPr txBox="1"/>
          <p:nvPr>
            <p:ph type="body" sz="half" idx="1"/>
          </p:nvPr>
        </p:nvSpPr>
        <p:spPr>
          <a:xfrm>
            <a:off x="611136" y="1412775"/>
            <a:ext cx="7561265" cy="3311526"/>
          </a:xfrm>
          <a:prstGeom prst="rect">
            <a:avLst/>
          </a:prstGeom>
        </p:spPr>
        <p:txBody>
          <a:bodyPr/>
          <a:lstStyle/>
          <a:p>
            <a:pPr/>
            <a:r>
              <a:t>Module lectures are supported by three excellent recent books (see ref. below)</a:t>
            </a:r>
          </a:p>
          <a:p>
            <a:pPr/>
            <a:r>
              <a:t>All three books are backed by outstanding Jupyter notebooks available in Github</a:t>
            </a:r>
          </a:p>
          <a:p>
            <a:pPr/>
            <a:r>
              <a:t>For those willing to dive into the Maths of Data Science, MIT OpenCourseWare provides high quality course on Linear Algebra, Calculus and Probabilities</a:t>
            </a:r>
          </a:p>
        </p:txBody>
      </p:sp>
      <p:sp>
        <p:nvSpPr>
          <p:cNvPr id="193" name="Title 2"/>
          <p:cNvSpPr txBox="1"/>
          <p:nvPr>
            <p:ph type="title"/>
          </p:nvPr>
        </p:nvSpPr>
        <p:spPr>
          <a:prstGeom prst="rect">
            <a:avLst/>
          </a:prstGeom>
        </p:spPr>
        <p:txBody>
          <a:bodyPr/>
          <a:lstStyle/>
          <a:p>
            <a:pPr/>
            <a:r>
              <a:t>▸ Resources</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Content Placeholder 1"/>
          <p:cNvSpPr txBox="1"/>
          <p:nvPr>
            <p:ph type="body" sz="half" idx="1"/>
          </p:nvPr>
        </p:nvSpPr>
        <p:spPr>
          <a:xfrm>
            <a:off x="611136" y="1412775"/>
            <a:ext cx="7561265" cy="3311526"/>
          </a:xfrm>
          <a:prstGeom prst="rect">
            <a:avLst/>
          </a:prstGeom>
        </p:spPr>
        <p:txBody>
          <a:bodyPr/>
          <a:lstStyle/>
          <a:p>
            <a:pPr/>
            <a:r>
              <a:t>Wes McKinney, Python for Data Analysis (Second Edition), 2017</a:t>
            </a:r>
          </a:p>
          <a:p>
            <a:pPr/>
            <a:r>
              <a:t>Aurélien Géron, Hands-On Machine Learning with Scikit-Learn &amp; TensorFlow, 2017</a:t>
            </a:r>
          </a:p>
          <a:p>
            <a:pPr/>
            <a:r>
              <a:t>Francois Chollet, Deep Learning with Python, 2018</a:t>
            </a:r>
          </a:p>
        </p:txBody>
      </p:sp>
      <p:sp>
        <p:nvSpPr>
          <p:cNvPr id="198" name="Title 2"/>
          <p:cNvSpPr txBox="1"/>
          <p:nvPr>
            <p:ph type="title"/>
          </p:nvPr>
        </p:nvSpPr>
        <p:spPr>
          <a:prstGeom prst="rect">
            <a:avLst/>
          </a:prstGeom>
        </p:spPr>
        <p:txBody>
          <a:bodyPr/>
          <a:lstStyle/>
          <a:p>
            <a:pPr/>
            <a:r>
              <a:t>▸ Course book references</a:t>
            </a:r>
          </a:p>
        </p:txBody>
      </p:sp>
      <p:sp>
        <p:nvSpPr>
          <p:cNvPr id="199"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200"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https://github.com/wesm/pydata-book</a:t>
            </a:r>
          </a:p>
          <a:p>
            <a:pPr indent="-126000" defTabSz="457200">
              <a:spcBef>
                <a:spcPts val="200"/>
              </a:spcBef>
              <a:buSzPct val="100000"/>
              <a:buFont typeface="Arial"/>
              <a:buChar char="•"/>
              <a:defRPr sz="1000"/>
            </a:pPr>
            <a:r>
              <a:t>https://github.com/ageron/handson-ml</a:t>
            </a:r>
          </a:p>
          <a:p>
            <a:pPr indent="-126000" defTabSz="457200">
              <a:spcBef>
                <a:spcPts val="200"/>
              </a:spcBef>
              <a:buSzPct val="100000"/>
              <a:buFont typeface="Arial"/>
              <a:buChar char="•"/>
              <a:defRPr sz="1000"/>
            </a:pPr>
            <a:r>
              <a:t>https://github.com/fchollet/deep-learning-with-python-notebooks/blob/master/5.3-using-a-pretrained-convnet.ipynb</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Content Placeholder 1"/>
          <p:cNvSpPr txBox="1"/>
          <p:nvPr>
            <p:ph type="body" sz="half" idx="1"/>
          </p:nvPr>
        </p:nvSpPr>
        <p:spPr>
          <a:xfrm>
            <a:off x="611136" y="1412775"/>
            <a:ext cx="7561265" cy="3311526"/>
          </a:xfrm>
          <a:prstGeom prst="rect">
            <a:avLst/>
          </a:prstGeom>
        </p:spPr>
        <p:txBody>
          <a:bodyPr/>
          <a:lstStyle/>
          <a:p>
            <a:pPr/>
            <a:r>
              <a:t>Linear Algebra 18.06, MIT OpenCourseWare</a:t>
            </a:r>
          </a:p>
          <a:p>
            <a:pPr/>
            <a:r>
              <a:t>Probabilitic Systems Analysis and Applied Probability 6.041, MIT OpenCourseWare</a:t>
            </a:r>
          </a:p>
          <a:p>
            <a:pPr/>
            <a:r>
              <a:t>Single Variable Calculus 18.01, MIT OpenCourseWare</a:t>
            </a:r>
          </a:p>
        </p:txBody>
      </p:sp>
      <p:sp>
        <p:nvSpPr>
          <p:cNvPr id="203" name="Title 2"/>
          <p:cNvSpPr txBox="1"/>
          <p:nvPr>
            <p:ph type="title"/>
          </p:nvPr>
        </p:nvSpPr>
        <p:spPr>
          <a:prstGeom prst="rect">
            <a:avLst/>
          </a:prstGeom>
        </p:spPr>
        <p:txBody>
          <a:bodyPr/>
          <a:lstStyle/>
          <a:p>
            <a:pPr/>
            <a:r>
              <a:t>▸ Optional Maths resources</a:t>
            </a:r>
          </a:p>
        </p:txBody>
      </p:sp>
      <p:sp>
        <p:nvSpPr>
          <p:cNvPr id="204"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205"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https://ocw.mit.edu/courses/mathematics/18-06-linear-algebra-spring-2010/</a:t>
            </a:r>
          </a:p>
          <a:p>
            <a:pPr indent="-126000" defTabSz="457200">
              <a:spcBef>
                <a:spcPts val="200"/>
              </a:spcBef>
              <a:buSzPct val="100000"/>
              <a:buFont typeface="Arial"/>
              <a:buChar char="•"/>
              <a:defRPr sz="1000"/>
            </a:pPr>
            <a:r>
              <a:t>https://ocw.mit.edu/courses/electrical-engineering-and-computer-science/6-041-probabilistic-systems-analysis-and-applied-probability-fall-2010/</a:t>
            </a:r>
          </a:p>
          <a:p>
            <a:pPr indent="-126000" defTabSz="457200">
              <a:spcBef>
                <a:spcPts val="200"/>
              </a:spcBef>
              <a:buSzPct val="100000"/>
              <a:buFont typeface="Arial"/>
              <a:buChar char="•"/>
              <a:defRPr sz="1000"/>
            </a:pPr>
            <a:r>
              <a:t>https://ocw.mit.edu/courses/mathematics/18-01-single-variable-calculus-fall-2006/index.htm</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Content Placeholder 1"/>
          <p:cNvSpPr txBox="1"/>
          <p:nvPr>
            <p:ph type="body" sz="half" idx="1"/>
          </p:nvPr>
        </p:nvSpPr>
        <p:spPr>
          <a:xfrm>
            <a:off x="611136" y="1412775"/>
            <a:ext cx="7561265" cy="3311526"/>
          </a:xfrm>
          <a:prstGeom prst="rect">
            <a:avLst/>
          </a:prstGeom>
        </p:spPr>
        <p:txBody>
          <a:bodyPr/>
          <a:lstStyle/>
          <a:p>
            <a:pPr/>
            <a:r>
              <a:t>Think Python, Think Stats, Think Bayes, Think DSP, ...  free books series!</a:t>
            </a:r>
          </a:p>
          <a:p>
            <a:pPr/>
            <a:r>
              <a:t>Kalman and Bayesian Filters in Python</a:t>
            </a:r>
          </a:p>
        </p:txBody>
      </p:sp>
      <p:sp>
        <p:nvSpPr>
          <p:cNvPr id="208" name="Title 2"/>
          <p:cNvSpPr txBox="1"/>
          <p:nvPr>
            <p:ph type="title"/>
          </p:nvPr>
        </p:nvSpPr>
        <p:spPr>
          <a:prstGeom prst="rect">
            <a:avLst/>
          </a:prstGeom>
        </p:spPr>
        <p:txBody>
          <a:bodyPr/>
          <a:lstStyle/>
          <a:p>
            <a:pPr/>
            <a:r>
              <a:t>▸ Optional Jupyter Notebook resources</a:t>
            </a:r>
          </a:p>
        </p:txBody>
      </p:sp>
      <p:sp>
        <p:nvSpPr>
          <p:cNvPr id="209"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210"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http://greenteapress.com</a:t>
            </a:r>
          </a:p>
          <a:p>
            <a:pPr indent="-126000" defTabSz="457200">
              <a:spcBef>
                <a:spcPts val="200"/>
              </a:spcBef>
              <a:buSzPct val="100000"/>
              <a:buFont typeface="Arial"/>
              <a:buChar char="•"/>
              <a:defRPr sz="1000"/>
            </a:pPr>
            <a:r>
              <a:t>https://github.com/rlabbe/Kalman-and-Bayesian-Filters-in-Python</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Content Placeholder 1"/>
          <p:cNvSpPr txBox="1"/>
          <p:nvPr>
            <p:ph type="body" sz="half" idx="1"/>
          </p:nvPr>
        </p:nvSpPr>
        <p:spPr>
          <a:xfrm>
            <a:off x="611136" y="1412775"/>
            <a:ext cx="7561265" cy="3311526"/>
          </a:xfrm>
          <a:prstGeom prst="rect">
            <a:avLst/>
          </a:prstGeom>
        </p:spPr>
        <p:txBody>
          <a:bodyPr/>
          <a:lstStyle/>
          <a:p>
            <a:pPr/>
            <a:r>
              <a:t>Attending lectures is all what will be required for this module</a:t>
            </a:r>
          </a:p>
          <a:p>
            <a:pPr/>
            <a:r>
              <a:t>You should execute, tweak, break, transform Jupyter Notebooks provided</a:t>
            </a:r>
          </a:p>
          <a:p>
            <a:pPr/>
            <a:r>
              <a:t>Course content is mainly theoretical</a:t>
            </a:r>
          </a:p>
          <a:p>
            <a:pPr/>
            <a:r>
              <a:t>At the end of the module, you will be a Data Scientist</a:t>
            </a:r>
          </a:p>
        </p:txBody>
      </p:sp>
      <p:sp>
        <p:nvSpPr>
          <p:cNvPr id="213" name="Title 2"/>
          <p:cNvSpPr txBox="1"/>
          <p:nvPr>
            <p:ph type="title"/>
          </p:nvPr>
        </p:nvSpPr>
        <p:spPr>
          <a:prstGeom prst="rect">
            <a:avLst/>
          </a:prstGeom>
        </p:spPr>
        <p:txBody>
          <a:bodyPr/>
          <a:lstStyle/>
          <a:p>
            <a:pPr/>
            <a:r>
              <a:t>▸ Quiz 4</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 name="Content Placeholder 1"/>
          <p:cNvSpPr txBox="1"/>
          <p:nvPr>
            <p:ph type="body" sz="half" idx="1"/>
          </p:nvPr>
        </p:nvSpPr>
        <p:spPr>
          <a:xfrm>
            <a:off x="611136" y="1412775"/>
            <a:ext cx="7561265" cy="3311526"/>
          </a:xfrm>
          <a:prstGeom prst="rect">
            <a:avLst/>
          </a:prstGeom>
        </p:spPr>
        <p:txBody>
          <a:bodyPr/>
          <a:lstStyle/>
          <a:p>
            <a:pPr/>
            <a:r>
              <a:t>A living being is immersed in an environment characterized by an infinite number of changing states</a:t>
            </a:r>
          </a:p>
          <a:p>
            <a:pPr/>
            <a:r>
              <a:t>We, as human, sense this environment</a:t>
            </a:r>
          </a:p>
        </p:txBody>
      </p:sp>
      <p:sp>
        <p:nvSpPr>
          <p:cNvPr id="57" name="Title 2"/>
          <p:cNvSpPr txBox="1"/>
          <p:nvPr>
            <p:ph type="title"/>
          </p:nvPr>
        </p:nvSpPr>
        <p:spPr>
          <a:prstGeom prst="rect">
            <a:avLst/>
          </a:prstGeom>
        </p:spPr>
        <p:txBody>
          <a:bodyPr/>
          <a:lstStyle/>
          <a:p>
            <a:pPr/>
            <a:r>
              <a:t>▸ Human "sensors"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Content Placeholder 1"/>
          <p:cNvSpPr txBox="1"/>
          <p:nvPr>
            <p:ph type="body" sz="half" idx="1"/>
          </p:nvPr>
        </p:nvSpPr>
        <p:spPr>
          <a:xfrm>
            <a:off x="611136" y="1412775"/>
            <a:ext cx="7561265" cy="3311526"/>
          </a:xfrm>
          <a:prstGeom prst="rect">
            <a:avLst/>
          </a:prstGeom>
        </p:spPr>
        <p:txBody>
          <a:bodyPr/>
          <a:lstStyle/>
          <a:p>
            <a:pPr/>
            <a:r>
              <a:t>BUT sensing the world is not an end in itself</a:t>
            </a:r>
          </a:p>
          <a:p>
            <a:pPr/>
            <a:r>
              <a:t>It serves a plethora of objectives</a:t>
            </a:r>
          </a:p>
          <a:p>
            <a:pPr/>
            <a:r>
              <a:t>A state is a state, no a priori meaning, representation plays a crucial role</a:t>
            </a:r>
          </a:p>
        </p:txBody>
      </p:sp>
      <p:sp>
        <p:nvSpPr>
          <p:cNvPr id="62" name="Title 2"/>
          <p:cNvSpPr txBox="1"/>
          <p:nvPr>
            <p:ph type="title"/>
          </p:nvPr>
        </p:nvSpPr>
        <p:spPr>
          <a:prstGeom prst="rect">
            <a:avLst/>
          </a:prstGeom>
        </p:spPr>
        <p:txBody>
          <a:bodyPr/>
          <a:lstStyle/>
          <a:p>
            <a:pPr/>
            <a:r>
              <a:t>▸ Sensing is not end in itself</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 name="Content Placeholder 1"/>
          <p:cNvSpPr txBox="1"/>
          <p:nvPr>
            <p:ph type="body" sz="half" idx="1"/>
          </p:nvPr>
        </p:nvSpPr>
        <p:spPr>
          <a:xfrm>
            <a:off x="611136" y="1412775"/>
            <a:ext cx="7561265" cy="3311526"/>
          </a:xfrm>
          <a:prstGeom prst="rect">
            <a:avLst/>
          </a:prstGeom>
        </p:spPr>
        <p:txBody>
          <a:bodyPr/>
          <a:lstStyle/>
          <a:p>
            <a:pPr/>
            <a:r>
              <a:t>IoT augments, mimics this sensing process</a:t>
            </a:r>
          </a:p>
          <a:p>
            <a:pPr/>
            <a:r>
              <a:t>Data Science augments, mimics this representation process</a:t>
            </a:r>
          </a:p>
          <a:p>
            <a:pPr/>
            <a:r>
              <a:t>Humans define objectives and goals, give meaning and interpret based on current knowledge</a:t>
            </a:r>
          </a:p>
        </p:txBody>
      </p:sp>
      <p:sp>
        <p:nvSpPr>
          <p:cNvPr id="67" name="Title 2"/>
          <p:cNvSpPr txBox="1"/>
          <p:nvPr>
            <p:ph type="title"/>
          </p:nvPr>
        </p:nvSpPr>
        <p:spPr>
          <a:prstGeom prst="rect">
            <a:avLst/>
          </a:prstGeom>
        </p:spPr>
        <p:txBody>
          <a:bodyPr/>
          <a:lstStyle/>
          <a:p>
            <a:pPr/>
            <a:r>
              <a:t>▸ IoT, Data Science, Human ecosystem</a:t>
            </a:r>
          </a:p>
        </p:txBody>
      </p:sp>
      <p:sp>
        <p:nvSpPr>
          <p:cNvPr id="68"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69"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http://datascienceassociations.org/</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Content Placeholder 1"/>
          <p:cNvSpPr txBox="1"/>
          <p:nvPr>
            <p:ph type="body" sz="half" idx="1"/>
          </p:nvPr>
        </p:nvSpPr>
        <p:spPr>
          <a:xfrm>
            <a:off x="611136" y="1412775"/>
            <a:ext cx="7561265" cy="3311526"/>
          </a:xfrm>
          <a:prstGeom prst="rect">
            <a:avLst/>
          </a:prstGeom>
        </p:spPr>
        <p:txBody>
          <a:bodyPr/>
          <a:lstStyle/>
          <a:p>
            <a:pPr/>
            <a:r>
              <a:t>Data Science without data is an empty shell</a:t>
            </a:r>
          </a:p>
          <a:p>
            <a:pPr/>
            <a:r>
              <a:t>Collecting tons of data as an end in itself is pointless</a:t>
            </a:r>
          </a:p>
          <a:p>
            <a:pPr/>
            <a:r>
              <a:t>Volume, velocity and variety of data being collected by IoT open new opportunity to Data Science</a:t>
            </a:r>
          </a:p>
          <a:p>
            <a:pPr/>
            <a:r>
              <a:t>Because there is a lot of hype around both fields</a:t>
            </a:r>
          </a:p>
        </p:txBody>
      </p:sp>
      <p:sp>
        <p:nvSpPr>
          <p:cNvPr id="74" name="Title 2"/>
          <p:cNvSpPr txBox="1"/>
          <p:nvPr>
            <p:ph type="title"/>
          </p:nvPr>
        </p:nvSpPr>
        <p:spPr>
          <a:prstGeom prst="rect">
            <a:avLst/>
          </a:prstGeom>
        </p:spPr>
        <p:txBody>
          <a:bodyPr/>
          <a:lstStyle>
            <a:lvl1pPr defTabSz="370331">
              <a:defRPr sz="2106"/>
            </a:lvl1pPr>
          </a:lstStyle>
          <a:p>
            <a:pPr/>
            <a:r>
              <a:t>▸ Quiz 1: Why Iot &amp; Data Science should be considered together?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 name="Title 1"/>
          <p:cNvSpPr txBox="1"/>
          <p:nvPr>
            <p:ph type="title"/>
          </p:nvPr>
        </p:nvSpPr>
        <p:spPr>
          <a:prstGeom prst="rect">
            <a:avLst/>
          </a:prstGeom>
        </p:spPr>
        <p:txBody>
          <a:bodyPr/>
          <a:lstStyle/>
          <a:p>
            <a:pPr/>
            <a:r>
              <a:t>II. VALUE CHAIN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Content Placeholder 1"/>
          <p:cNvSpPr txBox="1"/>
          <p:nvPr>
            <p:ph type="body" sz="half" idx="1"/>
          </p:nvPr>
        </p:nvSpPr>
        <p:spPr>
          <a:xfrm>
            <a:off x="611136" y="1412775"/>
            <a:ext cx="7561265" cy="3311526"/>
          </a:xfrm>
          <a:prstGeom prst="rect">
            <a:avLst/>
          </a:prstGeom>
        </p:spPr>
        <p:txBody>
          <a:bodyPr/>
          <a:lstStyle/>
          <a:p>
            <a:pPr/>
            <a:r>
              <a:t>H2H: Human-to-Human </a:t>
            </a:r>
          </a:p>
          <a:p>
            <a:pPr/>
            <a:r>
              <a:t>H2T: Human-to-Things</a:t>
            </a:r>
          </a:p>
          <a:p>
            <a:pPr/>
            <a:r>
              <a:t>T2T: Things-to-Things</a:t>
            </a:r>
          </a:p>
        </p:txBody>
      </p:sp>
      <p:sp>
        <p:nvSpPr>
          <p:cNvPr id="81" name="Title 2"/>
          <p:cNvSpPr txBox="1"/>
          <p:nvPr>
            <p:ph type="title"/>
          </p:nvPr>
        </p:nvSpPr>
        <p:spPr>
          <a:prstGeom prst="rect">
            <a:avLst/>
          </a:prstGeom>
        </p:spPr>
        <p:txBody>
          <a:bodyPr/>
          <a:lstStyle/>
          <a:p>
            <a:pPr/>
            <a:r>
              <a:t>▸ Communication among objects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ustom Design">
  <a:themeElements>
    <a:clrScheme name="Custom 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ustom Design">
      <a:majorFont>
        <a:latin typeface="Helvetica"/>
        <a:ea typeface="Helvetica"/>
        <a:cs typeface="Helvetica"/>
      </a:majorFont>
      <a:minorFont>
        <a:latin typeface="Calibri"/>
        <a:ea typeface="Calibri"/>
        <a:cs typeface="Calibri"/>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ustom Design">
  <a:themeElements>
    <a:clrScheme name="Custom 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ustom Design">
      <a:majorFont>
        <a:latin typeface="Helvetica"/>
        <a:ea typeface="Helvetica"/>
        <a:cs typeface="Helvetica"/>
      </a:majorFont>
      <a:minorFont>
        <a:latin typeface="Calibri"/>
        <a:ea typeface="Calibri"/>
        <a:cs typeface="Calibri"/>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