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Refer to the “servo.ipynb” Jupyter notebook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Using the dataset description, discuss why there is a poor recognition of types 4,5,6?</a:t>
            </a:r>
          </a:p>
          <a:p>
            <a:pPr/>
            <a:r>
              <a:t>How it can be improved?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 name="Title Text"/>
          <p:cNvSpPr txBox="1"/>
          <p:nvPr>
            <p:ph type="title"/>
          </p:nvPr>
        </p:nvSpPr>
        <p:spPr>
          <a:xfrm>
            <a:off x="685800" y="2130425"/>
            <a:ext cx="7772400" cy="1470025"/>
          </a:xfrm>
          <a:prstGeom prst="rect">
            <a:avLst/>
          </a:prstGeom>
        </p:spPr>
        <p:txBody>
          <a:bodyPr/>
          <a:lstStyle/>
          <a:p>
            <a:pPr/>
            <a:r>
              <a:t>Title Text</a:t>
            </a:r>
          </a:p>
        </p:txBody>
      </p:sp>
      <p:sp>
        <p:nvSpPr>
          <p:cNvPr id="13"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4" name="Title Text"/>
          <p:cNvSpPr txBox="1"/>
          <p:nvPr>
            <p:ph type="title"/>
          </p:nvPr>
        </p:nvSpPr>
        <p:spPr>
          <a:xfrm>
            <a:off x="6629400" y="274638"/>
            <a:ext cx="2057400" cy="5851526"/>
          </a:xfrm>
          <a:prstGeom prst="rect">
            <a:avLst/>
          </a:prstGeom>
        </p:spPr>
        <p:txBody>
          <a:bodyPr/>
          <a:lstStyle/>
          <a:p>
            <a:pPr/>
            <a:r>
              <a:t>Title Text</a:t>
            </a:r>
          </a:p>
        </p:txBody>
      </p:sp>
      <p:sp>
        <p:nvSpPr>
          <p:cNvPr id="105" name="Body Level One…"/>
          <p:cNvSpPr txBox="1"/>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113"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14" name="Title Text"/>
          <p:cNvSpPr txBox="1"/>
          <p:nvPr>
            <p:ph type="title"/>
          </p:nvPr>
        </p:nvSpPr>
        <p:spPr>
          <a:prstGeom prst="rect">
            <a:avLst/>
          </a:prstGeom>
        </p:spPr>
        <p:txBody>
          <a:bodyPr/>
          <a:lstStyle/>
          <a:p>
            <a:pPr/>
            <a:r>
              <a:t>Title Text</a:t>
            </a:r>
          </a:p>
        </p:txBody>
      </p:sp>
      <p:sp>
        <p:nvSpPr>
          <p:cNvPr id="11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30" name="image1.jpeg" descr="image1.jpeg"/>
          <p:cNvPicPr>
            <a:picLocks noChangeAspect="1"/>
          </p:cNvPicPr>
          <p:nvPr/>
        </p:nvPicPr>
        <p:blipFill>
          <a:blip r:embed="rId2">
            <a:extLst/>
          </a:blip>
          <a:stretch>
            <a:fillRect/>
          </a:stretch>
        </p:blipFill>
        <p:spPr>
          <a:xfrm>
            <a:off x="0" y="12700"/>
            <a:ext cx="9144000" cy="6858000"/>
          </a:xfrm>
          <a:prstGeom prst="rect">
            <a:avLst/>
          </a:prstGeom>
          <a:ln w="12700">
            <a:miter lim="400000"/>
          </a:ln>
        </p:spPr>
      </p:pic>
      <p:sp>
        <p:nvSpPr>
          <p:cNvPr id="31"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2"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40" name="image1.jpeg" descr="image1.jpeg"/>
          <p:cNvPicPr>
            <a:picLocks noChangeAspect="1"/>
          </p:cNvPicPr>
          <p:nvPr/>
        </p:nvPicPr>
        <p:blipFill>
          <a:blip r:embed="rId2">
            <a:extLst/>
          </a:blip>
          <a:stretch>
            <a:fillRect/>
          </a:stretch>
        </p:blipFill>
        <p:spPr>
          <a:xfrm>
            <a:off x="-12700" y="12700"/>
            <a:ext cx="9144000" cy="6858000"/>
          </a:xfrm>
          <a:prstGeom prst="rect">
            <a:avLst/>
          </a:prstGeom>
          <a:ln w="12700">
            <a:miter lim="400000"/>
          </a:ln>
        </p:spPr>
      </p:pic>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2"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5"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6"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5"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6"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7"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3"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428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5" name="Title 1"/>
          <p:cNvSpPr txBox="1"/>
          <p:nvPr>
            <p:ph type="ctrTitle"/>
          </p:nvPr>
        </p:nvSpPr>
        <p:spPr>
          <a:xfrm>
            <a:off x="685800" y="2130425"/>
            <a:ext cx="7772400" cy="1010543"/>
          </a:xfrm>
          <a:prstGeom prst="rect">
            <a:avLst/>
          </a:prstGeom>
        </p:spPr>
        <p:txBody>
          <a:bodyPr/>
          <a:lstStyle>
            <a:lvl1pPr defTabSz="493776">
              <a:defRPr sz="3240">
                <a:latin typeface="BankGothic Lt BT"/>
                <a:ea typeface="BankGothic Lt BT"/>
                <a:cs typeface="BankGothic Lt BT"/>
                <a:sym typeface="BankGothic Lt BT"/>
              </a:defRPr>
            </a:lvl1pPr>
          </a:lstStyle>
          <a:p>
            <a:pPr/>
            <a:r>
              <a:t>AI and Machine Learning for IoT Big Data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An example of regression"/>
          <p:cNvSpPr txBox="1"/>
          <p:nvPr>
            <p:ph type="title"/>
          </p:nvPr>
        </p:nvSpPr>
        <p:spPr>
          <a:prstGeom prst="rect">
            <a:avLst/>
          </a:prstGeom>
        </p:spPr>
        <p:txBody>
          <a:bodyPr/>
          <a:lstStyle/>
          <a:p>
            <a:pPr/>
            <a:r>
              <a:t>An example of regression</a:t>
            </a:r>
          </a:p>
        </p:txBody>
      </p:sp>
      <p:sp>
        <p:nvSpPr>
          <p:cNvPr id="152" name="http://www.dcc.fc.up.pt/~ltorgo/Regression/DataSets.html"/>
          <p:cNvSpPr txBox="1"/>
          <p:nvPr/>
        </p:nvSpPr>
        <p:spPr>
          <a:xfrm>
            <a:off x="1295816" y="5643069"/>
            <a:ext cx="5579602"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http://www.dcc.fc.up.pt/~ltorgo/Regression/DataSets.html</a:t>
            </a:r>
          </a:p>
        </p:txBody>
      </p:sp>
      <p:pic>
        <p:nvPicPr>
          <p:cNvPr id="153" name="Image" descr="Image"/>
          <p:cNvPicPr>
            <a:picLocks noChangeAspect="1"/>
          </p:cNvPicPr>
          <p:nvPr/>
        </p:nvPicPr>
        <p:blipFill>
          <a:blip r:embed="rId3">
            <a:extLst/>
          </a:blip>
          <a:stretch>
            <a:fillRect/>
          </a:stretch>
        </p:blipFill>
        <p:spPr>
          <a:xfrm>
            <a:off x="2070100" y="1391730"/>
            <a:ext cx="5003800" cy="1993901"/>
          </a:xfrm>
          <a:prstGeom prst="rect">
            <a:avLst/>
          </a:prstGeom>
          <a:ln w="12700">
            <a:miter lim="400000"/>
          </a:ln>
        </p:spPr>
      </p:pic>
      <p:sp>
        <p:nvSpPr>
          <p:cNvPr id="154" name="“This is an interesting collection of data provided by Karl Ulrich. It covers an extremely non-linear phenomenon - predicting the rise time of a servomechanism in terms of two (continuous) gain settings and two (discrete) choices of mechanical linkages.”"/>
          <p:cNvSpPr txBox="1"/>
          <p:nvPr/>
        </p:nvSpPr>
        <p:spPr>
          <a:xfrm>
            <a:off x="736915" y="3868757"/>
            <a:ext cx="7670170" cy="161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2000">
                <a:latin typeface="Times"/>
                <a:ea typeface="Times"/>
                <a:cs typeface="Times"/>
                <a:sym typeface="Times"/>
              </a:defRPr>
            </a:lvl1pPr>
          </a:lstStyle>
          <a:p>
            <a:pPr/>
            <a:r>
              <a:t>“This is an interesting collection of data provided by Karl Ulrich. It covers an extremely non-linear phenomenon - predicting the rise time of a servomechanism in terms of two (continuous) gain settings and two (discrete) choices of mechanical linkages.”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The data and the task"/>
          <p:cNvSpPr txBox="1"/>
          <p:nvPr>
            <p:ph type="title"/>
          </p:nvPr>
        </p:nvSpPr>
        <p:spPr>
          <a:prstGeom prst="rect">
            <a:avLst/>
          </a:prstGeom>
        </p:spPr>
        <p:txBody>
          <a:bodyPr/>
          <a:lstStyle/>
          <a:p>
            <a:pPr/>
            <a:r>
              <a:t>The data and the task</a:t>
            </a:r>
          </a:p>
        </p:txBody>
      </p:sp>
      <p:sp>
        <p:nvSpPr>
          <p:cNvPr id="159" name="We have samples from a servo control experiment: input parameters and output results (a timing, continuous value)…"/>
          <p:cNvSpPr txBox="1"/>
          <p:nvPr>
            <p:ph type="body" idx="1"/>
          </p:nvPr>
        </p:nvSpPr>
        <p:spPr>
          <a:prstGeom prst="rect">
            <a:avLst/>
          </a:prstGeom>
        </p:spPr>
        <p:txBody>
          <a:bodyPr/>
          <a:lstStyle/>
          <a:p>
            <a:pPr/>
            <a:r>
              <a:t>We have samples from a servo control experiment: input parameters and output results (a timing, continuous value)</a:t>
            </a:r>
          </a:p>
          <a:p>
            <a:pPr/>
            <a:r>
              <a:t>We will try to train an AI system to predict the output from the inputs</a:t>
            </a:r>
          </a:p>
          <a:p>
            <a:pPr/>
            <a:r>
              <a:t>Caution: there are very few samples, and the output is strongly non-linear - don’t expect good results…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Input data"/>
          <p:cNvSpPr txBox="1"/>
          <p:nvPr>
            <p:ph type="title"/>
          </p:nvPr>
        </p:nvSpPr>
        <p:spPr>
          <a:prstGeom prst="rect">
            <a:avLst/>
          </a:prstGeom>
        </p:spPr>
        <p:txBody>
          <a:bodyPr/>
          <a:lstStyle/>
          <a:p>
            <a:pPr/>
            <a:r>
              <a:t>Input data</a:t>
            </a:r>
          </a:p>
        </p:txBody>
      </p:sp>
      <p:sp>
        <p:nvSpPr>
          <p:cNvPr id="162" name="Original form:       First two columns are categorical"/>
          <p:cNvSpPr txBox="1"/>
          <p:nvPr>
            <p:ph type="body" idx="1"/>
          </p:nvPr>
        </p:nvSpPr>
        <p:spPr>
          <a:prstGeom prst="rect">
            <a:avLst/>
          </a:prstGeom>
        </p:spPr>
        <p:txBody>
          <a:bodyPr/>
          <a:lstStyle/>
          <a:p>
            <a:pPr/>
            <a:r>
              <a:t>Original form:</a:t>
            </a:r>
            <a:br/>
            <a:br/>
            <a:br/>
            <a:br/>
            <a:br/>
            <a:br/>
            <a:br/>
            <a:r>
              <a:t>First two columns are categorical</a:t>
            </a:r>
          </a:p>
        </p:txBody>
      </p:sp>
      <p:graphicFrame>
        <p:nvGraphicFramePr>
          <p:cNvPr id="163" name="Table"/>
          <p:cNvGraphicFramePr/>
          <p:nvPr/>
        </p:nvGraphicFramePr>
        <p:xfrm>
          <a:off x="2334097" y="2474716"/>
          <a:ext cx="3769457" cy="223849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346925"/>
                <a:gridCol w="661026"/>
                <a:gridCol w="661591"/>
                <a:gridCol w="631030"/>
                <a:gridCol w="618580"/>
                <a:gridCol w="837601"/>
              </a:tblGrid>
              <a:tr h="449631">
                <a:tc>
                  <a:txBody>
                    <a:bodyPr/>
                    <a:lstStyle/>
                    <a:p>
                      <a:pPr algn="l">
                        <a:defRPr sz="1800"/>
                      </a:pPr>
                    </a:p>
                  </a:txBody>
                  <a:tcPr marL="76200" marR="76200" marT="76200" marB="76200" anchor="ctr" anchorCtr="0" horzOverflow="overflow"/>
                </a:tc>
                <a:tc>
                  <a:txBody>
                    <a:bodyPr/>
                    <a:lstStyle/>
                    <a:p>
                      <a:pPr defTabSz="457200">
                        <a:defRPr sz="1800"/>
                      </a:pPr>
                      <a:r>
                        <a:rPr b="1" sz="1200">
                          <a:latin typeface="Helvetica Neue"/>
                          <a:ea typeface="Helvetica Neue"/>
                          <a:cs typeface="Helvetica Neue"/>
                          <a:sym typeface="Helvetica Neue"/>
                        </a:rPr>
                        <a:t>motor</a:t>
                      </a:r>
                    </a:p>
                  </a:txBody>
                  <a:tcPr marL="76200" marR="76200" marT="76200" marB="76200" anchor="ctr" anchorCtr="0" horzOverflow="overflow"/>
                </a:tc>
                <a:tc>
                  <a:txBody>
                    <a:bodyPr/>
                    <a:lstStyle/>
                    <a:p>
                      <a:pPr defTabSz="457200">
                        <a:defRPr sz="1800"/>
                      </a:pPr>
                      <a:r>
                        <a:rPr b="1" sz="1200">
                          <a:latin typeface="Helvetica Neue"/>
                          <a:ea typeface="Helvetica Neue"/>
                          <a:cs typeface="Helvetica Neue"/>
                          <a:sym typeface="Helvetica Neue"/>
                        </a:rPr>
                        <a:t>screw</a:t>
                      </a:r>
                    </a:p>
                  </a:txBody>
                  <a:tcPr marL="76200" marR="76200" marT="76200" marB="76200" anchor="ctr" anchorCtr="0" horzOverflow="overflow"/>
                </a:tc>
                <a:tc>
                  <a:txBody>
                    <a:bodyPr/>
                    <a:lstStyle/>
                    <a:p>
                      <a:pPr defTabSz="457200">
                        <a:defRPr sz="1800"/>
                      </a:pPr>
                      <a:r>
                        <a:rPr b="1" sz="1200">
                          <a:latin typeface="Helvetica Neue"/>
                          <a:ea typeface="Helvetica Neue"/>
                          <a:cs typeface="Helvetica Neue"/>
                          <a:sym typeface="Helvetica Neue"/>
                        </a:rPr>
                        <a:t>pgain</a:t>
                      </a:r>
                    </a:p>
                  </a:txBody>
                  <a:tcPr marL="76200" marR="76200" marT="76200" marB="76200" anchor="ctr" anchorCtr="0" horzOverflow="overflow"/>
                </a:tc>
                <a:tc>
                  <a:txBody>
                    <a:bodyPr/>
                    <a:lstStyle/>
                    <a:p>
                      <a:pPr defTabSz="457200">
                        <a:defRPr sz="1800"/>
                      </a:pPr>
                      <a:r>
                        <a:rPr b="1" sz="1200">
                          <a:latin typeface="Helvetica Neue"/>
                          <a:ea typeface="Helvetica Neue"/>
                          <a:cs typeface="Helvetica Neue"/>
                          <a:sym typeface="Helvetica Neue"/>
                        </a:rPr>
                        <a:t>vgain</a:t>
                      </a:r>
                    </a:p>
                  </a:txBody>
                  <a:tcPr marL="76200" marR="76200" marT="76200" marB="76200" anchor="ctr" anchorCtr="0" horzOverflow="overflow"/>
                </a:tc>
                <a:tc>
                  <a:txBody>
                    <a:bodyPr/>
                    <a:lstStyle/>
                    <a:p>
                      <a:pPr defTabSz="457200">
                        <a:defRPr sz="1800"/>
                      </a:pPr>
                      <a:r>
                        <a:rPr b="1" sz="1200">
                          <a:latin typeface="Helvetica Neue"/>
                          <a:ea typeface="Helvetica Neue"/>
                          <a:cs typeface="Helvetica Neue"/>
                          <a:sym typeface="Helvetica Neue"/>
                        </a:rPr>
                        <a:t>class</a:t>
                      </a:r>
                    </a:p>
                  </a:txBody>
                  <a:tcPr marL="76200" marR="76200" marT="76200" marB="76200" anchor="ctr" anchorCtr="0" horzOverflow="overflow"/>
                </a:tc>
              </a:tr>
              <a:tr h="355233">
                <a:tc>
                  <a:txBody>
                    <a:bodyPr/>
                    <a:lstStyle/>
                    <a:p>
                      <a:pPr defTabSz="457200">
                        <a:defRPr sz="1800"/>
                      </a:pPr>
                      <a:r>
                        <a:rPr b="1" sz="1200">
                          <a:latin typeface="Helvetica Neue"/>
                          <a:ea typeface="Helvetica Neue"/>
                          <a:cs typeface="Helvetica Neue"/>
                          <a:sym typeface="Helvetica Neue"/>
                        </a:rPr>
                        <a:t>0</a:t>
                      </a:r>
                    </a:p>
                  </a:txBody>
                  <a:tcPr marL="76200" marR="76200" marT="76200" marB="76200" anchor="t"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E</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E</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5</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4</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0.281251</a:t>
                      </a:r>
                    </a:p>
                  </a:txBody>
                  <a:tcPr marL="76200" marR="76200" marT="76200" marB="76200" anchor="ctr" anchorCtr="0" horzOverflow="overflow">
                    <a:solidFill>
                      <a:srgbClr val="F5F5F5"/>
                    </a:solidFill>
                  </a:tcPr>
                </a:tc>
              </a:tr>
              <a:tr h="355233">
                <a:tc>
                  <a:txBody>
                    <a:bodyPr/>
                    <a:lstStyle/>
                    <a:p>
                      <a:pPr defTabSz="457200">
                        <a:defRPr sz="1800"/>
                      </a:pPr>
                      <a:r>
                        <a:rPr b="1" sz="1200">
                          <a:latin typeface="Helvetica Neue"/>
                          <a:ea typeface="Helvetica Neue"/>
                          <a:cs typeface="Helvetica Neue"/>
                          <a:sym typeface="Helvetica Neue"/>
                        </a:rPr>
                        <a:t>1</a:t>
                      </a:r>
                    </a:p>
                  </a:txBody>
                  <a:tcPr marL="76200" marR="76200" marT="76200" marB="76200" anchor="t" anchorCtr="0" horzOverflow="overflow"/>
                </a:tc>
                <a:tc>
                  <a:txBody>
                    <a:bodyPr/>
                    <a:lstStyle/>
                    <a:p>
                      <a:pPr defTabSz="457200">
                        <a:defRPr sz="1800"/>
                      </a:pPr>
                      <a:r>
                        <a:rPr sz="1200">
                          <a:latin typeface="Helvetica Neue"/>
                          <a:ea typeface="Helvetica Neue"/>
                          <a:cs typeface="Helvetica Neue"/>
                          <a:sym typeface="Helvetica Neue"/>
                        </a:rPr>
                        <a:t>B</a:t>
                      </a:r>
                    </a:p>
                  </a:txBody>
                  <a:tcPr marL="76200" marR="76200" marT="76200" marB="76200" anchor="ctr" anchorCtr="0" horzOverflow="overflow"/>
                </a:tc>
                <a:tc>
                  <a:txBody>
                    <a:bodyPr/>
                    <a:lstStyle/>
                    <a:p>
                      <a:pPr defTabSz="457200">
                        <a:defRPr sz="1800"/>
                      </a:pPr>
                      <a:r>
                        <a:rPr sz="1200">
                          <a:latin typeface="Helvetica Neue"/>
                          <a:ea typeface="Helvetica Neue"/>
                          <a:cs typeface="Helvetica Neue"/>
                          <a:sym typeface="Helvetica Neue"/>
                        </a:rPr>
                        <a:t>D</a:t>
                      </a:r>
                    </a:p>
                  </a:txBody>
                  <a:tcPr marL="76200" marR="76200" marT="76200" marB="76200" anchor="ctr" anchorCtr="0" horzOverflow="overflow"/>
                </a:tc>
                <a:tc>
                  <a:txBody>
                    <a:bodyPr/>
                    <a:lstStyle/>
                    <a:p>
                      <a:pPr defTabSz="457200">
                        <a:defRPr sz="1800"/>
                      </a:pPr>
                      <a:r>
                        <a:rPr sz="1200">
                          <a:latin typeface="Helvetica Neue"/>
                          <a:ea typeface="Helvetica Neue"/>
                          <a:cs typeface="Helvetica Neue"/>
                          <a:sym typeface="Helvetica Neue"/>
                        </a:rPr>
                        <a:t>6</a:t>
                      </a:r>
                    </a:p>
                  </a:txBody>
                  <a:tcPr marL="76200" marR="76200" marT="76200" marB="76200" anchor="ctr" anchorCtr="0" horzOverflow="overflow"/>
                </a:tc>
                <a:tc>
                  <a:txBody>
                    <a:bodyPr/>
                    <a:lstStyle/>
                    <a:p>
                      <a:pPr defTabSz="457200">
                        <a:defRPr sz="1800"/>
                      </a:pPr>
                      <a:r>
                        <a:rPr sz="1200">
                          <a:latin typeface="Helvetica Neue"/>
                          <a:ea typeface="Helvetica Neue"/>
                          <a:cs typeface="Helvetica Neue"/>
                          <a:sym typeface="Helvetica Neue"/>
                        </a:rPr>
                        <a:t>5</a:t>
                      </a:r>
                    </a:p>
                  </a:txBody>
                  <a:tcPr marL="76200" marR="76200" marT="76200" marB="76200" anchor="ctr" anchorCtr="0" horzOverflow="overflow"/>
                </a:tc>
                <a:tc>
                  <a:txBody>
                    <a:bodyPr/>
                    <a:lstStyle/>
                    <a:p>
                      <a:pPr defTabSz="457200">
                        <a:defRPr sz="1800"/>
                      </a:pPr>
                      <a:r>
                        <a:rPr sz="1200">
                          <a:latin typeface="Helvetica Neue"/>
                          <a:ea typeface="Helvetica Neue"/>
                          <a:cs typeface="Helvetica Neue"/>
                          <a:sym typeface="Helvetica Neue"/>
                        </a:rPr>
                        <a:t>0.506252</a:t>
                      </a:r>
                    </a:p>
                  </a:txBody>
                  <a:tcPr marL="76200" marR="76200" marT="76200" marB="76200" anchor="ctr" anchorCtr="0" horzOverflow="overflow"/>
                </a:tc>
              </a:tr>
              <a:tr h="355233">
                <a:tc>
                  <a:txBody>
                    <a:bodyPr/>
                    <a:lstStyle/>
                    <a:p>
                      <a:pPr defTabSz="457200">
                        <a:defRPr sz="1800"/>
                      </a:pPr>
                      <a:r>
                        <a:rPr b="1" sz="1200">
                          <a:latin typeface="Helvetica Neue"/>
                          <a:ea typeface="Helvetica Neue"/>
                          <a:cs typeface="Helvetica Neue"/>
                          <a:sym typeface="Helvetica Neue"/>
                        </a:rPr>
                        <a:t>2</a:t>
                      </a:r>
                    </a:p>
                  </a:txBody>
                  <a:tcPr marL="76200" marR="76200" marT="76200" marB="76200" anchor="t"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D</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D</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4</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3</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0.356251</a:t>
                      </a:r>
                    </a:p>
                  </a:txBody>
                  <a:tcPr marL="76200" marR="76200" marT="76200" marB="76200" anchor="ctr" anchorCtr="0" horzOverflow="overflow">
                    <a:solidFill>
                      <a:srgbClr val="F5F5F5"/>
                    </a:solidFill>
                  </a:tcPr>
                </a:tc>
              </a:tr>
              <a:tr h="355233">
                <a:tc>
                  <a:txBody>
                    <a:bodyPr/>
                    <a:lstStyle/>
                    <a:p>
                      <a:pPr defTabSz="457200">
                        <a:defRPr sz="1800"/>
                      </a:pPr>
                      <a:r>
                        <a:rPr b="1" sz="1200">
                          <a:latin typeface="Helvetica Neue"/>
                          <a:ea typeface="Helvetica Neue"/>
                          <a:cs typeface="Helvetica Neue"/>
                          <a:sym typeface="Helvetica Neue"/>
                        </a:rPr>
                        <a:t>3</a:t>
                      </a:r>
                    </a:p>
                  </a:txBody>
                  <a:tcPr marL="76200" marR="76200" marT="76200" marB="76200" anchor="t" anchorCtr="0" horzOverflow="overflow"/>
                </a:tc>
                <a:tc>
                  <a:txBody>
                    <a:bodyPr/>
                    <a:lstStyle/>
                    <a:p>
                      <a:pPr defTabSz="457200">
                        <a:defRPr sz="1800"/>
                      </a:pPr>
                      <a:r>
                        <a:rPr sz="1200">
                          <a:latin typeface="Helvetica Neue"/>
                          <a:ea typeface="Helvetica Neue"/>
                          <a:cs typeface="Helvetica Neue"/>
                          <a:sym typeface="Helvetica Neue"/>
                        </a:rPr>
                        <a:t>B</a:t>
                      </a:r>
                    </a:p>
                  </a:txBody>
                  <a:tcPr marL="76200" marR="76200" marT="76200" marB="76200" anchor="ctr" anchorCtr="0" horzOverflow="overflow"/>
                </a:tc>
                <a:tc>
                  <a:txBody>
                    <a:bodyPr/>
                    <a:lstStyle/>
                    <a:p>
                      <a:pPr defTabSz="457200">
                        <a:defRPr sz="1800"/>
                      </a:pPr>
                      <a:r>
                        <a:rPr sz="1200">
                          <a:latin typeface="Helvetica Neue"/>
                          <a:ea typeface="Helvetica Neue"/>
                          <a:cs typeface="Helvetica Neue"/>
                          <a:sym typeface="Helvetica Neue"/>
                        </a:rPr>
                        <a:t>A</a:t>
                      </a:r>
                    </a:p>
                  </a:txBody>
                  <a:tcPr marL="76200" marR="76200" marT="76200" marB="76200" anchor="ctr" anchorCtr="0" horzOverflow="overflow"/>
                </a:tc>
                <a:tc>
                  <a:txBody>
                    <a:bodyPr/>
                    <a:lstStyle/>
                    <a:p>
                      <a:pPr defTabSz="457200">
                        <a:defRPr sz="1800"/>
                      </a:pPr>
                      <a:r>
                        <a:rPr sz="1200">
                          <a:latin typeface="Helvetica Neue"/>
                          <a:ea typeface="Helvetica Neue"/>
                          <a:cs typeface="Helvetica Neue"/>
                          <a:sym typeface="Helvetica Neue"/>
                        </a:rPr>
                        <a:t>3</a:t>
                      </a:r>
                    </a:p>
                  </a:txBody>
                  <a:tcPr marL="76200" marR="76200" marT="76200" marB="76200" anchor="ctr" anchorCtr="0" horzOverflow="overflow"/>
                </a:tc>
                <a:tc>
                  <a:txBody>
                    <a:bodyPr/>
                    <a:lstStyle/>
                    <a:p>
                      <a:pPr defTabSz="457200">
                        <a:defRPr sz="1800"/>
                      </a:pPr>
                      <a:r>
                        <a:rPr sz="1200">
                          <a:latin typeface="Helvetica Neue"/>
                          <a:ea typeface="Helvetica Neue"/>
                          <a:cs typeface="Helvetica Neue"/>
                          <a:sym typeface="Helvetica Neue"/>
                        </a:rPr>
                        <a:t>2</a:t>
                      </a:r>
                    </a:p>
                  </a:txBody>
                  <a:tcPr marL="76200" marR="76200" marT="76200" marB="76200" anchor="ctr" anchorCtr="0" horzOverflow="overflow"/>
                </a:tc>
                <a:tc>
                  <a:txBody>
                    <a:bodyPr/>
                    <a:lstStyle/>
                    <a:p>
                      <a:pPr defTabSz="457200">
                        <a:defRPr sz="1800"/>
                      </a:pPr>
                      <a:r>
                        <a:rPr sz="1200">
                          <a:latin typeface="Helvetica Neue"/>
                          <a:ea typeface="Helvetica Neue"/>
                          <a:cs typeface="Helvetica Neue"/>
                          <a:sym typeface="Helvetica Neue"/>
                        </a:rPr>
                        <a:t>5.500033</a:t>
                      </a:r>
                    </a:p>
                  </a:txBody>
                  <a:tcPr marL="76200" marR="76200" marT="76200" marB="76200" anchor="ctr" anchorCtr="0" horzOverflow="overflow"/>
                </a:tc>
              </a:tr>
              <a:tr h="355233">
                <a:tc>
                  <a:txBody>
                    <a:bodyPr/>
                    <a:lstStyle/>
                    <a:p>
                      <a:pPr defTabSz="457200">
                        <a:defRPr sz="1800"/>
                      </a:pPr>
                      <a:r>
                        <a:rPr b="1" sz="1200">
                          <a:latin typeface="Helvetica Neue"/>
                          <a:ea typeface="Helvetica Neue"/>
                          <a:cs typeface="Helvetica Neue"/>
                          <a:sym typeface="Helvetica Neue"/>
                        </a:rPr>
                        <a:t>4</a:t>
                      </a:r>
                    </a:p>
                  </a:txBody>
                  <a:tcPr marL="76200" marR="76200" marT="76200" marB="76200" anchor="t"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D</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B</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6</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5</a:t>
                      </a:r>
                    </a:p>
                  </a:txBody>
                  <a:tcPr marL="76200" marR="76200" marT="76200" marB="76200" anchor="ctr" anchorCtr="0" horzOverflow="overflow">
                    <a:solidFill>
                      <a:srgbClr val="F5F5F5"/>
                    </a:solidFill>
                  </a:tcPr>
                </a:tc>
                <a:tc>
                  <a:txBody>
                    <a:bodyPr/>
                    <a:lstStyle/>
                    <a:p>
                      <a:pPr defTabSz="457200">
                        <a:defRPr sz="1800"/>
                      </a:pPr>
                      <a:r>
                        <a:rPr sz="1200">
                          <a:latin typeface="Helvetica Neue"/>
                          <a:ea typeface="Helvetica Neue"/>
                          <a:cs typeface="Helvetica Neue"/>
                          <a:sym typeface="Helvetica Neue"/>
                        </a:rPr>
                        <a:t>0.356251</a:t>
                      </a:r>
                    </a:p>
                  </a:txBody>
                  <a:tcPr marL="76200" marR="76200" marT="76200" marB="76200" anchor="ctr" anchorCtr="0" horzOverflow="overflow">
                    <a:solidFill>
                      <a:srgbClr val="F5F5F5"/>
                    </a:solidFill>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Data ready for Machine Learning"/>
          <p:cNvSpPr txBox="1"/>
          <p:nvPr>
            <p:ph type="title"/>
          </p:nvPr>
        </p:nvSpPr>
        <p:spPr>
          <a:prstGeom prst="rect">
            <a:avLst/>
          </a:prstGeom>
        </p:spPr>
        <p:txBody>
          <a:bodyPr/>
          <a:lstStyle/>
          <a:p>
            <a:pPr/>
            <a:r>
              <a:t>Data ready for Machine Learning</a:t>
            </a:r>
          </a:p>
        </p:txBody>
      </p:sp>
      <p:sp>
        <p:nvSpPr>
          <p:cNvPr id="166" name="Categorical columns converted to one-hot form (others left in original numerical form):"/>
          <p:cNvSpPr txBox="1"/>
          <p:nvPr>
            <p:ph type="body" idx="1"/>
          </p:nvPr>
        </p:nvSpPr>
        <p:spPr>
          <a:prstGeom prst="rect">
            <a:avLst/>
          </a:prstGeom>
        </p:spPr>
        <p:txBody>
          <a:bodyPr/>
          <a:lstStyle/>
          <a:p>
            <a:pPr/>
            <a:r>
              <a:t>Categorical columns converted to one-hot form (others left in original numerical form):</a:t>
            </a:r>
          </a:p>
        </p:txBody>
      </p:sp>
      <p:graphicFrame>
        <p:nvGraphicFramePr>
          <p:cNvPr id="167" name="Table 1"/>
          <p:cNvGraphicFramePr/>
          <p:nvPr/>
        </p:nvGraphicFramePr>
        <p:xfrm>
          <a:off x="750515" y="3032597"/>
          <a:ext cx="8890001" cy="1674318"/>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90500"/>
                <a:gridCol w="584200"/>
                <a:gridCol w="571500"/>
                <a:gridCol w="939800"/>
                <a:gridCol w="914400"/>
                <a:gridCol w="901700"/>
                <a:gridCol w="889000"/>
                <a:gridCol w="914400"/>
                <a:gridCol w="889000"/>
                <a:gridCol w="876300"/>
                <a:gridCol w="863600"/>
                <a:gridCol w="850900"/>
                <a:gridCol w="876300"/>
                <a:gridCol w="850900"/>
              </a:tblGrid>
              <a:tr h="279400">
                <a:tc gridSpan="14">
                  <a:txBody>
                    <a:bodyPr/>
                    <a:lstStyle/>
                    <a:p>
                      <a:pPr algn="l">
                        <a:defRPr b="0" sz="1800">
                          <a:solidFill>
                            <a:srgbClr val="000000"/>
                          </a:solidFill>
                        </a:defRPr>
                      </a:pPr>
                      <a:r>
                        <a:t>Table 1</a:t>
                      </a:r>
                    </a:p>
                  </a:txBody>
                  <a:tcPr marL="0" marR="0" marT="0" marB="0" anchor="t" anchorCtr="0" horzOverflow="overflow">
                    <a:lnL/>
                    <a:lnR/>
                    <a:lnT/>
                    <a:lnB w="12700">
                      <a:solidFill>
                        <a:srgbClr val="FFFFFF"/>
                      </a:solidFill>
                    </a:lnB>
                    <a:solidFill>
                      <a:srgbClr val="000000">
                        <a:alpha val="0"/>
                      </a:srgbClr>
                    </a:solid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279052">
                <a:tc>
                  <a:txBody>
                    <a:bodyPr/>
                    <a:lstStyle/>
                    <a:p>
                      <a:pPr algn="l">
                        <a:defRPr sz="1800"/>
                      </a:pPr>
                    </a:p>
                  </a:txBody>
                  <a:tcPr marL="0" marR="0" marT="0" marB="0" anchor="t" anchorCtr="0" horzOverflow="overflow">
                    <a:lnT w="12700">
                      <a:solidFill>
                        <a:srgbClr val="FFFFFF"/>
                      </a:solidFill>
                    </a:lnT>
                    <a:lnB w="38100">
                      <a:solidFill>
                        <a:srgbClr val="FFFFFF"/>
                      </a:solidFill>
                    </a:lnB>
                  </a:tcPr>
                </a:tc>
                <a:tc>
                  <a:txBody>
                    <a:bodyPr/>
                    <a:lstStyle/>
                    <a:p>
                      <a:pPr algn="l">
                        <a:defRPr sz="1800"/>
                      </a:pPr>
                      <a:r>
                        <a:rPr b="1">
                          <a:solidFill>
                            <a:srgbClr val="FFFFFF"/>
                          </a:solidFill>
                        </a:rPr>
                        <a:t>pgain</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vgain</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class</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motor_A</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motor_B</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motor_C</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motor_D</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motor_E</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screw_A</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screw_B</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screw_C</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screw_D</a:t>
                      </a:r>
                    </a:p>
                  </a:txBody>
                  <a:tcPr marL="0" marR="0" marT="0" marB="0" anchor="t" anchorCtr="0" horzOverflow="overflow">
                    <a:lnT w="12700">
                      <a:solidFill>
                        <a:srgbClr val="FFFFFF"/>
                      </a:solidFill>
                    </a:lnT>
                    <a:lnB w="38100">
                      <a:solidFill>
                        <a:srgbClr val="FFFFFF"/>
                      </a:solidFill>
                    </a:lnB>
                    <a:solidFill>
                      <a:schemeClr val="accent1"/>
                    </a:solidFill>
                  </a:tcPr>
                </a:tc>
                <a:tc>
                  <a:txBody>
                    <a:bodyPr/>
                    <a:lstStyle/>
                    <a:p>
                      <a:pPr algn="l">
                        <a:defRPr sz="1800"/>
                      </a:pPr>
                      <a:r>
                        <a:rPr b="1">
                          <a:solidFill>
                            <a:srgbClr val="FFFFFF"/>
                          </a:solidFill>
                        </a:rPr>
                        <a:t>screw_E</a:t>
                      </a:r>
                    </a:p>
                  </a:txBody>
                  <a:tcPr marL="0" marR="0" marT="0" marB="0" anchor="t" anchorCtr="0" horzOverflow="overflow">
                    <a:lnT w="12700">
                      <a:solidFill>
                        <a:srgbClr val="FFFFFF"/>
                      </a:solidFill>
                    </a:lnT>
                    <a:lnB w="38100">
                      <a:solidFill>
                        <a:srgbClr val="FFFFFF"/>
                      </a:solidFill>
                    </a:lnB>
                    <a:solidFill>
                      <a:schemeClr val="accent1"/>
                    </a:solidFill>
                  </a:tcPr>
                </a:tc>
              </a:tr>
              <a:tr h="279052">
                <a:tc>
                  <a:txBody>
                    <a:bodyPr/>
                    <a:lstStyle/>
                    <a:p>
                      <a:pPr algn="l">
                        <a:defRPr b="0" sz="1800">
                          <a:solidFill>
                            <a:srgbClr val="000000"/>
                          </a:solidFill>
                        </a:defRPr>
                      </a:pPr>
                      <a:r>
                        <a:rPr b="1">
                          <a:solidFill>
                            <a:srgbClr val="FFFFFF"/>
                          </a:solidFill>
                        </a:rPr>
                        <a:t>0</a:t>
                      </a:r>
                    </a:p>
                  </a:txBody>
                  <a:tcPr marL="0" marR="0" marT="0" marB="0" anchor="t" anchorCtr="0" horzOverflow="overflow">
                    <a:lnT w="38100">
                      <a:solidFill>
                        <a:srgbClr val="FFFFFF"/>
                      </a:solidFill>
                    </a:lnT>
                  </a:tcPr>
                </a:tc>
                <a:tc>
                  <a:txBody>
                    <a:bodyPr/>
                    <a:lstStyle/>
                    <a:p>
                      <a:pPr algn="l">
                        <a:defRPr sz="1800"/>
                      </a:pPr>
                      <a:r>
                        <a:t>5</a:t>
                      </a:r>
                    </a:p>
                  </a:txBody>
                  <a:tcPr marL="0" marR="0" marT="0" marB="0" anchor="t" anchorCtr="0" horzOverflow="overflow">
                    <a:lnT w="38100">
                      <a:solidFill>
                        <a:srgbClr val="FFFFFF"/>
                      </a:solidFill>
                    </a:lnT>
                    <a:solidFill>
                      <a:srgbClr val="CFD7E7"/>
                    </a:solidFill>
                  </a:tcPr>
                </a:tc>
                <a:tc>
                  <a:txBody>
                    <a:bodyPr/>
                    <a:lstStyle/>
                    <a:p>
                      <a:pPr algn="l">
                        <a:defRPr sz="1800"/>
                      </a:pPr>
                      <a:r>
                        <a:t>4</a:t>
                      </a:r>
                    </a:p>
                  </a:txBody>
                  <a:tcPr marL="0" marR="0" marT="0" marB="0" anchor="t" anchorCtr="0" horzOverflow="overflow">
                    <a:lnT w="38100">
                      <a:solidFill>
                        <a:srgbClr val="FFFFFF"/>
                      </a:solidFill>
                    </a:lnT>
                    <a:solidFill>
                      <a:srgbClr val="CFD7E7"/>
                    </a:solidFill>
                  </a:tcPr>
                </a:tc>
                <a:tc>
                  <a:txBody>
                    <a:bodyPr/>
                    <a:lstStyle/>
                    <a:p>
                      <a:pPr algn="l">
                        <a:defRPr sz="1800"/>
                      </a:pPr>
                      <a:r>
                        <a:t>0.281251</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1</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0</a:t>
                      </a:r>
                    </a:p>
                  </a:txBody>
                  <a:tcPr marL="0" marR="0" marT="0" marB="0" anchor="t" anchorCtr="0" horzOverflow="overflow">
                    <a:lnT w="38100">
                      <a:solidFill>
                        <a:srgbClr val="FFFFFF"/>
                      </a:solidFill>
                    </a:lnT>
                    <a:solidFill>
                      <a:srgbClr val="CFD7E7"/>
                    </a:solidFill>
                  </a:tcPr>
                </a:tc>
                <a:tc>
                  <a:txBody>
                    <a:bodyPr/>
                    <a:lstStyle/>
                    <a:p>
                      <a:pPr algn="l">
                        <a:defRPr sz="1800"/>
                      </a:pPr>
                      <a:r>
                        <a:t>1</a:t>
                      </a:r>
                    </a:p>
                  </a:txBody>
                  <a:tcPr marL="0" marR="0" marT="0" marB="0" anchor="t" anchorCtr="0" horzOverflow="overflow">
                    <a:lnT w="38100">
                      <a:solidFill>
                        <a:srgbClr val="FFFFFF"/>
                      </a:solidFill>
                    </a:lnT>
                    <a:solidFill>
                      <a:srgbClr val="CFD7E7"/>
                    </a:solidFill>
                  </a:tcPr>
                </a:tc>
              </a:tr>
              <a:tr h="279052">
                <a:tc>
                  <a:txBody>
                    <a:bodyPr/>
                    <a:lstStyle/>
                    <a:p>
                      <a:pPr algn="l">
                        <a:defRPr b="0" sz="1800">
                          <a:solidFill>
                            <a:srgbClr val="000000"/>
                          </a:solidFill>
                        </a:defRPr>
                      </a:pPr>
                      <a:r>
                        <a:rPr b="1">
                          <a:solidFill>
                            <a:srgbClr val="FFFFFF"/>
                          </a:solidFill>
                        </a:rPr>
                        <a:t>1</a:t>
                      </a:r>
                    </a:p>
                  </a:txBody>
                  <a:tcPr marL="0" marR="0" marT="0" marB="0" anchor="t" anchorCtr="0" horzOverflow="overflow"/>
                </a:tc>
                <a:tc>
                  <a:txBody>
                    <a:bodyPr/>
                    <a:lstStyle/>
                    <a:p>
                      <a:pPr algn="l">
                        <a:defRPr sz="1800"/>
                      </a:pPr>
                      <a:r>
                        <a:t>6</a:t>
                      </a:r>
                    </a:p>
                  </a:txBody>
                  <a:tcPr marL="0" marR="0" marT="0" marB="0" anchor="t" anchorCtr="0" horzOverflow="overflow">
                    <a:solidFill>
                      <a:srgbClr val="E8ECF4"/>
                    </a:solidFill>
                  </a:tcPr>
                </a:tc>
                <a:tc>
                  <a:txBody>
                    <a:bodyPr/>
                    <a:lstStyle/>
                    <a:p>
                      <a:pPr algn="l">
                        <a:defRPr sz="1800"/>
                      </a:pPr>
                      <a:r>
                        <a:t>5</a:t>
                      </a:r>
                    </a:p>
                  </a:txBody>
                  <a:tcPr marL="0" marR="0" marT="0" marB="0" anchor="t" anchorCtr="0" horzOverflow="overflow">
                    <a:solidFill>
                      <a:srgbClr val="E8ECF4"/>
                    </a:solidFill>
                  </a:tcPr>
                </a:tc>
                <a:tc>
                  <a:txBody>
                    <a:bodyPr/>
                    <a:lstStyle/>
                    <a:p>
                      <a:pPr algn="l">
                        <a:defRPr sz="1800"/>
                      </a:pPr>
                      <a:r>
                        <a:t>0.506252</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1</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1</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r>
              <a:tr h="279052">
                <a:tc>
                  <a:txBody>
                    <a:bodyPr/>
                    <a:lstStyle/>
                    <a:p>
                      <a:pPr algn="l">
                        <a:defRPr b="0" sz="1800">
                          <a:solidFill>
                            <a:srgbClr val="000000"/>
                          </a:solidFill>
                        </a:defRPr>
                      </a:pPr>
                      <a:r>
                        <a:rPr b="1">
                          <a:solidFill>
                            <a:srgbClr val="FFFFFF"/>
                          </a:solidFill>
                        </a:rPr>
                        <a:t>2</a:t>
                      </a:r>
                    </a:p>
                  </a:txBody>
                  <a:tcPr marL="0" marR="0" marT="0" marB="0" anchor="t" anchorCtr="0" horzOverflow="overflow"/>
                </a:tc>
                <a:tc>
                  <a:txBody>
                    <a:bodyPr/>
                    <a:lstStyle/>
                    <a:p>
                      <a:pPr algn="l">
                        <a:defRPr sz="1800"/>
                      </a:pPr>
                      <a:r>
                        <a:t>4</a:t>
                      </a:r>
                    </a:p>
                  </a:txBody>
                  <a:tcPr marL="0" marR="0" marT="0" marB="0" anchor="t" anchorCtr="0" horzOverflow="overflow">
                    <a:solidFill>
                      <a:srgbClr val="CFD7E7"/>
                    </a:solidFill>
                  </a:tcPr>
                </a:tc>
                <a:tc>
                  <a:txBody>
                    <a:bodyPr/>
                    <a:lstStyle/>
                    <a:p>
                      <a:pPr algn="l">
                        <a:defRPr sz="1800"/>
                      </a:pPr>
                      <a:r>
                        <a:t>3</a:t>
                      </a:r>
                    </a:p>
                  </a:txBody>
                  <a:tcPr marL="0" marR="0" marT="0" marB="0" anchor="t" anchorCtr="0" horzOverflow="overflow">
                    <a:solidFill>
                      <a:srgbClr val="CFD7E7"/>
                    </a:solidFill>
                  </a:tcPr>
                </a:tc>
                <a:tc>
                  <a:txBody>
                    <a:bodyPr/>
                    <a:lstStyle/>
                    <a:p>
                      <a:pPr algn="l">
                        <a:defRPr sz="1800"/>
                      </a:pPr>
                      <a:r>
                        <a:t>0.356251</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1</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1</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r>
              <a:tr h="279052">
                <a:tc>
                  <a:txBody>
                    <a:bodyPr/>
                    <a:lstStyle/>
                    <a:p>
                      <a:pPr algn="l">
                        <a:defRPr b="0" sz="1800">
                          <a:solidFill>
                            <a:srgbClr val="000000"/>
                          </a:solidFill>
                        </a:defRPr>
                      </a:pPr>
                      <a:r>
                        <a:rPr b="1">
                          <a:solidFill>
                            <a:srgbClr val="FFFFFF"/>
                          </a:solidFill>
                        </a:rPr>
                        <a:t>3</a:t>
                      </a:r>
                    </a:p>
                  </a:txBody>
                  <a:tcPr marL="0" marR="0" marT="0" marB="0" anchor="t" anchorCtr="0" horzOverflow="overflow"/>
                </a:tc>
                <a:tc>
                  <a:txBody>
                    <a:bodyPr/>
                    <a:lstStyle/>
                    <a:p>
                      <a:pPr algn="l">
                        <a:defRPr sz="1800"/>
                      </a:pPr>
                      <a:r>
                        <a:t>3</a:t>
                      </a:r>
                    </a:p>
                  </a:txBody>
                  <a:tcPr marL="0" marR="0" marT="0" marB="0" anchor="t" anchorCtr="0" horzOverflow="overflow">
                    <a:solidFill>
                      <a:srgbClr val="E8ECF4"/>
                    </a:solidFill>
                  </a:tcPr>
                </a:tc>
                <a:tc>
                  <a:txBody>
                    <a:bodyPr/>
                    <a:lstStyle/>
                    <a:p>
                      <a:pPr algn="l">
                        <a:defRPr sz="1800"/>
                      </a:pPr>
                      <a:r>
                        <a:t>2</a:t>
                      </a:r>
                    </a:p>
                  </a:txBody>
                  <a:tcPr marL="0" marR="0" marT="0" marB="0" anchor="t" anchorCtr="0" horzOverflow="overflow">
                    <a:solidFill>
                      <a:srgbClr val="E8ECF4"/>
                    </a:solidFill>
                  </a:tcPr>
                </a:tc>
                <a:tc>
                  <a:txBody>
                    <a:bodyPr/>
                    <a:lstStyle/>
                    <a:p>
                      <a:pPr algn="l">
                        <a:defRPr sz="1800"/>
                      </a:pPr>
                      <a:r>
                        <a:t>5.500033</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1</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1</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c>
                  <a:txBody>
                    <a:bodyPr/>
                    <a:lstStyle/>
                    <a:p>
                      <a:pPr algn="l">
                        <a:defRPr sz="1800"/>
                      </a:pPr>
                      <a:r>
                        <a:t>0</a:t>
                      </a:r>
                    </a:p>
                  </a:txBody>
                  <a:tcPr marL="0" marR="0" marT="0" marB="0" anchor="t" anchorCtr="0" horzOverflow="overflow">
                    <a:solidFill>
                      <a:srgbClr val="E8ECF4"/>
                    </a:solidFill>
                  </a:tcPr>
                </a:tc>
              </a:tr>
              <a:tr h="279052">
                <a:tc>
                  <a:txBody>
                    <a:bodyPr/>
                    <a:lstStyle/>
                    <a:p>
                      <a:pPr algn="l">
                        <a:defRPr b="0" sz="1800">
                          <a:solidFill>
                            <a:srgbClr val="000000"/>
                          </a:solidFill>
                        </a:defRPr>
                      </a:pPr>
                      <a:r>
                        <a:rPr b="1">
                          <a:solidFill>
                            <a:srgbClr val="FFFFFF"/>
                          </a:solidFill>
                        </a:rPr>
                        <a:t>4</a:t>
                      </a:r>
                    </a:p>
                  </a:txBody>
                  <a:tcPr marL="0" marR="0" marT="0" marB="0" anchor="t" anchorCtr="0" horzOverflow="overflow"/>
                </a:tc>
                <a:tc>
                  <a:txBody>
                    <a:bodyPr/>
                    <a:lstStyle/>
                    <a:p>
                      <a:pPr algn="l">
                        <a:defRPr sz="1800"/>
                      </a:pPr>
                      <a:r>
                        <a:t>6</a:t>
                      </a:r>
                    </a:p>
                  </a:txBody>
                  <a:tcPr marL="0" marR="0" marT="0" marB="0" anchor="t" anchorCtr="0" horzOverflow="overflow">
                    <a:solidFill>
                      <a:srgbClr val="CFD7E7"/>
                    </a:solidFill>
                  </a:tcPr>
                </a:tc>
                <a:tc>
                  <a:txBody>
                    <a:bodyPr/>
                    <a:lstStyle/>
                    <a:p>
                      <a:pPr algn="l">
                        <a:defRPr sz="1800"/>
                      </a:pPr>
                      <a:r>
                        <a:t>5</a:t>
                      </a:r>
                    </a:p>
                  </a:txBody>
                  <a:tcPr marL="0" marR="0" marT="0" marB="0" anchor="t" anchorCtr="0" horzOverflow="overflow">
                    <a:solidFill>
                      <a:srgbClr val="CFD7E7"/>
                    </a:solidFill>
                  </a:tcPr>
                </a:tc>
                <a:tc>
                  <a:txBody>
                    <a:bodyPr/>
                    <a:lstStyle/>
                    <a:p>
                      <a:pPr algn="l">
                        <a:defRPr sz="1800"/>
                      </a:pPr>
                      <a:r>
                        <a:t>0.356251</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1</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1</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c>
                  <a:txBody>
                    <a:bodyPr/>
                    <a:lstStyle/>
                    <a:p>
                      <a:pPr algn="l">
                        <a:defRPr sz="1800"/>
                      </a:pPr>
                      <a:r>
                        <a:t>0</a:t>
                      </a:r>
                    </a:p>
                  </a:txBody>
                  <a:tcPr marL="0" marR="0" marT="0" marB="0" anchor="t" anchorCtr="0" horzOverflow="overflow">
                    <a:solidFill>
                      <a:srgbClr val="CFD7E7"/>
                    </a:solidFill>
                  </a:tcPr>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Our approach"/>
          <p:cNvSpPr txBox="1"/>
          <p:nvPr>
            <p:ph type="title"/>
          </p:nvPr>
        </p:nvSpPr>
        <p:spPr>
          <a:prstGeom prst="rect">
            <a:avLst/>
          </a:prstGeom>
        </p:spPr>
        <p:txBody>
          <a:bodyPr/>
          <a:lstStyle/>
          <a:p>
            <a:pPr/>
            <a:r>
              <a:t>Our approach</a:t>
            </a:r>
          </a:p>
        </p:txBody>
      </p:sp>
      <p:sp>
        <p:nvSpPr>
          <p:cNvPr id="170" name="Create one-hot representation for the categorical input data…"/>
          <p:cNvSpPr txBox="1"/>
          <p:nvPr>
            <p:ph type="body" idx="1"/>
          </p:nvPr>
        </p:nvSpPr>
        <p:spPr>
          <a:prstGeom prst="rect">
            <a:avLst/>
          </a:prstGeom>
        </p:spPr>
        <p:txBody>
          <a:bodyPr/>
          <a:lstStyle/>
          <a:p>
            <a:pPr/>
            <a:r>
              <a:t>Create one-hot representation for the categorical input data</a:t>
            </a:r>
          </a:p>
          <a:p>
            <a:pPr/>
            <a:r>
              <a:t>Create a single hidden layer feed-forward neural network, train it on half the data and use the other half for testing</a:t>
            </a:r>
          </a:p>
          <a:p>
            <a:pPr/>
            <a:r>
              <a:t>After training, predict the test outputs from the test inputs, and plot the predicted values against the actual outputs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Result"/>
          <p:cNvSpPr txBox="1"/>
          <p:nvPr>
            <p:ph type="title"/>
          </p:nvPr>
        </p:nvSpPr>
        <p:spPr>
          <a:prstGeom prst="rect">
            <a:avLst/>
          </a:prstGeom>
        </p:spPr>
        <p:txBody>
          <a:bodyPr/>
          <a:lstStyle/>
          <a:p>
            <a:pPr/>
            <a:r>
              <a:t>Result</a:t>
            </a:r>
          </a:p>
        </p:txBody>
      </p:sp>
      <p:sp>
        <p:nvSpPr>
          <p:cNvPr id="173" name="We were expecting a straight line……"/>
          <p:cNvSpPr txBox="1"/>
          <p:nvPr>
            <p:ph type="body" idx="1"/>
          </p:nvPr>
        </p:nvSpPr>
        <p:spPr>
          <a:prstGeom prst="rect">
            <a:avLst/>
          </a:prstGeom>
        </p:spPr>
        <p:txBody>
          <a:bodyPr/>
          <a:lstStyle/>
          <a:p>
            <a:pPr marL="336042" indent="-336042" defTabSz="896111">
              <a:defRPr sz="3136"/>
            </a:pPr>
          </a:p>
          <a:p>
            <a:pPr marL="336042" indent="-336042" defTabSz="896111">
              <a:defRPr sz="3136"/>
            </a:pPr>
          </a:p>
          <a:p>
            <a:pPr marL="336042" indent="-336042" defTabSz="896111">
              <a:defRPr sz="3136"/>
            </a:pPr>
          </a:p>
          <a:p>
            <a:pPr marL="336042" indent="-336042" defTabSz="896111">
              <a:defRPr sz="3136"/>
            </a:pPr>
          </a:p>
          <a:p>
            <a:pPr marL="336042" indent="-336042" defTabSz="896111">
              <a:defRPr sz="3136"/>
            </a:pPr>
          </a:p>
          <a:p>
            <a:pPr marL="336042" indent="-336042" defTabSz="896111">
              <a:defRPr sz="3136"/>
            </a:pPr>
            <a:r>
              <a:t>We were expecting a straight line…</a:t>
            </a:r>
          </a:p>
          <a:p>
            <a:pPr marL="336042" indent="-336042" defTabSz="896111">
              <a:defRPr sz="3136"/>
            </a:pPr>
            <a:r>
              <a:t>The fit of the predicted and actual values is not good, but neither is it totally wrong</a:t>
            </a:r>
          </a:p>
        </p:txBody>
      </p:sp>
      <p:pic>
        <p:nvPicPr>
          <p:cNvPr id="174" name="Image" descr="Image"/>
          <p:cNvPicPr>
            <a:picLocks noChangeAspect="1"/>
          </p:cNvPicPr>
          <p:nvPr/>
        </p:nvPicPr>
        <p:blipFill>
          <a:blip r:embed="rId2">
            <a:extLst/>
          </a:blip>
          <a:stretch>
            <a:fillRect/>
          </a:stretch>
        </p:blipFill>
        <p:spPr>
          <a:xfrm>
            <a:off x="2139950" y="1358629"/>
            <a:ext cx="4864100" cy="32004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A better result"/>
          <p:cNvSpPr txBox="1"/>
          <p:nvPr>
            <p:ph type="title"/>
          </p:nvPr>
        </p:nvSpPr>
        <p:spPr>
          <a:prstGeom prst="rect">
            <a:avLst/>
          </a:prstGeom>
        </p:spPr>
        <p:txBody>
          <a:bodyPr/>
          <a:lstStyle/>
          <a:p>
            <a:pPr/>
            <a:r>
              <a:t>A better result</a:t>
            </a:r>
          </a:p>
        </p:txBody>
      </p:sp>
      <p:sp>
        <p:nvSpPr>
          <p:cNvPr id="177" name="We try a 16-fold cross validation: divide the dataset into 16 sets of 10 samples each; train with 15 of them and test with the left-out one…"/>
          <p:cNvSpPr txBox="1"/>
          <p:nvPr>
            <p:ph type="body" idx="1"/>
          </p:nvPr>
        </p:nvSpPr>
        <p:spPr>
          <a:xfrm>
            <a:off x="457200" y="1843391"/>
            <a:ext cx="8229600" cy="4525964"/>
          </a:xfrm>
          <a:prstGeom prst="rect">
            <a:avLst/>
          </a:prstGeom>
        </p:spPr>
        <p:txBody>
          <a:bodyPr/>
          <a:lstStyle/>
          <a:p>
            <a:pPr marL="298322" indent="-298322" defTabSz="795527">
              <a:spcBef>
                <a:spcPts val="600"/>
              </a:spcBef>
              <a:defRPr sz="2784"/>
            </a:pPr>
          </a:p>
          <a:p>
            <a:pPr marL="298322" indent="-298322" defTabSz="795527">
              <a:spcBef>
                <a:spcPts val="600"/>
              </a:spcBef>
              <a:defRPr sz="2784"/>
            </a:pPr>
          </a:p>
          <a:p>
            <a:pPr marL="298322" indent="-298322" defTabSz="795527">
              <a:spcBef>
                <a:spcPts val="600"/>
              </a:spcBef>
              <a:defRPr sz="2784"/>
            </a:pPr>
          </a:p>
          <a:p>
            <a:pPr marL="298322" indent="-298322" defTabSz="795527">
              <a:spcBef>
                <a:spcPts val="600"/>
              </a:spcBef>
              <a:defRPr sz="2784"/>
            </a:pPr>
          </a:p>
          <a:p>
            <a:pPr marL="298322" indent="-298322" defTabSz="795527">
              <a:spcBef>
                <a:spcPts val="600"/>
              </a:spcBef>
              <a:defRPr sz="2784"/>
            </a:pPr>
          </a:p>
          <a:p>
            <a:pPr marL="298322" indent="-298322" defTabSz="795527">
              <a:spcBef>
                <a:spcPts val="600"/>
              </a:spcBef>
              <a:defRPr sz="2784"/>
            </a:pPr>
            <a:r>
              <a:t>We try a 16-fold cross validation: divide the dataset into 16 sets of 10 samples each; train with 15 of them and test with the left-out one</a:t>
            </a:r>
          </a:p>
          <a:p>
            <a:pPr marL="298322" indent="-298322" defTabSz="795527">
              <a:spcBef>
                <a:spcPts val="600"/>
              </a:spcBef>
              <a:defRPr sz="2784"/>
            </a:pPr>
            <a:r>
              <a:t>The improvement shows that we need more samples!</a:t>
            </a:r>
          </a:p>
        </p:txBody>
      </p:sp>
      <p:sp>
        <p:nvSpPr>
          <p:cNvPr id="178" name="Rectangle"/>
          <p:cNvSpPr/>
          <p:nvPr/>
        </p:nvSpPr>
        <p:spPr>
          <a:xfrm>
            <a:off x="2571011" y="1336465"/>
            <a:ext cx="4234847" cy="3081905"/>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pic>
        <p:nvPicPr>
          <p:cNvPr id="179" name="servo.pdf" descr="servo.pdf"/>
          <p:cNvPicPr>
            <a:picLocks noChangeAspect="1"/>
          </p:cNvPicPr>
          <p:nvPr/>
        </p:nvPicPr>
        <p:blipFill>
          <a:blip r:embed="rId2">
            <a:extLst/>
          </a:blip>
          <a:stretch>
            <a:fillRect/>
          </a:stretch>
        </p:blipFill>
        <p:spPr>
          <a:xfrm>
            <a:off x="2114914" y="1238869"/>
            <a:ext cx="4914172" cy="343992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Discussion"/>
          <p:cNvSpPr txBox="1"/>
          <p:nvPr>
            <p:ph type="title"/>
          </p:nvPr>
        </p:nvSpPr>
        <p:spPr>
          <a:prstGeom prst="rect">
            <a:avLst/>
          </a:prstGeom>
        </p:spPr>
        <p:txBody>
          <a:bodyPr/>
          <a:lstStyle/>
          <a:p>
            <a:pPr/>
            <a:r>
              <a:t>Discussion</a:t>
            </a:r>
          </a:p>
        </p:txBody>
      </p:sp>
      <p:sp>
        <p:nvSpPr>
          <p:cNvPr id="182" name="This example is considered a tough challenge, why?…"/>
          <p:cNvSpPr txBox="1"/>
          <p:nvPr>
            <p:ph type="body" idx="1"/>
          </p:nvPr>
        </p:nvSpPr>
        <p:spPr>
          <a:prstGeom prst="rect">
            <a:avLst/>
          </a:prstGeom>
        </p:spPr>
        <p:txBody>
          <a:bodyPr/>
          <a:lstStyle/>
          <a:p>
            <a:pPr/>
            <a:r>
              <a:t>This example is considered a tough challenge, why?</a:t>
            </a:r>
          </a:p>
          <a:p>
            <a:pPr/>
            <a:r>
              <a:t>Look more closely at the data. Is it consistent? Does it have enough information for learning?</a:t>
            </a:r>
          </a:p>
          <a:p>
            <a:pPr/>
            <a:r>
              <a:t>How would you step forward with working out a better regression method?</a:t>
            </a:r>
          </a:p>
          <a:p>
            <a:pPr lvl="2" marL="1257300" indent="-342900"/>
            <a:r>
              <a:t>More hidden layers?</a:t>
            </a:r>
          </a:p>
          <a:p>
            <a:pPr lvl="2" marL="1257300" indent="-342900"/>
            <a:r>
              <a:t>Different optimization?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Example: forest covers in different environments"/>
          <p:cNvSpPr txBox="1"/>
          <p:nvPr>
            <p:ph type="title"/>
          </p:nvPr>
        </p:nvSpPr>
        <p:spPr>
          <a:prstGeom prst="rect">
            <a:avLst/>
          </a:prstGeom>
        </p:spPr>
        <p:txBody>
          <a:bodyPr/>
          <a:lstStyle/>
          <a:p>
            <a:pPr/>
            <a:r>
              <a:t>Example: forest covers in different environments</a:t>
            </a:r>
          </a:p>
        </p:txBody>
      </p:sp>
      <p:pic>
        <p:nvPicPr>
          <p:cNvPr id="185" name="Picture Placeholder 2" descr="Picture Placeholder 2"/>
          <p:cNvPicPr>
            <a:picLocks noChangeAspect="1"/>
          </p:cNvPicPr>
          <p:nvPr>
            <p:ph type="pic" idx="13"/>
          </p:nvPr>
        </p:nvPicPr>
        <p:blipFill>
          <a:blip r:embed="rId2">
            <a:extLst/>
          </a:blip>
          <a:srcRect l="0" t="0" r="0" b="0"/>
          <a:stretch>
            <a:fillRect/>
          </a:stretch>
        </p:blipFill>
        <p:spPr>
          <a:xfrm>
            <a:off x="1908823" y="1692512"/>
            <a:ext cx="5326243" cy="3116127"/>
          </a:xfrm>
          <a:prstGeom prst="rect">
            <a:avLst/>
          </a:prstGeom>
        </p:spPr>
      </p:pic>
      <p:sp>
        <p:nvSpPr>
          <p:cNvPr id="186" name="How does the forest depend on: altitude, climate, soil type etc.?…"/>
          <p:cNvSpPr txBox="1"/>
          <p:nvPr>
            <p:ph type="body" sz="quarter" idx="1"/>
          </p:nvPr>
        </p:nvSpPr>
        <p:spPr>
          <a:prstGeom prst="rect">
            <a:avLst/>
          </a:prstGeom>
        </p:spPr>
        <p:txBody>
          <a:bodyPr/>
          <a:lstStyle/>
          <a:p>
            <a:pPr/>
            <a:r>
              <a:t>How does the forest depend on: altitude, climate, soil type etc.?</a:t>
            </a:r>
          </a:p>
          <a:p>
            <a:pPr/>
            <a:r>
              <a:t>Can we predict the forest that will develop in a given area, from measuring the various environmental conditions?</a:t>
            </a:r>
          </a:p>
        </p:txBody>
      </p:sp>
      <p:sp>
        <p:nvSpPr>
          <p:cNvPr id="187" name="https://archive.ics.uci.edu/ml/datasets/covertype"/>
          <p:cNvSpPr txBox="1"/>
          <p:nvPr/>
        </p:nvSpPr>
        <p:spPr>
          <a:xfrm>
            <a:off x="905961" y="6240779"/>
            <a:ext cx="3434840"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300"/>
            </a:lvl1pPr>
          </a:lstStyle>
          <a:p>
            <a:pPr/>
            <a:r>
              <a:t>https://archive.ics.uci.edu/ml/datasets/covertype</a:t>
            </a:r>
          </a:p>
        </p:txBody>
      </p:sp>
      <p:sp>
        <p:nvSpPr>
          <p:cNvPr id="188" name="An example of classification"/>
          <p:cNvSpPr txBox="1"/>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defRPr sz="4400"/>
            </a:lvl1pPr>
          </a:lstStyle>
          <a:p>
            <a:pPr/>
            <a:r>
              <a:t>An example of classification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Imports for Spark Machine Learning"/>
          <p:cNvSpPr txBox="1"/>
          <p:nvPr>
            <p:ph type="title"/>
          </p:nvPr>
        </p:nvSpPr>
        <p:spPr>
          <a:prstGeom prst="rect">
            <a:avLst/>
          </a:prstGeom>
        </p:spPr>
        <p:txBody>
          <a:bodyPr/>
          <a:lstStyle/>
          <a:p>
            <a:pPr/>
            <a:r>
              <a:t>Imports for Spark Machine Learning</a:t>
            </a:r>
          </a:p>
        </p:txBody>
      </p:sp>
      <p:sp>
        <p:nvSpPr>
          <p:cNvPr id="191" name="import org.apache.spark.ml.{PipelineModel, Pipeline}…"/>
          <p:cNvSpPr txBox="1"/>
          <p:nvPr/>
        </p:nvSpPr>
        <p:spPr>
          <a:xfrm>
            <a:off x="1020162" y="2291079"/>
            <a:ext cx="7103676" cy="3444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import org.apache.spark.ml.{PipelineModel, Pipeline}</a:t>
            </a:r>
          </a:p>
          <a:p>
            <a:pPr/>
            <a:r>
              <a:t>import org.apache.spark.ml.classification.{DecisionTreeClassifier,</a:t>
            </a:r>
          </a:p>
          <a:p>
            <a:pPr/>
            <a:r>
              <a:t>  RandomForestClassifier, RandomForestClassificationModel}</a:t>
            </a:r>
          </a:p>
          <a:p>
            <a:pPr/>
            <a:r>
              <a:t>import org.apache.spark.ml.evaluation.MulticlassClassificationEvaluator</a:t>
            </a:r>
          </a:p>
          <a:p>
            <a:pPr/>
            <a:r>
              <a:t>import org.apache.spark.ml.feature.{VectorAssembler, VectorIndexer}</a:t>
            </a:r>
          </a:p>
          <a:p>
            <a:pPr/>
            <a:r>
              <a:t>import org.apache.spark.ml.linalg.Vector</a:t>
            </a:r>
          </a:p>
          <a:p>
            <a:pPr/>
            <a:r>
              <a:t>import org.apache.spark.ml.tuning.{ParamGridBuilder, TrainValidationSplit}</a:t>
            </a:r>
          </a:p>
          <a:p>
            <a:pPr/>
            <a:r>
              <a:t>import org.apache.spark.mllib.evaluation.MulticlassMetrics</a:t>
            </a:r>
          </a:p>
          <a:p>
            <a:pPr/>
            <a:r>
              <a:t>import org.apache.spark.sql.{DataFrame, SparkSession}</a:t>
            </a:r>
          </a:p>
          <a:p>
            <a:pPr/>
            <a:r>
              <a:t>import org.apache.spark.sql.functions._</a:t>
            </a:r>
          </a:p>
          <a:p>
            <a:pPr/>
            <a:r>
              <a:t>import scala.util.Random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 name="Title 1"/>
          <p:cNvSpPr txBox="1"/>
          <p:nvPr>
            <p:ph type="ctrTitle"/>
          </p:nvPr>
        </p:nvSpPr>
        <p:spPr>
          <a:xfrm>
            <a:off x="685800" y="2130425"/>
            <a:ext cx="7772400" cy="1010543"/>
          </a:xfrm>
          <a:prstGeom prst="rect">
            <a:avLst/>
          </a:prstGeom>
        </p:spPr>
        <p:txBody>
          <a:bodyPr/>
          <a:lstStyle>
            <a:lvl1pPr defTabSz="603504">
              <a:defRPr sz="3960">
                <a:latin typeface="BankGothic Lt BT"/>
                <a:ea typeface="BankGothic Lt BT"/>
                <a:cs typeface="BankGothic Lt BT"/>
                <a:sym typeface="BankGothic Lt BT"/>
              </a:defRPr>
            </a:lvl1pPr>
          </a:lstStyle>
          <a:p>
            <a:pPr/>
            <a:r>
              <a:t>AI for regression and classification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Open CSV, give name to columns"/>
          <p:cNvSpPr txBox="1"/>
          <p:nvPr>
            <p:ph type="title"/>
          </p:nvPr>
        </p:nvSpPr>
        <p:spPr>
          <a:prstGeom prst="rect">
            <a:avLst/>
          </a:prstGeom>
        </p:spPr>
        <p:txBody>
          <a:bodyPr/>
          <a:lstStyle/>
          <a:p>
            <a:pPr/>
            <a:r>
              <a:t>Open CSV, give name to columns</a:t>
            </a:r>
          </a:p>
        </p:txBody>
      </p:sp>
      <p:sp>
        <p:nvSpPr>
          <p:cNvPr id="194" name="import spark.implicits._…"/>
          <p:cNvSpPr txBox="1"/>
          <p:nvPr/>
        </p:nvSpPr>
        <p:spPr>
          <a:xfrm>
            <a:off x="821340" y="1440179"/>
            <a:ext cx="7501320" cy="5069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pPr>
            <a:r>
              <a:t>    import spark.implicits._</a:t>
            </a:r>
          </a:p>
          <a:p>
            <a:pPr>
              <a:defRPr sz="1200"/>
            </a:pPr>
          </a:p>
          <a:p>
            <a:pPr>
              <a:defRPr sz="1200"/>
            </a:pPr>
            <a:r>
              <a:t>    val dataWithoutHeader = spark.read.</a:t>
            </a:r>
          </a:p>
          <a:p>
            <a:pPr>
              <a:defRPr sz="1200"/>
            </a:pPr>
            <a:r>
              <a:t>      option("inferSchema", true).</a:t>
            </a:r>
          </a:p>
          <a:p>
            <a:pPr>
              <a:defRPr sz="1200"/>
            </a:pPr>
            <a:r>
              <a:t>      option("header", false).</a:t>
            </a:r>
          </a:p>
          <a:p>
            <a:pPr>
              <a:defRPr sz="1200"/>
            </a:pPr>
            <a:r>
              <a:t>      csv("/Users/markon/ITU/covtype.data")</a:t>
            </a:r>
          </a:p>
          <a:p>
            <a:pPr>
              <a:defRPr sz="1200"/>
            </a:pPr>
          </a:p>
          <a:p>
            <a:pPr>
              <a:defRPr sz="1200"/>
            </a:pPr>
            <a:r>
              <a:t>    val colNames = Seq(</a:t>
            </a:r>
          </a:p>
          <a:p>
            <a:pPr>
              <a:defRPr sz="1200"/>
            </a:pPr>
            <a:r>
              <a:t>        "Elevation", "Aspect", "Slope",</a:t>
            </a:r>
          </a:p>
          <a:p>
            <a:pPr>
              <a:defRPr sz="1200"/>
            </a:pPr>
            <a:r>
              <a:t>        "Horizontal_Distance_To_Hydrology", "Vertical_Distance_To_Hydrology",</a:t>
            </a:r>
          </a:p>
          <a:p>
            <a:pPr>
              <a:defRPr sz="1200"/>
            </a:pPr>
            <a:r>
              <a:t>        "Horizontal_Distance_To_Roadways",</a:t>
            </a:r>
          </a:p>
          <a:p>
            <a:pPr>
              <a:defRPr sz="1200"/>
            </a:pPr>
            <a:r>
              <a:t>        "Hillshade_9am", "Hillshade_Noon", "Hillshade_3pm",</a:t>
            </a:r>
          </a:p>
          <a:p>
            <a:pPr>
              <a:defRPr sz="1200"/>
            </a:pPr>
            <a:r>
              <a:t>        "Horizontal_Distance_To_Fire_Points"</a:t>
            </a:r>
          </a:p>
          <a:p>
            <a:pPr>
              <a:defRPr sz="1200"/>
            </a:pPr>
            <a:r>
              <a:t>      ) ++ (</a:t>
            </a:r>
          </a:p>
          <a:p>
            <a:pPr>
              <a:defRPr sz="1200"/>
            </a:pPr>
            <a:r>
              <a:t>        (0 until 4).map(i =&gt; s"Wilderness_Area_$i")</a:t>
            </a:r>
          </a:p>
          <a:p>
            <a:pPr>
              <a:defRPr sz="1200"/>
            </a:pPr>
            <a:r>
              <a:t>      ) ++ (</a:t>
            </a:r>
          </a:p>
          <a:p>
            <a:pPr>
              <a:defRPr sz="1200"/>
            </a:pPr>
            <a:r>
              <a:t>        (0 until 40).map(i =&gt; s"Soil_Type_$i")</a:t>
            </a:r>
          </a:p>
          <a:p>
            <a:pPr>
              <a:defRPr sz="1200"/>
            </a:pPr>
            <a:r>
              <a:t>      ) ++ Seq("Cover_Type")</a:t>
            </a:r>
          </a:p>
          <a:p>
            <a:pPr>
              <a:defRPr sz="1200"/>
            </a:pPr>
          </a:p>
          <a:p>
            <a:pPr>
              <a:defRPr sz="1200"/>
            </a:pPr>
            <a:r>
              <a:t>    val data = dataWithoutHeader.toDF(colNames:_*).</a:t>
            </a:r>
          </a:p>
          <a:p>
            <a:pPr>
              <a:defRPr sz="1200"/>
            </a:pPr>
            <a:r>
              <a:t>      withColumn("Cover_Type", $"Cover_Type".cast("double"))</a:t>
            </a:r>
          </a:p>
          <a:p>
            <a:pPr>
              <a:defRPr sz="1200"/>
            </a:pPr>
          </a:p>
          <a:p>
            <a:pPr>
              <a:defRPr sz="1200"/>
            </a:pPr>
            <a:r>
              <a:t>    data.show()</a:t>
            </a:r>
          </a:p>
          <a:p>
            <a:pPr>
              <a:defRPr sz="1200"/>
            </a:pPr>
            <a:r>
              <a:t>    data.head</a:t>
            </a:r>
          </a:p>
          <a:p>
            <a:pPr>
              <a:defRPr sz="1200"/>
            </a:pPr>
          </a:p>
          <a:p>
            <a:pPr>
              <a:defRPr sz="1200"/>
            </a:pPr>
            <a:r>
              <a:t>    // Split into 90% train (+ CV), 10% test</a:t>
            </a:r>
          </a:p>
          <a:p>
            <a:pPr>
              <a:defRPr sz="1200"/>
            </a:pPr>
            <a:r>
              <a:t>    val Array(trainData, testData) = data.randomSplit(Array(0.9, 0.1))</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Head of the resulting table"/>
          <p:cNvSpPr txBox="1"/>
          <p:nvPr>
            <p:ph type="title"/>
          </p:nvPr>
        </p:nvSpPr>
        <p:spPr>
          <a:prstGeom prst="rect">
            <a:avLst/>
          </a:prstGeom>
        </p:spPr>
        <p:txBody>
          <a:bodyPr/>
          <a:lstStyle/>
          <a:p>
            <a:pPr/>
            <a:r>
              <a:t>Head of the resulting table</a:t>
            </a:r>
          </a:p>
        </p:txBody>
      </p:sp>
      <p:pic>
        <p:nvPicPr>
          <p:cNvPr id="197" name="Image" descr="Image"/>
          <p:cNvPicPr>
            <a:picLocks noChangeAspect="1"/>
          </p:cNvPicPr>
          <p:nvPr/>
        </p:nvPicPr>
        <p:blipFill>
          <a:blip r:embed="rId2">
            <a:extLst/>
          </a:blip>
          <a:stretch>
            <a:fillRect/>
          </a:stretch>
        </p:blipFill>
        <p:spPr>
          <a:xfrm>
            <a:off x="1257300" y="2000250"/>
            <a:ext cx="6629400" cy="285750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Create a feature vector"/>
          <p:cNvSpPr txBox="1"/>
          <p:nvPr>
            <p:ph type="title"/>
          </p:nvPr>
        </p:nvSpPr>
        <p:spPr>
          <a:prstGeom prst="rect">
            <a:avLst/>
          </a:prstGeom>
        </p:spPr>
        <p:txBody>
          <a:bodyPr/>
          <a:lstStyle/>
          <a:p>
            <a:pPr/>
            <a:r>
              <a:t>Create a feature vector</a:t>
            </a:r>
          </a:p>
        </p:txBody>
      </p:sp>
      <p:sp>
        <p:nvSpPr>
          <p:cNvPr id="200" name="val inputCols = trainData.columns.filter(_ != &quot;Cover_Type&quot;)…"/>
          <p:cNvSpPr txBox="1"/>
          <p:nvPr/>
        </p:nvSpPr>
        <p:spPr>
          <a:xfrm>
            <a:off x="1360904" y="1592580"/>
            <a:ext cx="5842755" cy="2021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     val inputCols = trainData.columns.filter(_ != "Cover_Type")</a:t>
            </a:r>
          </a:p>
          <a:p>
            <a:pPr>
              <a:defRPr sz="1600"/>
            </a:pPr>
            <a:r>
              <a:t>    val assembler = new VectorAssembler().</a:t>
            </a:r>
          </a:p>
          <a:p>
            <a:pPr>
              <a:defRPr sz="1600"/>
            </a:pPr>
            <a:r>
              <a:t>      setInputCols(inputCols).</a:t>
            </a:r>
          </a:p>
          <a:p>
            <a:pPr>
              <a:defRPr sz="1600"/>
            </a:pPr>
            <a:r>
              <a:t>      setOutputCol("featureVector")</a:t>
            </a:r>
          </a:p>
          <a:p>
            <a:pPr>
              <a:defRPr sz="1600"/>
            </a:pPr>
          </a:p>
          <a:p>
            <a:pPr>
              <a:defRPr sz="1600"/>
            </a:pPr>
            <a:r>
              <a:t>    val assembledTrainData = assembler.transform(trainData)</a:t>
            </a:r>
          </a:p>
          <a:p>
            <a:pPr>
              <a:defRPr sz="1600"/>
            </a:pPr>
            <a:r>
              <a:t>    assembledTrainData.select("featureVector").show(truncate = false)</a:t>
            </a:r>
          </a:p>
        </p:txBody>
      </p:sp>
      <p:pic>
        <p:nvPicPr>
          <p:cNvPr id="201" name="Image" descr="Image"/>
          <p:cNvPicPr>
            <a:picLocks noChangeAspect="1"/>
          </p:cNvPicPr>
          <p:nvPr/>
        </p:nvPicPr>
        <p:blipFill>
          <a:blip r:embed="rId2">
            <a:extLst/>
          </a:blip>
          <a:stretch>
            <a:fillRect/>
          </a:stretch>
        </p:blipFill>
        <p:spPr>
          <a:xfrm>
            <a:off x="1460500" y="3789362"/>
            <a:ext cx="6223000" cy="116840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Create a Classifier and train it"/>
          <p:cNvSpPr txBox="1"/>
          <p:nvPr>
            <p:ph type="title"/>
          </p:nvPr>
        </p:nvSpPr>
        <p:spPr>
          <a:prstGeom prst="rect">
            <a:avLst/>
          </a:prstGeom>
        </p:spPr>
        <p:txBody>
          <a:bodyPr/>
          <a:lstStyle/>
          <a:p>
            <a:pPr/>
            <a:r>
              <a:t>Create a Classifier and train it</a:t>
            </a:r>
          </a:p>
        </p:txBody>
      </p:sp>
      <p:sp>
        <p:nvSpPr>
          <p:cNvPr id="204" name="val classifier = new DecisionTreeClassifier().…"/>
          <p:cNvSpPr txBox="1"/>
          <p:nvPr/>
        </p:nvSpPr>
        <p:spPr>
          <a:xfrm>
            <a:off x="2305646" y="1275080"/>
            <a:ext cx="4532708" cy="288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val classifier = new DecisionTreeClassifier().</a:t>
            </a:r>
          </a:p>
          <a:p>
            <a:pPr/>
            <a:r>
              <a:t>      setSeed(Random.nextLong()).</a:t>
            </a:r>
          </a:p>
          <a:p>
            <a:pPr/>
            <a:r>
              <a:t>      setLabelCol("Cover_Type").</a:t>
            </a:r>
          </a:p>
          <a:p>
            <a:pPr/>
            <a:r>
              <a:t>      setFeaturesCol("featureVector").</a:t>
            </a:r>
          </a:p>
          <a:p>
            <a:pPr/>
            <a:r>
              <a:t>      setPredictionCol("prediction")</a:t>
            </a:r>
          </a:p>
          <a:p>
            <a:pPr/>
          </a:p>
          <a:p>
            <a:pPr/>
            <a:r>
              <a:t>    val model = classifier.fit(assembledTrainData)</a:t>
            </a:r>
          </a:p>
          <a:p>
            <a:pPr/>
            <a:r>
              <a:t>    println(model.toDebugString)</a:t>
            </a:r>
          </a:p>
          <a:p>
            <a:pPr/>
          </a:p>
        </p:txBody>
      </p:sp>
      <p:pic>
        <p:nvPicPr>
          <p:cNvPr id="205" name="Image" descr="Image"/>
          <p:cNvPicPr>
            <a:picLocks noChangeAspect="1"/>
          </p:cNvPicPr>
          <p:nvPr/>
        </p:nvPicPr>
        <p:blipFill>
          <a:blip r:embed="rId2">
            <a:extLst/>
          </a:blip>
          <a:stretch>
            <a:fillRect/>
          </a:stretch>
        </p:blipFill>
        <p:spPr>
          <a:xfrm>
            <a:off x="1374572" y="3765951"/>
            <a:ext cx="6394856" cy="2506904"/>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What are the contributions?"/>
          <p:cNvSpPr txBox="1"/>
          <p:nvPr>
            <p:ph type="title"/>
          </p:nvPr>
        </p:nvSpPr>
        <p:spPr>
          <a:prstGeom prst="rect">
            <a:avLst/>
          </a:prstGeom>
        </p:spPr>
        <p:txBody>
          <a:bodyPr/>
          <a:lstStyle/>
          <a:p>
            <a:pPr/>
            <a:r>
              <a:t>What are the contributions?</a:t>
            </a:r>
          </a:p>
        </p:txBody>
      </p:sp>
      <p:sp>
        <p:nvSpPr>
          <p:cNvPr id="208" name="model.featureImportances.toArray.zip(inputCols).…"/>
          <p:cNvSpPr txBox="1"/>
          <p:nvPr/>
        </p:nvSpPr>
        <p:spPr>
          <a:xfrm>
            <a:off x="2361177" y="1643379"/>
            <a:ext cx="4421645"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    model.featureImportances.toArray.zip(inputCols).</a:t>
            </a:r>
          </a:p>
          <a:p>
            <a:pPr>
              <a:defRPr sz="1600"/>
            </a:pPr>
            <a:r>
              <a:t>      sorted.reverse.foreach(println)</a:t>
            </a:r>
          </a:p>
        </p:txBody>
      </p:sp>
      <p:pic>
        <p:nvPicPr>
          <p:cNvPr id="209" name="Image" descr="Image"/>
          <p:cNvPicPr>
            <a:picLocks noChangeAspect="1"/>
          </p:cNvPicPr>
          <p:nvPr/>
        </p:nvPicPr>
        <p:blipFill>
          <a:blip r:embed="rId2">
            <a:extLst/>
          </a:blip>
          <a:stretch>
            <a:fillRect/>
          </a:stretch>
        </p:blipFill>
        <p:spPr>
          <a:xfrm>
            <a:off x="2048689" y="2232395"/>
            <a:ext cx="5625514" cy="4079693"/>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Evaluate the classifier on data"/>
          <p:cNvSpPr txBox="1"/>
          <p:nvPr>
            <p:ph type="title"/>
          </p:nvPr>
        </p:nvSpPr>
        <p:spPr>
          <a:prstGeom prst="rect">
            <a:avLst/>
          </a:prstGeom>
        </p:spPr>
        <p:txBody>
          <a:bodyPr/>
          <a:lstStyle/>
          <a:p>
            <a:pPr/>
            <a:r>
              <a:t>Evaluate the classifier on data</a:t>
            </a:r>
          </a:p>
        </p:txBody>
      </p:sp>
      <p:sp>
        <p:nvSpPr>
          <p:cNvPr id="212" name="val predictions = model.transform(assembledTrainData)…"/>
          <p:cNvSpPr txBox="1"/>
          <p:nvPr/>
        </p:nvSpPr>
        <p:spPr>
          <a:xfrm>
            <a:off x="1896586" y="1579880"/>
            <a:ext cx="5350828" cy="1056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  val predictions = model.transform(assembledTrainData)</a:t>
            </a:r>
          </a:p>
          <a:p>
            <a:pPr>
              <a:defRPr sz="1600"/>
            </a:pPr>
          </a:p>
          <a:p>
            <a:pPr>
              <a:defRPr sz="1600"/>
            </a:pPr>
            <a:r>
              <a:t>    predictions.select("Cover_Type", "prediction", "probability").</a:t>
            </a:r>
          </a:p>
          <a:p>
            <a:pPr>
              <a:defRPr sz="1600"/>
            </a:pPr>
            <a:r>
              <a:t>      show(truncate = false)</a:t>
            </a:r>
          </a:p>
        </p:txBody>
      </p:sp>
      <p:pic>
        <p:nvPicPr>
          <p:cNvPr id="213" name="Image" descr="Image"/>
          <p:cNvPicPr>
            <a:picLocks noChangeAspect="1"/>
          </p:cNvPicPr>
          <p:nvPr/>
        </p:nvPicPr>
        <p:blipFill>
          <a:blip r:embed="rId2">
            <a:extLst/>
          </a:blip>
          <a:stretch>
            <a:fillRect/>
          </a:stretch>
        </p:blipFill>
        <p:spPr>
          <a:xfrm>
            <a:off x="1212850" y="3084748"/>
            <a:ext cx="6718300" cy="208280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Transfer the classifier to RDD"/>
          <p:cNvSpPr txBox="1"/>
          <p:nvPr>
            <p:ph type="title"/>
          </p:nvPr>
        </p:nvSpPr>
        <p:spPr>
          <a:prstGeom prst="rect">
            <a:avLst/>
          </a:prstGeom>
        </p:spPr>
        <p:txBody>
          <a:bodyPr/>
          <a:lstStyle/>
          <a:p>
            <a:pPr/>
            <a:r>
              <a:t>Transfer the classifier to RDD</a:t>
            </a:r>
          </a:p>
        </p:txBody>
      </p:sp>
      <p:sp>
        <p:nvSpPr>
          <p:cNvPr id="216" name="val evaluator = new MulticlassClassificationEvaluator().…"/>
          <p:cNvSpPr txBox="1"/>
          <p:nvPr/>
        </p:nvSpPr>
        <p:spPr>
          <a:xfrm>
            <a:off x="1360904" y="1592580"/>
            <a:ext cx="6422192" cy="3710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    val evaluator = new MulticlassClassificationEvaluator().</a:t>
            </a:r>
          </a:p>
          <a:p>
            <a:pPr>
              <a:defRPr sz="1600"/>
            </a:pPr>
            <a:r>
              <a:t>      setLabelCol("Cover_Type").</a:t>
            </a:r>
          </a:p>
          <a:p>
            <a:pPr>
              <a:defRPr sz="1600"/>
            </a:pPr>
            <a:r>
              <a:t>      setPredictionCol("prediction")</a:t>
            </a:r>
          </a:p>
          <a:p>
            <a:pPr>
              <a:defRPr sz="1600"/>
            </a:pPr>
          </a:p>
          <a:p>
            <a:pPr>
              <a:defRPr sz="1600"/>
            </a:pPr>
            <a:r>
              <a:t>    val accuracy = evaluator.setMetricName("accuracy").evaluate(predictions)</a:t>
            </a:r>
          </a:p>
          <a:p>
            <a:pPr>
              <a:defRPr sz="1600"/>
            </a:pPr>
            <a:r>
              <a:t>    val f1 = evaluator.setMetricName("f1").evaluate(predictions)</a:t>
            </a:r>
          </a:p>
          <a:p>
            <a:pPr>
              <a:defRPr sz="1600"/>
            </a:pPr>
            <a:r>
              <a:t>    println(accuracy)</a:t>
            </a:r>
          </a:p>
          <a:p>
            <a:pPr>
              <a:defRPr sz="1600"/>
            </a:pPr>
            <a:r>
              <a:t>    println(f1)</a:t>
            </a:r>
          </a:p>
          <a:p>
            <a:pPr>
              <a:defRPr sz="1600"/>
            </a:pPr>
          </a:p>
          <a:p>
            <a:pPr>
              <a:defRPr sz="1600"/>
            </a:pPr>
            <a:r>
              <a:t>    val predictionRDD = predictions.</a:t>
            </a:r>
          </a:p>
          <a:p>
            <a:pPr>
              <a:defRPr sz="1600"/>
            </a:pPr>
            <a:r>
              <a:t>      select("prediction", "Cover_Type").</a:t>
            </a:r>
          </a:p>
          <a:p>
            <a:pPr>
              <a:defRPr sz="1600"/>
            </a:pPr>
            <a:r>
              <a:t>      as[(Double,Double)].rdd</a:t>
            </a:r>
          </a:p>
          <a:p>
            <a:pPr>
              <a:defRPr sz="1600"/>
            </a:pPr>
            <a:r>
              <a:t>    val multiclassMetrics = new MulticlassMetrics(predictionRDD)</a:t>
            </a:r>
          </a:p>
          <a:p>
            <a:pPr>
              <a:defRPr sz="1600"/>
            </a:pPr>
            <a:r>
              <a:t>    println(multiclassMetrics.confusionMatrix)</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Get the confusion matrix from RDD"/>
          <p:cNvSpPr txBox="1"/>
          <p:nvPr>
            <p:ph type="title"/>
          </p:nvPr>
        </p:nvSpPr>
        <p:spPr>
          <a:prstGeom prst="rect">
            <a:avLst/>
          </a:prstGeom>
        </p:spPr>
        <p:txBody>
          <a:bodyPr/>
          <a:lstStyle/>
          <a:p>
            <a:pPr/>
            <a:r>
              <a:t>Get the confusion matrix from RDD</a:t>
            </a:r>
          </a:p>
        </p:txBody>
      </p:sp>
      <p:sp>
        <p:nvSpPr>
          <p:cNvPr id="219" name="val confusionMatrix = predictions.…"/>
          <p:cNvSpPr txBox="1"/>
          <p:nvPr/>
        </p:nvSpPr>
        <p:spPr>
          <a:xfrm>
            <a:off x="1360904" y="1592580"/>
            <a:ext cx="3036948" cy="2263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  val confusionMatrix = predictions.</a:t>
            </a:r>
          </a:p>
          <a:p>
            <a:pPr>
              <a:defRPr sz="1600"/>
            </a:pPr>
            <a:r>
              <a:t>      groupBy("Cover_Type").</a:t>
            </a:r>
          </a:p>
          <a:p>
            <a:pPr>
              <a:defRPr sz="1600"/>
            </a:pPr>
            <a:r>
              <a:t>      pivot("prediction", (1 to 7)).</a:t>
            </a:r>
          </a:p>
          <a:p>
            <a:pPr>
              <a:defRPr sz="1600"/>
            </a:pPr>
            <a:r>
              <a:t>      count().</a:t>
            </a:r>
          </a:p>
          <a:p>
            <a:pPr>
              <a:defRPr sz="1600"/>
            </a:pPr>
            <a:r>
              <a:t>      na.fill(0.0).</a:t>
            </a:r>
          </a:p>
          <a:p>
            <a:pPr>
              <a:defRPr sz="1600"/>
            </a:pPr>
            <a:r>
              <a:t>      orderBy("Cover_Type")</a:t>
            </a:r>
          </a:p>
          <a:p>
            <a:pPr>
              <a:defRPr sz="1600"/>
            </a:pPr>
          </a:p>
          <a:p>
            <a:pPr>
              <a:defRPr sz="1600"/>
            </a:pPr>
            <a:r>
              <a:t>    confusionMatrix.show()</a:t>
            </a:r>
          </a:p>
        </p:txBody>
      </p:sp>
      <p:pic>
        <p:nvPicPr>
          <p:cNvPr id="220" name="Image" descr="Image"/>
          <p:cNvPicPr>
            <a:picLocks noChangeAspect="1"/>
          </p:cNvPicPr>
          <p:nvPr/>
        </p:nvPicPr>
        <p:blipFill>
          <a:blip r:embed="rId3">
            <a:extLst/>
          </a:blip>
          <a:stretch>
            <a:fillRect/>
          </a:stretch>
        </p:blipFill>
        <p:spPr>
          <a:xfrm>
            <a:off x="2556347" y="4030662"/>
            <a:ext cx="3771901" cy="2095501"/>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Assignment"/>
          <p:cNvSpPr txBox="1"/>
          <p:nvPr>
            <p:ph type="title"/>
          </p:nvPr>
        </p:nvSpPr>
        <p:spPr>
          <a:prstGeom prst="rect">
            <a:avLst/>
          </a:prstGeom>
        </p:spPr>
        <p:txBody>
          <a:bodyPr/>
          <a:lstStyle/>
          <a:p>
            <a:pPr lvl="1"/>
            <a:r>
              <a:t>Assignment</a:t>
            </a:r>
          </a:p>
        </p:txBody>
      </p:sp>
      <p:sp>
        <p:nvSpPr>
          <p:cNvPr id="225" name="Select a sensory dataset with clearly dependent channels (e.g. soil moisture vs. air temperature, sunshine, and rainfall)…"/>
          <p:cNvSpPr txBox="1"/>
          <p:nvPr>
            <p:ph type="body" idx="1"/>
          </p:nvPr>
        </p:nvSpPr>
        <p:spPr>
          <a:prstGeom prst="rect">
            <a:avLst/>
          </a:prstGeom>
        </p:spPr>
        <p:txBody>
          <a:bodyPr/>
          <a:lstStyle/>
          <a:p>
            <a:pPr/>
            <a:r>
              <a:t>Select a sensory dataset with clearly dependent channels (e.g. soil moisture vs. air temperature, sunshine, and rainfall)</a:t>
            </a:r>
          </a:p>
          <a:p>
            <a:pPr/>
            <a:r>
              <a:t>Divide the data into segments with low variance within segments</a:t>
            </a:r>
          </a:p>
          <a:p>
            <a:pPr/>
            <a:r>
              <a:t>Create a regression analysis with Scala or PySpark</a:t>
            </a:r>
          </a:p>
          <a:p>
            <a:pPr/>
            <a:r>
              <a:t>Discuss the results, consider temporal effects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ummary of the lecture"/>
          <p:cNvSpPr txBox="1"/>
          <p:nvPr>
            <p:ph type="title"/>
          </p:nvPr>
        </p:nvSpPr>
        <p:spPr>
          <a:prstGeom prst="rect">
            <a:avLst/>
          </a:prstGeom>
        </p:spPr>
        <p:txBody>
          <a:bodyPr/>
          <a:lstStyle/>
          <a:p>
            <a:pPr/>
            <a:r>
              <a:t>Summary of the lecture</a:t>
            </a:r>
          </a:p>
        </p:txBody>
      </p:sp>
      <p:sp>
        <p:nvSpPr>
          <p:cNvPr id="228" name="We have learned about using the Spark framework with Scala and its Machine Learning library, to analyze the connection between observed causes (environmental data) and effects (forest cover). We have found that by training a classifier and studying the confusion matrix, we can start learning more about the underlying processes. The techniques of the lecture can be extended to many other cases."/>
          <p:cNvSpPr txBox="1"/>
          <p:nvPr>
            <p:ph type="body" idx="1"/>
          </p:nvPr>
        </p:nvSpPr>
        <p:spPr>
          <a:xfrm>
            <a:off x="457200" y="1600200"/>
            <a:ext cx="8229600" cy="4827758"/>
          </a:xfrm>
          <a:prstGeom prst="rect">
            <a:avLst/>
          </a:prstGeom>
        </p:spPr>
        <p:txBody>
          <a:bodyPr/>
          <a:lstStyle>
            <a:lvl1pPr marL="0" indent="0">
              <a:buSzTx/>
              <a:buFontTx/>
              <a:buNone/>
            </a:lvl1pPr>
          </a:lstStyle>
          <a:p>
            <a:pPr/>
            <a:r>
              <a:t>We have learned about using the Spark framework with Scala and its Machine Learning library, to analyze the connection between observed causes (environmental data) and effects (forest cover). We have found that by training a classifier and studying the confusion matrix, we can start learning more about the underlying processes. The techniques of the lecture can be extended to many other cases.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Outline of the lecture"/>
          <p:cNvSpPr txBox="1"/>
          <p:nvPr>
            <p:ph type="title"/>
          </p:nvPr>
        </p:nvSpPr>
        <p:spPr>
          <a:prstGeom prst="rect">
            <a:avLst/>
          </a:prstGeom>
        </p:spPr>
        <p:txBody>
          <a:bodyPr/>
          <a:lstStyle/>
          <a:p>
            <a:pPr/>
            <a:r>
              <a:t>Outline of the lecture</a:t>
            </a:r>
          </a:p>
        </p:txBody>
      </p:sp>
      <p:sp>
        <p:nvSpPr>
          <p:cNvPr id="130" name="We learn about using AI technologies for regression and classification in a BD framework.…"/>
          <p:cNvSpPr txBox="1"/>
          <p:nvPr>
            <p:ph type="body" idx="1"/>
          </p:nvPr>
        </p:nvSpPr>
        <p:spPr>
          <a:xfrm>
            <a:off x="457200" y="1600200"/>
            <a:ext cx="8229600" cy="4796452"/>
          </a:xfrm>
          <a:prstGeom prst="rect">
            <a:avLst/>
          </a:prstGeom>
        </p:spPr>
        <p:txBody>
          <a:bodyPr/>
          <a:lstStyle/>
          <a:p>
            <a:pPr marL="0" indent="0">
              <a:buSzTx/>
              <a:buFontTx/>
              <a:buNone/>
            </a:pPr>
            <a:r>
              <a:t>We learn about using AI technologies for regression and classification in a BD framework.</a:t>
            </a:r>
          </a:p>
          <a:p>
            <a:pPr marL="0" indent="0">
              <a:buSzTx/>
              <a:buFontTx/>
              <a:buNone/>
            </a:pPr>
            <a:r>
              <a:t>The specific example is finding the connection between geological, geographical and climate parameters of different regions, and the actual forest observed in the location.</a:t>
            </a:r>
          </a:p>
          <a:p>
            <a:pPr marL="0" indent="0">
              <a:buSzTx/>
              <a:buFontTx/>
              <a:buNone/>
            </a:pPr>
            <a:r>
              <a:t>It is important to follow up the lecture with working through the attached notebook.</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Outline of the lecture"/>
          <p:cNvSpPr txBox="1"/>
          <p:nvPr>
            <p:ph type="title"/>
          </p:nvPr>
        </p:nvSpPr>
        <p:spPr>
          <a:prstGeom prst="rect">
            <a:avLst/>
          </a:prstGeom>
        </p:spPr>
        <p:txBody>
          <a:bodyPr/>
          <a:lstStyle/>
          <a:p>
            <a:pPr/>
            <a:r>
              <a:t>Outline of the lecture</a:t>
            </a:r>
          </a:p>
        </p:txBody>
      </p:sp>
      <p:sp>
        <p:nvSpPr>
          <p:cNvPr id="133" name="We learn about using AI technologies for regression and classification in a BD framework.…"/>
          <p:cNvSpPr txBox="1"/>
          <p:nvPr>
            <p:ph type="body" idx="1"/>
          </p:nvPr>
        </p:nvSpPr>
        <p:spPr>
          <a:xfrm>
            <a:off x="457200" y="1600200"/>
            <a:ext cx="8229600" cy="4796452"/>
          </a:xfrm>
          <a:prstGeom prst="rect">
            <a:avLst/>
          </a:prstGeom>
        </p:spPr>
        <p:txBody>
          <a:bodyPr/>
          <a:lstStyle/>
          <a:p>
            <a:pPr marL="0" indent="0">
              <a:buSzTx/>
              <a:buFontTx/>
              <a:buNone/>
            </a:pPr>
            <a:r>
              <a:t>We learn about using AI technologies for regression and classification in a BD framework.</a:t>
            </a:r>
          </a:p>
          <a:p>
            <a:pPr marL="0" indent="0">
              <a:buSzTx/>
              <a:buFontTx/>
              <a:buNone/>
            </a:pPr>
            <a:r>
              <a:t>The specific example is finding the connection between geological, geographical and climate parameters of different regions, and the actual forest observed in the location.</a:t>
            </a:r>
          </a:p>
          <a:p>
            <a:pPr marL="0" indent="0">
              <a:buSzTx/>
              <a:buFontTx/>
              <a:buNone/>
            </a:pPr>
            <a:r>
              <a:t>It is important to follow up the lecture with working through the attached notebook.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Where are we in the Course?"/>
          <p:cNvSpPr txBox="1"/>
          <p:nvPr>
            <p:ph type="title"/>
          </p:nvPr>
        </p:nvSpPr>
        <p:spPr>
          <a:prstGeom prst="rect">
            <a:avLst/>
          </a:prstGeom>
        </p:spPr>
        <p:txBody>
          <a:bodyPr/>
          <a:lstStyle/>
          <a:p>
            <a:pPr/>
            <a:r>
              <a:t>Where are we in the Course?</a:t>
            </a:r>
          </a:p>
        </p:txBody>
      </p:sp>
      <p:sp>
        <p:nvSpPr>
          <p:cNvPr id="136" name="Introduction: Background of IoT, Big Data, AI…"/>
          <p:cNvSpPr txBox="1"/>
          <p:nvPr>
            <p:ph type="body" idx="1"/>
          </p:nvPr>
        </p:nvSpPr>
        <p:spPr>
          <a:prstGeom prst="rect">
            <a:avLst/>
          </a:prstGeom>
        </p:spPr>
        <p:txBody>
          <a:bodyPr/>
          <a:lstStyle/>
          <a:p>
            <a:pPr/>
            <a:r>
              <a:t>Introduction: Background of IoT, Big Data, AI</a:t>
            </a:r>
          </a:p>
          <a:p>
            <a:pPr/>
            <a:r>
              <a:t>Collect, analyze data from IoT on a large scale</a:t>
            </a:r>
          </a:p>
          <a:p>
            <a:pPr/>
            <a:r>
              <a:t>Elements and practice of statistics</a:t>
            </a:r>
          </a:p>
          <a:p>
            <a:pPr/>
            <a:r>
              <a:t>AI methods for data science</a:t>
            </a:r>
          </a:p>
          <a:p>
            <a:pPr>
              <a:defRPr b="1"/>
            </a:pPr>
            <a:r>
              <a:t>Practical usage of AI for Big Data from IoT</a:t>
            </a:r>
          </a:p>
          <a:p>
            <a:pPr/>
            <a:r>
              <a:t>Getting further with AI: internal workings</a:t>
            </a:r>
          </a:p>
          <a:p>
            <a:pPr/>
            <a:r>
              <a:t>Moving into the real world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AI for regression and classification"/>
          <p:cNvSpPr txBox="1"/>
          <p:nvPr>
            <p:ph type="title"/>
          </p:nvPr>
        </p:nvSpPr>
        <p:spPr>
          <a:prstGeom prst="rect">
            <a:avLst/>
          </a:prstGeom>
        </p:spPr>
        <p:txBody>
          <a:bodyPr/>
          <a:lstStyle/>
          <a:p>
            <a:pPr lvl="1"/>
            <a:r>
              <a:t>AI for regression and classification</a:t>
            </a:r>
          </a:p>
        </p:txBody>
      </p:sp>
      <p:sp>
        <p:nvSpPr>
          <p:cNvPr id="139" name="Prediction and regression…"/>
          <p:cNvSpPr txBox="1"/>
          <p:nvPr>
            <p:ph type="body" idx="1"/>
          </p:nvPr>
        </p:nvSpPr>
        <p:spPr>
          <a:xfrm>
            <a:off x="457200" y="1600200"/>
            <a:ext cx="8229600" cy="4945532"/>
          </a:xfrm>
          <a:prstGeom prst="rect">
            <a:avLst/>
          </a:prstGeom>
        </p:spPr>
        <p:txBody>
          <a:bodyPr/>
          <a:lstStyle/>
          <a:p>
            <a:pPr/>
            <a:r>
              <a:t>Prediction and regression</a:t>
            </a:r>
          </a:p>
          <a:p>
            <a:pPr/>
            <a:r>
              <a:t>Regression in statistics</a:t>
            </a:r>
          </a:p>
          <a:p>
            <a:pPr/>
            <a:r>
              <a:t>AI for regression: learning a continuous mapping for value prediction</a:t>
            </a:r>
          </a:p>
          <a:p>
            <a:pPr/>
            <a:r>
              <a:t>The “servo” example</a:t>
            </a:r>
          </a:p>
          <a:p>
            <a:pPr/>
            <a:r>
              <a:t>AI for classification: learning a discrete mapping for classification</a:t>
            </a:r>
          </a:p>
          <a:p>
            <a:pPr/>
            <a:r>
              <a:t>The “forest cover” example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The use of prediction"/>
          <p:cNvSpPr txBox="1"/>
          <p:nvPr>
            <p:ph type="title"/>
          </p:nvPr>
        </p:nvSpPr>
        <p:spPr>
          <a:prstGeom prst="rect">
            <a:avLst/>
          </a:prstGeom>
        </p:spPr>
        <p:txBody>
          <a:bodyPr/>
          <a:lstStyle/>
          <a:p>
            <a:pPr/>
            <a:r>
              <a:t>The use of prediction</a:t>
            </a:r>
          </a:p>
        </p:txBody>
      </p:sp>
      <p:sp>
        <p:nvSpPr>
          <p:cNvPr id="142" name="We have observations of “inputs” and “outputs”…"/>
          <p:cNvSpPr txBox="1"/>
          <p:nvPr>
            <p:ph type="body" idx="1"/>
          </p:nvPr>
        </p:nvSpPr>
        <p:spPr>
          <a:xfrm>
            <a:off x="457200" y="1600200"/>
            <a:ext cx="8229600" cy="5003353"/>
          </a:xfrm>
          <a:prstGeom prst="rect">
            <a:avLst/>
          </a:prstGeom>
        </p:spPr>
        <p:txBody>
          <a:bodyPr/>
          <a:lstStyle/>
          <a:p>
            <a:pPr/>
            <a:r>
              <a:t>We have observations of “inputs” and “outputs”</a:t>
            </a:r>
          </a:p>
          <a:p>
            <a:pPr/>
            <a:r>
              <a:t>We want to find a relationship, giving the mapping from the inputs to outputs</a:t>
            </a:r>
          </a:p>
          <a:p>
            <a:pPr/>
            <a:r>
              <a:t>If successful, that mapping will allow predicting outputs corresponding to new, never-seen-before inputs</a:t>
            </a:r>
          </a:p>
          <a:p>
            <a:pPr/>
            <a:r>
              <a:t>There is not necessarily a temporal component even when we say “prediction”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Regression vs. classification"/>
          <p:cNvSpPr txBox="1"/>
          <p:nvPr>
            <p:ph type="title"/>
          </p:nvPr>
        </p:nvSpPr>
        <p:spPr>
          <a:prstGeom prst="rect">
            <a:avLst/>
          </a:prstGeom>
        </p:spPr>
        <p:txBody>
          <a:bodyPr/>
          <a:lstStyle/>
          <a:p>
            <a:pPr/>
            <a:r>
              <a:t>Regression vs. classification</a:t>
            </a:r>
          </a:p>
        </p:txBody>
      </p:sp>
      <p:sp>
        <p:nvSpPr>
          <p:cNvPr id="145" name="If we have continuous outputs, or at least outputs with a range of values, we talk about regression…"/>
          <p:cNvSpPr txBox="1"/>
          <p:nvPr>
            <p:ph type="body" idx="1"/>
          </p:nvPr>
        </p:nvSpPr>
        <p:spPr>
          <a:xfrm>
            <a:off x="457200" y="1600200"/>
            <a:ext cx="8229600" cy="5003353"/>
          </a:xfrm>
          <a:prstGeom prst="rect">
            <a:avLst/>
          </a:prstGeom>
        </p:spPr>
        <p:txBody>
          <a:bodyPr/>
          <a:lstStyle/>
          <a:p>
            <a:pPr/>
            <a:r>
              <a:t>If we have continuous outputs, or at least outputs with a range of values, we talk about regression</a:t>
            </a:r>
          </a:p>
          <a:p>
            <a:pPr/>
            <a:r>
              <a:t>If the outputs are discrete, most often 0-1 valued, we talk about classification</a:t>
            </a:r>
          </a:p>
          <a:p>
            <a:pPr/>
            <a:r>
              <a:t>The two problems are closely related, but it is not trivial to convert a regression problem into classification, or vice versa.</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Recall: “Linear Regression”"/>
          <p:cNvSpPr txBox="1"/>
          <p:nvPr>
            <p:ph type="title"/>
          </p:nvPr>
        </p:nvSpPr>
        <p:spPr>
          <a:prstGeom prst="rect">
            <a:avLst/>
          </a:prstGeom>
        </p:spPr>
        <p:txBody>
          <a:bodyPr/>
          <a:lstStyle/>
          <a:p>
            <a:pPr/>
            <a:r>
              <a:t>Recall: “Linear Regression”</a:t>
            </a:r>
          </a:p>
        </p:txBody>
      </p:sp>
      <p:pic>
        <p:nvPicPr>
          <p:cNvPr id="148" name="Picture Placeholder 2" descr="Picture Placeholder 2"/>
          <p:cNvPicPr>
            <a:picLocks noChangeAspect="1"/>
          </p:cNvPicPr>
          <p:nvPr>
            <p:ph type="pic" idx="13"/>
          </p:nvPr>
        </p:nvPicPr>
        <p:blipFill>
          <a:blip r:embed="rId2">
            <a:extLst/>
          </a:blip>
          <a:srcRect l="8611" t="0" r="8611" b="0"/>
          <a:stretch>
            <a:fillRect/>
          </a:stretch>
        </p:blipFill>
        <p:spPr>
          <a:prstGeom prst="rect">
            <a:avLst/>
          </a:prstGeom>
        </p:spPr>
      </p:pic>
      <p:sp>
        <p:nvSpPr>
          <p:cNvPr id="149"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