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use K-means analysis</a:t>
            </a:r>
          </a:p>
          <a:p>
            <a:pPr/>
            <a:r>
              <a:t>Remind students that this was covered in the FM7 lecture series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attention to the imports from the Machine Learning library, in particular to KMeans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to the functional characteristics of the Scala language.</a:t>
            </a:r>
          </a:p>
          <a:p>
            <a:pPr/>
            <a:r>
              <a:t>Methods are chained by dots “.”</a:t>
            </a:r>
          </a:p>
          <a:p>
            <a:pPr/>
            <a:r>
              <a:t>Instead of creating intermediate temporary variables, the anonymous value of the previous method application is transformed by the next method.</a:t>
            </a:r>
          </a:p>
          <a:p>
            <a:pPr/>
            <a:r>
              <a:t>Note that this is possible (although not common) in Python too.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reason for using these particular options.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one-hot coding: what would be the problems if we kept encoding categories by enumeration?</a:t>
            </a:r>
          </a:p>
          <a:p>
            <a:pPr/>
            <a:r>
              <a:t>(followed in next slide)</a:t>
            </a:r>
          </a:p>
          <a:p>
            <a:pPr/>
            <a:r>
              <a:t>Caution: there is no automatic interlock between the categories, we need to be careful to have only one “1”,</a:t>
            </a:r>
          </a:p>
          <a:p>
            <a:pPr/>
            <a:r>
              <a:t>the built-in methods take care of this point.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attention to the comment, expand it.</a:t>
            </a:r>
          </a:p>
          <a:p>
            <a:pPr/>
            <a:r>
              <a:t>Function is continued in next slide, remind students that “data” and “k” are input parameters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 essay on using anomaly detection for IoT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d.org/explorations" TargetMode="External"/><Relationship Id="rId3" Type="http://schemas.openxmlformats.org/officeDocument/2006/relationships/hyperlink" Target="http://kdd.ics.uci.edu/databases/kddcup99/kddcup99.html" TargetMode="External"/><Relationship Id="rId4" Type="http://schemas.openxmlformats.org/officeDocument/2006/relationships/hyperlink" Target="https://github.com/kumagi/anomaly_test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ments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RDD</a:t>
            </a:r>
          </a:p>
        </p:txBody>
      </p:sp>
      <p:sp>
        <p:nvSpPr>
          <p:cNvPr id="157" name="option(&quot;inferSchema&quot;, true) Scala infers the type of the input variables from their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pPr/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pPr/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ipeline for 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one-hot encoding</a:t>
            </a:r>
          </a:p>
        </p:txBody>
      </p:sp>
      <p:sp>
        <p:nvSpPr>
          <p:cNvPr id="162" name="def oneHotPipeline(inputCol: String): (Pipeline, String) = {…"/>
          <p:cNvSpPr txBox="1"/>
          <p:nvPr/>
        </p:nvSpPr>
        <p:spPr>
          <a:xfrm>
            <a:off x="1464190" y="1846579"/>
            <a:ext cx="6215620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oneHotPipeline(inputCol: String): (Pipeline, String) = {</a:t>
            </a:r>
          </a:p>
          <a:p>
            <a:pPr/>
            <a:r>
              <a:t>    val indexer = new StringIndexer().</a:t>
            </a:r>
          </a:p>
          <a:p>
            <a:pPr/>
            <a:r>
              <a:t>      setInputCol(inputCol).</a:t>
            </a:r>
          </a:p>
          <a:p>
            <a:pPr/>
            <a:r>
              <a:t>      setOutputCol(inputCol + "_indexed")</a:t>
            </a:r>
          </a:p>
          <a:p>
            <a:pPr/>
            <a:r>
              <a:t>    val encoder = new OneHotEncoder().</a:t>
            </a:r>
          </a:p>
          <a:p>
            <a:pPr/>
            <a:r>
              <a:t>      setInputCol(inputCol + "_indexed").</a:t>
            </a:r>
          </a:p>
          <a:p>
            <a:pPr/>
            <a:r>
              <a:t>      setOutputCol(inputCol + "_vec")</a:t>
            </a:r>
          </a:p>
          <a:p>
            <a:pPr/>
            <a:r>
              <a:t>    val pipeline = new Pipeline().setStages(Array(indexer, encoder))</a:t>
            </a:r>
          </a:p>
          <a:p>
            <a:pPr/>
            <a:r>
              <a:t>    (pipeline, inputCol + "_vec")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ments on “one-hot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“one-hot”</a:t>
            </a:r>
          </a:p>
        </p:txBody>
      </p:sp>
      <p:sp>
        <p:nvSpPr>
          <p:cNvPr id="167" name="For categorical data without any ordering between the categories, the usual encoding is: 1 -&gt;  1 0 0 0 … 2 -&gt;  0 1 0 0 … 3 -&gt;  0 0 1 0 …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pPr/>
            <a:r>
              <a:t>The encoding function can work on each categorical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peline for all dat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(1)</a:t>
            </a:r>
          </a:p>
        </p:txBody>
      </p:sp>
      <p:sp>
        <p:nvSpPr>
          <p:cNvPr id="170" name="def fitPipeline4(data: DataFrame, k: Int): PipelineModel = {…"/>
          <p:cNvSpPr txBox="1"/>
          <p:nvPr/>
        </p:nvSpPr>
        <p:spPr>
          <a:xfrm>
            <a:off x="524837" y="1605280"/>
            <a:ext cx="8272126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fitPipeline4(data: DataFrame, k: Int): PipelineModel = {</a:t>
            </a:r>
          </a:p>
          <a:p>
            <a:pPr/>
            <a:r>
              <a:t>    val (protoTypeEncoder, protoTypeVecCol) = oneHotPipeline("protocol_type")</a:t>
            </a:r>
          </a:p>
          <a:p>
            <a:pPr/>
            <a:r>
              <a:t>    val (serviceEncoder, serviceVecCol) = oneHotPipeline("service")</a:t>
            </a:r>
          </a:p>
          <a:p>
            <a:pPr/>
            <a:r>
              <a:t>    val (flagEncoder, flagVecCol) = oneHotPipeline("flag")</a:t>
            </a:r>
          </a:p>
          <a:p>
            <a:pPr/>
          </a:p>
          <a:p>
            <a:pPr/>
            <a:r>
              <a:t>    // Original columns, without label / string columns, but with new vector encoded cols</a:t>
            </a:r>
          </a:p>
          <a:p>
            <a:pPr/>
            <a:r>
              <a:t>    val assembleCols = Set(data.columns: _*) --</a:t>
            </a:r>
          </a:p>
          <a:p>
            <a:pPr/>
            <a:r>
              <a:t>      Seq("label", "protocol_type", "service", "flag") ++</a:t>
            </a:r>
          </a:p>
          <a:p>
            <a:pPr/>
            <a:r>
              <a:t>      Seq(protoTypeVecCol, serviceVecCol, flagVecCol)</a:t>
            </a:r>
          </a:p>
          <a:p>
            <a:pPr/>
            <a:r>
              <a:t>    val assembler = new VectorAssembler().</a:t>
            </a:r>
          </a:p>
          <a:p>
            <a:pPr/>
            <a:r>
              <a:t>      setInputCols(assembleCols.toArray).</a:t>
            </a:r>
          </a:p>
          <a:p>
            <a:pPr/>
            <a:r>
              <a:t>      setOutputCol("featureVector")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ipeline for all dat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(2)</a:t>
            </a:r>
          </a:p>
        </p:txBody>
      </p:sp>
      <p:sp>
        <p:nvSpPr>
          <p:cNvPr id="175" name="val scaler = new StandardScaler()…"/>
          <p:cNvSpPr txBox="1"/>
          <p:nvPr/>
        </p:nvSpPr>
        <p:spPr>
          <a:xfrm>
            <a:off x="524837" y="1605280"/>
            <a:ext cx="804654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scaler = new StandardScaler()</a:t>
            </a:r>
          </a:p>
          <a:p>
            <a:pPr/>
            <a:r>
              <a:t>      .setInputCol("featureVector")</a:t>
            </a:r>
          </a:p>
          <a:p>
            <a:pPr/>
            <a:r>
              <a:t>      .setOutputCol("scaledFeatureVector")</a:t>
            </a:r>
          </a:p>
          <a:p>
            <a:pPr/>
            <a:r>
              <a:t>      .setWithStd(true)</a:t>
            </a:r>
          </a:p>
          <a:p>
            <a:pPr/>
            <a:r>
              <a:t>      .setWithMean(false)</a:t>
            </a:r>
          </a:p>
          <a:p>
            <a:pPr/>
          </a:p>
          <a:p>
            <a:pPr/>
            <a:r>
              <a:t>    val kmeans = new KMeans().</a:t>
            </a:r>
          </a:p>
          <a:p>
            <a:pPr/>
            <a:r>
              <a:t>      setSeed(Random.nextLong()).</a:t>
            </a:r>
          </a:p>
          <a:p>
            <a:pPr/>
            <a:r>
              <a:t>      setK(k).</a:t>
            </a:r>
          </a:p>
          <a:p>
            <a:pPr/>
            <a:r>
              <a:t>      setPredictionCol("cluster").</a:t>
            </a:r>
          </a:p>
          <a:p>
            <a:pPr/>
            <a:r>
              <a:t>      setFeaturesCol("scaledFeatureVector").</a:t>
            </a:r>
          </a:p>
          <a:p>
            <a:pPr/>
            <a:r>
              <a:t>      setMaxIter(40).</a:t>
            </a:r>
          </a:p>
          <a:p>
            <a:pPr/>
            <a:r>
              <a:t>      setTol(1.0e-5)</a:t>
            </a:r>
          </a:p>
          <a:p>
            <a:pPr/>
          </a:p>
          <a:p>
            <a:pPr/>
            <a:r>
              <a:t>    val pipeline = new Pipeline().setStages(</a:t>
            </a:r>
          </a:p>
          <a:p>
            <a:pPr/>
            <a:r>
              <a:t>      Array(protoTypeEncoder, serviceEncoder, flagEncoder, assembler, scaler, kmeans))</a:t>
            </a:r>
          </a:p>
          <a:p>
            <a:pPr/>
            <a:r>
              <a:t>    pipeline.fit(data)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ments o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K-means</a:t>
            </a:r>
          </a:p>
        </p:txBody>
      </p:sp>
      <p:sp>
        <p:nvSpPr>
          <p:cNvPr id="178" name="Imported from the clustering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the clustering library</a:t>
            </a:r>
          </a:p>
          <a:p>
            <a:pPr/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e anomal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anomaly detector</a:t>
            </a:r>
          </a:p>
        </p:txBody>
      </p:sp>
      <p:sp>
        <p:nvSpPr>
          <p:cNvPr id="181" name="// Detect anomalies…"/>
          <p:cNvSpPr txBox="1"/>
          <p:nvPr/>
        </p:nvSpPr>
        <p:spPr>
          <a:xfrm>
            <a:off x="1705776" y="1389380"/>
            <a:ext cx="5732448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mments on the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detector</a:t>
            </a:r>
          </a:p>
        </p:txBody>
      </p:sp>
      <p:sp>
        <p:nvSpPr>
          <p:cNvPr id="184" name="What is an anomaly? Here we define it as those data points that are in the “loosest” clusters (the clusters with the largest mean square dista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pPr/>
            <a:r>
              <a:t>Take one (or a few) of the most outlying data points</a:t>
            </a:r>
          </a:p>
          <a:p>
            <a:pPr/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sult of running it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running it on the RDD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27" y="1636138"/>
            <a:ext cx="8485629" cy="457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om the Zeppelin notebook:  println(anomalies.first(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Zeppelin notebook:</a:t>
            </a:r>
            <a:br/>
            <a:r>
              <a:rPr sz="2700"/>
              <a:t> println(anomalies.first())</a:t>
            </a:r>
            <a:br/>
            <a:br/>
          </a:p>
          <a:p>
            <a:pPr/>
            <a:r>
              <a:t>This datapoint is labeled as “normal” but it is clearly a strange item: many times connecting to different hosts</a:t>
            </a:r>
          </a:p>
        </p:txBody>
      </p:sp>
      <p:sp>
        <p:nvSpPr>
          <p:cNvPr id="190" name="The mos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most</a:t>
            </a:r>
            <a:r>
              <a:t> extreme data point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100" y="2902777"/>
            <a:ext cx="7020715" cy="511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om the Zeppelin notebook:  println(anomalies.take(2).las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From the Zeppelin notebook:</a:t>
            </a:r>
            <a:br/>
            <a:r>
              <a:rPr sz="2592"/>
              <a:t> println(anomalies.take(2).last)</a:t>
            </a:r>
            <a:br>
              <a:rPr sz="2592"/>
            </a:br>
            <a:br/>
          </a:p>
          <a:p>
            <a:pPr marL="329184" indent="-329184" defTabSz="877823">
              <a:defRPr sz="3072"/>
            </a:pPr>
            <a:r>
              <a:t>This datapoint is again labeled as “normal” but it is again a strange item</a:t>
            </a:r>
          </a:p>
          <a:p>
            <a:pPr marL="329184" indent="-329184" defTabSz="877823">
              <a:defRPr sz="3072"/>
            </a:pPr>
            <a:r>
              <a:t>Studying the actual mechanisms behind the discovered anomalies is a task for network security professionals</a:t>
            </a:r>
          </a:p>
        </p:txBody>
      </p:sp>
      <p:sp>
        <p:nvSpPr>
          <p:cNvPr id="194" name="The nex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i="1"/>
              <a:t>next</a:t>
            </a:r>
            <a:r>
              <a:t> extreme data point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740" y="2722176"/>
            <a:ext cx="7457114" cy="748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98" name="What could be an anomaly in sensor data? Consider examples: - Temperature time series in greenhouses - Pressure in a water distribution network - Loads in an electric power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could be an anomaly in sensor data? Consider examples:</a:t>
            </a:r>
            <a:br/>
            <a:r>
              <a:t>- Temperature time series in greenhouses</a:t>
            </a:r>
            <a:br/>
            <a:r>
              <a:t>- Pressure in a water distribution network</a:t>
            </a:r>
            <a:br/>
            <a:r>
              <a:t>- Loads in an electric power network</a:t>
            </a:r>
          </a:p>
          <a:p>
            <a:pPr/>
            <a:r>
              <a:t>How would we run an anomaly detector on historical IoT sensor data?</a:t>
            </a:r>
          </a:p>
          <a:p>
            <a:pPr/>
            <a:r>
              <a:t>Consider also real-time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03" name="Origin of the KDD challenge dataset http://www.kdd.org/explor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Origin of the KDD challenge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http://www.kdd.org/explorations</a:t>
            </a:r>
          </a:p>
          <a:p>
            <a:pPr/>
            <a:r>
              <a:t>The KDD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http://kdd.ics.uci.edu/databases/kddcup99/kddcup99.html</a:t>
            </a:r>
          </a:p>
          <a:p>
            <a:pPr/>
            <a:r>
              <a:t>Anomaly testing (comments in Japanese…)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https://github.com/kumagi/anomaly_test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06" name="We have learned about another example of using the Spark framework with Scala and its Machine Learning library for Big Data analytics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learned about another example of using the Spark framework with Scala and its Machine Learning library for Big Data analytics.</a:t>
            </a:r>
          </a:p>
          <a:p>
            <a:pPr marL="0" indent="0">
              <a:buSzTx/>
              <a:buFontTx/>
              <a:buNone/>
            </a:pPr>
            <a:r>
              <a:t>The case study uses the K-Means clustering method to find the dominant groups of similar data in a network traffic dataset. After separating the data into clusters, those points that are farthest from the majority become candidates for anomaly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An important use of AI techniques is to help in finding unexpected, surprising information hidden in the data.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An important use of AI techniques is to help in finding unexpected, surprising information hidden in the data.</a:t>
            </a:r>
          </a:p>
          <a:p>
            <a:pPr marL="0" indent="0">
              <a:buSzTx/>
              <a:buFontTx/>
              <a:buNone/>
            </a:pPr>
            <a:r>
              <a:t>Here we will consider the application of a clustering method to extract anomalies from a BD dataset, in this case, from network traffic data.</a:t>
            </a:r>
          </a:p>
          <a:p>
            <a:pPr marL="0" indent="0">
              <a:buSzTx/>
              <a:buFontTx/>
              <a:buNone/>
            </a:pPr>
            <a:r>
              <a:t>We will use Spark and Scala with its ML library (similar results could be found with Python too)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Introduction: Background of IoT, Big Data, AI</a:t>
            </a:r>
          </a:p>
          <a:p>
            <a:pPr/>
            <a:r>
              <a:t>Collect, analyze data from IoT on a large scale</a:t>
            </a:r>
          </a:p>
          <a:p>
            <a:pPr/>
            <a:r>
              <a:t>Elements and practice of statistics</a:t>
            </a:r>
          </a:p>
          <a:p>
            <a:pPr/>
            <a:r>
              <a:t>AI methods for data science</a:t>
            </a:r>
          </a:p>
          <a:p>
            <a:pPr/>
            <a:r>
              <a:t>Practical usage of AI for Big Data from IoT</a:t>
            </a:r>
          </a:p>
          <a:p>
            <a:pPr/>
            <a:r>
              <a:t>Getting further with AI: internal workings</a:t>
            </a:r>
          </a:p>
          <a:p>
            <a:pPr>
              <a:defRPr b="1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1: Anomal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11: Anomaly Detection</a:t>
            </a:r>
          </a:p>
        </p:txBody>
      </p:sp>
      <p:sp>
        <p:nvSpPr>
          <p:cNvPr id="136" name="Case study: Network Intrusion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Network Intrusion Detection</a:t>
            </a:r>
          </a:p>
          <a:p>
            <a:pPr/>
            <a:r>
              <a:t>The KDD Cup dataset</a:t>
            </a:r>
          </a:p>
          <a:p>
            <a:pPr/>
            <a:r>
              <a:t>Exploring the data</a:t>
            </a:r>
          </a:p>
          <a:p>
            <a:pPr/>
            <a:r>
              <a:t>K-means clustering</a:t>
            </a:r>
          </a:p>
          <a:p>
            <a:pPr/>
            <a:r>
              <a:t>Anomaly detection</a:t>
            </a:r>
          </a:p>
          <a:p>
            <a:pPr/>
            <a:r>
              <a:t>Visualization</a:t>
            </a:r>
          </a:p>
          <a:p>
            <a:pPr/>
            <a:r>
              <a:t>Self-study hints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KDD Cup 1999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KDD Cup 1999 Data</a:t>
            </a:r>
          </a:p>
        </p:txBody>
      </p:sp>
      <p:sp>
        <p:nvSpPr>
          <p:cNvPr id="139" name="Annual data mining competition of AC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Annual data mining competition of ACM</a:t>
            </a:r>
          </a:p>
          <a:p>
            <a:pPr/>
            <a:r>
              <a:t>Data collected for 4.9 million connections</a:t>
            </a:r>
          </a:p>
          <a:p>
            <a:pPr/>
            <a:r>
              <a:t>Raw data preprocessed for “interesting” features: protocol (TCP/UDP/…), bytes sent, login attempts, etc.</a:t>
            </a:r>
          </a:p>
          <a:p>
            <a:pPr/>
            <a:r>
              <a:t>Many “categorical features”</a:t>
            </a:r>
          </a:p>
          <a:p>
            <a:pPr/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alyzing with Scala on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Analyzing with Scala on Spark</a:t>
            </a:r>
          </a:p>
        </p:txBody>
      </p:sp>
      <p:sp>
        <p:nvSpPr>
          <p:cNvPr id="142" name="Example Scala program from the textbook: Advanced Analytics with Spark by S. Ryza, U. Laserson, S. Owen and J. W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Scala program from the textbook:</a:t>
            </a:r>
            <a:br/>
            <a:r>
              <a:rPr b="1"/>
              <a:t>Advanced Analytics with Spark</a:t>
            </a:r>
            <a:br>
              <a:rPr b="1"/>
            </a:br>
            <a:r>
              <a:t>by </a:t>
            </a:r>
            <a:r>
              <a:rPr i="1"/>
              <a:t>S. Ryza, U. Laserson, S. Owen and J. Wills</a:t>
            </a:r>
            <a:endParaRPr i="1"/>
          </a:p>
          <a:p>
            <a:pPr/>
            <a:r>
              <a:t>For this particular dataset, local execution is feasible on a PC. However, we will use RDD access methods, so the analysis would proceed in a similar way for much bigger datasets too.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art with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imports</a:t>
            </a:r>
          </a:p>
        </p:txBody>
      </p:sp>
      <p:sp>
        <p:nvSpPr>
          <p:cNvPr id="147" name="/*…"/>
          <p:cNvSpPr txBox="1"/>
          <p:nvPr/>
        </p:nvSpPr>
        <p:spPr>
          <a:xfrm>
            <a:off x="437221" y="1744979"/>
            <a:ext cx="8269559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/*</a:t>
            </a:r>
          </a:p>
          <a:p>
            <a:pPr/>
            <a:r>
              <a:t> * Copyright 2015 and onwards Sanford Ryza, Uri Laserson, Sean Owen and Joshua Wills</a:t>
            </a:r>
          </a:p>
          <a:p>
            <a:pPr/>
            <a:r>
              <a:t> *</a:t>
            </a:r>
          </a:p>
          <a:p>
            <a:pPr/>
            <a:r>
              <a:t> * See LICENSE file for further information.</a:t>
            </a:r>
          </a:p>
          <a:p>
            <a:pPr/>
            <a:r>
              <a:t> */</a:t>
            </a:r>
          </a:p>
          <a:p>
            <a:pPr/>
          </a:p>
          <a:p>
            <a:pPr/>
            <a:r>
              <a:t>//package com.cloudera.datascience.kmeans</a:t>
            </a:r>
          </a:p>
          <a:p>
            <a:pPr/>
          </a:p>
          <a:p>
            <a:pPr/>
            <a:r>
              <a:t>import org.apache.spark.ml.{PipelineModel, Pipeline}</a:t>
            </a:r>
          </a:p>
          <a:p>
            <a:pPr/>
            <a:r>
              <a:t>import org.apache.spark.ml.clustering.{KMeans, KMeansModel}</a:t>
            </a:r>
          </a:p>
          <a:p>
            <a:pPr/>
            <a:r>
              <a:t>import org.apache.spark.ml.feature.{OneHotEncoder, VectorAssembler, StringIndexer, StandardScaler}</a:t>
            </a:r>
          </a:p>
          <a:p>
            <a:pPr/>
            <a:r>
              <a:t>import org.apache.spark.ml.linalg.{Vector, Vectors}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reate an RDD from CSV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RDD from CSV data</a:t>
            </a:r>
          </a:p>
        </p:txBody>
      </p:sp>
      <p:sp>
        <p:nvSpPr>
          <p:cNvPr id="152" name="val data = spark.read.…"/>
          <p:cNvSpPr txBox="1"/>
          <p:nvPr/>
        </p:nvSpPr>
        <p:spPr>
          <a:xfrm>
            <a:off x="1200504" y="1681479"/>
            <a:ext cx="674299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