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 Id="rId3" Type="http://schemas.openxmlformats.org/officeDocument/2006/relationships/hyperlink" Target="https://hadoop.apache.org/docs/r1.2.1/hdfs_design.html" TargetMode="External"/></Relationships>

</file>

<file path=ppt/notesSlides/_rels/notesSlide9.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Discuss differences with traditional data analysis</a:t>
            </a:r>
          </a:p>
          <a:p>
            <a:pPr/>
            <a:r>
              <a:t>What happens if not all conditions apply? e.g. the data is not huge but we want redundancy, parallel access?</a:t>
            </a:r>
          </a:p>
          <a:p>
            <a:pPr/>
            <a:r>
              <a:t>What is the difference with super-computers used for weather prediction, climate change research, particle physics?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Discuss the implications of each application having its own and separate executors:</a:t>
            </a:r>
          </a:p>
          <a:p>
            <a:pPr marL="120315" indent="-120315">
              <a:buSzPct val="100000"/>
              <a:buChar char="-"/>
            </a:pPr>
            <a:r>
              <a:t>positive: isolation of applications, no possible direct effect on each other</a:t>
            </a:r>
          </a:p>
          <a:p>
            <a:pPr marL="120315" indent="-120315">
              <a:buSzPct val="100000"/>
              <a:buChar char="-"/>
            </a:pPr>
            <a:r>
              <a:t>negative: cannot pass information directly, only through external storage</a:t>
            </a:r>
          </a:p>
          <a:p>
            <a:pPr/>
            <a:r>
              <a:t>How does this impact the design of applications?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a:r>
              <a:t>Instructions in the accompanying Zeppelin notebook</a:t>
            </a:r>
          </a:p>
          <a:p>
            <a:pPr/>
            <a:r>
              <a:t>(this is to prepare the students for the exercise session, here only give an outline)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Give some examples from the textbook about addresses written in different ways, names spelled with initials or spelled out fully</a:t>
            </a:r>
          </a:p>
          <a:p>
            <a:pPr/>
            <a:r>
              <a:t>Ask students to give examples from their own experience.</a:t>
            </a:r>
          </a:p>
          <a:p>
            <a:pPr/>
            <a:r>
              <a:t>How would they write their own name and address:</a:t>
            </a:r>
          </a:p>
          <a:p>
            <a:pPr marL="120315" indent="-120315">
              <a:buSzPct val="100000"/>
              <a:buChar char="-"/>
            </a:pPr>
            <a:r>
              <a:t>on a passport application form?</a:t>
            </a:r>
          </a:p>
          <a:p>
            <a:pPr marL="120315" indent="-120315">
              <a:buSzPct val="100000"/>
              <a:buChar char="-"/>
            </a:pPr>
            <a:r>
              <a:t>on a postcard?</a:t>
            </a:r>
          </a:p>
          <a:p>
            <a:pPr marL="120315" indent="-120315">
              <a:buSzPct val="100000"/>
              <a:buChar char="-"/>
            </a:pPr>
            <a:r>
              <a:t>on a memo to a friend they ask to come to their house?</a:t>
            </a:r>
          </a:p>
          <a:p>
            <a:pPr marL="120315" indent="-120315">
              <a:buSzPct val="100000"/>
              <a:buChar char="-"/>
            </a:pPr>
            <a:r>
              <a:t>on Amazon’s website for sending merchandise?</a:t>
            </a:r>
          </a:p>
          <a:p>
            <a:pPr/>
            <a:r>
              <a:t>etc. etc. Spot the subtle variations.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r>
              <a:t>Explain the concept of “case class” in Scala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r>
              <a:t>The slides show the wide output from Scala in Zeppelin; warn the students that what they see here is only a segment!</a:t>
            </a:r>
          </a:p>
          <a:p>
            <a:pPr/>
            <a:r>
              <a:t>When they do the exercises, notice how Scala helps viewing Big Data: never trying to dump millions of lines on the</a:t>
            </a:r>
          </a:p>
          <a:p>
            <a:pPr/>
            <a:r>
              <a:t>screen, abbreviating multi-column tables, etc. Remind students again when working with Python (Pandas etc.)</a:t>
            </a:r>
          </a:p>
          <a:p>
            <a:pPr/>
            <a:r>
              <a:t>about the same design issues.</a:t>
            </a:r>
          </a:p>
          <a:p>
            <a:pPr/>
          </a:p>
          <a:p>
            <a:pPr/>
            <a:r>
              <a:t>In a Zeppelin notebook running Scala, the pre-defined “spark” object will be the start of operations.</a:t>
            </a:r>
          </a:p>
          <a:p>
            <a:pPr/>
          </a:p>
          <a:p>
            <a:pPr/>
            <a:r>
              <a:t>Explain the concept of single-assignment “val” values.</a:t>
            </a:r>
          </a:p>
          <a:p>
            <a:pPr/>
          </a:p>
          <a:p>
            <a:pPr/>
            <a:r>
              <a:t>Explain the fields:</a:t>
            </a:r>
          </a:p>
          <a:p>
            <a:pPr/>
            <a:r>
              <a:t>id_1: the unique ID of user 1</a:t>
            </a:r>
          </a:p>
          <a:p>
            <a:pPr/>
            <a:r>
              <a:t>id_2: the unique ID of user 2 (who might be the same as user 1!)</a:t>
            </a:r>
          </a:p>
          <a:p>
            <a:pPr/>
            <a:r>
              <a:t>cmp_fname_c1, etc.: comparison results for various characteristics of the two users</a:t>
            </a:r>
          </a:p>
          <a:p>
            <a:pPr/>
            <a:r>
              <a:t>Not shown here but will be seen in the notebook: the actual result of “identical” or “not identical”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The default inferred data type is “string” for everything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To get correct data types inferred, we use the method “inferSchema”.</a:t>
            </a:r>
          </a:p>
          <a:p>
            <a:pPr/>
            <a:r>
              <a:t>It will inspect the values in each column and assigns the appropriate data type.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p>
            <a:pPr/>
            <a:r>
              <a:t>Here are the results of the datatypes found by Spark.</a:t>
            </a:r>
          </a:p>
          <a:p>
            <a:pPr/>
            <a:r>
              <a:t>Notice that some are “double” while others are “integer”: the inference is fairly sophisticated.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r>
              <a:t>Explain the operations:</a:t>
            </a:r>
          </a:p>
          <a:p>
            <a:pPr/>
            <a:r>
              <a:t>count() -&gt; see result</a:t>
            </a:r>
          </a:p>
          <a:p>
            <a:pPr/>
            <a:r>
              <a:t>cache() -&gt; results will be kept in memory until caching is disabled</a:t>
            </a:r>
          </a:p>
          <a:p>
            <a:pPr/>
            <a:r>
              <a:t>The next operation is a pipeline, explain each step:</a:t>
            </a:r>
          </a:p>
          <a:p>
            <a:pPr/>
            <a:r>
              <a:t>groupBy(“is_match”) -&gt; how many records are labeled “is_match”</a:t>
            </a:r>
          </a:p>
          <a:p>
            <a:pPr/>
            <a:r>
              <a:t>count() -&gt; etc. etc.</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r>
              <a:t>Spark also supports SQL queries; the multi-line quotation is a proper SQL expression sent to Spark.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Contrast with traditional data:</a:t>
            </a:r>
          </a:p>
          <a:p>
            <a:pPr/>
            <a:r>
              <a:t>Volumes were assumed to be manageable in PC local storage by our statistics software</a:t>
            </a:r>
          </a:p>
          <a:p>
            <a:pPr/>
            <a:r>
              <a:t>Velocity: data collection would take months / years (e.g. in medicine), a data analyst (statistician) would get significant time to spend on it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sldImg"/>
          </p:nvPr>
        </p:nvSpPr>
        <p:spPr>
          <a:prstGeom prst="rect">
            <a:avLst/>
          </a:prstGeom>
        </p:spPr>
        <p:txBody>
          <a:bodyPr/>
          <a:lstStyle/>
          <a:p>
            <a:pPr/>
          </a:p>
        </p:txBody>
      </p:sp>
      <p:sp>
        <p:nvSpPr>
          <p:cNvPr id="303" name="Shape 303"/>
          <p:cNvSpPr/>
          <p:nvPr>
            <p:ph type="body" sz="quarter" idx="1"/>
          </p:nvPr>
        </p:nvSpPr>
        <p:spPr>
          <a:prstGeom prst="rect">
            <a:avLst/>
          </a:prstGeom>
        </p:spPr>
        <p:txBody>
          <a:bodyPr/>
          <a:lstStyle/>
          <a:p>
            <a:pPr/>
            <a:r>
              <a:t>How would we proceed to do a full data analysis on the effect of each parameter on finding matches?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Contrast with traditional data:</a:t>
            </a:r>
          </a:p>
          <a:p>
            <a:pPr/>
            <a:r>
              <a:t>Variety: analysis required good familiarity with the domain, with established data formats and contents</a:t>
            </a:r>
          </a:p>
          <a:p>
            <a:pPr/>
            <a:r>
              <a:t>Veracity: much less personal attention can be given to data, weird things can now happen…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Contrast with traditional data:</a:t>
            </a:r>
          </a:p>
          <a:p>
            <a:pPr/>
            <a:r>
              <a:t>Variability: IoT devices are often ad-hoc, not refined over decades; their design and application is geared to get results quickly, instead of becoming part of the infrastructure and getting used over decades.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Contrast with traditional data:</a:t>
            </a:r>
          </a:p>
          <a:p>
            <a:pPr/>
            <a:r>
              <a:t>we usually assumed that each data point is valuable, as collecting them involved expensive preparations and human labor.</a:t>
            </a:r>
          </a:p>
          <a:p>
            <a:pPr/>
            <a:r>
              <a:t>Now we can just spread devices everywhere, stream their data into the cloud, and later decide what is needed and what can be thrown away.</a:t>
            </a:r>
          </a:p>
          <a:p>
            <a:pPr/>
            <a:r>
              <a:t>BUT! Many businesses depend vitally on some pieces of IoT data, so even though we throw away some, the part we need is very valuable.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The SMACT acronym:</a:t>
            </a:r>
          </a:p>
          <a:p>
            <a:pPr/>
          </a:p>
          <a:p>
            <a:pPr/>
            <a:r>
              <a:t>Social Networks</a:t>
            </a:r>
          </a:p>
          <a:p>
            <a:pPr/>
            <a:r>
              <a:t>Mobile Systems</a:t>
            </a:r>
          </a:p>
          <a:p>
            <a:pPr/>
            <a:r>
              <a:t>Analytics</a:t>
            </a:r>
          </a:p>
          <a:p>
            <a:pPr/>
            <a:r>
              <a:t>Cloud</a:t>
            </a:r>
          </a:p>
          <a:p>
            <a:pPr/>
            <a:r>
              <a:t>IoT </a:t>
            </a:r>
          </a:p>
          <a:p>
            <a:pPr/>
          </a:p>
          <a:p>
            <a:pPr/>
            <a:r>
              <a:t>IoT domains: H2T, T2H, T2T</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Discuss specific Big Data examples: what data types, timings, extent, usage?</a:t>
            </a:r>
          </a:p>
          <a:p>
            <a:pPr/>
            <a:r>
              <a:t>Students should be encouraged to come up with more examples.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See: </a:t>
            </a:r>
            <a:r>
              <a:rPr u="sng">
                <a:solidFill>
                  <a:srgbClr val="0000FF"/>
                </a:solidFill>
                <a:uFill>
                  <a:solidFill>
                    <a:srgbClr val="0000FF"/>
                  </a:solidFill>
                </a:uFill>
                <a:hlinkClick r:id="rId3" invalidUrl="" action="" tgtFrame="" tooltip="" history="1" highlightClick="0" endSnd="0"/>
              </a:rPr>
              <a:t>https://hadoop.apache.org/docs/r1.2.1/hdfs_design.html</a:t>
            </a:r>
          </a:p>
          <a:p>
            <a:pPr/>
            <a:r>
              <a:t>The online document needs to be read and understood carefully</a:t>
            </a:r>
          </a:p>
          <a:p>
            <a:pPr/>
            <a:r>
              <a:t>Hadoop and HDFS underlies all subsequent work in the course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Discuss why data needs to be partitioned and distributed</a:t>
            </a:r>
          </a:p>
          <a:p>
            <a:pPr/>
            <a:r>
              <a:t>What do we mean by “RESILIENT”? To what?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le Text"/>
          <p:cNvSpPr txBox="1"/>
          <p:nvPr>
            <p:ph type="title"/>
          </p:nvPr>
        </p:nvSpPr>
        <p:spPr>
          <a:xfrm>
            <a:off x="685800" y="2130425"/>
            <a:ext cx="7772400" cy="1470025"/>
          </a:xfrm>
          <a:prstGeom prst="rect">
            <a:avLst/>
          </a:prstGeom>
        </p:spPr>
        <p:txBody>
          <a:bodyPr/>
          <a:lstStyle/>
          <a:p>
            <a:pPr/>
            <a:r>
              <a:t>Title Text</a:t>
            </a:r>
          </a:p>
        </p:txBody>
      </p:sp>
      <p:sp>
        <p:nvSpPr>
          <p:cNvPr id="13"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4" name="Title Text"/>
          <p:cNvSpPr txBox="1"/>
          <p:nvPr>
            <p:ph type="title"/>
          </p:nvPr>
        </p:nvSpPr>
        <p:spPr>
          <a:xfrm>
            <a:off x="6629400" y="274638"/>
            <a:ext cx="2057400" cy="5851526"/>
          </a:xfrm>
          <a:prstGeom prst="rect">
            <a:avLst/>
          </a:prstGeom>
        </p:spPr>
        <p:txBody>
          <a:bodyPr/>
          <a:lstStyle/>
          <a:p>
            <a:pPr/>
            <a:r>
              <a:t>Title Text</a:t>
            </a:r>
          </a:p>
        </p:txBody>
      </p:sp>
      <p:sp>
        <p:nvSpPr>
          <p:cNvPr id="105"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13"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14" name="Title Text"/>
          <p:cNvSpPr txBox="1"/>
          <p:nvPr>
            <p:ph type="title"/>
          </p:nvPr>
        </p:nvSpPr>
        <p:spPr>
          <a:prstGeom prst="rect">
            <a:avLst/>
          </a:prstGeom>
        </p:spPr>
        <p:txBody>
          <a:bodyPr/>
          <a:lstStyle/>
          <a:p>
            <a:pPr/>
            <a:r>
              <a:t>Title Text</a:t>
            </a:r>
          </a:p>
        </p:txBody>
      </p:sp>
      <p:sp>
        <p:nvSpPr>
          <p:cNvPr id="1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30" name="image1.jpeg" descr="image1.jpeg"/>
          <p:cNvPicPr>
            <a:picLocks noChangeAspect="1"/>
          </p:cNvPicPr>
          <p:nvPr/>
        </p:nvPicPr>
        <p:blipFill>
          <a:blip r:embed="rId2">
            <a:extLst/>
          </a:blip>
          <a:stretch>
            <a:fillRect/>
          </a:stretch>
        </p:blipFill>
        <p:spPr>
          <a:xfrm>
            <a:off x="0" y="12700"/>
            <a:ext cx="9144000" cy="6858000"/>
          </a:xfrm>
          <a:prstGeom prst="rect">
            <a:avLst/>
          </a:prstGeom>
          <a:ln w="12700">
            <a:miter lim="400000"/>
          </a:ln>
        </p:spPr>
      </p:pic>
      <p:sp>
        <p:nvSpPr>
          <p:cNvPr id="31"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2"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40" name="image1.jpeg" descr="image1.jpeg"/>
          <p:cNvPicPr>
            <a:picLocks noChangeAspect="1"/>
          </p:cNvPicPr>
          <p:nvPr/>
        </p:nvPicPr>
        <p:blipFill>
          <a:blip r:embed="rId2">
            <a:extLst/>
          </a:blip>
          <a:stretch>
            <a:fillRect/>
          </a:stretch>
        </p:blipFill>
        <p:spPr>
          <a:xfrm>
            <a:off x="-12700" y="12700"/>
            <a:ext cx="9144000" cy="6858000"/>
          </a:xfrm>
          <a:prstGeom prst="rect">
            <a:avLst/>
          </a:prstGeom>
          <a:ln w="12700">
            <a:miter lim="400000"/>
          </a:ln>
        </p:spPr>
      </p:pic>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428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 name="Title 1"/>
          <p:cNvSpPr txBox="1"/>
          <p:nvPr>
            <p:ph type="ctrTitle"/>
          </p:nvPr>
        </p:nvSpPr>
        <p:spPr>
          <a:xfrm>
            <a:off x="685800" y="2130425"/>
            <a:ext cx="7772400" cy="1010543"/>
          </a:xfrm>
          <a:prstGeom prst="rect">
            <a:avLst/>
          </a:prstGeom>
        </p:spPr>
        <p:txBody>
          <a:bodyPr/>
          <a:lstStyle>
            <a:lvl1pPr defTabSz="493776">
              <a:defRPr sz="3240">
                <a:latin typeface="BankGothic Lt BT"/>
                <a:ea typeface="BankGothic Lt BT"/>
                <a:cs typeface="BankGothic Lt BT"/>
                <a:sym typeface="BankGothic Lt BT"/>
              </a:defRPr>
            </a:lvl1pPr>
          </a:lstStyle>
          <a:p>
            <a:pPr/>
            <a:r>
              <a:t>AI and Machine Learning for IoT Big Data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The “6 Vs” of Big Data"/>
          <p:cNvSpPr txBox="1"/>
          <p:nvPr>
            <p:ph type="title"/>
          </p:nvPr>
        </p:nvSpPr>
        <p:spPr>
          <a:prstGeom prst="rect">
            <a:avLst/>
          </a:prstGeom>
        </p:spPr>
        <p:txBody>
          <a:bodyPr/>
          <a:lstStyle/>
          <a:p>
            <a:pPr/>
            <a:r>
              <a:t>The “6 Vs” of Big Data</a:t>
            </a:r>
          </a:p>
        </p:txBody>
      </p:sp>
      <p:sp>
        <p:nvSpPr>
          <p:cNvPr id="159" name="• Variability: This property refers to the different rates of data flow. Depending on the nature of IoT applications, different data generating components may have inconsistent data flows. Moreover, it is possible for a data source to have different rates of data load based on specific times. For example, a parking service application that utilizes IoT sensors may have a peak data load in rush hours."/>
          <p:cNvSpPr txBox="1"/>
          <p:nvPr/>
        </p:nvSpPr>
        <p:spPr>
          <a:xfrm>
            <a:off x="1058659" y="1541780"/>
            <a:ext cx="7026682" cy="377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p>
          <a:p>
            <a:pPr>
              <a:defRPr sz="2400"/>
            </a:pPr>
            <a:r>
              <a:t>• Variability: This property refers to the different rates of data flow. Depending on the nature of IoT applications, different data generating components may have inconsistent data flows. Moreover, it is possible for a data source to have different rates of data load based on specific times. For example, a parking service application that utilizes IoT sensors may have a peak data load in rush hours.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The “6 Vs” of Big Data"/>
          <p:cNvSpPr txBox="1"/>
          <p:nvPr>
            <p:ph type="title"/>
          </p:nvPr>
        </p:nvSpPr>
        <p:spPr>
          <a:prstGeom prst="rect">
            <a:avLst/>
          </a:prstGeom>
        </p:spPr>
        <p:txBody>
          <a:bodyPr/>
          <a:lstStyle/>
          <a:p>
            <a:pPr/>
            <a:r>
              <a:t>The “6 Vs” of Big Data</a:t>
            </a:r>
          </a:p>
        </p:txBody>
      </p:sp>
      <p:sp>
        <p:nvSpPr>
          <p:cNvPr id="164" name="• Value: Value is the transformation of big data to useful information and insights that bring competitive advantage to organizations. A data value highly depends on both the underlying processes/services and the way that data is treated. For example, a certain application (e.g., medical vital sign monitoring) may need to capture all sensor data, while a weather forecast service may need just random samples of data from its sensors. As another example, a credit card provider may need to keep data for a specific period of time and discard them thereafter."/>
          <p:cNvSpPr txBox="1"/>
          <p:nvPr/>
        </p:nvSpPr>
        <p:spPr>
          <a:xfrm>
            <a:off x="675229" y="1839276"/>
            <a:ext cx="7793542" cy="377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 Value: Value is the transformation of big data to useful information and insights that bring competitive advantage to organizations. A data value highly depends on both the underlying processes/services and the way that data is treated. For example, a certain application (e.g., medical vital sign monitoring) may need to capture all sensor data, while a weather forecast service may need just random samples of data from its sensors. As another example, a credit card provider may need to keep data for a specific period of time and discard them thereafter.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Context for IoT Big Data: the SMACT model"/>
          <p:cNvSpPr txBox="1"/>
          <p:nvPr>
            <p:ph type="title"/>
          </p:nvPr>
        </p:nvSpPr>
        <p:spPr>
          <a:prstGeom prst="rect">
            <a:avLst/>
          </a:prstGeom>
        </p:spPr>
        <p:txBody>
          <a:bodyPr/>
          <a:lstStyle/>
          <a:p>
            <a:pPr/>
            <a:r>
              <a:t>Context for IoT Big Data: the SMACT model</a:t>
            </a:r>
          </a:p>
        </p:txBody>
      </p:sp>
      <p:pic>
        <p:nvPicPr>
          <p:cNvPr id="169" name="Picture Placeholder 2" descr="Picture Placeholder 2"/>
          <p:cNvPicPr>
            <a:picLocks noChangeAspect="1"/>
          </p:cNvPicPr>
          <p:nvPr>
            <p:ph type="pic" idx="13"/>
          </p:nvPr>
        </p:nvPicPr>
        <p:blipFill>
          <a:blip r:embed="rId3">
            <a:extLst/>
          </a:blip>
          <a:srcRect l="0" t="0" r="0" b="0"/>
          <a:stretch>
            <a:fillRect/>
          </a:stretch>
        </p:blipFill>
        <p:spPr>
          <a:prstGeom prst="rect">
            <a:avLst/>
          </a:prstGeom>
        </p:spPr>
      </p:pic>
      <p:sp>
        <p:nvSpPr>
          <p:cNvPr id="170" name="The SMACT technologies…"/>
          <p:cNvSpPr txBox="1"/>
          <p:nvPr>
            <p:ph type="body" sz="quarter" idx="1"/>
          </p:nvPr>
        </p:nvSpPr>
        <p:spPr>
          <a:prstGeom prst="rect">
            <a:avLst/>
          </a:prstGeom>
        </p:spPr>
        <p:txBody>
          <a:bodyPr/>
          <a:lstStyle/>
          <a:p>
            <a:pPr/>
            <a:r>
              <a:t>The SMACT technologies</a:t>
            </a:r>
          </a:p>
          <a:p>
            <a:pPr/>
            <a:r>
              <a:t>(reference: Big-Data Analytics p.15, Fig.1.7)</a:t>
            </a:r>
          </a:p>
        </p:txBody>
      </p:sp>
      <p:sp>
        <p:nvSpPr>
          <p:cNvPr id="171" name="Big Data Analytics"/>
          <p:cNvSpPr/>
          <p:nvPr/>
        </p:nvSpPr>
        <p:spPr>
          <a:xfrm>
            <a:off x="1988766" y="913535"/>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Big Data Analytics</a:t>
            </a:r>
          </a:p>
        </p:txBody>
      </p:sp>
      <p:sp>
        <p:nvSpPr>
          <p:cNvPr id="172" name="Social Networks"/>
          <p:cNvSpPr/>
          <p:nvPr/>
        </p:nvSpPr>
        <p:spPr>
          <a:xfrm>
            <a:off x="5539361" y="832255"/>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Social Networks</a:t>
            </a:r>
          </a:p>
        </p:txBody>
      </p:sp>
      <p:sp>
        <p:nvSpPr>
          <p:cNvPr id="173" name="Cloud Platforms"/>
          <p:cNvSpPr/>
          <p:nvPr/>
        </p:nvSpPr>
        <p:spPr>
          <a:xfrm>
            <a:off x="3790768" y="1978594"/>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Cloud Platforms</a:t>
            </a:r>
          </a:p>
        </p:txBody>
      </p:sp>
      <p:sp>
        <p:nvSpPr>
          <p:cNvPr id="174" name="IoT"/>
          <p:cNvSpPr/>
          <p:nvPr/>
        </p:nvSpPr>
        <p:spPr>
          <a:xfrm>
            <a:off x="1988766" y="3284487"/>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IoT</a:t>
            </a:r>
          </a:p>
        </p:txBody>
      </p:sp>
      <p:sp>
        <p:nvSpPr>
          <p:cNvPr id="175" name="Mobile Systems"/>
          <p:cNvSpPr/>
          <p:nvPr/>
        </p:nvSpPr>
        <p:spPr>
          <a:xfrm>
            <a:off x="5344808" y="3284487"/>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Mobile Systems</a:t>
            </a:r>
          </a:p>
        </p:txBody>
      </p:sp>
      <p:sp>
        <p:nvSpPr>
          <p:cNvPr id="176" name="Line"/>
          <p:cNvSpPr/>
          <p:nvPr/>
        </p:nvSpPr>
        <p:spPr>
          <a:xfrm flipV="1">
            <a:off x="2769997" y="2043159"/>
            <a:ext cx="1" cy="1254032"/>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77" name="Line"/>
          <p:cNvSpPr/>
          <p:nvPr/>
        </p:nvSpPr>
        <p:spPr>
          <a:xfrm flipV="1">
            <a:off x="3296170" y="2996332"/>
            <a:ext cx="850020" cy="463779"/>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78" name="Rounded Rectangle"/>
          <p:cNvSpPr/>
          <p:nvPr/>
        </p:nvSpPr>
        <p:spPr>
          <a:xfrm>
            <a:off x="1894191" y="718765"/>
            <a:ext cx="5282594" cy="2481589"/>
          </a:xfrm>
          <a:prstGeom prst="roundRect">
            <a:avLst>
              <a:gd name="adj" fmla="val 15000"/>
            </a:avLst>
          </a:prstGeom>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79" name="Internet"/>
          <p:cNvSpPr txBox="1"/>
          <p:nvPr/>
        </p:nvSpPr>
        <p:spPr>
          <a:xfrm>
            <a:off x="4294611" y="714388"/>
            <a:ext cx="85646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Internet</a:t>
            </a:r>
          </a:p>
        </p:txBody>
      </p:sp>
      <p:sp>
        <p:nvSpPr>
          <p:cNvPr id="180" name="Line"/>
          <p:cNvSpPr/>
          <p:nvPr/>
        </p:nvSpPr>
        <p:spPr>
          <a:xfrm>
            <a:off x="3296170" y="1836925"/>
            <a:ext cx="557759" cy="557759"/>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81" name="Line"/>
          <p:cNvSpPr/>
          <p:nvPr/>
        </p:nvSpPr>
        <p:spPr>
          <a:xfrm flipH="1">
            <a:off x="5319187" y="1704263"/>
            <a:ext cx="380231" cy="674281"/>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82" name="Learning"/>
          <p:cNvSpPr txBox="1"/>
          <p:nvPr/>
        </p:nvSpPr>
        <p:spPr>
          <a:xfrm>
            <a:off x="3269450" y="1577339"/>
            <a:ext cx="90346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Learning</a:t>
            </a:r>
          </a:p>
        </p:txBody>
      </p:sp>
      <p:sp>
        <p:nvSpPr>
          <p:cNvPr id="183" name="Mining"/>
          <p:cNvSpPr txBox="1"/>
          <p:nvPr/>
        </p:nvSpPr>
        <p:spPr>
          <a:xfrm>
            <a:off x="5570642" y="1934678"/>
            <a:ext cx="752325"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Mining</a:t>
            </a:r>
          </a:p>
        </p:txBody>
      </p:sp>
      <p:sp>
        <p:nvSpPr>
          <p:cNvPr id="184" name="Sensing"/>
          <p:cNvSpPr txBox="1"/>
          <p:nvPr/>
        </p:nvSpPr>
        <p:spPr>
          <a:xfrm>
            <a:off x="2527301" y="2281262"/>
            <a:ext cx="81260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Sensing</a:t>
            </a:r>
          </a:p>
        </p:txBody>
      </p:sp>
      <p:sp>
        <p:nvSpPr>
          <p:cNvPr id="185" name="Mining"/>
          <p:cNvSpPr txBox="1"/>
          <p:nvPr/>
        </p:nvSpPr>
        <p:spPr>
          <a:xfrm>
            <a:off x="3552829" y="3243579"/>
            <a:ext cx="752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Mining</a:t>
            </a:r>
          </a:p>
        </p:txBody>
      </p:sp>
      <p:sp>
        <p:nvSpPr>
          <p:cNvPr id="186" name="Line"/>
          <p:cNvSpPr/>
          <p:nvPr/>
        </p:nvSpPr>
        <p:spPr>
          <a:xfrm>
            <a:off x="4941356" y="3032252"/>
            <a:ext cx="627592" cy="391939"/>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87" name="Aggregation"/>
          <p:cNvSpPr txBox="1"/>
          <p:nvPr/>
        </p:nvSpPr>
        <p:spPr>
          <a:xfrm>
            <a:off x="5268425" y="2745739"/>
            <a:ext cx="122459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Aggregation</a:t>
            </a:r>
          </a:p>
        </p:txBody>
      </p:sp>
      <p:cxnSp>
        <p:nvCxnSpPr>
          <p:cNvPr id="188" name="Connection Line"/>
          <p:cNvCxnSpPr>
            <a:stCxn id="172" idx="0"/>
            <a:endCxn id="174" idx="0"/>
          </p:cNvCxnSpPr>
          <p:nvPr/>
        </p:nvCxnSpPr>
        <p:spPr>
          <a:xfrm flipH="1">
            <a:off x="2769997" y="1384196"/>
            <a:ext cx="3550597" cy="2452233"/>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Use Cases"/>
          <p:cNvSpPr txBox="1"/>
          <p:nvPr>
            <p:ph type="title"/>
          </p:nvPr>
        </p:nvSpPr>
        <p:spPr>
          <a:prstGeom prst="rect">
            <a:avLst/>
          </a:prstGeom>
        </p:spPr>
        <p:txBody>
          <a:bodyPr/>
          <a:lstStyle/>
          <a:p>
            <a:pPr/>
            <a:r>
              <a:t>Use Cases</a:t>
            </a:r>
          </a:p>
        </p:txBody>
      </p:sp>
      <p:sp>
        <p:nvSpPr>
          <p:cNvPr id="193" name="IoT sensor data from farm…"/>
          <p:cNvSpPr txBox="1"/>
          <p:nvPr>
            <p:ph type="body" idx="1"/>
          </p:nvPr>
        </p:nvSpPr>
        <p:spPr>
          <a:prstGeom prst="rect">
            <a:avLst/>
          </a:prstGeom>
        </p:spPr>
        <p:txBody>
          <a:bodyPr/>
          <a:lstStyle/>
          <a:p>
            <a:pPr/>
            <a:r>
              <a:t>IoT sensor data from farm</a:t>
            </a:r>
          </a:p>
          <a:p>
            <a:pPr/>
            <a:r>
              <a:t>GIS data from vehicle fleet</a:t>
            </a:r>
          </a:p>
          <a:p>
            <a:pPr/>
            <a:r>
              <a:t>Smart power grid, telemetering</a:t>
            </a:r>
          </a:p>
          <a:p>
            <a:pPr/>
            <a:r>
              <a:t>Telemedicine</a:t>
            </a:r>
          </a:p>
          <a:p>
            <a:pPr/>
            <a:r>
              <a:t>RFID tracking of products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tructure of Apache Hadoop Big Data cluster"/>
          <p:cNvSpPr txBox="1"/>
          <p:nvPr>
            <p:ph type="title"/>
          </p:nvPr>
        </p:nvSpPr>
        <p:spPr>
          <a:prstGeom prst="rect">
            <a:avLst/>
          </a:prstGeom>
        </p:spPr>
        <p:txBody>
          <a:bodyPr/>
          <a:lstStyle/>
          <a:p>
            <a:pPr/>
            <a:r>
              <a:t>Structure of Apache Hadoop Big Data cluster</a:t>
            </a:r>
          </a:p>
        </p:txBody>
      </p:sp>
      <p:pic>
        <p:nvPicPr>
          <p:cNvPr id="198" name="Picture Placeholder 2" descr="Picture Placeholder 2"/>
          <p:cNvPicPr>
            <a:picLocks noChangeAspect="1"/>
          </p:cNvPicPr>
          <p:nvPr>
            <p:ph type="pic" idx="13"/>
          </p:nvPr>
        </p:nvPicPr>
        <p:blipFill>
          <a:blip r:embed="rId3">
            <a:extLst/>
          </a:blip>
          <a:srcRect l="3928" t="0" r="3928" b="0"/>
          <a:stretch>
            <a:fillRect/>
          </a:stretch>
        </p:blipFill>
        <p:spPr>
          <a:prstGeom prst="rect">
            <a:avLst/>
          </a:prstGeom>
        </p:spPr>
      </p:pic>
      <p:sp>
        <p:nvSpPr>
          <p:cNvPr id="199" name="The data is distributed over the Datanodes, with replication.…"/>
          <p:cNvSpPr txBox="1"/>
          <p:nvPr>
            <p:ph type="body" sz="quarter" idx="1"/>
          </p:nvPr>
        </p:nvSpPr>
        <p:spPr>
          <a:prstGeom prst="rect">
            <a:avLst/>
          </a:prstGeom>
        </p:spPr>
        <p:txBody>
          <a:bodyPr/>
          <a:lstStyle/>
          <a:p>
            <a:pPr defTabSz="850391">
              <a:defRPr sz="1302"/>
            </a:pPr>
            <a:r>
              <a:t>The data is distributed over the Datanodes, with replication.</a:t>
            </a:r>
          </a:p>
          <a:p>
            <a:pPr defTabSz="850391">
              <a:defRPr sz="1302"/>
            </a:pPr>
            <a:r>
              <a:t>Clients access (read / write) the nodes in parallel.</a:t>
            </a:r>
          </a:p>
          <a:p>
            <a:pPr defTabSz="850391">
              <a:defRPr sz="1302"/>
            </a:pPr>
            <a:r>
              <a:t>Overall organization is achieved by the Metadata in the Namenode.</a:t>
            </a:r>
          </a:p>
        </p:txBody>
      </p:sp>
      <p:sp>
        <p:nvSpPr>
          <p:cNvPr id="200" name="https://hadoop.apache.org/docs/r1.2.1/hdfs_design.html"/>
          <p:cNvSpPr txBox="1"/>
          <p:nvPr/>
        </p:nvSpPr>
        <p:spPr>
          <a:xfrm>
            <a:off x="3429707" y="4686516"/>
            <a:ext cx="546228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https://hadoop.apache.org/docs/r1.2.1/hdfs_design.html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Apache Spark architecture"/>
          <p:cNvSpPr txBox="1"/>
          <p:nvPr>
            <p:ph type="title"/>
          </p:nvPr>
        </p:nvSpPr>
        <p:spPr>
          <a:prstGeom prst="rect">
            <a:avLst/>
          </a:prstGeom>
        </p:spPr>
        <p:txBody>
          <a:bodyPr/>
          <a:lstStyle/>
          <a:p>
            <a:pPr/>
            <a:r>
              <a:t>Apache Spark architecture</a:t>
            </a:r>
          </a:p>
        </p:txBody>
      </p:sp>
      <p:pic>
        <p:nvPicPr>
          <p:cNvPr id="205" name="Picture Placeholder 2" descr="Picture Placeholder 2"/>
          <p:cNvPicPr>
            <a:picLocks noChangeAspect="1"/>
          </p:cNvPicPr>
          <p:nvPr>
            <p:ph type="pic" idx="13"/>
          </p:nvPr>
        </p:nvPicPr>
        <p:blipFill>
          <a:blip r:embed="rId3">
            <a:extLst/>
          </a:blip>
          <a:srcRect l="0" t="0" r="0" b="0"/>
          <a:stretch>
            <a:fillRect/>
          </a:stretch>
        </p:blipFill>
        <p:spPr>
          <a:prstGeom prst="rect">
            <a:avLst/>
          </a:prstGeom>
        </p:spPr>
      </p:pic>
      <p:sp>
        <p:nvSpPr>
          <p:cNvPr id="206" name="The data is represented as an RDD (Resilient Distributed Dataset)…"/>
          <p:cNvSpPr txBox="1"/>
          <p:nvPr>
            <p:ph type="body" sz="quarter" idx="1"/>
          </p:nvPr>
        </p:nvSpPr>
        <p:spPr>
          <a:prstGeom prst="rect">
            <a:avLst/>
          </a:prstGeom>
        </p:spPr>
        <p:txBody>
          <a:bodyPr/>
          <a:lstStyle/>
          <a:p>
            <a:pPr/>
            <a:r>
              <a:t>The data is represented as an</a:t>
            </a:r>
            <a:r>
              <a:rPr b="1" i="1"/>
              <a:t> RDD (Resilient Distributed Dataset)</a:t>
            </a:r>
            <a:endParaRPr b="1" i="1"/>
          </a:p>
          <a:p>
            <a:pPr/>
            <a:r>
              <a:t>Worker tasks access partitions of the RDD </a:t>
            </a:r>
          </a:p>
        </p:txBody>
      </p:sp>
      <p:sp>
        <p:nvSpPr>
          <p:cNvPr id="207" name="SparkContext"/>
          <p:cNvSpPr/>
          <p:nvPr/>
        </p:nvSpPr>
        <p:spPr>
          <a:xfrm>
            <a:off x="1833836" y="2245013"/>
            <a:ext cx="1428646" cy="779463"/>
          </a:xfrm>
          <a:prstGeom prst="roundRect">
            <a:avLst>
              <a:gd name="adj" fmla="val 2838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SparkContext</a:t>
            </a:r>
          </a:p>
        </p:txBody>
      </p:sp>
      <p:sp>
        <p:nvSpPr>
          <p:cNvPr id="208" name="Cluster Manager"/>
          <p:cNvSpPr/>
          <p:nvPr/>
        </p:nvSpPr>
        <p:spPr>
          <a:xfrm>
            <a:off x="3991177" y="2280443"/>
            <a:ext cx="1088622" cy="779463"/>
          </a:xfrm>
          <a:prstGeom prst="roundRect">
            <a:avLst>
              <a:gd name="adj" fmla="val 2838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Cluster Manager</a:t>
            </a:r>
          </a:p>
        </p:txBody>
      </p:sp>
      <p:sp>
        <p:nvSpPr>
          <p:cNvPr id="209" name="Worker"/>
          <p:cNvSpPr/>
          <p:nvPr/>
        </p:nvSpPr>
        <p:spPr>
          <a:xfrm>
            <a:off x="5669084" y="1316121"/>
            <a:ext cx="1428646" cy="541339"/>
          </a:xfrm>
          <a:prstGeom prst="roundRect">
            <a:avLst>
              <a:gd name="adj" fmla="val 40875"/>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Worker</a:t>
            </a:r>
          </a:p>
        </p:txBody>
      </p:sp>
      <p:sp>
        <p:nvSpPr>
          <p:cNvPr id="210" name="Worker"/>
          <p:cNvSpPr/>
          <p:nvPr/>
        </p:nvSpPr>
        <p:spPr>
          <a:xfrm>
            <a:off x="5669084" y="2483137"/>
            <a:ext cx="1428646" cy="541339"/>
          </a:xfrm>
          <a:prstGeom prst="roundRect">
            <a:avLst>
              <a:gd name="adj" fmla="val 40875"/>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Worker</a:t>
            </a:r>
          </a:p>
        </p:txBody>
      </p:sp>
      <p:sp>
        <p:nvSpPr>
          <p:cNvPr id="211" name="Worker"/>
          <p:cNvSpPr/>
          <p:nvPr/>
        </p:nvSpPr>
        <p:spPr>
          <a:xfrm>
            <a:off x="5669084" y="3648219"/>
            <a:ext cx="1428646" cy="541339"/>
          </a:xfrm>
          <a:prstGeom prst="roundRect">
            <a:avLst>
              <a:gd name="adj" fmla="val 40875"/>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Worker</a:t>
            </a:r>
          </a:p>
        </p:txBody>
      </p:sp>
      <p:sp>
        <p:nvSpPr>
          <p:cNvPr id="212" name="Line"/>
          <p:cNvSpPr/>
          <p:nvPr/>
        </p:nvSpPr>
        <p:spPr>
          <a:xfrm flipV="1">
            <a:off x="5055680" y="1624837"/>
            <a:ext cx="611021" cy="1049258"/>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13" name="Line"/>
          <p:cNvSpPr/>
          <p:nvPr/>
        </p:nvSpPr>
        <p:spPr>
          <a:xfrm>
            <a:off x="5055681" y="2833519"/>
            <a:ext cx="611020" cy="1190962"/>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14" name="Line"/>
          <p:cNvSpPr/>
          <p:nvPr/>
        </p:nvSpPr>
        <p:spPr>
          <a:xfrm>
            <a:off x="5055680" y="2753806"/>
            <a:ext cx="611021" cy="1"/>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15" name="Line"/>
          <p:cNvSpPr/>
          <p:nvPr/>
        </p:nvSpPr>
        <p:spPr>
          <a:xfrm>
            <a:off x="3321319" y="2670175"/>
            <a:ext cx="611021" cy="0"/>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park in more details"/>
          <p:cNvSpPr txBox="1"/>
          <p:nvPr>
            <p:ph type="title"/>
          </p:nvPr>
        </p:nvSpPr>
        <p:spPr>
          <a:prstGeom prst="rect">
            <a:avLst/>
          </a:prstGeom>
        </p:spPr>
        <p:txBody>
          <a:bodyPr/>
          <a:lstStyle/>
          <a:p>
            <a:pPr/>
            <a:r>
              <a:t>Spark in more details</a:t>
            </a:r>
          </a:p>
        </p:txBody>
      </p:sp>
      <p:pic>
        <p:nvPicPr>
          <p:cNvPr id="220" name="Picture Placeholder 2" descr="Picture Placeholder 2"/>
          <p:cNvPicPr>
            <a:picLocks noChangeAspect="1"/>
          </p:cNvPicPr>
          <p:nvPr>
            <p:ph type="pic" idx="13"/>
          </p:nvPr>
        </p:nvPicPr>
        <p:blipFill>
          <a:blip r:embed="rId3">
            <a:extLst/>
          </a:blip>
          <a:srcRect l="537" t="233" r="537" b="233"/>
          <a:stretch>
            <a:fillRect/>
          </a:stretch>
        </p:blipFill>
        <p:spPr>
          <a:xfrm>
            <a:off x="1611879" y="1393926"/>
            <a:ext cx="5847218" cy="2823111"/>
          </a:xfrm>
          <a:prstGeom prst="rect">
            <a:avLst/>
          </a:prstGeom>
        </p:spPr>
      </p:pic>
      <p:sp>
        <p:nvSpPr>
          <p:cNvPr id="221" name="The cluster manager handles assigning worker nodes.…"/>
          <p:cNvSpPr txBox="1"/>
          <p:nvPr>
            <p:ph type="body" sz="quarter" idx="1"/>
          </p:nvPr>
        </p:nvSpPr>
        <p:spPr>
          <a:prstGeom prst="rect">
            <a:avLst/>
          </a:prstGeom>
        </p:spPr>
        <p:txBody>
          <a:bodyPr/>
          <a:lstStyle/>
          <a:p>
            <a:pPr/>
            <a:r>
              <a:t>The cluster manager handles assigning worker nodes.</a:t>
            </a:r>
          </a:p>
          <a:p>
            <a:pPr/>
            <a:r>
              <a:t>SparkContext communicates directly with the executors</a:t>
            </a:r>
          </a:p>
        </p:txBody>
      </p:sp>
      <p:sp>
        <p:nvSpPr>
          <p:cNvPr id="222" name="https://spark.apache.org/docs/latest/cluster-overview.html"/>
          <p:cNvSpPr txBox="1"/>
          <p:nvPr/>
        </p:nvSpPr>
        <p:spPr>
          <a:xfrm>
            <a:off x="2760175" y="4215328"/>
            <a:ext cx="562045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https://spark.apache.org/docs/latest/cluster-overview.html</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Using Spark locally"/>
          <p:cNvSpPr txBox="1"/>
          <p:nvPr>
            <p:ph type="title"/>
          </p:nvPr>
        </p:nvSpPr>
        <p:spPr>
          <a:prstGeom prst="rect">
            <a:avLst/>
          </a:prstGeom>
        </p:spPr>
        <p:txBody>
          <a:bodyPr/>
          <a:lstStyle/>
          <a:p>
            <a:pPr/>
            <a:r>
              <a:t>Using Spark locally</a:t>
            </a:r>
          </a:p>
        </p:txBody>
      </p:sp>
      <p:sp>
        <p:nvSpPr>
          <p:cNvPr id="227" name="Download and install Spark for your platform…"/>
          <p:cNvSpPr txBox="1"/>
          <p:nvPr>
            <p:ph type="body" idx="1"/>
          </p:nvPr>
        </p:nvSpPr>
        <p:spPr>
          <a:prstGeom prst="rect">
            <a:avLst/>
          </a:prstGeom>
        </p:spPr>
        <p:txBody>
          <a:bodyPr/>
          <a:lstStyle/>
          <a:p>
            <a:pPr/>
            <a:r>
              <a:t>Download and install Spark for your platform</a:t>
            </a:r>
            <a:br/>
          </a:p>
          <a:p>
            <a:pPr/>
            <a:r>
              <a:t>Start the Scala interpreter</a:t>
            </a:r>
            <a:br/>
          </a:p>
          <a:p>
            <a:pPr/>
            <a:r>
              <a:t>Create an RDD</a:t>
            </a:r>
            <a:br/>
          </a:p>
          <a:p>
            <a:pPr/>
            <a:r>
              <a:t>Run Scala commands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Example task: Record Linkage"/>
          <p:cNvSpPr txBox="1"/>
          <p:nvPr>
            <p:ph type="title"/>
          </p:nvPr>
        </p:nvSpPr>
        <p:spPr>
          <a:prstGeom prst="rect">
            <a:avLst/>
          </a:prstGeom>
        </p:spPr>
        <p:txBody>
          <a:bodyPr/>
          <a:lstStyle/>
          <a:p>
            <a:pPr/>
            <a:r>
              <a:t>Example task: Record Linkage</a:t>
            </a:r>
          </a:p>
        </p:txBody>
      </p:sp>
      <p:sp>
        <p:nvSpPr>
          <p:cNvPr id="232" name="We have a database with records, some of them from the same source…"/>
          <p:cNvSpPr txBox="1"/>
          <p:nvPr>
            <p:ph type="body" idx="1"/>
          </p:nvPr>
        </p:nvSpPr>
        <p:spPr>
          <a:prstGeom prst="rect">
            <a:avLst/>
          </a:prstGeom>
        </p:spPr>
        <p:txBody>
          <a:bodyPr/>
          <a:lstStyle/>
          <a:p>
            <a:pPr/>
            <a:r>
              <a:t>We have a database with records, some of them from the same source</a:t>
            </a:r>
          </a:p>
          <a:p>
            <a:pPr/>
            <a:r>
              <a:t>However, they have subtle differences: small pieces missing from addresses, names written with abbreviations, misspellings, etc.</a:t>
            </a:r>
          </a:p>
          <a:p>
            <a:pPr/>
            <a:r>
              <a:t>How can we identify and collect linked records?</a:t>
            </a:r>
          </a:p>
          <a:p>
            <a:pPr/>
            <a:r>
              <a:t>Test database: “linkage”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tart Spark, define schema for RDD"/>
          <p:cNvSpPr txBox="1"/>
          <p:nvPr>
            <p:ph type="title"/>
          </p:nvPr>
        </p:nvSpPr>
        <p:spPr>
          <a:prstGeom prst="rect">
            <a:avLst/>
          </a:prstGeom>
        </p:spPr>
        <p:txBody>
          <a:bodyPr/>
          <a:lstStyle/>
          <a:p>
            <a:pPr/>
            <a:r>
              <a:t>Start Spark, define schema for RDD</a:t>
            </a:r>
          </a:p>
        </p:txBody>
      </p:sp>
      <p:sp>
        <p:nvSpPr>
          <p:cNvPr id="237" name="import org.apache.spark.sql.{DataFrame, Dataset, Row, SparkSession}…"/>
          <p:cNvSpPr txBox="1"/>
          <p:nvPr/>
        </p:nvSpPr>
        <p:spPr>
          <a:xfrm>
            <a:off x="1272984" y="1296315"/>
            <a:ext cx="6598033" cy="5120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import org.apache.spark.sql.{DataFrame, Dataset, Row, SparkSession}</a:t>
            </a:r>
          </a:p>
          <a:p>
            <a:pPr/>
            <a:r>
              <a:t>import org.apache.spark.sql.functions._ // for lit(), first(), etc.</a:t>
            </a:r>
          </a:p>
          <a:p>
            <a:pPr/>
          </a:p>
          <a:p>
            <a:pPr/>
            <a:r>
              <a:t>case class MatchData(</a:t>
            </a:r>
          </a:p>
          <a:p>
            <a:pPr/>
            <a:r>
              <a:t>  id_1: Int,</a:t>
            </a:r>
          </a:p>
          <a:p>
            <a:pPr/>
            <a:r>
              <a:t>  id_2: Int,</a:t>
            </a:r>
          </a:p>
          <a:p>
            <a:pPr/>
            <a:r>
              <a:t>  cmp_fname_c1: Option[Double],</a:t>
            </a:r>
          </a:p>
          <a:p>
            <a:pPr/>
            <a:r>
              <a:t>  cmp_fname_c2: Option[Double],</a:t>
            </a:r>
          </a:p>
          <a:p>
            <a:pPr/>
            <a:r>
              <a:t>  cmp_lname_c1: Option[Double],</a:t>
            </a:r>
          </a:p>
          <a:p>
            <a:pPr/>
            <a:r>
              <a:t>  cmp_lname_c2: Option[Double],</a:t>
            </a:r>
          </a:p>
          <a:p>
            <a:pPr/>
            <a:r>
              <a:t>  cmp_sex: Option[Int],</a:t>
            </a:r>
          </a:p>
          <a:p>
            <a:pPr/>
            <a:r>
              <a:t>  cmp_bd: Option[Int],</a:t>
            </a:r>
          </a:p>
          <a:p>
            <a:pPr/>
            <a:r>
              <a:t>  cmp_bm: Option[Int],</a:t>
            </a:r>
          </a:p>
          <a:p>
            <a:pPr/>
            <a:r>
              <a:t>  cmp_by: Option[Int],</a:t>
            </a:r>
          </a:p>
          <a:p>
            <a:pPr/>
            <a:r>
              <a:t>  cmp_plz: Option[Int],</a:t>
            </a:r>
          </a:p>
          <a:p>
            <a:pPr/>
            <a:r>
              <a:t>  is_match: Boolean</a:t>
            </a:r>
          </a:p>
          <a:p>
            <a:pP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Title 1"/>
          <p:cNvSpPr txBox="1"/>
          <p:nvPr>
            <p:ph type="ctrTitle"/>
          </p:nvPr>
        </p:nvSpPr>
        <p:spPr>
          <a:xfrm>
            <a:off x="685800" y="2130425"/>
            <a:ext cx="7772400" cy="1010543"/>
          </a:xfrm>
          <a:prstGeom prst="rect">
            <a:avLst/>
          </a:prstGeom>
        </p:spPr>
        <p:txBody>
          <a:bodyPr/>
          <a:lstStyle>
            <a:lvl1pPr>
              <a:defRPr sz="6000">
                <a:latin typeface="BankGothic Lt BT"/>
                <a:ea typeface="BankGothic Lt BT"/>
                <a:cs typeface="BankGothic Lt BT"/>
                <a:sym typeface="BankGothic Lt BT"/>
              </a:defRPr>
            </a:lvl1pPr>
          </a:lstStyle>
          <a:p>
            <a:pPr/>
            <a:r>
              <a:t>Basics of Big Data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Connect to the RDD, inspect it"/>
          <p:cNvSpPr txBox="1"/>
          <p:nvPr>
            <p:ph type="title"/>
          </p:nvPr>
        </p:nvSpPr>
        <p:spPr>
          <a:prstGeom prst="rect">
            <a:avLst/>
          </a:prstGeom>
        </p:spPr>
        <p:txBody>
          <a:bodyPr/>
          <a:lstStyle/>
          <a:p>
            <a:pPr/>
            <a:r>
              <a:t>Connect to the RDD, inspect it</a:t>
            </a:r>
          </a:p>
        </p:txBody>
      </p:sp>
      <p:sp>
        <p:nvSpPr>
          <p:cNvPr id="242" name="import spark.implicits._…"/>
          <p:cNvSpPr txBox="1"/>
          <p:nvPr/>
        </p:nvSpPr>
        <p:spPr>
          <a:xfrm>
            <a:off x="1319083" y="1230498"/>
            <a:ext cx="3934307"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import spark.implicits._</a:t>
            </a:r>
          </a:p>
          <a:p>
            <a:pPr/>
            <a:r>
              <a:t> </a:t>
            </a:r>
          </a:p>
          <a:p>
            <a:pPr/>
            <a:r>
              <a:t>    val preview = spark.read.csv("linkage")</a:t>
            </a:r>
          </a:p>
          <a:p>
            <a:pPr>
              <a:defRPr b="1"/>
            </a:pPr>
            <a:r>
              <a:t>    preview.show()</a:t>
            </a:r>
          </a:p>
          <a:p>
            <a:pPr/>
          </a:p>
        </p:txBody>
      </p:sp>
      <p:sp>
        <p:nvSpPr>
          <p:cNvPr id="243" name="preview: org.apache.spark.sql.DataFrame = [_c0: string, _c1: string ... 10 more fields]…"/>
          <p:cNvSpPr txBox="1"/>
          <p:nvPr/>
        </p:nvSpPr>
        <p:spPr>
          <a:xfrm>
            <a:off x="374277" y="3395742"/>
            <a:ext cx="12765466" cy="31267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3000"/>
              </a:lnSpc>
              <a:defRPr sz="1200">
                <a:solidFill>
                  <a:srgbClr val="212121"/>
                </a:solidFill>
                <a:latin typeface="Monaco"/>
                <a:ea typeface="Monaco"/>
                <a:cs typeface="Monaco"/>
                <a:sym typeface="Monaco"/>
              </a:defRPr>
            </a:pPr>
            <a:r>
              <a:t>preview: org.apache.spark.sql.DataFrame = [_c0: string, _c1: string ... 10 more fields]</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_c0|  _c1|         _c2|         _c3|         _c4|         _c5|    _c6|   _c7|   _c8|   _c9|   _c10|    _c11|</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id_1| id_2|cmp_fname_c1|cmp_fname_c2|cmp_lname_c1|cmp_lname_c2|cmp_sex|cmp_bd|cmp_bm|cmp_by|cmp_plz|is_match|</a:t>
            </a:r>
          </a:p>
          <a:p>
            <a:pPr defTabSz="457200">
              <a:lnSpc>
                <a:spcPts val="3000"/>
              </a:lnSpc>
              <a:defRPr sz="1200">
                <a:solidFill>
                  <a:srgbClr val="212121"/>
                </a:solidFill>
                <a:latin typeface="Monaco"/>
                <a:ea typeface="Monaco"/>
                <a:cs typeface="Monaco"/>
                <a:sym typeface="Monaco"/>
              </a:defRPr>
            </a:pPr>
            <a:r>
              <a:t>| 3148| 8326|           1|           ?|           1|           ?|      1|     1|     1|     1|      1|    TRUE|</a:t>
            </a:r>
          </a:p>
          <a:p>
            <a:pPr defTabSz="457200">
              <a:lnSpc>
                <a:spcPts val="3000"/>
              </a:lnSpc>
              <a:defRPr sz="1200">
                <a:solidFill>
                  <a:srgbClr val="212121"/>
                </a:solidFill>
                <a:latin typeface="Monaco"/>
                <a:ea typeface="Monaco"/>
                <a:cs typeface="Monaco"/>
                <a:sym typeface="Monaco"/>
              </a:defRPr>
            </a:pPr>
            <a:r>
              <a:t>|14055|94934|           1|           ?|           1|           ?|      1|     1|     1|     1|      1|    TRUE|</a:t>
            </a:r>
          </a:p>
          <a:p>
            <a:pPr defTabSz="457200">
              <a:lnSpc>
                <a:spcPts val="3000"/>
              </a:lnSpc>
              <a:defRPr sz="1200">
                <a:solidFill>
                  <a:srgbClr val="212121"/>
                </a:solidFill>
                <a:latin typeface="Monaco"/>
                <a:ea typeface="Monaco"/>
                <a:cs typeface="Monaco"/>
                <a:sym typeface="Monaco"/>
              </a:defRPr>
            </a:pPr>
            <a:r>
              <a:t>|33948|34740|           1|           ?|           1|           ?|      1|     1|     1|     1|      1|    TRUE|</a:t>
            </a:r>
          </a:p>
          <a:p>
            <a:pPr defTabSz="457200">
              <a:lnSpc>
                <a:spcPts val="3000"/>
              </a:lnSpc>
              <a:defRPr sz="1200">
                <a:solidFill>
                  <a:srgbClr val="212121"/>
                </a:solidFill>
                <a:latin typeface="Monaco"/>
                <a:ea typeface="Monaco"/>
                <a:cs typeface="Monaco"/>
                <a:sym typeface="Monaco"/>
              </a:defRPr>
            </a:pPr>
            <a:r>
              <a:t>|  946|71870|           1|           ?|           1|           ?|      1|     1|     1|     1|      1|    TRUE|</a:t>
            </a:r>
          </a:p>
          <a:p>
            <a:pPr defTabSz="457200">
              <a:lnSpc>
                <a:spcPts val="3000"/>
              </a:lnSpc>
              <a:defRPr sz="1200">
                <a:solidFill>
                  <a:srgbClr val="212121"/>
                </a:solidFill>
                <a:latin typeface="Monaco"/>
                <a:ea typeface="Monaco"/>
                <a:cs typeface="Monaco"/>
                <a:sym typeface="Monaco"/>
              </a:defRPr>
            </a:pPr>
            <a:r>
              <a:t>|64880|71676|           1|           ?|           1|           ?|      1|     1|     1|     1|      1|    TRUE|</a:t>
            </a:r>
          </a:p>
          <a:p>
            <a:pPr defTabSz="457200">
              <a:lnSpc>
                <a:spcPts val="3000"/>
              </a:lnSpc>
              <a:defRPr sz="1200">
                <a:solidFill>
                  <a:srgbClr val="212121"/>
                </a:solidFill>
                <a:latin typeface="Monaco"/>
                <a:ea typeface="Monaco"/>
                <a:cs typeface="Monaco"/>
                <a:sym typeface="Monaco"/>
              </a:defRPr>
            </a:pPr>
            <a:r>
              <a:t>|25739|45991|           1|           ?|           1|           ?|      1|     1|     1|     1|      1|    TRUE|</a:t>
            </a:r>
          </a:p>
          <a:p>
            <a:pPr defTabSz="457200">
              <a:lnSpc>
                <a:spcPts val="3000"/>
              </a:lnSpc>
              <a:defRPr sz="1200">
                <a:solidFill>
                  <a:srgbClr val="212121"/>
                </a:solidFill>
                <a:latin typeface="Monaco"/>
                <a:ea typeface="Monaco"/>
                <a:cs typeface="Monaco"/>
                <a:sym typeface="Monaco"/>
              </a:defRPr>
            </a:pPr>
            <a:r>
              <a:t>|62415|93584|           1|           ?|           1|           ?|      1|     1|     1|     1|      0|    TRUE|</a:t>
            </a:r>
          </a:p>
          <a:p>
            <a:pPr defTabSz="457200">
              <a:lnSpc>
                <a:spcPts val="3000"/>
              </a:lnSpc>
              <a:defRPr sz="1200">
                <a:solidFill>
                  <a:srgbClr val="212121"/>
                </a:solidFill>
                <a:latin typeface="Monaco"/>
                <a:ea typeface="Monaco"/>
                <a:cs typeface="Monaco"/>
                <a:sym typeface="Monaco"/>
              </a:defRPr>
            </a:pPr>
            <a:r>
              <a:t>|27995|31399|           1|           ?|           1|           ?|      1|     1|     1|     1|      1|    TRUE|</a:t>
            </a:r>
          </a:p>
          <a:p>
            <a:pPr defTabSz="457200">
              <a:lnSpc>
                <a:spcPts val="3000"/>
              </a:lnSpc>
              <a:defRPr sz="1200">
                <a:solidFill>
                  <a:srgbClr val="212121"/>
                </a:solidFill>
                <a:latin typeface="Monaco"/>
                <a:ea typeface="Monaco"/>
                <a:cs typeface="Monaco"/>
                <a:sym typeface="Monaco"/>
              </a:defRPr>
            </a:pPr>
            <a:r>
              <a:t>| 4909|12238|           1|           ?|           1|           ?|      1|     1|     1|     1|      1|    TRUE|</a:t>
            </a:r>
          </a:p>
        </p:txBody>
      </p:sp>
      <p:sp>
        <p:nvSpPr>
          <p:cNvPr id="244" name="The head of the raw RDD:"/>
          <p:cNvSpPr txBox="1"/>
          <p:nvPr/>
        </p:nvSpPr>
        <p:spPr>
          <a:xfrm>
            <a:off x="387376" y="3011620"/>
            <a:ext cx="248490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The head of the raw RDD:</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Inspect the RDD (2)"/>
          <p:cNvSpPr txBox="1"/>
          <p:nvPr>
            <p:ph type="title"/>
          </p:nvPr>
        </p:nvSpPr>
        <p:spPr>
          <a:prstGeom prst="rect">
            <a:avLst/>
          </a:prstGeom>
        </p:spPr>
        <p:txBody>
          <a:bodyPr/>
          <a:lstStyle/>
          <a:p>
            <a:pPr/>
            <a:r>
              <a:t>Inspect the RDD (2)</a:t>
            </a:r>
          </a:p>
        </p:txBody>
      </p:sp>
      <p:sp>
        <p:nvSpPr>
          <p:cNvPr id="249" name="import spark.implicits._…"/>
          <p:cNvSpPr txBox="1"/>
          <p:nvPr/>
        </p:nvSpPr>
        <p:spPr>
          <a:xfrm>
            <a:off x="1319083" y="1230498"/>
            <a:ext cx="6505834"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import spark.implicits._</a:t>
            </a:r>
          </a:p>
          <a:p>
            <a:pPr/>
            <a:r>
              <a:t> </a:t>
            </a:r>
          </a:p>
          <a:p>
            <a:pPr/>
            <a:r>
              <a:t>    val preview = spark.read.csv("/Volumes/Transcend/DATA/linkage")</a:t>
            </a:r>
          </a:p>
          <a:p>
            <a:pPr/>
            <a:r>
              <a:t>    preview.show()</a:t>
            </a:r>
          </a:p>
          <a:p>
            <a:pPr>
              <a:defRPr b="1"/>
            </a:pPr>
            <a:r>
              <a:t>    preview.printSchema()</a:t>
            </a:r>
          </a:p>
        </p:txBody>
      </p:sp>
      <p:sp>
        <p:nvSpPr>
          <p:cNvPr id="250" name="root…"/>
          <p:cNvSpPr txBox="1"/>
          <p:nvPr/>
        </p:nvSpPr>
        <p:spPr>
          <a:xfrm>
            <a:off x="2873742" y="2933381"/>
            <a:ext cx="3396517" cy="29235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ts val="3000"/>
              </a:lnSpc>
              <a:defRPr sz="1200">
                <a:solidFill>
                  <a:srgbClr val="212121"/>
                </a:solidFill>
                <a:latin typeface="Monaco"/>
                <a:ea typeface="Monaco"/>
                <a:cs typeface="Monaco"/>
                <a:sym typeface="Monaco"/>
              </a:defRPr>
            </a:pPr>
            <a:r>
              <a:t>root</a:t>
            </a:r>
          </a:p>
          <a:p>
            <a:pPr defTabSz="457200">
              <a:lnSpc>
                <a:spcPts val="3000"/>
              </a:lnSpc>
              <a:defRPr sz="1200">
                <a:solidFill>
                  <a:srgbClr val="212121"/>
                </a:solidFill>
                <a:latin typeface="Monaco"/>
                <a:ea typeface="Monaco"/>
                <a:cs typeface="Monaco"/>
                <a:sym typeface="Monaco"/>
              </a:defRPr>
            </a:pPr>
            <a:r>
              <a:t> |-- _c0: string (nullable = true)</a:t>
            </a:r>
          </a:p>
          <a:p>
            <a:pPr defTabSz="457200">
              <a:lnSpc>
                <a:spcPts val="3000"/>
              </a:lnSpc>
              <a:defRPr sz="1200">
                <a:solidFill>
                  <a:srgbClr val="212121"/>
                </a:solidFill>
                <a:latin typeface="Monaco"/>
                <a:ea typeface="Monaco"/>
                <a:cs typeface="Monaco"/>
                <a:sym typeface="Monaco"/>
              </a:defRPr>
            </a:pPr>
            <a:r>
              <a:t> |-- _c1: string (nullable = true)</a:t>
            </a:r>
          </a:p>
          <a:p>
            <a:pPr defTabSz="457200">
              <a:lnSpc>
                <a:spcPts val="3000"/>
              </a:lnSpc>
              <a:defRPr sz="1200">
                <a:solidFill>
                  <a:srgbClr val="212121"/>
                </a:solidFill>
                <a:latin typeface="Monaco"/>
                <a:ea typeface="Monaco"/>
                <a:cs typeface="Monaco"/>
                <a:sym typeface="Monaco"/>
              </a:defRPr>
            </a:pPr>
            <a:r>
              <a:t> |-- _c2: string (nullable = true)</a:t>
            </a:r>
          </a:p>
          <a:p>
            <a:pPr defTabSz="457200">
              <a:lnSpc>
                <a:spcPts val="3000"/>
              </a:lnSpc>
              <a:defRPr sz="1200">
                <a:solidFill>
                  <a:srgbClr val="212121"/>
                </a:solidFill>
                <a:latin typeface="Monaco"/>
                <a:ea typeface="Monaco"/>
                <a:cs typeface="Monaco"/>
                <a:sym typeface="Monaco"/>
              </a:defRPr>
            </a:pPr>
            <a:r>
              <a:t> |-- _c3: string (nullable = true)</a:t>
            </a:r>
          </a:p>
          <a:p>
            <a:pPr defTabSz="457200">
              <a:lnSpc>
                <a:spcPts val="3000"/>
              </a:lnSpc>
              <a:defRPr sz="1200">
                <a:solidFill>
                  <a:srgbClr val="212121"/>
                </a:solidFill>
                <a:latin typeface="Monaco"/>
                <a:ea typeface="Monaco"/>
                <a:cs typeface="Monaco"/>
                <a:sym typeface="Monaco"/>
              </a:defRPr>
            </a:pPr>
            <a:r>
              <a:t> |-- _c4: string (nullable = true)</a:t>
            </a:r>
          </a:p>
          <a:p>
            <a:pPr defTabSz="457200">
              <a:lnSpc>
                <a:spcPts val="3000"/>
              </a:lnSpc>
              <a:defRPr sz="1200">
                <a:solidFill>
                  <a:srgbClr val="212121"/>
                </a:solidFill>
                <a:latin typeface="Monaco"/>
                <a:ea typeface="Monaco"/>
                <a:cs typeface="Monaco"/>
                <a:sym typeface="Monaco"/>
              </a:defRPr>
            </a:pPr>
            <a:r>
              <a:t> |-- _c5: string (nullable = true)</a:t>
            </a:r>
          </a:p>
          <a:p>
            <a:pPr defTabSz="457200">
              <a:lnSpc>
                <a:spcPts val="3000"/>
              </a:lnSpc>
              <a:defRPr sz="1200">
                <a:solidFill>
                  <a:srgbClr val="212121"/>
                </a:solidFill>
                <a:latin typeface="Monaco"/>
                <a:ea typeface="Monaco"/>
                <a:cs typeface="Monaco"/>
                <a:sym typeface="Monaco"/>
              </a:defRPr>
            </a:pPr>
            <a:r>
              <a:t> |-- _c6: string (nullable = true)</a:t>
            </a:r>
          </a:p>
          <a:p>
            <a:pPr defTabSz="457200">
              <a:lnSpc>
                <a:spcPts val="3000"/>
              </a:lnSpc>
              <a:defRPr sz="1200">
                <a:solidFill>
                  <a:srgbClr val="212121"/>
                </a:solidFill>
                <a:latin typeface="Monaco"/>
                <a:ea typeface="Monaco"/>
                <a:cs typeface="Monaco"/>
                <a:sym typeface="Monaco"/>
              </a:defRPr>
            </a:pPr>
            <a:r>
              <a:t> |-- _c7: string (nullable = true)</a:t>
            </a:r>
          </a:p>
          <a:p>
            <a:pPr defTabSz="457200">
              <a:lnSpc>
                <a:spcPts val="3000"/>
              </a:lnSpc>
              <a:defRPr sz="1200">
                <a:solidFill>
                  <a:srgbClr val="212121"/>
                </a:solidFill>
                <a:latin typeface="Monaco"/>
                <a:ea typeface="Monaco"/>
                <a:cs typeface="Monaco"/>
                <a:sym typeface="Monaco"/>
              </a:defRPr>
            </a:pPr>
            <a:r>
              <a:t> |-- _c8: string (nullable = true)</a:t>
            </a:r>
          </a:p>
          <a:p>
            <a:pPr defTabSz="457200">
              <a:lnSpc>
                <a:spcPts val="3000"/>
              </a:lnSpc>
              <a:defRPr sz="1200">
                <a:solidFill>
                  <a:srgbClr val="212121"/>
                </a:solidFill>
                <a:latin typeface="Monaco"/>
                <a:ea typeface="Monaco"/>
                <a:cs typeface="Monaco"/>
                <a:sym typeface="Monaco"/>
              </a:defRPr>
            </a:pPr>
            <a:r>
              <a:t> |-- _c9: string (nullable = true)</a:t>
            </a:r>
          </a:p>
          <a:p>
            <a:pPr defTabSz="457200">
              <a:lnSpc>
                <a:spcPts val="3000"/>
              </a:lnSpc>
              <a:defRPr sz="1200">
                <a:solidFill>
                  <a:srgbClr val="212121"/>
                </a:solidFill>
                <a:latin typeface="Monaco"/>
                <a:ea typeface="Monaco"/>
                <a:cs typeface="Monaco"/>
                <a:sym typeface="Monaco"/>
              </a:defRPr>
            </a:pPr>
            <a:r>
              <a:t> |-- _c10: string (nullable = true)</a:t>
            </a:r>
          </a:p>
          <a:p>
            <a:pPr defTabSz="457200">
              <a:lnSpc>
                <a:spcPts val="3000"/>
              </a:lnSpc>
              <a:defRPr sz="1200">
                <a:solidFill>
                  <a:srgbClr val="212121"/>
                </a:solidFill>
                <a:latin typeface="Monaco"/>
                <a:ea typeface="Monaco"/>
                <a:cs typeface="Monaco"/>
                <a:sym typeface="Monaco"/>
              </a:defRPr>
            </a:pPr>
            <a:r>
              <a:t> |-- _c11: string (nullable = true)</a:t>
            </a:r>
          </a:p>
        </p:txBody>
      </p:sp>
      <p:sp>
        <p:nvSpPr>
          <p:cNvPr id="251" name="The default data structure:…"/>
          <p:cNvSpPr txBox="1"/>
          <p:nvPr/>
        </p:nvSpPr>
        <p:spPr>
          <a:xfrm>
            <a:off x="244831" y="2964179"/>
            <a:ext cx="2630797"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The default data structure:</a:t>
            </a:r>
          </a:p>
          <a:p>
            <a:pPr/>
          </a:p>
          <a:p>
            <a:pPr/>
            <a:r>
              <a:t>(not what we wanted)</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Parse the RDD"/>
          <p:cNvSpPr txBox="1"/>
          <p:nvPr>
            <p:ph type="title"/>
          </p:nvPr>
        </p:nvSpPr>
        <p:spPr>
          <a:prstGeom prst="rect">
            <a:avLst/>
          </a:prstGeom>
        </p:spPr>
        <p:txBody>
          <a:bodyPr/>
          <a:lstStyle/>
          <a:p>
            <a:pPr/>
            <a:r>
              <a:t>Parse the RDD</a:t>
            </a:r>
          </a:p>
        </p:txBody>
      </p:sp>
      <p:sp>
        <p:nvSpPr>
          <p:cNvPr id="256" name="val parsed = spark.read…"/>
          <p:cNvSpPr txBox="1"/>
          <p:nvPr/>
        </p:nvSpPr>
        <p:spPr>
          <a:xfrm>
            <a:off x="2393548" y="1373043"/>
            <a:ext cx="4356904"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val parsed = spark.read</a:t>
            </a:r>
          </a:p>
          <a:p>
            <a:pPr/>
            <a:r>
              <a:t>      .option("header", "true")</a:t>
            </a:r>
          </a:p>
          <a:p>
            <a:pPr/>
            <a:r>
              <a:t>      .option("nullValue", "?")</a:t>
            </a:r>
          </a:p>
          <a:p>
            <a:pPr/>
            <a:r>
              <a:t>      .option("inferSchema", "true")</a:t>
            </a:r>
          </a:p>
          <a:p>
            <a:pPr/>
            <a:r>
              <a:t>      .csv("/Volumes/Transcend/DATA/linkage")</a:t>
            </a:r>
          </a:p>
          <a:p>
            <a:pPr>
              <a:defRPr b="1"/>
            </a:pPr>
            <a:r>
              <a:t>    parsed.show()</a:t>
            </a:r>
          </a:p>
        </p:txBody>
      </p:sp>
      <p:sp>
        <p:nvSpPr>
          <p:cNvPr id="257" name="parsed: org.apache.spark.sql.DataFrame = [id_1: int, id_2: int ... 10 more fields]…"/>
          <p:cNvSpPr txBox="1"/>
          <p:nvPr/>
        </p:nvSpPr>
        <p:spPr>
          <a:xfrm>
            <a:off x="771411" y="3300712"/>
            <a:ext cx="12130757" cy="31267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3000"/>
              </a:lnSpc>
              <a:defRPr sz="1200">
                <a:solidFill>
                  <a:srgbClr val="212121"/>
                </a:solidFill>
                <a:latin typeface="Monaco"/>
                <a:ea typeface="Monaco"/>
                <a:cs typeface="Monaco"/>
                <a:sym typeface="Monaco"/>
              </a:defRPr>
            </a:pPr>
            <a:r>
              <a:t>parsed: org.apache.spark.sql.DataFrame = [id_1: int, id_2: int ... 10 more fields]</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id_1| id_2|cmp_fname_c1|cmp_fname_c2|cmp_lname_c1|cmp_lname_c2|cmp_sex|cmp_bd|cmp_bm|cmp_by|cmp_plz|is_match|</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3148| 8326|         1.0|        null|         1.0|        null|      1|     1|     1|     1|      1|    true|</a:t>
            </a:r>
          </a:p>
          <a:p>
            <a:pPr defTabSz="457200">
              <a:lnSpc>
                <a:spcPts val="3000"/>
              </a:lnSpc>
              <a:defRPr sz="1200">
                <a:solidFill>
                  <a:srgbClr val="212121"/>
                </a:solidFill>
                <a:latin typeface="Monaco"/>
                <a:ea typeface="Monaco"/>
                <a:cs typeface="Monaco"/>
                <a:sym typeface="Monaco"/>
              </a:defRPr>
            </a:pPr>
            <a:r>
              <a:t>|14055|94934|         1.0|        null|         1.0|        null|      1|     1|     1|     1|      1|    true|</a:t>
            </a:r>
          </a:p>
          <a:p>
            <a:pPr defTabSz="457200">
              <a:lnSpc>
                <a:spcPts val="3000"/>
              </a:lnSpc>
              <a:defRPr sz="1200">
                <a:solidFill>
                  <a:srgbClr val="212121"/>
                </a:solidFill>
                <a:latin typeface="Monaco"/>
                <a:ea typeface="Monaco"/>
                <a:cs typeface="Monaco"/>
                <a:sym typeface="Monaco"/>
              </a:defRPr>
            </a:pPr>
            <a:r>
              <a:t>|33948|34740|         1.0|        null|         1.0|        null|      1|     1|     1|     1|      1|    true|</a:t>
            </a:r>
          </a:p>
          <a:p>
            <a:pPr defTabSz="457200">
              <a:lnSpc>
                <a:spcPts val="3000"/>
              </a:lnSpc>
              <a:defRPr sz="1200">
                <a:solidFill>
                  <a:srgbClr val="212121"/>
                </a:solidFill>
                <a:latin typeface="Monaco"/>
                <a:ea typeface="Monaco"/>
                <a:cs typeface="Monaco"/>
                <a:sym typeface="Monaco"/>
              </a:defRPr>
            </a:pPr>
            <a:r>
              <a:t>|  946|71870|         1.0|        null|         1.0|        null|      1|     1|     1|     1|      1|    true|</a:t>
            </a:r>
          </a:p>
          <a:p>
            <a:pPr defTabSz="457200">
              <a:lnSpc>
                <a:spcPts val="3000"/>
              </a:lnSpc>
              <a:defRPr sz="1200">
                <a:solidFill>
                  <a:srgbClr val="212121"/>
                </a:solidFill>
                <a:latin typeface="Monaco"/>
                <a:ea typeface="Monaco"/>
                <a:cs typeface="Monaco"/>
                <a:sym typeface="Monaco"/>
              </a:defRPr>
            </a:pPr>
            <a:r>
              <a:t>|64880|71676|         1.0|        null|         1.0|        null|      1|     1|     1|     1|      1|    true|</a:t>
            </a:r>
          </a:p>
          <a:p>
            <a:pPr defTabSz="457200">
              <a:lnSpc>
                <a:spcPts val="3000"/>
              </a:lnSpc>
              <a:defRPr sz="1200">
                <a:solidFill>
                  <a:srgbClr val="212121"/>
                </a:solidFill>
                <a:latin typeface="Monaco"/>
                <a:ea typeface="Monaco"/>
                <a:cs typeface="Monaco"/>
                <a:sym typeface="Monaco"/>
              </a:defRPr>
            </a:pPr>
            <a:r>
              <a:t>|25739|45991|         1.0|        null|         1.0|        null|      1|     1|     1|     1|      1|    true|</a:t>
            </a:r>
          </a:p>
          <a:p>
            <a:pPr defTabSz="457200">
              <a:lnSpc>
                <a:spcPts val="3000"/>
              </a:lnSpc>
              <a:defRPr sz="1200">
                <a:solidFill>
                  <a:srgbClr val="212121"/>
                </a:solidFill>
                <a:latin typeface="Monaco"/>
                <a:ea typeface="Monaco"/>
                <a:cs typeface="Monaco"/>
                <a:sym typeface="Monaco"/>
              </a:defRPr>
            </a:pPr>
            <a:r>
              <a:t>|62415|93584|         1.0|        null|         1.0|        null|      1|     1|     1|     1|      0|    true|</a:t>
            </a:r>
          </a:p>
          <a:p>
            <a:pPr defTabSz="457200">
              <a:lnSpc>
                <a:spcPts val="3000"/>
              </a:lnSpc>
              <a:defRPr sz="1200">
                <a:solidFill>
                  <a:srgbClr val="212121"/>
                </a:solidFill>
                <a:latin typeface="Monaco"/>
                <a:ea typeface="Monaco"/>
                <a:cs typeface="Monaco"/>
                <a:sym typeface="Monaco"/>
              </a:defRPr>
            </a:pPr>
            <a:r>
              <a:t>|27995|31399|         1.0|        null|         1.0|        null|      1|     1|     1|     1|      1|    true|</a:t>
            </a:r>
          </a:p>
          <a:p>
            <a:pPr defTabSz="457200">
              <a:lnSpc>
                <a:spcPts val="3000"/>
              </a:lnSpc>
              <a:defRPr sz="1200">
                <a:solidFill>
                  <a:srgbClr val="212121"/>
                </a:solidFill>
                <a:latin typeface="Monaco"/>
                <a:ea typeface="Monaco"/>
                <a:cs typeface="Monaco"/>
                <a:sym typeface="Monaco"/>
              </a:defRPr>
            </a:pPr>
            <a:r>
              <a:t>| 4909|12238|         1.0|        null|         1.0|        null|      1|     1|     1|     1|      1|    true|</a:t>
            </a:r>
          </a:p>
          <a:p>
            <a:pPr defTabSz="457200">
              <a:lnSpc>
                <a:spcPts val="3000"/>
              </a:lnSpc>
              <a:defRPr sz="1200">
                <a:solidFill>
                  <a:srgbClr val="212121"/>
                </a:solidFill>
                <a:latin typeface="Monaco"/>
                <a:ea typeface="Monaco"/>
                <a:cs typeface="Monaco"/>
                <a:sym typeface="Monaco"/>
              </a:defRPr>
            </a:pPr>
            <a:r>
              <a:t>|15161|16743|         1.0|        null|         1.0|        null|      1|     1|     1|     1|      1|    true|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Parse the  RDD (2)"/>
          <p:cNvSpPr txBox="1"/>
          <p:nvPr>
            <p:ph type="title"/>
          </p:nvPr>
        </p:nvSpPr>
        <p:spPr>
          <a:prstGeom prst="rect">
            <a:avLst/>
          </a:prstGeom>
        </p:spPr>
        <p:txBody>
          <a:bodyPr/>
          <a:lstStyle/>
          <a:p>
            <a:pPr/>
            <a:r>
              <a:t>Parse the  RDD (2)</a:t>
            </a:r>
          </a:p>
        </p:txBody>
      </p:sp>
      <p:sp>
        <p:nvSpPr>
          <p:cNvPr id="262" name="val parsed = spark.read…"/>
          <p:cNvSpPr txBox="1"/>
          <p:nvPr/>
        </p:nvSpPr>
        <p:spPr>
          <a:xfrm>
            <a:off x="2393548" y="1373043"/>
            <a:ext cx="4356904" cy="204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val parsed = spark.read</a:t>
            </a:r>
          </a:p>
          <a:p>
            <a:pPr/>
            <a:r>
              <a:t>      .option("header", "true")</a:t>
            </a:r>
          </a:p>
          <a:p>
            <a:pPr/>
            <a:r>
              <a:t>      .option("nullValue", "?")</a:t>
            </a:r>
          </a:p>
          <a:p>
            <a:pPr/>
            <a:r>
              <a:t>      .option("inferSchema", "true")</a:t>
            </a:r>
          </a:p>
          <a:p>
            <a:pPr/>
            <a:r>
              <a:t>      .csv("/Volumes/Transcend/DATA/linkage")</a:t>
            </a:r>
          </a:p>
          <a:p>
            <a:pPr/>
            <a:r>
              <a:t>    parsed.show()</a:t>
            </a:r>
          </a:p>
          <a:p>
            <a:pPr>
              <a:defRPr b="1"/>
            </a:pPr>
            <a:r>
              <a:t>   parsed.printSchema()</a:t>
            </a:r>
          </a:p>
        </p:txBody>
      </p:sp>
      <p:sp>
        <p:nvSpPr>
          <p:cNvPr id="263" name="root…"/>
          <p:cNvSpPr txBox="1"/>
          <p:nvPr/>
        </p:nvSpPr>
        <p:spPr>
          <a:xfrm>
            <a:off x="2507922" y="3630267"/>
            <a:ext cx="4128156" cy="29235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ts val="3000"/>
              </a:lnSpc>
              <a:defRPr sz="1200">
                <a:solidFill>
                  <a:srgbClr val="212121"/>
                </a:solidFill>
                <a:latin typeface="Monaco"/>
                <a:ea typeface="Monaco"/>
                <a:cs typeface="Monaco"/>
                <a:sym typeface="Monaco"/>
              </a:defRPr>
            </a:pPr>
            <a:r>
              <a:t>root</a:t>
            </a:r>
          </a:p>
          <a:p>
            <a:pPr defTabSz="457200">
              <a:lnSpc>
                <a:spcPts val="3000"/>
              </a:lnSpc>
              <a:defRPr sz="1200">
                <a:solidFill>
                  <a:srgbClr val="212121"/>
                </a:solidFill>
                <a:latin typeface="Monaco"/>
                <a:ea typeface="Monaco"/>
                <a:cs typeface="Monaco"/>
                <a:sym typeface="Monaco"/>
              </a:defRPr>
            </a:pPr>
            <a:r>
              <a:t> |-- id_1: integer (nullable = true)</a:t>
            </a:r>
          </a:p>
          <a:p>
            <a:pPr defTabSz="457200">
              <a:lnSpc>
                <a:spcPts val="3000"/>
              </a:lnSpc>
              <a:defRPr sz="1200">
                <a:solidFill>
                  <a:srgbClr val="212121"/>
                </a:solidFill>
                <a:latin typeface="Monaco"/>
                <a:ea typeface="Monaco"/>
                <a:cs typeface="Monaco"/>
                <a:sym typeface="Monaco"/>
              </a:defRPr>
            </a:pPr>
            <a:r>
              <a:t> |-- id_2: integer (nullable = true)</a:t>
            </a:r>
          </a:p>
          <a:p>
            <a:pPr defTabSz="457200">
              <a:lnSpc>
                <a:spcPts val="3000"/>
              </a:lnSpc>
              <a:defRPr sz="1200">
                <a:solidFill>
                  <a:srgbClr val="212121"/>
                </a:solidFill>
                <a:latin typeface="Monaco"/>
                <a:ea typeface="Monaco"/>
                <a:cs typeface="Monaco"/>
                <a:sym typeface="Monaco"/>
              </a:defRPr>
            </a:pPr>
            <a:r>
              <a:t> |-- cmp_fname_c1: double (nullable = true)</a:t>
            </a:r>
          </a:p>
          <a:p>
            <a:pPr defTabSz="457200">
              <a:lnSpc>
                <a:spcPts val="3000"/>
              </a:lnSpc>
              <a:defRPr sz="1200">
                <a:solidFill>
                  <a:srgbClr val="212121"/>
                </a:solidFill>
                <a:latin typeface="Monaco"/>
                <a:ea typeface="Monaco"/>
                <a:cs typeface="Monaco"/>
                <a:sym typeface="Monaco"/>
              </a:defRPr>
            </a:pPr>
            <a:r>
              <a:t> |-- cmp_fname_c2: double (nullable = true)</a:t>
            </a:r>
          </a:p>
          <a:p>
            <a:pPr defTabSz="457200">
              <a:lnSpc>
                <a:spcPts val="3000"/>
              </a:lnSpc>
              <a:defRPr sz="1200">
                <a:solidFill>
                  <a:srgbClr val="212121"/>
                </a:solidFill>
                <a:latin typeface="Monaco"/>
                <a:ea typeface="Monaco"/>
                <a:cs typeface="Monaco"/>
                <a:sym typeface="Monaco"/>
              </a:defRPr>
            </a:pPr>
            <a:r>
              <a:t> |-- cmp_lname_c1: double (nullable = true)</a:t>
            </a:r>
          </a:p>
          <a:p>
            <a:pPr defTabSz="457200">
              <a:lnSpc>
                <a:spcPts val="3000"/>
              </a:lnSpc>
              <a:defRPr sz="1200">
                <a:solidFill>
                  <a:srgbClr val="212121"/>
                </a:solidFill>
                <a:latin typeface="Monaco"/>
                <a:ea typeface="Monaco"/>
                <a:cs typeface="Monaco"/>
                <a:sym typeface="Monaco"/>
              </a:defRPr>
            </a:pPr>
            <a:r>
              <a:t> |-- cmp_lname_c2: double (nullable = true)</a:t>
            </a:r>
          </a:p>
          <a:p>
            <a:pPr defTabSz="457200">
              <a:lnSpc>
                <a:spcPts val="3000"/>
              </a:lnSpc>
              <a:defRPr sz="1200">
                <a:solidFill>
                  <a:srgbClr val="212121"/>
                </a:solidFill>
                <a:latin typeface="Monaco"/>
                <a:ea typeface="Monaco"/>
                <a:cs typeface="Monaco"/>
                <a:sym typeface="Monaco"/>
              </a:defRPr>
            </a:pPr>
            <a:r>
              <a:t> |-- cmp_sex: integer (nullable = true)</a:t>
            </a:r>
          </a:p>
          <a:p>
            <a:pPr defTabSz="457200">
              <a:lnSpc>
                <a:spcPts val="3000"/>
              </a:lnSpc>
              <a:defRPr sz="1200">
                <a:solidFill>
                  <a:srgbClr val="212121"/>
                </a:solidFill>
                <a:latin typeface="Monaco"/>
                <a:ea typeface="Monaco"/>
                <a:cs typeface="Monaco"/>
                <a:sym typeface="Monaco"/>
              </a:defRPr>
            </a:pPr>
            <a:r>
              <a:t> |-- cmp_bd: integer (nullable = true)</a:t>
            </a:r>
          </a:p>
          <a:p>
            <a:pPr defTabSz="457200">
              <a:lnSpc>
                <a:spcPts val="3000"/>
              </a:lnSpc>
              <a:defRPr sz="1200">
                <a:solidFill>
                  <a:srgbClr val="212121"/>
                </a:solidFill>
                <a:latin typeface="Monaco"/>
                <a:ea typeface="Monaco"/>
                <a:cs typeface="Monaco"/>
                <a:sym typeface="Monaco"/>
              </a:defRPr>
            </a:pPr>
            <a:r>
              <a:t> |-- cmp_bm: integer (nullable = true)</a:t>
            </a:r>
          </a:p>
          <a:p>
            <a:pPr defTabSz="457200">
              <a:lnSpc>
                <a:spcPts val="3000"/>
              </a:lnSpc>
              <a:defRPr sz="1200">
                <a:solidFill>
                  <a:srgbClr val="212121"/>
                </a:solidFill>
                <a:latin typeface="Monaco"/>
                <a:ea typeface="Monaco"/>
                <a:cs typeface="Monaco"/>
                <a:sym typeface="Monaco"/>
              </a:defRPr>
            </a:pPr>
            <a:r>
              <a:t> |-- cmp_by: integer (nullable = true)</a:t>
            </a:r>
          </a:p>
          <a:p>
            <a:pPr defTabSz="457200">
              <a:lnSpc>
                <a:spcPts val="3000"/>
              </a:lnSpc>
              <a:defRPr sz="1200">
                <a:solidFill>
                  <a:srgbClr val="212121"/>
                </a:solidFill>
                <a:latin typeface="Monaco"/>
                <a:ea typeface="Monaco"/>
                <a:cs typeface="Monaco"/>
                <a:sym typeface="Monaco"/>
              </a:defRPr>
            </a:pPr>
            <a:r>
              <a:t> |-- cmp_plz: integer (nullable = true)</a:t>
            </a:r>
          </a:p>
          <a:p>
            <a:pPr defTabSz="457200">
              <a:lnSpc>
                <a:spcPts val="3000"/>
              </a:lnSpc>
              <a:defRPr sz="1200">
                <a:solidFill>
                  <a:srgbClr val="212121"/>
                </a:solidFill>
                <a:latin typeface="Monaco"/>
                <a:ea typeface="Monaco"/>
                <a:cs typeface="Monaco"/>
                <a:sym typeface="Monaco"/>
              </a:defRPr>
            </a:pPr>
            <a:r>
              <a:t> |-- is_match: boolean (nullable = true)</a:t>
            </a:r>
          </a:p>
        </p:txBody>
      </p:sp>
      <p:sp>
        <p:nvSpPr>
          <p:cNvPr id="264" name="The inferred…"/>
          <p:cNvSpPr txBox="1"/>
          <p:nvPr/>
        </p:nvSpPr>
        <p:spPr>
          <a:xfrm>
            <a:off x="450730" y="3803611"/>
            <a:ext cx="1526417"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The inferred </a:t>
            </a:r>
          </a:p>
          <a:p>
            <a:pPr/>
            <a:r>
              <a:t>data structure: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Count the matches in the data"/>
          <p:cNvSpPr txBox="1"/>
          <p:nvPr>
            <p:ph type="title"/>
          </p:nvPr>
        </p:nvSpPr>
        <p:spPr>
          <a:prstGeom prst="rect">
            <a:avLst/>
          </a:prstGeom>
        </p:spPr>
        <p:txBody>
          <a:bodyPr/>
          <a:lstStyle/>
          <a:p>
            <a:pPr/>
            <a:r>
              <a:t>Count the matches in the data</a:t>
            </a:r>
          </a:p>
        </p:txBody>
      </p:sp>
      <p:sp>
        <p:nvSpPr>
          <p:cNvPr id="269" name="parsed.count()…"/>
          <p:cNvSpPr txBox="1"/>
          <p:nvPr/>
        </p:nvSpPr>
        <p:spPr>
          <a:xfrm>
            <a:off x="1254957" y="1652443"/>
            <a:ext cx="6634086" cy="1209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parsed.count()</a:t>
            </a:r>
          </a:p>
          <a:p>
            <a:pPr/>
            <a:r>
              <a:t>    parsed.cache()</a:t>
            </a:r>
          </a:p>
          <a:p>
            <a:pPr/>
            <a:r>
              <a:t>    parsed.groupBy("is_match").count().orderBy($"count".desc).show()</a:t>
            </a:r>
          </a:p>
        </p:txBody>
      </p:sp>
      <p:sp>
        <p:nvSpPr>
          <p:cNvPr id="270" name="res28: Long = 5749132…"/>
          <p:cNvSpPr txBox="1"/>
          <p:nvPr/>
        </p:nvSpPr>
        <p:spPr>
          <a:xfrm>
            <a:off x="1908352" y="3096288"/>
            <a:ext cx="5865799" cy="19075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ts val="3000"/>
              </a:lnSpc>
              <a:defRPr sz="1200">
                <a:solidFill>
                  <a:srgbClr val="212121"/>
                </a:solidFill>
                <a:latin typeface="Monaco"/>
                <a:ea typeface="Monaco"/>
                <a:cs typeface="Monaco"/>
                <a:sym typeface="Monaco"/>
              </a:defRPr>
            </a:pPr>
            <a:r>
              <a:t>res28: Long = 5749132</a:t>
            </a:r>
          </a:p>
          <a:p>
            <a:pPr defTabSz="457200">
              <a:lnSpc>
                <a:spcPts val="3000"/>
              </a:lnSpc>
              <a:defRPr sz="1200">
                <a:solidFill>
                  <a:srgbClr val="212121"/>
                </a:solidFill>
                <a:latin typeface="Monaco"/>
                <a:ea typeface="Monaco"/>
                <a:cs typeface="Monaco"/>
                <a:sym typeface="Monaco"/>
              </a:defRPr>
            </a:pPr>
            <a:r>
              <a:t>res29: parsed.type = [id_1: int, id_2: int ... 10 more fields]</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|is_match|  count|</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false|5728201|</a:t>
            </a:r>
          </a:p>
          <a:p>
            <a:pPr defTabSz="457200">
              <a:lnSpc>
                <a:spcPts val="3000"/>
              </a:lnSpc>
              <a:defRPr sz="1200">
                <a:solidFill>
                  <a:srgbClr val="212121"/>
                </a:solidFill>
                <a:latin typeface="Monaco"/>
                <a:ea typeface="Monaco"/>
                <a:cs typeface="Monaco"/>
                <a:sym typeface="Monaco"/>
              </a:defRPr>
            </a:pPr>
            <a:r>
              <a:t>|    true|  20931|</a:t>
            </a:r>
          </a:p>
          <a:p>
            <a:pPr defTabSz="457200">
              <a:lnSpc>
                <a:spcPts val="3000"/>
              </a:lnSpc>
              <a:defRPr sz="1200">
                <a:solidFill>
                  <a:srgbClr val="212121"/>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Can do it with SQL"/>
          <p:cNvSpPr txBox="1"/>
          <p:nvPr>
            <p:ph type="title"/>
          </p:nvPr>
        </p:nvSpPr>
        <p:spPr>
          <a:prstGeom prst="rect">
            <a:avLst/>
          </a:prstGeom>
        </p:spPr>
        <p:txBody>
          <a:bodyPr/>
          <a:lstStyle/>
          <a:p>
            <a:pPr/>
            <a:r>
              <a:t>Can do it with SQL</a:t>
            </a:r>
          </a:p>
        </p:txBody>
      </p:sp>
      <p:sp>
        <p:nvSpPr>
          <p:cNvPr id="275" name="parsed.createOrReplaceTempView(&quot;linkage&quot;)…"/>
          <p:cNvSpPr txBox="1"/>
          <p:nvPr/>
        </p:nvSpPr>
        <p:spPr>
          <a:xfrm>
            <a:off x="2306874" y="1518433"/>
            <a:ext cx="4530252" cy="204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parsed.createOrReplaceTempView("linkage")</a:t>
            </a:r>
          </a:p>
          <a:p>
            <a:pPr/>
            <a:r>
              <a:t>    spark.sql("""</a:t>
            </a:r>
          </a:p>
          <a:p>
            <a:pPr/>
            <a:r>
              <a:t>      SELECT is_match, COUNT(*) cnt</a:t>
            </a:r>
          </a:p>
          <a:p>
            <a:pPr/>
            <a:r>
              <a:t>      FROM linkage</a:t>
            </a:r>
          </a:p>
          <a:p>
            <a:pPr/>
            <a:r>
              <a:t>      GROUP BY is_match</a:t>
            </a:r>
          </a:p>
          <a:p>
            <a:pPr/>
            <a:r>
              <a:t>      ORDER BY cnt DESC</a:t>
            </a:r>
          </a:p>
          <a:p>
            <a:pPr/>
            <a:r>
              <a:t>    """).show()</a:t>
            </a:r>
          </a:p>
        </p:txBody>
      </p:sp>
      <p:sp>
        <p:nvSpPr>
          <p:cNvPr id="276" name="+--------+-------+…"/>
          <p:cNvSpPr txBox="1"/>
          <p:nvPr/>
        </p:nvSpPr>
        <p:spPr>
          <a:xfrm>
            <a:off x="3651108" y="3993024"/>
            <a:ext cx="1841784" cy="15011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|is_match|    cnt|</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false|5728201|</a:t>
            </a:r>
          </a:p>
          <a:p>
            <a:pPr defTabSz="457200">
              <a:lnSpc>
                <a:spcPts val="3000"/>
              </a:lnSpc>
              <a:defRPr sz="1200">
                <a:solidFill>
                  <a:srgbClr val="212121"/>
                </a:solidFill>
                <a:latin typeface="Monaco"/>
                <a:ea typeface="Monaco"/>
                <a:cs typeface="Monaco"/>
                <a:sym typeface="Monaco"/>
              </a:defRPr>
            </a:pPr>
            <a:r>
              <a:t>|    true|  20931|</a:t>
            </a:r>
          </a:p>
          <a:p>
            <a:pPr defTabSz="457200">
              <a:lnSpc>
                <a:spcPts val="3000"/>
              </a:lnSpc>
              <a:defRPr sz="1200">
                <a:solidFill>
                  <a:srgbClr val="212121"/>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Get description"/>
          <p:cNvSpPr txBox="1"/>
          <p:nvPr>
            <p:ph type="title"/>
          </p:nvPr>
        </p:nvSpPr>
        <p:spPr>
          <a:prstGeom prst="rect">
            <a:avLst/>
          </a:prstGeom>
        </p:spPr>
        <p:txBody>
          <a:bodyPr/>
          <a:lstStyle/>
          <a:p>
            <a:pPr/>
            <a:r>
              <a:t>Get description</a:t>
            </a:r>
          </a:p>
        </p:txBody>
      </p:sp>
      <p:sp>
        <p:nvSpPr>
          <p:cNvPr id="281" name="val summary = parsed.describe()…"/>
          <p:cNvSpPr txBox="1"/>
          <p:nvPr/>
        </p:nvSpPr>
        <p:spPr>
          <a:xfrm>
            <a:off x="996833" y="1525736"/>
            <a:ext cx="7150334" cy="1209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val summary = parsed.describe()</a:t>
            </a:r>
          </a:p>
          <a:p>
            <a:pPr/>
            <a:r>
              <a:t>    summary.show()</a:t>
            </a:r>
          </a:p>
          <a:p>
            <a:pPr/>
            <a:r>
              <a:t>    summary.select("summary", "cmp_fname_c1", "cmp_fname_c2").show()</a:t>
            </a:r>
          </a:p>
        </p:txBody>
      </p:sp>
      <p:sp>
        <p:nvSpPr>
          <p:cNvPr id="282" name="summary: org.apache.spark.sql.DataFrame = [summary: string, id_1: string ... 10 more fields]…"/>
          <p:cNvSpPr txBox="1"/>
          <p:nvPr/>
        </p:nvSpPr>
        <p:spPr>
          <a:xfrm>
            <a:off x="847723" y="2495656"/>
            <a:ext cx="21356031" cy="43459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3000"/>
              </a:lnSpc>
              <a:defRPr sz="1200">
                <a:solidFill>
                  <a:srgbClr val="212121"/>
                </a:solidFill>
                <a:latin typeface="Monaco"/>
                <a:ea typeface="Monaco"/>
                <a:cs typeface="Monaco"/>
                <a:sym typeface="Monaco"/>
              </a:defRPr>
            </a:pPr>
            <a:r>
              <a:t>summary: org.apache.spark.sql.DataFrame = [summary: string, id_1: string ... 10 more fields]</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|summary|              id_1|              id_2|      cmp_fname_c1|      cmp_fname_c2|      cmp_lname_c1|       cmp_lname_c2|           cmp_sex|             cmp_bd|             cmp_bm|             cmp_by|            cmp_plz|</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count|           5749132|           5749132|           5748125|            103698|           5749132|               2464|           5749132|            5748337|            5748337|            5748337|            5736289|</a:t>
            </a:r>
          </a:p>
          <a:p>
            <a:pPr defTabSz="457200">
              <a:lnSpc>
                <a:spcPts val="3000"/>
              </a:lnSpc>
              <a:defRPr sz="1200">
                <a:solidFill>
                  <a:srgbClr val="212121"/>
                </a:solidFill>
                <a:latin typeface="Monaco"/>
                <a:ea typeface="Monaco"/>
                <a:cs typeface="Monaco"/>
                <a:sym typeface="Monaco"/>
              </a:defRPr>
            </a:pPr>
            <a:r>
              <a:t>|   mean| 33324.48559643438| 66587.43558331935|0.7129024704436274|0.9000176718903216|0.3156278193084133|0.31841283153174377| 0.955001381078048|0.22446526708507172|0.48885529849763504| 0.2227485966810923|0.00552866147434343|</a:t>
            </a:r>
          </a:p>
          <a:p>
            <a:pPr defTabSz="457200">
              <a:lnSpc>
                <a:spcPts val="3000"/>
              </a:lnSpc>
              <a:defRPr sz="1200">
                <a:solidFill>
                  <a:srgbClr val="212121"/>
                </a:solidFill>
                <a:latin typeface="Monaco"/>
                <a:ea typeface="Monaco"/>
                <a:cs typeface="Monaco"/>
                <a:sym typeface="Monaco"/>
              </a:defRPr>
            </a:pPr>
            <a:r>
              <a:t>| stddev|23659.859374488213|23620.487613269885|0.3887583596162788|0.2713176105782331|0.3342336339615816|0.36856706620066537|0.2073011111689795| 0.4172297223846255| 0.4998758236779038|0.41609096298317344|0.07414914925420066|</a:t>
            </a:r>
          </a:p>
          <a:p>
            <a:pPr defTabSz="457200">
              <a:lnSpc>
                <a:spcPts val="3000"/>
              </a:lnSpc>
              <a:defRPr sz="1200">
                <a:solidFill>
                  <a:srgbClr val="212121"/>
                </a:solidFill>
                <a:latin typeface="Monaco"/>
                <a:ea typeface="Monaco"/>
                <a:cs typeface="Monaco"/>
                <a:sym typeface="Monaco"/>
              </a:defRPr>
            </a:pPr>
            <a:r>
              <a:t>|    min|                 1|                 6|               0.0|               0.0|               0.0|                0.0|                 0|                  0|                  0|                  0|                  0|</a:t>
            </a:r>
          </a:p>
          <a:p>
            <a:pPr defTabSz="457200">
              <a:lnSpc>
                <a:spcPts val="3000"/>
              </a:lnSpc>
              <a:defRPr sz="1200">
                <a:solidFill>
                  <a:srgbClr val="212121"/>
                </a:solidFill>
                <a:latin typeface="Monaco"/>
                <a:ea typeface="Monaco"/>
                <a:cs typeface="Monaco"/>
                <a:sym typeface="Monaco"/>
              </a:defRPr>
            </a:pPr>
            <a:r>
              <a:t>|    max|             99980|            100000|               1.0|               1.0|               1.0|                1.0|                 1|                  1|                  1|                  1|                  1|</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|summary|      cmp_fname_c1|      cmp_fname_c2|</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count|           5748125|            103698|</a:t>
            </a:r>
          </a:p>
          <a:p>
            <a:pPr defTabSz="457200">
              <a:lnSpc>
                <a:spcPts val="3000"/>
              </a:lnSpc>
              <a:defRPr sz="1200">
                <a:solidFill>
                  <a:srgbClr val="212121"/>
                </a:solidFill>
                <a:latin typeface="Monaco"/>
                <a:ea typeface="Monaco"/>
                <a:cs typeface="Monaco"/>
                <a:sym typeface="Monaco"/>
              </a:defRPr>
            </a:pPr>
            <a:r>
              <a:t>|   mean|0.7129024704436274|0.9000176718903216|</a:t>
            </a:r>
          </a:p>
          <a:p>
            <a:pPr defTabSz="457200">
              <a:lnSpc>
                <a:spcPts val="3000"/>
              </a:lnSpc>
              <a:defRPr sz="1200">
                <a:solidFill>
                  <a:srgbClr val="212121"/>
                </a:solidFill>
                <a:latin typeface="Monaco"/>
                <a:ea typeface="Monaco"/>
                <a:cs typeface="Monaco"/>
                <a:sym typeface="Monaco"/>
              </a:defRPr>
            </a:pPr>
            <a:r>
              <a:t>| stddev|0.3887583596162788|0.2713176105782331|</a:t>
            </a:r>
          </a:p>
          <a:p>
            <a:pPr defTabSz="457200">
              <a:lnSpc>
                <a:spcPts val="3000"/>
              </a:lnSpc>
              <a:defRPr sz="1200">
                <a:solidFill>
                  <a:srgbClr val="212121"/>
                </a:solidFill>
                <a:latin typeface="Monaco"/>
                <a:ea typeface="Monaco"/>
                <a:cs typeface="Monaco"/>
                <a:sym typeface="Monaco"/>
              </a:defRPr>
            </a:pPr>
            <a:r>
              <a:t>|    min|               0.0|               0.0|</a:t>
            </a:r>
          </a:p>
          <a:p>
            <a:pPr defTabSz="457200">
              <a:lnSpc>
                <a:spcPts val="3000"/>
              </a:lnSpc>
              <a:defRPr sz="1200">
                <a:solidFill>
                  <a:srgbClr val="212121"/>
                </a:solidFill>
                <a:latin typeface="Monaco"/>
                <a:ea typeface="Monaco"/>
                <a:cs typeface="Monaco"/>
                <a:sym typeface="Monaco"/>
              </a:defRPr>
            </a:pPr>
            <a:r>
              <a:t>|    max|               1.0|               1.0|</a:t>
            </a:r>
          </a:p>
          <a:p>
            <a:pPr defTabSz="457200">
              <a:lnSpc>
                <a:spcPts val="3000"/>
              </a:lnSpc>
              <a:defRPr sz="1200">
                <a:solidFill>
                  <a:srgbClr val="212121"/>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Define helper functions"/>
          <p:cNvSpPr txBox="1"/>
          <p:nvPr>
            <p:ph type="title"/>
          </p:nvPr>
        </p:nvSpPr>
        <p:spPr>
          <a:prstGeom prst="rect">
            <a:avLst/>
          </a:prstGeom>
        </p:spPr>
        <p:txBody>
          <a:bodyPr/>
          <a:lstStyle/>
          <a:p>
            <a:pPr/>
            <a:r>
              <a:t>Define helper functions</a:t>
            </a:r>
          </a:p>
        </p:txBody>
      </p:sp>
      <p:sp>
        <p:nvSpPr>
          <p:cNvPr id="285" name="def longForm(desc: DataFrame): DataFrame = {…"/>
          <p:cNvSpPr txBox="1"/>
          <p:nvPr/>
        </p:nvSpPr>
        <p:spPr>
          <a:xfrm>
            <a:off x="687475" y="1431938"/>
            <a:ext cx="7769050" cy="288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def longForm(desc: DataFrame): DataFrame = {</a:t>
            </a:r>
          </a:p>
          <a:p>
            <a:pPr/>
            <a:r>
              <a:t>    import desc.sparkSession.implicits._ // For toDF RDD -&gt; DataFrame conversion</a:t>
            </a:r>
          </a:p>
          <a:p>
            <a:pPr/>
            <a:r>
              <a:t>    val schema = desc.schema</a:t>
            </a:r>
          </a:p>
          <a:p>
            <a:pPr/>
            <a:r>
              <a:t>    desc.flatMap(row =&gt; {</a:t>
            </a:r>
          </a:p>
          <a:p>
            <a:pPr/>
            <a:r>
              <a:t>      val metric = row.getString(0)</a:t>
            </a:r>
          </a:p>
          <a:p>
            <a:pPr/>
            <a:r>
              <a:t>      (1 until row.size).map(i =&gt; (metric, schema(i).name, row.getString(i).toDouble))</a:t>
            </a:r>
          </a:p>
          <a:p>
            <a:pPr/>
            <a:r>
              <a:t>    })</a:t>
            </a:r>
          </a:p>
          <a:p>
            <a:pPr/>
            <a:r>
              <a:t>    .toDF("metric", "field", "value")</a:t>
            </a:r>
          </a:p>
          <a:p>
            <a:pPr/>
            <a:r>
              <a:t>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Define helper functions"/>
          <p:cNvSpPr txBox="1"/>
          <p:nvPr>
            <p:ph type="title"/>
          </p:nvPr>
        </p:nvSpPr>
        <p:spPr>
          <a:prstGeom prst="rect">
            <a:avLst/>
          </a:prstGeom>
        </p:spPr>
        <p:txBody>
          <a:bodyPr/>
          <a:lstStyle/>
          <a:p>
            <a:pPr/>
            <a:r>
              <a:t>Define helper functions</a:t>
            </a:r>
          </a:p>
        </p:txBody>
      </p:sp>
      <p:sp>
        <p:nvSpPr>
          <p:cNvPr id="288" name="def pivotSummary(desc: DataFrame): DataFrame = {…"/>
          <p:cNvSpPr txBox="1"/>
          <p:nvPr/>
        </p:nvSpPr>
        <p:spPr>
          <a:xfrm>
            <a:off x="1436285" y="1740169"/>
            <a:ext cx="6271430" cy="204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def pivotSummary(desc: DataFrame): DataFrame = {</a:t>
            </a:r>
          </a:p>
          <a:p>
            <a:pPr/>
            <a:r>
              <a:t>    val lf = longForm(desc)</a:t>
            </a:r>
          </a:p>
          <a:p>
            <a:pPr/>
            <a:r>
              <a:t>    lf.groupBy("field").</a:t>
            </a:r>
          </a:p>
          <a:p>
            <a:pPr/>
            <a:r>
              <a:t>      pivot("metric", Seq("count", "mean", "stddev", "min", "max")).</a:t>
            </a:r>
          </a:p>
          <a:p>
            <a:pPr/>
            <a:r>
              <a:t>      agg(first("value"))</a:t>
            </a:r>
          </a:p>
          <a:p>
            <a:pPr/>
            <a:r>
              <a:t>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Define helper functions"/>
          <p:cNvSpPr txBox="1"/>
          <p:nvPr>
            <p:ph type="title"/>
          </p:nvPr>
        </p:nvSpPr>
        <p:spPr>
          <a:prstGeom prst="rect">
            <a:avLst/>
          </a:prstGeom>
        </p:spPr>
        <p:txBody>
          <a:bodyPr/>
          <a:lstStyle/>
          <a:p>
            <a:pPr/>
            <a:r>
              <a:t>Define helper functions</a:t>
            </a:r>
          </a:p>
        </p:txBody>
      </p:sp>
      <p:sp>
        <p:nvSpPr>
          <p:cNvPr id="291" name="def crossTabs(scored: DataFrame, t: Double): DataFrame = {…"/>
          <p:cNvSpPr txBox="1"/>
          <p:nvPr/>
        </p:nvSpPr>
        <p:spPr>
          <a:xfrm>
            <a:off x="1663769" y="1156615"/>
            <a:ext cx="5816462" cy="540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def crossTabs(scored: DataFrame, t: Double): DataFrame = {</a:t>
            </a:r>
          </a:p>
          <a:p>
            <a:pPr/>
            <a:r>
              <a:t>    scored.</a:t>
            </a:r>
          </a:p>
          <a:p>
            <a:pPr/>
            <a:r>
              <a:t>      selectExpr(s"score &gt;= $t as above", "is_match").</a:t>
            </a:r>
          </a:p>
          <a:p>
            <a:pPr/>
            <a:r>
              <a:t>      groupBy("above").</a:t>
            </a:r>
          </a:p>
          <a:p>
            <a:pPr/>
            <a:r>
              <a:t>      pivot("is_match", Seq("true", "false")).</a:t>
            </a:r>
          </a:p>
          <a:p>
            <a:pPr/>
            <a:r>
              <a:t>      count()</a:t>
            </a:r>
          </a:p>
          <a:p>
            <a:pPr/>
            <a:r>
              <a:t>  }</a:t>
            </a:r>
          </a:p>
          <a:p>
            <a:pPr/>
          </a:p>
          <a:p>
            <a:pPr/>
            <a:r>
              <a:t>  case class Score(value: Double) {</a:t>
            </a:r>
          </a:p>
          <a:p>
            <a:pPr/>
            <a:r>
              <a:t>    def +(oi: Option[Int]) = {</a:t>
            </a:r>
          </a:p>
          <a:p>
            <a:pPr/>
            <a:r>
              <a:t>      Score(value + oi.getOrElse(0))</a:t>
            </a:r>
          </a:p>
          <a:p>
            <a:pPr/>
            <a:r>
              <a:t>    }</a:t>
            </a:r>
          </a:p>
          <a:p>
            <a:pPr/>
            <a:r>
              <a:t>  }</a:t>
            </a:r>
          </a:p>
          <a:p>
            <a:pPr/>
          </a:p>
          <a:p>
            <a:pPr/>
            <a:r>
              <a:t>  def scoreMatchData(md: MatchData): Double = {</a:t>
            </a:r>
          </a:p>
          <a:p>
            <a:pPr/>
            <a:r>
              <a:t>    (Score(md.cmp_lname_c1.getOrElse(0.0)) + md.cmp_plz +</a:t>
            </a:r>
          </a:p>
          <a:p>
            <a:pPr/>
            <a:r>
              <a:t>        md.cmp_by + md.cmp_bd + md.cmp_bm).value</a:t>
            </a:r>
          </a:p>
          <a:p>
            <a:pP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Outline of the lecture"/>
          <p:cNvSpPr txBox="1"/>
          <p:nvPr>
            <p:ph type="title"/>
          </p:nvPr>
        </p:nvSpPr>
        <p:spPr>
          <a:prstGeom prst="rect">
            <a:avLst/>
          </a:prstGeom>
        </p:spPr>
        <p:txBody>
          <a:bodyPr/>
          <a:lstStyle/>
          <a:p>
            <a:pPr/>
            <a:r>
              <a:t>Outline of the lecture</a:t>
            </a:r>
          </a:p>
        </p:txBody>
      </p:sp>
      <p:sp>
        <p:nvSpPr>
          <p:cNvPr id="130" name="Big Data (BD) is becoming increasingly important in many areas, since it makes available previously inaccessible information, and insights from that can change profoundly almost any fields.…"/>
          <p:cNvSpPr txBox="1"/>
          <p:nvPr>
            <p:ph type="body" idx="1"/>
          </p:nvPr>
        </p:nvSpPr>
        <p:spPr>
          <a:xfrm>
            <a:off x="457200" y="1600200"/>
            <a:ext cx="8229600" cy="4796452"/>
          </a:xfrm>
          <a:prstGeom prst="rect">
            <a:avLst/>
          </a:prstGeom>
        </p:spPr>
        <p:txBody>
          <a:bodyPr/>
          <a:lstStyle/>
          <a:p>
            <a:pPr marL="0" indent="0">
              <a:buSzTx/>
              <a:buFontTx/>
              <a:buNone/>
            </a:pPr>
            <a:r>
              <a:t>Big Data (BD) is becoming increasingly important in many areas, since it makes available previously inaccessible information, and insights from that can change profoundly almost any fields.</a:t>
            </a:r>
          </a:p>
          <a:p>
            <a:pPr marL="0" indent="0">
              <a:buSzTx/>
              <a:buFontTx/>
              <a:buNone/>
            </a:pPr>
          </a:p>
          <a:p>
            <a:pPr marL="0" indent="0">
              <a:buSzTx/>
              <a:buFontTx/>
              <a:buNone/>
            </a:pPr>
            <a:r>
              <a:t>Big Data is now used by most large enterprises, and small to medium companies are also getting involved.</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Use the helper functions"/>
          <p:cNvSpPr txBox="1"/>
          <p:nvPr>
            <p:ph type="title"/>
          </p:nvPr>
        </p:nvSpPr>
        <p:spPr>
          <a:prstGeom prst="rect">
            <a:avLst/>
          </a:prstGeom>
        </p:spPr>
        <p:txBody>
          <a:bodyPr/>
          <a:lstStyle/>
          <a:p>
            <a:pPr/>
            <a:r>
              <a:t>Use the helper functions</a:t>
            </a:r>
          </a:p>
        </p:txBody>
      </p:sp>
      <p:sp>
        <p:nvSpPr>
          <p:cNvPr id="294" name="val matchSummaryT = pivotSummary(matchSummary)…"/>
          <p:cNvSpPr txBox="1"/>
          <p:nvPr/>
        </p:nvSpPr>
        <p:spPr>
          <a:xfrm>
            <a:off x="1356085" y="1476608"/>
            <a:ext cx="6431830" cy="2606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val matchSummaryT = pivotSummary(matchSummary)</a:t>
            </a:r>
          </a:p>
          <a:p>
            <a:pPr/>
            <a:r>
              <a:t>    val missSummaryT = pivotSummary(missSummary)</a:t>
            </a:r>
          </a:p>
          <a:p>
            <a:pPr/>
            <a:r>
              <a:t>    matchSummaryT.createOrReplaceTempView("match_desc")</a:t>
            </a:r>
          </a:p>
          <a:p>
            <a:pPr/>
            <a:r>
              <a:t>    missSummaryT.createOrReplaceTempView("miss_desc")</a:t>
            </a:r>
          </a:p>
          <a:p>
            <a:pPr/>
            <a:r>
              <a:t>    spark.sql("""</a:t>
            </a:r>
          </a:p>
          <a:p>
            <a:pPr/>
            <a:r>
              <a:t>      SELECT a.field, a.count + b.count total, a.mean - b.mean delta</a:t>
            </a:r>
          </a:p>
          <a:p>
            <a:pPr/>
            <a:r>
              <a:t>      FROM match_desc a INNER JOIN miss_desc b ON a.field = b.field</a:t>
            </a:r>
          </a:p>
          <a:p>
            <a:pPr/>
            <a:r>
              <a:t>      ORDER BY delta DESC, total DESC</a:t>
            </a:r>
          </a:p>
          <a:p>
            <a:pPr/>
            <a:r>
              <a:t>    """).show()</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Results of the helper functions"/>
          <p:cNvSpPr txBox="1"/>
          <p:nvPr>
            <p:ph type="title"/>
          </p:nvPr>
        </p:nvSpPr>
        <p:spPr>
          <a:prstGeom prst="rect">
            <a:avLst/>
          </a:prstGeom>
        </p:spPr>
        <p:txBody>
          <a:bodyPr/>
          <a:lstStyle/>
          <a:p>
            <a:pPr/>
            <a:r>
              <a:t>Results of the helper functions</a:t>
            </a:r>
          </a:p>
        </p:txBody>
      </p:sp>
      <p:sp>
        <p:nvSpPr>
          <p:cNvPr id="297" name="matchSummaryT: org.apache.spark.sql.DataFrame = [field: string, count: double ... 4 more fields]…"/>
          <p:cNvSpPr txBox="1"/>
          <p:nvPr/>
        </p:nvSpPr>
        <p:spPr>
          <a:xfrm>
            <a:off x="844608" y="1940962"/>
            <a:ext cx="8975264" cy="37363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ts val="3000"/>
              </a:lnSpc>
              <a:defRPr sz="1200">
                <a:solidFill>
                  <a:srgbClr val="212121"/>
                </a:solidFill>
                <a:latin typeface="Monaco"/>
                <a:ea typeface="Monaco"/>
                <a:cs typeface="Monaco"/>
                <a:sym typeface="Monaco"/>
              </a:defRPr>
            </a:pPr>
            <a:r>
              <a:t>matchSummaryT: org.apache.spark.sql.DataFrame = [field: string, count: double ... 4 more fields]</a:t>
            </a:r>
          </a:p>
          <a:p>
            <a:pPr defTabSz="457200">
              <a:lnSpc>
                <a:spcPts val="3000"/>
              </a:lnSpc>
              <a:defRPr sz="1200">
                <a:solidFill>
                  <a:srgbClr val="212121"/>
                </a:solidFill>
                <a:latin typeface="Monaco"/>
                <a:ea typeface="Monaco"/>
                <a:cs typeface="Monaco"/>
                <a:sym typeface="Monaco"/>
              </a:defRPr>
            </a:pPr>
            <a:r>
              <a:t>missSummaryT: org.apache.spark.sql.DataFrame = [field: string, count: double ... 4 more fields]</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field|    total|               delta|</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id_1|5749132.0|  1255.8076310367542|</a:t>
            </a:r>
          </a:p>
          <a:p>
            <a:pPr defTabSz="457200">
              <a:lnSpc>
                <a:spcPts val="3000"/>
              </a:lnSpc>
              <a:defRPr sz="1200">
                <a:solidFill>
                  <a:srgbClr val="212121"/>
                </a:solidFill>
                <a:latin typeface="Monaco"/>
                <a:ea typeface="Monaco"/>
                <a:cs typeface="Monaco"/>
                <a:sym typeface="Monaco"/>
              </a:defRPr>
            </a:pPr>
            <a:r>
              <a:t>|     cmp_plz|5736289.0|  0.9563812499852176|</a:t>
            </a:r>
          </a:p>
          <a:p>
            <a:pPr defTabSz="457200">
              <a:lnSpc>
                <a:spcPts val="3000"/>
              </a:lnSpc>
              <a:defRPr sz="1200">
                <a:solidFill>
                  <a:srgbClr val="212121"/>
                </a:solidFill>
                <a:latin typeface="Monaco"/>
                <a:ea typeface="Monaco"/>
                <a:cs typeface="Monaco"/>
                <a:sym typeface="Monaco"/>
              </a:defRPr>
            </a:pPr>
            <a:r>
              <a:t>|cmp_lname_c2|   2464.0|  0.8064147192926264|</a:t>
            </a:r>
          </a:p>
          <a:p>
            <a:pPr defTabSz="457200">
              <a:lnSpc>
                <a:spcPts val="3000"/>
              </a:lnSpc>
              <a:defRPr sz="1200">
                <a:solidFill>
                  <a:srgbClr val="212121"/>
                </a:solidFill>
                <a:latin typeface="Monaco"/>
                <a:ea typeface="Monaco"/>
                <a:cs typeface="Monaco"/>
                <a:sym typeface="Monaco"/>
              </a:defRPr>
            </a:pPr>
            <a:r>
              <a:t>|      cmp_by|5748337.0|  0.7762059675300512|</a:t>
            </a:r>
          </a:p>
          <a:p>
            <a:pPr defTabSz="457200">
              <a:lnSpc>
                <a:spcPts val="3000"/>
              </a:lnSpc>
              <a:defRPr sz="1200">
                <a:solidFill>
                  <a:srgbClr val="212121"/>
                </a:solidFill>
                <a:latin typeface="Monaco"/>
                <a:ea typeface="Monaco"/>
                <a:cs typeface="Monaco"/>
                <a:sym typeface="Monaco"/>
              </a:defRPr>
            </a:pPr>
            <a:r>
              <a:t>|      cmp_bd|5748337.0|   0.775442311783404|</a:t>
            </a:r>
          </a:p>
          <a:p>
            <a:pPr defTabSz="457200">
              <a:lnSpc>
                <a:spcPts val="3000"/>
              </a:lnSpc>
              <a:defRPr sz="1200">
                <a:solidFill>
                  <a:srgbClr val="212121"/>
                </a:solidFill>
                <a:latin typeface="Monaco"/>
                <a:ea typeface="Monaco"/>
                <a:cs typeface="Monaco"/>
                <a:sym typeface="Monaco"/>
              </a:defRPr>
            </a:pPr>
            <a:r>
              <a:t>|cmp_lname_c1|5749132.0|  0.6838772482590526|</a:t>
            </a:r>
          </a:p>
          <a:p>
            <a:pPr defTabSz="457200">
              <a:lnSpc>
                <a:spcPts val="3000"/>
              </a:lnSpc>
              <a:defRPr sz="1200">
                <a:solidFill>
                  <a:srgbClr val="212121"/>
                </a:solidFill>
                <a:latin typeface="Monaco"/>
                <a:ea typeface="Monaco"/>
                <a:cs typeface="Monaco"/>
                <a:sym typeface="Monaco"/>
              </a:defRPr>
            </a:pPr>
            <a:r>
              <a:t>|      cmp_bm|5748337.0|  0.5109496938298685|</a:t>
            </a:r>
          </a:p>
          <a:p>
            <a:pPr defTabSz="457200">
              <a:lnSpc>
                <a:spcPts val="3000"/>
              </a:lnSpc>
              <a:defRPr sz="1200">
                <a:solidFill>
                  <a:srgbClr val="212121"/>
                </a:solidFill>
                <a:latin typeface="Monaco"/>
                <a:ea typeface="Monaco"/>
                <a:cs typeface="Monaco"/>
                <a:sym typeface="Monaco"/>
              </a:defRPr>
            </a:pPr>
            <a:r>
              <a:t>|cmp_fname_c1|5748125.0|  0.2854529057460786|</a:t>
            </a:r>
          </a:p>
          <a:p>
            <a:pPr defTabSz="457200">
              <a:lnSpc>
                <a:spcPts val="3000"/>
              </a:lnSpc>
              <a:defRPr sz="1200">
                <a:solidFill>
                  <a:srgbClr val="212121"/>
                </a:solidFill>
                <a:latin typeface="Monaco"/>
                <a:ea typeface="Monaco"/>
                <a:cs typeface="Monaco"/>
                <a:sym typeface="Monaco"/>
              </a:defRPr>
            </a:pPr>
            <a:r>
              <a:t>|cmp_fname_c2| 103698.0| 0.09104268062280008|</a:t>
            </a:r>
          </a:p>
          <a:p>
            <a:pPr defTabSz="457200">
              <a:lnSpc>
                <a:spcPts val="3000"/>
              </a:lnSpc>
              <a:defRPr sz="1200">
                <a:solidFill>
                  <a:srgbClr val="212121"/>
                </a:solidFill>
                <a:latin typeface="Monaco"/>
                <a:ea typeface="Monaco"/>
                <a:cs typeface="Monaco"/>
                <a:sym typeface="Monaco"/>
              </a:defRPr>
            </a:pPr>
            <a:r>
              <a:t>|     cmp_sex|5749132.0|0.032408185250332844|</a:t>
            </a:r>
          </a:p>
          <a:p>
            <a:pPr defTabSz="457200">
              <a:lnSpc>
                <a:spcPts val="3000"/>
              </a:lnSpc>
              <a:defRPr sz="1200">
                <a:solidFill>
                  <a:srgbClr val="212121"/>
                </a:solidFill>
                <a:latin typeface="Monaco"/>
                <a:ea typeface="Monaco"/>
                <a:cs typeface="Monaco"/>
                <a:sym typeface="Monaco"/>
              </a:defRPr>
            </a:pPr>
            <a:r>
              <a:t>|        id_2|5749132.0| -15383.483201807663|</a:t>
            </a:r>
          </a:p>
          <a:p>
            <a:pPr defTabSz="457200">
              <a:lnSpc>
                <a:spcPts val="3000"/>
              </a:lnSpc>
              <a:defRPr sz="1200">
                <a:solidFill>
                  <a:srgbClr val="212121"/>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Final result"/>
          <p:cNvSpPr txBox="1"/>
          <p:nvPr>
            <p:ph type="title"/>
          </p:nvPr>
        </p:nvSpPr>
        <p:spPr>
          <a:prstGeom prst="rect">
            <a:avLst/>
          </a:prstGeom>
        </p:spPr>
        <p:txBody>
          <a:bodyPr/>
          <a:lstStyle/>
          <a:p>
            <a:pPr/>
            <a:r>
              <a:t>Final result</a:t>
            </a:r>
          </a:p>
        </p:txBody>
      </p:sp>
      <p:sp>
        <p:nvSpPr>
          <p:cNvPr id="300" name="val matchData = parsed.as[MatchData]…"/>
          <p:cNvSpPr txBox="1"/>
          <p:nvPr/>
        </p:nvSpPr>
        <p:spPr>
          <a:xfrm>
            <a:off x="2594354" y="1626456"/>
            <a:ext cx="3955292"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val matchData = parsed.as[MatchData]</a:t>
            </a:r>
          </a:p>
          <a:p>
            <a:pPr/>
            <a:r>
              <a:t>    val scored = matchData.map { md =&gt;</a:t>
            </a:r>
          </a:p>
          <a:p>
            <a:pPr/>
            <a:r>
              <a:t>      (scoreMatchData(md), md.is_match)</a:t>
            </a:r>
          </a:p>
          <a:p>
            <a:pPr/>
            <a:r>
              <a:t>    }.toDF("score", "is_match")</a:t>
            </a:r>
          </a:p>
          <a:p>
            <a:pPr/>
            <a:r>
              <a:t>    crossTabs(scored, 4.0).show()</a:t>
            </a:r>
          </a:p>
        </p:txBody>
      </p:sp>
      <p:sp>
        <p:nvSpPr>
          <p:cNvPr id="301" name="matchData: org.apache.spark.sql.Dataset[MatchData] = [id_1: int, id_2: int ... 10 more fields]…"/>
          <p:cNvSpPr txBox="1"/>
          <p:nvPr/>
        </p:nvSpPr>
        <p:spPr>
          <a:xfrm>
            <a:off x="2028908" y="3603114"/>
            <a:ext cx="8792355" cy="19075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ts val="3000"/>
              </a:lnSpc>
              <a:defRPr sz="1200">
                <a:solidFill>
                  <a:srgbClr val="212121"/>
                </a:solidFill>
                <a:latin typeface="Monaco"/>
                <a:ea typeface="Monaco"/>
                <a:cs typeface="Monaco"/>
                <a:sym typeface="Monaco"/>
              </a:defRPr>
            </a:pPr>
            <a:r>
              <a:t>matchData: org.apache.spark.sql.Dataset[MatchData] = [id_1: int, id_2: int ... 10 more fields]</a:t>
            </a:r>
          </a:p>
          <a:p>
            <a:pPr defTabSz="457200">
              <a:lnSpc>
                <a:spcPts val="3000"/>
              </a:lnSpc>
              <a:defRPr sz="1200">
                <a:solidFill>
                  <a:srgbClr val="212121"/>
                </a:solidFill>
                <a:latin typeface="Monaco"/>
                <a:ea typeface="Monaco"/>
                <a:cs typeface="Monaco"/>
                <a:sym typeface="Monaco"/>
              </a:defRPr>
            </a:pPr>
            <a:r>
              <a:t>scored: org.apache.spark.sql.DataFrame = [score: double, is_match: boolean]</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|above| true|  false|</a:t>
            </a:r>
          </a:p>
          <a:p>
            <a:pPr defTabSz="457200">
              <a:lnSpc>
                <a:spcPts val="3000"/>
              </a:lnSpc>
              <a:defRPr sz="1200">
                <a:solidFill>
                  <a:srgbClr val="212121"/>
                </a:solidFill>
                <a:latin typeface="Monaco"/>
                <a:ea typeface="Monaco"/>
                <a:cs typeface="Monaco"/>
                <a:sym typeface="Monaco"/>
              </a:defRPr>
            </a:pPr>
            <a:r>
              <a:t>+-----+-----+-------+</a:t>
            </a:r>
          </a:p>
          <a:p>
            <a:pPr defTabSz="457200">
              <a:lnSpc>
                <a:spcPts val="3000"/>
              </a:lnSpc>
              <a:defRPr sz="1200">
                <a:solidFill>
                  <a:srgbClr val="212121"/>
                </a:solidFill>
                <a:latin typeface="Monaco"/>
                <a:ea typeface="Monaco"/>
                <a:cs typeface="Monaco"/>
                <a:sym typeface="Monaco"/>
              </a:defRPr>
            </a:pPr>
            <a:r>
              <a:t>| true|20871|    637|</a:t>
            </a:r>
          </a:p>
          <a:p>
            <a:pPr defTabSz="457200">
              <a:lnSpc>
                <a:spcPts val="3000"/>
              </a:lnSpc>
              <a:defRPr sz="1200">
                <a:solidFill>
                  <a:srgbClr val="212121"/>
                </a:solidFill>
                <a:latin typeface="Monaco"/>
                <a:ea typeface="Monaco"/>
                <a:cs typeface="Monaco"/>
                <a:sym typeface="Monaco"/>
              </a:defRPr>
            </a:pPr>
            <a:r>
              <a:t>|false|   60|5727564|</a:t>
            </a:r>
          </a:p>
          <a:p>
            <a:pPr defTabSz="457200">
              <a:lnSpc>
                <a:spcPts val="3000"/>
              </a:lnSpc>
              <a:defRPr sz="1200">
                <a:solidFill>
                  <a:srgbClr val="212121"/>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Assignment"/>
          <p:cNvSpPr txBox="1"/>
          <p:nvPr>
            <p:ph type="title"/>
          </p:nvPr>
        </p:nvSpPr>
        <p:spPr>
          <a:prstGeom prst="rect">
            <a:avLst/>
          </a:prstGeom>
        </p:spPr>
        <p:txBody>
          <a:bodyPr/>
          <a:lstStyle/>
          <a:p>
            <a:pPr/>
            <a:r>
              <a:t>Assignment</a:t>
            </a:r>
          </a:p>
        </p:txBody>
      </p:sp>
      <p:sp>
        <p:nvSpPr>
          <p:cNvPr id="306" name="Find a dataset in CSV form…"/>
          <p:cNvSpPr txBox="1"/>
          <p:nvPr>
            <p:ph type="body" idx="1"/>
          </p:nvPr>
        </p:nvSpPr>
        <p:spPr>
          <a:xfrm>
            <a:off x="457200" y="1600200"/>
            <a:ext cx="8229600" cy="4793606"/>
          </a:xfrm>
          <a:prstGeom prst="rect">
            <a:avLst/>
          </a:prstGeom>
        </p:spPr>
        <p:txBody>
          <a:bodyPr/>
          <a:lstStyle/>
          <a:p>
            <a:pPr/>
            <a:r>
              <a:t>Find a dataset in CSV form</a:t>
            </a:r>
          </a:p>
          <a:p>
            <a:pPr/>
            <a:r>
              <a:t>Place it in a directory where Spark can see it</a:t>
            </a:r>
          </a:p>
          <a:p>
            <a:pPr/>
            <a:r>
              <a:t>Open it in Scala</a:t>
            </a:r>
          </a:p>
          <a:p>
            <a:pPr/>
            <a:r>
              <a:t>Explore it:</a:t>
            </a:r>
          </a:p>
          <a:p>
            <a:pPr lvl="2" marL="1257300" indent="-342900"/>
            <a:r>
              <a:t>print out a few rows</a:t>
            </a:r>
          </a:p>
          <a:p>
            <a:pPr lvl="2" marL="1257300" indent="-342900"/>
            <a:r>
              <a:t>find the datatype of each column</a:t>
            </a:r>
          </a:p>
          <a:p>
            <a:pPr lvl="2" marL="1257300" indent="-342900"/>
            <a:r>
              <a:t>try to get descriptive statistics</a:t>
            </a:r>
          </a:p>
          <a:p>
            <a:pPr/>
            <a:r>
              <a:t>Try to extract interesting information</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ummary of the lecture"/>
          <p:cNvSpPr txBox="1"/>
          <p:nvPr>
            <p:ph type="title"/>
          </p:nvPr>
        </p:nvSpPr>
        <p:spPr>
          <a:prstGeom prst="rect">
            <a:avLst/>
          </a:prstGeom>
        </p:spPr>
        <p:txBody>
          <a:bodyPr/>
          <a:lstStyle/>
          <a:p>
            <a:pPr/>
            <a:r>
              <a:t>Summary of the lecture</a:t>
            </a:r>
          </a:p>
        </p:txBody>
      </p:sp>
      <p:sp>
        <p:nvSpPr>
          <p:cNvPr id="309" name="We have reviewed BD in the SMACT framework, focusing on the “6V”-s common to all BD fields.…"/>
          <p:cNvSpPr txBox="1"/>
          <p:nvPr>
            <p:ph type="body" idx="1"/>
          </p:nvPr>
        </p:nvSpPr>
        <p:spPr>
          <a:xfrm>
            <a:off x="457200" y="1600200"/>
            <a:ext cx="8229600" cy="4827758"/>
          </a:xfrm>
          <a:prstGeom prst="rect">
            <a:avLst/>
          </a:prstGeom>
        </p:spPr>
        <p:txBody>
          <a:bodyPr/>
          <a:lstStyle/>
          <a:p>
            <a:pPr marL="0" indent="0">
              <a:buSzTx/>
              <a:buFontTx/>
              <a:buNone/>
            </a:pPr>
            <a:r>
              <a:t>We have reviewed BD in the SMACT framework, focusing on the “6V”-s common to all BD fields.</a:t>
            </a:r>
          </a:p>
          <a:p>
            <a:pPr marL="0" indent="0">
              <a:buSzTx/>
              <a:buFontTx/>
              <a:buNone/>
            </a:pPr>
          </a:p>
          <a:p>
            <a:pPr marL="0" indent="0">
              <a:buSzTx/>
              <a:buFontTx/>
              <a:buNone/>
            </a:pPr>
            <a:r>
              <a:t>We have used the popular Hadoop/Spark data cluster model with Scala to introduce RDD (Resilient Distributed Datasets) and get the first taste of dealing with BD.</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ummary of the lecture"/>
          <p:cNvSpPr txBox="1"/>
          <p:nvPr>
            <p:ph type="title"/>
          </p:nvPr>
        </p:nvSpPr>
        <p:spPr>
          <a:prstGeom prst="rect">
            <a:avLst/>
          </a:prstGeom>
        </p:spPr>
        <p:txBody>
          <a:bodyPr/>
          <a:lstStyle/>
          <a:p>
            <a:pPr/>
            <a:r>
              <a:t>Summary of the lecture</a:t>
            </a:r>
          </a:p>
        </p:txBody>
      </p:sp>
      <p:sp>
        <p:nvSpPr>
          <p:cNvPr id="312" name="By actually executing a simple BD processing task, we now have the foundations to proceed to more advanced explorations.…"/>
          <p:cNvSpPr txBox="1"/>
          <p:nvPr>
            <p:ph type="body" idx="1"/>
          </p:nvPr>
        </p:nvSpPr>
        <p:spPr>
          <a:xfrm>
            <a:off x="457200" y="1600200"/>
            <a:ext cx="8229600" cy="4827758"/>
          </a:xfrm>
          <a:prstGeom prst="rect">
            <a:avLst/>
          </a:prstGeom>
        </p:spPr>
        <p:txBody>
          <a:bodyPr/>
          <a:lstStyle/>
          <a:p>
            <a:pPr marL="0" indent="0">
              <a:buSzTx/>
              <a:buFontTx/>
              <a:buNone/>
            </a:pPr>
            <a:r>
              <a:t>By actually executing a simple BD processing task, we now have the foundations to proceed to more advanced explorations.</a:t>
            </a:r>
          </a:p>
          <a:p>
            <a:pPr marL="0" indent="0">
              <a:buSzTx/>
              <a:buFontTx/>
              <a:buNone/>
            </a:pPr>
          </a:p>
          <a:p>
            <a:pPr marL="0" indent="0">
              <a:buSzTx/>
              <a:buFontTx/>
              <a:buNone/>
            </a:pPr>
            <a:r>
              <a:t>Students are now ready to learn data analysis techniques using local datasets, so that they can transfer the methods to RDDs.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Outline of the lecture"/>
          <p:cNvSpPr txBox="1"/>
          <p:nvPr>
            <p:ph type="title"/>
          </p:nvPr>
        </p:nvSpPr>
        <p:spPr>
          <a:prstGeom prst="rect">
            <a:avLst/>
          </a:prstGeom>
        </p:spPr>
        <p:txBody>
          <a:bodyPr/>
          <a:lstStyle/>
          <a:p>
            <a:pPr/>
            <a:r>
              <a:t>Outline of the lecture</a:t>
            </a:r>
          </a:p>
        </p:txBody>
      </p:sp>
      <p:sp>
        <p:nvSpPr>
          <p:cNvPr id="133" name="But BD requires new technologies and skills, so that the important parts of information, hidden in huge volumes of noise, could be mined out.…"/>
          <p:cNvSpPr txBox="1"/>
          <p:nvPr>
            <p:ph type="body" idx="1"/>
          </p:nvPr>
        </p:nvSpPr>
        <p:spPr>
          <a:xfrm>
            <a:off x="457200" y="1600200"/>
            <a:ext cx="8229600" cy="4796452"/>
          </a:xfrm>
          <a:prstGeom prst="rect">
            <a:avLst/>
          </a:prstGeom>
        </p:spPr>
        <p:txBody>
          <a:bodyPr/>
          <a:lstStyle/>
          <a:p>
            <a:pPr marL="0" indent="0">
              <a:buSzTx/>
              <a:buFontTx/>
              <a:buNone/>
            </a:pPr>
            <a:r>
              <a:t>But BD requires new technologies and skills, so that the important parts of information, hidden in huge volumes of </a:t>
            </a:r>
            <a:r>
              <a:rPr i="1"/>
              <a:t>noise</a:t>
            </a:r>
            <a:r>
              <a:t>, could be </a:t>
            </a:r>
            <a:r>
              <a:rPr i="1"/>
              <a:t>mined out</a:t>
            </a:r>
            <a:r>
              <a:t>.</a:t>
            </a:r>
          </a:p>
          <a:p>
            <a:pPr marL="0" indent="0">
              <a:buSzTx/>
              <a:buFontTx/>
              <a:buNone/>
            </a:pPr>
          </a:p>
          <a:p>
            <a:pPr marL="0" indent="0">
              <a:buSzTx/>
              <a:buFontTx/>
              <a:buNone/>
            </a:pPr>
            <a:r>
              <a:t>This lecture introduces some basic BD concepts, tools, and gives leads for further study.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Where are we in the Course?"/>
          <p:cNvSpPr txBox="1"/>
          <p:nvPr>
            <p:ph type="title"/>
          </p:nvPr>
        </p:nvSpPr>
        <p:spPr>
          <a:prstGeom prst="rect">
            <a:avLst/>
          </a:prstGeom>
        </p:spPr>
        <p:txBody>
          <a:bodyPr/>
          <a:lstStyle/>
          <a:p>
            <a:pPr/>
            <a:r>
              <a:t>Where are we in the Course?</a:t>
            </a:r>
          </a:p>
        </p:txBody>
      </p:sp>
      <p:sp>
        <p:nvSpPr>
          <p:cNvPr id="136" name="Introduction: Background of IoT, Big Data, AI…"/>
          <p:cNvSpPr txBox="1"/>
          <p:nvPr>
            <p:ph type="body" idx="1"/>
          </p:nvPr>
        </p:nvSpPr>
        <p:spPr>
          <a:prstGeom prst="rect">
            <a:avLst/>
          </a:prstGeom>
        </p:spPr>
        <p:txBody>
          <a:bodyPr/>
          <a:lstStyle/>
          <a:p>
            <a:pPr/>
            <a:r>
              <a:t>Introduction: Background of IoT, Big Data, AI</a:t>
            </a:r>
          </a:p>
          <a:p>
            <a:pPr>
              <a:defRPr b="1"/>
            </a:pPr>
            <a:r>
              <a:t>Collect, analyze data from IoT on a large scale</a:t>
            </a:r>
          </a:p>
          <a:p>
            <a:pPr/>
            <a:r>
              <a:t>Elements and practice of statistics</a:t>
            </a:r>
          </a:p>
          <a:p>
            <a:pPr/>
            <a:r>
              <a:t>AI methods for data science</a:t>
            </a:r>
          </a:p>
          <a:p>
            <a:pPr/>
            <a:r>
              <a:t>Practical usage of AI for Big Data from IoT</a:t>
            </a:r>
          </a:p>
          <a:p>
            <a:pPr/>
            <a:r>
              <a:t>Getting further with AI: internal workings</a:t>
            </a:r>
          </a:p>
          <a:p>
            <a:pPr/>
            <a:r>
              <a:t>Moving into the real world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Lecture 2: Big Data basics"/>
          <p:cNvSpPr txBox="1"/>
          <p:nvPr>
            <p:ph type="title"/>
          </p:nvPr>
        </p:nvSpPr>
        <p:spPr>
          <a:prstGeom prst="rect">
            <a:avLst/>
          </a:prstGeom>
        </p:spPr>
        <p:txBody>
          <a:bodyPr/>
          <a:lstStyle/>
          <a:p>
            <a:pPr/>
            <a:r>
              <a:t>Lecture 2: Big Data basics</a:t>
            </a:r>
          </a:p>
        </p:txBody>
      </p:sp>
      <p:sp>
        <p:nvSpPr>
          <p:cNvPr id="139" name="Motivation, general characteristics of BD…"/>
          <p:cNvSpPr txBox="1"/>
          <p:nvPr>
            <p:ph type="body" idx="1"/>
          </p:nvPr>
        </p:nvSpPr>
        <p:spPr>
          <a:prstGeom prst="rect">
            <a:avLst/>
          </a:prstGeom>
        </p:spPr>
        <p:txBody>
          <a:bodyPr/>
          <a:lstStyle/>
          <a:p>
            <a:pPr/>
            <a:r>
              <a:t>Motivation, general characteristics of BD</a:t>
            </a:r>
          </a:p>
          <a:p>
            <a:pPr/>
            <a:r>
              <a:t>Apache Hadoop and Spark</a:t>
            </a:r>
          </a:p>
          <a:p>
            <a:pPr/>
            <a:r>
              <a:t>PySpark vs. Scala</a:t>
            </a:r>
          </a:p>
          <a:p>
            <a:pPr/>
            <a:r>
              <a:t>Creating a Spark cluster</a:t>
            </a:r>
          </a:p>
          <a:p>
            <a:pPr/>
            <a:r>
              <a:t>Accessing and processing</a:t>
            </a:r>
          </a:p>
          <a:p>
            <a:pPr/>
            <a:r>
              <a:t>Example: </a:t>
            </a:r>
          </a:p>
          <a:p>
            <a:pPr/>
            <a:r>
              <a:t>Topics for study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Motivation"/>
          <p:cNvSpPr txBox="1"/>
          <p:nvPr>
            <p:ph type="title"/>
          </p:nvPr>
        </p:nvSpPr>
        <p:spPr>
          <a:prstGeom prst="rect">
            <a:avLst/>
          </a:prstGeom>
        </p:spPr>
        <p:txBody>
          <a:bodyPr/>
          <a:lstStyle/>
          <a:p>
            <a:pPr/>
            <a:r>
              <a:t>Motivation</a:t>
            </a:r>
          </a:p>
        </p:txBody>
      </p:sp>
      <p:sp>
        <p:nvSpPr>
          <p:cNvPr id="142" name="Data bigger than local storage…"/>
          <p:cNvSpPr txBox="1"/>
          <p:nvPr>
            <p:ph type="body" idx="1"/>
          </p:nvPr>
        </p:nvSpPr>
        <p:spPr>
          <a:prstGeom prst="rect">
            <a:avLst/>
          </a:prstGeom>
        </p:spPr>
        <p:txBody>
          <a:bodyPr/>
          <a:lstStyle/>
          <a:p>
            <a:pPr/>
            <a:r>
              <a:t>Data bigger than local storage</a:t>
            </a:r>
          </a:p>
          <a:p>
            <a:pPr/>
            <a:r>
              <a:t>Analysis requiring huge computing power</a:t>
            </a:r>
          </a:p>
          <a:p>
            <a:pPr/>
            <a:r>
              <a:t>Redundancy: cluster components will fail</a:t>
            </a:r>
          </a:p>
          <a:p>
            <a:pPr/>
            <a:r>
              <a:t>Parallel access: same data, different uses</a:t>
            </a:r>
          </a:p>
          <a:p>
            <a:pPr/>
            <a:r>
              <a:t>Virtualization: removing dependence on physical computing environments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The “6 Vs” of Big Data in IoT"/>
          <p:cNvSpPr txBox="1"/>
          <p:nvPr>
            <p:ph type="title"/>
          </p:nvPr>
        </p:nvSpPr>
        <p:spPr>
          <a:prstGeom prst="rect">
            <a:avLst/>
          </a:prstGeom>
        </p:spPr>
        <p:txBody>
          <a:bodyPr/>
          <a:lstStyle/>
          <a:p>
            <a:pPr/>
            <a:r>
              <a:t>The “6 Vs” of Big Data in IoT</a:t>
            </a:r>
          </a:p>
        </p:txBody>
      </p:sp>
      <p:sp>
        <p:nvSpPr>
          <p:cNvPr id="147" name="• Volume: Data volume is a determining factor to consider an IoT dataset as big data or traditional massive/ very large data.  • Velocity: The rate of IoT big data production and processing is high enough to support the availability of big data in real-time. This justifies the needs for advanced tools and technologies for analytics."/>
          <p:cNvSpPr txBox="1"/>
          <p:nvPr/>
        </p:nvSpPr>
        <p:spPr>
          <a:xfrm>
            <a:off x="873755" y="1822206"/>
            <a:ext cx="7695005" cy="377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r>
              <a:t>• Volume: Data volume is a determining factor to consider an IoT dataset as big data or traditional massive/ very large data.</a:t>
            </a:r>
            <a:br/>
            <a:br/>
            <a:r>
              <a:t>• Velocity: The rate of IoT big data production and processing is high enough to support the availability of big data in real-time. This justifies the needs for advanced tools and technologies for analytics.</a:t>
            </a:r>
            <a:br/>
          </a:p>
        </p:txBody>
      </p:sp>
      <p:sp>
        <p:nvSpPr>
          <p:cNvPr id="148" name="Deep Learning for IoT Big Data and Streaming Analytics: A Survey…"/>
          <p:cNvSpPr txBox="1"/>
          <p:nvPr/>
        </p:nvSpPr>
        <p:spPr>
          <a:xfrm>
            <a:off x="279444" y="5339930"/>
            <a:ext cx="8585112"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Deep Learning for IoT Big Data and Streaming Analytics: A Survey</a:t>
            </a:r>
          </a:p>
          <a:p>
            <a:pPr/>
            <a:r>
              <a:t>Mehdi Mohammadi, Graduate Student Member, IEEE, Ala Al-Fuqaha, Senior Member, IEEE, Sameh Sorour, Senior Member, IEEE, Mohsen Guizani, Fellow, IEEE</a:t>
            </a:r>
          </a:p>
        </p:txBody>
      </p:sp>
      <p:sp>
        <p:nvSpPr>
          <p:cNvPr id="149" name="https://arxiv.org/pdf/1712.04301.pdf"/>
          <p:cNvSpPr txBox="1"/>
          <p:nvPr/>
        </p:nvSpPr>
        <p:spPr>
          <a:xfrm>
            <a:off x="1506841" y="6252864"/>
            <a:ext cx="356450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https://arxiv.org/pdf/1712.04301.pdf</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The “6 Vs” of Big Data"/>
          <p:cNvSpPr txBox="1"/>
          <p:nvPr>
            <p:ph type="title"/>
          </p:nvPr>
        </p:nvSpPr>
        <p:spPr>
          <a:prstGeom prst="rect">
            <a:avLst/>
          </a:prstGeom>
        </p:spPr>
        <p:txBody>
          <a:bodyPr/>
          <a:lstStyle/>
          <a:p>
            <a:pPr/>
            <a:r>
              <a:t>The “6 Vs” of Big Data</a:t>
            </a:r>
          </a:p>
        </p:txBody>
      </p:sp>
      <p:sp>
        <p:nvSpPr>
          <p:cNvPr id="154" name="• Variety: Generally, big data comes in different forms and types. It may consist of structured, semi-structured, and unstructured data. A wide variety of data types may be produced by IoT such as text, audio, video, sensory data…"/>
          <p:cNvSpPr txBox="1"/>
          <p:nvPr/>
        </p:nvSpPr>
        <p:spPr>
          <a:xfrm>
            <a:off x="724498" y="1663823"/>
            <a:ext cx="7695005" cy="444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r>
              <a:t>• Variety: Generally, big data comes in different forms and types. It may consist of structured, semi-structured, and unstructured data. A wide variety of data types may be produced by IoT such as text, audio, video, sensory data </a:t>
            </a:r>
            <a:endParaRPr sz="1200"/>
          </a:p>
          <a:p>
            <a:pPr defTabSz="457200">
              <a:lnSpc>
                <a:spcPts val="4300"/>
              </a:lnSpc>
              <a:spcBef>
                <a:spcPts val="1200"/>
              </a:spcBef>
              <a:defRPr sz="2400">
                <a:latin typeface="Times"/>
                <a:ea typeface="Times"/>
                <a:cs typeface="Times"/>
                <a:sym typeface="Times"/>
              </a:defRPr>
            </a:pPr>
            <a:r>
              <a:t>and so on.</a:t>
            </a:r>
            <a:br/>
          </a:p>
          <a:p>
            <a:pPr defTabSz="457200">
              <a:lnSpc>
                <a:spcPts val="4300"/>
              </a:lnSpc>
              <a:spcBef>
                <a:spcPts val="1200"/>
              </a:spcBef>
              <a:defRPr sz="2400">
                <a:latin typeface="Times"/>
                <a:ea typeface="Times"/>
                <a:cs typeface="Times"/>
                <a:sym typeface="Times"/>
              </a:defRPr>
            </a:pPr>
            <a:r>
              <a:t>• Veracity: Veracity refers to the quality, consistency, and trustworthiness of the data, which in turn leads to accurate analytics. This property needs special attention to hold for IoT applications, especially those with crowd-sensing data.</a:t>
            </a:r>
            <a:br/>
            <a:endParaRPr sz="1200"/>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