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2.jpeg" ContentType="image/jpeg"/>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p:nvPr>
            <p:ph type="sldImg"/>
          </p:nvPr>
        </p:nvSpPr>
        <p:spPr>
          <a:xfrm>
            <a:off x="1143000" y="685800"/>
            <a:ext cx="4572000" cy="3429000"/>
          </a:xfrm>
          <a:prstGeom prst="rect">
            <a:avLst/>
          </a:prstGeom>
        </p:spPr>
        <p:txBody>
          <a:bodyPr/>
          <a:lstStyle/>
          <a:p>
            <a:pPr/>
          </a:p>
        </p:txBody>
      </p:sp>
      <p:sp>
        <p:nvSpPr>
          <p:cNvPr id="123" name="Shape 12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sldImg"/>
          </p:nvPr>
        </p:nvSpPr>
        <p:spPr>
          <a:prstGeom prst="rect">
            <a:avLst/>
          </a:prstGeom>
        </p:spPr>
        <p:txBody>
          <a:bodyPr/>
          <a:lstStyle/>
          <a:p>
            <a:pPr/>
          </a:p>
        </p:txBody>
      </p:sp>
      <p:sp>
        <p:nvSpPr>
          <p:cNvPr id="144" name="Shape 144"/>
          <p:cNvSpPr/>
          <p:nvPr>
            <p:ph type="body" sz="quarter" idx="1"/>
          </p:nvPr>
        </p:nvSpPr>
        <p:spPr>
          <a:prstGeom prst="rect">
            <a:avLst/>
          </a:prstGeom>
        </p:spPr>
        <p:txBody>
          <a:bodyPr/>
          <a:lstStyle/>
          <a:p>
            <a:pPr/>
            <a:r>
              <a:t>The core library here is the statsmodel that has ARIMA and many other control-theory models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ph type="sldImg"/>
          </p:nvPr>
        </p:nvSpPr>
        <p:spPr>
          <a:prstGeom prst="rect">
            <a:avLst/>
          </a:prstGeom>
        </p:spPr>
        <p:txBody>
          <a:bodyPr/>
          <a:lstStyle/>
          <a:p>
            <a:pPr/>
          </a:p>
        </p:txBody>
      </p:sp>
      <p:sp>
        <p:nvSpPr>
          <p:cNvPr id="198" name="Shape 198"/>
          <p:cNvSpPr/>
          <p:nvPr>
            <p:ph type="body" sz="quarter" idx="1"/>
          </p:nvPr>
        </p:nvSpPr>
        <p:spPr>
          <a:prstGeom prst="rect">
            <a:avLst/>
          </a:prstGeom>
        </p:spPr>
        <p:txBody>
          <a:bodyPr/>
          <a:lstStyle/>
          <a:p>
            <a:pPr/>
            <a:r>
              <a:t>The model is directed to have only yearly seasonality. </a:t>
            </a:r>
          </a:p>
          <a:p>
            <a:pPr/>
            <a:r>
              <a:t>Weekdays will have only slight effect on outside temperature (maybe less traffic on Sundays?)</a:t>
            </a:r>
          </a:p>
          <a:p>
            <a:pPr/>
            <a:r>
              <a:t>There should be a daily rhythm, but it does not seem to appear in the data.</a:t>
            </a:r>
          </a:p>
          <a:p>
            <a:pPr/>
            <a:r>
              <a:t>So we keep only yearly cycles.</a:t>
            </a:r>
          </a:p>
          <a:p>
            <a:pPr/>
          </a:p>
          <a:p>
            <a:pPr/>
            <a:r>
              <a:t>First create now a new dataframe for one week into the future.</a:t>
            </a:r>
          </a:p>
          <a:p>
            <a:pPr/>
            <a:r>
              <a:t>Check the contents (last few records): the last hours of Jan.7</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sldImg"/>
          </p:nvPr>
        </p:nvSpPr>
        <p:spPr>
          <a:prstGeom prst="rect">
            <a:avLst/>
          </a:prstGeom>
        </p:spPr>
        <p:txBody>
          <a:bodyPr/>
          <a:lstStyle/>
          <a:p>
            <a:pPr/>
          </a:p>
        </p:txBody>
      </p:sp>
      <p:sp>
        <p:nvSpPr>
          <p:cNvPr id="204" name="Shape 204"/>
          <p:cNvSpPr/>
          <p:nvPr>
            <p:ph type="body" sz="quarter" idx="1"/>
          </p:nvPr>
        </p:nvSpPr>
        <p:spPr>
          <a:prstGeom prst="rect">
            <a:avLst/>
          </a:prstGeom>
        </p:spPr>
        <p:txBody>
          <a:bodyPr/>
          <a:lstStyle/>
          <a:p>
            <a:pPr/>
            <a:r>
              <a:t>The model (training + forecast data) is plotted as the mean and actual data.</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209"/>
          <p:cNvSpPr/>
          <p:nvPr>
            <p:ph type="sldImg"/>
          </p:nvPr>
        </p:nvSpPr>
        <p:spPr>
          <a:prstGeom prst="rect">
            <a:avLst/>
          </a:prstGeom>
        </p:spPr>
        <p:txBody>
          <a:bodyPr/>
          <a:lstStyle/>
          <a:p>
            <a:pPr/>
          </a:p>
        </p:txBody>
      </p:sp>
      <p:sp>
        <p:nvSpPr>
          <p:cNvPr id="210" name="Shape 210"/>
          <p:cNvSpPr/>
          <p:nvPr>
            <p:ph type="body" sz="quarter" idx="1"/>
          </p:nvPr>
        </p:nvSpPr>
        <p:spPr>
          <a:prstGeom prst="rect">
            <a:avLst/>
          </a:prstGeom>
        </p:spPr>
        <p:txBody>
          <a:bodyPr/>
          <a:lstStyle/>
          <a:p>
            <a:pPr/>
            <a:r>
              <a:t>The measured temperature fluctuates first around about 4 C, then goes down to around 0 C.</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Shape 215"/>
          <p:cNvSpPr/>
          <p:nvPr>
            <p:ph type="sldImg"/>
          </p:nvPr>
        </p:nvSpPr>
        <p:spPr>
          <a:prstGeom prst="rect">
            <a:avLst/>
          </a:prstGeom>
        </p:spPr>
        <p:txBody>
          <a:bodyPr/>
          <a:lstStyle/>
          <a:p>
            <a:pPr/>
          </a:p>
        </p:txBody>
      </p:sp>
      <p:sp>
        <p:nvSpPr>
          <p:cNvPr id="216" name="Shape 216"/>
          <p:cNvSpPr/>
          <p:nvPr>
            <p:ph type="body" sz="quarter" idx="1"/>
          </p:nvPr>
        </p:nvSpPr>
        <p:spPr>
          <a:prstGeom prst="rect">
            <a:avLst/>
          </a:prstGeom>
        </p:spPr>
        <p:txBody>
          <a:bodyPr/>
          <a:lstStyle/>
          <a:p>
            <a:pPr/>
            <a:r>
              <a:t>The forecast says the temperature will go down from 2.4 C to 1.0 C in a week.</a:t>
            </a:r>
          </a:p>
          <a:p>
            <a:pPr/>
            <a:r>
              <a:t>This is different from what we saw in the previous figure, but perhaps acceptable.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ph type="sldImg"/>
          </p:nvPr>
        </p:nvSpPr>
        <p:spPr>
          <a:prstGeom prst="rect">
            <a:avLst/>
          </a:prstGeom>
        </p:spPr>
        <p:txBody>
          <a:bodyPr/>
          <a:lstStyle/>
          <a:p>
            <a:pPr/>
          </a:p>
        </p:txBody>
      </p:sp>
      <p:sp>
        <p:nvSpPr>
          <p:cNvPr id="222" name="Shape 222"/>
          <p:cNvSpPr/>
          <p:nvPr>
            <p:ph type="body" sz="quarter" idx="1"/>
          </p:nvPr>
        </p:nvSpPr>
        <p:spPr>
          <a:prstGeom prst="rect">
            <a:avLst/>
          </a:prstGeom>
        </p:spPr>
        <p:txBody>
          <a:bodyPr/>
          <a:lstStyle/>
          <a:p>
            <a:pPr/>
            <a:r>
              <a:t>Notice the last few time stamps: the last 5 days of December. The time is arbitrary.</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hape 227"/>
          <p:cNvSpPr/>
          <p:nvPr>
            <p:ph type="sldImg"/>
          </p:nvPr>
        </p:nvSpPr>
        <p:spPr>
          <a:prstGeom prst="rect">
            <a:avLst/>
          </a:prstGeom>
        </p:spPr>
        <p:txBody>
          <a:bodyPr/>
          <a:lstStyle/>
          <a:p>
            <a:pPr/>
          </a:p>
        </p:txBody>
      </p:sp>
      <p:sp>
        <p:nvSpPr>
          <p:cNvPr id="228" name="Shape 228"/>
          <p:cNvSpPr/>
          <p:nvPr>
            <p:ph type="body" sz="quarter" idx="1"/>
          </p:nvPr>
        </p:nvSpPr>
        <p:spPr>
          <a:prstGeom prst="rect">
            <a:avLst/>
          </a:prstGeom>
        </p:spPr>
        <p:txBody>
          <a:bodyPr/>
          <a:lstStyle/>
          <a:p>
            <a:pPr/>
            <a:r>
              <a:t>The predicted coming year resembles the previous ones, obviously.</a:t>
            </a:r>
          </a:p>
          <a:p>
            <a:pPr/>
            <a:r>
              <a:t>But there seems to be a year-by-year decreasing trend.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Shape 233"/>
          <p:cNvSpPr/>
          <p:nvPr>
            <p:ph type="sldImg"/>
          </p:nvPr>
        </p:nvSpPr>
        <p:spPr>
          <a:prstGeom prst="rect">
            <a:avLst/>
          </a:prstGeom>
        </p:spPr>
        <p:txBody>
          <a:bodyPr/>
          <a:lstStyle/>
          <a:p>
            <a:pPr/>
          </a:p>
        </p:txBody>
      </p:sp>
      <p:sp>
        <p:nvSpPr>
          <p:cNvPr id="234" name="Shape 234"/>
          <p:cNvSpPr/>
          <p:nvPr>
            <p:ph type="body" sz="quarter" idx="1"/>
          </p:nvPr>
        </p:nvSpPr>
        <p:spPr>
          <a:prstGeom prst="rect">
            <a:avLst/>
          </a:prstGeom>
        </p:spPr>
        <p:txBody>
          <a:bodyPr/>
          <a:lstStyle/>
          <a:p>
            <a:pPr/>
            <a:r>
              <a:t>Without smoothing, direct visual comparison is difficult.</a:t>
            </a:r>
          </a:p>
          <a:p>
            <a:pPr/>
            <a:r>
              <a:t>However, it seems the predicted general cooling was valid.</a:t>
            </a:r>
          </a:p>
          <a:p>
            <a:pPr/>
            <a:r>
              <a:t>(Of course this does not mean that Global Warming is false, only a short-time, local trend)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Shape 239"/>
          <p:cNvSpPr/>
          <p:nvPr>
            <p:ph type="sldImg"/>
          </p:nvPr>
        </p:nvSpPr>
        <p:spPr>
          <a:prstGeom prst="rect">
            <a:avLst/>
          </a:prstGeom>
        </p:spPr>
        <p:txBody>
          <a:bodyPr/>
          <a:lstStyle/>
          <a:p>
            <a:pPr/>
          </a:p>
        </p:txBody>
      </p:sp>
      <p:sp>
        <p:nvSpPr>
          <p:cNvPr id="240" name="Shape 240"/>
          <p:cNvSpPr/>
          <p:nvPr>
            <p:ph type="body" sz="quarter" idx="1"/>
          </p:nvPr>
        </p:nvSpPr>
        <p:spPr>
          <a:prstGeom prst="rect">
            <a:avLst/>
          </a:prstGeom>
        </p:spPr>
        <p:txBody>
          <a:bodyPr/>
          <a:lstStyle/>
          <a:p>
            <a:pPr/>
            <a:r>
              <a:t>The yearly periodicity is clearly captured by Prophet; how about long-term trend, monthly variation?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sldImg"/>
          </p:nvPr>
        </p:nvSpPr>
        <p:spPr>
          <a:prstGeom prst="rect">
            <a:avLst/>
          </a:prstGeom>
        </p:spPr>
        <p:txBody>
          <a:bodyPr/>
          <a:lstStyle/>
          <a:p>
            <a:pPr/>
          </a:p>
        </p:txBody>
      </p:sp>
      <p:sp>
        <p:nvSpPr>
          <p:cNvPr id="150" name="Shape 150"/>
          <p:cNvSpPr/>
          <p:nvPr>
            <p:ph type="body" sz="quarter" idx="1"/>
          </p:nvPr>
        </p:nvSpPr>
        <p:spPr>
          <a:prstGeom prst="rect">
            <a:avLst/>
          </a:prstGeom>
        </p:spPr>
        <p:txBody>
          <a:bodyPr/>
          <a:lstStyle/>
          <a:p>
            <a:pPr/>
            <a:r>
              <a:t>This data has obvious outliers; how would we clean it?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sldImg"/>
          </p:nvPr>
        </p:nvSpPr>
        <p:spPr>
          <a:prstGeom prst="rect">
            <a:avLst/>
          </a:prstGeom>
        </p:spPr>
        <p:txBody>
          <a:bodyPr/>
          <a:lstStyle/>
          <a:p>
            <a:pPr/>
          </a:p>
        </p:txBody>
      </p:sp>
      <p:sp>
        <p:nvSpPr>
          <p:cNvPr id="156" name="Shape 156"/>
          <p:cNvSpPr/>
          <p:nvPr>
            <p:ph type="body" sz="quarter" idx="1"/>
          </p:nvPr>
        </p:nvSpPr>
        <p:spPr>
          <a:prstGeom prst="rect">
            <a:avLst/>
          </a:prstGeom>
        </p:spPr>
        <p:txBody>
          <a:bodyPr/>
          <a:lstStyle/>
          <a:p>
            <a:pPr/>
            <a:r>
              <a:t>What variations can we see in the graph?</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sldImg"/>
          </p:nvPr>
        </p:nvSpPr>
        <p:spPr>
          <a:prstGeom prst="rect">
            <a:avLst/>
          </a:prstGeom>
        </p:spPr>
        <p:txBody>
          <a:bodyPr/>
          <a:lstStyle/>
          <a:p>
            <a:pPr/>
          </a:p>
        </p:txBody>
      </p:sp>
      <p:sp>
        <p:nvSpPr>
          <p:cNvPr id="162" name="Shape 162"/>
          <p:cNvSpPr/>
          <p:nvPr>
            <p:ph type="body" sz="quarter" idx="1"/>
          </p:nvPr>
        </p:nvSpPr>
        <p:spPr>
          <a:prstGeom prst="rect">
            <a:avLst/>
          </a:prstGeom>
        </p:spPr>
        <p:txBody>
          <a:bodyPr/>
          <a:lstStyle/>
          <a:p>
            <a:pPr/>
            <a:r>
              <a:t>Discuss the effect of aggregating the data into 6 hour intervals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sldImg"/>
          </p:nvPr>
        </p:nvSpPr>
        <p:spPr>
          <a:prstGeom prst="rect">
            <a:avLst/>
          </a:prstGeom>
        </p:spPr>
        <p:txBody>
          <a:bodyPr/>
          <a:lstStyle/>
          <a:p>
            <a:pPr/>
          </a:p>
        </p:txBody>
      </p:sp>
      <p:sp>
        <p:nvSpPr>
          <p:cNvPr id="168" name="Shape 168"/>
          <p:cNvSpPr/>
          <p:nvPr>
            <p:ph type="body" sz="quarter" idx="1"/>
          </p:nvPr>
        </p:nvSpPr>
        <p:spPr>
          <a:prstGeom prst="rect">
            <a:avLst/>
          </a:prstGeom>
        </p:spPr>
        <p:txBody>
          <a:bodyPr/>
          <a:lstStyle/>
          <a:p>
            <a:pPr/>
            <a:r>
              <a:t>What do we mean with “confidence interval”?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sldImg"/>
          </p:nvPr>
        </p:nvSpPr>
        <p:spPr>
          <a:prstGeom prst="rect">
            <a:avLst/>
          </a:prstGeom>
        </p:spPr>
        <p:txBody>
          <a:bodyPr/>
          <a:lstStyle/>
          <a:p>
            <a:pPr/>
          </a:p>
        </p:txBody>
      </p:sp>
      <p:sp>
        <p:nvSpPr>
          <p:cNvPr id="174" name="Shape 174"/>
          <p:cNvSpPr/>
          <p:nvPr>
            <p:ph type="body" sz="quarter" idx="1"/>
          </p:nvPr>
        </p:nvSpPr>
        <p:spPr>
          <a:prstGeom prst="rect">
            <a:avLst/>
          </a:prstGeom>
        </p:spPr>
        <p:txBody>
          <a:bodyPr/>
          <a:lstStyle/>
          <a:p>
            <a:pPr/>
            <a:r>
              <a:t>Consider Prophet’s design specifications from the point of view of IoT</a:t>
            </a:r>
          </a:p>
          <a:p>
            <a:pPr/>
            <a:r>
              <a:t>If we have only a few days of data, can we still fit it into the Prophet model?</a:t>
            </a:r>
          </a:p>
          <a:p>
            <a:pPr/>
            <a:r>
              <a:t>Sensory data: when does it have daily, weekly, monthly, yearly seasonality?</a:t>
            </a:r>
          </a:p>
          <a:p>
            <a:pPr/>
            <a:r>
              <a:t>What if sensors are picking up human activities (driving, power use, etc.)?</a:t>
            </a:r>
          </a:p>
          <a:p>
            <a:pPr/>
            <a:r>
              <a:t>What Prophet strengths apply to IoT? Which do not?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sldImg"/>
          </p:nvPr>
        </p:nvSpPr>
        <p:spPr>
          <a:prstGeom prst="rect">
            <a:avLst/>
          </a:prstGeom>
        </p:spPr>
        <p:txBody>
          <a:bodyPr/>
          <a:lstStyle/>
          <a:p>
            <a:pPr/>
          </a:p>
        </p:txBody>
      </p:sp>
      <p:sp>
        <p:nvSpPr>
          <p:cNvPr id="180" name="Shape 180"/>
          <p:cNvSpPr/>
          <p:nvPr>
            <p:ph type="body" sz="quarter" idx="1"/>
          </p:nvPr>
        </p:nvSpPr>
        <p:spPr>
          <a:prstGeom prst="rect">
            <a:avLst/>
          </a:prstGeom>
        </p:spPr>
        <p:txBody>
          <a:bodyPr/>
          <a:lstStyle/>
          <a:p>
            <a:pPr/>
            <a:r>
              <a:t>Go to Thingspeak, search for Channel 135, what info can we obtain?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sldImg"/>
          </p:nvPr>
        </p:nvSpPr>
        <p:spPr>
          <a:prstGeom prst="rect">
            <a:avLst/>
          </a:prstGeom>
        </p:spPr>
        <p:txBody>
          <a:bodyPr/>
          <a:lstStyle/>
          <a:p>
            <a:pPr/>
          </a:p>
        </p:txBody>
      </p:sp>
      <p:sp>
        <p:nvSpPr>
          <p:cNvPr id="185" name="Shape 185"/>
          <p:cNvSpPr/>
          <p:nvPr>
            <p:ph type="body" sz="quarter" idx="1"/>
          </p:nvPr>
        </p:nvSpPr>
        <p:spPr>
          <a:prstGeom prst="rect">
            <a:avLst/>
          </a:prstGeom>
        </p:spPr>
        <p:txBody>
          <a:bodyPr/>
          <a:lstStyle/>
          <a:p>
            <a:pPr/>
            <a:r>
              <a:t>Introduce the accompanying Jupyter notebook.</a:t>
            </a:r>
          </a:p>
          <a:p>
            <a:pPr/>
          </a:p>
          <a:p>
            <a:pPr/>
            <a:r>
              <a:t>We restrict the “training data” to Jan.1, 2014 - Dec.31, 2016, so we can compare forecasts with historical data from 2017.</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sldImg"/>
          </p:nvPr>
        </p:nvSpPr>
        <p:spPr>
          <a:prstGeom prst="rect">
            <a:avLst/>
          </a:prstGeom>
        </p:spPr>
        <p:txBody>
          <a:bodyPr/>
          <a:lstStyle/>
          <a:p>
            <a:pPr/>
          </a:p>
        </p:txBody>
      </p:sp>
      <p:sp>
        <p:nvSpPr>
          <p:cNvPr id="191" name="Shape 191"/>
          <p:cNvSpPr/>
          <p:nvPr>
            <p:ph type="body" sz="quarter" idx="1"/>
          </p:nvPr>
        </p:nvSpPr>
        <p:spPr>
          <a:prstGeom prst="rect">
            <a:avLst/>
          </a:prstGeom>
        </p:spPr>
        <p:txBody>
          <a:bodyPr/>
          <a:lstStyle/>
          <a:p>
            <a:pPr/>
            <a:r>
              <a:t>Small tricks with Jupyter and matplotlib: need the directive to actually see the plot!</a:t>
            </a:r>
          </a:p>
          <a:p>
            <a:pPr/>
          </a:p>
          <a:p>
            <a:pPr/>
            <a:r>
              <a:t>Notice: we are plotting against “created_at” time stamps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 name="Title Text"/>
          <p:cNvSpPr txBox="1"/>
          <p:nvPr>
            <p:ph type="title"/>
          </p:nvPr>
        </p:nvSpPr>
        <p:spPr>
          <a:xfrm>
            <a:off x="685800" y="2130425"/>
            <a:ext cx="7772400" cy="1470025"/>
          </a:xfrm>
          <a:prstGeom prst="rect">
            <a:avLst/>
          </a:prstGeom>
        </p:spPr>
        <p:txBody>
          <a:bodyPr/>
          <a:lstStyle/>
          <a:p>
            <a:pPr/>
            <a:r>
              <a:t>Title Text</a:t>
            </a:r>
          </a:p>
        </p:txBody>
      </p:sp>
      <p:sp>
        <p:nvSpPr>
          <p:cNvPr id="13"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5" name="Title Text"/>
          <p:cNvSpPr txBox="1"/>
          <p:nvPr>
            <p:ph type="title"/>
          </p:nvPr>
        </p:nvSpPr>
        <p:spPr>
          <a:prstGeom prst="rect">
            <a:avLst/>
          </a:prstGeom>
        </p:spPr>
        <p:txBody>
          <a:bodyPr/>
          <a:lstStyle/>
          <a:p>
            <a:pPr/>
            <a:r>
              <a:t>Title Text</a:t>
            </a:r>
          </a:p>
        </p:txBody>
      </p:sp>
      <p:sp>
        <p:nvSpPr>
          <p:cNvPr id="9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4" name="Title Text"/>
          <p:cNvSpPr txBox="1"/>
          <p:nvPr>
            <p:ph type="title"/>
          </p:nvPr>
        </p:nvSpPr>
        <p:spPr>
          <a:xfrm>
            <a:off x="6629400" y="274638"/>
            <a:ext cx="2057400" cy="5851526"/>
          </a:xfrm>
          <a:prstGeom prst="rect">
            <a:avLst/>
          </a:prstGeom>
        </p:spPr>
        <p:txBody>
          <a:bodyPr/>
          <a:lstStyle/>
          <a:p>
            <a:pPr/>
            <a:r>
              <a:t>Title Text</a:t>
            </a:r>
          </a:p>
        </p:txBody>
      </p:sp>
      <p:sp>
        <p:nvSpPr>
          <p:cNvPr id="105" name="Body Level One…"/>
          <p:cNvSpPr txBox="1"/>
          <p:nvPr>
            <p:ph type="body" idx="1"/>
          </p:nvPr>
        </p:nvSpPr>
        <p:spPr>
          <a:xfrm>
            <a:off x="457200" y="274638"/>
            <a:ext cx="6019800" cy="58515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pic>
        <p:nvPicPr>
          <p:cNvPr id="113" name="image1.jpeg" descr="image1.jpeg"/>
          <p:cNvPicPr>
            <a:picLocks noChangeAspect="1"/>
          </p:cNvPicPr>
          <p:nvPr/>
        </p:nvPicPr>
        <p:blipFill>
          <a:blip r:embed="rId2">
            <a:extLst/>
          </a:blip>
          <a:stretch>
            <a:fillRect/>
          </a:stretch>
        </p:blipFill>
        <p:spPr>
          <a:xfrm>
            <a:off x="0" y="0"/>
            <a:ext cx="9144000" cy="6858000"/>
          </a:xfrm>
          <a:prstGeom prst="rect">
            <a:avLst/>
          </a:prstGeom>
          <a:ln w="12700">
            <a:miter lim="400000"/>
          </a:ln>
        </p:spPr>
      </p:pic>
      <p:sp>
        <p:nvSpPr>
          <p:cNvPr id="114" name="Title Text"/>
          <p:cNvSpPr txBox="1"/>
          <p:nvPr>
            <p:ph type="title"/>
          </p:nvPr>
        </p:nvSpPr>
        <p:spPr>
          <a:prstGeom prst="rect">
            <a:avLst/>
          </a:prstGeom>
        </p:spPr>
        <p:txBody>
          <a:bodyPr/>
          <a:lstStyle/>
          <a:p>
            <a:pPr/>
            <a:r>
              <a:t>Title Text</a:t>
            </a:r>
          </a:p>
        </p:txBody>
      </p:sp>
      <p:sp>
        <p:nvSpPr>
          <p:cNvPr id="115"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1" name="Title Text"/>
          <p:cNvSpPr txBox="1"/>
          <p:nvPr>
            <p:ph type="title"/>
          </p:nvPr>
        </p:nvSpPr>
        <p:spPr>
          <a:prstGeom prst="rect">
            <a:avLst/>
          </a:prstGeom>
        </p:spPr>
        <p:txBody>
          <a:bodyPr/>
          <a:lstStyle/>
          <a:p>
            <a:pPr/>
            <a:r>
              <a:t>Title Text</a:t>
            </a:r>
          </a:p>
        </p:txBody>
      </p:sp>
      <p:sp>
        <p:nvSpPr>
          <p:cNvPr id="2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spTree>
      <p:nvGrpSpPr>
        <p:cNvPr id="1" name=""/>
        <p:cNvGrpSpPr/>
        <p:nvPr/>
      </p:nvGrpSpPr>
      <p:grpSpPr>
        <a:xfrm>
          <a:off x="0" y="0"/>
          <a:ext cx="0" cy="0"/>
          <a:chOff x="0" y="0"/>
          <a:chExt cx="0" cy="0"/>
        </a:xfrm>
      </p:grpSpPr>
      <p:pic>
        <p:nvPicPr>
          <p:cNvPr id="30" name="image1.jpeg" descr="image1.jpeg"/>
          <p:cNvPicPr>
            <a:picLocks noChangeAspect="1"/>
          </p:cNvPicPr>
          <p:nvPr/>
        </p:nvPicPr>
        <p:blipFill>
          <a:blip r:embed="rId2">
            <a:extLst/>
          </a:blip>
          <a:stretch>
            <a:fillRect/>
          </a:stretch>
        </p:blipFill>
        <p:spPr>
          <a:xfrm>
            <a:off x="0" y="12700"/>
            <a:ext cx="9144000" cy="6858000"/>
          </a:xfrm>
          <a:prstGeom prst="rect">
            <a:avLst/>
          </a:prstGeom>
          <a:ln w="12700">
            <a:miter lim="400000"/>
          </a:ln>
        </p:spPr>
      </p:pic>
      <p:sp>
        <p:nvSpPr>
          <p:cNvPr id="31"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2"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wo Content">
    <p:spTree>
      <p:nvGrpSpPr>
        <p:cNvPr id="1" name=""/>
        <p:cNvGrpSpPr/>
        <p:nvPr/>
      </p:nvGrpSpPr>
      <p:grpSpPr>
        <a:xfrm>
          <a:off x="0" y="0"/>
          <a:ext cx="0" cy="0"/>
          <a:chOff x="0" y="0"/>
          <a:chExt cx="0" cy="0"/>
        </a:xfrm>
      </p:grpSpPr>
      <p:pic>
        <p:nvPicPr>
          <p:cNvPr id="40" name="image1.jpeg" descr="image1.jpeg"/>
          <p:cNvPicPr>
            <a:picLocks noChangeAspect="1"/>
          </p:cNvPicPr>
          <p:nvPr/>
        </p:nvPicPr>
        <p:blipFill>
          <a:blip r:embed="rId2">
            <a:extLst/>
          </a:blip>
          <a:stretch>
            <a:fillRect/>
          </a:stretch>
        </p:blipFill>
        <p:spPr>
          <a:xfrm>
            <a:off x="-12700" y="12700"/>
            <a:ext cx="9144000" cy="6858000"/>
          </a:xfrm>
          <a:prstGeom prst="rect">
            <a:avLst/>
          </a:prstGeom>
          <a:ln w="12700">
            <a:miter lim="400000"/>
          </a:ln>
        </p:spPr>
      </p:pic>
      <p:sp>
        <p:nvSpPr>
          <p:cNvPr id="41" name="Title Text"/>
          <p:cNvSpPr txBox="1"/>
          <p:nvPr>
            <p:ph type="title"/>
          </p:nvPr>
        </p:nvSpPr>
        <p:spPr>
          <a:prstGeom prst="rect">
            <a:avLst/>
          </a:prstGeom>
        </p:spPr>
        <p:txBody>
          <a:bodyPr/>
          <a:lstStyle/>
          <a:p>
            <a:pPr/>
            <a:r>
              <a:t>Title Text</a:t>
            </a:r>
          </a:p>
        </p:txBody>
      </p:sp>
      <p:sp>
        <p:nvSpPr>
          <p:cNvPr id="42" name="Body Level One…"/>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50" name="Title Text"/>
          <p:cNvSpPr txBox="1"/>
          <p:nvPr>
            <p:ph type="title"/>
          </p:nvPr>
        </p:nvSpPr>
        <p:spPr>
          <a:prstGeom prst="rect">
            <a:avLst/>
          </a:prstGeom>
        </p:spPr>
        <p:txBody>
          <a:bodyPr/>
          <a:lstStyle/>
          <a:p>
            <a:pPr/>
            <a:r>
              <a:t>Title Text</a:t>
            </a:r>
          </a:p>
        </p:txBody>
      </p:sp>
      <p:sp>
        <p:nvSpPr>
          <p:cNvPr id="51"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52" name="Text Placeholder 4"/>
          <p:cNvSpPr/>
          <p:nvPr>
            <p:ph type="body" sz="quarter" idx="13"/>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60" name="Title Text"/>
          <p:cNvSpPr txBox="1"/>
          <p:nvPr>
            <p:ph type="title"/>
          </p:nvPr>
        </p:nvSpPr>
        <p:spPr>
          <a:prstGeom prst="rect">
            <a:avLst/>
          </a:prstGeom>
        </p:spPr>
        <p:txBody>
          <a:bodyPr/>
          <a:lstStyle/>
          <a:p>
            <a:pPr/>
            <a:r>
              <a:t>Title Text</a:t>
            </a: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5" name="Title Text"/>
          <p:cNvSpPr txBox="1"/>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6" name="Body Level One…"/>
          <p:cNvSpPr txBox="1"/>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7" name="Text Placeholder 3"/>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5"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6" name="Picture Placeholder 2"/>
          <p:cNvSpPr/>
          <p:nvPr>
            <p:ph type="pic" sz="half" idx="13"/>
          </p:nvPr>
        </p:nvSpPr>
        <p:spPr>
          <a:xfrm>
            <a:off x="1792288" y="612775"/>
            <a:ext cx="5486401" cy="4114800"/>
          </a:xfrm>
          <a:prstGeom prst="rect">
            <a:avLst/>
          </a:prstGeom>
        </p:spPr>
        <p:txBody>
          <a:bodyPr lIns="91439" rIns="91439">
            <a:noAutofit/>
          </a:bodyPr>
          <a:lstStyle/>
          <a:p>
            <a:pPr/>
          </a:p>
        </p:txBody>
      </p:sp>
      <p:sp>
        <p:nvSpPr>
          <p:cNvPr id="87"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image1.jpeg" descr="image1.jpeg"/>
          <p:cNvPicPr>
            <a:picLocks noChangeAspect="1"/>
          </p:cNvPicPr>
          <p:nvPr/>
        </p:nvPicPr>
        <p:blipFill>
          <a:blip r:embed="rId2">
            <a:extLst/>
          </a:blip>
          <a:stretch>
            <a:fillRect/>
          </a:stretch>
        </p:blipFill>
        <p:spPr>
          <a:xfrm>
            <a:off x="0" y="0"/>
            <a:ext cx="9144000" cy="6858000"/>
          </a:xfrm>
          <a:prstGeom prst="rect">
            <a:avLst/>
          </a:prstGeom>
          <a:ln w="12700">
            <a:miter lim="400000"/>
          </a:ln>
        </p:spPr>
      </p:pic>
      <p:sp>
        <p:nvSpPr>
          <p:cNvPr id="3" name="Title Text"/>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4"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8428176" y="6404292"/>
            <a:ext cx="258624"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t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tif"/></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research.fb.com/people/taylor-sean-j/" TargetMode="External"/><Relationship Id="rId4" Type="http://schemas.openxmlformats.org/officeDocument/2006/relationships/hyperlink" Target="https://research.fb.com/people/letham-ben/" TargetMode="External"/><Relationship Id="rId5" Type="http://schemas.openxmlformats.org/officeDocument/2006/relationships/hyperlink" Target="https://github.com/facebookincubator/prophet" TargetMode="External"/></Relationships>

</file>

<file path=ppt/slides/_rels/slide13.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5.tif"/></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6.tif"/></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7.tif"/></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8.tif"/></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9.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0.tif"/></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1.tif"/></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tif"/></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tif"/></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5" name="Title 1"/>
          <p:cNvSpPr txBox="1"/>
          <p:nvPr>
            <p:ph type="ctrTitle"/>
          </p:nvPr>
        </p:nvSpPr>
        <p:spPr>
          <a:xfrm>
            <a:off x="685800" y="2130425"/>
            <a:ext cx="7772400" cy="1010543"/>
          </a:xfrm>
          <a:prstGeom prst="rect">
            <a:avLst/>
          </a:prstGeom>
        </p:spPr>
        <p:txBody>
          <a:bodyPr/>
          <a:lstStyle>
            <a:lvl1pPr defTabSz="493776">
              <a:defRPr sz="3240">
                <a:latin typeface="BankGothic Lt BT"/>
                <a:ea typeface="BankGothic Lt BT"/>
                <a:cs typeface="BankGothic Lt BT"/>
                <a:sym typeface="BankGothic Lt BT"/>
              </a:defRPr>
            </a:lvl1pPr>
          </a:lstStyle>
          <a:p>
            <a:pPr/>
            <a:r>
              <a:t>AI and Machine Learning for IoT Big Data</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Temporal Prediction with ARIMA"/>
          <p:cNvSpPr txBox="1"/>
          <p:nvPr>
            <p:ph type="title"/>
          </p:nvPr>
        </p:nvSpPr>
        <p:spPr>
          <a:prstGeom prst="rect">
            <a:avLst/>
          </a:prstGeom>
        </p:spPr>
        <p:txBody>
          <a:bodyPr/>
          <a:lstStyle/>
          <a:p>
            <a:pPr/>
            <a:r>
              <a:t>Temporal Prediction with ARIMA</a:t>
            </a:r>
          </a:p>
        </p:txBody>
      </p:sp>
      <p:sp>
        <p:nvSpPr>
          <p:cNvPr id="159" name="# Create an Auto-Regressive Integrated Moving Average model…"/>
          <p:cNvSpPr txBox="1"/>
          <p:nvPr/>
        </p:nvSpPr>
        <p:spPr>
          <a:xfrm>
            <a:off x="1320505" y="1377760"/>
            <a:ext cx="6729969" cy="176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Create an Auto-Regressive Integrated Moving Average model</a:t>
            </a:r>
          </a:p>
          <a:p>
            <a:pPr/>
            <a:r>
              <a:t>model = pf.ARIMA(data=data,ar=4,ma=4,integ=0,target='Temperature')</a:t>
            </a:r>
          </a:p>
          <a:p>
            <a:pPr/>
          </a:p>
          <a:p>
            <a:pPr/>
            <a:r>
              <a:t># Fit it</a:t>
            </a:r>
          </a:p>
          <a:p>
            <a:pPr/>
            <a:r>
              <a:t>x = model.fit("MLE")</a:t>
            </a:r>
          </a:p>
          <a:p>
            <a:pPr/>
            <a:r>
              <a:t>model.plot_fit(figsize=(15,5))</a:t>
            </a:r>
          </a:p>
        </p:txBody>
      </p:sp>
      <p:pic>
        <p:nvPicPr>
          <p:cNvPr id="160" name="Image" descr="Image"/>
          <p:cNvPicPr>
            <a:picLocks noChangeAspect="1"/>
          </p:cNvPicPr>
          <p:nvPr/>
        </p:nvPicPr>
        <p:blipFill>
          <a:blip r:embed="rId3">
            <a:extLst/>
          </a:blip>
          <a:stretch>
            <a:fillRect/>
          </a:stretch>
        </p:blipFill>
        <p:spPr>
          <a:xfrm>
            <a:off x="1320505" y="3414328"/>
            <a:ext cx="6729969" cy="2422176"/>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Temporal Prediction with ARIMA"/>
          <p:cNvSpPr txBox="1"/>
          <p:nvPr>
            <p:ph type="title"/>
          </p:nvPr>
        </p:nvSpPr>
        <p:spPr>
          <a:prstGeom prst="rect">
            <a:avLst/>
          </a:prstGeom>
        </p:spPr>
        <p:txBody>
          <a:bodyPr/>
          <a:lstStyle/>
          <a:p>
            <a:pPr/>
            <a:r>
              <a:t>Temporal Prediction with ARIMA</a:t>
            </a:r>
          </a:p>
        </p:txBody>
      </p:sp>
      <p:sp>
        <p:nvSpPr>
          <p:cNvPr id="165" name="# Try prediction for 2 days (8 intervals)…"/>
          <p:cNvSpPr txBox="1"/>
          <p:nvPr/>
        </p:nvSpPr>
        <p:spPr>
          <a:xfrm>
            <a:off x="1992493" y="1498816"/>
            <a:ext cx="5159014"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Try prediction for 2 days (8 intervals)</a:t>
            </a:r>
          </a:p>
          <a:p>
            <a:pPr/>
            <a:r>
              <a:t>model.plot_predict(h=8,past_values=20,figsize=(15,5))</a:t>
            </a:r>
          </a:p>
        </p:txBody>
      </p:sp>
      <p:pic>
        <p:nvPicPr>
          <p:cNvPr id="166" name="Image" descr="Image"/>
          <p:cNvPicPr>
            <a:picLocks noChangeAspect="1"/>
          </p:cNvPicPr>
          <p:nvPr/>
        </p:nvPicPr>
        <p:blipFill>
          <a:blip r:embed="rId3">
            <a:extLst/>
          </a:blip>
          <a:stretch>
            <a:fillRect/>
          </a:stretch>
        </p:blipFill>
        <p:spPr>
          <a:xfrm>
            <a:off x="1335414" y="2610433"/>
            <a:ext cx="6473172" cy="2352585"/>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Prophet"/>
          <p:cNvSpPr txBox="1"/>
          <p:nvPr>
            <p:ph type="title"/>
          </p:nvPr>
        </p:nvSpPr>
        <p:spPr>
          <a:prstGeom prst="rect">
            <a:avLst/>
          </a:prstGeom>
        </p:spPr>
        <p:txBody>
          <a:bodyPr/>
          <a:lstStyle/>
          <a:p>
            <a:pPr/>
            <a:r>
              <a:t>Prophet</a:t>
            </a:r>
          </a:p>
        </p:txBody>
      </p:sp>
      <p:sp>
        <p:nvSpPr>
          <p:cNvPr id="171" name="Prophet: forecasting at scale…"/>
          <p:cNvSpPr txBox="1"/>
          <p:nvPr>
            <p:ph type="body" idx="1"/>
          </p:nvPr>
        </p:nvSpPr>
        <p:spPr>
          <a:prstGeom prst="rect">
            <a:avLst/>
          </a:prstGeom>
        </p:spPr>
        <p:txBody>
          <a:bodyPr/>
          <a:lstStyle/>
          <a:p>
            <a:pPr marL="0" indent="0" defTabSz="420623">
              <a:spcBef>
                <a:spcPts val="0"/>
              </a:spcBef>
              <a:buSzTx/>
              <a:buFontTx/>
              <a:buNone/>
              <a:defRPr b="1" sz="4600">
                <a:solidFill>
                  <a:srgbClr val="3B3B3B"/>
                </a:solidFill>
                <a:latin typeface="Helvetica Neue"/>
                <a:ea typeface="Helvetica Neue"/>
                <a:cs typeface="Helvetica Neue"/>
                <a:sym typeface="Helvetica Neue"/>
              </a:defRPr>
            </a:pPr>
            <a:r>
              <a:t>Prophet: forecasting at scale</a:t>
            </a:r>
          </a:p>
          <a:p>
            <a:pPr marL="0" indent="0" defTabSz="420623">
              <a:spcBef>
                <a:spcPts val="0"/>
              </a:spcBef>
              <a:buSzTx/>
              <a:buFontTx/>
              <a:buNone/>
              <a:defRPr b="1" sz="1288">
                <a:solidFill>
                  <a:srgbClr val="4E5665"/>
                </a:solidFill>
                <a:latin typeface="Helvetica Neue"/>
                <a:ea typeface="Helvetica Neue"/>
                <a:cs typeface="Helvetica Neue"/>
                <a:sym typeface="Helvetica Neue"/>
              </a:defRPr>
            </a:pPr>
            <a:r>
              <a:rPr b="0"/>
              <a:t>By: </a:t>
            </a:r>
            <a:r>
              <a:rPr u="sng">
                <a:solidFill>
                  <a:srgbClr val="0000FF"/>
                </a:solidFill>
                <a:uFill>
                  <a:solidFill>
                    <a:srgbClr val="0000FF"/>
                  </a:solidFill>
                </a:uFill>
                <a:hlinkClick r:id="rId3" invalidUrl="" action="" tgtFrame="" tooltip="" history="1" highlightClick="0" endSnd="0"/>
              </a:rPr>
              <a:t>Sean J. Taylor</a:t>
            </a:r>
            <a:r>
              <a:rPr b="0"/>
              <a:t>, </a:t>
            </a:r>
            <a:r>
              <a:rPr u="sng">
                <a:solidFill>
                  <a:srgbClr val="0000FF"/>
                </a:solidFill>
                <a:uFill>
                  <a:solidFill>
                    <a:srgbClr val="0000FF"/>
                  </a:solidFill>
                </a:uFill>
                <a:hlinkClick r:id="rId4" invalidUrl="" action="" tgtFrame="" tooltip="" history="1" highlightClick="0" endSnd="0"/>
              </a:rPr>
              <a:t>Ben Letham</a:t>
            </a:r>
          </a:p>
          <a:p>
            <a:pPr marL="0" indent="0" defTabSz="420623">
              <a:spcBef>
                <a:spcPts val="0"/>
              </a:spcBef>
              <a:buSzTx/>
              <a:buFontTx/>
              <a:buNone/>
              <a:defRPr b="1" sz="1288">
                <a:solidFill>
                  <a:srgbClr val="4E5665"/>
                </a:solidFill>
                <a:latin typeface="Helvetica Neue"/>
                <a:ea typeface="Helvetica Neue"/>
                <a:cs typeface="Helvetica Neue"/>
                <a:sym typeface="Helvetica Neue"/>
              </a:defRPr>
            </a:pPr>
          </a:p>
          <a:p>
            <a:pPr marL="0" indent="0" defTabSz="420623">
              <a:spcBef>
                <a:spcPts val="0"/>
              </a:spcBef>
              <a:buSzTx/>
              <a:buFontTx/>
              <a:buNone/>
              <a:defRPr sz="1472">
                <a:solidFill>
                  <a:srgbClr val="4E5665"/>
                </a:solidFill>
                <a:latin typeface="Helvetica Neue"/>
                <a:ea typeface="Helvetica Neue"/>
                <a:cs typeface="Helvetica Neue"/>
                <a:sym typeface="Helvetica Neue"/>
              </a:defRPr>
            </a:pPr>
            <a:r>
              <a:t>Today (February 23, 2017) Facebook is </a:t>
            </a:r>
            <a:r>
              <a:rPr>
                <a:solidFill>
                  <a:srgbClr val="4165B3"/>
                </a:solidFill>
                <a:hlinkClick r:id="rId5" invalidUrl="" action="" tgtFrame="" tooltip="" history="1" highlightClick="0" endSnd="0"/>
              </a:rPr>
              <a:t>open sourcing Prophet</a:t>
            </a:r>
            <a:r>
              <a:t>, a forecasting tool available in Python and R. </a:t>
            </a:r>
          </a:p>
          <a:p>
            <a:pPr marL="0" indent="0" defTabSz="420623">
              <a:spcBef>
                <a:spcPts val="0"/>
              </a:spcBef>
              <a:buSzTx/>
              <a:buFontTx/>
              <a:buNone/>
              <a:defRPr b="1" sz="3220">
                <a:solidFill>
                  <a:srgbClr val="3B3B3B"/>
                </a:solidFill>
                <a:latin typeface="Helvetica Neue"/>
                <a:ea typeface="Helvetica Neue"/>
                <a:cs typeface="Helvetica Neue"/>
                <a:sym typeface="Helvetica Neue"/>
              </a:defRPr>
            </a:pPr>
            <a:r>
              <a:t>Where Prophet shines</a:t>
            </a:r>
          </a:p>
          <a:p>
            <a:pPr marL="0" indent="0" defTabSz="420623">
              <a:spcBef>
                <a:spcPts val="0"/>
              </a:spcBef>
              <a:buSzTx/>
              <a:buFontTx/>
              <a:buNone/>
              <a:defRPr sz="1472">
                <a:solidFill>
                  <a:srgbClr val="4E5665"/>
                </a:solidFill>
                <a:latin typeface="Helvetica Neue"/>
                <a:ea typeface="Helvetica Neue"/>
                <a:cs typeface="Helvetica Neue"/>
                <a:sym typeface="Helvetica Neue"/>
              </a:defRPr>
            </a:pPr>
            <a:r>
              <a:t>Not all forecasting problems can be solved by the same procedure. Prophet is optimized for the business forecast tasks we have encountered at Facebook, which typically have any of the following characteristics:</a:t>
            </a:r>
          </a:p>
          <a:p>
            <a:pPr marL="420623" indent="-420623" defTabSz="420623">
              <a:spcBef>
                <a:spcPts val="0"/>
              </a:spcBef>
              <a:buSzTx/>
              <a:buFontTx/>
              <a:buNone/>
              <a:tabLst>
                <a:tab pos="127000" algn="l"/>
                <a:tab pos="419100" algn="l"/>
              </a:tabLst>
              <a:defRPr sz="1472">
                <a:solidFill>
                  <a:srgbClr val="4E5665"/>
                </a:solidFill>
                <a:latin typeface="Helvetica Neue"/>
                <a:ea typeface="Helvetica Neue"/>
                <a:cs typeface="Helvetica Neue"/>
                <a:sym typeface="Helvetica Neue"/>
              </a:defRPr>
            </a:pPr>
            <a:r>
              <a:t>	•	hourly, daily, or weekly observations with at least a few months (preferably a year) of history</a:t>
            </a:r>
          </a:p>
          <a:p>
            <a:pPr marL="420623" indent="-420623" defTabSz="420623">
              <a:spcBef>
                <a:spcPts val="0"/>
              </a:spcBef>
              <a:buSzTx/>
              <a:buFontTx/>
              <a:buNone/>
              <a:tabLst>
                <a:tab pos="127000" algn="l"/>
                <a:tab pos="419100" algn="l"/>
              </a:tabLst>
              <a:defRPr sz="1472">
                <a:solidFill>
                  <a:srgbClr val="4E5665"/>
                </a:solidFill>
                <a:latin typeface="Helvetica Neue"/>
                <a:ea typeface="Helvetica Neue"/>
                <a:cs typeface="Helvetica Neue"/>
                <a:sym typeface="Helvetica Neue"/>
              </a:defRPr>
            </a:pPr>
            <a:r>
              <a:t>	•	strong multiple “human-scale” seasonalities: day of week and time of year</a:t>
            </a:r>
          </a:p>
          <a:p>
            <a:pPr marL="420623" indent="-420623" defTabSz="420623">
              <a:spcBef>
                <a:spcPts val="0"/>
              </a:spcBef>
              <a:buSzTx/>
              <a:buFontTx/>
              <a:buNone/>
              <a:tabLst>
                <a:tab pos="127000" algn="l"/>
                <a:tab pos="419100" algn="l"/>
              </a:tabLst>
              <a:defRPr sz="1472">
                <a:solidFill>
                  <a:srgbClr val="4E5665"/>
                </a:solidFill>
                <a:latin typeface="Helvetica Neue"/>
                <a:ea typeface="Helvetica Neue"/>
                <a:cs typeface="Helvetica Neue"/>
                <a:sym typeface="Helvetica Neue"/>
              </a:defRPr>
            </a:pPr>
            <a:r>
              <a:t>	•	important holidays that occur at irregular intervals that are known in advance (e.g. the Super Bowl)</a:t>
            </a:r>
          </a:p>
          <a:p>
            <a:pPr marL="420623" indent="-420623" defTabSz="420623">
              <a:spcBef>
                <a:spcPts val="0"/>
              </a:spcBef>
              <a:buSzTx/>
              <a:buFontTx/>
              <a:buNone/>
              <a:tabLst>
                <a:tab pos="127000" algn="l"/>
                <a:tab pos="419100" algn="l"/>
              </a:tabLst>
              <a:defRPr sz="1472">
                <a:solidFill>
                  <a:srgbClr val="4E5665"/>
                </a:solidFill>
                <a:latin typeface="Helvetica Neue"/>
                <a:ea typeface="Helvetica Neue"/>
                <a:cs typeface="Helvetica Neue"/>
                <a:sym typeface="Helvetica Neue"/>
              </a:defRPr>
            </a:pPr>
            <a:r>
              <a:t>	•	a reasonable number of missing observations or large outliers</a:t>
            </a:r>
          </a:p>
          <a:p>
            <a:pPr marL="420623" indent="-420623" defTabSz="420623">
              <a:spcBef>
                <a:spcPts val="0"/>
              </a:spcBef>
              <a:buSzTx/>
              <a:buFontTx/>
              <a:buNone/>
              <a:tabLst>
                <a:tab pos="127000" algn="l"/>
                <a:tab pos="419100" algn="l"/>
              </a:tabLst>
              <a:defRPr sz="1472">
                <a:solidFill>
                  <a:srgbClr val="4E5665"/>
                </a:solidFill>
                <a:latin typeface="Helvetica Neue"/>
                <a:ea typeface="Helvetica Neue"/>
                <a:cs typeface="Helvetica Neue"/>
                <a:sym typeface="Helvetica Neue"/>
              </a:defRPr>
            </a:pPr>
            <a:r>
              <a:t>	•	historical trend changes, for instance due to product launches or logging changes</a:t>
            </a:r>
          </a:p>
          <a:p>
            <a:pPr marL="420623" indent="-420623" defTabSz="420623">
              <a:spcBef>
                <a:spcPts val="0"/>
              </a:spcBef>
              <a:buSzTx/>
              <a:buFontTx/>
              <a:buNone/>
              <a:tabLst>
                <a:tab pos="127000" algn="l"/>
                <a:tab pos="419100" algn="l"/>
              </a:tabLst>
              <a:defRPr sz="1472">
                <a:solidFill>
                  <a:srgbClr val="4E5665"/>
                </a:solidFill>
                <a:latin typeface="Helvetica Neue"/>
                <a:ea typeface="Helvetica Neue"/>
                <a:cs typeface="Helvetica Neue"/>
                <a:sym typeface="Helvetica Neue"/>
              </a:defRPr>
            </a:pPr>
            <a:r>
              <a:t>	•	trends that are non-linear growth curves, where a trend hits a natural limit or saturates</a:t>
            </a:r>
          </a:p>
        </p:txBody>
      </p:sp>
      <p:sp>
        <p:nvSpPr>
          <p:cNvPr id="172" name="https://research.fb.com/prophet-forecasting-at-scale/"/>
          <p:cNvSpPr txBox="1"/>
          <p:nvPr/>
        </p:nvSpPr>
        <p:spPr>
          <a:xfrm>
            <a:off x="524812" y="5961379"/>
            <a:ext cx="5097176"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https://research.fb.com/prophet-forecasting-at-scale/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Example of another temporal IoT data: temperature…"/>
          <p:cNvSpPr txBox="1"/>
          <p:nvPr>
            <p:ph type="title"/>
          </p:nvPr>
        </p:nvSpPr>
        <p:spPr>
          <a:xfrm>
            <a:off x="1792288" y="4800600"/>
            <a:ext cx="5486401" cy="804863"/>
          </a:xfrm>
          <a:prstGeom prst="rect">
            <a:avLst/>
          </a:prstGeom>
        </p:spPr>
        <p:txBody>
          <a:bodyPr/>
          <a:lstStyle/>
          <a:p>
            <a:pPr defTabSz="877823">
              <a:defRPr sz="1919"/>
            </a:pPr>
            <a:r>
              <a:t>Example of another temporal IoT data: temperature</a:t>
            </a:r>
          </a:p>
          <a:p>
            <a:pPr defTabSz="877823">
              <a:defRPr sz="1919"/>
            </a:pPr>
            <a:r>
              <a:t>in Thingspeak Channel 135 (long-running, open data)</a:t>
            </a:r>
          </a:p>
        </p:txBody>
      </p:sp>
      <p:pic>
        <p:nvPicPr>
          <p:cNvPr id="177" name="Picture Placeholder 2" descr="Picture Placeholder 2"/>
          <p:cNvPicPr>
            <a:picLocks noChangeAspect="1"/>
          </p:cNvPicPr>
          <p:nvPr>
            <p:ph type="pic" idx="13"/>
          </p:nvPr>
        </p:nvPicPr>
        <p:blipFill>
          <a:blip r:embed="rId3">
            <a:extLst/>
          </a:blip>
          <a:srcRect l="0" t="174" r="0" b="174"/>
          <a:stretch>
            <a:fillRect/>
          </a:stretch>
        </p:blipFill>
        <p:spPr>
          <a:xfrm>
            <a:off x="1076023" y="1338733"/>
            <a:ext cx="6918797" cy="2835198"/>
          </a:xfrm>
          <a:prstGeom prst="rect">
            <a:avLst/>
          </a:prstGeom>
        </p:spPr>
      </p:pic>
      <p:sp>
        <p:nvSpPr>
          <p:cNvPr id="178" name="http://community.thingspeak.com/forum/announcements/thingspeak-live-chart-multi-channel-second-axis-historical-data-csv-export/"/>
          <p:cNvSpPr txBox="1"/>
          <p:nvPr>
            <p:ph type="body" sz="quarter" idx="1"/>
          </p:nvPr>
        </p:nvSpPr>
        <p:spPr>
          <a:xfrm>
            <a:off x="1792288" y="5761037"/>
            <a:ext cx="5486401" cy="804863"/>
          </a:xfrm>
          <a:prstGeom prst="rect">
            <a:avLst/>
          </a:prstGeom>
        </p:spPr>
        <p:txBody>
          <a:bodyPr/>
          <a:lstStyle/>
          <a:p>
            <a:pPr/>
            <a:r>
              <a:t>http://community.thingspeak.com/forum/announcements/thingspeak-live-chart-multi-channel-second-axis-historical-data-csv-export/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Open the datafile with Pandas"/>
          <p:cNvSpPr txBox="1"/>
          <p:nvPr>
            <p:ph type="title"/>
          </p:nvPr>
        </p:nvSpPr>
        <p:spPr>
          <a:prstGeom prst="rect">
            <a:avLst/>
          </a:prstGeom>
        </p:spPr>
        <p:txBody>
          <a:bodyPr/>
          <a:lstStyle/>
          <a:p>
            <a:pPr/>
            <a:r>
              <a:t>Open the datafile with Pandas</a:t>
            </a:r>
          </a:p>
        </p:txBody>
      </p:sp>
      <p:sp>
        <p:nvSpPr>
          <p:cNvPr id="183" name="import pandas as pd…"/>
          <p:cNvSpPr txBox="1"/>
          <p:nvPr/>
        </p:nvSpPr>
        <p:spPr>
          <a:xfrm>
            <a:off x="1544061" y="1275080"/>
            <a:ext cx="6055877" cy="4917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600"/>
            </a:pPr>
            <a:r>
              <a:t>import pandas as pd</a:t>
            </a:r>
          </a:p>
          <a:p>
            <a:pPr>
              <a:defRPr sz="1600"/>
            </a:pPr>
            <a:r>
              <a:t>import numpy as np</a:t>
            </a:r>
          </a:p>
          <a:p>
            <a:pPr>
              <a:defRPr sz="1600"/>
            </a:pPr>
            <a:r>
              <a:t>from fbprophet import Prophet</a:t>
            </a:r>
          </a:p>
          <a:p>
            <a:pPr>
              <a:defRPr sz="1600"/>
            </a:pPr>
            <a:r>
              <a:t>from datetime import datetime</a:t>
            </a:r>
          </a:p>
          <a:p>
            <a:pPr>
              <a:defRPr sz="1600"/>
            </a:pPr>
          </a:p>
          <a:p>
            <a:pPr>
              <a:defRPr sz="1600"/>
            </a:pPr>
            <a:r>
              <a:t># Get the Thingspeak temperature data set</a:t>
            </a:r>
          </a:p>
          <a:p>
            <a:pPr>
              <a:defRPr sz="1600"/>
            </a:pPr>
            <a:r>
              <a:t>total = pd.read_csv('temp.csv') </a:t>
            </a:r>
          </a:p>
          <a:p>
            <a:pPr>
              <a:defRPr sz="1600"/>
            </a:pPr>
            <a:r>
              <a:t>total.index = pd.DatetimeIndex(total['created_at'])</a:t>
            </a:r>
          </a:p>
          <a:p>
            <a:pPr>
              <a:defRPr sz="1600"/>
            </a:pPr>
          </a:p>
          <a:p>
            <a:pPr>
              <a:defRPr sz="1600"/>
            </a:pPr>
            <a:r>
              <a:t># Just use two years </a:t>
            </a:r>
          </a:p>
          <a:p>
            <a:pPr>
              <a:defRPr sz="1600"/>
            </a:pPr>
            <a:r>
              <a:t>df=total[datetime(2014, 1, 1, 0, 0, 0):datetime(2016, 12, 31, 23, 59, 59)]</a:t>
            </a:r>
          </a:p>
          <a:p>
            <a:pPr>
              <a:defRPr sz="1600"/>
            </a:pPr>
          </a:p>
          <a:p>
            <a:pPr>
              <a:defRPr sz="1600"/>
            </a:pPr>
            <a:r>
              <a:t># and use only data points at every hour</a:t>
            </a:r>
          </a:p>
          <a:p>
            <a:pPr>
              <a:defRPr sz="1600"/>
            </a:pPr>
            <a:r>
              <a:t>df=df.resample('H').median()</a:t>
            </a:r>
          </a:p>
          <a:p>
            <a:pPr>
              <a:defRPr sz="1600"/>
            </a:pPr>
          </a:p>
          <a:p>
            <a:pPr>
              <a:defRPr sz="1600"/>
            </a:pPr>
            <a:r>
              <a:t># Prophet requires the independent variable called "ds"</a:t>
            </a:r>
          </a:p>
          <a:p>
            <a:pPr>
              <a:defRPr sz="1600"/>
            </a:pPr>
            <a:r>
              <a:t>df['ds'] = df.index</a:t>
            </a:r>
          </a:p>
          <a:p>
            <a:pPr>
              <a:defRPr sz="1600"/>
            </a:pPr>
          </a:p>
          <a:p>
            <a:pPr>
              <a:defRPr sz="1600"/>
            </a:pPr>
            <a:r>
              <a:t># and the dependent variable called "y"</a:t>
            </a:r>
          </a:p>
          <a:p>
            <a:pPr>
              <a:defRPr sz="1600"/>
            </a:pPr>
            <a:r>
              <a:t>df['y'] = df['Temperature']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First confirm the contents of data"/>
          <p:cNvSpPr txBox="1"/>
          <p:nvPr>
            <p:ph type="title"/>
          </p:nvPr>
        </p:nvSpPr>
        <p:spPr>
          <a:prstGeom prst="rect">
            <a:avLst/>
          </a:prstGeom>
        </p:spPr>
        <p:txBody>
          <a:bodyPr/>
          <a:lstStyle/>
          <a:p>
            <a:pPr/>
            <a:r>
              <a:t>First confirm the contents of data</a:t>
            </a:r>
          </a:p>
        </p:txBody>
      </p:sp>
      <p:sp>
        <p:nvSpPr>
          <p:cNvPr id="188" name="# Take a look at the data…"/>
          <p:cNvSpPr txBox="1"/>
          <p:nvPr/>
        </p:nvSpPr>
        <p:spPr>
          <a:xfrm>
            <a:off x="2942054" y="1910350"/>
            <a:ext cx="3259892" cy="929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Take a look at the data</a:t>
            </a:r>
          </a:p>
          <a:p>
            <a:pPr/>
            <a:r>
              <a:t>%matplotlib inline</a:t>
            </a:r>
          </a:p>
          <a:p>
            <a:pPr/>
            <a:r>
              <a:t>df["Temperature"].plot(grid=True)</a:t>
            </a:r>
          </a:p>
        </p:txBody>
      </p:sp>
      <p:pic>
        <p:nvPicPr>
          <p:cNvPr id="189" name="Picture Placeholder 2" descr="Picture Placeholder 2"/>
          <p:cNvPicPr>
            <a:picLocks noChangeAspect="1"/>
          </p:cNvPicPr>
          <p:nvPr/>
        </p:nvPicPr>
        <p:blipFill>
          <a:blip r:embed="rId3">
            <a:extLst/>
          </a:blip>
          <a:srcRect l="13" t="3936" r="13" b="0"/>
          <a:stretch>
            <a:fillRect/>
          </a:stretch>
        </p:blipFill>
        <p:spPr>
          <a:xfrm>
            <a:off x="2301541" y="3138350"/>
            <a:ext cx="4540786" cy="3260655"/>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Create and run a Prophet model"/>
          <p:cNvSpPr txBox="1"/>
          <p:nvPr>
            <p:ph type="title"/>
          </p:nvPr>
        </p:nvSpPr>
        <p:spPr>
          <a:prstGeom prst="rect">
            <a:avLst/>
          </a:prstGeom>
        </p:spPr>
        <p:txBody>
          <a:bodyPr/>
          <a:lstStyle/>
          <a:p>
            <a:pPr/>
            <a:r>
              <a:t>Create and run a Prophet model</a:t>
            </a:r>
          </a:p>
        </p:txBody>
      </p:sp>
      <p:sp>
        <p:nvSpPr>
          <p:cNvPr id="194" name="# Create a Prophet model, fit to the data…"/>
          <p:cNvSpPr txBox="1"/>
          <p:nvPr/>
        </p:nvSpPr>
        <p:spPr>
          <a:xfrm>
            <a:off x="1665665" y="1592309"/>
            <a:ext cx="5812670" cy="148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 Create a Prophet model, fit to the data</a:t>
            </a:r>
          </a:p>
          <a:p>
            <a:pPr/>
            <a:r>
              <a:t>model=Prophet(yearly_seasonality=True,\</a:t>
            </a:r>
          </a:p>
          <a:p>
            <a:pPr/>
            <a:r>
              <a:t>             weekly_seasonality=False,daily_seasonality=False )</a:t>
            </a:r>
          </a:p>
          <a:p>
            <a:pPr/>
            <a:r>
              <a:t>model.fit(df)</a:t>
            </a:r>
          </a:p>
        </p:txBody>
      </p:sp>
      <p:sp>
        <p:nvSpPr>
          <p:cNvPr id="195" name="# Set the prediction period to 7 days = 7*24 houra…"/>
          <p:cNvSpPr txBox="1"/>
          <p:nvPr/>
        </p:nvSpPr>
        <p:spPr>
          <a:xfrm>
            <a:off x="1589262" y="2964179"/>
            <a:ext cx="5965476" cy="929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Set the prediction period to 7 days = 7*24 houra</a:t>
            </a:r>
          </a:p>
          <a:p>
            <a:pPr/>
            <a:r>
              <a:t>future=model.make_future_dataframe(periods=7*24,freq='H')</a:t>
            </a:r>
          </a:p>
          <a:p>
            <a:pPr/>
            <a:r>
              <a:t>future.tail()</a:t>
            </a:r>
          </a:p>
        </p:txBody>
      </p:sp>
      <p:graphicFrame>
        <p:nvGraphicFramePr>
          <p:cNvPr id="196" name="Table 1"/>
          <p:cNvGraphicFramePr/>
          <p:nvPr/>
        </p:nvGraphicFramePr>
        <p:xfrm>
          <a:off x="3244849" y="4148576"/>
          <a:ext cx="1270001" cy="1674318"/>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647700"/>
                <a:gridCol w="2006600"/>
              </a:tblGrid>
              <a:tr h="279400">
                <a:tc gridSpan="2">
                  <a:txBody>
                    <a:bodyPr/>
                    <a:lstStyle/>
                    <a:p>
                      <a:pPr algn="l">
                        <a:defRPr b="0" sz="1800">
                          <a:solidFill>
                            <a:srgbClr val="000000"/>
                          </a:solidFill>
                        </a:defRPr>
                      </a:pPr>
                      <a:r>
                        <a:t>Table 1</a:t>
                      </a:r>
                    </a:p>
                  </a:txBody>
                  <a:tcPr marL="0" marR="0" marT="0" marB="0" anchor="t" anchorCtr="0" horzOverflow="overflow">
                    <a:lnL/>
                    <a:lnR/>
                    <a:lnT/>
                    <a:lnB w="12700">
                      <a:solidFill>
                        <a:srgbClr val="FFFFFF"/>
                      </a:solidFill>
                    </a:lnB>
                    <a:solidFill>
                      <a:srgbClr val="000000">
                        <a:alpha val="0"/>
                      </a:srgbClr>
                    </a:solidFill>
                  </a:tcPr>
                </a:tc>
                <a:tc hMerge="1">
                  <a:tcPr/>
                </a:tc>
              </a:tr>
              <a:tr h="279052">
                <a:tc>
                  <a:txBody>
                    <a:bodyPr/>
                    <a:lstStyle/>
                    <a:p>
                      <a:pPr algn="l">
                        <a:defRPr sz="1800"/>
                      </a:pPr>
                    </a:p>
                  </a:txBody>
                  <a:tcPr marL="0" marR="0" marT="0" marB="0" anchor="t" anchorCtr="0" horzOverflow="overflow">
                    <a:lnT w="12700">
                      <a:solidFill>
                        <a:srgbClr val="FFFFFF"/>
                      </a:solidFill>
                    </a:lnT>
                    <a:lnB w="38100">
                      <a:solidFill>
                        <a:srgbClr val="FFFFFF"/>
                      </a:solidFill>
                    </a:lnB>
                  </a:tcPr>
                </a:tc>
                <a:tc>
                  <a:txBody>
                    <a:bodyPr/>
                    <a:lstStyle/>
                    <a:p>
                      <a:pPr algn="l">
                        <a:defRPr sz="1800"/>
                      </a:pPr>
                      <a:r>
                        <a:rPr b="1">
                          <a:solidFill>
                            <a:srgbClr val="FFFFFF"/>
                          </a:solidFill>
                        </a:rPr>
                        <a:t>ds</a:t>
                      </a:r>
                    </a:p>
                  </a:txBody>
                  <a:tcPr marL="0" marR="0" marT="0" marB="0" anchor="t" anchorCtr="0" horzOverflow="overflow">
                    <a:lnT w="12700">
                      <a:solidFill>
                        <a:srgbClr val="FFFFFF"/>
                      </a:solidFill>
                    </a:lnT>
                    <a:lnB w="38100">
                      <a:solidFill>
                        <a:srgbClr val="FFFFFF"/>
                      </a:solidFill>
                    </a:lnB>
                    <a:solidFill>
                      <a:schemeClr val="accent1"/>
                    </a:solidFill>
                  </a:tcPr>
                </a:tc>
              </a:tr>
              <a:tr h="279052">
                <a:tc>
                  <a:txBody>
                    <a:bodyPr/>
                    <a:lstStyle/>
                    <a:p>
                      <a:pPr algn="l">
                        <a:defRPr b="0" sz="1800">
                          <a:solidFill>
                            <a:srgbClr val="000000"/>
                          </a:solidFill>
                        </a:defRPr>
                      </a:pPr>
                      <a:r>
                        <a:rPr b="1">
                          <a:solidFill>
                            <a:srgbClr val="FFFFFF"/>
                          </a:solidFill>
                        </a:rPr>
                        <a:t>26467</a:t>
                      </a:r>
                    </a:p>
                  </a:txBody>
                  <a:tcPr marL="0" marR="0" marT="0" marB="0" anchor="t" anchorCtr="0" horzOverflow="overflow">
                    <a:lnT w="38100">
                      <a:solidFill>
                        <a:srgbClr val="FFFFFF"/>
                      </a:solidFill>
                    </a:lnT>
                  </a:tcPr>
                </a:tc>
                <a:tc>
                  <a:txBody>
                    <a:bodyPr/>
                    <a:lstStyle/>
                    <a:p>
                      <a:pPr algn="l">
                        <a:defRPr sz="1800"/>
                      </a:pPr>
                      <a:r>
                        <a:t>2017-01-07 19:00:00</a:t>
                      </a:r>
                    </a:p>
                  </a:txBody>
                  <a:tcPr marL="0" marR="0" marT="0" marB="0" anchor="t" anchorCtr="0" horzOverflow="overflow">
                    <a:lnT w="38100">
                      <a:solidFill>
                        <a:srgbClr val="FFFFFF"/>
                      </a:solidFill>
                    </a:lnT>
                    <a:solidFill>
                      <a:srgbClr val="CFD7E7"/>
                    </a:solidFill>
                  </a:tcPr>
                </a:tc>
              </a:tr>
              <a:tr h="279052">
                <a:tc>
                  <a:txBody>
                    <a:bodyPr/>
                    <a:lstStyle/>
                    <a:p>
                      <a:pPr algn="l">
                        <a:defRPr b="0" sz="1800">
                          <a:solidFill>
                            <a:srgbClr val="000000"/>
                          </a:solidFill>
                        </a:defRPr>
                      </a:pPr>
                      <a:r>
                        <a:rPr b="1">
                          <a:solidFill>
                            <a:srgbClr val="FFFFFF"/>
                          </a:solidFill>
                        </a:rPr>
                        <a:t>26468</a:t>
                      </a:r>
                    </a:p>
                  </a:txBody>
                  <a:tcPr marL="0" marR="0" marT="0" marB="0" anchor="t" anchorCtr="0" horzOverflow="overflow"/>
                </a:tc>
                <a:tc>
                  <a:txBody>
                    <a:bodyPr/>
                    <a:lstStyle/>
                    <a:p>
                      <a:pPr algn="l">
                        <a:defRPr sz="1800"/>
                      </a:pPr>
                      <a:r>
                        <a:t>2017-01-07 20:00:00</a:t>
                      </a:r>
                    </a:p>
                  </a:txBody>
                  <a:tcPr marL="0" marR="0" marT="0" marB="0" anchor="t" anchorCtr="0" horzOverflow="overflow">
                    <a:solidFill>
                      <a:srgbClr val="E8ECF4"/>
                    </a:solidFill>
                  </a:tcPr>
                </a:tc>
              </a:tr>
              <a:tr h="279052">
                <a:tc>
                  <a:txBody>
                    <a:bodyPr/>
                    <a:lstStyle/>
                    <a:p>
                      <a:pPr algn="l">
                        <a:defRPr b="0" sz="1800">
                          <a:solidFill>
                            <a:srgbClr val="000000"/>
                          </a:solidFill>
                        </a:defRPr>
                      </a:pPr>
                      <a:r>
                        <a:rPr b="1">
                          <a:solidFill>
                            <a:srgbClr val="FFFFFF"/>
                          </a:solidFill>
                        </a:rPr>
                        <a:t>26469</a:t>
                      </a:r>
                    </a:p>
                  </a:txBody>
                  <a:tcPr marL="0" marR="0" marT="0" marB="0" anchor="t" anchorCtr="0" horzOverflow="overflow"/>
                </a:tc>
                <a:tc>
                  <a:txBody>
                    <a:bodyPr/>
                    <a:lstStyle/>
                    <a:p>
                      <a:pPr algn="l">
                        <a:defRPr sz="1800"/>
                      </a:pPr>
                      <a:r>
                        <a:t>2017-01-07 21:00:00</a:t>
                      </a:r>
                    </a:p>
                  </a:txBody>
                  <a:tcPr marL="0" marR="0" marT="0" marB="0" anchor="t" anchorCtr="0" horzOverflow="overflow">
                    <a:solidFill>
                      <a:srgbClr val="CFD7E7"/>
                    </a:solidFill>
                  </a:tcPr>
                </a:tc>
              </a:tr>
              <a:tr h="279052">
                <a:tc>
                  <a:txBody>
                    <a:bodyPr/>
                    <a:lstStyle/>
                    <a:p>
                      <a:pPr algn="l">
                        <a:defRPr b="0" sz="1800">
                          <a:solidFill>
                            <a:srgbClr val="000000"/>
                          </a:solidFill>
                        </a:defRPr>
                      </a:pPr>
                      <a:r>
                        <a:rPr b="1">
                          <a:solidFill>
                            <a:srgbClr val="FFFFFF"/>
                          </a:solidFill>
                        </a:rPr>
                        <a:t>26470</a:t>
                      </a:r>
                    </a:p>
                  </a:txBody>
                  <a:tcPr marL="0" marR="0" marT="0" marB="0" anchor="t" anchorCtr="0" horzOverflow="overflow"/>
                </a:tc>
                <a:tc>
                  <a:txBody>
                    <a:bodyPr/>
                    <a:lstStyle/>
                    <a:p>
                      <a:pPr algn="l">
                        <a:defRPr sz="1800"/>
                      </a:pPr>
                      <a:r>
                        <a:t>2017-01-07 22:00:00</a:t>
                      </a:r>
                    </a:p>
                  </a:txBody>
                  <a:tcPr marL="0" marR="0" marT="0" marB="0" anchor="t" anchorCtr="0" horzOverflow="overflow">
                    <a:solidFill>
                      <a:srgbClr val="E8ECF4"/>
                    </a:solidFill>
                  </a:tcPr>
                </a:tc>
              </a:tr>
              <a:tr h="279052">
                <a:tc>
                  <a:txBody>
                    <a:bodyPr/>
                    <a:lstStyle/>
                    <a:p>
                      <a:pPr algn="l">
                        <a:defRPr b="0" sz="1800">
                          <a:solidFill>
                            <a:srgbClr val="000000"/>
                          </a:solidFill>
                        </a:defRPr>
                      </a:pPr>
                      <a:r>
                        <a:rPr b="1">
                          <a:solidFill>
                            <a:srgbClr val="FFFFFF"/>
                          </a:solidFill>
                        </a:rPr>
                        <a:t>26471</a:t>
                      </a:r>
                    </a:p>
                  </a:txBody>
                  <a:tcPr marL="0" marR="0" marT="0" marB="0" anchor="t" anchorCtr="0" horzOverflow="overflow"/>
                </a:tc>
                <a:tc>
                  <a:txBody>
                    <a:bodyPr/>
                    <a:lstStyle/>
                    <a:p>
                      <a:pPr algn="l">
                        <a:defRPr sz="1800"/>
                      </a:pPr>
                      <a:r>
                        <a:t>2017-01-07 23:00:00</a:t>
                      </a:r>
                    </a:p>
                  </a:txBody>
                  <a:tcPr marL="0" marR="0" marT="0" marB="0" anchor="t" anchorCtr="0" horzOverflow="overflow">
                    <a:solidFill>
                      <a:srgbClr val="CFD7E7"/>
                    </a:solidFill>
                  </a:tcPr>
                </a:tc>
              </a:tr>
            </a:tbl>
          </a:graphicData>
        </a:graphic>
      </p:graphicFrame>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Let’s see a forecast!"/>
          <p:cNvSpPr txBox="1"/>
          <p:nvPr>
            <p:ph type="title"/>
          </p:nvPr>
        </p:nvSpPr>
        <p:spPr>
          <a:prstGeom prst="rect">
            <a:avLst/>
          </a:prstGeom>
        </p:spPr>
        <p:txBody>
          <a:bodyPr/>
          <a:lstStyle/>
          <a:p>
            <a:pPr/>
            <a:r>
              <a:t>Let’s see a forecast!</a:t>
            </a:r>
          </a:p>
        </p:txBody>
      </p:sp>
      <p:sp>
        <p:nvSpPr>
          <p:cNvPr id="201" name="forecast=model.predict(future)…"/>
          <p:cNvSpPr txBox="1"/>
          <p:nvPr/>
        </p:nvSpPr>
        <p:spPr>
          <a:xfrm>
            <a:off x="3055796" y="1725794"/>
            <a:ext cx="3032408"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forecast=model.predict(future)</a:t>
            </a:r>
          </a:p>
          <a:p>
            <a:pPr/>
            <a:r>
              <a:t>model.plot(forecast)</a:t>
            </a:r>
          </a:p>
        </p:txBody>
      </p:sp>
      <p:pic>
        <p:nvPicPr>
          <p:cNvPr id="202" name="Image" descr="Image"/>
          <p:cNvPicPr>
            <a:picLocks noChangeAspect="1"/>
          </p:cNvPicPr>
          <p:nvPr/>
        </p:nvPicPr>
        <p:blipFill>
          <a:blip r:embed="rId3">
            <a:extLst/>
          </a:blip>
          <a:stretch>
            <a:fillRect/>
          </a:stretch>
        </p:blipFill>
        <p:spPr>
          <a:xfrm>
            <a:off x="1340098" y="2547786"/>
            <a:ext cx="6463804" cy="3849232"/>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Compare forecast and reality"/>
          <p:cNvSpPr txBox="1"/>
          <p:nvPr>
            <p:ph type="title"/>
          </p:nvPr>
        </p:nvSpPr>
        <p:spPr>
          <a:prstGeom prst="rect">
            <a:avLst/>
          </a:prstGeom>
        </p:spPr>
        <p:txBody>
          <a:bodyPr/>
          <a:lstStyle/>
          <a:p>
            <a:pPr/>
            <a:r>
              <a:t>Compare forecast and reality</a:t>
            </a:r>
          </a:p>
        </p:txBody>
      </p:sp>
      <p:sp>
        <p:nvSpPr>
          <p:cNvPr id="207" name="# Plot the actual measured temperature for the predicted week…"/>
          <p:cNvSpPr txBox="1"/>
          <p:nvPr/>
        </p:nvSpPr>
        <p:spPr>
          <a:xfrm>
            <a:off x="903574" y="1614737"/>
            <a:ext cx="7336853" cy="1488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Plot the actual measured temperature for the predicted week</a:t>
            </a:r>
          </a:p>
          <a:p>
            <a:pPr/>
          </a:p>
          <a:p>
            <a:pPr/>
            <a:r>
              <a:t>tmp=total[datetime(2016, 12, 31, 23, 59, 59):datetime(2017, 1, 7, 23, 59, 59)]</a:t>
            </a:r>
          </a:p>
          <a:p>
            <a:pPr/>
            <a:r>
              <a:t>tmp=tmp.resample('H').median()</a:t>
            </a:r>
          </a:p>
          <a:p>
            <a:pPr/>
            <a:r>
              <a:t>tmp.plot(grid=True)</a:t>
            </a:r>
          </a:p>
        </p:txBody>
      </p:sp>
      <p:pic>
        <p:nvPicPr>
          <p:cNvPr id="208" name="Image" descr="Image"/>
          <p:cNvPicPr>
            <a:picLocks noChangeAspect="1"/>
          </p:cNvPicPr>
          <p:nvPr/>
        </p:nvPicPr>
        <p:blipFill>
          <a:blip r:embed="rId3">
            <a:extLst/>
          </a:blip>
          <a:stretch>
            <a:fillRect/>
          </a:stretch>
        </p:blipFill>
        <p:spPr>
          <a:xfrm>
            <a:off x="2197100" y="3176351"/>
            <a:ext cx="4749800" cy="3683001"/>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Compare forecast and reality"/>
          <p:cNvSpPr txBox="1"/>
          <p:nvPr>
            <p:ph type="title"/>
          </p:nvPr>
        </p:nvSpPr>
        <p:spPr>
          <a:prstGeom prst="rect">
            <a:avLst/>
          </a:prstGeom>
        </p:spPr>
        <p:txBody>
          <a:bodyPr/>
          <a:lstStyle/>
          <a:p>
            <a:pPr/>
            <a:r>
              <a:t>Compare forecast and reality</a:t>
            </a:r>
          </a:p>
        </p:txBody>
      </p:sp>
      <p:sp>
        <p:nvSpPr>
          <p:cNvPr id="213" name="# Plot the predicted temperature for that week…"/>
          <p:cNvSpPr txBox="1"/>
          <p:nvPr/>
        </p:nvSpPr>
        <p:spPr>
          <a:xfrm>
            <a:off x="2317143" y="1586094"/>
            <a:ext cx="4509714" cy="929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Plot the predicted temperature for that week</a:t>
            </a:r>
          </a:p>
          <a:p>
            <a:pPr/>
          </a:p>
          <a:p>
            <a:pPr/>
            <a:r>
              <a:t>forecast['yhat'][-7*24:].plot(grid=True)</a:t>
            </a:r>
          </a:p>
        </p:txBody>
      </p:sp>
      <p:pic>
        <p:nvPicPr>
          <p:cNvPr id="214" name="Image" descr="Image"/>
          <p:cNvPicPr>
            <a:picLocks noChangeAspect="1"/>
          </p:cNvPicPr>
          <p:nvPr/>
        </p:nvPicPr>
        <p:blipFill>
          <a:blip r:embed="rId3">
            <a:extLst/>
          </a:blip>
          <a:stretch>
            <a:fillRect/>
          </a:stretch>
        </p:blipFill>
        <p:spPr>
          <a:xfrm>
            <a:off x="2190750" y="2850204"/>
            <a:ext cx="4762500" cy="320040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7" name="Title 1"/>
          <p:cNvSpPr txBox="1"/>
          <p:nvPr>
            <p:ph type="ctrTitle"/>
          </p:nvPr>
        </p:nvSpPr>
        <p:spPr>
          <a:xfrm>
            <a:off x="685800" y="2130425"/>
            <a:ext cx="7772400" cy="1010543"/>
          </a:xfrm>
          <a:prstGeom prst="rect">
            <a:avLst/>
          </a:prstGeom>
        </p:spPr>
        <p:txBody>
          <a:bodyPr/>
          <a:lstStyle>
            <a:lvl1pPr defTabSz="512063">
              <a:defRPr sz="3359">
                <a:latin typeface="BankGothic Lt BT"/>
                <a:ea typeface="BankGothic Lt BT"/>
                <a:cs typeface="BankGothic Lt BT"/>
                <a:sym typeface="BankGothic Lt BT"/>
              </a:defRPr>
            </a:lvl1pPr>
          </a:lstStyle>
          <a:p>
            <a:pPr/>
            <a:r>
              <a:t>Temporal predictive analysis of Big Data</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Try now to predict 1 year"/>
          <p:cNvSpPr txBox="1"/>
          <p:nvPr>
            <p:ph type="title"/>
          </p:nvPr>
        </p:nvSpPr>
        <p:spPr>
          <a:prstGeom prst="rect">
            <a:avLst/>
          </a:prstGeom>
        </p:spPr>
        <p:txBody>
          <a:bodyPr/>
          <a:lstStyle/>
          <a:p>
            <a:pPr/>
            <a:r>
              <a:t>Try now to predict 1 year</a:t>
            </a:r>
          </a:p>
        </p:txBody>
      </p:sp>
      <p:sp>
        <p:nvSpPr>
          <p:cNvPr id="219" name="# Set the prediction period to 365 days = 1 year…"/>
          <p:cNvSpPr txBox="1"/>
          <p:nvPr/>
        </p:nvSpPr>
        <p:spPr>
          <a:xfrm>
            <a:off x="1589150" y="1488818"/>
            <a:ext cx="5965700" cy="929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Set the prediction period to 365 days = 1 year</a:t>
            </a:r>
          </a:p>
          <a:p>
            <a:pPr/>
            <a:r>
              <a:t>future2=model.make_future_dataframe(periods=365,freq='D')</a:t>
            </a:r>
          </a:p>
          <a:p>
            <a:pPr/>
            <a:r>
              <a:t>future2.tail()</a:t>
            </a:r>
          </a:p>
        </p:txBody>
      </p:sp>
      <p:graphicFrame>
        <p:nvGraphicFramePr>
          <p:cNvPr id="220" name="Table"/>
          <p:cNvGraphicFramePr/>
          <p:nvPr/>
        </p:nvGraphicFramePr>
        <p:xfrm>
          <a:off x="3339207" y="3189726"/>
          <a:ext cx="2540001" cy="1674318"/>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728662"/>
                <a:gridCol w="1736923"/>
              </a:tblGrid>
              <a:tr h="279052">
                <a:tc>
                  <a:txBody>
                    <a:bodyPr/>
                    <a:lstStyle/>
                    <a:p>
                      <a:pPr algn="l">
                        <a:defRPr sz="1800"/>
                      </a:pPr>
                    </a:p>
                  </a:txBody>
                  <a:tcPr marL="76200" marR="76200" marT="76200" marB="76200" anchor="ctr" anchorCtr="0" horzOverflow="overflow"/>
                </a:tc>
                <a:tc>
                  <a:txBody>
                    <a:bodyPr/>
                    <a:lstStyle/>
                    <a:p>
                      <a:pPr defTabSz="457200">
                        <a:lnSpc>
                          <a:spcPts val="2900"/>
                        </a:lnSpc>
                        <a:defRPr sz="1800"/>
                      </a:pPr>
                      <a:r>
                        <a:rPr b="1" sz="1200">
                          <a:latin typeface="Helvetica Neue"/>
                          <a:ea typeface="Helvetica Neue"/>
                          <a:cs typeface="Helvetica Neue"/>
                          <a:sym typeface="Helvetica Neue"/>
                        </a:rPr>
                        <a:t>ds</a:t>
                      </a:r>
                    </a:p>
                  </a:txBody>
                  <a:tcPr marL="76200" marR="76200" marT="76200" marB="76200" anchor="ctr" anchorCtr="0" horzOverflow="overflow"/>
                </a:tc>
              </a:tr>
              <a:tr h="279052">
                <a:tc>
                  <a:txBody>
                    <a:bodyPr/>
                    <a:lstStyle/>
                    <a:p>
                      <a:pPr defTabSz="457200">
                        <a:lnSpc>
                          <a:spcPts val="2900"/>
                        </a:lnSpc>
                        <a:defRPr sz="1800"/>
                      </a:pPr>
                      <a:r>
                        <a:rPr b="1" sz="1200">
                          <a:latin typeface="Helvetica Neue"/>
                          <a:ea typeface="Helvetica Neue"/>
                          <a:cs typeface="Helvetica Neue"/>
                          <a:sym typeface="Helvetica Neue"/>
                        </a:rPr>
                        <a:t>26664</a:t>
                      </a:r>
                    </a:p>
                  </a:txBody>
                  <a:tcPr marL="76200" marR="76200" marT="76200" marB="76200" anchor="t" anchorCtr="0" horzOverflow="overflow">
                    <a:solidFill>
                      <a:srgbClr val="F5F5F5"/>
                    </a:solidFill>
                  </a:tcPr>
                </a:tc>
                <a:tc>
                  <a:txBody>
                    <a:bodyPr/>
                    <a:lstStyle/>
                    <a:p>
                      <a:pPr defTabSz="457200">
                        <a:lnSpc>
                          <a:spcPts val="2800"/>
                        </a:lnSpc>
                        <a:defRPr sz="1800"/>
                      </a:pPr>
                      <a:r>
                        <a:rPr sz="1200">
                          <a:latin typeface="Helvetica Neue"/>
                          <a:ea typeface="Helvetica Neue"/>
                          <a:cs typeface="Helvetica Neue"/>
                          <a:sym typeface="Helvetica Neue"/>
                        </a:rPr>
                        <a:t>2017-12-27 23:00:00</a:t>
                      </a:r>
                    </a:p>
                  </a:txBody>
                  <a:tcPr marL="76200" marR="76200" marT="76200" marB="76200" anchor="ctr" anchorCtr="0" horzOverflow="overflow">
                    <a:solidFill>
                      <a:srgbClr val="F5F5F5"/>
                    </a:solidFill>
                  </a:tcPr>
                </a:tc>
              </a:tr>
              <a:tr h="279052">
                <a:tc>
                  <a:txBody>
                    <a:bodyPr/>
                    <a:lstStyle/>
                    <a:p>
                      <a:pPr defTabSz="457200">
                        <a:lnSpc>
                          <a:spcPts val="2900"/>
                        </a:lnSpc>
                        <a:defRPr sz="1800"/>
                      </a:pPr>
                      <a:r>
                        <a:rPr b="1" sz="1200">
                          <a:latin typeface="Helvetica Neue"/>
                          <a:ea typeface="Helvetica Neue"/>
                          <a:cs typeface="Helvetica Neue"/>
                          <a:sym typeface="Helvetica Neue"/>
                        </a:rPr>
                        <a:t>26665</a:t>
                      </a:r>
                    </a:p>
                  </a:txBody>
                  <a:tcPr marL="76200" marR="76200" marT="76200" marB="76200" anchor="t" anchorCtr="0" horzOverflow="overflow"/>
                </a:tc>
                <a:tc>
                  <a:txBody>
                    <a:bodyPr/>
                    <a:lstStyle/>
                    <a:p>
                      <a:pPr defTabSz="457200">
                        <a:lnSpc>
                          <a:spcPts val="2800"/>
                        </a:lnSpc>
                        <a:defRPr sz="1800"/>
                      </a:pPr>
                      <a:r>
                        <a:rPr sz="1200">
                          <a:latin typeface="Helvetica Neue"/>
                          <a:ea typeface="Helvetica Neue"/>
                          <a:cs typeface="Helvetica Neue"/>
                          <a:sym typeface="Helvetica Neue"/>
                        </a:rPr>
                        <a:t>2017-12-28 23:00:00</a:t>
                      </a:r>
                    </a:p>
                  </a:txBody>
                  <a:tcPr marL="76200" marR="76200" marT="76200" marB="76200" anchor="ctr" anchorCtr="0" horzOverflow="overflow"/>
                </a:tc>
              </a:tr>
              <a:tr h="279052">
                <a:tc>
                  <a:txBody>
                    <a:bodyPr/>
                    <a:lstStyle/>
                    <a:p>
                      <a:pPr defTabSz="457200">
                        <a:lnSpc>
                          <a:spcPts val="2900"/>
                        </a:lnSpc>
                        <a:defRPr sz="1800"/>
                      </a:pPr>
                      <a:r>
                        <a:rPr b="1" sz="1200">
                          <a:latin typeface="Helvetica Neue"/>
                          <a:ea typeface="Helvetica Neue"/>
                          <a:cs typeface="Helvetica Neue"/>
                          <a:sym typeface="Helvetica Neue"/>
                        </a:rPr>
                        <a:t>26666</a:t>
                      </a:r>
                    </a:p>
                  </a:txBody>
                  <a:tcPr marL="76200" marR="76200" marT="76200" marB="76200" anchor="t" anchorCtr="0" horzOverflow="overflow">
                    <a:solidFill>
                      <a:srgbClr val="F5F5F5"/>
                    </a:solidFill>
                  </a:tcPr>
                </a:tc>
                <a:tc>
                  <a:txBody>
                    <a:bodyPr/>
                    <a:lstStyle/>
                    <a:p>
                      <a:pPr defTabSz="457200">
                        <a:lnSpc>
                          <a:spcPts val="2800"/>
                        </a:lnSpc>
                        <a:defRPr sz="1800"/>
                      </a:pPr>
                      <a:r>
                        <a:rPr sz="1200">
                          <a:latin typeface="Helvetica Neue"/>
                          <a:ea typeface="Helvetica Neue"/>
                          <a:cs typeface="Helvetica Neue"/>
                          <a:sym typeface="Helvetica Neue"/>
                        </a:rPr>
                        <a:t>2017-12-29 23:00:00</a:t>
                      </a:r>
                    </a:p>
                  </a:txBody>
                  <a:tcPr marL="76200" marR="76200" marT="76200" marB="76200" anchor="ctr" anchorCtr="0" horzOverflow="overflow">
                    <a:solidFill>
                      <a:srgbClr val="F5F5F5"/>
                    </a:solidFill>
                  </a:tcPr>
                </a:tc>
              </a:tr>
              <a:tr h="279052">
                <a:tc>
                  <a:txBody>
                    <a:bodyPr/>
                    <a:lstStyle/>
                    <a:p>
                      <a:pPr defTabSz="457200">
                        <a:lnSpc>
                          <a:spcPts val="2900"/>
                        </a:lnSpc>
                        <a:defRPr sz="1800"/>
                      </a:pPr>
                      <a:r>
                        <a:rPr b="1" sz="1200">
                          <a:latin typeface="Helvetica Neue"/>
                          <a:ea typeface="Helvetica Neue"/>
                          <a:cs typeface="Helvetica Neue"/>
                          <a:sym typeface="Helvetica Neue"/>
                        </a:rPr>
                        <a:t>26667</a:t>
                      </a:r>
                    </a:p>
                  </a:txBody>
                  <a:tcPr marL="76200" marR="76200" marT="76200" marB="76200" anchor="t" anchorCtr="0" horzOverflow="overflow"/>
                </a:tc>
                <a:tc>
                  <a:txBody>
                    <a:bodyPr/>
                    <a:lstStyle/>
                    <a:p>
                      <a:pPr defTabSz="457200">
                        <a:lnSpc>
                          <a:spcPts val="2800"/>
                        </a:lnSpc>
                        <a:defRPr sz="1800"/>
                      </a:pPr>
                      <a:r>
                        <a:rPr sz="1200">
                          <a:latin typeface="Helvetica Neue"/>
                          <a:ea typeface="Helvetica Neue"/>
                          <a:cs typeface="Helvetica Neue"/>
                          <a:sym typeface="Helvetica Neue"/>
                        </a:rPr>
                        <a:t>2017-12-30 23:00:00</a:t>
                      </a:r>
                    </a:p>
                  </a:txBody>
                  <a:tcPr marL="76200" marR="76200" marT="76200" marB="76200" anchor="ctr" anchorCtr="0" horzOverflow="overflow"/>
                </a:tc>
              </a:tr>
              <a:tr h="279052">
                <a:tc>
                  <a:txBody>
                    <a:bodyPr/>
                    <a:lstStyle/>
                    <a:p>
                      <a:pPr defTabSz="457200">
                        <a:lnSpc>
                          <a:spcPts val="2900"/>
                        </a:lnSpc>
                        <a:defRPr sz="1800"/>
                      </a:pPr>
                      <a:r>
                        <a:rPr b="1" sz="1200">
                          <a:latin typeface="Helvetica Neue"/>
                          <a:ea typeface="Helvetica Neue"/>
                          <a:cs typeface="Helvetica Neue"/>
                          <a:sym typeface="Helvetica Neue"/>
                        </a:rPr>
                        <a:t>26668</a:t>
                      </a:r>
                    </a:p>
                  </a:txBody>
                  <a:tcPr marL="76200" marR="76200" marT="76200" marB="76200" anchor="t" anchorCtr="0" horzOverflow="overflow">
                    <a:solidFill>
                      <a:srgbClr val="F5F5F5"/>
                    </a:solidFill>
                  </a:tcPr>
                </a:tc>
                <a:tc>
                  <a:txBody>
                    <a:bodyPr/>
                    <a:lstStyle/>
                    <a:p>
                      <a:pPr defTabSz="457200">
                        <a:lnSpc>
                          <a:spcPts val="2800"/>
                        </a:lnSpc>
                        <a:defRPr sz="1800"/>
                      </a:pPr>
                      <a:r>
                        <a:rPr sz="1200">
                          <a:latin typeface="Helvetica Neue"/>
                          <a:ea typeface="Helvetica Neue"/>
                          <a:cs typeface="Helvetica Neue"/>
                          <a:sym typeface="Helvetica Neue"/>
                        </a:rPr>
                        <a:t>2017-12-31 23:00:00</a:t>
                      </a:r>
                    </a:p>
                  </a:txBody>
                  <a:tcPr marL="76200" marR="76200" marT="76200" marB="76200" anchor="ctr" anchorCtr="0" horzOverflow="overflow">
                    <a:solidFill>
                      <a:srgbClr val="F5F5F5"/>
                    </a:solidFill>
                  </a:tcPr>
                </a:tc>
              </a:tr>
            </a:tbl>
          </a:graphicData>
        </a:graphic>
      </p:graphicFrame>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Result for 1 year"/>
          <p:cNvSpPr txBox="1"/>
          <p:nvPr>
            <p:ph type="title"/>
          </p:nvPr>
        </p:nvSpPr>
        <p:spPr>
          <a:prstGeom prst="rect">
            <a:avLst/>
          </a:prstGeom>
        </p:spPr>
        <p:txBody>
          <a:bodyPr/>
          <a:lstStyle/>
          <a:p>
            <a:pPr/>
            <a:r>
              <a:t>Result for 1 year</a:t>
            </a:r>
          </a:p>
        </p:txBody>
      </p:sp>
      <p:sp>
        <p:nvSpPr>
          <p:cNvPr id="225" name="forecast2=model.predict(future2)…"/>
          <p:cNvSpPr txBox="1"/>
          <p:nvPr/>
        </p:nvSpPr>
        <p:spPr>
          <a:xfrm>
            <a:off x="2939933" y="1531241"/>
            <a:ext cx="3264134"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forecast2=model.predict(future2)</a:t>
            </a:r>
          </a:p>
          <a:p>
            <a:pPr/>
            <a:r>
              <a:t>model.plot(forecast2)</a:t>
            </a:r>
          </a:p>
        </p:txBody>
      </p:sp>
      <p:pic>
        <p:nvPicPr>
          <p:cNvPr id="226" name="Image" descr="Image"/>
          <p:cNvPicPr>
            <a:picLocks noChangeAspect="1"/>
          </p:cNvPicPr>
          <p:nvPr/>
        </p:nvPicPr>
        <p:blipFill>
          <a:blip r:embed="rId3">
            <a:extLst/>
          </a:blip>
          <a:stretch>
            <a:fillRect/>
          </a:stretch>
        </p:blipFill>
        <p:spPr>
          <a:xfrm>
            <a:off x="1506695" y="2470588"/>
            <a:ext cx="6130610" cy="3650812"/>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Compare with reality"/>
          <p:cNvSpPr txBox="1"/>
          <p:nvPr>
            <p:ph type="title"/>
          </p:nvPr>
        </p:nvSpPr>
        <p:spPr>
          <a:prstGeom prst="rect">
            <a:avLst/>
          </a:prstGeom>
        </p:spPr>
        <p:txBody>
          <a:bodyPr/>
          <a:lstStyle/>
          <a:p>
            <a:pPr/>
            <a:r>
              <a:t>Compare with reality</a:t>
            </a:r>
          </a:p>
        </p:txBody>
      </p:sp>
      <p:sp>
        <p:nvSpPr>
          <p:cNvPr id="231" name="# Add 2017 to the sample…"/>
          <p:cNvSpPr txBox="1"/>
          <p:nvPr/>
        </p:nvSpPr>
        <p:spPr>
          <a:xfrm>
            <a:off x="1114147" y="1309126"/>
            <a:ext cx="6915706" cy="176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Add 2017 to the sample</a:t>
            </a:r>
          </a:p>
          <a:p>
            <a:pPr/>
            <a:r>
              <a:t>df2=total[datetime(2014, 1, 1, 0, 0, 0):datetime(2017, 12, 31, 23, 59, 59)]</a:t>
            </a:r>
          </a:p>
          <a:p>
            <a:pPr/>
            <a:r>
              <a:t># and use only data points at every day</a:t>
            </a:r>
          </a:p>
          <a:p>
            <a:pPr/>
            <a:r>
              <a:t>df2=df2.resample('D').median()</a:t>
            </a:r>
          </a:p>
          <a:p>
            <a:pPr/>
            <a:r>
              <a:t># and plot it</a:t>
            </a:r>
          </a:p>
          <a:p>
            <a:pPr/>
            <a:r>
              <a:t>df2.plot(grid=True)</a:t>
            </a:r>
          </a:p>
        </p:txBody>
      </p:sp>
      <p:pic>
        <p:nvPicPr>
          <p:cNvPr id="232" name="Image" descr="Image"/>
          <p:cNvPicPr>
            <a:picLocks noChangeAspect="1"/>
          </p:cNvPicPr>
          <p:nvPr/>
        </p:nvPicPr>
        <p:blipFill>
          <a:blip r:embed="rId3">
            <a:extLst/>
          </a:blip>
          <a:stretch>
            <a:fillRect/>
          </a:stretch>
        </p:blipFill>
        <p:spPr>
          <a:xfrm>
            <a:off x="1625195" y="3062996"/>
            <a:ext cx="5256854" cy="3752888"/>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Compare the predicted year only"/>
          <p:cNvSpPr txBox="1"/>
          <p:nvPr>
            <p:ph type="title"/>
          </p:nvPr>
        </p:nvSpPr>
        <p:spPr>
          <a:prstGeom prst="rect">
            <a:avLst/>
          </a:prstGeom>
        </p:spPr>
        <p:txBody>
          <a:bodyPr/>
          <a:lstStyle/>
          <a:p>
            <a:pPr/>
            <a:r>
              <a:t>Compare the predicted year only</a:t>
            </a:r>
          </a:p>
        </p:txBody>
      </p:sp>
      <p:sp>
        <p:nvSpPr>
          <p:cNvPr id="237" name="pl.plot(np.arange(365),df2[‘Temperature’].values[-365:],'b-',\…"/>
          <p:cNvSpPr txBox="1"/>
          <p:nvPr/>
        </p:nvSpPr>
        <p:spPr>
          <a:xfrm>
            <a:off x="1668345" y="1622303"/>
            <a:ext cx="5807310"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pl.plot(np.arange(365),df2[‘Temperature’].values[-365:],'b-',\</a:t>
            </a:r>
          </a:p>
          <a:p>
            <a:pPr/>
            <a:r>
              <a:t>   forecast2.yhat.values[-365:],'r.')</a:t>
            </a:r>
          </a:p>
        </p:txBody>
      </p:sp>
      <p:pic>
        <p:nvPicPr>
          <p:cNvPr id="238" name="Image" descr="Image"/>
          <p:cNvPicPr>
            <a:picLocks noChangeAspect="1"/>
          </p:cNvPicPr>
          <p:nvPr/>
        </p:nvPicPr>
        <p:blipFill>
          <a:blip r:embed="rId3">
            <a:extLst/>
          </a:blip>
          <a:stretch>
            <a:fillRect/>
          </a:stretch>
        </p:blipFill>
        <p:spPr>
          <a:xfrm>
            <a:off x="2197100" y="2477208"/>
            <a:ext cx="4749800" cy="3200401"/>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Assignment"/>
          <p:cNvSpPr txBox="1"/>
          <p:nvPr>
            <p:ph type="title"/>
          </p:nvPr>
        </p:nvSpPr>
        <p:spPr>
          <a:prstGeom prst="rect">
            <a:avLst/>
          </a:prstGeom>
        </p:spPr>
        <p:txBody>
          <a:bodyPr/>
          <a:lstStyle/>
          <a:p>
            <a:pPr/>
            <a:r>
              <a:t>Assignment</a:t>
            </a:r>
          </a:p>
        </p:txBody>
      </p:sp>
      <p:sp>
        <p:nvSpPr>
          <p:cNvPr id="243" name="Find a temporal sensory dataset…"/>
          <p:cNvSpPr txBox="1"/>
          <p:nvPr>
            <p:ph type="body" idx="1"/>
          </p:nvPr>
        </p:nvSpPr>
        <p:spPr>
          <a:prstGeom prst="rect">
            <a:avLst/>
          </a:prstGeom>
        </p:spPr>
        <p:txBody>
          <a:bodyPr/>
          <a:lstStyle/>
          <a:p>
            <a:pPr/>
            <a:r>
              <a:t>Find a temporal sensory dataset</a:t>
            </a:r>
          </a:p>
          <a:p>
            <a:pPr/>
            <a:r>
              <a:t>Select one or more channels </a:t>
            </a:r>
          </a:p>
          <a:p>
            <a:pPr/>
            <a:r>
              <a:t>Choose a “training” and a “test” period</a:t>
            </a:r>
          </a:p>
          <a:p>
            <a:pPr/>
            <a:r>
              <a:t>Apply Prophet prediction over a short, medium, and long period</a:t>
            </a:r>
          </a:p>
          <a:p>
            <a:pPr/>
            <a:r>
              <a:t>Analyze the performance</a:t>
            </a:r>
          </a:p>
          <a:p>
            <a:pPr/>
            <a:r>
              <a:t>Discuss real-world applications</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ummary of the lecture"/>
          <p:cNvSpPr txBox="1"/>
          <p:nvPr>
            <p:ph type="title"/>
          </p:nvPr>
        </p:nvSpPr>
        <p:spPr>
          <a:prstGeom prst="rect">
            <a:avLst/>
          </a:prstGeom>
        </p:spPr>
        <p:txBody>
          <a:bodyPr/>
          <a:lstStyle/>
          <a:p>
            <a:pPr/>
            <a:r>
              <a:t>Summary of the lecture</a:t>
            </a:r>
          </a:p>
        </p:txBody>
      </p:sp>
      <p:sp>
        <p:nvSpPr>
          <p:cNvPr id="246" name="We have learned about using Python libraries for working with temporal data, for tasks like cleaning it and for fitting mathematical models (ARIMA) to the data for extracting descriptive parameters, and for simple prediction.…"/>
          <p:cNvSpPr txBox="1"/>
          <p:nvPr>
            <p:ph type="body" idx="1"/>
          </p:nvPr>
        </p:nvSpPr>
        <p:spPr>
          <a:xfrm>
            <a:off x="457200" y="1600200"/>
            <a:ext cx="8229600" cy="4827758"/>
          </a:xfrm>
          <a:prstGeom prst="rect">
            <a:avLst/>
          </a:prstGeom>
        </p:spPr>
        <p:txBody>
          <a:bodyPr/>
          <a:lstStyle/>
          <a:p>
            <a:pPr marL="0" indent="0">
              <a:buSzTx/>
              <a:buFontTx/>
              <a:buNone/>
            </a:pPr>
            <a:r>
              <a:t>We have learned about using Python libraries for working with temporal data, for tasks like cleaning it and for fitting mathematical models (ARIMA) to the data for extracting descriptive parameters, and for simple prediction.</a:t>
            </a:r>
          </a:p>
          <a:p>
            <a:pPr marL="0" indent="0">
              <a:buSzTx/>
              <a:buFontTx/>
              <a:buNone/>
            </a:pPr>
            <a:r>
              <a:t>We have also found out about the popular predictive AI system Prophet by Facebook, and we are now ready to explore its potential and limitations for IoT data.</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Outline of the lecture"/>
          <p:cNvSpPr txBox="1"/>
          <p:nvPr>
            <p:ph type="title"/>
          </p:nvPr>
        </p:nvSpPr>
        <p:spPr>
          <a:prstGeom prst="rect">
            <a:avLst/>
          </a:prstGeom>
        </p:spPr>
        <p:txBody>
          <a:bodyPr/>
          <a:lstStyle/>
          <a:p>
            <a:pPr/>
            <a:r>
              <a:t>Outline of the lecture</a:t>
            </a:r>
          </a:p>
        </p:txBody>
      </p:sp>
      <p:sp>
        <p:nvSpPr>
          <p:cNvPr id="130" name="IoT data very often has an important temporal component.…"/>
          <p:cNvSpPr txBox="1"/>
          <p:nvPr>
            <p:ph type="body" idx="1"/>
          </p:nvPr>
        </p:nvSpPr>
        <p:spPr>
          <a:xfrm>
            <a:off x="457200" y="1600200"/>
            <a:ext cx="8229600" cy="4796452"/>
          </a:xfrm>
          <a:prstGeom prst="rect">
            <a:avLst/>
          </a:prstGeom>
        </p:spPr>
        <p:txBody>
          <a:bodyPr/>
          <a:lstStyle/>
          <a:p>
            <a:pPr marL="0" indent="0">
              <a:buSzTx/>
              <a:buFontTx/>
              <a:buNone/>
            </a:pPr>
            <a:r>
              <a:t>IoT data very often has an important temporal component. </a:t>
            </a:r>
          </a:p>
          <a:p>
            <a:pPr marL="0" indent="0">
              <a:buSzTx/>
              <a:buFontTx/>
              <a:buNone/>
            </a:pPr>
            <a:r>
              <a:t>We want to understand how the observed processes or events evolve, and we might also want to predict the future from historical data.</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Outline of the lecture"/>
          <p:cNvSpPr txBox="1"/>
          <p:nvPr>
            <p:ph type="title"/>
          </p:nvPr>
        </p:nvSpPr>
        <p:spPr>
          <a:prstGeom prst="rect">
            <a:avLst/>
          </a:prstGeom>
        </p:spPr>
        <p:txBody>
          <a:bodyPr/>
          <a:lstStyle/>
          <a:p>
            <a:pPr/>
            <a:r>
              <a:t>Outline of the lecture</a:t>
            </a:r>
          </a:p>
        </p:txBody>
      </p:sp>
      <p:sp>
        <p:nvSpPr>
          <p:cNvPr id="133" name="We will learn about processing temporal data with mathematical models and with AI techniques.…"/>
          <p:cNvSpPr txBox="1"/>
          <p:nvPr>
            <p:ph type="body" idx="1"/>
          </p:nvPr>
        </p:nvSpPr>
        <p:spPr>
          <a:xfrm>
            <a:off x="457200" y="1600200"/>
            <a:ext cx="8229600" cy="4796452"/>
          </a:xfrm>
          <a:prstGeom prst="rect">
            <a:avLst/>
          </a:prstGeom>
        </p:spPr>
        <p:txBody>
          <a:bodyPr/>
          <a:lstStyle/>
          <a:p>
            <a:pPr marL="0" indent="0">
              <a:buSzTx/>
              <a:buFontTx/>
              <a:buNone/>
            </a:pPr>
            <a:r>
              <a:t>We will learn about processing temporal data with mathematical models and with AI techniques.</a:t>
            </a:r>
          </a:p>
          <a:p>
            <a:pPr marL="0" indent="0">
              <a:buSzTx/>
              <a:buFontTx/>
              <a:buNone/>
            </a:pPr>
            <a:r>
              <a:t>These foundations should be expanded to dealing with temporal correlations.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Where are we in the Course?"/>
          <p:cNvSpPr txBox="1"/>
          <p:nvPr>
            <p:ph type="title"/>
          </p:nvPr>
        </p:nvSpPr>
        <p:spPr>
          <a:prstGeom prst="rect">
            <a:avLst/>
          </a:prstGeom>
        </p:spPr>
        <p:txBody>
          <a:bodyPr/>
          <a:lstStyle/>
          <a:p>
            <a:pPr/>
            <a:r>
              <a:t>Where are we in the Course?</a:t>
            </a:r>
          </a:p>
        </p:txBody>
      </p:sp>
      <p:sp>
        <p:nvSpPr>
          <p:cNvPr id="136" name="Introduction: Background of IoT, Big Data, AI…"/>
          <p:cNvSpPr txBox="1"/>
          <p:nvPr>
            <p:ph type="body" idx="1"/>
          </p:nvPr>
        </p:nvSpPr>
        <p:spPr>
          <a:prstGeom prst="rect">
            <a:avLst/>
          </a:prstGeom>
        </p:spPr>
        <p:txBody>
          <a:bodyPr/>
          <a:lstStyle/>
          <a:p>
            <a:pPr/>
            <a:r>
              <a:t>Introduction: Background of IoT, Big Data, AI</a:t>
            </a:r>
          </a:p>
          <a:p>
            <a:pPr/>
            <a:r>
              <a:t>Collect, analyze data from IoT on a large scale</a:t>
            </a:r>
          </a:p>
          <a:p>
            <a:pPr/>
            <a:r>
              <a:t>Elements and practice of statistics</a:t>
            </a:r>
          </a:p>
          <a:p>
            <a:pPr>
              <a:defRPr b="1"/>
            </a:pPr>
            <a:r>
              <a:t>AI methods for data science</a:t>
            </a:r>
          </a:p>
          <a:p>
            <a:pPr/>
            <a:r>
              <a:t>Practical usage of AI for Big Data from IoT</a:t>
            </a:r>
          </a:p>
          <a:p>
            <a:pPr/>
            <a:r>
              <a:t>Getting further with AI: internal workings</a:t>
            </a:r>
          </a:p>
          <a:p>
            <a:pPr/>
            <a:r>
              <a:t>Moving into the real world</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Lecture 4: Temporal predictive analysis"/>
          <p:cNvSpPr txBox="1"/>
          <p:nvPr>
            <p:ph type="title"/>
          </p:nvPr>
        </p:nvSpPr>
        <p:spPr>
          <a:prstGeom prst="rect">
            <a:avLst/>
          </a:prstGeom>
        </p:spPr>
        <p:txBody>
          <a:bodyPr/>
          <a:lstStyle>
            <a:lvl1pPr defTabSz="841247">
              <a:defRPr sz="4048"/>
            </a:lvl1pPr>
          </a:lstStyle>
          <a:p>
            <a:pPr/>
            <a:r>
              <a:t>Lecture 4: Temporal predictive analysis</a:t>
            </a:r>
          </a:p>
        </p:txBody>
      </p:sp>
      <p:sp>
        <p:nvSpPr>
          <p:cNvPr id="139" name="Statistical prediction with ARIMA…"/>
          <p:cNvSpPr txBox="1"/>
          <p:nvPr>
            <p:ph type="body" idx="1"/>
          </p:nvPr>
        </p:nvSpPr>
        <p:spPr>
          <a:prstGeom prst="rect">
            <a:avLst/>
          </a:prstGeom>
        </p:spPr>
        <p:txBody>
          <a:bodyPr/>
          <a:lstStyle/>
          <a:p>
            <a:pPr/>
            <a:r>
              <a:t>Statistical prediction with ARIMA</a:t>
            </a:r>
          </a:p>
          <a:p>
            <a:pPr/>
            <a:r>
              <a:t>Example: short-term prediction</a:t>
            </a:r>
          </a:p>
          <a:p>
            <a:pPr/>
            <a:r>
              <a:t>Confidence intervals for prediction</a:t>
            </a:r>
          </a:p>
          <a:p>
            <a:pPr/>
            <a:r>
              <a:t>Temporal data processing with Prophet</a:t>
            </a:r>
          </a:p>
          <a:p>
            <a:pPr/>
            <a:r>
              <a:t>Concepts of Prophet</a:t>
            </a:r>
          </a:p>
          <a:p>
            <a:pPr/>
            <a:r>
              <a:t>Application to IoT data</a:t>
            </a:r>
          </a:p>
          <a:p>
            <a:pPr/>
            <a:r>
              <a:t>Example: long-term prediction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Temporal Prediction with ARIMA"/>
          <p:cNvSpPr txBox="1"/>
          <p:nvPr>
            <p:ph type="title"/>
          </p:nvPr>
        </p:nvSpPr>
        <p:spPr>
          <a:prstGeom prst="rect">
            <a:avLst/>
          </a:prstGeom>
        </p:spPr>
        <p:txBody>
          <a:bodyPr/>
          <a:lstStyle/>
          <a:p>
            <a:pPr/>
            <a:r>
              <a:t>Temporal Prediction with ARIMA</a:t>
            </a:r>
          </a:p>
        </p:txBody>
      </p:sp>
      <p:sp>
        <p:nvSpPr>
          <p:cNvPr id="142" name="# http://www.pyflux.com…"/>
          <p:cNvSpPr txBox="1"/>
          <p:nvPr/>
        </p:nvSpPr>
        <p:spPr>
          <a:xfrm>
            <a:off x="2187272" y="1427480"/>
            <a:ext cx="4769456" cy="40030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http://www.pyflux.com</a:t>
            </a:r>
          </a:p>
          <a:p>
            <a:pPr/>
            <a:r>
              <a:t>from pandas import read_csv</a:t>
            </a:r>
          </a:p>
          <a:p>
            <a:pPr/>
            <a:r>
              <a:t>from pandas import datetime</a:t>
            </a:r>
          </a:p>
          <a:p>
            <a:pPr/>
            <a:r>
              <a:t>from pandas import DataFrame</a:t>
            </a:r>
          </a:p>
          <a:p>
            <a:pPr/>
            <a:r>
              <a:t>from statsmodels.tsa.arima_model import ARIMA</a:t>
            </a:r>
          </a:p>
          <a:p>
            <a:pPr/>
          </a:p>
          <a:p>
            <a:pPr/>
            <a:r>
              <a:t>import numpy as np</a:t>
            </a:r>
          </a:p>
          <a:p>
            <a:pPr/>
            <a:r>
              <a:t>import pandas as pd</a:t>
            </a:r>
          </a:p>
          <a:p>
            <a:pPr/>
            <a:r>
              <a:t>import pyflux as pf</a:t>
            </a:r>
          </a:p>
          <a:p>
            <a:pPr/>
            <a:r>
              <a:t>from datetime import datetime</a:t>
            </a:r>
          </a:p>
          <a:p>
            <a:pPr/>
            <a:r>
              <a:t>import matplotlib.pyplot as plt</a:t>
            </a:r>
          </a:p>
          <a:p>
            <a:pPr/>
            <a:r>
              <a:t>%matplotlib inline </a:t>
            </a:r>
          </a:p>
          <a:p>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Temporal Prediction with ARIMA"/>
          <p:cNvSpPr txBox="1"/>
          <p:nvPr>
            <p:ph type="title"/>
          </p:nvPr>
        </p:nvSpPr>
        <p:spPr>
          <a:prstGeom prst="rect">
            <a:avLst/>
          </a:prstGeom>
        </p:spPr>
        <p:txBody>
          <a:bodyPr/>
          <a:lstStyle/>
          <a:p>
            <a:pPr/>
            <a:r>
              <a:t>Temporal Prediction with ARIMA</a:t>
            </a:r>
          </a:p>
        </p:txBody>
      </p:sp>
      <p:sp>
        <p:nvSpPr>
          <p:cNvPr id="147" name="# Get the ICTP temperature dataset…"/>
          <p:cNvSpPr txBox="1"/>
          <p:nvPr/>
        </p:nvSpPr>
        <p:spPr>
          <a:xfrm>
            <a:off x="2152502" y="1406403"/>
            <a:ext cx="4838996" cy="2326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Get the ICTP temperature dataset</a:t>
            </a:r>
          </a:p>
          <a:p>
            <a:pPr/>
            <a:r>
              <a:t>total = read_csv('TS_60917.csv') </a:t>
            </a:r>
          </a:p>
          <a:p>
            <a:pPr/>
            <a:r>
              <a:t>total.index = pd.DatetimeIndex(total['created_at'])</a:t>
            </a:r>
          </a:p>
          <a:p>
            <a:pPr/>
          </a:p>
          <a:p>
            <a:pPr/>
            <a:r>
              <a:t>plt.figure(figsize=(15,5))</a:t>
            </a:r>
          </a:p>
          <a:p>
            <a:pPr/>
            <a:r>
              <a:t>plt.plot(total.index,total['Temperature'])</a:t>
            </a:r>
          </a:p>
          <a:p>
            <a:pPr/>
            <a:r>
              <a:t>plt.ylabel('Temperature')</a:t>
            </a:r>
          </a:p>
          <a:p>
            <a:pPr/>
            <a:r>
              <a:t>plt.title('Temperature at ICTP');</a:t>
            </a:r>
          </a:p>
        </p:txBody>
      </p:sp>
      <p:pic>
        <p:nvPicPr>
          <p:cNvPr id="148" name="Image" descr="Image"/>
          <p:cNvPicPr>
            <a:picLocks noChangeAspect="1"/>
          </p:cNvPicPr>
          <p:nvPr/>
        </p:nvPicPr>
        <p:blipFill>
          <a:blip r:embed="rId3">
            <a:extLst/>
          </a:blip>
          <a:stretch>
            <a:fillRect/>
          </a:stretch>
        </p:blipFill>
        <p:spPr>
          <a:xfrm>
            <a:off x="0" y="3697770"/>
            <a:ext cx="9144001" cy="3191397"/>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Temporal Prediction with ARIMA"/>
          <p:cNvSpPr txBox="1"/>
          <p:nvPr>
            <p:ph type="title"/>
          </p:nvPr>
        </p:nvSpPr>
        <p:spPr>
          <a:prstGeom prst="rect">
            <a:avLst/>
          </a:prstGeom>
        </p:spPr>
        <p:txBody>
          <a:bodyPr/>
          <a:lstStyle/>
          <a:p>
            <a:pPr/>
            <a:r>
              <a:t>Temporal Prediction with ARIMA</a:t>
            </a:r>
          </a:p>
        </p:txBody>
      </p:sp>
      <p:sp>
        <p:nvSpPr>
          <p:cNvPr id="153" name="# Just use a short sequence at year's end…"/>
          <p:cNvSpPr txBox="1"/>
          <p:nvPr/>
        </p:nvSpPr>
        <p:spPr>
          <a:xfrm>
            <a:off x="1003698" y="1282916"/>
            <a:ext cx="7136604" cy="2606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Just use a short sequence at year's end</a:t>
            </a:r>
          </a:p>
          <a:p>
            <a:pPr/>
            <a:r>
              <a:t>data=total[datetime(2016, 12, 1, 0, 0, 0):datetime(2016, 12, 31, 23, 59, 59)]</a:t>
            </a:r>
          </a:p>
          <a:p>
            <a:pPr/>
          </a:p>
          <a:p>
            <a:pPr/>
            <a:r>
              <a:t># and use only data points at every 6 hours</a:t>
            </a:r>
          </a:p>
          <a:p>
            <a:pPr/>
            <a:r>
              <a:t>data=data.resample('6H').median()</a:t>
            </a:r>
          </a:p>
          <a:p>
            <a:pPr/>
            <a:r>
              <a:t>plt.figure(figsize=(15,5))</a:t>
            </a:r>
          </a:p>
          <a:p>
            <a:pPr/>
            <a:r>
              <a:t>plt.plot(data.index,data['Temperature'])</a:t>
            </a:r>
          </a:p>
          <a:p>
            <a:pPr/>
            <a:r>
              <a:t>plt.ylabel('Temperature')</a:t>
            </a:r>
          </a:p>
          <a:p>
            <a:pPr/>
            <a:r>
              <a:t>plt.title('Temperature at ICTP in December 2016');</a:t>
            </a:r>
          </a:p>
        </p:txBody>
      </p:sp>
      <p:pic>
        <p:nvPicPr>
          <p:cNvPr id="154" name="Image" descr="Image"/>
          <p:cNvPicPr>
            <a:picLocks noChangeAspect="1"/>
          </p:cNvPicPr>
          <p:nvPr/>
        </p:nvPicPr>
        <p:blipFill>
          <a:blip r:embed="rId3">
            <a:extLst/>
          </a:blip>
          <a:stretch>
            <a:fillRect/>
          </a:stretch>
        </p:blipFill>
        <p:spPr>
          <a:xfrm>
            <a:off x="1130675" y="3993594"/>
            <a:ext cx="6882650" cy="244495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