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attention to the imports from the Machine Learning library, in particular to KMeans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to the functional characteristics of the Scala language.</a:t>
            </a:r>
          </a:p>
          <a:p>
            <a:pPr/>
            <a:r>
              <a:t>Methods are chained by dots “.”</a:t>
            </a:r>
          </a:p>
          <a:p>
            <a:pPr/>
            <a:r>
              <a:t>Instead of creating intermediate temporary variables, the anonymous value of the previous method application is transformed by the next method.</a:t>
            </a:r>
          </a:p>
          <a:p>
            <a:pPr/>
            <a:r>
              <a:t>Note that this is possible (although not common) in Python too.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reason for using these particular options.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one-hot coding: what would be the problems if we kept encoding categories by enumeration?</a:t>
            </a:r>
          </a:p>
          <a:p>
            <a:pPr/>
            <a:r>
              <a:t>(followed in next slide)</a:t>
            </a:r>
          </a:p>
          <a:p>
            <a:pPr/>
            <a:r>
              <a:t>Caution: there is no automatic interlock between the categories, we need to be careful to have only one “1”,</a:t>
            </a:r>
          </a:p>
          <a:p>
            <a:pPr/>
            <a:r>
              <a:t>the built-in methods take care of this point.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attention to the comment, expand it.</a:t>
            </a:r>
          </a:p>
          <a:p>
            <a:pPr/>
            <a:r>
              <a:t>Function is continued in next slide, remind students that “data” and “k” are input parameters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 essay on using anomaly detection for IoT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mments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RDD</a:t>
            </a:r>
          </a:p>
        </p:txBody>
      </p:sp>
      <p:sp>
        <p:nvSpPr>
          <p:cNvPr id="155" name="option(&quot;inferSchema&quot;, true) Scala infers the type of the input variables from their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pPr/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pPr/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ipeline for 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one-hot encoding</a:t>
            </a:r>
          </a:p>
        </p:txBody>
      </p:sp>
      <p:sp>
        <p:nvSpPr>
          <p:cNvPr id="160" name="def oneHotPipeline(inputCol: String): (Pipeline, String) = {…"/>
          <p:cNvSpPr txBox="1"/>
          <p:nvPr/>
        </p:nvSpPr>
        <p:spPr>
          <a:xfrm>
            <a:off x="1464190" y="1846579"/>
            <a:ext cx="6215620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oneHotPipeline(inputCol: String): (Pipeline, String) = {</a:t>
            </a:r>
          </a:p>
          <a:p>
            <a:pPr/>
            <a:r>
              <a:t>    val indexer = new StringIndexer().</a:t>
            </a:r>
          </a:p>
          <a:p>
            <a:pPr/>
            <a:r>
              <a:t>      setInputCol(inputCol).</a:t>
            </a:r>
          </a:p>
          <a:p>
            <a:pPr/>
            <a:r>
              <a:t>      setOutputCol(inputCol + "_indexed")</a:t>
            </a:r>
          </a:p>
          <a:p>
            <a:pPr/>
            <a:r>
              <a:t>    val encoder = new OneHotEncoder().</a:t>
            </a:r>
          </a:p>
          <a:p>
            <a:pPr/>
            <a:r>
              <a:t>      setInputCol(inputCol + "_indexed").</a:t>
            </a:r>
          </a:p>
          <a:p>
            <a:pPr/>
            <a:r>
              <a:t>      setOutputCol(inputCol + "_vec")</a:t>
            </a:r>
          </a:p>
          <a:p>
            <a:pPr/>
            <a:r>
              <a:t>    val pipeline = new Pipeline().setStages(Array(indexer, encoder))</a:t>
            </a:r>
          </a:p>
          <a:p>
            <a:pPr/>
            <a:r>
              <a:t>    (pipeline, inputCol + "_vec")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mments on “one-hot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“one-hot”</a:t>
            </a:r>
          </a:p>
        </p:txBody>
      </p:sp>
      <p:sp>
        <p:nvSpPr>
          <p:cNvPr id="165" name="For categorical data without any ordering between the categories, the usual encoding is: 1 -&gt;  1 0 0 0 … 2 -&gt;  0 1 0 0 … 3 -&gt;  0 0 1 0 …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pPr/>
            <a:r>
              <a:t>The encoding function can work on each categorical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ipeline for all dat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(1)</a:t>
            </a:r>
          </a:p>
        </p:txBody>
      </p:sp>
      <p:sp>
        <p:nvSpPr>
          <p:cNvPr id="168" name="def fitPipeline4(data: DataFrame, k: Int): PipelineModel = {…"/>
          <p:cNvSpPr txBox="1"/>
          <p:nvPr/>
        </p:nvSpPr>
        <p:spPr>
          <a:xfrm>
            <a:off x="524837" y="1605280"/>
            <a:ext cx="8272126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fitPipeline4(data: DataFrame, k: Int): PipelineModel = {</a:t>
            </a:r>
          </a:p>
          <a:p>
            <a:pPr/>
            <a:r>
              <a:t>    val (protoTypeEncoder, protoTypeVecCol) = oneHotPipeline("protocol_type")</a:t>
            </a:r>
          </a:p>
          <a:p>
            <a:pPr/>
            <a:r>
              <a:t>    val (serviceEncoder, serviceVecCol) = oneHotPipeline("service")</a:t>
            </a:r>
          </a:p>
          <a:p>
            <a:pPr/>
            <a:r>
              <a:t>    val (flagEncoder, flagVecCol) = oneHotPipeline("flag")</a:t>
            </a:r>
          </a:p>
          <a:p>
            <a:pPr/>
          </a:p>
          <a:p>
            <a:pPr/>
            <a:r>
              <a:t>    // Original columns, without label / string columns, but with new vector encoded cols</a:t>
            </a:r>
          </a:p>
          <a:p>
            <a:pPr/>
            <a:r>
              <a:t>    val assembleCols = Set(data.columns: _*) --</a:t>
            </a:r>
          </a:p>
          <a:p>
            <a:pPr/>
            <a:r>
              <a:t>      Seq("label", "protocol_type", "service", "flag") ++</a:t>
            </a:r>
          </a:p>
          <a:p>
            <a:pPr/>
            <a:r>
              <a:t>      Seq(protoTypeVecCol, serviceVecCol, flagVecCol)</a:t>
            </a:r>
          </a:p>
          <a:p>
            <a:pPr/>
            <a:r>
              <a:t>    val assembler = new VectorAssembler().</a:t>
            </a:r>
          </a:p>
          <a:p>
            <a:pPr/>
            <a:r>
              <a:t>      setInputCols(assembleCols.toArray).</a:t>
            </a:r>
          </a:p>
          <a:p>
            <a:pPr/>
            <a:r>
              <a:t>      setOutputCol("featureVector")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ipeline for all dat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(2)</a:t>
            </a:r>
          </a:p>
        </p:txBody>
      </p:sp>
      <p:sp>
        <p:nvSpPr>
          <p:cNvPr id="173" name="val scaler = new StandardScaler()…"/>
          <p:cNvSpPr txBox="1"/>
          <p:nvPr/>
        </p:nvSpPr>
        <p:spPr>
          <a:xfrm>
            <a:off x="524837" y="1605280"/>
            <a:ext cx="804654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scaler = new StandardScaler()</a:t>
            </a:r>
          </a:p>
          <a:p>
            <a:pPr/>
            <a:r>
              <a:t>      .setInputCol("featureVector")</a:t>
            </a:r>
          </a:p>
          <a:p>
            <a:pPr/>
            <a:r>
              <a:t>      .setOutputCol("scaledFeatureVector")</a:t>
            </a:r>
          </a:p>
          <a:p>
            <a:pPr/>
            <a:r>
              <a:t>      .setWithStd(true)</a:t>
            </a:r>
          </a:p>
          <a:p>
            <a:pPr/>
            <a:r>
              <a:t>      .setWithMean(false)</a:t>
            </a:r>
          </a:p>
          <a:p>
            <a:pPr/>
          </a:p>
          <a:p>
            <a:pPr/>
            <a:r>
              <a:t>    val kmeans = new KMeans().</a:t>
            </a:r>
          </a:p>
          <a:p>
            <a:pPr/>
            <a:r>
              <a:t>      setSeed(Random.nextLong()).</a:t>
            </a:r>
          </a:p>
          <a:p>
            <a:pPr/>
            <a:r>
              <a:t>      setK(k).</a:t>
            </a:r>
          </a:p>
          <a:p>
            <a:pPr/>
            <a:r>
              <a:t>      setPredictionCol("cluster").</a:t>
            </a:r>
          </a:p>
          <a:p>
            <a:pPr/>
            <a:r>
              <a:t>      setFeaturesCol("scaledFeatureVector").</a:t>
            </a:r>
          </a:p>
          <a:p>
            <a:pPr/>
            <a:r>
              <a:t>      setMaxIter(40).</a:t>
            </a:r>
          </a:p>
          <a:p>
            <a:pPr/>
            <a:r>
              <a:t>      setTol(1.0e-5)</a:t>
            </a:r>
          </a:p>
          <a:p>
            <a:pPr/>
          </a:p>
          <a:p>
            <a:pPr/>
            <a:r>
              <a:t>    val pipeline = new Pipeline().setStages(</a:t>
            </a:r>
          </a:p>
          <a:p>
            <a:pPr/>
            <a:r>
              <a:t>      Array(protoTypeEncoder, serviceEncoder, flagEncoder, assembler, scaler, kmeans))</a:t>
            </a:r>
          </a:p>
          <a:p>
            <a:pPr/>
            <a:r>
              <a:t>    pipeline.fit(data)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mments o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K-means</a:t>
            </a:r>
          </a:p>
        </p:txBody>
      </p:sp>
      <p:sp>
        <p:nvSpPr>
          <p:cNvPr id="176" name="Imported from the clustering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the clustering library</a:t>
            </a:r>
          </a:p>
          <a:p>
            <a:pPr/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e anomal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anomaly detector</a:t>
            </a:r>
          </a:p>
        </p:txBody>
      </p:sp>
      <p:sp>
        <p:nvSpPr>
          <p:cNvPr id="179" name="// Detect anomalies…"/>
          <p:cNvSpPr txBox="1"/>
          <p:nvPr/>
        </p:nvSpPr>
        <p:spPr>
          <a:xfrm>
            <a:off x="1705776" y="1389380"/>
            <a:ext cx="5732448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mments on the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detector</a:t>
            </a:r>
          </a:p>
        </p:txBody>
      </p:sp>
      <p:sp>
        <p:nvSpPr>
          <p:cNvPr id="182" name="What is an anomaly? Here we define it as those data points that are in the “loosest” clusters (the clusters with the largest mean square dista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pPr/>
            <a:r>
              <a:t>Take one (or a few) of the most outlying data points</a:t>
            </a:r>
          </a:p>
          <a:p>
            <a:pPr/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sult of running it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running it on the RDD</a:t>
            </a:r>
          </a:p>
        </p:txBody>
      </p:sp>
      <p:sp>
        <p:nvSpPr>
          <p:cNvPr id="185" name="pipelineModel: org.apache.spark.ml.PipelineModel = pipeline_0d2ee85b24c0…"/>
          <p:cNvSpPr txBox="1"/>
          <p:nvPr/>
        </p:nvSpPr>
        <p:spPr>
          <a:xfrm>
            <a:off x="285013" y="1383042"/>
            <a:ext cx="9158174" cy="5158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pipelineModel: org.apache.spark.ml.PipelineModel = pipeline_0d2ee85b24c0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kMeansModel: org.apache.spark.ml.clustering.KMeansModel = kmeans_8c6857cc9e84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centroids: Array[org.apache.spark.ml.linalg.Vector] = Array([0.0,0.0,0.0,2.058262486412483,0.0,0.10920395448623757,0.10833159570368915,1.1586351225764129,0.0,0.0,0.0,2.6182969174943955,0.0,0.0,0.0,0.0,0.0,0.0,2.615780694544565,0.7165822051000074,0.0,0.0,0.0,3.981128660079003,2.5626245410600087E-5,2.6165856479870513,2.6186447141274205,0.04665078456145298,0.0,0.11781708498568845,0.6070921233497901,0.0,3.4919355146457485E-6,0.0,0.0,4.060405401727793E-5,5.2852564512542616E-5,0.0,0.0,2.616753580669795,0.0,0.0,0.0,0.0,0.0,0.0,0.0,0.0,0.0,0.0,2.3881332108315823,0.004716726755408161,0.011574121563440157,0.0,0.0,0.0,0.0,0.0,0.0,0.0,0.0,0.0,0.0,0.0,0.0,0.0,0.0,0.0,0.0,0.0,0.0,0.0,0.0,0.0,0.0,0.0,0.0,0.0,0.0,0.0,0.0,0.0,0.0,0.0,0.0,0.0,0.0,0.0,0.0,0.0,0.0,0.0,0.0,0.0,0.0,0.0,0.0,0.0,0.0,0.0,0.0,0....clustered: org.apache.spark.sql.DataFrame = [duration: int, protocol_type: string ... 49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threshold: Double = 5848.785049666572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originalCols: Array[String] = Array(duration, protocol_type, service, flag, src_bytes, dst_bytes, land, wrong_fragment, urgent, hot, num_failed_logins, logged_in, num_compromised, root_shell, su_attempted, num_root, num_file_creations, num_shells, num_access_files, num_outbound_cmds, is_host_login, is_guest_login, count, srv_count, serror_rate, srv_serror_rate, rerror_rate, srv_rerror_rate, same_srv_rate, diff_srv_rate, srv_diff_host_rate, dst_host_count, dst_host_srv_count, dst_host_same_srv_rate, dst_host_diff_srv_rate, dst_host_same_src_port_rate, dst_host_srv_diff_host_rate, dst_host_serror_rate, dst_host_srv_serror_rate, dst_host_rerror_rate, dst_host_srv_rerror_rate, label)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anomalies: org.apache.spark.sql.DataFrame = [duration: int, protocol_type: string ... 40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[Lorg.apache.spark.sql.Row;@5cd36431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om the Zeppelin notebook:  println(anomalies.first(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Zeppelin notebook:</a:t>
            </a:r>
            <a:br/>
            <a:r>
              <a:rPr sz="2700"/>
              <a:t> println(anomalies.first())</a:t>
            </a:r>
            <a:br/>
            <a:br/>
          </a:p>
          <a:p>
            <a:pPr/>
            <a:r>
              <a:t>This datapoint is labeled as “normal” but it is clearly a strange item: many times connecting to different hosts</a:t>
            </a:r>
          </a:p>
        </p:txBody>
      </p:sp>
      <p:sp>
        <p:nvSpPr>
          <p:cNvPr id="188" name="The mos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most</a:t>
            </a:r>
            <a:r>
              <a:t> extreme data point</a:t>
            </a:r>
          </a:p>
        </p:txBody>
      </p:sp>
      <p:sp>
        <p:nvSpPr>
          <p:cNvPr id="189" name="[0,tcp,telnet,S1,145,13236,0,0,0,0,0,1,31,1,2,38,0,0,0,0,0,0,1,1,1.0,1.0,0.0,0.0,1.0,0.0,0.0,29,10,0.28,0.1,0.03,0.2,0.07,0.2,0.0,0.0,normal.]"/>
          <p:cNvSpPr txBox="1"/>
          <p:nvPr/>
        </p:nvSpPr>
        <p:spPr>
          <a:xfrm>
            <a:off x="622840" y="2801569"/>
            <a:ext cx="8103107" cy="713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[0,tcp,telnet,S1,145,13236,0,0,0,0,0,1,31,1,2,38,0,0,0,0,0,0,1,1,1.0,1.0,0.0,0.0,1.0,0.0,0.0,29,10,0.28,0.1,0.03,0.2,0.07,0.2,0.0,0.0,normal.]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om the Zeppelin notebook:  println(anomalies.take(2).las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From the Zeppelin notebook:</a:t>
            </a:r>
            <a:br/>
            <a:r>
              <a:rPr sz="2592"/>
              <a:t> println(anomalies.take(2).last)</a:t>
            </a:r>
            <a:br>
              <a:rPr sz="2592"/>
            </a:br>
            <a:br/>
          </a:p>
          <a:p>
            <a:pPr marL="329184" indent="-329184" defTabSz="877823">
              <a:defRPr sz="3072"/>
            </a:pPr>
            <a:r>
              <a:t>This datapoint is again labeled as “normal” but it is again a strange item</a:t>
            </a:r>
          </a:p>
          <a:p>
            <a:pPr marL="329184" indent="-329184" defTabSz="877823">
              <a:defRPr sz="3072"/>
            </a:pPr>
            <a:r>
              <a:t>Studying the actual mechanisms behind the discovered anomalies is a task for network security professionals</a:t>
            </a:r>
          </a:p>
        </p:txBody>
      </p:sp>
      <p:sp>
        <p:nvSpPr>
          <p:cNvPr id="192" name="The nex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i="1"/>
              <a:t>next</a:t>
            </a:r>
            <a:r>
              <a:t> extreme data point</a:t>
            </a:r>
          </a:p>
        </p:txBody>
      </p:sp>
      <p:sp>
        <p:nvSpPr>
          <p:cNvPr id="193" name="[9,tcp,telnet,SF,307,2374,0,0,1,0,0,1,0,1,0,1,3,1,0,0,0,0,1,1,0.0,0.0,0.0,0.0,1.0,0.0,0.0,69,4,0.03,0.04,0.01,0.75,0.0,0.0,0.0,0.0,normal.]"/>
          <p:cNvSpPr txBox="1"/>
          <p:nvPr/>
        </p:nvSpPr>
        <p:spPr>
          <a:xfrm>
            <a:off x="622840" y="2801569"/>
            <a:ext cx="8103107" cy="1526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[9,tcp,telnet,SF,307,2374,0,0,1,0,0,1,0,1,0,1,3,1,0,0,0,0,1,1,0.0,0.0,0.0,0.0,1.0,0.0,0.0,69,4,0.03,0.04,0.01,0.75,0.0,0.0,0.0,0.0,normal.]</a:t>
            </a:r>
          </a:p>
          <a:p>
            <a: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r" defTabSz="457200">
              <a:lnSpc>
                <a:spcPts val="2800"/>
              </a:lnSpc>
              <a:defRPr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96" name="What could be an anomaly in sensor data? Consider examples: - Temperature time series in greenhouses - Pressure in a water distribution network - Loads in an electric power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could be an anomaly in sensor data? Consider examples:</a:t>
            </a:r>
            <a:br/>
            <a:r>
              <a:t>- Temperature time series in greenhouses</a:t>
            </a:r>
            <a:br/>
            <a:r>
              <a:t>- Pressure in a water distribution network</a:t>
            </a:r>
            <a:br/>
            <a:r>
              <a:t>- Loads in an electric power network</a:t>
            </a:r>
          </a:p>
          <a:p>
            <a:pPr/>
            <a:r>
              <a:t>How would we run an anomaly detector on historical IoT sensor data?</a:t>
            </a:r>
          </a:p>
          <a:p>
            <a:pPr/>
            <a:r>
              <a:t>Consider also real-time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01" name="We have learned about another example of using the Spark framework with Scala and its Machine Learning library for Big Data analytics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learned about another example of using the Spark framework with Scala and its Machine Learning library for Big Data analytics.</a:t>
            </a:r>
          </a:p>
          <a:p>
            <a:pPr marL="0" indent="0">
              <a:buSzTx/>
              <a:buFontTx/>
              <a:buNone/>
            </a:pPr>
            <a:r>
              <a:t>The case study uses the K-Means clustering method to find the dominant groups of similar data in a network traffic dataset. After separating the data into clusters, those points that are farthest from the majority become candidates for anomaly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An important use of AI techniques is to help in finding unexpected, surprising information hidden in the data.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An important use of AI techniques is to help in finding unexpected, surprising information hidden in the data.</a:t>
            </a:r>
          </a:p>
          <a:p>
            <a:pPr marL="0" indent="0">
              <a:buSzTx/>
              <a:buFontTx/>
              <a:buNone/>
            </a:pPr>
            <a:r>
              <a:t>Here we will consider the application of a clustering method to extract anomalies from a BD dataset, in this case, from network traffic data.</a:t>
            </a:r>
          </a:p>
          <a:p>
            <a:pPr marL="0" indent="0">
              <a:buSzTx/>
              <a:buFontTx/>
              <a:buNone/>
            </a:pPr>
            <a:r>
              <a:t>We will use Spark and Scala with its ML library (similar results could be found with Python too)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Introduction: Background of IoT, Big Data, AI</a:t>
            </a:r>
          </a:p>
          <a:p>
            <a:pPr/>
            <a:r>
              <a:t>Collect, analyze data from IoT on a large scale</a:t>
            </a:r>
          </a:p>
          <a:p>
            <a:pPr/>
            <a:r>
              <a:t>Elements and practice of statistics</a:t>
            </a:r>
          </a:p>
          <a:p>
            <a:pPr/>
            <a:r>
              <a:t>AI methods for data science</a:t>
            </a:r>
          </a:p>
          <a:p>
            <a:pPr/>
            <a:r>
              <a:t>Practical usage of AI for Big Data from IoT</a:t>
            </a:r>
          </a:p>
          <a:p>
            <a:pPr/>
            <a:r>
              <a:t>Getting further with AI: internal workings</a:t>
            </a:r>
          </a:p>
          <a:p>
            <a:pPr>
              <a:defRPr b="1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2: Anomal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12: Anomaly Detection</a:t>
            </a:r>
          </a:p>
        </p:txBody>
      </p:sp>
      <p:sp>
        <p:nvSpPr>
          <p:cNvPr id="136" name="Case study: Network Intrusion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Network Intrusion Detection</a:t>
            </a:r>
          </a:p>
          <a:p>
            <a:pPr/>
            <a:r>
              <a:t>The KDD Cup dataset</a:t>
            </a:r>
          </a:p>
          <a:p>
            <a:pPr/>
            <a:r>
              <a:t>Exploring the data</a:t>
            </a:r>
          </a:p>
          <a:p>
            <a:pPr/>
            <a:r>
              <a:t>K-means clustering</a:t>
            </a:r>
          </a:p>
          <a:p>
            <a:pPr/>
            <a:r>
              <a:t>Anomaly detection</a:t>
            </a:r>
          </a:p>
          <a:p>
            <a:pPr/>
            <a:r>
              <a:t>Visualization</a:t>
            </a:r>
          </a:p>
          <a:p>
            <a:pPr/>
            <a:r>
              <a:t>Self-study hints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KDD Cup 1999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KDD Cup 1999 Data</a:t>
            </a:r>
          </a:p>
        </p:txBody>
      </p:sp>
      <p:sp>
        <p:nvSpPr>
          <p:cNvPr id="139" name="Annual data mining competition of AC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Annual data mining competition of ACM</a:t>
            </a:r>
          </a:p>
          <a:p>
            <a:pPr/>
            <a:r>
              <a:t>Data collected for 4.9 million connections</a:t>
            </a:r>
          </a:p>
          <a:p>
            <a:pPr/>
            <a:r>
              <a:t>Raw data preprocessed for “interesting” features: protocol (TCP/UDP/…), bytes sent, login attempts, etc.</a:t>
            </a:r>
          </a:p>
          <a:p>
            <a:pPr/>
            <a:r>
              <a:t>Many “categorical features”</a:t>
            </a:r>
          </a:p>
          <a:p>
            <a:pPr/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alyzing with Scala on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Analyzing with Scala on Spark</a:t>
            </a:r>
          </a:p>
        </p:txBody>
      </p:sp>
      <p:sp>
        <p:nvSpPr>
          <p:cNvPr id="142" name="Example Scala program fr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Scala program from:</a:t>
            </a:r>
            <a:br/>
            <a:br/>
          </a:p>
          <a:p>
            <a:pPr/>
            <a:r>
              <a:t>For this particular dataset, local execution is feasible on a PC. However, we will use RDD access methods, so the analysis would proceed in a similar way for much bigger datasets too.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rt with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imports</a:t>
            </a:r>
          </a:p>
        </p:txBody>
      </p:sp>
      <p:sp>
        <p:nvSpPr>
          <p:cNvPr id="145" name="/*…"/>
          <p:cNvSpPr txBox="1"/>
          <p:nvPr/>
        </p:nvSpPr>
        <p:spPr>
          <a:xfrm>
            <a:off x="437221" y="1744979"/>
            <a:ext cx="8269559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/*</a:t>
            </a:r>
          </a:p>
          <a:p>
            <a:pPr/>
            <a:r>
              <a:t> * Copyright 2015 and onwards Sanford Ryza, Uri Laserson, Sean Owen and Joshua Wills</a:t>
            </a:r>
          </a:p>
          <a:p>
            <a:pPr/>
            <a:r>
              <a:t> *</a:t>
            </a:r>
          </a:p>
          <a:p>
            <a:pPr/>
            <a:r>
              <a:t> * See LICENSE file for further information.</a:t>
            </a:r>
          </a:p>
          <a:p>
            <a:pPr/>
            <a:r>
              <a:t> */</a:t>
            </a:r>
          </a:p>
          <a:p>
            <a:pPr/>
          </a:p>
          <a:p>
            <a:pPr/>
            <a:r>
              <a:t>//package com.cloudera.datascience.kmeans</a:t>
            </a:r>
          </a:p>
          <a:p>
            <a:pPr/>
          </a:p>
          <a:p>
            <a:pPr/>
            <a:r>
              <a:t>import org.apache.spark.ml.{PipelineModel, Pipeline}</a:t>
            </a:r>
          </a:p>
          <a:p>
            <a:pPr/>
            <a:r>
              <a:t>import org.apache.spark.ml.clustering.{KMeans, KMeansModel}</a:t>
            </a:r>
          </a:p>
          <a:p>
            <a:pPr/>
            <a:r>
              <a:t>import org.apache.spark.ml.feature.{OneHotEncoder, VectorAssembler, StringIndexer, StandardScaler}</a:t>
            </a:r>
          </a:p>
          <a:p>
            <a:pPr/>
            <a:r>
              <a:t>import org.apache.spark.ml.linalg.{Vector, Vectors}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reate an RDD from CSV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RDD from CSV data</a:t>
            </a:r>
          </a:p>
        </p:txBody>
      </p:sp>
      <p:sp>
        <p:nvSpPr>
          <p:cNvPr id="150" name="val data = spark.read.…"/>
          <p:cNvSpPr txBox="1"/>
          <p:nvPr/>
        </p:nvSpPr>
        <p:spPr>
          <a:xfrm>
            <a:off x="1200504" y="1681479"/>
            <a:ext cx="674299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