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Refer to the “servo.ipynb” Jupyter notebook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Using the dataset description, discuss why there is a poor recognition of types 4,5,6?</a:t>
            </a:r>
          </a:p>
          <a:p>
            <a:pPr/>
            <a:r>
              <a:t>How it can be improved?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The data and the task"/>
          <p:cNvSpPr txBox="1"/>
          <p:nvPr>
            <p:ph type="title"/>
          </p:nvPr>
        </p:nvSpPr>
        <p:spPr>
          <a:prstGeom prst="rect">
            <a:avLst/>
          </a:prstGeom>
        </p:spPr>
        <p:txBody>
          <a:bodyPr/>
          <a:lstStyle/>
          <a:p>
            <a:pPr/>
            <a:r>
              <a:t>The data and the task</a:t>
            </a:r>
          </a:p>
        </p:txBody>
      </p:sp>
      <p:sp>
        <p:nvSpPr>
          <p:cNvPr id="156" name="We have samples from a servo control experiment: input parameters and output results (a timing, continuous value)…"/>
          <p:cNvSpPr txBox="1"/>
          <p:nvPr>
            <p:ph type="body" idx="1"/>
          </p:nvPr>
        </p:nvSpPr>
        <p:spPr>
          <a:prstGeom prst="rect">
            <a:avLst/>
          </a:prstGeom>
        </p:spPr>
        <p:txBody>
          <a:bodyPr/>
          <a:lstStyle/>
          <a:p>
            <a:pPr/>
            <a:r>
              <a:t>We have samples from a servo control experiment: input parameters and output results (a timing, continuous value)</a:t>
            </a:r>
          </a:p>
          <a:p>
            <a:pPr/>
            <a:r>
              <a:t>We will try to train an AI system to predict the output from the inputs</a:t>
            </a:r>
          </a:p>
          <a:p>
            <a:pPr/>
            <a:r>
              <a:t>Caution: there are very few samples, and the output is strongly non-linear - don’t expect good results…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Input data"/>
          <p:cNvSpPr txBox="1"/>
          <p:nvPr>
            <p:ph type="title"/>
          </p:nvPr>
        </p:nvSpPr>
        <p:spPr>
          <a:prstGeom prst="rect">
            <a:avLst/>
          </a:prstGeom>
        </p:spPr>
        <p:txBody>
          <a:bodyPr/>
          <a:lstStyle/>
          <a:p>
            <a:pPr/>
            <a:r>
              <a:t>Input data</a:t>
            </a:r>
          </a:p>
        </p:txBody>
      </p:sp>
      <p:sp>
        <p:nvSpPr>
          <p:cNvPr id="159" name="Original form:       First two columns are categorical"/>
          <p:cNvSpPr txBox="1"/>
          <p:nvPr>
            <p:ph type="body" idx="1"/>
          </p:nvPr>
        </p:nvSpPr>
        <p:spPr>
          <a:prstGeom prst="rect">
            <a:avLst/>
          </a:prstGeom>
        </p:spPr>
        <p:txBody>
          <a:bodyPr/>
          <a:lstStyle/>
          <a:p>
            <a:pPr/>
            <a:r>
              <a:t>Original form:</a:t>
            </a:r>
            <a:br/>
            <a:br/>
            <a:br/>
            <a:br/>
            <a:br/>
            <a:br/>
            <a:br/>
            <a:r>
              <a:t>First two columns are categorical</a:t>
            </a:r>
          </a:p>
        </p:txBody>
      </p:sp>
      <p:graphicFrame>
        <p:nvGraphicFramePr>
          <p:cNvPr id="160" name="Table"/>
          <p:cNvGraphicFramePr/>
          <p:nvPr/>
        </p:nvGraphicFramePr>
        <p:xfrm>
          <a:off x="2334097" y="2474716"/>
          <a:ext cx="3769457" cy="223849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46925"/>
                <a:gridCol w="661026"/>
                <a:gridCol w="661591"/>
                <a:gridCol w="631030"/>
                <a:gridCol w="618580"/>
                <a:gridCol w="837601"/>
              </a:tblGrid>
              <a:tr h="449631">
                <a:tc>
                  <a:txBody>
                    <a:bodyPr/>
                    <a:lstStyle/>
                    <a:p>
                      <a:pPr algn="l">
                        <a:defRPr sz="1800"/>
                      </a:pP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motor</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screw</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pgain</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vgain</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class</a:t>
                      </a:r>
                    </a:p>
                  </a:txBody>
                  <a:tcPr marL="76200" marR="76200" marT="76200" marB="76200" anchor="ctr" anchorCtr="0" horzOverflow="overflow"/>
                </a:tc>
              </a:tr>
              <a:tr h="355233">
                <a:tc>
                  <a:txBody>
                    <a:bodyPr/>
                    <a:lstStyle/>
                    <a:p>
                      <a:pPr defTabSz="457200">
                        <a:defRPr sz="1800"/>
                      </a:pPr>
                      <a:r>
                        <a:rPr b="1" sz="1200">
                          <a:latin typeface="Helvetica Neue"/>
                          <a:ea typeface="Helvetica Neue"/>
                          <a:cs typeface="Helvetica Neue"/>
                          <a:sym typeface="Helvetica Neue"/>
                        </a:rPr>
                        <a:t>0</a:t>
                      </a:r>
                    </a:p>
                  </a:txBody>
                  <a:tcPr marL="76200" marR="76200" marT="76200" marB="76200" anchor="t"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E</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E</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5</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4</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0.281251</a:t>
                      </a:r>
                    </a:p>
                  </a:txBody>
                  <a:tcPr marL="76200" marR="76200" marT="76200" marB="76200" anchor="ctr" anchorCtr="0" horzOverflow="overflow">
                    <a:solidFill>
                      <a:srgbClr val="F5F5F5"/>
                    </a:solidFill>
                  </a:tcPr>
                </a:tc>
              </a:tr>
              <a:tr h="355233">
                <a:tc>
                  <a:txBody>
                    <a:bodyPr/>
                    <a:lstStyle/>
                    <a:p>
                      <a:pPr defTabSz="457200">
                        <a:defRPr sz="1800"/>
                      </a:pPr>
                      <a:r>
                        <a:rPr b="1" sz="1200">
                          <a:latin typeface="Helvetica Neue"/>
                          <a:ea typeface="Helvetica Neue"/>
                          <a:cs typeface="Helvetica Neue"/>
                          <a:sym typeface="Helvetica Neue"/>
                        </a:rPr>
                        <a:t>1</a:t>
                      </a:r>
                    </a:p>
                  </a:txBody>
                  <a:tcPr marL="76200" marR="76200" marT="76200" marB="76200" anchor="t" anchorCtr="0" horzOverflow="overflow"/>
                </a:tc>
                <a:tc>
                  <a:txBody>
                    <a:bodyPr/>
                    <a:lstStyle/>
                    <a:p>
                      <a:pPr defTabSz="457200">
                        <a:defRPr sz="1800"/>
                      </a:pPr>
                      <a:r>
                        <a:rPr sz="1200">
                          <a:latin typeface="Helvetica Neue"/>
                          <a:ea typeface="Helvetica Neue"/>
                          <a:cs typeface="Helvetica Neue"/>
                          <a:sym typeface="Helvetica Neue"/>
                        </a:rPr>
                        <a:t>B</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6</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5</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0.506252</a:t>
                      </a:r>
                    </a:p>
                  </a:txBody>
                  <a:tcPr marL="76200" marR="76200" marT="76200" marB="76200" anchor="ctr" anchorCtr="0" horzOverflow="overflow"/>
                </a:tc>
              </a:tr>
              <a:tr h="355233">
                <a:tc>
                  <a:txBody>
                    <a:bodyPr/>
                    <a:lstStyle/>
                    <a:p>
                      <a:pPr defTabSz="457200">
                        <a:defRPr sz="1800"/>
                      </a:pPr>
                      <a:r>
                        <a:rPr b="1" sz="1200">
                          <a:latin typeface="Helvetica Neue"/>
                          <a:ea typeface="Helvetica Neue"/>
                          <a:cs typeface="Helvetica Neue"/>
                          <a:sym typeface="Helvetica Neue"/>
                        </a:rPr>
                        <a:t>2</a:t>
                      </a:r>
                    </a:p>
                  </a:txBody>
                  <a:tcPr marL="76200" marR="76200" marT="76200" marB="76200" anchor="t"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4</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3</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0.356251</a:t>
                      </a:r>
                    </a:p>
                  </a:txBody>
                  <a:tcPr marL="76200" marR="76200" marT="76200" marB="76200" anchor="ctr" anchorCtr="0" horzOverflow="overflow">
                    <a:solidFill>
                      <a:srgbClr val="F5F5F5"/>
                    </a:solidFill>
                  </a:tcPr>
                </a:tc>
              </a:tr>
              <a:tr h="355233">
                <a:tc>
                  <a:txBody>
                    <a:bodyPr/>
                    <a:lstStyle/>
                    <a:p>
                      <a:pPr defTabSz="457200">
                        <a:defRPr sz="1800"/>
                      </a:pPr>
                      <a:r>
                        <a:rPr b="1" sz="1200">
                          <a:latin typeface="Helvetica Neue"/>
                          <a:ea typeface="Helvetica Neue"/>
                          <a:cs typeface="Helvetica Neue"/>
                          <a:sym typeface="Helvetica Neue"/>
                        </a:rPr>
                        <a:t>3</a:t>
                      </a:r>
                    </a:p>
                  </a:txBody>
                  <a:tcPr marL="76200" marR="76200" marT="76200" marB="76200" anchor="t" anchorCtr="0" horzOverflow="overflow"/>
                </a:tc>
                <a:tc>
                  <a:txBody>
                    <a:bodyPr/>
                    <a:lstStyle/>
                    <a:p>
                      <a:pPr defTabSz="457200">
                        <a:defRPr sz="1800"/>
                      </a:pPr>
                      <a:r>
                        <a:rPr sz="1200">
                          <a:latin typeface="Helvetica Neue"/>
                          <a:ea typeface="Helvetica Neue"/>
                          <a:cs typeface="Helvetica Neue"/>
                          <a:sym typeface="Helvetica Neue"/>
                        </a:rPr>
                        <a:t>B</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A</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3</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2</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5.500033</a:t>
                      </a:r>
                    </a:p>
                  </a:txBody>
                  <a:tcPr marL="76200" marR="76200" marT="76200" marB="76200" anchor="ctr" anchorCtr="0" horzOverflow="overflow"/>
                </a:tc>
              </a:tr>
              <a:tr h="355233">
                <a:tc>
                  <a:txBody>
                    <a:bodyPr/>
                    <a:lstStyle/>
                    <a:p>
                      <a:pPr defTabSz="457200">
                        <a:defRPr sz="1800"/>
                      </a:pPr>
                      <a:r>
                        <a:rPr b="1" sz="1200">
                          <a:latin typeface="Helvetica Neue"/>
                          <a:ea typeface="Helvetica Neue"/>
                          <a:cs typeface="Helvetica Neue"/>
                          <a:sym typeface="Helvetica Neue"/>
                        </a:rPr>
                        <a:t>4</a:t>
                      </a:r>
                    </a:p>
                  </a:txBody>
                  <a:tcPr marL="76200" marR="76200" marT="76200" marB="76200" anchor="t"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B</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6</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5</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0.356251</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Data ready for Machine Learning"/>
          <p:cNvSpPr txBox="1"/>
          <p:nvPr>
            <p:ph type="title"/>
          </p:nvPr>
        </p:nvSpPr>
        <p:spPr>
          <a:prstGeom prst="rect">
            <a:avLst/>
          </a:prstGeom>
        </p:spPr>
        <p:txBody>
          <a:bodyPr/>
          <a:lstStyle/>
          <a:p>
            <a:pPr/>
            <a:r>
              <a:t>Data ready for Machine Learning</a:t>
            </a:r>
          </a:p>
        </p:txBody>
      </p:sp>
      <p:sp>
        <p:nvSpPr>
          <p:cNvPr id="163" name="Categorical columns converted to one-hot form (others left in original numerical form):"/>
          <p:cNvSpPr txBox="1"/>
          <p:nvPr>
            <p:ph type="body" idx="1"/>
          </p:nvPr>
        </p:nvSpPr>
        <p:spPr>
          <a:prstGeom prst="rect">
            <a:avLst/>
          </a:prstGeom>
        </p:spPr>
        <p:txBody>
          <a:bodyPr/>
          <a:lstStyle/>
          <a:p>
            <a:pPr/>
            <a:r>
              <a:t>Categorical columns converted to one-hot form (others left in original numerical form):</a:t>
            </a:r>
          </a:p>
        </p:txBody>
      </p:sp>
      <p:graphicFrame>
        <p:nvGraphicFramePr>
          <p:cNvPr id="164" name="Table 1"/>
          <p:cNvGraphicFramePr/>
          <p:nvPr/>
        </p:nvGraphicFramePr>
        <p:xfrm>
          <a:off x="750515" y="3032597"/>
          <a:ext cx="8890001"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90500"/>
                <a:gridCol w="584200"/>
                <a:gridCol w="571500"/>
                <a:gridCol w="939800"/>
                <a:gridCol w="914400"/>
                <a:gridCol w="901700"/>
                <a:gridCol w="889000"/>
                <a:gridCol w="914400"/>
                <a:gridCol w="889000"/>
                <a:gridCol w="876300"/>
                <a:gridCol w="863600"/>
                <a:gridCol w="850900"/>
                <a:gridCol w="876300"/>
                <a:gridCol w="850900"/>
              </a:tblGrid>
              <a:tr h="279400">
                <a:tc gridSpan="14">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pgain</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vgain</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class</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motor_A</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motor_B</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motor_C</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motor_D</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motor_E</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screw_A</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screw_B</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screw_C</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screw_D</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screw_E</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0</a:t>
                      </a:r>
                    </a:p>
                  </a:txBody>
                  <a:tcPr marL="0" marR="0" marT="0" marB="0" anchor="t" anchorCtr="0" horzOverflow="overflow">
                    <a:lnT w="38100">
                      <a:solidFill>
                        <a:srgbClr val="FFFFFF"/>
                      </a:solidFill>
                    </a:lnT>
                  </a:tcPr>
                </a:tc>
                <a:tc>
                  <a:txBody>
                    <a:bodyPr/>
                    <a:lstStyle/>
                    <a:p>
                      <a:pPr algn="l">
                        <a:defRPr sz="1800"/>
                      </a:pPr>
                      <a:r>
                        <a:t>5</a:t>
                      </a:r>
                    </a:p>
                  </a:txBody>
                  <a:tcPr marL="0" marR="0" marT="0" marB="0" anchor="t" anchorCtr="0" horzOverflow="overflow">
                    <a:lnT w="38100">
                      <a:solidFill>
                        <a:srgbClr val="FFFFFF"/>
                      </a:solidFill>
                    </a:lnT>
                    <a:solidFill>
                      <a:srgbClr val="CFD7E7"/>
                    </a:solidFill>
                  </a:tcPr>
                </a:tc>
                <a:tc>
                  <a:txBody>
                    <a:bodyPr/>
                    <a:lstStyle/>
                    <a:p>
                      <a:pPr algn="l">
                        <a:defRPr sz="1800"/>
                      </a:pPr>
                      <a:r>
                        <a:t>4</a:t>
                      </a:r>
                    </a:p>
                  </a:txBody>
                  <a:tcPr marL="0" marR="0" marT="0" marB="0" anchor="t" anchorCtr="0" horzOverflow="overflow">
                    <a:lnT w="38100">
                      <a:solidFill>
                        <a:srgbClr val="FFFFFF"/>
                      </a:solidFill>
                    </a:lnT>
                    <a:solidFill>
                      <a:srgbClr val="CFD7E7"/>
                    </a:solidFill>
                  </a:tcPr>
                </a:tc>
                <a:tc>
                  <a:txBody>
                    <a:bodyPr/>
                    <a:lstStyle/>
                    <a:p>
                      <a:pPr algn="l">
                        <a:defRPr sz="1800"/>
                      </a:pPr>
                      <a:r>
                        <a:t>0.281251</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1</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1</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1</a:t>
                      </a:r>
                    </a:p>
                  </a:txBody>
                  <a:tcPr marL="0" marR="0" marT="0" marB="0" anchor="t" anchorCtr="0" horzOverflow="overflow"/>
                </a:tc>
                <a:tc>
                  <a:txBody>
                    <a:bodyPr/>
                    <a:lstStyle/>
                    <a:p>
                      <a:pPr algn="l">
                        <a:defRPr sz="1800"/>
                      </a:pPr>
                      <a:r>
                        <a:t>6</a:t>
                      </a:r>
                    </a:p>
                  </a:txBody>
                  <a:tcPr marL="0" marR="0" marT="0" marB="0" anchor="t" anchorCtr="0" horzOverflow="overflow">
                    <a:solidFill>
                      <a:srgbClr val="E8ECF4"/>
                    </a:solidFill>
                  </a:tcPr>
                </a:tc>
                <a:tc>
                  <a:txBody>
                    <a:bodyPr/>
                    <a:lstStyle/>
                    <a:p>
                      <a:pPr algn="l">
                        <a:defRPr sz="1800"/>
                      </a:pPr>
                      <a:r>
                        <a:t>5</a:t>
                      </a:r>
                    </a:p>
                  </a:txBody>
                  <a:tcPr marL="0" marR="0" marT="0" marB="0" anchor="t" anchorCtr="0" horzOverflow="overflow">
                    <a:solidFill>
                      <a:srgbClr val="E8ECF4"/>
                    </a:solidFill>
                  </a:tcPr>
                </a:tc>
                <a:tc>
                  <a:txBody>
                    <a:bodyPr/>
                    <a:lstStyle/>
                    <a:p>
                      <a:pPr algn="l">
                        <a:defRPr sz="1800"/>
                      </a:pPr>
                      <a:r>
                        <a:t>0.506252</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a:t>
                      </a:r>
                    </a:p>
                  </a:txBody>
                  <a:tcPr marL="0" marR="0" marT="0" marB="0" anchor="t" anchorCtr="0" horzOverflow="overflow"/>
                </a:tc>
                <a:tc>
                  <a:txBody>
                    <a:bodyPr/>
                    <a:lstStyle/>
                    <a:p>
                      <a:pPr algn="l">
                        <a:defRPr sz="1800"/>
                      </a:pPr>
                      <a:r>
                        <a:t>4</a:t>
                      </a:r>
                    </a:p>
                  </a:txBody>
                  <a:tcPr marL="0" marR="0" marT="0" marB="0" anchor="t" anchorCtr="0" horzOverflow="overflow">
                    <a:solidFill>
                      <a:srgbClr val="CFD7E7"/>
                    </a:solidFill>
                  </a:tcPr>
                </a:tc>
                <a:tc>
                  <a:txBody>
                    <a:bodyPr/>
                    <a:lstStyle/>
                    <a:p>
                      <a:pPr algn="l">
                        <a:defRPr sz="1800"/>
                      </a:pPr>
                      <a:r>
                        <a:t>3</a:t>
                      </a:r>
                    </a:p>
                  </a:txBody>
                  <a:tcPr marL="0" marR="0" marT="0" marB="0" anchor="t" anchorCtr="0" horzOverflow="overflow">
                    <a:solidFill>
                      <a:srgbClr val="CFD7E7"/>
                    </a:solidFill>
                  </a:tcPr>
                </a:tc>
                <a:tc>
                  <a:txBody>
                    <a:bodyPr/>
                    <a:lstStyle/>
                    <a:p>
                      <a:pPr algn="l">
                        <a:defRPr sz="1800"/>
                      </a:pPr>
                      <a:r>
                        <a:t>0.356251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3</a:t>
                      </a:r>
                    </a:p>
                  </a:txBody>
                  <a:tcPr marL="0" marR="0" marT="0" marB="0" anchor="t" anchorCtr="0" horzOverflow="overflow"/>
                </a:tc>
                <a:tc>
                  <a:txBody>
                    <a:bodyPr/>
                    <a:lstStyle/>
                    <a:p>
                      <a:pPr algn="l">
                        <a:defRPr sz="1800"/>
                      </a:pPr>
                      <a:r>
                        <a:t>3</a:t>
                      </a:r>
                    </a:p>
                  </a:txBody>
                  <a:tcPr marL="0" marR="0" marT="0" marB="0" anchor="t" anchorCtr="0" horzOverflow="overflow">
                    <a:solidFill>
                      <a:srgbClr val="E8ECF4"/>
                    </a:solidFill>
                  </a:tcPr>
                </a:tc>
                <a:tc>
                  <a:txBody>
                    <a:bodyPr/>
                    <a:lstStyle/>
                    <a:p>
                      <a:pPr algn="l">
                        <a:defRPr sz="1800"/>
                      </a:pPr>
                      <a:r>
                        <a:t>2</a:t>
                      </a:r>
                    </a:p>
                  </a:txBody>
                  <a:tcPr marL="0" marR="0" marT="0" marB="0" anchor="t" anchorCtr="0" horzOverflow="overflow">
                    <a:solidFill>
                      <a:srgbClr val="E8ECF4"/>
                    </a:solidFill>
                  </a:tcPr>
                </a:tc>
                <a:tc>
                  <a:txBody>
                    <a:bodyPr/>
                    <a:lstStyle/>
                    <a:p>
                      <a:pPr algn="l">
                        <a:defRPr sz="1800"/>
                      </a:pPr>
                      <a:r>
                        <a:t>5.500033</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4</a:t>
                      </a:r>
                    </a:p>
                  </a:txBody>
                  <a:tcPr marL="0" marR="0" marT="0" marB="0" anchor="t" anchorCtr="0" horzOverflow="overflow"/>
                </a:tc>
                <a:tc>
                  <a:txBody>
                    <a:bodyPr/>
                    <a:lstStyle/>
                    <a:p>
                      <a:pPr algn="l">
                        <a:defRPr sz="1800"/>
                      </a:pPr>
                      <a:r>
                        <a:t>6</a:t>
                      </a:r>
                    </a:p>
                  </a:txBody>
                  <a:tcPr marL="0" marR="0" marT="0" marB="0" anchor="t" anchorCtr="0" horzOverflow="overflow">
                    <a:solidFill>
                      <a:srgbClr val="CFD7E7"/>
                    </a:solidFill>
                  </a:tcPr>
                </a:tc>
                <a:tc>
                  <a:txBody>
                    <a:bodyPr/>
                    <a:lstStyle/>
                    <a:p>
                      <a:pPr algn="l">
                        <a:defRPr sz="1800"/>
                      </a:pPr>
                      <a:r>
                        <a:t>5</a:t>
                      </a:r>
                    </a:p>
                  </a:txBody>
                  <a:tcPr marL="0" marR="0" marT="0" marB="0" anchor="t" anchorCtr="0" horzOverflow="overflow">
                    <a:solidFill>
                      <a:srgbClr val="CFD7E7"/>
                    </a:solidFill>
                  </a:tcPr>
                </a:tc>
                <a:tc>
                  <a:txBody>
                    <a:bodyPr/>
                    <a:lstStyle/>
                    <a:p>
                      <a:pPr algn="l">
                        <a:defRPr sz="1800"/>
                      </a:pPr>
                      <a:r>
                        <a:t>0.356251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Our approach"/>
          <p:cNvSpPr txBox="1"/>
          <p:nvPr>
            <p:ph type="title"/>
          </p:nvPr>
        </p:nvSpPr>
        <p:spPr>
          <a:prstGeom prst="rect">
            <a:avLst/>
          </a:prstGeom>
        </p:spPr>
        <p:txBody>
          <a:bodyPr/>
          <a:lstStyle/>
          <a:p>
            <a:pPr/>
            <a:r>
              <a:t>Our approach</a:t>
            </a:r>
          </a:p>
        </p:txBody>
      </p:sp>
      <p:sp>
        <p:nvSpPr>
          <p:cNvPr id="167" name="Create one-hot representation for the categorical input data…"/>
          <p:cNvSpPr txBox="1"/>
          <p:nvPr>
            <p:ph type="body" idx="1"/>
          </p:nvPr>
        </p:nvSpPr>
        <p:spPr>
          <a:prstGeom prst="rect">
            <a:avLst/>
          </a:prstGeom>
        </p:spPr>
        <p:txBody>
          <a:bodyPr/>
          <a:lstStyle/>
          <a:p>
            <a:pPr/>
            <a:r>
              <a:t>Create one-hot representation for the categorical input data</a:t>
            </a:r>
          </a:p>
          <a:p>
            <a:pPr/>
            <a:r>
              <a:t>Create a single hidden layer feed-forward neural network, train it on half the data and use the other half for testing</a:t>
            </a:r>
          </a:p>
          <a:p>
            <a:pPr/>
            <a:r>
              <a:t>After training, predict the test outputs from the test inputs, and plot the predicted values against the actual outputs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Result"/>
          <p:cNvSpPr txBox="1"/>
          <p:nvPr>
            <p:ph type="title"/>
          </p:nvPr>
        </p:nvSpPr>
        <p:spPr>
          <a:prstGeom prst="rect">
            <a:avLst/>
          </a:prstGeom>
        </p:spPr>
        <p:txBody>
          <a:bodyPr/>
          <a:lstStyle/>
          <a:p>
            <a:pPr/>
            <a:r>
              <a:t>Result</a:t>
            </a:r>
          </a:p>
        </p:txBody>
      </p:sp>
      <p:sp>
        <p:nvSpPr>
          <p:cNvPr id="170" name="We were expecting a straight line……"/>
          <p:cNvSpPr txBox="1"/>
          <p:nvPr>
            <p:ph type="body" idx="1"/>
          </p:nvPr>
        </p:nvSpPr>
        <p:spPr>
          <a:prstGeom prst="rect">
            <a:avLst/>
          </a:prstGeom>
        </p:spPr>
        <p:txBody>
          <a:bodyPr/>
          <a:lstStyle/>
          <a:p>
            <a:pPr marL="336042" indent="-336042" defTabSz="896111">
              <a:defRPr sz="3136"/>
            </a:pPr>
          </a:p>
          <a:p>
            <a:pPr marL="336042" indent="-336042" defTabSz="896111">
              <a:defRPr sz="3136"/>
            </a:pPr>
          </a:p>
          <a:p>
            <a:pPr marL="336042" indent="-336042" defTabSz="896111">
              <a:defRPr sz="3136"/>
            </a:pPr>
          </a:p>
          <a:p>
            <a:pPr marL="336042" indent="-336042" defTabSz="896111">
              <a:defRPr sz="3136"/>
            </a:pPr>
          </a:p>
          <a:p>
            <a:pPr marL="336042" indent="-336042" defTabSz="896111">
              <a:defRPr sz="3136"/>
            </a:pPr>
          </a:p>
          <a:p>
            <a:pPr marL="336042" indent="-336042" defTabSz="896111">
              <a:defRPr sz="3136"/>
            </a:pPr>
            <a:r>
              <a:t>We were expecting a straight line…</a:t>
            </a:r>
          </a:p>
          <a:p>
            <a:pPr marL="336042" indent="-336042" defTabSz="896111">
              <a:defRPr sz="3136"/>
            </a:pPr>
            <a:r>
              <a:t>The fit of the predicted and actual values is not good, but neither is it totally wrong</a:t>
            </a:r>
          </a:p>
        </p:txBody>
      </p:sp>
      <p:pic>
        <p:nvPicPr>
          <p:cNvPr id="171" name="Image" descr="Image"/>
          <p:cNvPicPr>
            <a:picLocks noChangeAspect="1"/>
          </p:cNvPicPr>
          <p:nvPr/>
        </p:nvPicPr>
        <p:blipFill>
          <a:blip r:embed="rId2">
            <a:extLst/>
          </a:blip>
          <a:stretch>
            <a:fillRect/>
          </a:stretch>
        </p:blipFill>
        <p:spPr>
          <a:xfrm>
            <a:off x="2139950" y="1358629"/>
            <a:ext cx="4864100" cy="32004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A better result"/>
          <p:cNvSpPr txBox="1"/>
          <p:nvPr>
            <p:ph type="title"/>
          </p:nvPr>
        </p:nvSpPr>
        <p:spPr>
          <a:prstGeom prst="rect">
            <a:avLst/>
          </a:prstGeom>
        </p:spPr>
        <p:txBody>
          <a:bodyPr/>
          <a:lstStyle/>
          <a:p>
            <a:pPr/>
            <a:r>
              <a:t>A better result</a:t>
            </a:r>
          </a:p>
        </p:txBody>
      </p:sp>
      <p:sp>
        <p:nvSpPr>
          <p:cNvPr id="174" name="We try a 16-fold cross validation: divide the dataset into 16 sets of 10 samples each; train with 15 of them and test with the left-out one…"/>
          <p:cNvSpPr txBox="1"/>
          <p:nvPr>
            <p:ph type="body" idx="1"/>
          </p:nvPr>
        </p:nvSpPr>
        <p:spPr>
          <a:xfrm>
            <a:off x="457200" y="1843391"/>
            <a:ext cx="8229600" cy="4525964"/>
          </a:xfrm>
          <a:prstGeom prst="rect">
            <a:avLst/>
          </a:prstGeom>
        </p:spPr>
        <p:txBody>
          <a:bodyPr/>
          <a:lstStyle/>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r>
              <a:t>We try a 16-fold cross validation: divide the dataset into 16 sets of 10 samples each; train with 15 of them and test with the left-out one</a:t>
            </a:r>
          </a:p>
          <a:p>
            <a:pPr marL="298322" indent="-298322" defTabSz="795527">
              <a:spcBef>
                <a:spcPts val="600"/>
              </a:spcBef>
              <a:defRPr sz="2784"/>
            </a:pPr>
            <a:r>
              <a:t>The improvement shows that we need more samples!</a:t>
            </a:r>
          </a:p>
        </p:txBody>
      </p:sp>
      <p:sp>
        <p:nvSpPr>
          <p:cNvPr id="175" name="Rectangle"/>
          <p:cNvSpPr/>
          <p:nvPr/>
        </p:nvSpPr>
        <p:spPr>
          <a:xfrm>
            <a:off x="2571011" y="1336465"/>
            <a:ext cx="4234847" cy="308190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pic>
        <p:nvPicPr>
          <p:cNvPr id="176" name="servo.pdf" descr="servo.pdf"/>
          <p:cNvPicPr>
            <a:picLocks noChangeAspect="1"/>
          </p:cNvPicPr>
          <p:nvPr/>
        </p:nvPicPr>
        <p:blipFill>
          <a:blip r:embed="rId2">
            <a:extLst/>
          </a:blip>
          <a:stretch>
            <a:fillRect/>
          </a:stretch>
        </p:blipFill>
        <p:spPr>
          <a:xfrm>
            <a:off x="2114914" y="1238869"/>
            <a:ext cx="4914172" cy="343992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Discussion"/>
          <p:cNvSpPr txBox="1"/>
          <p:nvPr>
            <p:ph type="title"/>
          </p:nvPr>
        </p:nvSpPr>
        <p:spPr>
          <a:prstGeom prst="rect">
            <a:avLst/>
          </a:prstGeom>
        </p:spPr>
        <p:txBody>
          <a:bodyPr/>
          <a:lstStyle/>
          <a:p>
            <a:pPr/>
            <a:r>
              <a:t>Discussion</a:t>
            </a:r>
          </a:p>
        </p:txBody>
      </p:sp>
      <p:sp>
        <p:nvSpPr>
          <p:cNvPr id="179" name="This example is considered a tough challenge, why?…"/>
          <p:cNvSpPr txBox="1"/>
          <p:nvPr>
            <p:ph type="body" idx="1"/>
          </p:nvPr>
        </p:nvSpPr>
        <p:spPr>
          <a:prstGeom prst="rect">
            <a:avLst/>
          </a:prstGeom>
        </p:spPr>
        <p:txBody>
          <a:bodyPr/>
          <a:lstStyle/>
          <a:p>
            <a:pPr/>
            <a:r>
              <a:t>This example is considered a tough challenge, why?</a:t>
            </a:r>
          </a:p>
          <a:p>
            <a:pPr/>
            <a:r>
              <a:t>Look more closely at the data. Is it consistent? Does it have enough information for learning?</a:t>
            </a:r>
          </a:p>
          <a:p>
            <a:pPr/>
            <a:r>
              <a:t>How would you step forward with working out a better regression method?</a:t>
            </a:r>
          </a:p>
          <a:p>
            <a:pPr lvl="2" marL="1257300" indent="-342900"/>
            <a:r>
              <a:t>More hidden layers?</a:t>
            </a:r>
          </a:p>
          <a:p>
            <a:pPr lvl="2" marL="1257300" indent="-342900"/>
            <a:r>
              <a:t>Different optimization?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Example: forest covers in different environments"/>
          <p:cNvSpPr txBox="1"/>
          <p:nvPr>
            <p:ph type="title"/>
          </p:nvPr>
        </p:nvSpPr>
        <p:spPr>
          <a:prstGeom prst="rect">
            <a:avLst/>
          </a:prstGeom>
        </p:spPr>
        <p:txBody>
          <a:bodyPr/>
          <a:lstStyle/>
          <a:p>
            <a:pPr/>
            <a:r>
              <a:t>Example: forest covers in different environments</a:t>
            </a:r>
          </a:p>
        </p:txBody>
      </p:sp>
      <p:pic>
        <p:nvPicPr>
          <p:cNvPr id="182" name="Picture Placeholder 2" descr="Picture Placeholder 2"/>
          <p:cNvPicPr>
            <a:picLocks noChangeAspect="1"/>
          </p:cNvPicPr>
          <p:nvPr>
            <p:ph type="pic" idx="13"/>
          </p:nvPr>
        </p:nvPicPr>
        <p:blipFill>
          <a:blip r:embed="rId2">
            <a:extLst/>
          </a:blip>
          <a:srcRect l="0" t="0" r="0" b="0"/>
          <a:stretch>
            <a:fillRect/>
          </a:stretch>
        </p:blipFill>
        <p:spPr>
          <a:xfrm>
            <a:off x="1908823" y="1692512"/>
            <a:ext cx="5326243" cy="3116127"/>
          </a:xfrm>
          <a:prstGeom prst="rect">
            <a:avLst/>
          </a:prstGeom>
        </p:spPr>
      </p:pic>
      <p:sp>
        <p:nvSpPr>
          <p:cNvPr id="183" name="How does the forest depend on: altitude, climate, soil type etc.?…"/>
          <p:cNvSpPr txBox="1"/>
          <p:nvPr>
            <p:ph type="body" sz="quarter" idx="1"/>
          </p:nvPr>
        </p:nvSpPr>
        <p:spPr>
          <a:prstGeom prst="rect">
            <a:avLst/>
          </a:prstGeom>
        </p:spPr>
        <p:txBody>
          <a:bodyPr/>
          <a:lstStyle/>
          <a:p>
            <a:pPr/>
            <a:r>
              <a:t>How does the forest depend on: altitude, climate, soil type etc.?</a:t>
            </a:r>
          </a:p>
          <a:p>
            <a:pPr/>
            <a:r>
              <a:t>Can we predict the forest that will develop in a given area, from measuring the various environmental conditions?</a:t>
            </a:r>
          </a:p>
        </p:txBody>
      </p:sp>
      <p:sp>
        <p:nvSpPr>
          <p:cNvPr id="184" name="https://archive.ics.uci.edu/ml/datasets/covertype"/>
          <p:cNvSpPr txBox="1"/>
          <p:nvPr/>
        </p:nvSpPr>
        <p:spPr>
          <a:xfrm>
            <a:off x="905961" y="6240779"/>
            <a:ext cx="3434840"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https://archive.ics.uci.edu/ml/datasets/covertype</a:t>
            </a:r>
          </a:p>
        </p:txBody>
      </p:sp>
      <p:sp>
        <p:nvSpPr>
          <p:cNvPr id="185" name="An example of classification"/>
          <p:cNvSpPr txBox="1"/>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sz="4400"/>
            </a:lvl1pPr>
          </a:lstStyle>
          <a:p>
            <a:pPr/>
            <a:r>
              <a:t>An example of classification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Imports for Spark Machine Learning"/>
          <p:cNvSpPr txBox="1"/>
          <p:nvPr>
            <p:ph type="title"/>
          </p:nvPr>
        </p:nvSpPr>
        <p:spPr>
          <a:prstGeom prst="rect">
            <a:avLst/>
          </a:prstGeom>
        </p:spPr>
        <p:txBody>
          <a:bodyPr/>
          <a:lstStyle/>
          <a:p>
            <a:pPr/>
            <a:r>
              <a:t>Imports for Spark Machine Learning</a:t>
            </a:r>
          </a:p>
        </p:txBody>
      </p:sp>
      <p:sp>
        <p:nvSpPr>
          <p:cNvPr id="188" name="import org.apache.spark.ml.{PipelineModel, Pipeline}…"/>
          <p:cNvSpPr txBox="1"/>
          <p:nvPr/>
        </p:nvSpPr>
        <p:spPr>
          <a:xfrm>
            <a:off x="1020162" y="2291079"/>
            <a:ext cx="7103676" cy="344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org.apache.spark.ml.{PipelineModel, Pipeline}</a:t>
            </a:r>
          </a:p>
          <a:p>
            <a:pPr/>
            <a:r>
              <a:t>import org.apache.spark.ml.classification.{DecisionTreeClassifier,</a:t>
            </a:r>
          </a:p>
          <a:p>
            <a:pPr/>
            <a:r>
              <a:t>  RandomForestClassifier, RandomForestClassificationModel}</a:t>
            </a:r>
          </a:p>
          <a:p>
            <a:pPr/>
            <a:r>
              <a:t>import org.apache.spark.ml.evaluation.MulticlassClassificationEvaluator</a:t>
            </a:r>
          </a:p>
          <a:p>
            <a:pPr/>
            <a:r>
              <a:t>import org.apache.spark.ml.feature.{VectorAssembler, VectorIndexer}</a:t>
            </a:r>
          </a:p>
          <a:p>
            <a:pPr/>
            <a:r>
              <a:t>import org.apache.spark.ml.linalg.Vector</a:t>
            </a:r>
          </a:p>
          <a:p>
            <a:pPr/>
            <a:r>
              <a:t>import org.apache.spark.ml.tuning.{ParamGridBuilder, TrainValidationSplit}</a:t>
            </a:r>
          </a:p>
          <a:p>
            <a:pPr/>
            <a:r>
              <a:t>import org.apache.spark.mllib.evaluation.MulticlassMetrics</a:t>
            </a:r>
          </a:p>
          <a:p>
            <a:pPr/>
            <a:r>
              <a:t>import org.apache.spark.sql.{DataFrame, SparkSession}</a:t>
            </a:r>
          </a:p>
          <a:p>
            <a:pPr/>
            <a:r>
              <a:t>import org.apache.spark.sql.functions._</a:t>
            </a:r>
          </a:p>
          <a:p>
            <a:pPr/>
            <a:r>
              <a:t>import scala.util.Random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Open CSV, give name to columns"/>
          <p:cNvSpPr txBox="1"/>
          <p:nvPr>
            <p:ph type="title"/>
          </p:nvPr>
        </p:nvSpPr>
        <p:spPr>
          <a:prstGeom prst="rect">
            <a:avLst/>
          </a:prstGeom>
        </p:spPr>
        <p:txBody>
          <a:bodyPr/>
          <a:lstStyle/>
          <a:p>
            <a:pPr/>
            <a:r>
              <a:t>Open CSV, give name to columns</a:t>
            </a:r>
          </a:p>
        </p:txBody>
      </p:sp>
      <p:sp>
        <p:nvSpPr>
          <p:cNvPr id="191" name="import spark.implicits._…"/>
          <p:cNvSpPr txBox="1"/>
          <p:nvPr/>
        </p:nvSpPr>
        <p:spPr>
          <a:xfrm>
            <a:off x="821340" y="1440179"/>
            <a:ext cx="7501320" cy="506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    import spark.implicits._</a:t>
            </a:r>
          </a:p>
          <a:p>
            <a:pPr>
              <a:defRPr sz="1200"/>
            </a:pPr>
          </a:p>
          <a:p>
            <a:pPr>
              <a:defRPr sz="1200"/>
            </a:pPr>
            <a:r>
              <a:t>    val dataWithoutHeader = spark.read.</a:t>
            </a:r>
          </a:p>
          <a:p>
            <a:pPr>
              <a:defRPr sz="1200"/>
            </a:pPr>
            <a:r>
              <a:t>      option("inferSchema", true).</a:t>
            </a:r>
          </a:p>
          <a:p>
            <a:pPr>
              <a:defRPr sz="1200"/>
            </a:pPr>
            <a:r>
              <a:t>      option("header", false).</a:t>
            </a:r>
          </a:p>
          <a:p>
            <a:pPr>
              <a:defRPr sz="1200"/>
            </a:pPr>
            <a:r>
              <a:t>      csv("/Users/markon/ITU/covtype.data")</a:t>
            </a:r>
          </a:p>
          <a:p>
            <a:pPr>
              <a:defRPr sz="1200"/>
            </a:pPr>
          </a:p>
          <a:p>
            <a:pPr>
              <a:defRPr sz="1200"/>
            </a:pPr>
            <a:r>
              <a:t>    val colNames = Seq(</a:t>
            </a:r>
          </a:p>
          <a:p>
            <a:pPr>
              <a:defRPr sz="1200"/>
            </a:pPr>
            <a:r>
              <a:t>        "Elevation", "Aspect", "Slope",</a:t>
            </a:r>
          </a:p>
          <a:p>
            <a:pPr>
              <a:defRPr sz="1200"/>
            </a:pPr>
            <a:r>
              <a:t>        "Horizontal_Distance_To_Hydrology", "Vertical_Distance_To_Hydrology",</a:t>
            </a:r>
          </a:p>
          <a:p>
            <a:pPr>
              <a:defRPr sz="1200"/>
            </a:pPr>
            <a:r>
              <a:t>        "Horizontal_Distance_To_Roadways",</a:t>
            </a:r>
          </a:p>
          <a:p>
            <a:pPr>
              <a:defRPr sz="1200"/>
            </a:pPr>
            <a:r>
              <a:t>        "Hillshade_9am", "Hillshade_Noon", "Hillshade_3pm",</a:t>
            </a:r>
          </a:p>
          <a:p>
            <a:pPr>
              <a:defRPr sz="1200"/>
            </a:pPr>
            <a:r>
              <a:t>        "Horizontal_Distance_To_Fire_Points"</a:t>
            </a:r>
          </a:p>
          <a:p>
            <a:pPr>
              <a:defRPr sz="1200"/>
            </a:pPr>
            <a:r>
              <a:t>      ) ++ (</a:t>
            </a:r>
          </a:p>
          <a:p>
            <a:pPr>
              <a:defRPr sz="1200"/>
            </a:pPr>
            <a:r>
              <a:t>        (0 until 4).map(i =&gt; s"Wilderness_Area_$i")</a:t>
            </a:r>
          </a:p>
          <a:p>
            <a:pPr>
              <a:defRPr sz="1200"/>
            </a:pPr>
            <a:r>
              <a:t>      ) ++ (</a:t>
            </a:r>
          </a:p>
          <a:p>
            <a:pPr>
              <a:defRPr sz="1200"/>
            </a:pPr>
            <a:r>
              <a:t>        (0 until 40).map(i =&gt; s"Soil_Type_$i")</a:t>
            </a:r>
          </a:p>
          <a:p>
            <a:pPr>
              <a:defRPr sz="1200"/>
            </a:pPr>
            <a:r>
              <a:t>      ) ++ Seq("Cover_Type")</a:t>
            </a:r>
          </a:p>
          <a:p>
            <a:pPr>
              <a:defRPr sz="1200"/>
            </a:pPr>
          </a:p>
          <a:p>
            <a:pPr>
              <a:defRPr sz="1200"/>
            </a:pPr>
            <a:r>
              <a:t>    val data = dataWithoutHeader.toDF(colNames:_*).</a:t>
            </a:r>
          </a:p>
          <a:p>
            <a:pPr>
              <a:defRPr sz="1200"/>
            </a:pPr>
            <a:r>
              <a:t>      withColumn("Cover_Type", $"Cover_Type".cast("double"))</a:t>
            </a:r>
          </a:p>
          <a:p>
            <a:pPr>
              <a:defRPr sz="1200"/>
            </a:pPr>
          </a:p>
          <a:p>
            <a:pPr>
              <a:defRPr sz="1200"/>
            </a:pPr>
            <a:r>
              <a:t>    data.show()</a:t>
            </a:r>
          </a:p>
          <a:p>
            <a:pPr>
              <a:defRPr sz="1200"/>
            </a:pPr>
            <a:r>
              <a:t>    data.head</a:t>
            </a:r>
          </a:p>
          <a:p>
            <a:pPr>
              <a:defRPr sz="1200"/>
            </a:pPr>
          </a:p>
          <a:p>
            <a:pPr>
              <a:defRPr sz="1200"/>
            </a:pPr>
            <a:r>
              <a:t>    // Split into 90% train (+ CV), 10% test</a:t>
            </a:r>
          </a:p>
          <a:p>
            <a:pPr>
              <a:defRPr sz="1200"/>
            </a:pPr>
            <a:r>
              <a:t>    val Array(trainData, testData) = data.randomSplit(Array(0.9, 0.1))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603504">
              <a:defRPr sz="3960">
                <a:latin typeface="BankGothic Lt BT"/>
                <a:ea typeface="BankGothic Lt BT"/>
                <a:cs typeface="BankGothic Lt BT"/>
                <a:sym typeface="BankGothic Lt BT"/>
              </a:defRPr>
            </a:lvl1pPr>
          </a:lstStyle>
          <a:p>
            <a:pPr/>
            <a:r>
              <a:t>AI for regression and classification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Head of the resulting table"/>
          <p:cNvSpPr txBox="1"/>
          <p:nvPr>
            <p:ph type="title"/>
          </p:nvPr>
        </p:nvSpPr>
        <p:spPr>
          <a:prstGeom prst="rect">
            <a:avLst/>
          </a:prstGeom>
        </p:spPr>
        <p:txBody>
          <a:bodyPr/>
          <a:lstStyle/>
          <a:p>
            <a:pPr/>
            <a:r>
              <a:t>Head of the resulting table</a:t>
            </a:r>
          </a:p>
        </p:txBody>
      </p:sp>
      <p:pic>
        <p:nvPicPr>
          <p:cNvPr id="194" name="Image" descr="Image"/>
          <p:cNvPicPr>
            <a:picLocks noChangeAspect="1"/>
          </p:cNvPicPr>
          <p:nvPr/>
        </p:nvPicPr>
        <p:blipFill>
          <a:blip r:embed="rId2">
            <a:extLst/>
          </a:blip>
          <a:stretch>
            <a:fillRect/>
          </a:stretch>
        </p:blipFill>
        <p:spPr>
          <a:xfrm>
            <a:off x="1257300" y="2000250"/>
            <a:ext cx="6629400" cy="28575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Create a feature vector"/>
          <p:cNvSpPr txBox="1"/>
          <p:nvPr>
            <p:ph type="title"/>
          </p:nvPr>
        </p:nvSpPr>
        <p:spPr>
          <a:prstGeom prst="rect">
            <a:avLst/>
          </a:prstGeom>
        </p:spPr>
        <p:txBody>
          <a:bodyPr/>
          <a:lstStyle/>
          <a:p>
            <a:pPr/>
            <a:r>
              <a:t>Create a feature vector</a:t>
            </a:r>
          </a:p>
        </p:txBody>
      </p:sp>
      <p:sp>
        <p:nvSpPr>
          <p:cNvPr id="197" name="val inputCols = trainData.columns.filter(_ != &quot;Cover_Type&quot;)…"/>
          <p:cNvSpPr txBox="1"/>
          <p:nvPr/>
        </p:nvSpPr>
        <p:spPr>
          <a:xfrm>
            <a:off x="1360904" y="1592580"/>
            <a:ext cx="5842755" cy="202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inputCols = trainData.columns.filter(_ != "Cover_Type")</a:t>
            </a:r>
          </a:p>
          <a:p>
            <a:pPr>
              <a:defRPr sz="1600"/>
            </a:pPr>
            <a:r>
              <a:t>    val assembler = new VectorAssembler().</a:t>
            </a:r>
          </a:p>
          <a:p>
            <a:pPr>
              <a:defRPr sz="1600"/>
            </a:pPr>
            <a:r>
              <a:t>      setInputCols(inputCols).</a:t>
            </a:r>
          </a:p>
          <a:p>
            <a:pPr>
              <a:defRPr sz="1600"/>
            </a:pPr>
            <a:r>
              <a:t>      setOutputCol("featureVector")</a:t>
            </a:r>
          </a:p>
          <a:p>
            <a:pPr>
              <a:defRPr sz="1600"/>
            </a:pPr>
          </a:p>
          <a:p>
            <a:pPr>
              <a:defRPr sz="1600"/>
            </a:pPr>
            <a:r>
              <a:t>    val assembledTrainData = assembler.transform(trainData)</a:t>
            </a:r>
          </a:p>
          <a:p>
            <a:pPr>
              <a:defRPr sz="1600"/>
            </a:pPr>
            <a:r>
              <a:t>    assembledTrainData.select("featureVector").show(truncate = false)</a:t>
            </a:r>
          </a:p>
        </p:txBody>
      </p:sp>
      <p:pic>
        <p:nvPicPr>
          <p:cNvPr id="198" name="Image" descr="Image"/>
          <p:cNvPicPr>
            <a:picLocks noChangeAspect="1"/>
          </p:cNvPicPr>
          <p:nvPr/>
        </p:nvPicPr>
        <p:blipFill>
          <a:blip r:embed="rId2">
            <a:extLst/>
          </a:blip>
          <a:stretch>
            <a:fillRect/>
          </a:stretch>
        </p:blipFill>
        <p:spPr>
          <a:xfrm>
            <a:off x="1460500" y="3789362"/>
            <a:ext cx="6223000" cy="11684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Create a Classifier and train it"/>
          <p:cNvSpPr txBox="1"/>
          <p:nvPr>
            <p:ph type="title"/>
          </p:nvPr>
        </p:nvSpPr>
        <p:spPr>
          <a:prstGeom prst="rect">
            <a:avLst/>
          </a:prstGeom>
        </p:spPr>
        <p:txBody>
          <a:bodyPr/>
          <a:lstStyle/>
          <a:p>
            <a:pPr/>
            <a:r>
              <a:t>Create a Classifier and train it</a:t>
            </a:r>
          </a:p>
        </p:txBody>
      </p:sp>
      <p:sp>
        <p:nvSpPr>
          <p:cNvPr id="201" name="val classifier = new DecisionTreeClassifier().…"/>
          <p:cNvSpPr txBox="1"/>
          <p:nvPr/>
        </p:nvSpPr>
        <p:spPr>
          <a:xfrm>
            <a:off x="2305646" y="1275080"/>
            <a:ext cx="4532708" cy="288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classifier = new DecisionTreeClassifier().</a:t>
            </a:r>
          </a:p>
          <a:p>
            <a:pPr/>
            <a:r>
              <a:t>      setSeed(Random.nextLong()).</a:t>
            </a:r>
          </a:p>
          <a:p>
            <a:pPr/>
            <a:r>
              <a:t>      setLabelCol("Cover_Type").</a:t>
            </a:r>
          </a:p>
          <a:p>
            <a:pPr/>
            <a:r>
              <a:t>      setFeaturesCol("featureVector").</a:t>
            </a:r>
          </a:p>
          <a:p>
            <a:pPr/>
            <a:r>
              <a:t>      setPredictionCol("prediction")</a:t>
            </a:r>
          </a:p>
          <a:p>
            <a:pPr/>
          </a:p>
          <a:p>
            <a:pPr/>
            <a:r>
              <a:t>    val model = classifier.fit(assembledTrainData)</a:t>
            </a:r>
          </a:p>
          <a:p>
            <a:pPr/>
            <a:r>
              <a:t>    println(model.toDebugString)</a:t>
            </a:r>
          </a:p>
          <a:p>
            <a:pPr/>
          </a:p>
        </p:txBody>
      </p:sp>
      <p:pic>
        <p:nvPicPr>
          <p:cNvPr id="202" name="Image" descr="Image"/>
          <p:cNvPicPr>
            <a:picLocks noChangeAspect="1"/>
          </p:cNvPicPr>
          <p:nvPr/>
        </p:nvPicPr>
        <p:blipFill>
          <a:blip r:embed="rId2">
            <a:extLst/>
          </a:blip>
          <a:stretch>
            <a:fillRect/>
          </a:stretch>
        </p:blipFill>
        <p:spPr>
          <a:xfrm>
            <a:off x="1374572" y="3765951"/>
            <a:ext cx="6394856" cy="2506904"/>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What are the contributions?"/>
          <p:cNvSpPr txBox="1"/>
          <p:nvPr>
            <p:ph type="title"/>
          </p:nvPr>
        </p:nvSpPr>
        <p:spPr>
          <a:prstGeom prst="rect">
            <a:avLst/>
          </a:prstGeom>
        </p:spPr>
        <p:txBody>
          <a:bodyPr/>
          <a:lstStyle/>
          <a:p>
            <a:pPr/>
            <a:r>
              <a:t>What are the contributions?</a:t>
            </a:r>
          </a:p>
        </p:txBody>
      </p:sp>
      <p:sp>
        <p:nvSpPr>
          <p:cNvPr id="205" name="model.featureImportances.toArray.zip(inputCols).…"/>
          <p:cNvSpPr txBox="1"/>
          <p:nvPr/>
        </p:nvSpPr>
        <p:spPr>
          <a:xfrm>
            <a:off x="2361177" y="1643379"/>
            <a:ext cx="4421645"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model.featureImportances.toArray.zip(inputCols).</a:t>
            </a:r>
          </a:p>
          <a:p>
            <a:pPr>
              <a:defRPr sz="1600"/>
            </a:pPr>
            <a:r>
              <a:t>      sorted.reverse.foreach(println)</a:t>
            </a:r>
          </a:p>
        </p:txBody>
      </p:sp>
      <p:pic>
        <p:nvPicPr>
          <p:cNvPr id="206" name="Image" descr="Image"/>
          <p:cNvPicPr>
            <a:picLocks noChangeAspect="1"/>
          </p:cNvPicPr>
          <p:nvPr/>
        </p:nvPicPr>
        <p:blipFill>
          <a:blip r:embed="rId2">
            <a:extLst/>
          </a:blip>
          <a:stretch>
            <a:fillRect/>
          </a:stretch>
        </p:blipFill>
        <p:spPr>
          <a:xfrm>
            <a:off x="2048689" y="2232395"/>
            <a:ext cx="5625514" cy="407969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Evaluate the classifier on data"/>
          <p:cNvSpPr txBox="1"/>
          <p:nvPr>
            <p:ph type="title"/>
          </p:nvPr>
        </p:nvSpPr>
        <p:spPr>
          <a:prstGeom prst="rect">
            <a:avLst/>
          </a:prstGeom>
        </p:spPr>
        <p:txBody>
          <a:bodyPr/>
          <a:lstStyle/>
          <a:p>
            <a:pPr/>
            <a:r>
              <a:t>Evaluate the classifier on data</a:t>
            </a:r>
          </a:p>
        </p:txBody>
      </p:sp>
      <p:sp>
        <p:nvSpPr>
          <p:cNvPr id="209" name="val predictions = model.transform(assembledTrainData)…"/>
          <p:cNvSpPr txBox="1"/>
          <p:nvPr/>
        </p:nvSpPr>
        <p:spPr>
          <a:xfrm>
            <a:off x="1896586" y="1579880"/>
            <a:ext cx="5350828" cy="105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predictions = model.transform(assembledTrainData)</a:t>
            </a:r>
          </a:p>
          <a:p>
            <a:pPr>
              <a:defRPr sz="1600"/>
            </a:pPr>
          </a:p>
          <a:p>
            <a:pPr>
              <a:defRPr sz="1600"/>
            </a:pPr>
            <a:r>
              <a:t>    predictions.select("Cover_Type", "prediction", "probability").</a:t>
            </a:r>
          </a:p>
          <a:p>
            <a:pPr>
              <a:defRPr sz="1600"/>
            </a:pPr>
            <a:r>
              <a:t>      show(truncate = false)</a:t>
            </a:r>
          </a:p>
        </p:txBody>
      </p:sp>
      <p:pic>
        <p:nvPicPr>
          <p:cNvPr id="210" name="Image" descr="Image"/>
          <p:cNvPicPr>
            <a:picLocks noChangeAspect="1"/>
          </p:cNvPicPr>
          <p:nvPr/>
        </p:nvPicPr>
        <p:blipFill>
          <a:blip r:embed="rId2">
            <a:extLst/>
          </a:blip>
          <a:stretch>
            <a:fillRect/>
          </a:stretch>
        </p:blipFill>
        <p:spPr>
          <a:xfrm>
            <a:off x="1212850" y="3084748"/>
            <a:ext cx="6718300" cy="20828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Transfer the classifier to RDD"/>
          <p:cNvSpPr txBox="1"/>
          <p:nvPr>
            <p:ph type="title"/>
          </p:nvPr>
        </p:nvSpPr>
        <p:spPr>
          <a:prstGeom prst="rect">
            <a:avLst/>
          </a:prstGeom>
        </p:spPr>
        <p:txBody>
          <a:bodyPr/>
          <a:lstStyle/>
          <a:p>
            <a:pPr/>
            <a:r>
              <a:t>Transfer the classifier to RDD</a:t>
            </a:r>
          </a:p>
        </p:txBody>
      </p:sp>
      <p:sp>
        <p:nvSpPr>
          <p:cNvPr id="213" name="val evaluator = new MulticlassClassificationEvaluator().…"/>
          <p:cNvSpPr txBox="1"/>
          <p:nvPr/>
        </p:nvSpPr>
        <p:spPr>
          <a:xfrm>
            <a:off x="1360904" y="1592580"/>
            <a:ext cx="6422192" cy="3710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evaluator = new MulticlassClassificationEvaluator().</a:t>
            </a:r>
          </a:p>
          <a:p>
            <a:pPr>
              <a:defRPr sz="1600"/>
            </a:pPr>
            <a:r>
              <a:t>      setLabelCol("Cover_Type").</a:t>
            </a:r>
          </a:p>
          <a:p>
            <a:pPr>
              <a:defRPr sz="1600"/>
            </a:pPr>
            <a:r>
              <a:t>      setPredictionCol("prediction")</a:t>
            </a:r>
          </a:p>
          <a:p>
            <a:pPr>
              <a:defRPr sz="1600"/>
            </a:pPr>
          </a:p>
          <a:p>
            <a:pPr>
              <a:defRPr sz="1600"/>
            </a:pPr>
            <a:r>
              <a:t>    val accuracy = evaluator.setMetricName("accuracy").evaluate(predictions)</a:t>
            </a:r>
          </a:p>
          <a:p>
            <a:pPr>
              <a:defRPr sz="1600"/>
            </a:pPr>
            <a:r>
              <a:t>    val f1 = evaluator.setMetricName("f1").evaluate(predictions)</a:t>
            </a:r>
          </a:p>
          <a:p>
            <a:pPr>
              <a:defRPr sz="1600"/>
            </a:pPr>
            <a:r>
              <a:t>    println(accuracy)</a:t>
            </a:r>
          </a:p>
          <a:p>
            <a:pPr>
              <a:defRPr sz="1600"/>
            </a:pPr>
            <a:r>
              <a:t>    println(f1)</a:t>
            </a:r>
          </a:p>
          <a:p>
            <a:pPr>
              <a:defRPr sz="1600"/>
            </a:pPr>
          </a:p>
          <a:p>
            <a:pPr>
              <a:defRPr sz="1600"/>
            </a:pPr>
            <a:r>
              <a:t>    val predictionRDD = predictions.</a:t>
            </a:r>
          </a:p>
          <a:p>
            <a:pPr>
              <a:defRPr sz="1600"/>
            </a:pPr>
            <a:r>
              <a:t>      select("prediction", "Cover_Type").</a:t>
            </a:r>
          </a:p>
          <a:p>
            <a:pPr>
              <a:defRPr sz="1600"/>
            </a:pPr>
            <a:r>
              <a:t>      as[(Double,Double)].rdd</a:t>
            </a:r>
          </a:p>
          <a:p>
            <a:pPr>
              <a:defRPr sz="1600"/>
            </a:pPr>
            <a:r>
              <a:t>    val multiclassMetrics = new MulticlassMetrics(predictionRDD)</a:t>
            </a:r>
          </a:p>
          <a:p>
            <a:pPr>
              <a:defRPr sz="1600"/>
            </a:pPr>
            <a:r>
              <a:t>    println(multiclassMetrics.confusionMatrix)</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Get the confusion matrix from RDD"/>
          <p:cNvSpPr txBox="1"/>
          <p:nvPr>
            <p:ph type="title"/>
          </p:nvPr>
        </p:nvSpPr>
        <p:spPr>
          <a:prstGeom prst="rect">
            <a:avLst/>
          </a:prstGeom>
        </p:spPr>
        <p:txBody>
          <a:bodyPr/>
          <a:lstStyle/>
          <a:p>
            <a:pPr/>
            <a:r>
              <a:t>Get the confusion matrix from RDD</a:t>
            </a:r>
          </a:p>
        </p:txBody>
      </p:sp>
      <p:sp>
        <p:nvSpPr>
          <p:cNvPr id="216" name="val confusionMatrix = predictions.…"/>
          <p:cNvSpPr txBox="1"/>
          <p:nvPr/>
        </p:nvSpPr>
        <p:spPr>
          <a:xfrm>
            <a:off x="1360904" y="1592580"/>
            <a:ext cx="3036948"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confusionMatrix = predictions.</a:t>
            </a:r>
          </a:p>
          <a:p>
            <a:pPr>
              <a:defRPr sz="1600"/>
            </a:pPr>
            <a:r>
              <a:t>      groupBy("Cover_Type").</a:t>
            </a:r>
          </a:p>
          <a:p>
            <a:pPr>
              <a:defRPr sz="1600"/>
            </a:pPr>
            <a:r>
              <a:t>      pivot("prediction", (1 to 7)).</a:t>
            </a:r>
          </a:p>
          <a:p>
            <a:pPr>
              <a:defRPr sz="1600"/>
            </a:pPr>
            <a:r>
              <a:t>      count().</a:t>
            </a:r>
          </a:p>
          <a:p>
            <a:pPr>
              <a:defRPr sz="1600"/>
            </a:pPr>
            <a:r>
              <a:t>      na.fill(0.0).</a:t>
            </a:r>
          </a:p>
          <a:p>
            <a:pPr>
              <a:defRPr sz="1600"/>
            </a:pPr>
            <a:r>
              <a:t>      orderBy("Cover_Type")</a:t>
            </a:r>
          </a:p>
          <a:p>
            <a:pPr>
              <a:defRPr sz="1600"/>
            </a:pPr>
          </a:p>
          <a:p>
            <a:pPr>
              <a:defRPr sz="1600"/>
            </a:pPr>
            <a:r>
              <a:t>    confusionMatrix.show()</a:t>
            </a:r>
          </a:p>
        </p:txBody>
      </p:sp>
      <p:pic>
        <p:nvPicPr>
          <p:cNvPr id="217" name="Image" descr="Image"/>
          <p:cNvPicPr>
            <a:picLocks noChangeAspect="1"/>
          </p:cNvPicPr>
          <p:nvPr/>
        </p:nvPicPr>
        <p:blipFill>
          <a:blip r:embed="rId3">
            <a:extLst/>
          </a:blip>
          <a:stretch>
            <a:fillRect/>
          </a:stretch>
        </p:blipFill>
        <p:spPr>
          <a:xfrm>
            <a:off x="2556347" y="4030662"/>
            <a:ext cx="3771901" cy="20955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Assignment"/>
          <p:cNvSpPr txBox="1"/>
          <p:nvPr>
            <p:ph type="title"/>
          </p:nvPr>
        </p:nvSpPr>
        <p:spPr>
          <a:prstGeom prst="rect">
            <a:avLst/>
          </a:prstGeom>
        </p:spPr>
        <p:txBody>
          <a:bodyPr/>
          <a:lstStyle/>
          <a:p>
            <a:pPr lvl="1"/>
            <a:r>
              <a:t>Assignment</a:t>
            </a:r>
          </a:p>
        </p:txBody>
      </p:sp>
      <p:sp>
        <p:nvSpPr>
          <p:cNvPr id="222" name="Select a sensory dataset with clearly dependent channels (e.g. soil moisture vs. air temperature, sunshine, and rainfall)…"/>
          <p:cNvSpPr txBox="1"/>
          <p:nvPr>
            <p:ph type="body" idx="1"/>
          </p:nvPr>
        </p:nvSpPr>
        <p:spPr>
          <a:prstGeom prst="rect">
            <a:avLst/>
          </a:prstGeom>
        </p:spPr>
        <p:txBody>
          <a:bodyPr/>
          <a:lstStyle/>
          <a:p>
            <a:pPr/>
            <a:r>
              <a:t>Select a sensory dataset with clearly dependent channels (e.g. soil moisture vs. air temperature, sunshine, and rainfall)</a:t>
            </a:r>
          </a:p>
          <a:p>
            <a:pPr/>
            <a:r>
              <a:t>Divide the data into segments with low variance within segments</a:t>
            </a:r>
          </a:p>
          <a:p>
            <a:pPr/>
            <a:r>
              <a:t>Create a regression analysis with Scala or PySpark</a:t>
            </a:r>
          </a:p>
          <a:p>
            <a:pPr/>
            <a:r>
              <a:t>Discuss the results, consider temporal effects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ummary of the lecture"/>
          <p:cNvSpPr txBox="1"/>
          <p:nvPr>
            <p:ph type="title"/>
          </p:nvPr>
        </p:nvSpPr>
        <p:spPr>
          <a:prstGeom prst="rect">
            <a:avLst/>
          </a:prstGeom>
        </p:spPr>
        <p:txBody>
          <a:bodyPr/>
          <a:lstStyle/>
          <a:p>
            <a:pPr/>
            <a:r>
              <a:t>Summary of the lecture</a:t>
            </a:r>
          </a:p>
        </p:txBody>
      </p:sp>
      <p:sp>
        <p:nvSpPr>
          <p:cNvPr id="225" name="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
          <p:cNvSpPr txBox="1"/>
          <p:nvPr>
            <p:ph type="body" idx="1"/>
          </p:nvPr>
        </p:nvSpPr>
        <p:spPr>
          <a:xfrm>
            <a:off x="457200" y="1600200"/>
            <a:ext cx="8229600" cy="4827758"/>
          </a:xfrm>
          <a:prstGeom prst="rect">
            <a:avLst/>
          </a:prstGeom>
        </p:spPr>
        <p:txBody>
          <a:bodyPr/>
          <a:lstStyle>
            <a:lvl1pPr marL="0" indent="0">
              <a:buSzTx/>
              <a:buFontTx/>
              <a:buNone/>
            </a:lvl1pPr>
          </a:lstStyle>
          <a:p>
            <a:pPr/>
            <a:r>
              <a:t>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We learn about using AI technologies for regression and classification in a BD framework.…"/>
          <p:cNvSpPr txBox="1"/>
          <p:nvPr>
            <p:ph type="body" idx="1"/>
          </p:nvPr>
        </p:nvSpPr>
        <p:spPr>
          <a:xfrm>
            <a:off x="457200" y="1600200"/>
            <a:ext cx="8229600" cy="4796452"/>
          </a:xfrm>
          <a:prstGeom prst="rect">
            <a:avLst/>
          </a:prstGeom>
        </p:spPr>
        <p:txBody>
          <a:bodyPr/>
          <a:lstStyle/>
          <a:p>
            <a:pPr marL="0" indent="0">
              <a:buSzTx/>
              <a:buFontTx/>
              <a:buNone/>
            </a:pPr>
            <a:r>
              <a:t>We learn about using AI technologies for regression and classification in a BD framework.</a:t>
            </a:r>
          </a:p>
          <a:p>
            <a:pPr marL="0" indent="0">
              <a:buSzTx/>
              <a:buFontTx/>
              <a:buNone/>
            </a:pPr>
            <a:r>
              <a:t>The specific example is finding the connection between geological, geographical and climate parameters of different regions, and the actual forest observed in the location.</a:t>
            </a:r>
          </a:p>
          <a:p>
            <a:pPr marL="0" indent="0">
              <a:buSzTx/>
              <a:buFontTx/>
              <a:buNone/>
            </a:pPr>
            <a:r>
              <a:t>It is important to follow up the lecture with working through the attached notebook.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We learn about using AI technologies for regression and classification in a BD framework.…"/>
          <p:cNvSpPr txBox="1"/>
          <p:nvPr>
            <p:ph type="body" idx="1"/>
          </p:nvPr>
        </p:nvSpPr>
        <p:spPr>
          <a:xfrm>
            <a:off x="457200" y="1600200"/>
            <a:ext cx="8229600" cy="4796452"/>
          </a:xfrm>
          <a:prstGeom prst="rect">
            <a:avLst/>
          </a:prstGeom>
        </p:spPr>
        <p:txBody>
          <a:bodyPr/>
          <a:lstStyle/>
          <a:p>
            <a:pPr marL="0" indent="0">
              <a:buSzTx/>
              <a:buFontTx/>
              <a:buNone/>
            </a:pPr>
            <a:r>
              <a:t>We learn about using AI technologies for regression and classification in a BD framework.</a:t>
            </a:r>
          </a:p>
          <a:p>
            <a:pPr marL="0" indent="0">
              <a:buSzTx/>
              <a:buFontTx/>
              <a:buNone/>
            </a:pPr>
            <a:r>
              <a:t>The specific example is finding the connection between geological, geographical and climate parameters of different regions, and the actual forest observed in the location.</a:t>
            </a:r>
          </a:p>
          <a:p>
            <a:pPr marL="0" indent="0">
              <a:buSzTx/>
              <a:buFontTx/>
              <a:buNone/>
            </a:pPr>
            <a:r>
              <a:t>It is important to follow up the lecture with working through the attached notebook.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a:r>
              <a:t>Introduction: Background of IoT, Big Data, AI</a:t>
            </a:r>
          </a:p>
          <a:p>
            <a:pPr/>
            <a:r>
              <a:t>Collect, analyze data from IoT on a large scale</a:t>
            </a:r>
          </a:p>
          <a:p>
            <a:pPr/>
            <a:r>
              <a:t>Elements and practice of statistics</a:t>
            </a:r>
          </a:p>
          <a:p>
            <a:pPr/>
            <a:r>
              <a:t>AI methods for data science</a:t>
            </a:r>
          </a:p>
          <a:p>
            <a:pPr>
              <a:defRPr b="1"/>
            </a:pPr>
            <a:r>
              <a:t>Practical usage of AI for Big Data from IoT</a:t>
            </a:r>
          </a:p>
          <a:p>
            <a:pPr/>
            <a:r>
              <a:t>Getting further with AI: internal workings</a:t>
            </a:r>
          </a:p>
          <a:p>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The use of prediction"/>
          <p:cNvSpPr txBox="1"/>
          <p:nvPr>
            <p:ph type="title"/>
          </p:nvPr>
        </p:nvSpPr>
        <p:spPr>
          <a:prstGeom prst="rect">
            <a:avLst/>
          </a:prstGeom>
        </p:spPr>
        <p:txBody>
          <a:bodyPr/>
          <a:lstStyle/>
          <a:p>
            <a:pPr/>
            <a:r>
              <a:t>The use of prediction</a:t>
            </a:r>
          </a:p>
        </p:txBody>
      </p:sp>
      <p:sp>
        <p:nvSpPr>
          <p:cNvPr id="139" name="We have observations of “inputs” and “outputs”…"/>
          <p:cNvSpPr txBox="1"/>
          <p:nvPr>
            <p:ph type="body" idx="1"/>
          </p:nvPr>
        </p:nvSpPr>
        <p:spPr>
          <a:xfrm>
            <a:off x="457200" y="1600200"/>
            <a:ext cx="8229600" cy="5003353"/>
          </a:xfrm>
          <a:prstGeom prst="rect">
            <a:avLst/>
          </a:prstGeom>
        </p:spPr>
        <p:txBody>
          <a:bodyPr/>
          <a:lstStyle/>
          <a:p>
            <a:pPr/>
            <a:r>
              <a:t>We have observations of “inputs” and “outputs”</a:t>
            </a:r>
          </a:p>
          <a:p>
            <a:pPr/>
            <a:r>
              <a:t>We want to find a relationship, giving the mapping from the inputs to outputs</a:t>
            </a:r>
          </a:p>
          <a:p>
            <a:pPr/>
            <a:r>
              <a:t>If successful, that mapping will allow predicting outputs corresponding to new, never-seen-before inputs</a:t>
            </a:r>
          </a:p>
          <a:p>
            <a:pPr/>
            <a:r>
              <a:t>There is not necessarily a temporal component even when we say “prediction”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Regression vs. classification"/>
          <p:cNvSpPr txBox="1"/>
          <p:nvPr>
            <p:ph type="title"/>
          </p:nvPr>
        </p:nvSpPr>
        <p:spPr>
          <a:prstGeom prst="rect">
            <a:avLst/>
          </a:prstGeom>
        </p:spPr>
        <p:txBody>
          <a:bodyPr/>
          <a:lstStyle/>
          <a:p>
            <a:pPr/>
            <a:r>
              <a:t>Regression vs. classification</a:t>
            </a:r>
          </a:p>
        </p:txBody>
      </p:sp>
      <p:sp>
        <p:nvSpPr>
          <p:cNvPr id="142" name="If we have continuous outputs, or at least outputs with a range of values, we talk about regression…"/>
          <p:cNvSpPr txBox="1"/>
          <p:nvPr>
            <p:ph type="body" idx="1"/>
          </p:nvPr>
        </p:nvSpPr>
        <p:spPr>
          <a:xfrm>
            <a:off x="457200" y="1600200"/>
            <a:ext cx="8229600" cy="5003353"/>
          </a:xfrm>
          <a:prstGeom prst="rect">
            <a:avLst/>
          </a:prstGeom>
        </p:spPr>
        <p:txBody>
          <a:bodyPr/>
          <a:lstStyle/>
          <a:p>
            <a:pPr/>
            <a:r>
              <a:t>If we have continuous outputs, or at least outputs with a range of values, we talk about regression</a:t>
            </a:r>
          </a:p>
          <a:p>
            <a:pPr/>
            <a:r>
              <a:t>If the outputs are discrete, most often 0-1 valued, we talk about classification</a:t>
            </a:r>
          </a:p>
          <a:p>
            <a:pPr/>
            <a:r>
              <a:t>The two problems are closely related, but it is not trivial to convert a regression problem into classification, or vice versa.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Recall: “Linear Regression”"/>
          <p:cNvSpPr txBox="1"/>
          <p:nvPr>
            <p:ph type="title"/>
          </p:nvPr>
        </p:nvSpPr>
        <p:spPr>
          <a:prstGeom prst="rect">
            <a:avLst/>
          </a:prstGeom>
        </p:spPr>
        <p:txBody>
          <a:bodyPr/>
          <a:lstStyle/>
          <a:p>
            <a:pPr/>
            <a:r>
              <a:t>Recall: “Linear Regression”</a:t>
            </a:r>
          </a:p>
        </p:txBody>
      </p:sp>
      <p:pic>
        <p:nvPicPr>
          <p:cNvPr id="145" name="Picture Placeholder 2" descr="Picture Placeholder 2"/>
          <p:cNvPicPr>
            <a:picLocks noChangeAspect="1"/>
          </p:cNvPicPr>
          <p:nvPr>
            <p:ph type="pic" idx="13"/>
          </p:nvPr>
        </p:nvPicPr>
        <p:blipFill>
          <a:blip r:embed="rId2">
            <a:extLst/>
          </a:blip>
          <a:srcRect l="8611" t="0" r="8611" b="0"/>
          <a:stretch>
            <a:fillRect/>
          </a:stretch>
        </p:blipFill>
        <p:spPr>
          <a:prstGeom prst="rect">
            <a:avLst/>
          </a:prstGeom>
        </p:spPr>
      </p:pic>
      <p:sp>
        <p:nvSpPr>
          <p:cNvPr id="146"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An example of regression"/>
          <p:cNvSpPr txBox="1"/>
          <p:nvPr>
            <p:ph type="title"/>
          </p:nvPr>
        </p:nvSpPr>
        <p:spPr>
          <a:prstGeom prst="rect">
            <a:avLst/>
          </a:prstGeom>
        </p:spPr>
        <p:txBody>
          <a:bodyPr/>
          <a:lstStyle/>
          <a:p>
            <a:pPr/>
            <a:r>
              <a:t>An example of regression</a:t>
            </a:r>
          </a:p>
        </p:txBody>
      </p:sp>
      <p:sp>
        <p:nvSpPr>
          <p:cNvPr id="149" name="http://www.dcc.fc.up.pt/~ltorgo/Regression/DataSets.html"/>
          <p:cNvSpPr txBox="1"/>
          <p:nvPr/>
        </p:nvSpPr>
        <p:spPr>
          <a:xfrm>
            <a:off x="1295816" y="5643069"/>
            <a:ext cx="557960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http://www.dcc.fc.up.pt/~ltorgo/Regression/DataSets.html</a:t>
            </a:r>
          </a:p>
        </p:txBody>
      </p:sp>
      <p:pic>
        <p:nvPicPr>
          <p:cNvPr id="150" name="Image" descr="Image"/>
          <p:cNvPicPr>
            <a:picLocks noChangeAspect="1"/>
          </p:cNvPicPr>
          <p:nvPr/>
        </p:nvPicPr>
        <p:blipFill>
          <a:blip r:embed="rId3">
            <a:extLst/>
          </a:blip>
          <a:stretch>
            <a:fillRect/>
          </a:stretch>
        </p:blipFill>
        <p:spPr>
          <a:xfrm>
            <a:off x="2070100" y="1391730"/>
            <a:ext cx="5003800" cy="1993901"/>
          </a:xfrm>
          <a:prstGeom prst="rect">
            <a:avLst/>
          </a:prstGeom>
          <a:ln w="12700">
            <a:miter lim="400000"/>
          </a:ln>
        </p:spPr>
      </p:pic>
      <p:sp>
        <p:nvSpPr>
          <p:cNvPr id="151" name="“This is an interesting collection of data provided by Karl Ulrich. It covers an extremely non-linear phenomenon - predicting the rise time of a servomechanism in terms of two (continuous) gain settings and two (discrete) choices of mechanical linkages.”"/>
          <p:cNvSpPr txBox="1"/>
          <p:nvPr/>
        </p:nvSpPr>
        <p:spPr>
          <a:xfrm>
            <a:off x="736915" y="3868757"/>
            <a:ext cx="7670170"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latin typeface="Times"/>
                <a:ea typeface="Times"/>
                <a:cs typeface="Times"/>
                <a:sym typeface="Times"/>
              </a:defRPr>
            </a:lvl1pPr>
          </a:lstStyle>
          <a:p>
            <a:pPr/>
            <a:r>
              <a:t>“This is an interesting collection of data provided by Karl Ulrich. It covers an extremely non-linear phenomenon - predicting the rise time of a servomechanism in terms of two (continuous) gain settings and two (discrete) choices of mechanical linkages.”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