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kartikkannapur/nyc-taxi-trips-exploratory-data-analysis" TargetMode="External"/><Relationship Id="rId3" Type="http://schemas.openxmlformats.org/officeDocument/2006/relationships/hyperlink" Target="https://github.com/andresmh/nyctaxitrip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ggle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ad in and take a lo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 in and take a look</a:t>
            </a:r>
          </a:p>
        </p:txBody>
      </p:sp>
      <p:sp>
        <p:nvSpPr>
          <p:cNvPr id="152" name="# #Train and Test Datasets…"/>
          <p:cNvSpPr txBox="1"/>
          <p:nvPr/>
        </p:nvSpPr>
        <p:spPr>
          <a:xfrm>
            <a:off x="1842443" y="1516380"/>
            <a:ext cx="4342357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# #Train and Test Datasets</a:t>
            </a:r>
          </a:p>
          <a:p>
            <a:pPr/>
            <a:r>
              <a:t>df_train = pd.read_csv("train.csv")</a:t>
            </a:r>
          </a:p>
          <a:p>
            <a:pPr/>
            <a:r>
              <a:t>df_test = pd.read_csv("test.csv")</a:t>
            </a:r>
          </a:p>
          <a:p>
            <a:pPr/>
          </a:p>
          <a:p>
            <a:pPr/>
            <a:r>
              <a:t>df_train.head()</a:t>
            </a:r>
          </a:p>
        </p:txBody>
      </p:sp>
      <p:graphicFrame>
        <p:nvGraphicFramePr>
          <p:cNvPr id="153" name="Table 1"/>
          <p:cNvGraphicFramePr/>
          <p:nvPr/>
        </p:nvGraphicFramePr>
        <p:xfrm>
          <a:off x="1085850" y="3103562"/>
          <a:ext cx="1905000" cy="251147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5020568"/>
                <a:gridCol w="2951063"/>
                <a:gridCol w="12157869"/>
              </a:tblGrid>
              <a:tr h="279400">
                <a:tc gridSpan="3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Table 1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df_train.head()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Out[5]: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id	vendor_id	pickup_datet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ime	dropoff_datetime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	passenger_count	pickup_longitude	pickup_latitude	dropoff_longitude	dropoff_latitude	store_and_fwd_flag	trip_duration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	id2875421	2	2016-03-14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17:24:55	2016-03-14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17:32:30	1	-73.982155	40.767937	-73.964630	40.765602	N	455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	id2377394	1	2016-06-12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00:43:35	2016-06-12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00:54:38	1	-73.980415	40.738564	-73.999481	40.731152	N	663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	id3858529	2	2016-01-19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11:35:24	2016-01-19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12:10:48	1	-73.979027	40.763939	-74.005333	40.710087	N	2124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3	id3504673	2	2016-04-06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19:32:31	2016-04-06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19:39:40	1	-74.010040	40.719971	-74.012268	40.706718	N	429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4	id2181028	2	2016-03-26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13:30:55	2016-03-26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13:38:10	1	-73.973053	40.793209	-73.972923	40.782520	N	435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heck stat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statistics</a:t>
            </a:r>
          </a:p>
        </p:txBody>
      </p:sp>
      <p:sp>
        <p:nvSpPr>
          <p:cNvPr id="156" name="df_train.describe()"/>
          <p:cNvSpPr txBox="1"/>
          <p:nvPr/>
        </p:nvSpPr>
        <p:spPr>
          <a:xfrm>
            <a:off x="3279112" y="1770379"/>
            <a:ext cx="18237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df_train.describe()</a:t>
            </a:r>
          </a:p>
        </p:txBody>
      </p:sp>
      <p:graphicFrame>
        <p:nvGraphicFramePr>
          <p:cNvPr id="157" name="Table 1"/>
          <p:cNvGraphicFramePr/>
          <p:nvPr/>
        </p:nvGraphicFramePr>
        <p:xfrm>
          <a:off x="927100" y="2686050"/>
          <a:ext cx="5080000" cy="251147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609600"/>
                <a:gridCol w="1397000"/>
                <a:gridCol w="1676400"/>
                <a:gridCol w="1714500"/>
                <a:gridCol w="1549400"/>
                <a:gridCol w="1803400"/>
                <a:gridCol w="1638300"/>
                <a:gridCol w="1397000"/>
              </a:tblGrid>
              <a:tr h="279400">
                <a:tc gridSpan="8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Table 1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vendor_id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passenger_count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pickup_longitude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pickup_latitude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dropoff_longitude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dropoff_latitude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trip_duration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count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mean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1.53495E+00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1.66453E+00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-7.397349E+01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4.075092E+01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-7.397342E+01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4.07518E+01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9.594923E+02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4.987772E-01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1.314242E+00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7.090186E-02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3.288119E-02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7.064327E-02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3.589056E-02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5.237432E+03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min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-1.219333E+02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3.43597E+01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-1.219333E+02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3.218114E+01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25%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-7.399187E+01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4.073735E+01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-7.399133E+01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4.073588E+01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3.97E+02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50%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-7.398174E+01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4.07541E+01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-7.397975E+01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4.075452E+01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6.62E+02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75%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-7.396733E+01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4.076836E+01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-7.396301E+01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4.076981E+01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1.075E+03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max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-6.133553E+01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5.188108E+01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-6.133553E+01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4.392103E+01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3.526282E+06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istribution of the trip_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Distribution of the trip_duration</a:t>
            </a:r>
          </a:p>
        </p:txBody>
      </p:sp>
      <p:sp>
        <p:nvSpPr>
          <p:cNvPr id="160" name="plt.figure(figsize=(10,10))…"/>
          <p:cNvSpPr txBox="1"/>
          <p:nvPr/>
        </p:nvSpPr>
        <p:spPr>
          <a:xfrm>
            <a:off x="659737" y="1351280"/>
            <a:ext cx="7824526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plt.scatter(range(len(df_train["trip_duration"])), np.sort(df_train["trip_duration"]))</a:t>
            </a:r>
          </a:p>
          <a:p>
            <a:pPr/>
            <a:r>
              <a:t>plt.xlabel('index')</a:t>
            </a:r>
          </a:p>
          <a:p>
            <a:pPr/>
            <a:r>
              <a:t>plt.ylabel('trip_duration in seconds')</a:t>
            </a:r>
          </a:p>
          <a:p>
            <a:pPr/>
            <a:r>
              <a:t>plt.show()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5650" y="2883411"/>
            <a:ext cx="4262314" cy="3936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ata clean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cleanup</a:t>
            </a:r>
          </a:p>
        </p:txBody>
      </p:sp>
      <p:sp>
        <p:nvSpPr>
          <p:cNvPr id="164" name="The trip duration data has extreme outli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trip duration data has extreme outliers</a:t>
            </a:r>
          </a:p>
          <a:p>
            <a:pPr/>
            <a:r>
              <a:t>We need to make a decision about removing them</a:t>
            </a:r>
          </a:p>
          <a:p>
            <a:pPr/>
            <a:r>
              <a:t>First, let’s remove the most “unplausible” data</a:t>
            </a:r>
          </a:p>
        </p:txBody>
      </p:sp>
      <p:sp>
        <p:nvSpPr>
          <p:cNvPr id="165" name="# #Removing the outliers in the dataset…"/>
          <p:cNvSpPr txBox="1"/>
          <p:nvPr/>
        </p:nvSpPr>
        <p:spPr>
          <a:xfrm>
            <a:off x="1999749" y="4323079"/>
            <a:ext cx="514450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# #Removing the outliers in the dataset</a:t>
            </a:r>
          </a:p>
          <a:p>
            <a:pPr/>
            <a:r>
              <a:t>df_train = df_train[df_train["trip_duration"] &lt; 500000]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istribution of the trip_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Distribution of the trip_duration</a:t>
            </a:r>
          </a:p>
        </p:txBody>
      </p:sp>
      <p:sp>
        <p:nvSpPr>
          <p:cNvPr id="168" name="plt.figure(figsize=(10,10))…"/>
          <p:cNvSpPr txBox="1"/>
          <p:nvPr/>
        </p:nvSpPr>
        <p:spPr>
          <a:xfrm>
            <a:off x="659737" y="1351280"/>
            <a:ext cx="7824526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plt.scatter(range(len(df_train["trip_duration"])), np.sort(df_train["trip_duration"]))</a:t>
            </a:r>
          </a:p>
          <a:p>
            <a:pPr/>
            <a:r>
              <a:t>plt.xlabel('index')</a:t>
            </a:r>
          </a:p>
          <a:p>
            <a:pPr/>
            <a:r>
              <a:t>plt.ylabel('trip_duration in seconds')</a:t>
            </a:r>
          </a:p>
          <a:p>
            <a:pPr/>
            <a:r>
              <a:t>plt.show()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0431" y="2571980"/>
            <a:ext cx="4264528" cy="4013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ata cleanup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cleanup 2</a:t>
            </a:r>
          </a:p>
        </p:txBody>
      </p:sp>
      <p:sp>
        <p:nvSpPr>
          <p:cNvPr id="172" name="Better but still cannot see the actual distrib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Better but still cannot see the actual distribution</a:t>
            </a:r>
          </a:p>
          <a:p>
            <a:pPr/>
            <a:r>
              <a:t>Let’s remove trips up to 2 hours</a:t>
            </a:r>
          </a:p>
        </p:txBody>
      </p:sp>
      <p:sp>
        <p:nvSpPr>
          <p:cNvPr id="173" name="# #Removing the outliers in the dataset…"/>
          <p:cNvSpPr txBox="1"/>
          <p:nvPr/>
        </p:nvSpPr>
        <p:spPr>
          <a:xfrm>
            <a:off x="1999749" y="4323079"/>
            <a:ext cx="491277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# #Removing the outliers in the dataset</a:t>
            </a:r>
          </a:p>
          <a:p>
            <a:pPr/>
            <a:r>
              <a:t>df_train = df_train[df_train["trip_duration"] &lt; 7200]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istribution of the trip_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Distribution of the trip_duration</a:t>
            </a:r>
          </a:p>
        </p:txBody>
      </p:sp>
      <p:sp>
        <p:nvSpPr>
          <p:cNvPr id="176" name="plt.figure(figsize=(10,10))…"/>
          <p:cNvSpPr txBox="1"/>
          <p:nvPr/>
        </p:nvSpPr>
        <p:spPr>
          <a:xfrm>
            <a:off x="659737" y="1351280"/>
            <a:ext cx="7824526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plt.scatter(range(len(df_train["trip_duration"])), np.sort(df_train["trip_duration"]))</a:t>
            </a:r>
          </a:p>
          <a:p>
            <a:pPr/>
            <a:r>
              <a:t>plt.xlabel('index')</a:t>
            </a:r>
          </a:p>
          <a:p>
            <a:pPr/>
            <a:r>
              <a:t>plt.ylabel('trip_duration in seconds')</a:t>
            </a:r>
          </a:p>
          <a:p>
            <a:pPr/>
            <a:r>
              <a:t>plt.show()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4713" y="2682258"/>
            <a:ext cx="4173854" cy="3972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Exploring the distances between the pickup and dropoff lat/log coordin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z="3387"/>
            </a:lvl1pPr>
          </a:lstStyle>
          <a:p>
            <a:pPr/>
            <a:r>
              <a:t>Exploring the distances between the pickup and dropoff lat/log coordinates</a:t>
            </a:r>
          </a:p>
        </p:txBody>
      </p:sp>
      <p:sp>
        <p:nvSpPr>
          <p:cNvPr id="180" name="We use the “haversine” library for geospatial distance calculati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the “haversine” library for geospatial distance calculation</a:t>
            </a:r>
          </a:p>
        </p:txBody>
      </p:sp>
      <p:sp>
        <p:nvSpPr>
          <p:cNvPr id="181" name="from haversine import haversine…"/>
          <p:cNvSpPr txBox="1"/>
          <p:nvPr/>
        </p:nvSpPr>
        <p:spPr>
          <a:xfrm>
            <a:off x="253964" y="2811779"/>
            <a:ext cx="9069882" cy="316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from haversine import haversine</a:t>
            </a:r>
          </a:p>
          <a:p>
            <a:pPr/>
          </a:p>
          <a:p>
            <a:pPr/>
            <a:r>
              <a:t>def calculate_haversine_distance(var_row):</a:t>
            </a:r>
          </a:p>
          <a:p>
            <a:pPr/>
            <a:r>
              <a:t>    return haversine((var_row["pickup_latitude"], var_row["pickup_longitude"]), </a:t>
            </a:r>
          </a:p>
          <a:p>
            <a:pPr/>
            <a:r>
              <a:t>                     (var_row["dropoff_latitude"], var_row["dropoff_longitude"]), miles = True)</a:t>
            </a:r>
          </a:p>
          <a:p>
            <a:pPr/>
          </a:p>
          <a:p>
            <a:pPr/>
            <a:r>
              <a:t># #Calculating the Haversine Distance</a:t>
            </a:r>
          </a:p>
          <a:p>
            <a:pPr/>
            <a:r>
              <a:t># #The haversine formula determines the great-circle distance between two points on a sphere </a:t>
            </a:r>
          </a:p>
          <a:p>
            <a:pPr/>
            <a:r>
              <a:t># #given their longitudes and latitudes.</a:t>
            </a:r>
          </a:p>
          <a:p>
            <a:pPr/>
            <a:r>
              <a:t>df_train["haversine_distance"] = df_train.apply(lambda row: calculate_haversine_distance(row), axis=1)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he distance dis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distance distribution</a:t>
            </a:r>
          </a:p>
        </p:txBody>
      </p:sp>
      <p:sp>
        <p:nvSpPr>
          <p:cNvPr id="184" name="We have added a new column to the fram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have added a new column to the frame</a:t>
            </a:r>
          </a:p>
        </p:txBody>
      </p:sp>
      <p:sp>
        <p:nvSpPr>
          <p:cNvPr id="185" name="df_train[&quot;haversine_distance&quot;].describe()"/>
          <p:cNvSpPr txBox="1"/>
          <p:nvPr/>
        </p:nvSpPr>
        <p:spPr>
          <a:xfrm>
            <a:off x="2431009" y="2418079"/>
            <a:ext cx="39263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df_train["haversine_distance"].describe()</a:t>
            </a:r>
          </a:p>
        </p:txBody>
      </p:sp>
      <p:graphicFrame>
        <p:nvGraphicFramePr>
          <p:cNvPr id="186" name="Table 1"/>
          <p:cNvGraphicFramePr/>
          <p:nvPr/>
        </p:nvGraphicFramePr>
        <p:xfrm>
          <a:off x="2425700" y="2901950"/>
          <a:ext cx="1270000" cy="251147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565400"/>
                <a:gridCol w="1371600"/>
              </a:tblGrid>
              <a:tr h="279400">
                <a:tc gridSpan="2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Table 1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count    1.458640e+06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mean     2.138039e+00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std      2.669720e+00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min      0.000000e+00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25%      7.654260e-01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50%      1.300971e+00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75%      2.408013e+00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max      7.710647e+02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Name: haversine_distance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dtype: float64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ot of the haversine distance vs the trip 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3387"/>
            </a:pPr>
            <a:r>
              <a:t>Plot of the </a:t>
            </a:r>
            <a:r>
              <a:rPr i="1" u="sng"/>
              <a:t>haversine</a:t>
            </a:r>
            <a:r>
              <a:t> distance vs the trip duration</a:t>
            </a:r>
          </a:p>
        </p:txBody>
      </p:sp>
      <p:sp>
        <p:nvSpPr>
          <p:cNvPr id="189" name="plt.figure(figsize=(10,10))…"/>
          <p:cNvSpPr txBox="1"/>
          <p:nvPr/>
        </p:nvSpPr>
        <p:spPr>
          <a:xfrm>
            <a:off x="1293299" y="1694179"/>
            <a:ext cx="655740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sns.regplot(x="haversine_distance", y="trip_duration", data=df_train)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3860" y="2332640"/>
            <a:ext cx="4696280" cy="4385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Case study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leaning up th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Cleaning up the data</a:t>
            </a:r>
          </a:p>
        </p:txBody>
      </p:sp>
      <p:sp>
        <p:nvSpPr>
          <p:cNvPr id="193" name="We look at the outliers in the distanc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look at the outliers in the distances:</a:t>
            </a:r>
            <a:br/>
            <a:br/>
            <a:br/>
            <a:br/>
            <a:br/>
            <a:br/>
          </a:p>
          <a:p>
            <a:pPr/>
            <a:r>
              <a:t>Trips over 100 miles can also be removed…</a:t>
            </a:r>
          </a:p>
        </p:txBody>
      </p:sp>
      <p:sp>
        <p:nvSpPr>
          <p:cNvPr id="194" name="df_train[df_train[&quot;haversine_distance&quot;] &gt; 100]"/>
          <p:cNvSpPr txBox="1"/>
          <p:nvPr/>
        </p:nvSpPr>
        <p:spPr>
          <a:xfrm>
            <a:off x="2150158" y="2506979"/>
            <a:ext cx="438648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df_train[df_train["haversine_distance"] &gt; 100]</a:t>
            </a:r>
          </a:p>
        </p:txBody>
      </p:sp>
      <p:graphicFrame>
        <p:nvGraphicFramePr>
          <p:cNvPr id="195" name="Table 1"/>
          <p:cNvGraphicFramePr/>
          <p:nvPr/>
        </p:nvGraphicFramePr>
        <p:xfrm>
          <a:off x="755650" y="3251200"/>
          <a:ext cx="8255000" cy="111621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762000"/>
                <a:gridCol w="1054100"/>
                <a:gridCol w="1028700"/>
                <a:gridCol w="2006600"/>
                <a:gridCol w="2006600"/>
                <a:gridCol w="1676400"/>
                <a:gridCol w="1714500"/>
                <a:gridCol w="1549400"/>
                <a:gridCol w="1803400"/>
                <a:gridCol w="1638300"/>
                <a:gridCol w="1968500"/>
                <a:gridCol w="1333500"/>
                <a:gridCol w="1892300"/>
              </a:tblGrid>
              <a:tr h="279400">
                <a:tc gridSpan="13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Table 1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vendor_id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pickup_datetime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dropoff_datetime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passenger_count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pickup_longitude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pickup_latitude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dropoff_longitude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dropoff_latitude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store_and_fwd_flag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trip_duration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haversine_distance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114376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id1311087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2016-02-29 12:16:29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2016-02-29 18:47:09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-75.455917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39.803932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-73.796021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40.707726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23440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107.515425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184925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id2306955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2016-05-07 18:58:53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2016-05-07 19:12:05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-72.809669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51.881084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-73.987228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40.750599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792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771.064665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275644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id0978162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2016-02-24 16:20:59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2016-02-24 16:35:34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-75.354332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34.712234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-73.834923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32.181141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875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195.585348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ot of the haversine distance vs the trip 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3387"/>
            </a:pPr>
            <a:r>
              <a:t>Plot of the </a:t>
            </a:r>
            <a:r>
              <a:rPr i="1" u="sng"/>
              <a:t>haversine</a:t>
            </a:r>
            <a:r>
              <a:t> distance vs the trip duration</a:t>
            </a:r>
          </a:p>
        </p:txBody>
      </p:sp>
      <p:sp>
        <p:nvSpPr>
          <p:cNvPr id="198" name="plt.figure(figsize=(10,10))…"/>
          <p:cNvSpPr txBox="1"/>
          <p:nvPr/>
        </p:nvSpPr>
        <p:spPr>
          <a:xfrm>
            <a:off x="342026" y="1694179"/>
            <a:ext cx="8459948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sns.regplot(x="haversine_distance",y="trip_duration",data=df_train[df_train["haversine_distance"] &lt; 100])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2780" y="2360200"/>
            <a:ext cx="4568789" cy="430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istance vs trip tim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Distance vs trip time?</a:t>
            </a:r>
          </a:p>
        </p:txBody>
      </p:sp>
      <p:sp>
        <p:nvSpPr>
          <p:cNvPr id="202" name="There does not seem to be any clear correl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does not seem to be any clear correlation</a:t>
            </a:r>
          </a:p>
          <a:p>
            <a:pPr/>
            <a:r>
              <a:t>The distribution is all over the place</a:t>
            </a:r>
          </a:p>
          <a:p>
            <a:pPr/>
            <a:r>
              <a:t>It is unclear what causes the drastic differences</a:t>
            </a:r>
          </a:p>
          <a:p>
            <a:pPr/>
            <a:r>
              <a:t>Prediction will be difficult…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ttempt at Keras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Attempt at Keras prediction</a:t>
            </a:r>
          </a:p>
        </p:txBody>
      </p:sp>
      <p:sp>
        <p:nvSpPr>
          <p:cNvPr id="205" name="from keras.models import Sequential…"/>
          <p:cNvSpPr txBox="1"/>
          <p:nvPr/>
        </p:nvSpPr>
        <p:spPr>
          <a:xfrm>
            <a:off x="1350058" y="1656079"/>
            <a:ext cx="7208265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from keras.models import Sequential</a:t>
            </a:r>
          </a:p>
          <a:p>
            <a:pPr/>
            <a:r>
              <a:t>from keras.layers import Dense</a:t>
            </a:r>
          </a:p>
          <a:p>
            <a:pPr/>
            <a:r>
              <a:t>from keras.wrappers.scikit_learn import KerasRegressor</a:t>
            </a:r>
          </a:p>
          <a:p>
            <a:pPr/>
            <a:r>
              <a:t>from sklearn.model_selection import cross_val_score</a:t>
            </a:r>
          </a:p>
          <a:p>
            <a:pPr/>
            <a:r>
              <a:t>from sklearn.model_selection import KFold</a:t>
            </a:r>
          </a:p>
          <a:p>
            <a:pPr/>
            <a:r>
              <a:t>from sklearn.preprocessing import StandardScaler</a:t>
            </a:r>
          </a:p>
          <a:p>
            <a:pPr/>
            <a:r>
              <a:t>from sklearn.pipeline import Pipeline</a:t>
            </a:r>
          </a:p>
          <a:p>
            <a:pPr/>
          </a:p>
          <a:p>
            <a:pPr/>
            <a:r>
              <a:t>XX = df_train[['passenger_count','haversine_distance','pickup_hour']].values</a:t>
            </a:r>
          </a:p>
          <a:p>
            <a:pPr/>
            <a:r>
              <a:t>YY = df_train[‘trip_duration’]</a:t>
            </a:r>
          </a:p>
          <a:p>
            <a:pPr/>
          </a:p>
          <a:p>
            <a:pPr/>
            <a:r>
              <a:t>X = XX[:10000]</a:t>
            </a:r>
          </a:p>
          <a:p>
            <a:pPr/>
            <a:r>
              <a:t>Y = YY[:10000]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ttempt at Keras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Attempt at Keras prediction</a:t>
            </a:r>
          </a:p>
        </p:txBody>
      </p:sp>
      <p:sp>
        <p:nvSpPr>
          <p:cNvPr id="208" name="# define base model…"/>
          <p:cNvSpPr txBox="1"/>
          <p:nvPr/>
        </p:nvSpPr>
        <p:spPr>
          <a:xfrm>
            <a:off x="435658" y="1617979"/>
            <a:ext cx="8743613" cy="428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# define base model</a:t>
            </a:r>
          </a:p>
          <a:p>
            <a:pPr/>
            <a:r>
              <a:t>def baseline_model():</a:t>
            </a:r>
          </a:p>
          <a:p>
            <a:pPr/>
            <a:r>
              <a:t>    # create model</a:t>
            </a:r>
          </a:p>
          <a:p>
            <a:pPr/>
            <a:r>
              <a:t>    model = Sequential()</a:t>
            </a:r>
          </a:p>
          <a:p>
            <a:pPr/>
            <a:r>
              <a:t>    model.add(Dense(3, input_dim=3, kernel_initializer='normal', activation='relu'))</a:t>
            </a:r>
          </a:p>
          <a:p>
            <a:pPr/>
            <a:r>
              <a:t>    model.add(Dense(1, kernel_initializer='normal'))</a:t>
            </a:r>
          </a:p>
          <a:p>
            <a:pPr/>
            <a:r>
              <a:t>    # Compile model</a:t>
            </a:r>
          </a:p>
          <a:p>
            <a:pPr/>
            <a:r>
              <a:t>    model.compile(loss='mean_squared_error', optimizer='adam')</a:t>
            </a:r>
          </a:p>
          <a:p>
            <a:pPr/>
            <a:r>
              <a:t>    return model</a:t>
            </a:r>
          </a:p>
          <a:p>
            <a:pPr/>
          </a:p>
          <a:p>
            <a:pPr/>
            <a:r>
              <a:t># fix random seed for reproducibility</a:t>
            </a:r>
          </a:p>
          <a:p>
            <a:pPr/>
            <a:r>
              <a:t>seed = 7</a:t>
            </a:r>
          </a:p>
          <a:p>
            <a:pPr/>
            <a:r>
              <a:t>np.random.seed(seed)</a:t>
            </a:r>
          </a:p>
          <a:p>
            <a:pPr/>
            <a:r>
              <a:t># evaluate model with standardized dataset</a:t>
            </a:r>
          </a:p>
          <a:p>
            <a:pPr/>
            <a:r>
              <a:t>estimator = KerasRegressor(build_fn=baseline_model, epochs=100, batch_size=5, verbose=0)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ttempt at Keras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Attempt at Keras prediction</a:t>
            </a:r>
          </a:p>
        </p:txBody>
      </p:sp>
      <p:sp>
        <p:nvSpPr>
          <p:cNvPr id="211" name="kfold = KFold(n_splits=10, random_state=seed)…"/>
          <p:cNvSpPr txBox="1"/>
          <p:nvPr/>
        </p:nvSpPr>
        <p:spPr>
          <a:xfrm>
            <a:off x="1362758" y="1656079"/>
            <a:ext cx="6120629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kfold = KFold(n_splits=10, random_state=seed)</a:t>
            </a:r>
          </a:p>
          <a:p>
            <a:pPr/>
            <a:r>
              <a:t>results = cross_val_score(estimator, X, Y, cv=kfold)</a:t>
            </a:r>
          </a:p>
          <a:p>
            <a:pPr/>
            <a:r>
              <a:t>print("Results: %.2f (%.2f) MSE" % (results.mean(), results.std()))</a:t>
            </a:r>
          </a:p>
          <a:p>
            <a:pPr/>
          </a:p>
          <a:p>
            <a:pPr/>
            <a:r>
              <a:t>estimator.fit(X, Y)</a:t>
            </a:r>
          </a:p>
          <a:p>
            <a:pPr/>
          </a:p>
          <a:p>
            <a:pPr/>
            <a:r>
              <a:t>Ypr = estimator.predict(X)</a:t>
            </a:r>
          </a:p>
          <a:p>
            <a:pPr/>
          </a:p>
          <a:p>
            <a:pPr/>
            <a:r>
              <a:t>import matplotlib.pyplot as plt</a:t>
            </a:r>
          </a:p>
          <a:p>
            <a:pPr/>
            <a:r>
              <a:t>%matplotlib inline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Attempt at Keras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Attempt at Keras prediction</a:t>
            </a:r>
          </a:p>
        </p:txBody>
      </p:sp>
      <p:sp>
        <p:nvSpPr>
          <p:cNvPr id="214" name="plt.xlim(0,3000)…"/>
          <p:cNvSpPr txBox="1"/>
          <p:nvPr/>
        </p:nvSpPr>
        <p:spPr>
          <a:xfrm>
            <a:off x="1362758" y="1656079"/>
            <a:ext cx="166002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plt.xlim(0,3000)</a:t>
            </a:r>
          </a:p>
          <a:p>
            <a:pPr/>
            <a:r>
              <a:t>plt.plot(Y,Ypr,'b.')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450" y="2544761"/>
            <a:ext cx="4991100" cy="320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</p:txBody>
      </p:sp>
      <p:sp>
        <p:nvSpPr>
          <p:cNvPr id="218" name="Our simple-minded prediction, while better than just using the distance, is obviously po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simple-minded prediction, while better than just using the distance, is obviously poor</a:t>
            </a:r>
          </a:p>
          <a:p>
            <a:pPr/>
            <a:r>
              <a:t>Let us explore what others have done so far:</a:t>
            </a:r>
          </a:p>
          <a:p>
            <a:pPr lvl="2" marL="1257300" indent="-342900"/>
            <a:r>
              <a:t>Exploratory Data Analysis</a:t>
            </a:r>
          </a:p>
          <a:p>
            <a:pPr lvl="2" marL="1257300" indent="-342900"/>
            <a:r>
              <a:t>Prediction</a:t>
            </a:r>
          </a:p>
          <a:p>
            <a:pPr/>
            <a:r>
              <a:t>Assignment: choose one kernel, clone it, re-create the analysis, then try to go to the next step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21" name="Kaggle NYC Taxicab https://www.kaggle.com/kartikkannapur/nyc-taxi-trips-exploratory-data-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Kaggle NYC Taxicab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https://www.kaggle.com/kartikkannapur/nyc-taxi-trips-exploratory-data-analysis</a:t>
            </a:r>
          </a:p>
          <a:p>
            <a:pPr/>
            <a:r>
              <a:t>NYC taxicab data on Github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https://github.com/andresmh/nyctaxitrip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ummary of the l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the lecture</a:t>
            </a:r>
          </a:p>
        </p:txBody>
      </p:sp>
      <p:sp>
        <p:nvSpPr>
          <p:cNvPr id="224" name="We have started exploring a dataset with temporal and spatial information, resulting from complex processes (city travels).…"/>
          <p:cNvSpPr txBox="1"/>
          <p:nvPr>
            <p:ph type="body" idx="1"/>
          </p:nvPr>
        </p:nvSpPr>
        <p:spPr>
          <a:xfrm>
            <a:off x="457200" y="1600200"/>
            <a:ext cx="8229600" cy="482775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We have started exploring a dataset with temporal and spatial information, resulting from complex processes (city travels). </a:t>
            </a:r>
            <a:br/>
          </a:p>
          <a:p>
            <a:pPr marL="0" indent="0">
              <a:buSzTx/>
              <a:buFontTx/>
              <a:buNone/>
            </a:pPr>
            <a:r>
              <a:t>We can expect finding similar difficulties in IoT Big Data: outliers, non-trivial dependencies, and need for domain knowledge for meaningful analysis.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utline of the l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 of the lecture</a:t>
            </a:r>
          </a:p>
        </p:txBody>
      </p:sp>
      <p:sp>
        <p:nvSpPr>
          <p:cNvPr id="130" name="The popular website kaggle.com is famous for its AI competitions: datasets are presented with a challenge, usually predictions…"/>
          <p:cNvSpPr txBox="1"/>
          <p:nvPr>
            <p:ph type="body" idx="1"/>
          </p:nvPr>
        </p:nvSpPr>
        <p:spPr>
          <a:xfrm>
            <a:off x="457200" y="1600200"/>
            <a:ext cx="8229600" cy="47964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The popular website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kaggle.com</a:t>
            </a:r>
            <a:r>
              <a:t> is famous for its AI competitions: datasets are presented with a challenge, usually predictions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Here we explore the “NYC Taxicab” dataset and its associated competition: predict taxi trip durations from spatial and temporal conditions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here are we in the Cour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are we in the Course?</a:t>
            </a:r>
          </a:p>
        </p:txBody>
      </p:sp>
      <p:sp>
        <p:nvSpPr>
          <p:cNvPr id="133" name="Introduction: Background of IoT, Big Data, A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Introduction: Background of IoT, Big Data, AI</a:t>
            </a:r>
          </a:p>
          <a:p>
            <a:pPr/>
            <a:r>
              <a:t>Collect, analyze data from IoT on a large scale</a:t>
            </a:r>
          </a:p>
          <a:p>
            <a:pPr/>
            <a:r>
              <a:t>Elements and practice of statistics</a:t>
            </a:r>
          </a:p>
          <a:p>
            <a:pPr/>
            <a:r>
              <a:t>AI methods for data science</a:t>
            </a:r>
          </a:p>
          <a:p>
            <a:pPr/>
            <a:r>
              <a:t>Practical usage of AI for Big Data from IoT</a:t>
            </a:r>
          </a:p>
          <a:p>
            <a:pPr/>
            <a:r>
              <a:t>Getting further with AI: internal workings</a:t>
            </a:r>
          </a:p>
          <a:p>
            <a:pPr>
              <a:defRPr b="1"/>
            </a:pPr>
            <a:r>
              <a:t>Moving into the real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ecture 11: Geospatial Big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11: Geospatial Big Data</a:t>
            </a:r>
          </a:p>
        </p:txBody>
      </p:sp>
      <p:sp>
        <p:nvSpPr>
          <p:cNvPr id="136" name="Case study: New York City taxi tri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study: New York City taxi trips</a:t>
            </a:r>
          </a:p>
          <a:p>
            <a:pPr/>
            <a:r>
              <a:t>The taxicab fare data</a:t>
            </a:r>
          </a:p>
          <a:p>
            <a:pPr/>
            <a:r>
              <a:t>Analyzing with Spark and Scala</a:t>
            </a:r>
          </a:p>
          <a:p>
            <a:pPr/>
            <a:r>
              <a:t>Finding patterns</a:t>
            </a:r>
          </a:p>
          <a:p>
            <a:pPr/>
            <a:r>
              <a:t>Resolving geographic information</a:t>
            </a:r>
          </a:p>
          <a:p>
            <a:pPr/>
            <a:r>
              <a:t>Conclusions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axicab data with Spark and 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Taxicab data with Spark and Python</a:t>
            </a:r>
          </a:p>
        </p:txBody>
      </p:sp>
      <p:sp>
        <p:nvSpPr>
          <p:cNvPr id="139" name="In “Advanced Analytics with Spark”, Chapter 8 deals with analyzing the “NYC taxicab” 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“Advanced Analytics with Spark”, Chapter 8 deals with analyzing the “NYC taxicab”  data.</a:t>
            </a:r>
          </a:p>
          <a:p>
            <a:pPr/>
            <a:r>
              <a:t>By using the powerful GeoJSON Java library in Scala, it is possible to analyze the dataset using domain knowledge about the various boroughs of New York City. </a:t>
            </a:r>
          </a:p>
          <a:p>
            <a:pPr/>
            <a:r>
              <a:t>In this lecture we start from the Kaggle dataset for the taxicab data, with Kaggle kernels.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he second source: competition on Kagg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second source: competition on Kaggle</a:t>
            </a:r>
          </a:p>
        </p:txBody>
      </p:sp>
      <p:pic>
        <p:nvPicPr>
          <p:cNvPr id="142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58438" y="612775"/>
            <a:ext cx="6154100" cy="4114800"/>
          </a:xfrm>
          <a:prstGeom prst="rect">
            <a:avLst/>
          </a:prstGeom>
        </p:spPr>
      </p:pic>
      <p:sp>
        <p:nvSpPr>
          <p:cNvPr id="143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Kaggle Taxicab compet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Kaggle Taxicab competition</a:t>
            </a:r>
          </a:p>
        </p:txBody>
      </p:sp>
      <p:sp>
        <p:nvSpPr>
          <p:cNvPr id="146" name="We get two datasets: train     has temporal and spatial info + trip duration test    missing trip duration - we have to predict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get two datasets:</a:t>
            </a:r>
            <a:br/>
            <a:r>
              <a:rPr b="1"/>
              <a:t>train</a:t>
            </a:r>
            <a:r>
              <a:t> </a:t>
            </a:r>
            <a:br/>
            <a:r>
              <a:t>   has temporal and spatial info + trip duration</a:t>
            </a:r>
            <a:br/>
            <a:r>
              <a:rPr b="1"/>
              <a:t>test</a:t>
            </a:r>
            <a:br/>
            <a:r>
              <a:t>   missing trip duration - we have to predict it</a:t>
            </a:r>
          </a:p>
          <a:p>
            <a:pPr/>
            <a:r>
              <a:t>The prediction is not trivial, traffic depends on location, date, time, other random factors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ataset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 Overview</a:t>
            </a:r>
          </a:p>
        </p:txBody>
      </p:sp>
      <p:sp>
        <p:nvSpPr>
          <p:cNvPr id="149" name="id - a unique identifier for each trip…"/>
          <p:cNvSpPr txBox="1"/>
          <p:nvPr>
            <p:ph type="body" idx="1"/>
          </p:nvPr>
        </p:nvSpPr>
        <p:spPr>
          <a:prstGeom prst="rect">
            <a:avLst/>
          </a:prstGeom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id - a unique identifier for each trip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vendor_id - a code indicating the provider associated with the trip record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pickup_datetime - date and time when the meter was 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dropoff_datetime - date and time when the meter was disengaged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passenger_count - the number of passengers in the vehicle (driver entered value)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pickup_longitude - the longitude where the meter was 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pickup_latitude - the latitude where the meter was 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dropoff_longitude - the longitude where the meter was disengaged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dropoff_latitude - the latitude where the meter was disengaged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store_and_fwd_flag - This flag indicates whether the trip record was held in vehicle memory before sending to the vendor because the vehicle did not have a connection to the server - Y=store and forward; N=not a store and forward trip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trip_duration - duration of the trip in seconds</a:t>
            </a:r>
            <a:br/>
          </a:p>
          <a:p>
            <a:pPr marL="0" indent="0" defTabSz="713231">
              <a:spcBef>
                <a:spcPts val="0"/>
              </a:spcBef>
              <a:buSzTx/>
              <a:buFontTx/>
              <a:buNone/>
              <a:defRPr sz="1871"/>
            </a:pPr>
            <a:r>
              <a:t>Two data items are present in the training set but missing from the test set:  </a:t>
            </a:r>
            <a:br/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dropoff_datetime - date and time when the meter was disengaged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trip_duration - duration of the trip in seconds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