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search.fb.com/people/taylor-sean-j/" TargetMode="External"/><Relationship Id="rId3" Type="http://schemas.openxmlformats.org/officeDocument/2006/relationships/hyperlink" Target="https://research.fb.com/people/letham-ben/" TargetMode="External"/><Relationship Id="rId4" Type="http://schemas.openxmlformats.org/officeDocument/2006/relationships/hyperlink" Target="https://github.com/facebookincubator/prophet"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defTabSz="457200">
              <a:defRPr sz="3000">
                <a:latin typeface="BankGothic Lt BT"/>
                <a:ea typeface="BankGothic Lt BT"/>
                <a:cs typeface="BankGothic Lt BT"/>
                <a:sym typeface="BankGothic Lt BT"/>
              </a:defRPr>
            </a:lvl1pPr>
          </a:lstStyle>
          <a:p>
            <a:pPr/>
            <a:r>
              <a:t>Descriptive, predictive, and prescriptive analysis of Big Data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Lecture 4: Descriptive, predictive, and prescriptive analysis"/>
          <p:cNvSpPr txBox="1"/>
          <p:nvPr>
            <p:ph type="title"/>
          </p:nvPr>
        </p:nvSpPr>
        <p:spPr>
          <a:prstGeom prst="rect">
            <a:avLst/>
          </a:prstGeom>
        </p:spPr>
        <p:txBody>
          <a:bodyPr/>
          <a:lstStyle>
            <a:lvl1pPr defTabSz="704087">
              <a:defRPr sz="3387"/>
            </a:lvl1pPr>
          </a:lstStyle>
          <a:p>
            <a:pPr/>
            <a:r>
              <a:t>Lecture 4: Descriptive, predictive, and prescriptive analysis</a:t>
            </a:r>
          </a:p>
        </p:txBody>
      </p:sp>
      <p:sp>
        <p:nvSpPr>
          <p:cNvPr id="130" name="Pulling statistics out of BD…"/>
          <p:cNvSpPr txBox="1"/>
          <p:nvPr>
            <p:ph type="body" idx="1"/>
          </p:nvPr>
        </p:nvSpPr>
        <p:spPr>
          <a:prstGeom prst="rect">
            <a:avLst/>
          </a:prstGeom>
        </p:spPr>
        <p:txBody>
          <a:bodyPr/>
          <a:lstStyle/>
          <a:p>
            <a:pPr/>
            <a:r>
              <a:t>Pulling statistics out of BD</a:t>
            </a:r>
          </a:p>
          <a:p>
            <a:pPr/>
            <a:r>
              <a:t>Regression and prediction</a:t>
            </a:r>
          </a:p>
          <a:p>
            <a:pPr/>
            <a:r>
              <a:t>Temporal data processing with Prophet</a:t>
            </a:r>
          </a:p>
          <a:p>
            <a:pPr/>
            <a:r>
              <a:t>Pulling surprises out of BD</a:t>
            </a:r>
          </a:p>
          <a:p>
            <a:pPr/>
            <a:r>
              <a:t>Clusters and anomalies</a:t>
            </a:r>
          </a:p>
          <a:p>
            <a:pPr/>
            <a:r>
              <a:t>Insight and decisions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tatistics for Big Data"/>
          <p:cNvSpPr txBox="1"/>
          <p:nvPr>
            <p:ph type="title"/>
          </p:nvPr>
        </p:nvSpPr>
        <p:spPr>
          <a:prstGeom prst="rect">
            <a:avLst/>
          </a:prstGeom>
        </p:spPr>
        <p:txBody>
          <a:bodyPr/>
          <a:lstStyle/>
          <a:p>
            <a:pPr/>
            <a:r>
              <a:t>Statistics for Big Data</a:t>
            </a:r>
          </a:p>
        </p:txBody>
      </p:sp>
      <p:sp>
        <p:nvSpPr>
          <p:cNvPr id="133"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Regression for Big Data"/>
          <p:cNvSpPr txBox="1"/>
          <p:nvPr>
            <p:ph type="title"/>
          </p:nvPr>
        </p:nvSpPr>
        <p:spPr>
          <a:prstGeom prst="rect">
            <a:avLst/>
          </a:prstGeom>
        </p:spPr>
        <p:txBody>
          <a:bodyPr/>
          <a:lstStyle/>
          <a:p>
            <a:pPr/>
            <a:r>
              <a:t>Regression for Big Data</a:t>
            </a:r>
          </a:p>
        </p:txBody>
      </p:sp>
      <p:sp>
        <p:nvSpPr>
          <p:cNvPr id="136"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Prophet"/>
          <p:cNvSpPr txBox="1"/>
          <p:nvPr>
            <p:ph type="title"/>
          </p:nvPr>
        </p:nvSpPr>
        <p:spPr>
          <a:prstGeom prst="rect">
            <a:avLst/>
          </a:prstGeom>
        </p:spPr>
        <p:txBody>
          <a:bodyPr/>
          <a:lstStyle/>
          <a:p>
            <a:pPr/>
            <a:r>
              <a:t>Prophet</a:t>
            </a:r>
          </a:p>
        </p:txBody>
      </p:sp>
      <p:sp>
        <p:nvSpPr>
          <p:cNvPr id="139" name="Prophet: forecasting at scale…"/>
          <p:cNvSpPr txBox="1"/>
          <p:nvPr>
            <p:ph type="body" idx="1"/>
          </p:nvPr>
        </p:nvSpPr>
        <p:spPr>
          <a:prstGeom prst="rect">
            <a:avLst/>
          </a:prstGeom>
        </p:spPr>
        <p:txBody>
          <a:bodyPr/>
          <a:lstStyle/>
          <a:p>
            <a:pPr marL="0" indent="0" defTabSz="420623">
              <a:spcBef>
                <a:spcPts val="0"/>
              </a:spcBef>
              <a:buSzTx/>
              <a:buFontTx/>
              <a:buNone/>
              <a:defRPr b="1" sz="4600">
                <a:solidFill>
                  <a:srgbClr val="3B3B3B"/>
                </a:solidFill>
                <a:latin typeface="Helvetica Neue"/>
                <a:ea typeface="Helvetica Neue"/>
                <a:cs typeface="Helvetica Neue"/>
                <a:sym typeface="Helvetica Neue"/>
              </a:defRPr>
            </a:pPr>
            <a:r>
              <a:t>Prophet: forecasting at scale</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r>
              <a:rPr b="0"/>
              <a:t>By: </a:t>
            </a:r>
            <a:r>
              <a:rPr u="sng">
                <a:solidFill>
                  <a:srgbClr val="0000FF"/>
                </a:solidFill>
                <a:uFill>
                  <a:solidFill>
                    <a:srgbClr val="0000FF"/>
                  </a:solidFill>
                </a:uFill>
                <a:hlinkClick r:id="rId2" invalidUrl="" action="" tgtFrame="" tooltip="" history="1" highlightClick="0" endSnd="0"/>
              </a:rPr>
              <a:t>Sean J. Taylor</a:t>
            </a:r>
            <a:r>
              <a:rPr b="0"/>
              <a:t>, </a:t>
            </a:r>
            <a:r>
              <a:rPr u="sng">
                <a:solidFill>
                  <a:srgbClr val="0000FF"/>
                </a:solidFill>
                <a:uFill>
                  <a:solidFill>
                    <a:srgbClr val="0000FF"/>
                  </a:solidFill>
                </a:uFill>
                <a:hlinkClick r:id="rId3" invalidUrl="" action="" tgtFrame="" tooltip="" history="1" highlightClick="0" endSnd="0"/>
              </a:rPr>
              <a:t>Ben Letham</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Today (February 23, 2017) Facebook is </a:t>
            </a:r>
            <a:r>
              <a:rPr>
                <a:solidFill>
                  <a:srgbClr val="4165B3"/>
                </a:solidFill>
                <a:hlinkClick r:id="rId4" invalidUrl="" action="" tgtFrame="" tooltip="" history="1" highlightClick="0" endSnd="0"/>
              </a:rPr>
              <a:t>open sourcing Prophet</a:t>
            </a:r>
            <a:r>
              <a:t>, a forecasting tool available in Python and R. </a:t>
            </a:r>
          </a:p>
          <a:p>
            <a:pPr marL="0" indent="0" defTabSz="420623">
              <a:spcBef>
                <a:spcPts val="0"/>
              </a:spcBef>
              <a:buSzTx/>
              <a:buFontTx/>
              <a:buNone/>
              <a:defRPr b="1" sz="3220">
                <a:solidFill>
                  <a:srgbClr val="3B3B3B"/>
                </a:solidFill>
                <a:latin typeface="Helvetica Neue"/>
                <a:ea typeface="Helvetica Neue"/>
                <a:cs typeface="Helvetica Neue"/>
                <a:sym typeface="Helvetica Neue"/>
              </a:defRPr>
            </a:pPr>
            <a:r>
              <a:t>Where Prophet shines</a:t>
            </a: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Not all forecasting problems can be solved by the same procedure. Prophet is optimized for the business forecast tasks we have encountered at Facebook, which typically have any of the following characteristics: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hourly, daily, or weekly observations with at least a few months (preferably a year) of history</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strong multiple “human-scale” seasonalities: day of week and time of year</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important holidays that occur at irregular intervals that are known in advance (e.g. the Super Bowl)</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a reasonable number of missing observations or large outliers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historical trend changes, for instance due to product launches or logging changes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trends that are non-linear growth curves, where a trend hits a natural limit or saturates</a:t>
            </a:r>
          </a:p>
        </p:txBody>
      </p:sp>
      <p:sp>
        <p:nvSpPr>
          <p:cNvPr id="140" name="https://research.fb.com/prophet-forecasting-at-scale/"/>
          <p:cNvSpPr txBox="1"/>
          <p:nvPr/>
        </p:nvSpPr>
        <p:spPr>
          <a:xfrm>
            <a:off x="524812" y="5961379"/>
            <a:ext cx="509717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https://research.fb.com/prophet-forecasting-at-scale/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Example of temporal IoT data: temperature"/>
          <p:cNvSpPr txBox="1"/>
          <p:nvPr>
            <p:ph type="title"/>
          </p:nvPr>
        </p:nvSpPr>
        <p:spPr>
          <a:prstGeom prst="rect">
            <a:avLst/>
          </a:prstGeom>
        </p:spPr>
        <p:txBody>
          <a:bodyPr/>
          <a:lstStyle/>
          <a:p>
            <a:pPr/>
            <a:r>
              <a:t>Example of temporal IoT data: temperature</a:t>
            </a:r>
          </a:p>
        </p:txBody>
      </p:sp>
      <p:pic>
        <p:nvPicPr>
          <p:cNvPr id="143" name="Picture Placeholder 2" descr="Picture Placeholder 2"/>
          <p:cNvPicPr>
            <a:picLocks noChangeAspect="1"/>
          </p:cNvPicPr>
          <p:nvPr>
            <p:ph type="pic" idx="13"/>
          </p:nvPr>
        </p:nvPicPr>
        <p:blipFill>
          <a:blip r:embed="rId2">
            <a:extLst/>
          </a:blip>
          <a:srcRect l="0" t="174" r="0" b="174"/>
          <a:stretch>
            <a:fillRect/>
          </a:stretch>
        </p:blipFill>
        <p:spPr>
          <a:xfrm>
            <a:off x="1800677" y="1549499"/>
            <a:ext cx="5469622" cy="2241352"/>
          </a:xfrm>
          <a:prstGeom prst="rect">
            <a:avLst/>
          </a:prstGeom>
        </p:spPr>
      </p:pic>
      <p:sp>
        <p:nvSpPr>
          <p:cNvPr id="144" name="http://community.thingspeak.com/forum/announcements/thingspeak-live-chart-multi-channel-second-axis-historical-data-csv-export/"/>
          <p:cNvSpPr txBox="1"/>
          <p:nvPr>
            <p:ph type="body" sz="quarter" idx="1"/>
          </p:nvPr>
        </p:nvSpPr>
        <p:spPr>
          <a:prstGeom prst="rect">
            <a:avLst/>
          </a:prstGeom>
        </p:spPr>
        <p:txBody>
          <a:bodyPr/>
          <a:lstStyle/>
          <a:p>
            <a:pPr/>
            <a:r>
              <a:t>http://community.thingspeak.com/forum/announcements/thingspeak-live-chart-multi-channel-second-axis-historical-data-csv-export/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