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ipeline for all data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all data (1)</a:t>
            </a:r>
          </a:p>
        </p:txBody>
      </p:sp>
      <p:sp>
        <p:nvSpPr>
          <p:cNvPr id="151" name="def fitPipeline4(data: DataFrame, k: Int): PipelineModel = {…"/>
          <p:cNvSpPr txBox="1"/>
          <p:nvPr/>
        </p:nvSpPr>
        <p:spPr>
          <a:xfrm>
            <a:off x="524837" y="1605280"/>
            <a:ext cx="8272126" cy="4003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def fitPipeline4(data: DataFrame, k: Int): PipelineModel = {</a:t>
            </a:r>
          </a:p>
          <a:p>
            <a:pPr/>
            <a:r>
              <a:t>    val (protoTypeEncoder, protoTypeVecCol) = oneHotPipeline("protocol_type")</a:t>
            </a:r>
          </a:p>
          <a:p>
            <a:pPr/>
            <a:r>
              <a:t>    val (serviceEncoder, serviceVecCol) = oneHotPipeline("service")</a:t>
            </a:r>
          </a:p>
          <a:p>
            <a:pPr/>
            <a:r>
              <a:t>    val (flagEncoder, flagVecCol) = oneHotPipeline("flag")</a:t>
            </a:r>
          </a:p>
          <a:p>
            <a:pPr/>
          </a:p>
          <a:p>
            <a:pPr/>
            <a:r>
              <a:t>    // Original columns, without label / string columns, but with new vector encoded cols</a:t>
            </a:r>
          </a:p>
          <a:p>
            <a:pPr/>
            <a:r>
              <a:t>    val assembleCols = Set(data.columns: _*) --</a:t>
            </a:r>
          </a:p>
          <a:p>
            <a:pPr/>
            <a:r>
              <a:t>      Seq("label", "protocol_type", "service", "flag") ++</a:t>
            </a:r>
          </a:p>
          <a:p>
            <a:pPr/>
            <a:r>
              <a:t>      Seq(protoTypeVecCol, serviceVecCol, flagVecCol)</a:t>
            </a:r>
          </a:p>
          <a:p>
            <a:pPr/>
            <a:r>
              <a:t>    val assembler = new VectorAssembler().</a:t>
            </a:r>
          </a:p>
          <a:p>
            <a:pPr/>
            <a:r>
              <a:t>      setInputCols(assembleCols.toArray).</a:t>
            </a:r>
          </a:p>
          <a:p>
            <a:pPr/>
            <a:r>
              <a:t>      setOutputCol("featureVector")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ipeline for all data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all data (2)</a:t>
            </a:r>
          </a:p>
        </p:txBody>
      </p:sp>
      <p:sp>
        <p:nvSpPr>
          <p:cNvPr id="154" name="val scaler = new StandardScaler()…"/>
          <p:cNvSpPr txBox="1"/>
          <p:nvPr/>
        </p:nvSpPr>
        <p:spPr>
          <a:xfrm>
            <a:off x="524837" y="1605280"/>
            <a:ext cx="8046540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  val scaler = new StandardScaler()</a:t>
            </a:r>
          </a:p>
          <a:p>
            <a:pPr/>
            <a:r>
              <a:t>      .setInputCol("featureVector")</a:t>
            </a:r>
          </a:p>
          <a:p>
            <a:pPr/>
            <a:r>
              <a:t>      .setOutputCol("scaledFeatureVector")</a:t>
            </a:r>
          </a:p>
          <a:p>
            <a:pPr/>
            <a:r>
              <a:t>      .setWithStd(true)</a:t>
            </a:r>
          </a:p>
          <a:p>
            <a:pPr/>
            <a:r>
              <a:t>      .setWithMean(false)</a:t>
            </a:r>
          </a:p>
          <a:p>
            <a:pPr/>
          </a:p>
          <a:p>
            <a:pPr/>
            <a:r>
              <a:t>    val kmeans = new KMeans().</a:t>
            </a:r>
          </a:p>
          <a:p>
            <a:pPr/>
            <a:r>
              <a:t>      setSeed(Random.nextLong()).</a:t>
            </a:r>
          </a:p>
          <a:p>
            <a:pPr/>
            <a:r>
              <a:t>      setK(k).</a:t>
            </a:r>
          </a:p>
          <a:p>
            <a:pPr/>
            <a:r>
              <a:t>      setPredictionCol("cluster").</a:t>
            </a:r>
          </a:p>
          <a:p>
            <a:pPr/>
            <a:r>
              <a:t>      setFeaturesCol("scaledFeatureVector").</a:t>
            </a:r>
          </a:p>
          <a:p>
            <a:pPr/>
            <a:r>
              <a:t>      setMaxIter(40).</a:t>
            </a:r>
          </a:p>
          <a:p>
            <a:pPr/>
            <a:r>
              <a:t>      setTol(1.0e-5)</a:t>
            </a:r>
          </a:p>
          <a:p>
            <a:pPr/>
          </a:p>
          <a:p>
            <a:pPr/>
            <a:r>
              <a:t>    val pipeline = new Pipeline().setStages(</a:t>
            </a:r>
          </a:p>
          <a:p>
            <a:pPr/>
            <a:r>
              <a:t>      Array(protoTypeEncoder, serviceEncoder, flagEncoder, assembler, scaler, kmeans))</a:t>
            </a:r>
          </a:p>
          <a:p>
            <a:pPr/>
            <a:r>
              <a:t>    pipeline.fit(data)</a:t>
            </a:r>
          </a:p>
          <a:p>
            <a:pPr/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mments on K-me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K-means</a:t>
            </a:r>
          </a:p>
        </p:txBody>
      </p:sp>
      <p:sp>
        <p:nvSpPr>
          <p:cNvPr id="157" name="Imported from the clustering libr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Imported from the clustering library</a:t>
            </a:r>
          </a:p>
          <a:p>
            <a:pPr/>
            <a:r>
              <a:t>Notes on the supplied parameters:</a:t>
            </a:r>
            <a:br/>
            <a:r>
              <a:rPr b="1"/>
              <a:t>k</a:t>
            </a:r>
            <a:r>
              <a:t> is given at invocation</a:t>
            </a:r>
            <a:br/>
            <a:r>
              <a:rPr b="1"/>
              <a:t>max. iterations</a:t>
            </a:r>
            <a:r>
              <a:t> set to 40 - might need more</a:t>
            </a:r>
            <a:br/>
            <a:r>
              <a:rPr b="1"/>
              <a:t>tolerance</a:t>
            </a:r>
            <a:r>
              <a:t> set to 1.0e-5 - depends on problem</a:t>
            </a:r>
            <a:br/>
            <a:r>
              <a:rPr b="1"/>
              <a:t>seed</a:t>
            </a:r>
            <a:r>
              <a:t> random - use constant for reproducibility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he anomaly det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anomaly detector</a:t>
            </a:r>
          </a:p>
        </p:txBody>
      </p:sp>
      <p:sp>
        <p:nvSpPr>
          <p:cNvPr id="160" name="// Detect anomalies…"/>
          <p:cNvSpPr txBox="1"/>
          <p:nvPr/>
        </p:nvSpPr>
        <p:spPr>
          <a:xfrm>
            <a:off x="1705776" y="1389380"/>
            <a:ext cx="5732448" cy="5273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 // Detect anomalies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def buildAnomalyDetector(data: DataFrame): Unit = {</a:t>
            </a:r>
          </a:p>
          <a:p>
            <a:pPr>
              <a:defRPr sz="1400"/>
            </a:pPr>
            <a:r>
              <a:t>    val pipelineModel = fitPipeline4(data, 180)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kMeansModel = pipelineModel.stages.last.asInstanceOf[KMeansModel]</a:t>
            </a:r>
          </a:p>
          <a:p>
            <a:pPr>
              <a:defRPr sz="1400"/>
            </a:pPr>
            <a:r>
              <a:t>    val centroids = kMeansModel.clusterCenters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clustered = pipelineModel.transform(data)</a:t>
            </a:r>
          </a:p>
          <a:p>
            <a:pPr>
              <a:defRPr sz="1400"/>
            </a:pPr>
            <a:r>
              <a:t>    val threshold = clustered.</a:t>
            </a:r>
          </a:p>
          <a:p>
            <a:pPr>
              <a:defRPr sz="1400"/>
            </a:pPr>
            <a:r>
              <a:t>      select("cluster", "scaledFeatureVector").as[(Int, Vector)].</a:t>
            </a:r>
          </a:p>
          <a:p>
            <a:pPr>
              <a:defRPr sz="1400"/>
            </a:pPr>
            <a:r>
              <a:t>      map { case (cluster, vec) =&gt; Vectors.sqdist(centroids(cluster), vec) }.</a:t>
            </a:r>
          </a:p>
          <a:p>
            <a:pPr>
              <a:defRPr sz="1400"/>
            </a:pPr>
            <a:r>
              <a:t>      orderBy($"value".desc).take(100).last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originalCols = data.columns</a:t>
            </a:r>
          </a:p>
          <a:p>
            <a:pPr>
              <a:defRPr sz="1400"/>
            </a:pPr>
            <a:r>
              <a:t>    val anomalies = clustered.filter { row =&gt;</a:t>
            </a:r>
          </a:p>
          <a:p>
            <a:pPr>
              <a:defRPr sz="1400"/>
            </a:pPr>
            <a:r>
              <a:t>      val cluster = row.getAs[Int]("cluster")</a:t>
            </a:r>
          </a:p>
          <a:p>
            <a:pPr>
              <a:defRPr sz="1400"/>
            </a:pPr>
            <a:r>
              <a:t>      val vec = row.getAs[Vector]("scaledFeatureVector")</a:t>
            </a:r>
          </a:p>
          <a:p>
            <a:pPr>
              <a:defRPr sz="1400"/>
            </a:pPr>
            <a:r>
              <a:t>      Vectors.sqdist(centroids(cluster), vec) &gt;= threshold</a:t>
            </a:r>
          </a:p>
          <a:p>
            <a:pPr>
              <a:defRPr sz="1400"/>
            </a:pPr>
            <a:r>
              <a:t>    }.select(originalCols.head, originalCols.tail:_*)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println(anomalies.take(5))</a:t>
            </a:r>
          </a:p>
          <a:p>
            <a:pPr>
              <a:defRPr sz="1400"/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mments on the det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the detector</a:t>
            </a:r>
          </a:p>
        </p:txBody>
      </p:sp>
      <p:sp>
        <p:nvSpPr>
          <p:cNvPr id="163" name="What is an anomaly? Here we define it as those data points that are in the “loosest” clusters (the clusters with the largest mean square distanc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 anomaly?</a:t>
            </a:r>
            <a:br/>
            <a:r>
              <a:t>Here we define it as those data points that are in the “loosest” clusters (the clusters with the largest mean square distances)</a:t>
            </a:r>
          </a:p>
          <a:p>
            <a:pPr/>
            <a:r>
              <a:t>Take one (or a few) of the most outlying data points</a:t>
            </a:r>
          </a:p>
          <a:p>
            <a:pPr/>
            <a:r>
              <a:t>Now is the time to start analyzing the actual data (domain knowledge)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sult of running it on the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 of running it on the RDD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Discussion</a:t>
            </a:r>
          </a:p>
        </p:txBody>
      </p:sp>
      <p:sp>
        <p:nvSpPr>
          <p:cNvPr id="168" name="What could be an anomaly in sensor data? Consider examples: Temperature time series in greenhouses Pressure in a water distribution network Loads in an electric power net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could be an anomaly in sensor data? Consider examples:</a:t>
            </a:r>
            <a:br/>
            <a:r>
              <a:t>Temperature time series in greenhouses</a:t>
            </a:r>
            <a:br/>
            <a:r>
              <a:t>Pressure in a water distribution network</a:t>
            </a:r>
            <a:br/>
            <a:r>
              <a:t>Loads in an electric power network</a:t>
            </a:r>
          </a:p>
          <a:p>
            <a:pPr/>
            <a:r>
              <a:t>How would we run an anomaly detector on historical IoT sensor data?</a:t>
            </a:r>
          </a:p>
          <a:p>
            <a:pPr/>
            <a:r>
              <a:t>Consider also real-time detection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for discovery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ecture 12: Anomaly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12: Anomaly Detection</a:t>
            </a:r>
          </a:p>
        </p:txBody>
      </p:sp>
      <p:sp>
        <p:nvSpPr>
          <p:cNvPr id="130" name="Case study: Network Intrusion Det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study: Network Intrusion Detection</a:t>
            </a:r>
          </a:p>
          <a:p>
            <a:pPr/>
            <a:r>
              <a:t>The KDD Cup dataset</a:t>
            </a:r>
          </a:p>
          <a:p>
            <a:pPr/>
            <a:r>
              <a:t>Exploring the data</a:t>
            </a:r>
          </a:p>
          <a:p>
            <a:pPr/>
            <a:r>
              <a:t>K-means clustering</a:t>
            </a:r>
          </a:p>
          <a:p>
            <a:pPr/>
            <a:r>
              <a:t>Anomaly detection</a:t>
            </a:r>
          </a:p>
          <a:p>
            <a:pPr/>
            <a:r>
              <a:t>Visualization</a:t>
            </a:r>
          </a:p>
          <a:p>
            <a:pPr/>
            <a:r>
              <a:t>Self-study hints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he KDD Cup 1999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KDD Cup 1999 Data</a:t>
            </a:r>
          </a:p>
        </p:txBody>
      </p:sp>
      <p:sp>
        <p:nvSpPr>
          <p:cNvPr id="133" name="Annual data mining competition of AC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Annual data mining competition of ACM</a:t>
            </a:r>
          </a:p>
          <a:p>
            <a:pPr/>
            <a:r>
              <a:t>Data collected for 4.9 million connections</a:t>
            </a:r>
          </a:p>
          <a:p>
            <a:pPr/>
            <a:r>
              <a:t>Raw data preprocessed for “interesting” features: protocol (TCP/UDP/…), bytes sent, login attempts, etc.</a:t>
            </a:r>
          </a:p>
          <a:p>
            <a:pPr/>
            <a:r>
              <a:t>Many “categorical features”</a:t>
            </a:r>
          </a:p>
          <a:p>
            <a:pPr/>
            <a:r>
              <a:t>Labeled for “known attacks”, but we would like to see if we can find “</a:t>
            </a:r>
            <a:r>
              <a:rPr b="1"/>
              <a:t>unknown attacks</a:t>
            </a:r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tart with impo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with imports</a:t>
            </a:r>
          </a:p>
        </p:txBody>
      </p:sp>
      <p:sp>
        <p:nvSpPr>
          <p:cNvPr id="136" name="/*…"/>
          <p:cNvSpPr txBox="1"/>
          <p:nvPr/>
        </p:nvSpPr>
        <p:spPr>
          <a:xfrm>
            <a:off x="437221" y="1744979"/>
            <a:ext cx="8269559" cy="456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/*</a:t>
            </a:r>
          </a:p>
          <a:p>
            <a:pPr/>
            <a:r>
              <a:t> * Copyright 2015 and onwards Sanford Ryza, Uri Laserson, Sean Owen and Joshua Wills</a:t>
            </a:r>
          </a:p>
          <a:p>
            <a:pPr/>
            <a:r>
              <a:t> *</a:t>
            </a:r>
          </a:p>
          <a:p>
            <a:pPr/>
            <a:r>
              <a:t> * See LICENSE file for further information.</a:t>
            </a:r>
          </a:p>
          <a:p>
            <a:pPr/>
            <a:r>
              <a:t> */</a:t>
            </a:r>
          </a:p>
          <a:p>
            <a:pPr/>
          </a:p>
          <a:p>
            <a:pPr/>
            <a:r>
              <a:t>//package com.cloudera.datascience.kmeans</a:t>
            </a:r>
          </a:p>
          <a:p>
            <a:pPr/>
          </a:p>
          <a:p>
            <a:pPr/>
            <a:r>
              <a:t>import org.apache.spark.ml.{PipelineModel, Pipeline}</a:t>
            </a:r>
          </a:p>
          <a:p>
            <a:pPr/>
            <a:r>
              <a:t>import org.apache.spark.ml.clustering.{KMeans, KMeansModel}</a:t>
            </a:r>
          </a:p>
          <a:p>
            <a:pPr/>
            <a:r>
              <a:t>import org.apache.spark.ml.feature.{OneHotEncoder, VectorAssembler, StringIndexer, StandardScaler}</a:t>
            </a:r>
          </a:p>
          <a:p>
            <a:pPr/>
            <a:r>
              <a:t>import org.apache.spark.ml.linalg.{Vector, Vectors}</a:t>
            </a:r>
          </a:p>
          <a:p>
            <a:pPr/>
            <a:r>
              <a:t>import org.apache.spark.sql.{DataFrame, SparkSession}</a:t>
            </a:r>
          </a:p>
          <a:p>
            <a:pPr/>
            <a:r>
              <a:t>import scala.util.Random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reate an RDD from CSV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an RDD from CSV data</a:t>
            </a:r>
          </a:p>
        </p:txBody>
      </p:sp>
      <p:sp>
        <p:nvSpPr>
          <p:cNvPr id="139" name="val data = spark.read.…"/>
          <p:cNvSpPr txBox="1"/>
          <p:nvPr/>
        </p:nvSpPr>
        <p:spPr>
          <a:xfrm>
            <a:off x="1200504" y="1681479"/>
            <a:ext cx="6742992" cy="491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  val data = spark.read.</a:t>
            </a:r>
          </a:p>
          <a:p>
            <a:pPr>
              <a:defRPr sz="1600"/>
            </a:pPr>
            <a:r>
              <a:t>      option("inferSchema", true).</a:t>
            </a:r>
          </a:p>
          <a:p>
            <a:pPr>
              <a:defRPr sz="1600"/>
            </a:pPr>
            <a:r>
              <a:t>      option("header", false).</a:t>
            </a:r>
          </a:p>
          <a:p>
            <a:pPr>
              <a:defRPr sz="1600"/>
            </a:pPr>
            <a:r>
              <a:t>      csv("/Users/markon/ITU/anomaly_test/kddcup.data").</a:t>
            </a:r>
          </a:p>
          <a:p>
            <a:pPr>
              <a:defRPr sz="1600"/>
            </a:pPr>
            <a:r>
              <a:t>      toDF(</a:t>
            </a:r>
          </a:p>
          <a:p>
            <a:pPr>
              <a:defRPr sz="1600"/>
            </a:pPr>
            <a:r>
              <a:t>        "duration", "protocol_type", "service", "flag",</a:t>
            </a:r>
          </a:p>
          <a:p>
            <a:pPr>
              <a:defRPr sz="1600"/>
            </a:pPr>
            <a:r>
              <a:t>        "src_bytes", "dst_bytes", "land", "wrong_fragment", "urgent",</a:t>
            </a:r>
          </a:p>
          <a:p>
            <a:pPr>
              <a:defRPr sz="1600"/>
            </a:pPr>
            <a:r>
              <a:t>        "hot", "num_failed_logins", "logged_in", "num_compromised",</a:t>
            </a:r>
          </a:p>
          <a:p>
            <a:pPr>
              <a:defRPr sz="1600"/>
            </a:pPr>
            <a:r>
              <a:t>        "root_shell", "su_attempted", "num_root", "num_file_creations",</a:t>
            </a:r>
          </a:p>
          <a:p>
            <a:pPr>
              <a:defRPr sz="1600"/>
            </a:pPr>
            <a:r>
              <a:t>        "num_shells", "num_access_files", "num_outbound_cmds",</a:t>
            </a:r>
          </a:p>
          <a:p>
            <a:pPr>
              <a:defRPr sz="1600"/>
            </a:pPr>
            <a:r>
              <a:t>        "is_host_login", "is_guest_login", "count", "srv_count",</a:t>
            </a:r>
          </a:p>
          <a:p>
            <a:pPr>
              <a:defRPr sz="1600"/>
            </a:pPr>
            <a:r>
              <a:t>        "serror_rate", "srv_serror_rate", "rerror_rate", "srv_rerror_rate",</a:t>
            </a:r>
          </a:p>
          <a:p>
            <a:pPr>
              <a:defRPr sz="1600"/>
            </a:pPr>
            <a:r>
              <a:t>        "same_srv_rate", "diff_srv_rate", "srv_diff_host_rate",</a:t>
            </a:r>
          </a:p>
          <a:p>
            <a:pPr>
              <a:defRPr sz="1600"/>
            </a:pPr>
            <a:r>
              <a:t>        "dst_host_count", "dst_host_srv_count",</a:t>
            </a:r>
          </a:p>
          <a:p>
            <a:pPr>
              <a:defRPr sz="1600"/>
            </a:pPr>
            <a:r>
              <a:t>        "dst_host_same_srv_rate", "dst_host_diff_srv_rate",</a:t>
            </a:r>
          </a:p>
          <a:p>
            <a:pPr>
              <a:defRPr sz="1600"/>
            </a:pPr>
            <a:r>
              <a:t>        "dst_host_same_src_port_rate", "dst_host_srv_diff_host_rate",</a:t>
            </a:r>
          </a:p>
          <a:p>
            <a:pPr>
              <a:defRPr sz="1600"/>
            </a:pPr>
            <a:r>
              <a:t>        "dst_host_serror_rate", "dst_host_srv_serror_rate",</a:t>
            </a:r>
          </a:p>
          <a:p>
            <a:pPr>
              <a:defRPr sz="1600"/>
            </a:pPr>
            <a:r>
              <a:t>        "dst_host_rerror_rate", "dst_host_srv_rerror_rate",</a:t>
            </a:r>
          </a:p>
          <a:p>
            <a:pPr>
              <a:defRPr sz="1600"/>
            </a:pPr>
            <a:r>
              <a:t>        "label")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omments on the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the RDD</a:t>
            </a:r>
          </a:p>
        </p:txBody>
      </p:sp>
      <p:sp>
        <p:nvSpPr>
          <p:cNvPr id="142" name="option(&quot;inferSchema&quot;, true) Scala infers the type of the input variables from their 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option("inferSchema", true)</a:t>
            </a:r>
            <a:br/>
            <a:r>
              <a:t>Scala infers the type of the input variables from their values</a:t>
            </a:r>
          </a:p>
          <a:p>
            <a:pPr/>
            <a:r>
              <a:t>option("header", false)</a:t>
            </a:r>
            <a:br/>
            <a:r>
              <a:t>The CSV file has no header line, we need to supply column names</a:t>
            </a:r>
          </a:p>
          <a:p>
            <a:pPr/>
            <a:r>
              <a:t>toDF( "duration", “protocol_type”,…</a:t>
            </a:r>
            <a:br/>
            <a:r>
              <a:t>These are the names we give to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ipeline for one-hot en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one-hot encoding</a:t>
            </a:r>
          </a:p>
        </p:txBody>
      </p:sp>
      <p:sp>
        <p:nvSpPr>
          <p:cNvPr id="145" name="def oneHotPipeline(inputCol: String): (Pipeline, String) = {…"/>
          <p:cNvSpPr txBox="1"/>
          <p:nvPr/>
        </p:nvSpPr>
        <p:spPr>
          <a:xfrm>
            <a:off x="1464190" y="1846580"/>
            <a:ext cx="6215620" cy="316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def oneHotPipeline(inputCol: String): (Pipeline, String) = {</a:t>
            </a:r>
          </a:p>
          <a:p>
            <a:pPr/>
            <a:r>
              <a:t>    val indexer = new StringIndexer().</a:t>
            </a:r>
          </a:p>
          <a:p>
            <a:pPr/>
            <a:r>
              <a:t>      setInputCol(inputCol).</a:t>
            </a:r>
          </a:p>
          <a:p>
            <a:pPr/>
            <a:r>
              <a:t>      setOutputCol(inputCol + "_indexed")</a:t>
            </a:r>
          </a:p>
          <a:p>
            <a:pPr/>
            <a:r>
              <a:t>    val encoder = new OneHotEncoder().</a:t>
            </a:r>
          </a:p>
          <a:p>
            <a:pPr/>
            <a:r>
              <a:t>      setInputCol(inputCol + "_indexed").</a:t>
            </a:r>
          </a:p>
          <a:p>
            <a:pPr/>
            <a:r>
              <a:t>      setOutputCol(inputCol + "_vec")</a:t>
            </a:r>
          </a:p>
          <a:p>
            <a:pPr/>
            <a:r>
              <a:t>    val pipeline = new Pipeline().setStages(Array(indexer, encoder))</a:t>
            </a:r>
          </a:p>
          <a:p>
            <a:pPr/>
            <a:r>
              <a:t>    (pipeline, inputCol + "_vec")</a:t>
            </a:r>
          </a:p>
          <a:p>
            <a:pPr/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omments on “one-hot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“one-hot”</a:t>
            </a:r>
          </a:p>
        </p:txBody>
      </p:sp>
      <p:sp>
        <p:nvSpPr>
          <p:cNvPr id="148" name="For categorical data without any ordering between the categories, the usual encoding is: 1 -&gt;  1 0 0 0 … 2 -&gt;  0 1 0 0 … 3 -&gt;  0 0 1 0 … etc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categorical data without any ordering between the categories, the usual encoding is:</a:t>
            </a:r>
            <a:br/>
            <a:r>
              <a:t>1 -&gt;  1 0 0 0 …</a:t>
            </a:r>
            <a:br/>
            <a:r>
              <a:t>2 -&gt;  0 1 0 0 …</a:t>
            </a:r>
            <a:br/>
            <a:r>
              <a:t>3 -&gt;  0 0 1 0 …</a:t>
            </a:r>
            <a:br/>
            <a:r>
              <a:t>etc.</a:t>
            </a:r>
          </a:p>
          <a:p>
            <a:pPr/>
            <a:r>
              <a:t>This function can work on each categorical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