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145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2" name="Shape 122"/>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 name="Shape 123"/>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a:spLocks noGrp="1" noRot="1" noChangeAspect="1"/>
          </p:cNvSpPr>
          <p:nvPr>
            <p:ph type="sldImg"/>
          </p:nvPr>
        </p:nvSpPr>
        <p:spPr>
          <a:prstGeom prst="rect">
            <a:avLst/>
          </a:prstGeom>
        </p:spPr>
        <p:txBody>
          <a:bodyPr/>
          <a:lstStyle/>
          <a:p>
            <a:endParaRPr/>
          </a:p>
        </p:txBody>
      </p:sp>
      <p:sp>
        <p:nvSpPr>
          <p:cNvPr id="144" name="Shape 144"/>
          <p:cNvSpPr>
            <a:spLocks noGrp="1"/>
          </p:cNvSpPr>
          <p:nvPr>
            <p:ph type="body" sz="quarter" idx="1"/>
          </p:nvPr>
        </p:nvSpPr>
        <p:spPr>
          <a:prstGeom prst="rect">
            <a:avLst/>
          </a:prstGeom>
        </p:spPr>
        <p:txBody>
          <a:bodyPr/>
          <a:lstStyle/>
          <a:p>
            <a:r>
              <a:t>Expand on the “not necessarily temporal” part: we call it prediction even if it is an already existing parameter.</a:t>
            </a:r>
          </a:p>
          <a:p>
            <a:r>
              <a:t>We “predict” what we will see, it is new to us even if not new in an absolute sense.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noRot="1" noChangeAspect="1"/>
          </p:cNvSpPr>
          <p:nvPr>
            <p:ph type="sldImg"/>
          </p:nvPr>
        </p:nvSpPr>
        <p:spPr>
          <a:prstGeom prst="rect">
            <a:avLst/>
          </a:prstGeom>
        </p:spPr>
        <p:txBody>
          <a:bodyPr/>
          <a:lstStyle/>
          <a:p>
            <a:endParaRPr/>
          </a:p>
        </p:txBody>
      </p:sp>
      <p:sp>
        <p:nvSpPr>
          <p:cNvPr id="197" name="Shape 197"/>
          <p:cNvSpPr>
            <a:spLocks noGrp="1"/>
          </p:cNvSpPr>
          <p:nvPr>
            <p:ph type="body" sz="quarter" idx="1"/>
          </p:nvPr>
        </p:nvSpPr>
        <p:spPr>
          <a:prstGeom prst="rect">
            <a:avLst/>
          </a:prstGeom>
        </p:spPr>
        <p:txBody>
          <a:bodyPr/>
          <a:lstStyle/>
          <a:p>
            <a:r>
              <a:t>Why does this method help in case of small data size?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t>Review Chapter 4 of the AAS book.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r>
              <a:t>Review the meaning of each instruction (val … = … etc.)</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a:spLocks noGrp="1" noRot="1" noChangeAspect="1"/>
          </p:cNvSpPr>
          <p:nvPr>
            <p:ph type="sldImg"/>
          </p:nvPr>
        </p:nvSpPr>
        <p:spPr>
          <a:prstGeom prst="rect">
            <a:avLst/>
          </a:prstGeom>
        </p:spPr>
        <p:txBody>
          <a:bodyPr/>
          <a:lstStyle/>
          <a:p>
            <a:endParaRPr/>
          </a:p>
        </p:txBody>
      </p:sp>
      <p:sp>
        <p:nvSpPr>
          <p:cNvPr id="221" name="Shape 221"/>
          <p:cNvSpPr>
            <a:spLocks noGrp="1"/>
          </p:cNvSpPr>
          <p:nvPr>
            <p:ph type="body" sz="quarter" idx="1"/>
          </p:nvPr>
        </p:nvSpPr>
        <p:spPr>
          <a:prstGeom prst="rect">
            <a:avLst/>
          </a:prstGeom>
        </p:spPr>
        <p:txBody>
          <a:bodyPr/>
          <a:lstStyle/>
          <a:p>
            <a:r>
              <a:t>The rest of the lecture should be used as a preview of the interactive exercise.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t>The rest of the lecture should be used as a preview of the interactive exercise.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a:spLocks noGrp="1" noRot="1" noChangeAspect="1"/>
          </p:cNvSpPr>
          <p:nvPr>
            <p:ph type="sldImg"/>
          </p:nvPr>
        </p:nvSpPr>
        <p:spPr>
          <a:prstGeom prst="rect">
            <a:avLst/>
          </a:prstGeom>
        </p:spPr>
        <p:txBody>
          <a:bodyPr/>
          <a:lstStyle/>
          <a:p>
            <a:endParaRPr/>
          </a:p>
        </p:txBody>
      </p:sp>
      <p:sp>
        <p:nvSpPr>
          <p:cNvPr id="233" name="Shape 233"/>
          <p:cNvSpPr>
            <a:spLocks noGrp="1"/>
          </p:cNvSpPr>
          <p:nvPr>
            <p:ph type="body" sz="quarter" idx="1"/>
          </p:nvPr>
        </p:nvSpPr>
        <p:spPr>
          <a:prstGeom prst="rect">
            <a:avLst/>
          </a:prstGeom>
        </p:spPr>
        <p:txBody>
          <a:bodyPr/>
          <a:lstStyle/>
          <a:p>
            <a:r>
              <a:t>The rest of the lecture should be used as a preview of the interactive exercise.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p>
            <a:r>
              <a:t>The rest of the lecture should be used as a preview of the interactive exercise.</a:t>
            </a:r>
          </a:p>
          <a:p>
            <a:endParaRPr/>
          </a:p>
          <a:p>
            <a:r>
              <a:t>Discuss the concept of “contribution”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hape 247"/>
          <p:cNvSpPr>
            <a:spLocks noGrp="1" noRot="1" noChangeAspect="1"/>
          </p:cNvSpPr>
          <p:nvPr>
            <p:ph type="sldImg"/>
          </p:nvPr>
        </p:nvSpPr>
        <p:spPr>
          <a:prstGeom prst="rect">
            <a:avLst/>
          </a:prstGeom>
        </p:spPr>
        <p:txBody>
          <a:bodyPr/>
          <a:lstStyle/>
          <a:p>
            <a:endParaRPr/>
          </a:p>
        </p:txBody>
      </p:sp>
      <p:sp>
        <p:nvSpPr>
          <p:cNvPr id="248" name="Shape 248"/>
          <p:cNvSpPr>
            <a:spLocks noGrp="1"/>
          </p:cNvSpPr>
          <p:nvPr>
            <p:ph type="body" sz="quarter" idx="1"/>
          </p:nvPr>
        </p:nvSpPr>
        <p:spPr>
          <a:prstGeom prst="rect">
            <a:avLst/>
          </a:prstGeom>
        </p:spPr>
        <p:txBody>
          <a:bodyPr/>
          <a:lstStyle/>
          <a:p>
            <a:r>
              <a:t>The unevaluated RDD can work on much bigger datasets too. Discuss the significance!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Using the dataset description, discuss why there is a poor recognition of types 4,5,6?</a:t>
            </a:r>
          </a:p>
          <a:p>
            <a:r>
              <a:t>How it can be improved?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prstGeom prst="rect">
            <a:avLst/>
          </a:prstGeom>
        </p:spPr>
        <p:txBody>
          <a:bodyPr/>
          <a:lstStyle/>
          <a:p>
            <a:endParaRPr/>
          </a:p>
        </p:txBody>
      </p:sp>
      <p:sp>
        <p:nvSpPr>
          <p:cNvPr id="149" name="Shape 149"/>
          <p:cNvSpPr>
            <a:spLocks noGrp="1"/>
          </p:cNvSpPr>
          <p:nvPr>
            <p:ph type="body" sz="quarter" idx="1"/>
          </p:nvPr>
        </p:nvSpPr>
        <p:spPr>
          <a:prstGeom prst="rect">
            <a:avLst/>
          </a:prstGeom>
        </p:spPr>
        <p:txBody>
          <a:bodyPr/>
          <a:lstStyle/>
          <a:p>
            <a:r>
              <a:t>Invite students to propose examples of discrete and continuous outputs and inputs.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prstGeom prst="rect">
            <a:avLst/>
          </a:prstGeom>
        </p:spPr>
        <p:txBody>
          <a:bodyPr/>
          <a:lstStyle/>
          <a:p>
            <a:endParaRPr/>
          </a:p>
        </p:txBody>
      </p:sp>
      <p:sp>
        <p:nvSpPr>
          <p:cNvPr id="155" name="Shape 155"/>
          <p:cNvSpPr>
            <a:spLocks noGrp="1"/>
          </p:cNvSpPr>
          <p:nvPr>
            <p:ph type="body" sz="quarter" idx="1"/>
          </p:nvPr>
        </p:nvSpPr>
        <p:spPr>
          <a:prstGeom prst="rect">
            <a:avLst/>
          </a:prstGeom>
        </p:spPr>
        <p:txBody>
          <a:bodyPr/>
          <a:lstStyle/>
          <a:p>
            <a:r>
              <a:t>Recall earlier discussions on regression.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r>
              <a:t>Refer to the “servo.ipynb” Jupyter notebook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Shape 166"/>
          <p:cNvSpPr>
            <a:spLocks noGrp="1" noRot="1" noChangeAspect="1"/>
          </p:cNvSpPr>
          <p:nvPr>
            <p:ph type="sldImg"/>
          </p:nvPr>
        </p:nvSpPr>
        <p:spPr>
          <a:prstGeom prst="rect">
            <a:avLst/>
          </a:prstGeom>
        </p:spPr>
        <p:txBody>
          <a:bodyPr/>
          <a:lstStyle/>
          <a:p>
            <a:endParaRPr/>
          </a:p>
        </p:txBody>
      </p:sp>
      <p:sp>
        <p:nvSpPr>
          <p:cNvPr id="167" name="Shape 167"/>
          <p:cNvSpPr>
            <a:spLocks noGrp="1"/>
          </p:cNvSpPr>
          <p:nvPr>
            <p:ph type="body" sz="quarter" idx="1"/>
          </p:nvPr>
        </p:nvSpPr>
        <p:spPr>
          <a:prstGeom prst="rect">
            <a:avLst/>
          </a:prstGeom>
        </p:spPr>
        <p:txBody>
          <a:bodyPr/>
          <a:lstStyle/>
          <a:p>
            <a:r>
              <a:t>Explain for students without engineering backgrounds the basic concepts:</a:t>
            </a:r>
          </a:p>
          <a:p>
            <a:r>
              <a:t>a servo is a device that you give a target value (setpoint) and it will try to match it with a physical output value (e.g. shaft angle).</a:t>
            </a:r>
          </a:p>
          <a:p>
            <a:r>
              <a:t>servos have many parameters regarding their performance in the time or frequency domain.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Shape 172"/>
          <p:cNvSpPr>
            <a:spLocks noGrp="1" noRot="1" noChangeAspect="1"/>
          </p:cNvSpPr>
          <p:nvPr>
            <p:ph type="sldImg"/>
          </p:nvPr>
        </p:nvSpPr>
        <p:spPr>
          <a:prstGeom prst="rect">
            <a:avLst/>
          </a:prstGeom>
        </p:spPr>
        <p:txBody>
          <a:bodyPr/>
          <a:lstStyle/>
          <a:p>
            <a:endParaRPr/>
          </a:p>
        </p:txBody>
      </p:sp>
      <p:sp>
        <p:nvSpPr>
          <p:cNvPr id="173" name="Shape 173"/>
          <p:cNvSpPr>
            <a:spLocks noGrp="1"/>
          </p:cNvSpPr>
          <p:nvPr>
            <p:ph type="body" sz="quarter" idx="1"/>
          </p:nvPr>
        </p:nvSpPr>
        <p:spPr>
          <a:prstGeom prst="rect">
            <a:avLst/>
          </a:prstGeom>
        </p:spPr>
        <p:txBody>
          <a:bodyPr/>
          <a:lstStyle/>
          <a:p>
            <a:r>
              <a:t>This mechanism has some discrete choices; use the example of shift change in an automobile.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Shape 178"/>
          <p:cNvSpPr>
            <a:spLocks noGrp="1" noRot="1" noChangeAspect="1"/>
          </p:cNvSpPr>
          <p:nvPr>
            <p:ph type="sldImg"/>
          </p:nvPr>
        </p:nvSpPr>
        <p:spPr>
          <a:prstGeom prst="rect">
            <a:avLst/>
          </a:prstGeom>
        </p:spPr>
        <p:txBody>
          <a:bodyPr/>
          <a:lstStyle/>
          <a:p>
            <a:endParaRPr/>
          </a:p>
        </p:txBody>
      </p:sp>
      <p:sp>
        <p:nvSpPr>
          <p:cNvPr id="179" name="Shape 179"/>
          <p:cNvSpPr>
            <a:spLocks noGrp="1"/>
          </p:cNvSpPr>
          <p:nvPr>
            <p:ph type="body" sz="quarter" idx="1"/>
          </p:nvPr>
        </p:nvSpPr>
        <p:spPr>
          <a:prstGeom prst="rect">
            <a:avLst/>
          </a:prstGeom>
        </p:spPr>
        <p:txBody>
          <a:bodyPr/>
          <a:lstStyle/>
          <a:p>
            <a:r>
              <a:t>Why a categorical value is not suitable as direct input to a neural network?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r>
              <a:t>Discuss one-hot coding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a:spLocks noGrp="1" noRot="1" noChangeAspect="1"/>
          </p:cNvSpPr>
          <p:nvPr>
            <p:ph type="sldImg"/>
          </p:nvPr>
        </p:nvSpPr>
        <p:spPr>
          <a:prstGeom prst="rect">
            <a:avLst/>
          </a:prstGeom>
        </p:spPr>
        <p:txBody>
          <a:bodyPr/>
          <a:lstStyle/>
          <a:p>
            <a:endParaRPr/>
          </a:p>
        </p:txBody>
      </p:sp>
      <p:sp>
        <p:nvSpPr>
          <p:cNvPr id="190" name="Shape 190"/>
          <p:cNvSpPr>
            <a:spLocks noGrp="1"/>
          </p:cNvSpPr>
          <p:nvPr>
            <p:ph type="body" sz="quarter" idx="1"/>
          </p:nvPr>
        </p:nvSpPr>
        <p:spPr>
          <a:prstGeom prst="rect">
            <a:avLst/>
          </a:prstGeom>
        </p:spPr>
        <p:txBody>
          <a:bodyPr/>
          <a:lstStyle/>
          <a:p>
            <a:r>
              <a:t>Review the data size, why is it too small?</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 name="Title Text"/>
          <p:cNvSpPr txBox="1">
            <a:spLocks noGrp="1"/>
          </p:cNvSpPr>
          <p:nvPr>
            <p:ph type="title"/>
          </p:nvPr>
        </p:nvSpPr>
        <p:spPr>
          <a:xfrm>
            <a:off x="685800" y="2130425"/>
            <a:ext cx="7772400" cy="1470025"/>
          </a:xfrm>
          <a:prstGeom prst="rect">
            <a:avLst/>
          </a:prstGeom>
        </p:spPr>
        <p:txBody>
          <a:bodyPr/>
          <a:lstStyle/>
          <a:p>
            <a:r>
              <a:t>Title Text</a:t>
            </a:r>
          </a:p>
        </p:txBody>
      </p:sp>
      <p:sp>
        <p:nvSpPr>
          <p:cNvPr id="13" name="Body Level One…"/>
          <p:cNvSpPr txBox="1">
            <a:spLocks noGrp="1"/>
          </p:cNvSpPr>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5" name="Title Text"/>
          <p:cNvSpPr txBox="1">
            <a:spLocks noGrp="1"/>
          </p:cNvSpPr>
          <p:nvPr>
            <p:ph type="title"/>
          </p:nvPr>
        </p:nvSpPr>
        <p:spPr>
          <a:prstGeom prst="rect">
            <a:avLst/>
          </a:prstGeom>
        </p:spPr>
        <p:txBody>
          <a:bodyPr/>
          <a:lstStyle/>
          <a:p>
            <a:r>
              <a:t>Title Text</a:t>
            </a:r>
          </a:p>
        </p:txBody>
      </p:sp>
      <p:sp>
        <p:nvSpPr>
          <p:cNvPr id="9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4" name="Title Text"/>
          <p:cNvSpPr txBox="1">
            <a:spLocks noGrp="1"/>
          </p:cNvSpPr>
          <p:nvPr>
            <p:ph type="title"/>
          </p:nvPr>
        </p:nvSpPr>
        <p:spPr>
          <a:xfrm>
            <a:off x="6629400" y="274638"/>
            <a:ext cx="2057400" cy="5851526"/>
          </a:xfrm>
          <a:prstGeom prst="rect">
            <a:avLst/>
          </a:prstGeom>
        </p:spPr>
        <p:txBody>
          <a:bodyPr/>
          <a:lstStyle/>
          <a:p>
            <a:r>
              <a:t>Title Text</a:t>
            </a:r>
          </a:p>
        </p:txBody>
      </p:sp>
      <p:sp>
        <p:nvSpPr>
          <p:cNvPr id="105" name="Body Level One…"/>
          <p:cNvSpPr txBox="1">
            <a:spLocks noGrp="1"/>
          </p:cNvSpPr>
          <p:nvPr>
            <p:ph type="body" idx="1"/>
          </p:nvPr>
        </p:nvSpPr>
        <p:spPr>
          <a:xfrm>
            <a:off x="457200" y="274638"/>
            <a:ext cx="6019800" cy="585152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pic>
        <p:nvPicPr>
          <p:cNvPr id="113" name="image1.jpeg" descr="image1.jpeg"/>
          <p:cNvPicPr>
            <a:picLocks noChangeAspect="1"/>
          </p:cNvPicPr>
          <p:nvPr/>
        </p:nvPicPr>
        <p:blipFill>
          <a:blip r:embed="rId2">
            <a:extLst/>
          </a:blip>
          <a:stretch>
            <a:fillRect/>
          </a:stretch>
        </p:blipFill>
        <p:spPr>
          <a:xfrm>
            <a:off x="0" y="0"/>
            <a:ext cx="9144000" cy="6858000"/>
          </a:xfrm>
          <a:prstGeom prst="rect">
            <a:avLst/>
          </a:prstGeom>
          <a:ln w="12700">
            <a:miter lim="400000"/>
          </a:ln>
        </p:spPr>
      </p:pic>
      <p:sp>
        <p:nvSpPr>
          <p:cNvPr id="114" name="Title Text"/>
          <p:cNvSpPr txBox="1">
            <a:spLocks noGrp="1"/>
          </p:cNvSpPr>
          <p:nvPr>
            <p:ph type="title"/>
          </p:nvPr>
        </p:nvSpPr>
        <p:spPr>
          <a:prstGeom prst="rect">
            <a:avLst/>
          </a:prstGeom>
        </p:spPr>
        <p:txBody>
          <a:bodyPr/>
          <a:lstStyle/>
          <a:p>
            <a:r>
              <a:t>Title Text</a:t>
            </a:r>
          </a:p>
        </p:txBody>
      </p:sp>
      <p:sp>
        <p:nvSpPr>
          <p:cNvPr id="11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prstGeom prst="rect">
            <a:avLst/>
          </a:prstGeom>
        </p:spPr>
        <p:txBody>
          <a:bodyPr/>
          <a:lstStyle/>
          <a:p>
            <a:r>
              <a:t>Title Text</a:t>
            </a:r>
          </a:p>
        </p:txBody>
      </p:sp>
      <p:sp>
        <p:nvSpPr>
          <p:cNvPr id="22"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pic>
        <p:nvPicPr>
          <p:cNvPr id="30" name="image1.jpeg" descr="image1.jpeg"/>
          <p:cNvPicPr>
            <a:picLocks noChangeAspect="1"/>
          </p:cNvPicPr>
          <p:nvPr/>
        </p:nvPicPr>
        <p:blipFill>
          <a:blip r:embed="rId2">
            <a:extLst/>
          </a:blip>
          <a:stretch>
            <a:fillRect/>
          </a:stretch>
        </p:blipFill>
        <p:spPr>
          <a:xfrm>
            <a:off x="0" y="12700"/>
            <a:ext cx="9144000" cy="6858000"/>
          </a:xfrm>
          <a:prstGeom prst="rect">
            <a:avLst/>
          </a:prstGeom>
          <a:ln w="12700">
            <a:miter lim="400000"/>
          </a:ln>
        </p:spPr>
      </p:pic>
      <p:sp>
        <p:nvSpPr>
          <p:cNvPr id="31" name="Title Text"/>
          <p:cNvSpPr txBox="1">
            <a:spLocks noGrp="1"/>
          </p:cNvSpPr>
          <p:nvPr>
            <p:ph type="title"/>
          </p:nvPr>
        </p:nvSpPr>
        <p:spPr>
          <a:xfrm>
            <a:off x="722312" y="4406900"/>
            <a:ext cx="7772401" cy="1362075"/>
          </a:xfrm>
          <a:prstGeom prst="rect">
            <a:avLst/>
          </a:prstGeom>
        </p:spPr>
        <p:txBody>
          <a:bodyPr anchor="t"/>
          <a:lstStyle>
            <a:lvl1pPr algn="l">
              <a:defRPr sz="4000" b="1" cap="all"/>
            </a:lvl1pPr>
          </a:lstStyle>
          <a:p>
            <a:r>
              <a:t>Title Text</a:t>
            </a:r>
          </a:p>
        </p:txBody>
      </p:sp>
      <p:sp>
        <p:nvSpPr>
          <p:cNvPr id="32" name="Body Level One…"/>
          <p:cNvSpPr txBox="1">
            <a:spLocks noGrp="1"/>
          </p:cNvSpPr>
          <p:nvPr>
            <p:ph type="body" sz="quarter"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pic>
        <p:nvPicPr>
          <p:cNvPr id="40" name="image1.jpeg" descr="image1.jpeg"/>
          <p:cNvPicPr>
            <a:picLocks noChangeAspect="1"/>
          </p:cNvPicPr>
          <p:nvPr/>
        </p:nvPicPr>
        <p:blipFill>
          <a:blip r:embed="rId2">
            <a:extLst/>
          </a:blip>
          <a:stretch>
            <a:fillRect/>
          </a:stretch>
        </p:blipFill>
        <p:spPr>
          <a:xfrm>
            <a:off x="-12700" y="12700"/>
            <a:ext cx="9144000" cy="6858000"/>
          </a:xfrm>
          <a:prstGeom prst="rect">
            <a:avLst/>
          </a:prstGeom>
          <a:ln w="12700">
            <a:miter lim="400000"/>
          </a:ln>
        </p:spPr>
      </p:pic>
      <p:sp>
        <p:nvSpPr>
          <p:cNvPr id="41" name="Title Text"/>
          <p:cNvSpPr txBox="1">
            <a:spLocks noGrp="1"/>
          </p:cNvSpPr>
          <p:nvPr>
            <p:ph type="title"/>
          </p:nvPr>
        </p:nvSpPr>
        <p:spPr>
          <a:prstGeom prst="rect">
            <a:avLst/>
          </a:prstGeom>
        </p:spPr>
        <p:txBody>
          <a:bodyPr/>
          <a:lstStyle/>
          <a:p>
            <a:r>
              <a:t>Title Text</a:t>
            </a:r>
          </a:p>
        </p:txBody>
      </p:sp>
      <p:sp>
        <p:nvSpPr>
          <p:cNvPr id="42" name="Body Level One…"/>
          <p:cNvSpPr txBox="1">
            <a:spLocks noGrp="1"/>
          </p:cNvSpPr>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0" name="Title Text"/>
          <p:cNvSpPr txBox="1">
            <a:spLocks noGrp="1"/>
          </p:cNvSpPr>
          <p:nvPr>
            <p:ph type="title"/>
          </p:nvPr>
        </p:nvSpPr>
        <p:spPr>
          <a:prstGeom prst="rect">
            <a:avLst/>
          </a:prstGeom>
        </p:spPr>
        <p:txBody>
          <a:bodyPr/>
          <a:lstStyle/>
          <a:p>
            <a:r>
              <a:t>Title Text</a:t>
            </a:r>
          </a:p>
        </p:txBody>
      </p:sp>
      <p:sp>
        <p:nvSpPr>
          <p:cNvPr id="51" name="Body Level One…"/>
          <p:cNvSpPr txBox="1">
            <a:spLocks noGrp="1"/>
          </p:cNvSpPr>
          <p:nvPr>
            <p:ph type="body" sz="quarter" idx="1"/>
          </p:nvPr>
        </p:nvSpPr>
        <p:spPr>
          <a:xfrm>
            <a:off x="457200" y="1535112"/>
            <a:ext cx="4040188" cy="639763"/>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2" name="Text Placeholder 4"/>
          <p:cNvSpPr>
            <a:spLocks noGrp="1"/>
          </p:cNvSpPr>
          <p:nvPr>
            <p:ph type="body" sz="quarter" idx="13"/>
          </p:nvPr>
        </p:nvSpPr>
        <p:spPr>
          <a:xfrm>
            <a:off x="4645025" y="1535112"/>
            <a:ext cx="4041775" cy="639763"/>
          </a:xfrm>
          <a:prstGeom prst="rect">
            <a:avLst/>
          </a:prstGeom>
        </p:spPr>
        <p:txBody>
          <a:bodyPr anchor="b"/>
          <a:lstStyle/>
          <a:p>
            <a:pPr marL="0" indent="0">
              <a:spcBef>
                <a:spcPts val="500"/>
              </a:spcBef>
              <a:buSzTx/>
              <a:buFontTx/>
              <a:buNone/>
              <a:defRPr sz="2400" b="1"/>
            </a:pPr>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p>
            <a:r>
              <a:t>Title Text</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5" name="Title Text"/>
          <p:cNvSpPr txBox="1">
            <a:spLocks noGrp="1"/>
          </p:cNvSpPr>
          <p:nvPr>
            <p:ph type="title"/>
          </p:nvPr>
        </p:nvSpPr>
        <p:spPr>
          <a:xfrm>
            <a:off x="457200" y="273050"/>
            <a:ext cx="3008314" cy="1162050"/>
          </a:xfrm>
          <a:prstGeom prst="rect">
            <a:avLst/>
          </a:prstGeom>
        </p:spPr>
        <p:txBody>
          <a:bodyPr anchor="b"/>
          <a:lstStyle>
            <a:lvl1pPr algn="l">
              <a:defRPr sz="2000" b="1"/>
            </a:lvl1pPr>
          </a:lstStyle>
          <a:p>
            <a:r>
              <a:t>Title Text</a:t>
            </a:r>
          </a:p>
        </p:txBody>
      </p:sp>
      <p:sp>
        <p:nvSpPr>
          <p:cNvPr id="76" name="Body Level One…"/>
          <p:cNvSpPr txBox="1">
            <a:spLocks noGrp="1"/>
          </p:cNvSpPr>
          <p:nvPr>
            <p:ph type="body" idx="1"/>
          </p:nvPr>
        </p:nvSpPr>
        <p:spPr>
          <a:xfrm>
            <a:off x="3575050" y="273050"/>
            <a:ext cx="5111750" cy="585311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7" name="Text Placeholder 3"/>
          <p:cNvSpPr>
            <a:spLocks noGrp="1"/>
          </p:cNvSpPr>
          <p:nvPr>
            <p:ph type="body" sz="half" idx="13"/>
          </p:nvPr>
        </p:nvSpPr>
        <p:spPr>
          <a:xfrm>
            <a:off x="457199" y="1435100"/>
            <a:ext cx="3008315" cy="4691063"/>
          </a:xfrm>
          <a:prstGeom prst="rect">
            <a:avLst/>
          </a:prstGeom>
        </p:spPr>
        <p:txBody>
          <a:bodyPr/>
          <a:lstStyle/>
          <a:p>
            <a:pPr marL="0" indent="0">
              <a:spcBef>
                <a:spcPts val="300"/>
              </a:spcBef>
              <a:buSzTx/>
              <a:buFontTx/>
              <a:buNone/>
              <a:defRPr sz="1400"/>
            </a:pPr>
            <a:endParaRP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5" name="Title Text"/>
          <p:cNvSpPr txBox="1">
            <a:spLocks noGrp="1"/>
          </p:cNvSpPr>
          <p:nvPr>
            <p:ph type="title"/>
          </p:nvPr>
        </p:nvSpPr>
        <p:spPr>
          <a:xfrm>
            <a:off x="1792288" y="4800600"/>
            <a:ext cx="5486401" cy="566738"/>
          </a:xfrm>
          <a:prstGeom prst="rect">
            <a:avLst/>
          </a:prstGeom>
        </p:spPr>
        <p:txBody>
          <a:bodyPr anchor="b"/>
          <a:lstStyle>
            <a:lvl1pPr algn="l">
              <a:defRPr sz="2000" b="1"/>
            </a:lvl1pPr>
          </a:lstStyle>
          <a:p>
            <a:r>
              <a:t>Title Text</a:t>
            </a:r>
          </a:p>
        </p:txBody>
      </p:sp>
      <p:sp>
        <p:nvSpPr>
          <p:cNvPr id="86" name="Picture Placeholder 2"/>
          <p:cNvSpPr>
            <a:spLocks noGrp="1"/>
          </p:cNvSpPr>
          <p:nvPr>
            <p:ph type="pic" sz="half" idx="13"/>
          </p:nvPr>
        </p:nvSpPr>
        <p:spPr>
          <a:xfrm>
            <a:off x="1792288" y="612775"/>
            <a:ext cx="5486401" cy="4114800"/>
          </a:xfrm>
          <a:prstGeom prst="rect">
            <a:avLst/>
          </a:prstGeom>
        </p:spPr>
        <p:txBody>
          <a:bodyPr lIns="91439" rIns="91439">
            <a:noAutofit/>
          </a:bodyPr>
          <a:lstStyle/>
          <a:p>
            <a:endParaRPr/>
          </a:p>
        </p:txBody>
      </p:sp>
      <p:sp>
        <p:nvSpPr>
          <p:cNvPr id="87" name="Body Level One…"/>
          <p:cNvSpPr txBox="1">
            <a:spLocks noGrp="1"/>
          </p:cNvSpPr>
          <p:nvPr>
            <p:ph type="body" sz="quarter" idx="1"/>
          </p:nvPr>
        </p:nvSpPr>
        <p:spPr>
          <a:xfrm>
            <a:off x="1792288" y="5367337"/>
            <a:ext cx="54864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jpeg" descr="image1.jpeg"/>
          <p:cNvPicPr>
            <a:picLocks noChangeAspect="1"/>
          </p:cNvPicPr>
          <p:nvPr/>
        </p:nvPicPr>
        <p:blipFill>
          <a:blip r:embed="rId14">
            <a:extLst/>
          </a:blip>
          <a:stretch>
            <a:fillRect/>
          </a:stretch>
        </p:blipFill>
        <p:spPr>
          <a:xfrm>
            <a:off x="0" y="0"/>
            <a:ext cx="9144000" cy="6858000"/>
          </a:xfrm>
          <a:prstGeom prst="rect">
            <a:avLst/>
          </a:prstGeom>
          <a:ln w="12700">
            <a:miter lim="400000"/>
          </a:ln>
        </p:spPr>
      </p:pic>
      <p:sp>
        <p:nvSpPr>
          <p:cNvPr id="3" name="Title Text"/>
          <p:cNvSpPr txBox="1">
            <a:spLocks noGrp="1"/>
          </p:cNvSpPr>
          <p:nvPr>
            <p:ph type="title"/>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r>
              <a:t>Title Text</a:t>
            </a:r>
          </a:p>
        </p:txBody>
      </p:sp>
      <p:sp>
        <p:nvSpPr>
          <p:cNvPr id="4" name="Body Level One…"/>
          <p:cNvSpPr txBox="1">
            <a:spLocks noGrp="1"/>
          </p:cNvSpPr>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8413144" y="6406785"/>
            <a:ext cx="273657" cy="26425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sz="4400" b="0" i="0" u="none" strike="noStrike" cap="none" spc="0" baseline="0">
          <a:ln>
            <a:noFill/>
          </a:ln>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Arial"/>
        </a:defRPr>
      </a:lvl1pPr>
      <a:lvl2pPr marL="783771" marR="0" indent="-326571"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Arial"/>
        </a:defRPr>
      </a:lvl2pPr>
      <a:lvl3pPr marL="1219200" marR="0" indent="-30480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Arial"/>
        </a:defRPr>
      </a:lvl3pPr>
      <a:lvl4pPr marL="17373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Arial"/>
        </a:defRPr>
      </a:lvl4pPr>
      <a:lvl5pPr marL="21945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Arial"/>
        </a:defRPr>
      </a:lvl5pPr>
      <a:lvl6pPr marL="26517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Arial"/>
        </a:defRPr>
      </a:lvl6pPr>
      <a:lvl7pPr marL="3108960" marR="0" indent="-365760"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Arial"/>
        </a:defRPr>
      </a:lvl7pPr>
      <a:lvl8pPr marL="35661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Arial"/>
        </a:defRPr>
      </a:lvl8pPr>
      <a:lvl9pPr marL="4023359" marR="0" indent="-365759" algn="l" defTabSz="9144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t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5" name="Title 1"/>
          <p:cNvSpPr txBox="1">
            <a:spLocks noGrp="1"/>
          </p:cNvSpPr>
          <p:nvPr>
            <p:ph type="ctrTitle"/>
          </p:nvPr>
        </p:nvSpPr>
        <p:spPr>
          <a:xfrm>
            <a:off x="685800" y="2130425"/>
            <a:ext cx="7772400" cy="1010543"/>
          </a:xfrm>
          <a:prstGeom prst="rect">
            <a:avLst/>
          </a:prstGeom>
        </p:spPr>
        <p:txBody>
          <a:bodyPr/>
          <a:lstStyle>
            <a:lvl1pPr defTabSz="493776">
              <a:defRPr sz="3240"/>
            </a:lvl1pPr>
          </a:lstStyle>
          <a:p>
            <a:r>
              <a:t>AI and Machine Learning for IoT Big Data</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An example of regression"/>
          <p:cNvSpPr txBox="1">
            <a:spLocks noGrp="1"/>
          </p:cNvSpPr>
          <p:nvPr>
            <p:ph type="title"/>
          </p:nvPr>
        </p:nvSpPr>
        <p:spPr>
          <a:prstGeom prst="rect">
            <a:avLst/>
          </a:prstGeom>
        </p:spPr>
        <p:txBody>
          <a:bodyPr/>
          <a:lstStyle/>
          <a:p>
            <a:r>
              <a:t>An example of regression</a:t>
            </a:r>
          </a:p>
        </p:txBody>
      </p:sp>
      <p:sp>
        <p:nvSpPr>
          <p:cNvPr id="158" name="http://www.dcc.fc.up.pt/~ltorgo/Regression/DataSets.html"/>
          <p:cNvSpPr txBox="1"/>
          <p:nvPr/>
        </p:nvSpPr>
        <p:spPr>
          <a:xfrm>
            <a:off x="1295816" y="5643069"/>
            <a:ext cx="5878970" cy="3506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http://www.dcc.fc.up.pt/~ltorgo/Regression/DataSets.html</a:t>
            </a:r>
          </a:p>
        </p:txBody>
      </p:sp>
      <p:pic>
        <p:nvPicPr>
          <p:cNvPr id="159" name="Image" descr="Image"/>
          <p:cNvPicPr>
            <a:picLocks noChangeAspect="1"/>
          </p:cNvPicPr>
          <p:nvPr/>
        </p:nvPicPr>
        <p:blipFill>
          <a:blip r:embed="rId3">
            <a:extLst/>
          </a:blip>
          <a:stretch>
            <a:fillRect/>
          </a:stretch>
        </p:blipFill>
        <p:spPr>
          <a:xfrm>
            <a:off x="2070100" y="1391730"/>
            <a:ext cx="5003800" cy="1993901"/>
          </a:xfrm>
          <a:prstGeom prst="rect">
            <a:avLst/>
          </a:prstGeom>
          <a:ln w="12700">
            <a:miter lim="400000"/>
          </a:ln>
        </p:spPr>
      </p:pic>
      <p:sp>
        <p:nvSpPr>
          <p:cNvPr id="160" name="“This is an interesting collection of data provided by Karl Ulrich. It covers an extremely non-linear phenomenon - predicting the rise time of a servomechanism in terms of two (continuous) gain settings and two (discrete) choices of mechanical linkages.”"/>
          <p:cNvSpPr txBox="1"/>
          <p:nvPr/>
        </p:nvSpPr>
        <p:spPr>
          <a:xfrm>
            <a:off x="736915" y="3868757"/>
            <a:ext cx="7670170" cy="1543632"/>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lvl1pPr defTabSz="457200">
              <a:defRPr sz="2000"/>
            </a:lvl1pPr>
          </a:lstStyle>
          <a:p>
            <a:r>
              <a:t>“This is an interesting collection of data provided by Karl Ulrich. It covers an extremely non-linear phenomenon - predicting the rise time of a servomechanism in terms of two (continuous) gain settings and two (discrete) choices of mechanical linkages.”</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The data and the task"/>
          <p:cNvSpPr txBox="1">
            <a:spLocks noGrp="1"/>
          </p:cNvSpPr>
          <p:nvPr>
            <p:ph type="title"/>
          </p:nvPr>
        </p:nvSpPr>
        <p:spPr>
          <a:prstGeom prst="rect">
            <a:avLst/>
          </a:prstGeom>
        </p:spPr>
        <p:txBody>
          <a:bodyPr/>
          <a:lstStyle/>
          <a:p>
            <a:r>
              <a:t>The data and the task</a:t>
            </a:r>
          </a:p>
        </p:txBody>
      </p:sp>
      <p:sp>
        <p:nvSpPr>
          <p:cNvPr id="165" name="We have samples from a servo control experiment: input parameters and output results (a timing, continuous value)…"/>
          <p:cNvSpPr txBox="1">
            <a:spLocks noGrp="1"/>
          </p:cNvSpPr>
          <p:nvPr>
            <p:ph type="body" idx="1"/>
          </p:nvPr>
        </p:nvSpPr>
        <p:spPr>
          <a:prstGeom prst="rect">
            <a:avLst/>
          </a:prstGeom>
        </p:spPr>
        <p:txBody>
          <a:bodyPr/>
          <a:lstStyle/>
          <a:p>
            <a:r>
              <a:t>We have samples from a servo control experiment: input parameters and output results (a timing, continuous value)</a:t>
            </a:r>
          </a:p>
          <a:p>
            <a:r>
              <a:t>We will try to train an AI system to predict the output from the inputs</a:t>
            </a:r>
          </a:p>
          <a:p>
            <a:r>
              <a:t>Caution: there are very few samples, and the output is strongly non-linear - don’t expect good results…</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Input data"/>
          <p:cNvSpPr txBox="1">
            <a:spLocks noGrp="1"/>
          </p:cNvSpPr>
          <p:nvPr>
            <p:ph type="title"/>
          </p:nvPr>
        </p:nvSpPr>
        <p:spPr>
          <a:prstGeom prst="rect">
            <a:avLst/>
          </a:prstGeom>
        </p:spPr>
        <p:txBody>
          <a:bodyPr/>
          <a:lstStyle/>
          <a:p>
            <a:r>
              <a:t>Input data</a:t>
            </a:r>
          </a:p>
        </p:txBody>
      </p:sp>
      <p:sp>
        <p:nvSpPr>
          <p:cNvPr id="170" name="Original form:       First two columns are categorical"/>
          <p:cNvSpPr txBox="1">
            <a:spLocks noGrp="1"/>
          </p:cNvSpPr>
          <p:nvPr>
            <p:ph type="body" idx="1"/>
          </p:nvPr>
        </p:nvSpPr>
        <p:spPr>
          <a:prstGeom prst="rect">
            <a:avLst/>
          </a:prstGeom>
        </p:spPr>
        <p:txBody>
          <a:bodyPr/>
          <a:lstStyle/>
          <a:p>
            <a:r>
              <a:t>Original form:</a:t>
            </a:r>
            <a:br/>
            <a:br/>
            <a:br/>
            <a:br/>
            <a:br/>
            <a:br/>
            <a:br/>
            <a:r>
              <a:t>First two columns are categorical</a:t>
            </a:r>
          </a:p>
        </p:txBody>
      </p:sp>
      <p:graphicFrame>
        <p:nvGraphicFramePr>
          <p:cNvPr id="171" name="Table"/>
          <p:cNvGraphicFramePr/>
          <p:nvPr/>
        </p:nvGraphicFramePr>
        <p:xfrm>
          <a:off x="2334097" y="2474716"/>
          <a:ext cx="3756753" cy="2225796"/>
        </p:xfrm>
        <a:graphic>
          <a:graphicData uri="http://schemas.openxmlformats.org/drawingml/2006/table">
            <a:tbl>
              <a:tblPr bandRow="1">
                <a:tableStyleId>{4C3C2611-4C71-4FC5-86AE-919BDF0F9419}</a:tableStyleId>
              </a:tblPr>
              <a:tblGrid>
                <a:gridCol w="346925">
                  <a:extLst>
                    <a:ext uri="{9D8B030D-6E8A-4147-A177-3AD203B41FA5}">
                      <a16:colId xmlns:a16="http://schemas.microsoft.com/office/drawing/2014/main" val="20000"/>
                    </a:ext>
                  </a:extLst>
                </a:gridCol>
                <a:gridCol w="661026">
                  <a:extLst>
                    <a:ext uri="{9D8B030D-6E8A-4147-A177-3AD203B41FA5}">
                      <a16:colId xmlns:a16="http://schemas.microsoft.com/office/drawing/2014/main" val="20001"/>
                    </a:ext>
                  </a:extLst>
                </a:gridCol>
                <a:gridCol w="661591">
                  <a:extLst>
                    <a:ext uri="{9D8B030D-6E8A-4147-A177-3AD203B41FA5}">
                      <a16:colId xmlns:a16="http://schemas.microsoft.com/office/drawing/2014/main" val="20002"/>
                    </a:ext>
                  </a:extLst>
                </a:gridCol>
                <a:gridCol w="631030">
                  <a:extLst>
                    <a:ext uri="{9D8B030D-6E8A-4147-A177-3AD203B41FA5}">
                      <a16:colId xmlns:a16="http://schemas.microsoft.com/office/drawing/2014/main" val="20003"/>
                    </a:ext>
                  </a:extLst>
                </a:gridCol>
                <a:gridCol w="618580">
                  <a:extLst>
                    <a:ext uri="{9D8B030D-6E8A-4147-A177-3AD203B41FA5}">
                      <a16:colId xmlns:a16="http://schemas.microsoft.com/office/drawing/2014/main" val="20004"/>
                    </a:ext>
                  </a:extLst>
                </a:gridCol>
                <a:gridCol w="837601">
                  <a:extLst>
                    <a:ext uri="{9D8B030D-6E8A-4147-A177-3AD203B41FA5}">
                      <a16:colId xmlns:a16="http://schemas.microsoft.com/office/drawing/2014/main" val="20005"/>
                    </a:ext>
                  </a:extLst>
                </a:gridCol>
              </a:tblGrid>
              <a:tr h="449631">
                <a:tc>
                  <a:txBody>
                    <a:bodyPr/>
                    <a:lstStyle/>
                    <a:p>
                      <a:pPr algn="l">
                        <a:defRPr sz="1800"/>
                      </a:pPr>
                      <a:endParaRPr/>
                    </a:p>
                  </a:txBody>
                  <a:tcPr marL="76200" marR="76200" marT="76200" marB="76200" anchor="ctr" horzOverflow="overflow"/>
                </a:tc>
                <a:tc>
                  <a:txBody>
                    <a:bodyPr/>
                    <a:lstStyle/>
                    <a:p>
                      <a:pPr defTabSz="457200">
                        <a:defRPr sz="1800"/>
                      </a:pPr>
                      <a:r>
                        <a:rPr sz="1200" b="1"/>
                        <a:t>motor</a:t>
                      </a:r>
                    </a:p>
                  </a:txBody>
                  <a:tcPr marL="76200" marR="76200" marT="76200" marB="76200" anchor="ctr" horzOverflow="overflow"/>
                </a:tc>
                <a:tc>
                  <a:txBody>
                    <a:bodyPr/>
                    <a:lstStyle/>
                    <a:p>
                      <a:pPr defTabSz="457200">
                        <a:defRPr sz="1800"/>
                      </a:pPr>
                      <a:r>
                        <a:rPr sz="1200" b="1"/>
                        <a:t>screw</a:t>
                      </a:r>
                    </a:p>
                  </a:txBody>
                  <a:tcPr marL="76200" marR="76200" marT="76200" marB="76200" anchor="ctr" horzOverflow="overflow"/>
                </a:tc>
                <a:tc>
                  <a:txBody>
                    <a:bodyPr/>
                    <a:lstStyle/>
                    <a:p>
                      <a:pPr defTabSz="457200">
                        <a:defRPr sz="1800"/>
                      </a:pPr>
                      <a:r>
                        <a:rPr sz="1200" b="1"/>
                        <a:t>pgain</a:t>
                      </a:r>
                    </a:p>
                  </a:txBody>
                  <a:tcPr marL="76200" marR="76200" marT="76200" marB="76200" anchor="ctr" horzOverflow="overflow"/>
                </a:tc>
                <a:tc>
                  <a:txBody>
                    <a:bodyPr/>
                    <a:lstStyle/>
                    <a:p>
                      <a:pPr defTabSz="457200">
                        <a:defRPr sz="1800"/>
                      </a:pPr>
                      <a:r>
                        <a:rPr sz="1200" b="1"/>
                        <a:t>vgain</a:t>
                      </a:r>
                    </a:p>
                  </a:txBody>
                  <a:tcPr marL="76200" marR="76200" marT="76200" marB="76200" anchor="ctr" horzOverflow="overflow"/>
                </a:tc>
                <a:tc>
                  <a:txBody>
                    <a:bodyPr/>
                    <a:lstStyle/>
                    <a:p>
                      <a:pPr defTabSz="457200">
                        <a:defRPr sz="1800"/>
                      </a:pPr>
                      <a:r>
                        <a:rPr sz="1200" b="1"/>
                        <a:t>class</a:t>
                      </a:r>
                    </a:p>
                  </a:txBody>
                  <a:tcPr marL="76200" marR="76200" marT="76200" marB="76200" anchor="ctr" horzOverflow="overflow"/>
                </a:tc>
                <a:extLst>
                  <a:ext uri="{0D108BD9-81ED-4DB2-BD59-A6C34878D82A}">
                    <a16:rowId xmlns:a16="http://schemas.microsoft.com/office/drawing/2014/main" val="10000"/>
                  </a:ext>
                </a:extLst>
              </a:tr>
              <a:tr h="355233">
                <a:tc>
                  <a:txBody>
                    <a:bodyPr/>
                    <a:lstStyle/>
                    <a:p>
                      <a:pPr defTabSz="457200">
                        <a:defRPr sz="1800"/>
                      </a:pPr>
                      <a:r>
                        <a:rPr sz="1200" b="1"/>
                        <a:t>0</a:t>
                      </a:r>
                    </a:p>
                  </a:txBody>
                  <a:tcPr marL="76200" marR="76200" marT="76200" marB="76200" horzOverflow="overflow">
                    <a:solidFill>
                      <a:srgbClr val="F5F5F5"/>
                    </a:solidFill>
                  </a:tcPr>
                </a:tc>
                <a:tc>
                  <a:txBody>
                    <a:bodyPr/>
                    <a:lstStyle/>
                    <a:p>
                      <a:pPr defTabSz="457200">
                        <a:defRPr sz="1800"/>
                      </a:pPr>
                      <a:r>
                        <a:rPr sz="1200"/>
                        <a:t>E</a:t>
                      </a:r>
                    </a:p>
                  </a:txBody>
                  <a:tcPr marL="76200" marR="76200" marT="76200" marB="76200" anchor="ctr" horzOverflow="overflow">
                    <a:solidFill>
                      <a:srgbClr val="F5F5F5"/>
                    </a:solidFill>
                  </a:tcPr>
                </a:tc>
                <a:tc>
                  <a:txBody>
                    <a:bodyPr/>
                    <a:lstStyle/>
                    <a:p>
                      <a:pPr defTabSz="457200">
                        <a:defRPr sz="1800"/>
                      </a:pPr>
                      <a:r>
                        <a:rPr sz="1200"/>
                        <a:t>E</a:t>
                      </a:r>
                    </a:p>
                  </a:txBody>
                  <a:tcPr marL="76200" marR="76200" marT="76200" marB="76200" anchor="ctr" horzOverflow="overflow">
                    <a:solidFill>
                      <a:srgbClr val="F5F5F5"/>
                    </a:solidFill>
                  </a:tcPr>
                </a:tc>
                <a:tc>
                  <a:txBody>
                    <a:bodyPr/>
                    <a:lstStyle/>
                    <a:p>
                      <a:pPr defTabSz="457200">
                        <a:defRPr sz="1800"/>
                      </a:pPr>
                      <a:r>
                        <a:rPr sz="1200"/>
                        <a:t>5</a:t>
                      </a:r>
                    </a:p>
                  </a:txBody>
                  <a:tcPr marL="76200" marR="76200" marT="76200" marB="76200" anchor="ctr" horzOverflow="overflow">
                    <a:solidFill>
                      <a:srgbClr val="F5F5F5"/>
                    </a:solidFill>
                  </a:tcPr>
                </a:tc>
                <a:tc>
                  <a:txBody>
                    <a:bodyPr/>
                    <a:lstStyle/>
                    <a:p>
                      <a:pPr defTabSz="457200">
                        <a:defRPr sz="1800"/>
                      </a:pPr>
                      <a:r>
                        <a:rPr sz="1200"/>
                        <a:t>4</a:t>
                      </a:r>
                    </a:p>
                  </a:txBody>
                  <a:tcPr marL="76200" marR="76200" marT="76200" marB="76200" anchor="ctr" horzOverflow="overflow">
                    <a:solidFill>
                      <a:srgbClr val="F5F5F5"/>
                    </a:solidFill>
                  </a:tcPr>
                </a:tc>
                <a:tc>
                  <a:txBody>
                    <a:bodyPr/>
                    <a:lstStyle/>
                    <a:p>
                      <a:pPr defTabSz="457200">
                        <a:defRPr sz="1800"/>
                      </a:pPr>
                      <a:r>
                        <a:rPr sz="1200"/>
                        <a:t>0.281251</a:t>
                      </a:r>
                    </a:p>
                  </a:txBody>
                  <a:tcPr marL="76200" marR="76200" marT="76200" marB="76200" anchor="ctr" horzOverflow="overflow">
                    <a:solidFill>
                      <a:srgbClr val="F5F5F5"/>
                    </a:solidFill>
                  </a:tcPr>
                </a:tc>
                <a:extLst>
                  <a:ext uri="{0D108BD9-81ED-4DB2-BD59-A6C34878D82A}">
                    <a16:rowId xmlns:a16="http://schemas.microsoft.com/office/drawing/2014/main" val="10001"/>
                  </a:ext>
                </a:extLst>
              </a:tr>
              <a:tr h="355233">
                <a:tc>
                  <a:txBody>
                    <a:bodyPr/>
                    <a:lstStyle/>
                    <a:p>
                      <a:pPr defTabSz="457200">
                        <a:defRPr sz="1800"/>
                      </a:pPr>
                      <a:r>
                        <a:rPr sz="1200" b="1"/>
                        <a:t>1</a:t>
                      </a:r>
                    </a:p>
                  </a:txBody>
                  <a:tcPr marL="76200" marR="76200" marT="76200" marB="76200" horzOverflow="overflow"/>
                </a:tc>
                <a:tc>
                  <a:txBody>
                    <a:bodyPr/>
                    <a:lstStyle/>
                    <a:p>
                      <a:pPr defTabSz="457200">
                        <a:defRPr sz="1800"/>
                      </a:pPr>
                      <a:r>
                        <a:rPr sz="1200"/>
                        <a:t>B</a:t>
                      </a:r>
                    </a:p>
                  </a:txBody>
                  <a:tcPr marL="76200" marR="76200" marT="76200" marB="76200" anchor="ctr" horzOverflow="overflow"/>
                </a:tc>
                <a:tc>
                  <a:txBody>
                    <a:bodyPr/>
                    <a:lstStyle/>
                    <a:p>
                      <a:pPr defTabSz="457200">
                        <a:defRPr sz="1800"/>
                      </a:pPr>
                      <a:r>
                        <a:rPr sz="1200"/>
                        <a:t>D</a:t>
                      </a:r>
                    </a:p>
                  </a:txBody>
                  <a:tcPr marL="76200" marR="76200" marT="76200" marB="76200" anchor="ctr" horzOverflow="overflow"/>
                </a:tc>
                <a:tc>
                  <a:txBody>
                    <a:bodyPr/>
                    <a:lstStyle/>
                    <a:p>
                      <a:pPr defTabSz="457200">
                        <a:defRPr sz="1800"/>
                      </a:pPr>
                      <a:r>
                        <a:rPr sz="1200"/>
                        <a:t>6</a:t>
                      </a:r>
                    </a:p>
                  </a:txBody>
                  <a:tcPr marL="76200" marR="76200" marT="76200" marB="76200" anchor="ctr" horzOverflow="overflow"/>
                </a:tc>
                <a:tc>
                  <a:txBody>
                    <a:bodyPr/>
                    <a:lstStyle/>
                    <a:p>
                      <a:pPr defTabSz="457200">
                        <a:defRPr sz="1800"/>
                      </a:pPr>
                      <a:r>
                        <a:rPr sz="1200"/>
                        <a:t>5</a:t>
                      </a:r>
                    </a:p>
                  </a:txBody>
                  <a:tcPr marL="76200" marR="76200" marT="76200" marB="76200" anchor="ctr" horzOverflow="overflow"/>
                </a:tc>
                <a:tc>
                  <a:txBody>
                    <a:bodyPr/>
                    <a:lstStyle/>
                    <a:p>
                      <a:pPr defTabSz="457200">
                        <a:defRPr sz="1800"/>
                      </a:pPr>
                      <a:r>
                        <a:rPr sz="1200"/>
                        <a:t>0.506252</a:t>
                      </a:r>
                    </a:p>
                  </a:txBody>
                  <a:tcPr marL="76200" marR="76200" marT="76200" marB="76200" anchor="ctr" horzOverflow="overflow"/>
                </a:tc>
                <a:extLst>
                  <a:ext uri="{0D108BD9-81ED-4DB2-BD59-A6C34878D82A}">
                    <a16:rowId xmlns:a16="http://schemas.microsoft.com/office/drawing/2014/main" val="10002"/>
                  </a:ext>
                </a:extLst>
              </a:tr>
              <a:tr h="355233">
                <a:tc>
                  <a:txBody>
                    <a:bodyPr/>
                    <a:lstStyle/>
                    <a:p>
                      <a:pPr defTabSz="457200">
                        <a:defRPr sz="1800"/>
                      </a:pPr>
                      <a:r>
                        <a:rPr sz="1200" b="1"/>
                        <a:t>2</a:t>
                      </a:r>
                    </a:p>
                  </a:txBody>
                  <a:tcPr marL="76200" marR="76200" marT="76200" marB="76200" horzOverflow="overflow">
                    <a:solidFill>
                      <a:srgbClr val="F5F5F5"/>
                    </a:solidFill>
                  </a:tcPr>
                </a:tc>
                <a:tc>
                  <a:txBody>
                    <a:bodyPr/>
                    <a:lstStyle/>
                    <a:p>
                      <a:pPr defTabSz="457200">
                        <a:defRPr sz="1800"/>
                      </a:pPr>
                      <a:r>
                        <a:rPr sz="1200"/>
                        <a:t>D</a:t>
                      </a:r>
                    </a:p>
                  </a:txBody>
                  <a:tcPr marL="76200" marR="76200" marT="76200" marB="76200" anchor="ctr" horzOverflow="overflow">
                    <a:solidFill>
                      <a:srgbClr val="F5F5F5"/>
                    </a:solidFill>
                  </a:tcPr>
                </a:tc>
                <a:tc>
                  <a:txBody>
                    <a:bodyPr/>
                    <a:lstStyle/>
                    <a:p>
                      <a:pPr defTabSz="457200">
                        <a:defRPr sz="1800"/>
                      </a:pPr>
                      <a:r>
                        <a:rPr sz="1200"/>
                        <a:t>D</a:t>
                      </a:r>
                    </a:p>
                  </a:txBody>
                  <a:tcPr marL="76200" marR="76200" marT="76200" marB="76200" anchor="ctr" horzOverflow="overflow">
                    <a:solidFill>
                      <a:srgbClr val="F5F5F5"/>
                    </a:solidFill>
                  </a:tcPr>
                </a:tc>
                <a:tc>
                  <a:txBody>
                    <a:bodyPr/>
                    <a:lstStyle/>
                    <a:p>
                      <a:pPr defTabSz="457200">
                        <a:defRPr sz="1800"/>
                      </a:pPr>
                      <a:r>
                        <a:rPr sz="1200"/>
                        <a:t>4</a:t>
                      </a:r>
                    </a:p>
                  </a:txBody>
                  <a:tcPr marL="76200" marR="76200" marT="76200" marB="76200" anchor="ctr" horzOverflow="overflow">
                    <a:solidFill>
                      <a:srgbClr val="F5F5F5"/>
                    </a:solidFill>
                  </a:tcPr>
                </a:tc>
                <a:tc>
                  <a:txBody>
                    <a:bodyPr/>
                    <a:lstStyle/>
                    <a:p>
                      <a:pPr defTabSz="457200">
                        <a:defRPr sz="1800"/>
                      </a:pPr>
                      <a:r>
                        <a:rPr sz="1200"/>
                        <a:t>3</a:t>
                      </a:r>
                    </a:p>
                  </a:txBody>
                  <a:tcPr marL="76200" marR="76200" marT="76200" marB="76200" anchor="ctr" horzOverflow="overflow">
                    <a:solidFill>
                      <a:srgbClr val="F5F5F5"/>
                    </a:solidFill>
                  </a:tcPr>
                </a:tc>
                <a:tc>
                  <a:txBody>
                    <a:bodyPr/>
                    <a:lstStyle/>
                    <a:p>
                      <a:pPr defTabSz="457200">
                        <a:defRPr sz="1800"/>
                      </a:pPr>
                      <a:r>
                        <a:rPr sz="1200"/>
                        <a:t>0.356251</a:t>
                      </a:r>
                    </a:p>
                  </a:txBody>
                  <a:tcPr marL="76200" marR="76200" marT="76200" marB="76200" anchor="ctr" horzOverflow="overflow">
                    <a:solidFill>
                      <a:srgbClr val="F5F5F5"/>
                    </a:solidFill>
                  </a:tcPr>
                </a:tc>
                <a:extLst>
                  <a:ext uri="{0D108BD9-81ED-4DB2-BD59-A6C34878D82A}">
                    <a16:rowId xmlns:a16="http://schemas.microsoft.com/office/drawing/2014/main" val="10003"/>
                  </a:ext>
                </a:extLst>
              </a:tr>
              <a:tr h="355233">
                <a:tc>
                  <a:txBody>
                    <a:bodyPr/>
                    <a:lstStyle/>
                    <a:p>
                      <a:pPr defTabSz="457200">
                        <a:defRPr sz="1800"/>
                      </a:pPr>
                      <a:r>
                        <a:rPr sz="1200" b="1"/>
                        <a:t>3</a:t>
                      </a:r>
                    </a:p>
                  </a:txBody>
                  <a:tcPr marL="76200" marR="76200" marT="76200" marB="76200" horzOverflow="overflow"/>
                </a:tc>
                <a:tc>
                  <a:txBody>
                    <a:bodyPr/>
                    <a:lstStyle/>
                    <a:p>
                      <a:pPr defTabSz="457200">
                        <a:defRPr sz="1800"/>
                      </a:pPr>
                      <a:r>
                        <a:rPr sz="1200"/>
                        <a:t>B</a:t>
                      </a:r>
                    </a:p>
                  </a:txBody>
                  <a:tcPr marL="76200" marR="76200" marT="76200" marB="76200" anchor="ctr" horzOverflow="overflow"/>
                </a:tc>
                <a:tc>
                  <a:txBody>
                    <a:bodyPr/>
                    <a:lstStyle/>
                    <a:p>
                      <a:pPr defTabSz="457200">
                        <a:defRPr sz="1800"/>
                      </a:pPr>
                      <a:r>
                        <a:rPr sz="1200"/>
                        <a:t>A</a:t>
                      </a:r>
                    </a:p>
                  </a:txBody>
                  <a:tcPr marL="76200" marR="76200" marT="76200" marB="76200" anchor="ctr" horzOverflow="overflow"/>
                </a:tc>
                <a:tc>
                  <a:txBody>
                    <a:bodyPr/>
                    <a:lstStyle/>
                    <a:p>
                      <a:pPr defTabSz="457200">
                        <a:defRPr sz="1800"/>
                      </a:pPr>
                      <a:r>
                        <a:rPr sz="1200"/>
                        <a:t>3</a:t>
                      </a:r>
                    </a:p>
                  </a:txBody>
                  <a:tcPr marL="76200" marR="76200" marT="76200" marB="76200" anchor="ctr" horzOverflow="overflow"/>
                </a:tc>
                <a:tc>
                  <a:txBody>
                    <a:bodyPr/>
                    <a:lstStyle/>
                    <a:p>
                      <a:pPr defTabSz="457200">
                        <a:defRPr sz="1800"/>
                      </a:pPr>
                      <a:r>
                        <a:rPr sz="1200"/>
                        <a:t>2</a:t>
                      </a:r>
                    </a:p>
                  </a:txBody>
                  <a:tcPr marL="76200" marR="76200" marT="76200" marB="76200" anchor="ctr" horzOverflow="overflow"/>
                </a:tc>
                <a:tc>
                  <a:txBody>
                    <a:bodyPr/>
                    <a:lstStyle/>
                    <a:p>
                      <a:pPr defTabSz="457200">
                        <a:defRPr sz="1800"/>
                      </a:pPr>
                      <a:r>
                        <a:rPr sz="1200"/>
                        <a:t>5.500033</a:t>
                      </a:r>
                    </a:p>
                  </a:txBody>
                  <a:tcPr marL="76200" marR="76200" marT="76200" marB="76200" anchor="ctr" horzOverflow="overflow"/>
                </a:tc>
                <a:extLst>
                  <a:ext uri="{0D108BD9-81ED-4DB2-BD59-A6C34878D82A}">
                    <a16:rowId xmlns:a16="http://schemas.microsoft.com/office/drawing/2014/main" val="10004"/>
                  </a:ext>
                </a:extLst>
              </a:tr>
              <a:tr h="355233">
                <a:tc>
                  <a:txBody>
                    <a:bodyPr/>
                    <a:lstStyle/>
                    <a:p>
                      <a:pPr defTabSz="457200">
                        <a:defRPr sz="1800"/>
                      </a:pPr>
                      <a:r>
                        <a:rPr sz="1200" b="1"/>
                        <a:t>4</a:t>
                      </a:r>
                    </a:p>
                  </a:txBody>
                  <a:tcPr marL="76200" marR="76200" marT="76200" marB="76200" horzOverflow="overflow">
                    <a:solidFill>
                      <a:srgbClr val="F5F5F5"/>
                    </a:solidFill>
                  </a:tcPr>
                </a:tc>
                <a:tc>
                  <a:txBody>
                    <a:bodyPr/>
                    <a:lstStyle/>
                    <a:p>
                      <a:pPr defTabSz="457200">
                        <a:defRPr sz="1800"/>
                      </a:pPr>
                      <a:r>
                        <a:rPr sz="1200"/>
                        <a:t>D</a:t>
                      </a:r>
                    </a:p>
                  </a:txBody>
                  <a:tcPr marL="76200" marR="76200" marT="76200" marB="76200" anchor="ctr" horzOverflow="overflow">
                    <a:solidFill>
                      <a:srgbClr val="F5F5F5"/>
                    </a:solidFill>
                  </a:tcPr>
                </a:tc>
                <a:tc>
                  <a:txBody>
                    <a:bodyPr/>
                    <a:lstStyle/>
                    <a:p>
                      <a:pPr defTabSz="457200">
                        <a:defRPr sz="1800"/>
                      </a:pPr>
                      <a:r>
                        <a:rPr sz="1200"/>
                        <a:t>B</a:t>
                      </a:r>
                    </a:p>
                  </a:txBody>
                  <a:tcPr marL="76200" marR="76200" marT="76200" marB="76200" anchor="ctr" horzOverflow="overflow">
                    <a:solidFill>
                      <a:srgbClr val="F5F5F5"/>
                    </a:solidFill>
                  </a:tcPr>
                </a:tc>
                <a:tc>
                  <a:txBody>
                    <a:bodyPr/>
                    <a:lstStyle/>
                    <a:p>
                      <a:pPr defTabSz="457200">
                        <a:defRPr sz="1800"/>
                      </a:pPr>
                      <a:r>
                        <a:rPr sz="1200"/>
                        <a:t>6</a:t>
                      </a:r>
                    </a:p>
                  </a:txBody>
                  <a:tcPr marL="76200" marR="76200" marT="76200" marB="76200" anchor="ctr" horzOverflow="overflow">
                    <a:solidFill>
                      <a:srgbClr val="F5F5F5"/>
                    </a:solidFill>
                  </a:tcPr>
                </a:tc>
                <a:tc>
                  <a:txBody>
                    <a:bodyPr/>
                    <a:lstStyle/>
                    <a:p>
                      <a:pPr defTabSz="457200">
                        <a:defRPr sz="1800"/>
                      </a:pPr>
                      <a:r>
                        <a:rPr sz="1200"/>
                        <a:t>5</a:t>
                      </a:r>
                    </a:p>
                  </a:txBody>
                  <a:tcPr marL="76200" marR="76200" marT="76200" marB="76200" anchor="ctr" horzOverflow="overflow">
                    <a:solidFill>
                      <a:srgbClr val="F5F5F5"/>
                    </a:solidFill>
                  </a:tcPr>
                </a:tc>
                <a:tc>
                  <a:txBody>
                    <a:bodyPr/>
                    <a:lstStyle/>
                    <a:p>
                      <a:pPr defTabSz="457200">
                        <a:defRPr sz="1800"/>
                      </a:pPr>
                      <a:r>
                        <a:rPr sz="1200"/>
                        <a:t>0.356251</a:t>
                      </a:r>
                    </a:p>
                  </a:txBody>
                  <a:tcPr marL="76200" marR="76200" marT="76200" marB="76200" anchor="ctr" horzOverflow="overflow">
                    <a:solidFill>
                      <a:srgbClr val="F5F5F5"/>
                    </a:solid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Data ready for Machine Learning"/>
          <p:cNvSpPr txBox="1">
            <a:spLocks noGrp="1"/>
          </p:cNvSpPr>
          <p:nvPr>
            <p:ph type="title"/>
          </p:nvPr>
        </p:nvSpPr>
        <p:spPr>
          <a:prstGeom prst="rect">
            <a:avLst/>
          </a:prstGeom>
        </p:spPr>
        <p:txBody>
          <a:bodyPr/>
          <a:lstStyle>
            <a:lvl1pPr defTabSz="905255">
              <a:defRPr sz="4356"/>
            </a:lvl1pPr>
          </a:lstStyle>
          <a:p>
            <a:r>
              <a:t>Data ready for Machine Learning</a:t>
            </a:r>
          </a:p>
        </p:txBody>
      </p:sp>
      <p:sp>
        <p:nvSpPr>
          <p:cNvPr id="176" name="Categorical columns converted to one-hot form (others left in original numerical form):"/>
          <p:cNvSpPr txBox="1">
            <a:spLocks noGrp="1"/>
          </p:cNvSpPr>
          <p:nvPr>
            <p:ph type="body" idx="1"/>
          </p:nvPr>
        </p:nvSpPr>
        <p:spPr>
          <a:prstGeom prst="rect">
            <a:avLst/>
          </a:prstGeom>
        </p:spPr>
        <p:txBody>
          <a:bodyPr/>
          <a:lstStyle/>
          <a:p>
            <a:r>
              <a:t>Categorical columns converted to one-hot form (others left in original numerical form):</a:t>
            </a:r>
          </a:p>
        </p:txBody>
      </p:sp>
      <p:graphicFrame>
        <p:nvGraphicFramePr>
          <p:cNvPr id="177" name="Table 1"/>
          <p:cNvGraphicFramePr/>
          <p:nvPr>
            <p:extLst>
              <p:ext uri="{D42A27DB-BD31-4B8C-83A1-F6EECF244321}">
                <p14:modId xmlns:p14="http://schemas.microsoft.com/office/powerpoint/2010/main" val="2496381054"/>
              </p:ext>
            </p:extLst>
          </p:nvPr>
        </p:nvGraphicFramePr>
        <p:xfrm>
          <a:off x="362607" y="3169231"/>
          <a:ext cx="8534400" cy="2130117"/>
        </p:xfrm>
        <a:graphic>
          <a:graphicData uri="http://schemas.openxmlformats.org/drawingml/2006/table">
            <a:tbl>
              <a:tblPr firstRow="1" firstCol="1" bandRow="1">
                <a:tableStyleId>{4C3C2611-4C71-4FC5-86AE-919BDF0F9419}</a:tableStyleId>
              </a:tblPr>
              <a:tblGrid>
                <a:gridCol w="1905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571500">
                  <a:extLst>
                    <a:ext uri="{9D8B030D-6E8A-4147-A177-3AD203B41FA5}">
                      <a16:colId xmlns:a16="http://schemas.microsoft.com/office/drawing/2014/main" val="20002"/>
                    </a:ext>
                  </a:extLst>
                </a:gridCol>
                <a:gridCol w="9398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01700">
                  <a:extLst>
                    <a:ext uri="{9D8B030D-6E8A-4147-A177-3AD203B41FA5}">
                      <a16:colId xmlns:a16="http://schemas.microsoft.com/office/drawing/2014/main" val="20005"/>
                    </a:ext>
                  </a:extLst>
                </a:gridCol>
                <a:gridCol w="889000">
                  <a:extLst>
                    <a:ext uri="{9D8B030D-6E8A-4147-A177-3AD203B41FA5}">
                      <a16:colId xmlns:a16="http://schemas.microsoft.com/office/drawing/2014/main" val="20006"/>
                    </a:ext>
                  </a:extLst>
                </a:gridCol>
                <a:gridCol w="914400">
                  <a:extLst>
                    <a:ext uri="{9D8B030D-6E8A-4147-A177-3AD203B41FA5}">
                      <a16:colId xmlns:a16="http://schemas.microsoft.com/office/drawing/2014/main" val="20007"/>
                    </a:ext>
                  </a:extLst>
                </a:gridCol>
                <a:gridCol w="889000">
                  <a:extLst>
                    <a:ext uri="{9D8B030D-6E8A-4147-A177-3AD203B41FA5}">
                      <a16:colId xmlns:a16="http://schemas.microsoft.com/office/drawing/2014/main" val="20008"/>
                    </a:ext>
                  </a:extLst>
                </a:gridCol>
                <a:gridCol w="876300">
                  <a:extLst>
                    <a:ext uri="{9D8B030D-6E8A-4147-A177-3AD203B41FA5}">
                      <a16:colId xmlns:a16="http://schemas.microsoft.com/office/drawing/2014/main" val="20009"/>
                    </a:ext>
                  </a:extLst>
                </a:gridCol>
                <a:gridCol w="863600">
                  <a:extLst>
                    <a:ext uri="{9D8B030D-6E8A-4147-A177-3AD203B41FA5}">
                      <a16:colId xmlns:a16="http://schemas.microsoft.com/office/drawing/2014/main" val="20010"/>
                    </a:ext>
                  </a:extLst>
                </a:gridCol>
              </a:tblGrid>
              <a:tr h="362245">
                <a:tc gridSpan="11">
                  <a:txBody>
                    <a:bodyPr/>
                    <a:lstStyle/>
                    <a:p>
                      <a:pPr algn="l">
                        <a:defRPr sz="1800" b="0">
                          <a:solidFill>
                            <a:srgbClr val="000000"/>
                          </a:solidFill>
                        </a:defRPr>
                      </a:pPr>
                      <a:r>
                        <a:rPr sz="1600" dirty="0"/>
                        <a:t>Table 1</a:t>
                      </a:r>
                    </a:p>
                  </a:txBody>
                  <a:tcPr marL="0" marR="0" marT="0" marB="0" horzOverflow="overflow">
                    <a:lnL/>
                    <a:lnR/>
                    <a:lnT/>
                    <a:lnB w="12700">
                      <a:solidFill>
                        <a:srgbClr val="FFFFFF"/>
                      </a:solidFill>
                    </a:lnB>
                    <a:solidFill>
                      <a:srgbClr val="000000">
                        <a:alpha val="0"/>
                      </a:srgbClr>
                    </a:solidFill>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tc hMerge="1">
                  <a:txBody>
                    <a:bodyPr/>
                    <a:lstStyle/>
                    <a:p>
                      <a:endParaRPr lang="ja-JP"/>
                    </a:p>
                  </a:txBody>
                  <a:tcPr/>
                </a:tc>
                <a:extLst>
                  <a:ext uri="{0D108BD9-81ED-4DB2-BD59-A6C34878D82A}">
                    <a16:rowId xmlns:a16="http://schemas.microsoft.com/office/drawing/2014/main" val="10000"/>
                  </a:ext>
                </a:extLst>
              </a:tr>
              <a:tr h="407824">
                <a:tc>
                  <a:txBody>
                    <a:bodyPr/>
                    <a:lstStyle/>
                    <a:p>
                      <a:pPr algn="l">
                        <a:defRPr sz="1800"/>
                      </a:pPr>
                      <a:endParaRPr sz="1600"/>
                    </a:p>
                  </a:txBody>
                  <a:tcPr marL="0" marR="0" marT="0" marB="0" horzOverflow="overflow">
                    <a:lnT w="12700">
                      <a:solidFill>
                        <a:srgbClr val="FFFFFF"/>
                      </a:solidFill>
                    </a:lnT>
                    <a:lnB w="38100">
                      <a:solidFill>
                        <a:srgbClr val="FFFFFF"/>
                      </a:solidFill>
                    </a:lnB>
                  </a:tcPr>
                </a:tc>
                <a:tc>
                  <a:txBody>
                    <a:bodyPr/>
                    <a:lstStyle/>
                    <a:p>
                      <a:pPr algn="l">
                        <a:defRPr sz="1800"/>
                      </a:pPr>
                      <a:r>
                        <a:rPr sz="1600" b="1">
                          <a:solidFill>
                            <a:srgbClr val="FFFFFF"/>
                          </a:solidFill>
                        </a:rPr>
                        <a:t>pgain</a:t>
                      </a:r>
                    </a:p>
                  </a:txBody>
                  <a:tcPr marL="0" marR="0" marT="0" marB="0" horzOverflow="overflow">
                    <a:lnT w="12700">
                      <a:solidFill>
                        <a:srgbClr val="FFFFFF"/>
                      </a:solidFill>
                    </a:lnT>
                    <a:lnB w="38100">
                      <a:solidFill>
                        <a:srgbClr val="FFFFFF"/>
                      </a:solidFill>
                    </a:lnB>
                    <a:solidFill>
                      <a:schemeClr val="accent1"/>
                    </a:solidFill>
                  </a:tcPr>
                </a:tc>
                <a:tc>
                  <a:txBody>
                    <a:bodyPr/>
                    <a:lstStyle/>
                    <a:p>
                      <a:pPr algn="l">
                        <a:defRPr sz="1800"/>
                      </a:pPr>
                      <a:r>
                        <a:rPr sz="1600" b="1">
                          <a:solidFill>
                            <a:srgbClr val="FFFFFF"/>
                          </a:solidFill>
                        </a:rPr>
                        <a:t>vgain</a:t>
                      </a:r>
                    </a:p>
                  </a:txBody>
                  <a:tcPr marL="0" marR="0" marT="0" marB="0" horzOverflow="overflow">
                    <a:lnT w="12700">
                      <a:solidFill>
                        <a:srgbClr val="FFFFFF"/>
                      </a:solidFill>
                    </a:lnT>
                    <a:lnB w="38100">
                      <a:solidFill>
                        <a:srgbClr val="FFFFFF"/>
                      </a:solidFill>
                    </a:lnB>
                    <a:solidFill>
                      <a:schemeClr val="accent1"/>
                    </a:solidFill>
                  </a:tcPr>
                </a:tc>
                <a:tc>
                  <a:txBody>
                    <a:bodyPr/>
                    <a:lstStyle/>
                    <a:p>
                      <a:pPr algn="l">
                        <a:defRPr sz="1800"/>
                      </a:pPr>
                      <a:r>
                        <a:rPr sz="1600" b="1" dirty="0">
                          <a:solidFill>
                            <a:srgbClr val="FFFFFF"/>
                          </a:solidFill>
                        </a:rPr>
                        <a:t>class</a:t>
                      </a:r>
                    </a:p>
                  </a:txBody>
                  <a:tcPr marL="0" marR="0" marT="0" marB="0" horzOverflow="overflow">
                    <a:lnT w="12700">
                      <a:solidFill>
                        <a:srgbClr val="FFFFFF"/>
                      </a:solidFill>
                    </a:lnT>
                    <a:lnB w="38100">
                      <a:solidFill>
                        <a:srgbClr val="FFFFFF"/>
                      </a:solidFill>
                    </a:lnB>
                    <a:solidFill>
                      <a:schemeClr val="accent1"/>
                    </a:solidFill>
                  </a:tcPr>
                </a:tc>
                <a:tc>
                  <a:txBody>
                    <a:bodyPr/>
                    <a:lstStyle/>
                    <a:p>
                      <a:pPr algn="l">
                        <a:defRPr sz="1800"/>
                      </a:pPr>
                      <a:r>
                        <a:rPr sz="1600" b="1" dirty="0" err="1">
                          <a:solidFill>
                            <a:srgbClr val="FFFFFF"/>
                          </a:solidFill>
                        </a:rPr>
                        <a:t>motor_A</a:t>
                      </a:r>
                      <a:endParaRPr sz="1600" b="1" dirty="0">
                        <a:solidFill>
                          <a:srgbClr val="FFFFFF"/>
                        </a:solidFill>
                      </a:endParaRPr>
                    </a:p>
                  </a:txBody>
                  <a:tcPr marL="0" marR="0" marT="0" marB="0" horzOverflow="overflow">
                    <a:lnT w="12700">
                      <a:solidFill>
                        <a:srgbClr val="FFFFFF"/>
                      </a:solidFill>
                    </a:lnT>
                    <a:lnB w="38100">
                      <a:solidFill>
                        <a:srgbClr val="FFFFFF"/>
                      </a:solidFill>
                    </a:lnB>
                    <a:solidFill>
                      <a:schemeClr val="accent1"/>
                    </a:solidFill>
                  </a:tcPr>
                </a:tc>
                <a:tc>
                  <a:txBody>
                    <a:bodyPr/>
                    <a:lstStyle/>
                    <a:p>
                      <a:pPr algn="l">
                        <a:defRPr sz="1800"/>
                      </a:pPr>
                      <a:r>
                        <a:rPr sz="1600" b="1">
                          <a:solidFill>
                            <a:srgbClr val="FFFFFF"/>
                          </a:solidFill>
                        </a:rPr>
                        <a:t>motor_B</a:t>
                      </a:r>
                    </a:p>
                  </a:txBody>
                  <a:tcPr marL="0" marR="0" marT="0" marB="0" horzOverflow="overflow">
                    <a:lnT w="12700">
                      <a:solidFill>
                        <a:srgbClr val="FFFFFF"/>
                      </a:solidFill>
                    </a:lnT>
                    <a:lnB w="38100">
                      <a:solidFill>
                        <a:srgbClr val="FFFFFF"/>
                      </a:solidFill>
                    </a:lnB>
                    <a:solidFill>
                      <a:schemeClr val="accent1"/>
                    </a:solidFill>
                  </a:tcPr>
                </a:tc>
                <a:tc>
                  <a:txBody>
                    <a:bodyPr/>
                    <a:lstStyle/>
                    <a:p>
                      <a:pPr algn="l">
                        <a:defRPr sz="1800"/>
                      </a:pPr>
                      <a:r>
                        <a:rPr sz="1600" b="1">
                          <a:solidFill>
                            <a:srgbClr val="FFFFFF"/>
                          </a:solidFill>
                        </a:rPr>
                        <a:t>motor_C</a:t>
                      </a:r>
                    </a:p>
                  </a:txBody>
                  <a:tcPr marL="0" marR="0" marT="0" marB="0" horzOverflow="overflow">
                    <a:lnT w="12700">
                      <a:solidFill>
                        <a:srgbClr val="FFFFFF"/>
                      </a:solidFill>
                    </a:lnT>
                    <a:lnB w="38100">
                      <a:solidFill>
                        <a:srgbClr val="FFFFFF"/>
                      </a:solidFill>
                    </a:lnB>
                    <a:solidFill>
                      <a:schemeClr val="accent1"/>
                    </a:solidFill>
                  </a:tcPr>
                </a:tc>
                <a:tc>
                  <a:txBody>
                    <a:bodyPr/>
                    <a:lstStyle/>
                    <a:p>
                      <a:pPr algn="l">
                        <a:defRPr sz="1800"/>
                      </a:pPr>
                      <a:r>
                        <a:rPr sz="1600" b="1">
                          <a:solidFill>
                            <a:srgbClr val="FFFFFF"/>
                          </a:solidFill>
                        </a:rPr>
                        <a:t>motor_D</a:t>
                      </a:r>
                    </a:p>
                  </a:txBody>
                  <a:tcPr marL="0" marR="0" marT="0" marB="0" horzOverflow="overflow">
                    <a:lnT w="12700">
                      <a:solidFill>
                        <a:srgbClr val="FFFFFF"/>
                      </a:solidFill>
                    </a:lnT>
                    <a:lnB w="38100">
                      <a:solidFill>
                        <a:srgbClr val="FFFFFF"/>
                      </a:solidFill>
                    </a:lnB>
                    <a:solidFill>
                      <a:schemeClr val="accent1"/>
                    </a:solidFill>
                  </a:tcPr>
                </a:tc>
                <a:tc>
                  <a:txBody>
                    <a:bodyPr/>
                    <a:lstStyle/>
                    <a:p>
                      <a:pPr algn="l">
                        <a:defRPr sz="1800"/>
                      </a:pPr>
                      <a:r>
                        <a:rPr sz="1600" b="1">
                          <a:solidFill>
                            <a:srgbClr val="FFFFFF"/>
                          </a:solidFill>
                        </a:rPr>
                        <a:t>motor_E</a:t>
                      </a:r>
                    </a:p>
                  </a:txBody>
                  <a:tcPr marL="0" marR="0" marT="0" marB="0" horzOverflow="overflow">
                    <a:lnT w="12700">
                      <a:solidFill>
                        <a:srgbClr val="FFFFFF"/>
                      </a:solidFill>
                    </a:lnT>
                    <a:lnB w="38100">
                      <a:solidFill>
                        <a:srgbClr val="FFFFFF"/>
                      </a:solidFill>
                    </a:lnB>
                    <a:solidFill>
                      <a:schemeClr val="accent1"/>
                    </a:solidFill>
                  </a:tcPr>
                </a:tc>
                <a:tc>
                  <a:txBody>
                    <a:bodyPr/>
                    <a:lstStyle/>
                    <a:p>
                      <a:pPr algn="l">
                        <a:defRPr sz="1800"/>
                      </a:pPr>
                      <a:r>
                        <a:rPr sz="1600" b="1">
                          <a:solidFill>
                            <a:srgbClr val="FFFFFF"/>
                          </a:solidFill>
                        </a:rPr>
                        <a:t>screw_A</a:t>
                      </a:r>
                    </a:p>
                  </a:txBody>
                  <a:tcPr marL="0" marR="0" marT="0" marB="0" horzOverflow="overflow">
                    <a:lnT w="12700">
                      <a:solidFill>
                        <a:srgbClr val="FFFFFF"/>
                      </a:solidFill>
                    </a:lnT>
                    <a:lnB w="38100">
                      <a:solidFill>
                        <a:srgbClr val="FFFFFF"/>
                      </a:solidFill>
                    </a:lnB>
                    <a:solidFill>
                      <a:schemeClr val="accent1"/>
                    </a:solidFill>
                  </a:tcPr>
                </a:tc>
                <a:tc>
                  <a:txBody>
                    <a:bodyPr/>
                    <a:lstStyle/>
                    <a:p>
                      <a:pPr algn="l">
                        <a:defRPr sz="1800"/>
                      </a:pPr>
                      <a:r>
                        <a:rPr sz="1600" b="1" dirty="0" err="1">
                          <a:solidFill>
                            <a:srgbClr val="FFFFFF"/>
                          </a:solidFill>
                        </a:rPr>
                        <a:t>screw_B</a:t>
                      </a:r>
                      <a:endParaRPr sz="1600" b="1" dirty="0">
                        <a:solidFill>
                          <a:srgbClr val="FFFFFF"/>
                        </a:solidFill>
                      </a:endParaRPr>
                    </a:p>
                  </a:txBody>
                  <a:tcPr marL="0" marR="0" marT="0" marB="0" horzOverflow="overflow">
                    <a:lnT w="12700">
                      <a:solidFill>
                        <a:srgbClr val="FFFFFF"/>
                      </a:solidFill>
                    </a:lnT>
                    <a:lnB w="38100">
                      <a:solidFill>
                        <a:srgbClr val="FFFFFF"/>
                      </a:solidFill>
                    </a:lnB>
                    <a:solidFill>
                      <a:schemeClr val="accent1"/>
                    </a:solidFill>
                  </a:tcPr>
                </a:tc>
                <a:extLst>
                  <a:ext uri="{0D108BD9-81ED-4DB2-BD59-A6C34878D82A}">
                    <a16:rowId xmlns:a16="http://schemas.microsoft.com/office/drawing/2014/main" val="10001"/>
                  </a:ext>
                </a:extLst>
              </a:tr>
              <a:tr h="279052">
                <a:tc>
                  <a:txBody>
                    <a:bodyPr/>
                    <a:lstStyle/>
                    <a:p>
                      <a:pPr algn="l">
                        <a:defRPr sz="1800" b="0">
                          <a:solidFill>
                            <a:srgbClr val="000000"/>
                          </a:solidFill>
                        </a:defRPr>
                      </a:pPr>
                      <a:r>
                        <a:rPr sz="1600" b="1">
                          <a:solidFill>
                            <a:srgbClr val="FFFFFF"/>
                          </a:solidFill>
                        </a:rPr>
                        <a:t>0</a:t>
                      </a:r>
                    </a:p>
                  </a:txBody>
                  <a:tcPr marL="0" marR="0" marT="0" marB="0" horzOverflow="overflow">
                    <a:lnT w="38100">
                      <a:solidFill>
                        <a:srgbClr val="FFFFFF"/>
                      </a:solidFill>
                    </a:lnT>
                  </a:tcPr>
                </a:tc>
                <a:tc>
                  <a:txBody>
                    <a:bodyPr/>
                    <a:lstStyle/>
                    <a:p>
                      <a:pPr algn="l">
                        <a:defRPr sz="1800"/>
                      </a:pPr>
                      <a:r>
                        <a:rPr sz="1600"/>
                        <a:t>5</a:t>
                      </a:r>
                    </a:p>
                  </a:txBody>
                  <a:tcPr marL="0" marR="0" marT="0" marB="0" horzOverflow="overflow">
                    <a:lnT w="38100">
                      <a:solidFill>
                        <a:srgbClr val="FFFFFF"/>
                      </a:solidFill>
                    </a:lnT>
                    <a:solidFill>
                      <a:srgbClr val="CFD7E7"/>
                    </a:solidFill>
                  </a:tcPr>
                </a:tc>
                <a:tc>
                  <a:txBody>
                    <a:bodyPr/>
                    <a:lstStyle/>
                    <a:p>
                      <a:pPr algn="l">
                        <a:defRPr sz="1800"/>
                      </a:pPr>
                      <a:r>
                        <a:rPr sz="1600"/>
                        <a:t>4</a:t>
                      </a:r>
                    </a:p>
                  </a:txBody>
                  <a:tcPr marL="0" marR="0" marT="0" marB="0" horzOverflow="overflow">
                    <a:lnT w="38100">
                      <a:solidFill>
                        <a:srgbClr val="FFFFFF"/>
                      </a:solidFill>
                    </a:lnT>
                    <a:solidFill>
                      <a:srgbClr val="CFD7E7"/>
                    </a:solidFill>
                  </a:tcPr>
                </a:tc>
                <a:tc>
                  <a:txBody>
                    <a:bodyPr/>
                    <a:lstStyle/>
                    <a:p>
                      <a:pPr algn="l">
                        <a:defRPr sz="1800"/>
                      </a:pPr>
                      <a:r>
                        <a:rPr sz="1600"/>
                        <a:t>0.281251</a:t>
                      </a:r>
                    </a:p>
                  </a:txBody>
                  <a:tcPr marL="0" marR="0" marT="0" marB="0" horzOverflow="overflow">
                    <a:lnT w="38100">
                      <a:solidFill>
                        <a:srgbClr val="FFFFFF"/>
                      </a:solidFill>
                    </a:lnT>
                    <a:solidFill>
                      <a:srgbClr val="CFD7E7"/>
                    </a:solidFill>
                  </a:tcPr>
                </a:tc>
                <a:tc>
                  <a:txBody>
                    <a:bodyPr/>
                    <a:lstStyle/>
                    <a:p>
                      <a:pPr algn="l">
                        <a:defRPr sz="1800"/>
                      </a:pPr>
                      <a:r>
                        <a:rPr sz="1600"/>
                        <a:t>0</a:t>
                      </a:r>
                    </a:p>
                  </a:txBody>
                  <a:tcPr marL="0" marR="0" marT="0" marB="0" horzOverflow="overflow">
                    <a:lnT w="38100">
                      <a:solidFill>
                        <a:srgbClr val="FFFFFF"/>
                      </a:solidFill>
                    </a:lnT>
                    <a:solidFill>
                      <a:srgbClr val="CFD7E7"/>
                    </a:solidFill>
                  </a:tcPr>
                </a:tc>
                <a:tc>
                  <a:txBody>
                    <a:bodyPr/>
                    <a:lstStyle/>
                    <a:p>
                      <a:pPr algn="l">
                        <a:defRPr sz="1800"/>
                      </a:pPr>
                      <a:r>
                        <a:rPr sz="1600"/>
                        <a:t>0</a:t>
                      </a:r>
                    </a:p>
                  </a:txBody>
                  <a:tcPr marL="0" marR="0" marT="0" marB="0" horzOverflow="overflow">
                    <a:lnT w="38100">
                      <a:solidFill>
                        <a:srgbClr val="FFFFFF"/>
                      </a:solidFill>
                    </a:lnT>
                    <a:solidFill>
                      <a:srgbClr val="CFD7E7"/>
                    </a:solidFill>
                  </a:tcPr>
                </a:tc>
                <a:tc>
                  <a:txBody>
                    <a:bodyPr/>
                    <a:lstStyle/>
                    <a:p>
                      <a:pPr algn="l">
                        <a:defRPr sz="1800"/>
                      </a:pPr>
                      <a:r>
                        <a:rPr sz="1600" dirty="0"/>
                        <a:t>0</a:t>
                      </a:r>
                    </a:p>
                  </a:txBody>
                  <a:tcPr marL="0" marR="0" marT="0" marB="0" horzOverflow="overflow">
                    <a:lnT w="38100">
                      <a:solidFill>
                        <a:srgbClr val="FFFFFF"/>
                      </a:solidFill>
                    </a:lnT>
                    <a:solidFill>
                      <a:srgbClr val="CFD7E7"/>
                    </a:solidFill>
                  </a:tcPr>
                </a:tc>
                <a:tc>
                  <a:txBody>
                    <a:bodyPr/>
                    <a:lstStyle/>
                    <a:p>
                      <a:pPr algn="l">
                        <a:defRPr sz="1800"/>
                      </a:pPr>
                      <a:r>
                        <a:rPr sz="1600"/>
                        <a:t>0</a:t>
                      </a:r>
                    </a:p>
                  </a:txBody>
                  <a:tcPr marL="0" marR="0" marT="0" marB="0" horzOverflow="overflow">
                    <a:lnT w="38100">
                      <a:solidFill>
                        <a:srgbClr val="FFFFFF"/>
                      </a:solidFill>
                    </a:lnT>
                    <a:solidFill>
                      <a:srgbClr val="CFD7E7"/>
                    </a:solidFill>
                  </a:tcPr>
                </a:tc>
                <a:tc>
                  <a:txBody>
                    <a:bodyPr/>
                    <a:lstStyle/>
                    <a:p>
                      <a:pPr algn="l">
                        <a:defRPr sz="1800"/>
                      </a:pPr>
                      <a:r>
                        <a:rPr sz="1600"/>
                        <a:t>1</a:t>
                      </a:r>
                    </a:p>
                  </a:txBody>
                  <a:tcPr marL="0" marR="0" marT="0" marB="0" horzOverflow="overflow">
                    <a:lnT w="38100">
                      <a:solidFill>
                        <a:srgbClr val="FFFFFF"/>
                      </a:solidFill>
                    </a:lnT>
                    <a:solidFill>
                      <a:srgbClr val="CFD7E7"/>
                    </a:solidFill>
                  </a:tcPr>
                </a:tc>
                <a:tc>
                  <a:txBody>
                    <a:bodyPr/>
                    <a:lstStyle/>
                    <a:p>
                      <a:pPr algn="l">
                        <a:defRPr sz="1800"/>
                      </a:pPr>
                      <a:r>
                        <a:rPr sz="1600"/>
                        <a:t>0</a:t>
                      </a:r>
                    </a:p>
                  </a:txBody>
                  <a:tcPr marL="0" marR="0" marT="0" marB="0" horzOverflow="overflow">
                    <a:lnT w="38100">
                      <a:solidFill>
                        <a:srgbClr val="FFFFFF"/>
                      </a:solidFill>
                    </a:lnT>
                    <a:solidFill>
                      <a:srgbClr val="CFD7E7"/>
                    </a:solidFill>
                  </a:tcPr>
                </a:tc>
                <a:tc>
                  <a:txBody>
                    <a:bodyPr/>
                    <a:lstStyle/>
                    <a:p>
                      <a:pPr algn="l">
                        <a:defRPr sz="1800"/>
                      </a:pPr>
                      <a:r>
                        <a:rPr sz="1600"/>
                        <a:t>0</a:t>
                      </a:r>
                    </a:p>
                  </a:txBody>
                  <a:tcPr marL="0" marR="0" marT="0" marB="0" horzOverflow="overflow">
                    <a:lnT w="38100">
                      <a:solidFill>
                        <a:srgbClr val="FFFFFF"/>
                      </a:solidFill>
                    </a:lnT>
                    <a:solidFill>
                      <a:srgbClr val="CFD7E7"/>
                    </a:solidFill>
                  </a:tcPr>
                </a:tc>
                <a:extLst>
                  <a:ext uri="{0D108BD9-81ED-4DB2-BD59-A6C34878D82A}">
                    <a16:rowId xmlns:a16="http://schemas.microsoft.com/office/drawing/2014/main" val="10002"/>
                  </a:ext>
                </a:extLst>
              </a:tr>
              <a:tr h="279052">
                <a:tc>
                  <a:txBody>
                    <a:bodyPr/>
                    <a:lstStyle/>
                    <a:p>
                      <a:pPr algn="l">
                        <a:defRPr sz="1800" b="0">
                          <a:solidFill>
                            <a:srgbClr val="000000"/>
                          </a:solidFill>
                        </a:defRPr>
                      </a:pPr>
                      <a:r>
                        <a:rPr sz="1600" b="1">
                          <a:solidFill>
                            <a:srgbClr val="FFFFFF"/>
                          </a:solidFill>
                        </a:rPr>
                        <a:t>1</a:t>
                      </a:r>
                    </a:p>
                  </a:txBody>
                  <a:tcPr marL="0" marR="0" marT="0" marB="0" horzOverflow="overflow"/>
                </a:tc>
                <a:tc>
                  <a:txBody>
                    <a:bodyPr/>
                    <a:lstStyle/>
                    <a:p>
                      <a:pPr algn="l">
                        <a:defRPr sz="1800"/>
                      </a:pPr>
                      <a:r>
                        <a:rPr sz="1600"/>
                        <a:t>6</a:t>
                      </a:r>
                    </a:p>
                  </a:txBody>
                  <a:tcPr marL="0" marR="0" marT="0" marB="0" horzOverflow="overflow">
                    <a:solidFill>
                      <a:srgbClr val="E8ECF4"/>
                    </a:solidFill>
                  </a:tcPr>
                </a:tc>
                <a:tc>
                  <a:txBody>
                    <a:bodyPr/>
                    <a:lstStyle/>
                    <a:p>
                      <a:pPr algn="l">
                        <a:defRPr sz="1800"/>
                      </a:pPr>
                      <a:r>
                        <a:rPr sz="1600"/>
                        <a:t>5</a:t>
                      </a:r>
                    </a:p>
                  </a:txBody>
                  <a:tcPr marL="0" marR="0" marT="0" marB="0" horzOverflow="overflow">
                    <a:solidFill>
                      <a:srgbClr val="E8ECF4"/>
                    </a:solidFill>
                  </a:tcPr>
                </a:tc>
                <a:tc>
                  <a:txBody>
                    <a:bodyPr/>
                    <a:lstStyle/>
                    <a:p>
                      <a:pPr algn="l">
                        <a:defRPr sz="1800"/>
                      </a:pPr>
                      <a:r>
                        <a:rPr sz="1600"/>
                        <a:t>0.506252</a:t>
                      </a:r>
                    </a:p>
                  </a:txBody>
                  <a:tcPr marL="0" marR="0" marT="0" marB="0" horzOverflow="overflow">
                    <a:solidFill>
                      <a:srgbClr val="E8ECF4"/>
                    </a:solidFill>
                  </a:tcPr>
                </a:tc>
                <a:tc>
                  <a:txBody>
                    <a:bodyPr/>
                    <a:lstStyle/>
                    <a:p>
                      <a:pPr algn="l">
                        <a:defRPr sz="1800"/>
                      </a:pPr>
                      <a:r>
                        <a:rPr sz="1600"/>
                        <a:t>0</a:t>
                      </a:r>
                    </a:p>
                  </a:txBody>
                  <a:tcPr marL="0" marR="0" marT="0" marB="0" horzOverflow="overflow">
                    <a:solidFill>
                      <a:srgbClr val="E8ECF4"/>
                    </a:solidFill>
                  </a:tcPr>
                </a:tc>
                <a:tc>
                  <a:txBody>
                    <a:bodyPr/>
                    <a:lstStyle/>
                    <a:p>
                      <a:pPr algn="l">
                        <a:defRPr sz="1800"/>
                      </a:pPr>
                      <a:r>
                        <a:rPr sz="1600"/>
                        <a:t>1</a:t>
                      </a:r>
                    </a:p>
                  </a:txBody>
                  <a:tcPr marL="0" marR="0" marT="0" marB="0" horzOverflow="overflow">
                    <a:solidFill>
                      <a:srgbClr val="E8ECF4"/>
                    </a:solidFill>
                  </a:tcPr>
                </a:tc>
                <a:tc>
                  <a:txBody>
                    <a:bodyPr/>
                    <a:lstStyle/>
                    <a:p>
                      <a:pPr algn="l">
                        <a:defRPr sz="1800"/>
                      </a:pPr>
                      <a:r>
                        <a:rPr sz="1600"/>
                        <a:t>0</a:t>
                      </a:r>
                    </a:p>
                  </a:txBody>
                  <a:tcPr marL="0" marR="0" marT="0" marB="0" horzOverflow="overflow">
                    <a:solidFill>
                      <a:srgbClr val="E8ECF4"/>
                    </a:solidFill>
                  </a:tcPr>
                </a:tc>
                <a:tc>
                  <a:txBody>
                    <a:bodyPr/>
                    <a:lstStyle/>
                    <a:p>
                      <a:pPr algn="l">
                        <a:defRPr sz="1800"/>
                      </a:pPr>
                      <a:r>
                        <a:rPr sz="1600"/>
                        <a:t>0</a:t>
                      </a:r>
                    </a:p>
                  </a:txBody>
                  <a:tcPr marL="0" marR="0" marT="0" marB="0" horzOverflow="overflow">
                    <a:solidFill>
                      <a:srgbClr val="E8ECF4"/>
                    </a:solidFill>
                  </a:tcPr>
                </a:tc>
                <a:tc>
                  <a:txBody>
                    <a:bodyPr/>
                    <a:lstStyle/>
                    <a:p>
                      <a:pPr algn="l">
                        <a:defRPr sz="1800"/>
                      </a:pPr>
                      <a:r>
                        <a:rPr sz="1600"/>
                        <a:t>0</a:t>
                      </a:r>
                    </a:p>
                  </a:txBody>
                  <a:tcPr marL="0" marR="0" marT="0" marB="0" horzOverflow="overflow">
                    <a:solidFill>
                      <a:srgbClr val="E8ECF4"/>
                    </a:solidFill>
                  </a:tcPr>
                </a:tc>
                <a:tc>
                  <a:txBody>
                    <a:bodyPr/>
                    <a:lstStyle/>
                    <a:p>
                      <a:pPr algn="l">
                        <a:defRPr sz="1800"/>
                      </a:pPr>
                      <a:r>
                        <a:rPr sz="1600"/>
                        <a:t>0</a:t>
                      </a:r>
                    </a:p>
                  </a:txBody>
                  <a:tcPr marL="0" marR="0" marT="0" marB="0" horzOverflow="overflow">
                    <a:solidFill>
                      <a:srgbClr val="E8ECF4"/>
                    </a:solidFill>
                  </a:tcPr>
                </a:tc>
                <a:tc>
                  <a:txBody>
                    <a:bodyPr/>
                    <a:lstStyle/>
                    <a:p>
                      <a:pPr algn="l">
                        <a:defRPr sz="1800"/>
                      </a:pPr>
                      <a:r>
                        <a:rPr sz="1600"/>
                        <a:t>0</a:t>
                      </a:r>
                    </a:p>
                  </a:txBody>
                  <a:tcPr marL="0" marR="0" marT="0" marB="0" horzOverflow="overflow">
                    <a:solidFill>
                      <a:srgbClr val="E8ECF4"/>
                    </a:solidFill>
                  </a:tcPr>
                </a:tc>
                <a:extLst>
                  <a:ext uri="{0D108BD9-81ED-4DB2-BD59-A6C34878D82A}">
                    <a16:rowId xmlns:a16="http://schemas.microsoft.com/office/drawing/2014/main" val="10003"/>
                  </a:ext>
                </a:extLst>
              </a:tr>
              <a:tr h="243330">
                <a:tc>
                  <a:txBody>
                    <a:bodyPr/>
                    <a:lstStyle/>
                    <a:p>
                      <a:pPr algn="l">
                        <a:defRPr sz="1800" b="0">
                          <a:solidFill>
                            <a:srgbClr val="000000"/>
                          </a:solidFill>
                        </a:defRPr>
                      </a:pPr>
                      <a:r>
                        <a:rPr sz="1600" b="1">
                          <a:solidFill>
                            <a:srgbClr val="FFFFFF"/>
                          </a:solidFill>
                        </a:rPr>
                        <a:t>2</a:t>
                      </a:r>
                    </a:p>
                  </a:txBody>
                  <a:tcPr marL="0" marR="0" marT="0" marB="0" horzOverflow="overflow"/>
                </a:tc>
                <a:tc>
                  <a:txBody>
                    <a:bodyPr/>
                    <a:lstStyle/>
                    <a:p>
                      <a:pPr algn="l">
                        <a:defRPr sz="1800"/>
                      </a:pPr>
                      <a:r>
                        <a:rPr sz="1600"/>
                        <a:t>4</a:t>
                      </a:r>
                    </a:p>
                  </a:txBody>
                  <a:tcPr marL="0" marR="0" marT="0" marB="0" horzOverflow="overflow">
                    <a:solidFill>
                      <a:srgbClr val="CFD7E7"/>
                    </a:solidFill>
                  </a:tcPr>
                </a:tc>
                <a:tc>
                  <a:txBody>
                    <a:bodyPr/>
                    <a:lstStyle/>
                    <a:p>
                      <a:pPr algn="l">
                        <a:defRPr sz="1800"/>
                      </a:pPr>
                      <a:r>
                        <a:rPr sz="1600"/>
                        <a:t>3</a:t>
                      </a:r>
                    </a:p>
                  </a:txBody>
                  <a:tcPr marL="0" marR="0" marT="0" marB="0" horzOverflow="overflow">
                    <a:solidFill>
                      <a:srgbClr val="CFD7E7"/>
                    </a:solidFill>
                  </a:tcPr>
                </a:tc>
                <a:tc>
                  <a:txBody>
                    <a:bodyPr/>
                    <a:lstStyle/>
                    <a:p>
                      <a:pPr algn="l">
                        <a:defRPr sz="1800"/>
                      </a:pPr>
                      <a:r>
                        <a:rPr sz="1600"/>
                        <a:t>0.356251</a:t>
                      </a:r>
                    </a:p>
                  </a:txBody>
                  <a:tcPr marL="0" marR="0" marT="0" marB="0" horzOverflow="overflow">
                    <a:solidFill>
                      <a:srgbClr val="CFD7E7"/>
                    </a:solidFill>
                  </a:tcPr>
                </a:tc>
                <a:tc>
                  <a:txBody>
                    <a:bodyPr/>
                    <a:lstStyle/>
                    <a:p>
                      <a:pPr algn="l">
                        <a:defRPr sz="1800"/>
                      </a:pPr>
                      <a:r>
                        <a:rPr sz="1600"/>
                        <a:t>0</a:t>
                      </a:r>
                    </a:p>
                  </a:txBody>
                  <a:tcPr marL="0" marR="0" marT="0" marB="0" horzOverflow="overflow">
                    <a:solidFill>
                      <a:srgbClr val="CFD7E7"/>
                    </a:solidFill>
                  </a:tcPr>
                </a:tc>
                <a:tc>
                  <a:txBody>
                    <a:bodyPr/>
                    <a:lstStyle/>
                    <a:p>
                      <a:pPr algn="l">
                        <a:defRPr sz="1800"/>
                      </a:pPr>
                      <a:r>
                        <a:rPr sz="1600"/>
                        <a:t>0</a:t>
                      </a:r>
                    </a:p>
                  </a:txBody>
                  <a:tcPr marL="0" marR="0" marT="0" marB="0" horzOverflow="overflow">
                    <a:solidFill>
                      <a:srgbClr val="CFD7E7"/>
                    </a:solidFill>
                  </a:tcPr>
                </a:tc>
                <a:tc>
                  <a:txBody>
                    <a:bodyPr/>
                    <a:lstStyle/>
                    <a:p>
                      <a:pPr algn="l">
                        <a:defRPr sz="1800"/>
                      </a:pPr>
                      <a:r>
                        <a:rPr sz="1600"/>
                        <a:t>0</a:t>
                      </a:r>
                    </a:p>
                  </a:txBody>
                  <a:tcPr marL="0" marR="0" marT="0" marB="0" horzOverflow="overflow">
                    <a:solidFill>
                      <a:srgbClr val="CFD7E7"/>
                    </a:solidFill>
                  </a:tcPr>
                </a:tc>
                <a:tc>
                  <a:txBody>
                    <a:bodyPr/>
                    <a:lstStyle/>
                    <a:p>
                      <a:pPr algn="l">
                        <a:defRPr sz="1800"/>
                      </a:pPr>
                      <a:r>
                        <a:rPr sz="1600"/>
                        <a:t>1</a:t>
                      </a:r>
                    </a:p>
                  </a:txBody>
                  <a:tcPr marL="0" marR="0" marT="0" marB="0" horzOverflow="overflow">
                    <a:solidFill>
                      <a:srgbClr val="CFD7E7"/>
                    </a:solidFill>
                  </a:tcPr>
                </a:tc>
                <a:tc>
                  <a:txBody>
                    <a:bodyPr/>
                    <a:lstStyle/>
                    <a:p>
                      <a:pPr algn="l">
                        <a:defRPr sz="1800"/>
                      </a:pPr>
                      <a:r>
                        <a:rPr sz="1600"/>
                        <a:t>0</a:t>
                      </a:r>
                    </a:p>
                  </a:txBody>
                  <a:tcPr marL="0" marR="0" marT="0" marB="0" horzOverflow="overflow">
                    <a:solidFill>
                      <a:srgbClr val="CFD7E7"/>
                    </a:solidFill>
                  </a:tcPr>
                </a:tc>
                <a:tc>
                  <a:txBody>
                    <a:bodyPr/>
                    <a:lstStyle/>
                    <a:p>
                      <a:pPr algn="l">
                        <a:defRPr sz="1800"/>
                      </a:pPr>
                      <a:r>
                        <a:rPr sz="1600"/>
                        <a:t>0</a:t>
                      </a:r>
                    </a:p>
                  </a:txBody>
                  <a:tcPr marL="0" marR="0" marT="0" marB="0" horzOverflow="overflow">
                    <a:solidFill>
                      <a:srgbClr val="CFD7E7"/>
                    </a:solidFill>
                  </a:tcPr>
                </a:tc>
                <a:tc>
                  <a:txBody>
                    <a:bodyPr/>
                    <a:lstStyle/>
                    <a:p>
                      <a:pPr algn="l">
                        <a:defRPr sz="1800"/>
                      </a:pPr>
                      <a:r>
                        <a:rPr sz="1600"/>
                        <a:t>0</a:t>
                      </a:r>
                    </a:p>
                  </a:txBody>
                  <a:tcPr marL="0" marR="0" marT="0" marB="0" horzOverflow="overflow">
                    <a:solidFill>
                      <a:srgbClr val="CFD7E7"/>
                    </a:solidFill>
                  </a:tcPr>
                </a:tc>
                <a:extLst>
                  <a:ext uri="{0D108BD9-81ED-4DB2-BD59-A6C34878D82A}">
                    <a16:rowId xmlns:a16="http://schemas.microsoft.com/office/drawing/2014/main" val="10004"/>
                  </a:ext>
                </a:extLst>
              </a:tr>
              <a:tr h="279052">
                <a:tc>
                  <a:txBody>
                    <a:bodyPr/>
                    <a:lstStyle/>
                    <a:p>
                      <a:pPr algn="l">
                        <a:defRPr sz="1800" b="0">
                          <a:solidFill>
                            <a:srgbClr val="000000"/>
                          </a:solidFill>
                        </a:defRPr>
                      </a:pPr>
                      <a:r>
                        <a:rPr sz="1600" b="1">
                          <a:solidFill>
                            <a:srgbClr val="FFFFFF"/>
                          </a:solidFill>
                        </a:rPr>
                        <a:t>3</a:t>
                      </a:r>
                    </a:p>
                  </a:txBody>
                  <a:tcPr marL="0" marR="0" marT="0" marB="0" horzOverflow="overflow"/>
                </a:tc>
                <a:tc>
                  <a:txBody>
                    <a:bodyPr/>
                    <a:lstStyle/>
                    <a:p>
                      <a:pPr algn="l">
                        <a:defRPr sz="1800"/>
                      </a:pPr>
                      <a:r>
                        <a:rPr sz="1600"/>
                        <a:t>3</a:t>
                      </a:r>
                    </a:p>
                  </a:txBody>
                  <a:tcPr marL="0" marR="0" marT="0" marB="0" horzOverflow="overflow">
                    <a:solidFill>
                      <a:srgbClr val="E8ECF4"/>
                    </a:solidFill>
                  </a:tcPr>
                </a:tc>
                <a:tc>
                  <a:txBody>
                    <a:bodyPr/>
                    <a:lstStyle/>
                    <a:p>
                      <a:pPr algn="l">
                        <a:defRPr sz="1800"/>
                      </a:pPr>
                      <a:r>
                        <a:rPr sz="1600"/>
                        <a:t>2</a:t>
                      </a:r>
                    </a:p>
                  </a:txBody>
                  <a:tcPr marL="0" marR="0" marT="0" marB="0" horzOverflow="overflow">
                    <a:solidFill>
                      <a:srgbClr val="E8ECF4"/>
                    </a:solidFill>
                  </a:tcPr>
                </a:tc>
                <a:tc>
                  <a:txBody>
                    <a:bodyPr/>
                    <a:lstStyle/>
                    <a:p>
                      <a:pPr algn="l">
                        <a:defRPr sz="1800"/>
                      </a:pPr>
                      <a:r>
                        <a:rPr sz="1600"/>
                        <a:t>5.500033</a:t>
                      </a:r>
                    </a:p>
                  </a:txBody>
                  <a:tcPr marL="0" marR="0" marT="0" marB="0" horzOverflow="overflow">
                    <a:solidFill>
                      <a:srgbClr val="E8ECF4"/>
                    </a:solidFill>
                  </a:tcPr>
                </a:tc>
                <a:tc>
                  <a:txBody>
                    <a:bodyPr/>
                    <a:lstStyle/>
                    <a:p>
                      <a:pPr algn="l">
                        <a:defRPr sz="1800"/>
                      </a:pPr>
                      <a:r>
                        <a:rPr sz="1600"/>
                        <a:t>0</a:t>
                      </a:r>
                    </a:p>
                  </a:txBody>
                  <a:tcPr marL="0" marR="0" marT="0" marB="0" horzOverflow="overflow">
                    <a:solidFill>
                      <a:srgbClr val="E8ECF4"/>
                    </a:solidFill>
                  </a:tcPr>
                </a:tc>
                <a:tc>
                  <a:txBody>
                    <a:bodyPr/>
                    <a:lstStyle/>
                    <a:p>
                      <a:pPr algn="l">
                        <a:defRPr sz="1800"/>
                      </a:pPr>
                      <a:r>
                        <a:rPr sz="1600"/>
                        <a:t>1</a:t>
                      </a:r>
                    </a:p>
                  </a:txBody>
                  <a:tcPr marL="0" marR="0" marT="0" marB="0" horzOverflow="overflow">
                    <a:solidFill>
                      <a:srgbClr val="E8ECF4"/>
                    </a:solidFill>
                  </a:tcPr>
                </a:tc>
                <a:tc>
                  <a:txBody>
                    <a:bodyPr/>
                    <a:lstStyle/>
                    <a:p>
                      <a:pPr algn="l">
                        <a:defRPr sz="1800"/>
                      </a:pPr>
                      <a:r>
                        <a:rPr sz="1600"/>
                        <a:t>0</a:t>
                      </a:r>
                    </a:p>
                  </a:txBody>
                  <a:tcPr marL="0" marR="0" marT="0" marB="0" horzOverflow="overflow">
                    <a:solidFill>
                      <a:srgbClr val="E8ECF4"/>
                    </a:solidFill>
                  </a:tcPr>
                </a:tc>
                <a:tc>
                  <a:txBody>
                    <a:bodyPr/>
                    <a:lstStyle/>
                    <a:p>
                      <a:pPr algn="l">
                        <a:defRPr sz="1800"/>
                      </a:pPr>
                      <a:r>
                        <a:rPr sz="1600"/>
                        <a:t>0</a:t>
                      </a:r>
                    </a:p>
                  </a:txBody>
                  <a:tcPr marL="0" marR="0" marT="0" marB="0" horzOverflow="overflow">
                    <a:solidFill>
                      <a:srgbClr val="E8ECF4"/>
                    </a:solidFill>
                  </a:tcPr>
                </a:tc>
                <a:tc>
                  <a:txBody>
                    <a:bodyPr/>
                    <a:lstStyle/>
                    <a:p>
                      <a:pPr algn="l">
                        <a:defRPr sz="1800"/>
                      </a:pPr>
                      <a:r>
                        <a:rPr sz="1600"/>
                        <a:t>0</a:t>
                      </a:r>
                    </a:p>
                  </a:txBody>
                  <a:tcPr marL="0" marR="0" marT="0" marB="0" horzOverflow="overflow">
                    <a:solidFill>
                      <a:srgbClr val="E8ECF4"/>
                    </a:solidFill>
                  </a:tcPr>
                </a:tc>
                <a:tc>
                  <a:txBody>
                    <a:bodyPr/>
                    <a:lstStyle/>
                    <a:p>
                      <a:pPr algn="l">
                        <a:defRPr sz="1800"/>
                      </a:pPr>
                      <a:r>
                        <a:rPr sz="1600"/>
                        <a:t>1</a:t>
                      </a:r>
                    </a:p>
                  </a:txBody>
                  <a:tcPr marL="0" marR="0" marT="0" marB="0" horzOverflow="overflow">
                    <a:solidFill>
                      <a:srgbClr val="E8ECF4"/>
                    </a:solidFill>
                  </a:tcPr>
                </a:tc>
                <a:tc>
                  <a:txBody>
                    <a:bodyPr/>
                    <a:lstStyle/>
                    <a:p>
                      <a:pPr algn="l">
                        <a:defRPr sz="1800"/>
                      </a:pPr>
                      <a:r>
                        <a:rPr sz="1600"/>
                        <a:t>0</a:t>
                      </a:r>
                    </a:p>
                  </a:txBody>
                  <a:tcPr marL="0" marR="0" marT="0" marB="0" horzOverflow="overflow">
                    <a:solidFill>
                      <a:srgbClr val="E8ECF4"/>
                    </a:solidFill>
                  </a:tcPr>
                </a:tc>
                <a:extLst>
                  <a:ext uri="{0D108BD9-81ED-4DB2-BD59-A6C34878D82A}">
                    <a16:rowId xmlns:a16="http://schemas.microsoft.com/office/drawing/2014/main" val="10005"/>
                  </a:ext>
                </a:extLst>
              </a:tr>
              <a:tr h="279052">
                <a:tc>
                  <a:txBody>
                    <a:bodyPr/>
                    <a:lstStyle/>
                    <a:p>
                      <a:pPr algn="l">
                        <a:defRPr sz="1800" b="0">
                          <a:solidFill>
                            <a:srgbClr val="000000"/>
                          </a:solidFill>
                        </a:defRPr>
                      </a:pPr>
                      <a:r>
                        <a:rPr sz="1600" b="1">
                          <a:solidFill>
                            <a:srgbClr val="FFFFFF"/>
                          </a:solidFill>
                        </a:rPr>
                        <a:t>4</a:t>
                      </a:r>
                    </a:p>
                  </a:txBody>
                  <a:tcPr marL="0" marR="0" marT="0" marB="0" horzOverflow="overflow"/>
                </a:tc>
                <a:tc>
                  <a:txBody>
                    <a:bodyPr/>
                    <a:lstStyle/>
                    <a:p>
                      <a:pPr algn="l">
                        <a:defRPr sz="1800"/>
                      </a:pPr>
                      <a:r>
                        <a:rPr sz="1600"/>
                        <a:t>6</a:t>
                      </a:r>
                    </a:p>
                  </a:txBody>
                  <a:tcPr marL="0" marR="0" marT="0" marB="0" horzOverflow="overflow">
                    <a:solidFill>
                      <a:srgbClr val="CFD7E7"/>
                    </a:solidFill>
                  </a:tcPr>
                </a:tc>
                <a:tc>
                  <a:txBody>
                    <a:bodyPr/>
                    <a:lstStyle/>
                    <a:p>
                      <a:pPr algn="l">
                        <a:defRPr sz="1800"/>
                      </a:pPr>
                      <a:r>
                        <a:rPr sz="1600"/>
                        <a:t>5</a:t>
                      </a:r>
                    </a:p>
                  </a:txBody>
                  <a:tcPr marL="0" marR="0" marT="0" marB="0" horzOverflow="overflow">
                    <a:solidFill>
                      <a:srgbClr val="CFD7E7"/>
                    </a:solidFill>
                  </a:tcPr>
                </a:tc>
                <a:tc>
                  <a:txBody>
                    <a:bodyPr/>
                    <a:lstStyle/>
                    <a:p>
                      <a:pPr algn="l">
                        <a:defRPr sz="1800"/>
                      </a:pPr>
                      <a:r>
                        <a:rPr sz="1600"/>
                        <a:t>0.356251</a:t>
                      </a:r>
                    </a:p>
                  </a:txBody>
                  <a:tcPr marL="0" marR="0" marT="0" marB="0" horzOverflow="overflow">
                    <a:solidFill>
                      <a:srgbClr val="CFD7E7"/>
                    </a:solidFill>
                  </a:tcPr>
                </a:tc>
                <a:tc>
                  <a:txBody>
                    <a:bodyPr/>
                    <a:lstStyle/>
                    <a:p>
                      <a:pPr algn="l">
                        <a:defRPr sz="1800"/>
                      </a:pPr>
                      <a:r>
                        <a:rPr sz="1600"/>
                        <a:t>0</a:t>
                      </a:r>
                    </a:p>
                  </a:txBody>
                  <a:tcPr marL="0" marR="0" marT="0" marB="0" horzOverflow="overflow">
                    <a:solidFill>
                      <a:srgbClr val="CFD7E7"/>
                    </a:solidFill>
                  </a:tcPr>
                </a:tc>
                <a:tc>
                  <a:txBody>
                    <a:bodyPr/>
                    <a:lstStyle/>
                    <a:p>
                      <a:pPr algn="l">
                        <a:defRPr sz="1800"/>
                      </a:pPr>
                      <a:r>
                        <a:rPr sz="1600"/>
                        <a:t>0</a:t>
                      </a:r>
                    </a:p>
                  </a:txBody>
                  <a:tcPr marL="0" marR="0" marT="0" marB="0" horzOverflow="overflow">
                    <a:solidFill>
                      <a:srgbClr val="CFD7E7"/>
                    </a:solidFill>
                  </a:tcPr>
                </a:tc>
                <a:tc>
                  <a:txBody>
                    <a:bodyPr/>
                    <a:lstStyle/>
                    <a:p>
                      <a:pPr algn="l">
                        <a:defRPr sz="1800"/>
                      </a:pPr>
                      <a:r>
                        <a:rPr sz="1600" dirty="0"/>
                        <a:t>0</a:t>
                      </a:r>
                    </a:p>
                  </a:txBody>
                  <a:tcPr marL="0" marR="0" marT="0" marB="0" horzOverflow="overflow">
                    <a:solidFill>
                      <a:srgbClr val="CFD7E7"/>
                    </a:solidFill>
                  </a:tcPr>
                </a:tc>
                <a:tc>
                  <a:txBody>
                    <a:bodyPr/>
                    <a:lstStyle/>
                    <a:p>
                      <a:pPr algn="l">
                        <a:defRPr sz="1800"/>
                      </a:pPr>
                      <a:r>
                        <a:rPr sz="1600"/>
                        <a:t>1</a:t>
                      </a:r>
                    </a:p>
                  </a:txBody>
                  <a:tcPr marL="0" marR="0" marT="0" marB="0" horzOverflow="overflow">
                    <a:solidFill>
                      <a:srgbClr val="CFD7E7"/>
                    </a:solidFill>
                  </a:tcPr>
                </a:tc>
                <a:tc>
                  <a:txBody>
                    <a:bodyPr/>
                    <a:lstStyle/>
                    <a:p>
                      <a:pPr algn="l">
                        <a:defRPr sz="1800"/>
                      </a:pPr>
                      <a:r>
                        <a:rPr sz="1600"/>
                        <a:t>0</a:t>
                      </a:r>
                    </a:p>
                  </a:txBody>
                  <a:tcPr marL="0" marR="0" marT="0" marB="0" horzOverflow="overflow">
                    <a:solidFill>
                      <a:srgbClr val="CFD7E7"/>
                    </a:solidFill>
                  </a:tcPr>
                </a:tc>
                <a:tc>
                  <a:txBody>
                    <a:bodyPr/>
                    <a:lstStyle/>
                    <a:p>
                      <a:pPr algn="l">
                        <a:defRPr sz="1800"/>
                      </a:pPr>
                      <a:r>
                        <a:rPr sz="1600"/>
                        <a:t>0</a:t>
                      </a:r>
                    </a:p>
                  </a:txBody>
                  <a:tcPr marL="0" marR="0" marT="0" marB="0" horzOverflow="overflow">
                    <a:solidFill>
                      <a:srgbClr val="CFD7E7"/>
                    </a:solidFill>
                  </a:tcPr>
                </a:tc>
                <a:tc>
                  <a:txBody>
                    <a:bodyPr/>
                    <a:lstStyle/>
                    <a:p>
                      <a:pPr algn="l">
                        <a:defRPr sz="1800"/>
                      </a:pPr>
                      <a:r>
                        <a:rPr sz="1600" dirty="0"/>
                        <a:t>1</a:t>
                      </a:r>
                    </a:p>
                  </a:txBody>
                  <a:tcPr marL="0" marR="0" marT="0" marB="0" horzOverflow="overflow">
                    <a:solidFill>
                      <a:srgbClr val="CFD7E7"/>
                    </a:solidFill>
                  </a:tcPr>
                </a:tc>
                <a:extLst>
                  <a:ext uri="{0D108BD9-81ED-4DB2-BD59-A6C34878D82A}">
                    <a16:rowId xmlns:a16="http://schemas.microsoft.com/office/drawing/2014/main" val="10006"/>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ur approach"/>
          <p:cNvSpPr txBox="1">
            <a:spLocks noGrp="1"/>
          </p:cNvSpPr>
          <p:nvPr>
            <p:ph type="title"/>
          </p:nvPr>
        </p:nvSpPr>
        <p:spPr>
          <a:prstGeom prst="rect">
            <a:avLst/>
          </a:prstGeom>
        </p:spPr>
        <p:txBody>
          <a:bodyPr/>
          <a:lstStyle/>
          <a:p>
            <a:r>
              <a:t>Our approach</a:t>
            </a:r>
          </a:p>
        </p:txBody>
      </p:sp>
      <p:sp>
        <p:nvSpPr>
          <p:cNvPr id="182" name="Create one-hot representation for the categorical input data…"/>
          <p:cNvSpPr txBox="1">
            <a:spLocks noGrp="1"/>
          </p:cNvSpPr>
          <p:nvPr>
            <p:ph type="body" idx="1"/>
          </p:nvPr>
        </p:nvSpPr>
        <p:spPr>
          <a:prstGeom prst="rect">
            <a:avLst/>
          </a:prstGeom>
        </p:spPr>
        <p:txBody>
          <a:bodyPr/>
          <a:lstStyle/>
          <a:p>
            <a:r>
              <a:t>Create one-hot representation for the categorical input data</a:t>
            </a:r>
          </a:p>
          <a:p>
            <a:r>
              <a:t>Create a single hidden layer feed-forward neural network, train it on half the data and use the other half for testing</a:t>
            </a:r>
          </a:p>
          <a:p>
            <a:r>
              <a:t>After training, predict the test outputs from the test inputs, and plot the predicted values against the actual outputs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Result"/>
          <p:cNvSpPr txBox="1">
            <a:spLocks noGrp="1"/>
          </p:cNvSpPr>
          <p:nvPr>
            <p:ph type="title"/>
          </p:nvPr>
        </p:nvSpPr>
        <p:spPr>
          <a:prstGeom prst="rect">
            <a:avLst/>
          </a:prstGeom>
        </p:spPr>
        <p:txBody>
          <a:bodyPr/>
          <a:lstStyle/>
          <a:p>
            <a:r>
              <a:t>Result</a:t>
            </a:r>
          </a:p>
        </p:txBody>
      </p:sp>
      <p:sp>
        <p:nvSpPr>
          <p:cNvPr id="187" name="We were expecting a straight line……"/>
          <p:cNvSpPr txBox="1">
            <a:spLocks noGrp="1"/>
          </p:cNvSpPr>
          <p:nvPr>
            <p:ph type="body" idx="1"/>
          </p:nvPr>
        </p:nvSpPr>
        <p:spPr>
          <a:prstGeom prst="rect">
            <a:avLst/>
          </a:prstGeom>
        </p:spPr>
        <p:txBody>
          <a:bodyPr>
            <a:normAutofit lnSpcReduction="10000"/>
          </a:bodyPr>
          <a:lstStyle/>
          <a:p>
            <a:endParaRPr/>
          </a:p>
          <a:p>
            <a:endParaRPr/>
          </a:p>
          <a:p>
            <a:endParaRPr/>
          </a:p>
          <a:p>
            <a:endParaRPr/>
          </a:p>
          <a:p>
            <a:endParaRPr/>
          </a:p>
          <a:p>
            <a:r>
              <a:t>We were expecting a straight line…</a:t>
            </a:r>
          </a:p>
          <a:p>
            <a:r>
              <a:t>The fit of the predicted and actual values is not good, but neither is it totally wrong</a:t>
            </a:r>
          </a:p>
        </p:txBody>
      </p:sp>
      <p:pic>
        <p:nvPicPr>
          <p:cNvPr id="188" name="Image" descr="Image"/>
          <p:cNvPicPr>
            <a:picLocks noChangeAspect="1"/>
          </p:cNvPicPr>
          <p:nvPr/>
        </p:nvPicPr>
        <p:blipFill>
          <a:blip r:embed="rId3">
            <a:extLst/>
          </a:blip>
          <a:stretch>
            <a:fillRect/>
          </a:stretch>
        </p:blipFill>
        <p:spPr>
          <a:xfrm>
            <a:off x="2139950" y="1358629"/>
            <a:ext cx="4864100" cy="3200401"/>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A better result"/>
          <p:cNvSpPr txBox="1">
            <a:spLocks noGrp="1"/>
          </p:cNvSpPr>
          <p:nvPr>
            <p:ph type="title"/>
          </p:nvPr>
        </p:nvSpPr>
        <p:spPr>
          <a:prstGeom prst="rect">
            <a:avLst/>
          </a:prstGeom>
        </p:spPr>
        <p:txBody>
          <a:bodyPr/>
          <a:lstStyle/>
          <a:p>
            <a:r>
              <a:t>A better result</a:t>
            </a:r>
          </a:p>
        </p:txBody>
      </p:sp>
      <p:sp>
        <p:nvSpPr>
          <p:cNvPr id="193" name="We try a 16-fold cross validation: divide the dataset into 16 sets of 10 samples each; train with 15 of them and test with the left-out one…"/>
          <p:cNvSpPr txBox="1">
            <a:spLocks noGrp="1"/>
          </p:cNvSpPr>
          <p:nvPr>
            <p:ph type="body" idx="1"/>
          </p:nvPr>
        </p:nvSpPr>
        <p:spPr>
          <a:xfrm>
            <a:off x="457200" y="1843391"/>
            <a:ext cx="8229600" cy="4525964"/>
          </a:xfrm>
          <a:prstGeom prst="rect">
            <a:avLst/>
          </a:prstGeom>
        </p:spPr>
        <p:txBody>
          <a:bodyPr>
            <a:normAutofit lnSpcReduction="10000"/>
          </a:bodyPr>
          <a:lstStyle/>
          <a:p>
            <a:pPr marL="288035" indent="-288035" defTabSz="768095">
              <a:spcBef>
                <a:spcPts val="600"/>
              </a:spcBef>
              <a:defRPr sz="2688"/>
            </a:pPr>
            <a:endParaRPr/>
          </a:p>
          <a:p>
            <a:pPr marL="288035" indent="-288035" defTabSz="768095">
              <a:spcBef>
                <a:spcPts val="600"/>
              </a:spcBef>
              <a:defRPr sz="2688"/>
            </a:pPr>
            <a:endParaRPr/>
          </a:p>
          <a:p>
            <a:pPr marL="288035" indent="-288035" defTabSz="768095">
              <a:spcBef>
                <a:spcPts val="600"/>
              </a:spcBef>
              <a:defRPr sz="2688"/>
            </a:pPr>
            <a:endParaRPr/>
          </a:p>
          <a:p>
            <a:pPr marL="288035" indent="-288035" defTabSz="768095">
              <a:spcBef>
                <a:spcPts val="600"/>
              </a:spcBef>
              <a:defRPr sz="2688"/>
            </a:pPr>
            <a:endParaRPr/>
          </a:p>
          <a:p>
            <a:pPr marL="288035" indent="-288035" defTabSz="768095">
              <a:spcBef>
                <a:spcPts val="600"/>
              </a:spcBef>
              <a:defRPr sz="2688"/>
            </a:pPr>
            <a:endParaRPr/>
          </a:p>
          <a:p>
            <a:pPr marL="288035" indent="-288035" defTabSz="768095">
              <a:spcBef>
                <a:spcPts val="600"/>
              </a:spcBef>
              <a:defRPr sz="2688"/>
            </a:pPr>
            <a:r>
              <a:t>We try a 16-fold cross validation: divide the dataset into 16 sets of 10 samples each; train with 15 of them and test with the left-out one</a:t>
            </a:r>
          </a:p>
          <a:p>
            <a:pPr marL="288035" indent="-288035" defTabSz="768095">
              <a:spcBef>
                <a:spcPts val="600"/>
              </a:spcBef>
              <a:defRPr sz="2688"/>
            </a:pPr>
            <a:r>
              <a:t>The improvement shows that we need more samples!</a:t>
            </a:r>
          </a:p>
        </p:txBody>
      </p:sp>
      <p:sp>
        <p:nvSpPr>
          <p:cNvPr id="194" name="Rectangle"/>
          <p:cNvSpPr/>
          <p:nvPr/>
        </p:nvSpPr>
        <p:spPr>
          <a:xfrm>
            <a:off x="2571011" y="1336466"/>
            <a:ext cx="4234847" cy="3081904"/>
          </a:xfrm>
          <a:prstGeom prst="rect">
            <a:avLst/>
          </a:prstGeom>
          <a:solidFill>
            <a:srgbClr val="FFFFFF"/>
          </a:solidFill>
          <a:ln w="25400">
            <a:solidFill>
              <a:schemeClr val="accent1"/>
            </a:solidFill>
          </a:ln>
          <a:effectLst>
            <a:outerShdw blurRad="38100" dist="23000" dir="5400000" rotWithShape="0">
              <a:srgbClr val="000000">
                <a:alpha val="35000"/>
              </a:srgbClr>
            </a:outerShdw>
          </a:effectLst>
        </p:spPr>
        <p:txBody>
          <a:bodyPr lIns="45719" rIns="45719" anchor="ctr"/>
          <a:lstStyle/>
          <a:p>
            <a:endParaRPr/>
          </a:p>
        </p:txBody>
      </p:sp>
      <p:pic>
        <p:nvPicPr>
          <p:cNvPr id="195" name="servo.pdf" descr="servo.pdf"/>
          <p:cNvPicPr>
            <a:picLocks noChangeAspect="1"/>
          </p:cNvPicPr>
          <p:nvPr/>
        </p:nvPicPr>
        <p:blipFill>
          <a:blip r:embed="rId3">
            <a:extLst/>
          </a:blip>
          <a:stretch>
            <a:fillRect/>
          </a:stretch>
        </p:blipFill>
        <p:spPr>
          <a:xfrm>
            <a:off x="2114914" y="1238869"/>
            <a:ext cx="4914172" cy="3439921"/>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Discussion"/>
          <p:cNvSpPr txBox="1">
            <a:spLocks noGrp="1"/>
          </p:cNvSpPr>
          <p:nvPr>
            <p:ph type="title"/>
          </p:nvPr>
        </p:nvSpPr>
        <p:spPr>
          <a:prstGeom prst="rect">
            <a:avLst/>
          </a:prstGeom>
        </p:spPr>
        <p:txBody>
          <a:bodyPr/>
          <a:lstStyle/>
          <a:p>
            <a:r>
              <a:t>Discussion</a:t>
            </a:r>
          </a:p>
        </p:txBody>
      </p:sp>
      <p:sp>
        <p:nvSpPr>
          <p:cNvPr id="200" name="This example is considered a tough challenge, why?…"/>
          <p:cNvSpPr txBox="1">
            <a:spLocks noGrp="1"/>
          </p:cNvSpPr>
          <p:nvPr>
            <p:ph type="body" idx="1"/>
          </p:nvPr>
        </p:nvSpPr>
        <p:spPr>
          <a:prstGeom prst="rect">
            <a:avLst/>
          </a:prstGeom>
        </p:spPr>
        <p:txBody>
          <a:bodyPr>
            <a:normAutofit lnSpcReduction="10000"/>
          </a:bodyPr>
          <a:lstStyle/>
          <a:p>
            <a:pPr marL="325754" indent="-325754" defTabSz="868680">
              <a:defRPr sz="3040"/>
            </a:pPr>
            <a:r>
              <a:t>This example is considered a tough challenge, why?</a:t>
            </a:r>
          </a:p>
          <a:p>
            <a:pPr marL="325754" indent="-325754" defTabSz="868680">
              <a:defRPr sz="3040"/>
            </a:pPr>
            <a:r>
              <a:t>Look more closely at the data. Is it consistent? Does it have enough information for learning?</a:t>
            </a:r>
          </a:p>
          <a:p>
            <a:pPr marL="325754" indent="-325754" defTabSz="868680">
              <a:defRPr sz="3040"/>
            </a:pPr>
            <a:r>
              <a:t>How would you step forward with working out a better regression method?</a:t>
            </a:r>
          </a:p>
          <a:p>
            <a:pPr marL="1194434" lvl="2" indent="-325754" defTabSz="868680">
              <a:defRPr sz="3040"/>
            </a:pPr>
            <a:r>
              <a:t>More hidden layers?</a:t>
            </a:r>
          </a:p>
          <a:p>
            <a:pPr marL="1194434" lvl="2" indent="-325754" defTabSz="868680">
              <a:defRPr sz="3040"/>
            </a:pPr>
            <a:r>
              <a:t>Different optimization?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Example: forest covers in different environments"/>
          <p:cNvSpPr txBox="1">
            <a:spLocks noGrp="1"/>
          </p:cNvSpPr>
          <p:nvPr>
            <p:ph type="title"/>
          </p:nvPr>
        </p:nvSpPr>
        <p:spPr>
          <a:prstGeom prst="rect">
            <a:avLst/>
          </a:prstGeom>
        </p:spPr>
        <p:txBody>
          <a:bodyPr/>
          <a:lstStyle>
            <a:lvl1pPr defTabSz="832104">
              <a:defRPr sz="1820"/>
            </a:lvl1pPr>
          </a:lstStyle>
          <a:p>
            <a:r>
              <a:t>Example: forest covers in different environments</a:t>
            </a:r>
          </a:p>
        </p:txBody>
      </p:sp>
      <p:pic>
        <p:nvPicPr>
          <p:cNvPr id="203" name="Picture Placeholder 2" descr="Picture Placeholder 2"/>
          <p:cNvPicPr>
            <a:picLocks noGrp="1" noChangeAspect="1"/>
          </p:cNvPicPr>
          <p:nvPr>
            <p:ph type="pic" idx="13"/>
          </p:nvPr>
        </p:nvPicPr>
        <p:blipFill>
          <a:blip r:embed="rId3">
            <a:extLst/>
          </a:blip>
          <a:srcRect/>
          <a:stretch>
            <a:fillRect/>
          </a:stretch>
        </p:blipFill>
        <p:spPr>
          <a:xfrm>
            <a:off x="1908823" y="1692512"/>
            <a:ext cx="5326243" cy="3116127"/>
          </a:xfrm>
          <a:prstGeom prst="rect">
            <a:avLst/>
          </a:prstGeom>
        </p:spPr>
      </p:pic>
      <p:sp>
        <p:nvSpPr>
          <p:cNvPr id="204" name="How does the forest depend on: altitude, climate, soil type etc.?…"/>
          <p:cNvSpPr txBox="1">
            <a:spLocks noGrp="1"/>
          </p:cNvSpPr>
          <p:nvPr>
            <p:ph type="body" sz="quarter" idx="1"/>
          </p:nvPr>
        </p:nvSpPr>
        <p:spPr>
          <a:prstGeom prst="rect">
            <a:avLst/>
          </a:prstGeom>
        </p:spPr>
        <p:txBody>
          <a:bodyPr/>
          <a:lstStyle/>
          <a:p>
            <a:r>
              <a:t>How does the forest depend on: altitude, climate, soil type etc.?</a:t>
            </a:r>
          </a:p>
          <a:p>
            <a:r>
              <a:t>Can we predict the forest that will develop in a given area, from measuring the various environmental conditions?</a:t>
            </a:r>
          </a:p>
        </p:txBody>
      </p:sp>
      <p:sp>
        <p:nvSpPr>
          <p:cNvPr id="205" name="https://archive.ics.uci.edu/ml/datasets/covertype"/>
          <p:cNvSpPr txBox="1"/>
          <p:nvPr/>
        </p:nvSpPr>
        <p:spPr>
          <a:xfrm>
            <a:off x="905961" y="6240779"/>
            <a:ext cx="3609533" cy="2765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300"/>
            </a:lvl1pPr>
          </a:lstStyle>
          <a:p>
            <a:r>
              <a:t>https://archive.ics.uci.edu/ml/datasets/covertype</a:t>
            </a:r>
          </a:p>
        </p:txBody>
      </p:sp>
      <p:sp>
        <p:nvSpPr>
          <p:cNvPr id="206" name="An example of classification"/>
          <p:cNvSpPr txBox="1"/>
          <p:nvPr/>
        </p:nvSpPr>
        <p:spPr>
          <a:xfrm>
            <a:off x="457200" y="274638"/>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lvl1pPr algn="ctr">
              <a:defRPr sz="4400"/>
            </a:lvl1pPr>
          </a:lstStyle>
          <a:p>
            <a:r>
              <a:t>An example of classification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Imports for Spark Machine Learning"/>
          <p:cNvSpPr txBox="1">
            <a:spLocks noGrp="1"/>
          </p:cNvSpPr>
          <p:nvPr>
            <p:ph type="title"/>
          </p:nvPr>
        </p:nvSpPr>
        <p:spPr>
          <a:prstGeom prst="rect">
            <a:avLst/>
          </a:prstGeom>
        </p:spPr>
        <p:txBody>
          <a:bodyPr/>
          <a:lstStyle>
            <a:lvl1pPr defTabSz="832104">
              <a:defRPr sz="4004"/>
            </a:lvl1pPr>
          </a:lstStyle>
          <a:p>
            <a:r>
              <a:t>Imports for Spark Machine Learning</a:t>
            </a:r>
          </a:p>
        </p:txBody>
      </p:sp>
      <p:sp>
        <p:nvSpPr>
          <p:cNvPr id="211" name="import org.apache.spark.ml.{PipelineModel, Pipeline}…"/>
          <p:cNvSpPr txBox="1"/>
          <p:nvPr/>
        </p:nvSpPr>
        <p:spPr>
          <a:xfrm>
            <a:off x="1020162" y="2291079"/>
            <a:ext cx="7711118" cy="328436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import org.apache.spark.ml.{PipelineModel, Pipeline}</a:t>
            </a:r>
          </a:p>
          <a:p>
            <a:r>
              <a:t>import org.apache.spark.ml.classification.{DecisionTreeClassifier,</a:t>
            </a:r>
          </a:p>
          <a:p>
            <a:r>
              <a:t>  RandomForestClassifier, RandomForestClassificationModel}</a:t>
            </a:r>
          </a:p>
          <a:p>
            <a:r>
              <a:t>import org.apache.spark.ml.evaluation.MulticlassClassificationEvaluator</a:t>
            </a:r>
          </a:p>
          <a:p>
            <a:r>
              <a:t>import org.apache.spark.ml.feature.{VectorAssembler, VectorIndexer}</a:t>
            </a:r>
          </a:p>
          <a:p>
            <a:r>
              <a:t>import org.apache.spark.ml.linalg.Vector</a:t>
            </a:r>
          </a:p>
          <a:p>
            <a:r>
              <a:t>import org.apache.spark.ml.tuning.{ParamGridBuilder, TrainValidationSplit}</a:t>
            </a:r>
          </a:p>
          <a:p>
            <a:r>
              <a:t>import org.apache.spark.mllib.evaluation.MulticlassMetrics</a:t>
            </a:r>
          </a:p>
          <a:p>
            <a:r>
              <a:t>import org.apache.spark.sql.{DataFrame, SparkSession}</a:t>
            </a:r>
          </a:p>
          <a:p>
            <a:r>
              <a:t>import org.apache.spark.sql.functions._</a:t>
            </a:r>
          </a:p>
          <a:p>
            <a:r>
              <a:t>import scala.util.Random</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27" name="Title 1"/>
          <p:cNvSpPr txBox="1">
            <a:spLocks noGrp="1"/>
          </p:cNvSpPr>
          <p:nvPr>
            <p:ph type="ctrTitle"/>
          </p:nvPr>
        </p:nvSpPr>
        <p:spPr>
          <a:xfrm>
            <a:off x="685800" y="2130425"/>
            <a:ext cx="7772400" cy="1010543"/>
          </a:xfrm>
          <a:prstGeom prst="rect">
            <a:avLst/>
          </a:prstGeom>
        </p:spPr>
        <p:txBody>
          <a:bodyPr/>
          <a:lstStyle>
            <a:lvl1pPr defTabSz="603504">
              <a:defRPr sz="3960"/>
            </a:lvl1pPr>
          </a:lstStyle>
          <a:p>
            <a:r>
              <a:t>AI for regression and classification</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Open CSV, give name to columns"/>
          <p:cNvSpPr txBox="1">
            <a:spLocks noGrp="1"/>
          </p:cNvSpPr>
          <p:nvPr>
            <p:ph type="title"/>
          </p:nvPr>
        </p:nvSpPr>
        <p:spPr>
          <a:prstGeom prst="rect">
            <a:avLst/>
          </a:prstGeom>
        </p:spPr>
        <p:txBody>
          <a:bodyPr>
            <a:normAutofit fontScale="90000"/>
          </a:bodyPr>
          <a:lstStyle>
            <a:lvl1pPr defTabSz="886968">
              <a:defRPr sz="4268"/>
            </a:lvl1pPr>
          </a:lstStyle>
          <a:p>
            <a:r>
              <a:t>Open CSV, give name to columns</a:t>
            </a:r>
          </a:p>
        </p:txBody>
      </p:sp>
      <p:sp>
        <p:nvSpPr>
          <p:cNvPr id="214" name="import spark.implicits._…"/>
          <p:cNvSpPr txBox="1"/>
          <p:nvPr/>
        </p:nvSpPr>
        <p:spPr>
          <a:xfrm>
            <a:off x="821340" y="1440179"/>
            <a:ext cx="7501320" cy="5064856"/>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defRPr sz="1200"/>
            </a:pPr>
            <a:r>
              <a:t>    import spark.implicits._</a:t>
            </a:r>
          </a:p>
          <a:p>
            <a:pPr>
              <a:defRPr sz="1200"/>
            </a:pPr>
            <a:endParaRPr/>
          </a:p>
          <a:p>
            <a:pPr>
              <a:defRPr sz="1200"/>
            </a:pPr>
            <a:r>
              <a:t>    val dataWithoutHeader = spark.read.</a:t>
            </a:r>
          </a:p>
          <a:p>
            <a:pPr>
              <a:defRPr sz="1200"/>
            </a:pPr>
            <a:r>
              <a:t>      option("inferSchema", true).</a:t>
            </a:r>
          </a:p>
          <a:p>
            <a:pPr>
              <a:defRPr sz="1200"/>
            </a:pPr>
            <a:r>
              <a:t>      option("header", false).</a:t>
            </a:r>
          </a:p>
          <a:p>
            <a:pPr>
              <a:defRPr sz="1200"/>
            </a:pPr>
            <a:r>
              <a:t>      csv("/Users/markon/ITU/covtype.data")</a:t>
            </a:r>
          </a:p>
          <a:p>
            <a:pPr>
              <a:defRPr sz="1200"/>
            </a:pPr>
            <a:endParaRPr/>
          </a:p>
          <a:p>
            <a:pPr>
              <a:defRPr sz="1200"/>
            </a:pPr>
            <a:r>
              <a:t>    val colNames = Seq(</a:t>
            </a:r>
          </a:p>
          <a:p>
            <a:pPr>
              <a:defRPr sz="1200"/>
            </a:pPr>
            <a:r>
              <a:t>        "Elevation", "Aspect", "Slope",</a:t>
            </a:r>
          </a:p>
          <a:p>
            <a:pPr>
              <a:defRPr sz="1200"/>
            </a:pPr>
            <a:r>
              <a:t>        "Horizontal_Distance_To_Hydrology", "Vertical_Distance_To_Hydrology",</a:t>
            </a:r>
          </a:p>
          <a:p>
            <a:pPr>
              <a:defRPr sz="1200"/>
            </a:pPr>
            <a:r>
              <a:t>        "Horizontal_Distance_To_Roadways",</a:t>
            </a:r>
          </a:p>
          <a:p>
            <a:pPr>
              <a:defRPr sz="1200"/>
            </a:pPr>
            <a:r>
              <a:t>        "Hillshade_9am", "Hillshade_Noon", "Hillshade_3pm",</a:t>
            </a:r>
          </a:p>
          <a:p>
            <a:pPr>
              <a:defRPr sz="1200"/>
            </a:pPr>
            <a:r>
              <a:t>        "Horizontal_Distance_To_Fire_Points"</a:t>
            </a:r>
          </a:p>
          <a:p>
            <a:pPr>
              <a:defRPr sz="1200"/>
            </a:pPr>
            <a:r>
              <a:t>      ) ++ (</a:t>
            </a:r>
          </a:p>
          <a:p>
            <a:pPr>
              <a:defRPr sz="1200"/>
            </a:pPr>
            <a:r>
              <a:t>        (0 until 4).map(i =&gt; s"Wilderness_Area_$i")</a:t>
            </a:r>
          </a:p>
          <a:p>
            <a:pPr>
              <a:defRPr sz="1200"/>
            </a:pPr>
            <a:r>
              <a:t>      ) ++ (</a:t>
            </a:r>
          </a:p>
          <a:p>
            <a:pPr>
              <a:defRPr sz="1200"/>
            </a:pPr>
            <a:r>
              <a:t>        (0 until 40).map(i =&gt; s"Soil_Type_$i")</a:t>
            </a:r>
          </a:p>
          <a:p>
            <a:pPr>
              <a:defRPr sz="1200"/>
            </a:pPr>
            <a:r>
              <a:t>      ) ++ Seq("Cover_Type")</a:t>
            </a:r>
          </a:p>
          <a:p>
            <a:pPr>
              <a:defRPr sz="1200"/>
            </a:pPr>
            <a:endParaRPr/>
          </a:p>
          <a:p>
            <a:pPr>
              <a:defRPr sz="1200"/>
            </a:pPr>
            <a:r>
              <a:t>    val data = dataWithoutHeader.toDF(colNames:_*).</a:t>
            </a:r>
          </a:p>
          <a:p>
            <a:pPr>
              <a:defRPr sz="1200"/>
            </a:pPr>
            <a:r>
              <a:t>      withColumn("Cover_Type", $"Cover_Type".cast("double"))</a:t>
            </a:r>
          </a:p>
          <a:p>
            <a:pPr>
              <a:defRPr sz="1200"/>
            </a:pPr>
            <a:endParaRPr/>
          </a:p>
          <a:p>
            <a:pPr>
              <a:defRPr sz="1200"/>
            </a:pPr>
            <a:r>
              <a:t>    data.show()</a:t>
            </a:r>
          </a:p>
          <a:p>
            <a:pPr>
              <a:defRPr sz="1200"/>
            </a:pPr>
            <a:r>
              <a:t>    data.head</a:t>
            </a:r>
          </a:p>
          <a:p>
            <a:pPr>
              <a:defRPr sz="1200"/>
            </a:pPr>
            <a:endParaRPr/>
          </a:p>
          <a:p>
            <a:pPr>
              <a:defRPr sz="1200"/>
            </a:pPr>
            <a:r>
              <a:t>    // Split into 90% train (+ CV), 10% test</a:t>
            </a:r>
          </a:p>
          <a:p>
            <a:pPr>
              <a:defRPr sz="1200"/>
            </a:pPr>
            <a:r>
              <a:t>    val Array(trainData, testData) = data.randomSplit(Array(0.9, 0.1))</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Head of the resulting table"/>
          <p:cNvSpPr txBox="1">
            <a:spLocks noGrp="1"/>
          </p:cNvSpPr>
          <p:nvPr>
            <p:ph type="title"/>
          </p:nvPr>
        </p:nvSpPr>
        <p:spPr>
          <a:prstGeom prst="rect">
            <a:avLst/>
          </a:prstGeom>
        </p:spPr>
        <p:txBody>
          <a:bodyPr/>
          <a:lstStyle/>
          <a:p>
            <a:r>
              <a:t>Head of the resulting table</a:t>
            </a:r>
          </a:p>
        </p:txBody>
      </p:sp>
      <p:pic>
        <p:nvPicPr>
          <p:cNvPr id="219" name="Image" descr="Image"/>
          <p:cNvPicPr>
            <a:picLocks noChangeAspect="1"/>
          </p:cNvPicPr>
          <p:nvPr/>
        </p:nvPicPr>
        <p:blipFill>
          <a:blip r:embed="rId3">
            <a:extLst/>
          </a:blip>
          <a:stretch>
            <a:fillRect/>
          </a:stretch>
        </p:blipFill>
        <p:spPr>
          <a:xfrm>
            <a:off x="1257300" y="2000250"/>
            <a:ext cx="6629400" cy="2857500"/>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reate a feature vector"/>
          <p:cNvSpPr txBox="1">
            <a:spLocks noGrp="1"/>
          </p:cNvSpPr>
          <p:nvPr>
            <p:ph type="title"/>
          </p:nvPr>
        </p:nvSpPr>
        <p:spPr>
          <a:prstGeom prst="rect">
            <a:avLst/>
          </a:prstGeom>
        </p:spPr>
        <p:txBody>
          <a:bodyPr/>
          <a:lstStyle/>
          <a:p>
            <a:r>
              <a:t>Create a feature vector</a:t>
            </a:r>
          </a:p>
        </p:txBody>
      </p:sp>
      <p:sp>
        <p:nvSpPr>
          <p:cNvPr id="224" name="val inputCols = trainData.columns.filter(_ != &quot;Cover_Type&quot;)…"/>
          <p:cNvSpPr txBox="1"/>
          <p:nvPr/>
        </p:nvSpPr>
        <p:spPr>
          <a:xfrm>
            <a:off x="1360904" y="1592580"/>
            <a:ext cx="6390442" cy="19135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600"/>
            </a:pPr>
            <a:r>
              <a:t>     val inputCols = trainData.columns.filter(_ != "Cover_Type")</a:t>
            </a:r>
          </a:p>
          <a:p>
            <a:pPr>
              <a:defRPr sz="1600"/>
            </a:pPr>
            <a:r>
              <a:t>    val assembler = new VectorAssembler().</a:t>
            </a:r>
          </a:p>
          <a:p>
            <a:pPr>
              <a:defRPr sz="1600"/>
            </a:pPr>
            <a:r>
              <a:t>      setInputCols(inputCols).</a:t>
            </a:r>
          </a:p>
          <a:p>
            <a:pPr>
              <a:defRPr sz="1600"/>
            </a:pPr>
            <a:r>
              <a:t>      setOutputCol("featureVector")</a:t>
            </a:r>
          </a:p>
          <a:p>
            <a:pPr>
              <a:defRPr sz="1600"/>
            </a:pPr>
            <a:endParaRPr/>
          </a:p>
          <a:p>
            <a:pPr>
              <a:defRPr sz="1600"/>
            </a:pPr>
            <a:r>
              <a:t>    val assembledTrainData = assembler.transform(trainData)</a:t>
            </a:r>
          </a:p>
          <a:p>
            <a:pPr>
              <a:defRPr sz="1600"/>
            </a:pPr>
            <a:r>
              <a:t>    assembledTrainData.select("featureVector").show(truncate = false)</a:t>
            </a:r>
          </a:p>
        </p:txBody>
      </p:sp>
      <p:pic>
        <p:nvPicPr>
          <p:cNvPr id="225" name="Image" descr="Image"/>
          <p:cNvPicPr>
            <a:picLocks noChangeAspect="1"/>
          </p:cNvPicPr>
          <p:nvPr/>
        </p:nvPicPr>
        <p:blipFill>
          <a:blip r:embed="rId3">
            <a:extLst/>
          </a:blip>
          <a:stretch>
            <a:fillRect/>
          </a:stretch>
        </p:blipFill>
        <p:spPr>
          <a:xfrm>
            <a:off x="1460500" y="3789362"/>
            <a:ext cx="6223000" cy="1168401"/>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reate a Classifier and train it"/>
          <p:cNvSpPr txBox="1">
            <a:spLocks noGrp="1"/>
          </p:cNvSpPr>
          <p:nvPr>
            <p:ph type="title"/>
          </p:nvPr>
        </p:nvSpPr>
        <p:spPr>
          <a:prstGeom prst="rect">
            <a:avLst/>
          </a:prstGeom>
        </p:spPr>
        <p:txBody>
          <a:bodyPr/>
          <a:lstStyle/>
          <a:p>
            <a:r>
              <a:t>Create a Classifier and train it</a:t>
            </a:r>
          </a:p>
        </p:txBody>
      </p:sp>
      <p:sp>
        <p:nvSpPr>
          <p:cNvPr id="230" name="val classifier = new DecisionTreeClassifier().…"/>
          <p:cNvSpPr txBox="1"/>
          <p:nvPr/>
        </p:nvSpPr>
        <p:spPr>
          <a:xfrm>
            <a:off x="2305646" y="1275080"/>
            <a:ext cx="5031431" cy="2750962"/>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r>
              <a:t>   val classifier = new DecisionTreeClassifier().</a:t>
            </a:r>
          </a:p>
          <a:p>
            <a:r>
              <a:t>      setSeed(Random.nextLong()).</a:t>
            </a:r>
          </a:p>
          <a:p>
            <a:r>
              <a:t>      setLabelCol("Cover_Type").</a:t>
            </a:r>
          </a:p>
          <a:p>
            <a:r>
              <a:t>      setFeaturesCol("featureVector").</a:t>
            </a:r>
          </a:p>
          <a:p>
            <a:r>
              <a:t>      setPredictionCol("prediction")</a:t>
            </a:r>
          </a:p>
          <a:p>
            <a:endParaRPr/>
          </a:p>
          <a:p>
            <a:r>
              <a:t>    val model = classifier.fit(assembledTrainData)</a:t>
            </a:r>
          </a:p>
          <a:p>
            <a:r>
              <a:t>    println(model.toDebugString)</a:t>
            </a:r>
          </a:p>
          <a:p>
            <a:endParaRPr/>
          </a:p>
        </p:txBody>
      </p:sp>
      <p:pic>
        <p:nvPicPr>
          <p:cNvPr id="231" name="Image" descr="Image"/>
          <p:cNvPicPr>
            <a:picLocks noChangeAspect="1"/>
          </p:cNvPicPr>
          <p:nvPr/>
        </p:nvPicPr>
        <p:blipFill>
          <a:blip r:embed="rId3">
            <a:extLst/>
          </a:blip>
          <a:stretch>
            <a:fillRect/>
          </a:stretch>
        </p:blipFill>
        <p:spPr>
          <a:xfrm>
            <a:off x="1374572" y="3765951"/>
            <a:ext cx="6394856" cy="2506904"/>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What are the contributions?"/>
          <p:cNvSpPr txBox="1">
            <a:spLocks noGrp="1"/>
          </p:cNvSpPr>
          <p:nvPr>
            <p:ph type="title"/>
          </p:nvPr>
        </p:nvSpPr>
        <p:spPr>
          <a:prstGeom prst="rect">
            <a:avLst/>
          </a:prstGeom>
        </p:spPr>
        <p:txBody>
          <a:bodyPr/>
          <a:lstStyle/>
          <a:p>
            <a:r>
              <a:t>What are the contributions?</a:t>
            </a:r>
          </a:p>
        </p:txBody>
      </p:sp>
      <p:sp>
        <p:nvSpPr>
          <p:cNvPr id="236" name="model.featureImportances.toArray.zip(inputCols).…"/>
          <p:cNvSpPr txBox="1"/>
          <p:nvPr/>
        </p:nvSpPr>
        <p:spPr>
          <a:xfrm>
            <a:off x="2361177" y="1643379"/>
            <a:ext cx="4798478" cy="541994"/>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600"/>
            </a:pPr>
            <a:r>
              <a:t>    model.featureImportances.toArray.zip(inputCols).</a:t>
            </a:r>
          </a:p>
          <a:p>
            <a:pPr>
              <a:defRPr sz="1600"/>
            </a:pPr>
            <a:r>
              <a:t>      sorted.reverse.foreach(println)</a:t>
            </a:r>
          </a:p>
        </p:txBody>
      </p:sp>
      <p:pic>
        <p:nvPicPr>
          <p:cNvPr id="237" name="Image" descr="Image"/>
          <p:cNvPicPr>
            <a:picLocks noChangeAspect="1"/>
          </p:cNvPicPr>
          <p:nvPr/>
        </p:nvPicPr>
        <p:blipFill>
          <a:blip r:embed="rId3">
            <a:extLst/>
          </a:blip>
          <a:stretch>
            <a:fillRect/>
          </a:stretch>
        </p:blipFill>
        <p:spPr>
          <a:xfrm>
            <a:off x="2048689" y="2232395"/>
            <a:ext cx="5625514" cy="4079693"/>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Evaluate the classifier on data"/>
          <p:cNvSpPr txBox="1">
            <a:spLocks noGrp="1"/>
          </p:cNvSpPr>
          <p:nvPr>
            <p:ph type="title"/>
          </p:nvPr>
        </p:nvSpPr>
        <p:spPr>
          <a:prstGeom prst="rect">
            <a:avLst/>
          </a:prstGeom>
        </p:spPr>
        <p:txBody>
          <a:bodyPr/>
          <a:lstStyle/>
          <a:p>
            <a:r>
              <a:t>Evaluate the classifier on data</a:t>
            </a:r>
          </a:p>
        </p:txBody>
      </p:sp>
      <p:sp>
        <p:nvSpPr>
          <p:cNvPr id="242" name="val predictions = model.transform(assembledTrainData)…"/>
          <p:cNvSpPr txBox="1"/>
          <p:nvPr/>
        </p:nvSpPr>
        <p:spPr>
          <a:xfrm>
            <a:off x="1896586" y="1579880"/>
            <a:ext cx="5709603" cy="999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600"/>
            </a:pPr>
            <a:r>
              <a:t>  val predictions = model.transform(assembledTrainData)</a:t>
            </a:r>
          </a:p>
          <a:p>
            <a:pPr>
              <a:defRPr sz="1600"/>
            </a:pPr>
            <a:endParaRPr/>
          </a:p>
          <a:p>
            <a:pPr>
              <a:defRPr sz="1600"/>
            </a:pPr>
            <a:r>
              <a:t>    predictions.select("Cover_Type", "prediction", "probability").</a:t>
            </a:r>
          </a:p>
          <a:p>
            <a:pPr>
              <a:defRPr sz="1600"/>
            </a:pPr>
            <a:r>
              <a:t>      show(truncate = false)</a:t>
            </a:r>
          </a:p>
        </p:txBody>
      </p:sp>
      <p:pic>
        <p:nvPicPr>
          <p:cNvPr id="243" name="Image" descr="Image"/>
          <p:cNvPicPr>
            <a:picLocks noChangeAspect="1"/>
          </p:cNvPicPr>
          <p:nvPr/>
        </p:nvPicPr>
        <p:blipFill>
          <a:blip r:embed="rId2">
            <a:extLst/>
          </a:blip>
          <a:stretch>
            <a:fillRect/>
          </a:stretch>
        </p:blipFill>
        <p:spPr>
          <a:xfrm>
            <a:off x="1212850" y="3084748"/>
            <a:ext cx="6718300" cy="2082801"/>
          </a:xfrm>
          <a:prstGeom prst="rect">
            <a:avLst/>
          </a:prstGeom>
          <a:ln w="12700">
            <a:miter lim="400000"/>
          </a:ln>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ransfer the classifier to RDD"/>
          <p:cNvSpPr txBox="1">
            <a:spLocks noGrp="1"/>
          </p:cNvSpPr>
          <p:nvPr>
            <p:ph type="title"/>
          </p:nvPr>
        </p:nvSpPr>
        <p:spPr>
          <a:prstGeom prst="rect">
            <a:avLst/>
          </a:prstGeom>
        </p:spPr>
        <p:txBody>
          <a:bodyPr/>
          <a:lstStyle/>
          <a:p>
            <a:r>
              <a:t>Transfer the classifier to RDD</a:t>
            </a:r>
          </a:p>
        </p:txBody>
      </p:sp>
      <p:sp>
        <p:nvSpPr>
          <p:cNvPr id="246" name="val evaluator = new MulticlassClassificationEvaluator().…"/>
          <p:cNvSpPr txBox="1"/>
          <p:nvPr/>
        </p:nvSpPr>
        <p:spPr>
          <a:xfrm>
            <a:off x="1360904" y="1592580"/>
            <a:ext cx="7030106" cy="35137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600"/>
            </a:pPr>
            <a:r>
              <a:t>    val evaluator = new MulticlassClassificationEvaluator().</a:t>
            </a:r>
          </a:p>
          <a:p>
            <a:pPr>
              <a:defRPr sz="1600"/>
            </a:pPr>
            <a:r>
              <a:t>      setLabelCol("Cover_Type").</a:t>
            </a:r>
          </a:p>
          <a:p>
            <a:pPr>
              <a:defRPr sz="1600"/>
            </a:pPr>
            <a:r>
              <a:t>      setPredictionCol("prediction")</a:t>
            </a:r>
          </a:p>
          <a:p>
            <a:pPr>
              <a:defRPr sz="1600"/>
            </a:pPr>
            <a:endParaRPr/>
          </a:p>
          <a:p>
            <a:pPr>
              <a:defRPr sz="1600"/>
            </a:pPr>
            <a:r>
              <a:t>    val accuracy = evaluator.setMetricName("accuracy").evaluate(predictions)</a:t>
            </a:r>
          </a:p>
          <a:p>
            <a:pPr>
              <a:defRPr sz="1600"/>
            </a:pPr>
            <a:r>
              <a:t>    val f1 = evaluator.setMetricName("f1").evaluate(predictions)</a:t>
            </a:r>
          </a:p>
          <a:p>
            <a:pPr>
              <a:defRPr sz="1600"/>
            </a:pPr>
            <a:r>
              <a:t>    println(accuracy)</a:t>
            </a:r>
          </a:p>
          <a:p>
            <a:pPr>
              <a:defRPr sz="1600"/>
            </a:pPr>
            <a:r>
              <a:t>    println(f1)</a:t>
            </a:r>
          </a:p>
          <a:p>
            <a:pPr>
              <a:defRPr sz="1600"/>
            </a:pPr>
            <a:endParaRPr/>
          </a:p>
          <a:p>
            <a:pPr>
              <a:defRPr sz="1600"/>
            </a:pPr>
            <a:r>
              <a:t>    val predictionRDD = predictions.</a:t>
            </a:r>
          </a:p>
          <a:p>
            <a:pPr>
              <a:defRPr sz="1600"/>
            </a:pPr>
            <a:r>
              <a:t>      select("prediction", "Cover_Type").</a:t>
            </a:r>
          </a:p>
          <a:p>
            <a:pPr>
              <a:defRPr sz="1600"/>
            </a:pPr>
            <a:r>
              <a:t>      as[(Double,Double)].rdd</a:t>
            </a:r>
          </a:p>
          <a:p>
            <a:pPr>
              <a:defRPr sz="1600"/>
            </a:pPr>
            <a:r>
              <a:t>    val multiclassMetrics = new MulticlassMetrics(predictionRDD)</a:t>
            </a:r>
          </a:p>
          <a:p>
            <a:pPr>
              <a:defRPr sz="1600"/>
            </a:pPr>
            <a:r>
              <a:t>    println(multiclassMetrics.confusionMatrix)</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Get the confusion matrix from RDD"/>
          <p:cNvSpPr txBox="1">
            <a:spLocks noGrp="1"/>
          </p:cNvSpPr>
          <p:nvPr>
            <p:ph type="title"/>
          </p:nvPr>
        </p:nvSpPr>
        <p:spPr>
          <a:prstGeom prst="rect">
            <a:avLst/>
          </a:prstGeom>
        </p:spPr>
        <p:txBody>
          <a:bodyPr/>
          <a:lstStyle>
            <a:lvl1pPr defTabSz="850391">
              <a:defRPr sz="4092"/>
            </a:lvl1pPr>
          </a:lstStyle>
          <a:p>
            <a:r>
              <a:t>Get the confusion matrix from RDD</a:t>
            </a:r>
          </a:p>
        </p:txBody>
      </p:sp>
      <p:sp>
        <p:nvSpPr>
          <p:cNvPr id="251" name="val confusionMatrix = predictions.…"/>
          <p:cNvSpPr txBox="1"/>
          <p:nvPr/>
        </p:nvSpPr>
        <p:spPr>
          <a:xfrm>
            <a:off x="1360904" y="1592580"/>
            <a:ext cx="3283407" cy="2142193"/>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a:defRPr sz="1600"/>
            </a:pPr>
            <a:r>
              <a:t>  val confusionMatrix = predictions.</a:t>
            </a:r>
          </a:p>
          <a:p>
            <a:pPr>
              <a:defRPr sz="1600"/>
            </a:pPr>
            <a:r>
              <a:t>      groupBy("Cover_Type").</a:t>
            </a:r>
          </a:p>
          <a:p>
            <a:pPr>
              <a:defRPr sz="1600"/>
            </a:pPr>
            <a:r>
              <a:t>      pivot("prediction", (1 to 7)).</a:t>
            </a:r>
          </a:p>
          <a:p>
            <a:pPr>
              <a:defRPr sz="1600"/>
            </a:pPr>
            <a:r>
              <a:t>      count().</a:t>
            </a:r>
          </a:p>
          <a:p>
            <a:pPr>
              <a:defRPr sz="1600"/>
            </a:pPr>
            <a:r>
              <a:t>      na.fill(0.0).</a:t>
            </a:r>
          </a:p>
          <a:p>
            <a:pPr>
              <a:defRPr sz="1600"/>
            </a:pPr>
            <a:r>
              <a:t>      orderBy("Cover_Type")</a:t>
            </a:r>
          </a:p>
          <a:p>
            <a:pPr>
              <a:defRPr sz="1600"/>
            </a:pPr>
            <a:endParaRPr/>
          </a:p>
          <a:p>
            <a:pPr>
              <a:defRPr sz="1600"/>
            </a:pPr>
            <a:r>
              <a:t>    confusionMatrix.show()</a:t>
            </a:r>
          </a:p>
        </p:txBody>
      </p:sp>
      <p:pic>
        <p:nvPicPr>
          <p:cNvPr id="252" name="Image" descr="Image"/>
          <p:cNvPicPr>
            <a:picLocks noChangeAspect="1"/>
          </p:cNvPicPr>
          <p:nvPr/>
        </p:nvPicPr>
        <p:blipFill>
          <a:blip r:embed="rId3">
            <a:extLst/>
          </a:blip>
          <a:stretch>
            <a:fillRect/>
          </a:stretch>
        </p:blipFill>
        <p:spPr>
          <a:xfrm>
            <a:off x="2556347" y="4030662"/>
            <a:ext cx="3771901" cy="2095501"/>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ssignment"/>
          <p:cNvSpPr txBox="1">
            <a:spLocks noGrp="1"/>
          </p:cNvSpPr>
          <p:nvPr>
            <p:ph type="title"/>
          </p:nvPr>
        </p:nvSpPr>
        <p:spPr>
          <a:prstGeom prst="rect">
            <a:avLst/>
          </a:prstGeom>
        </p:spPr>
        <p:txBody>
          <a:bodyPr/>
          <a:lstStyle/>
          <a:p>
            <a:pPr lvl="1"/>
            <a:r>
              <a:t>Assignment</a:t>
            </a:r>
          </a:p>
        </p:txBody>
      </p:sp>
      <p:sp>
        <p:nvSpPr>
          <p:cNvPr id="257" name="Select a sensory dataset with clearly dependent channels (e.g. soil moisture vs. air temperature, sunshine, and rainfall)…"/>
          <p:cNvSpPr txBox="1">
            <a:spLocks noGrp="1"/>
          </p:cNvSpPr>
          <p:nvPr>
            <p:ph type="body" idx="1"/>
          </p:nvPr>
        </p:nvSpPr>
        <p:spPr>
          <a:prstGeom prst="rect">
            <a:avLst/>
          </a:prstGeom>
        </p:spPr>
        <p:txBody>
          <a:bodyPr>
            <a:normAutofit lnSpcReduction="10000"/>
          </a:bodyPr>
          <a:lstStyle/>
          <a:p>
            <a:pPr marL="336042" indent="-336042" defTabSz="896111">
              <a:defRPr sz="3136"/>
            </a:pPr>
            <a:r>
              <a:t>Select a sensory dataset with clearly dependent channels (e.g. soil moisture vs. air temperature, sunshine, and rainfall)</a:t>
            </a:r>
          </a:p>
          <a:p>
            <a:pPr marL="336042" indent="-336042" defTabSz="896111">
              <a:defRPr sz="3136"/>
            </a:pPr>
            <a:r>
              <a:t>Divide the data into segments with low variance within segments</a:t>
            </a:r>
          </a:p>
          <a:p>
            <a:pPr marL="336042" indent="-336042" defTabSz="896111">
              <a:defRPr sz="3136"/>
            </a:pPr>
            <a:r>
              <a:t>Create a regression analysis with Scala or PySpark</a:t>
            </a:r>
          </a:p>
          <a:p>
            <a:pPr marL="336042" indent="-336042" defTabSz="896111">
              <a:defRPr sz="3136"/>
            </a:pPr>
            <a:r>
              <a:t>Discuss the results, consider temporal effects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Summary of the lecture"/>
          <p:cNvSpPr txBox="1">
            <a:spLocks noGrp="1"/>
          </p:cNvSpPr>
          <p:nvPr>
            <p:ph type="title"/>
          </p:nvPr>
        </p:nvSpPr>
        <p:spPr>
          <a:prstGeom prst="rect">
            <a:avLst/>
          </a:prstGeom>
        </p:spPr>
        <p:txBody>
          <a:bodyPr/>
          <a:lstStyle/>
          <a:p>
            <a:r>
              <a:t>Summary of the lecture</a:t>
            </a:r>
          </a:p>
        </p:txBody>
      </p:sp>
      <p:sp>
        <p:nvSpPr>
          <p:cNvPr id="260" name="We have learned about using the Spark framework with Scala and its Machine Learning library, to analyze the connection between observed causes (environmental data) and effects (forest cover). We have found that by training a classifier and studying the confusion matrix, we can start learning more about the underlying processes. The techniques of the lecture can be extended to many other cases."/>
          <p:cNvSpPr txBox="1">
            <a:spLocks noGrp="1"/>
          </p:cNvSpPr>
          <p:nvPr>
            <p:ph type="body" idx="1"/>
          </p:nvPr>
        </p:nvSpPr>
        <p:spPr>
          <a:xfrm>
            <a:off x="457200" y="1600200"/>
            <a:ext cx="8229600" cy="4827758"/>
          </a:xfrm>
          <a:prstGeom prst="rect">
            <a:avLst/>
          </a:prstGeom>
        </p:spPr>
        <p:txBody>
          <a:bodyPr>
            <a:normAutofit lnSpcReduction="10000"/>
          </a:bodyPr>
          <a:lstStyle>
            <a:lvl1pPr marL="0" indent="0">
              <a:buSzTx/>
              <a:buFontTx/>
              <a:buNone/>
            </a:lvl1pPr>
          </a:lstStyle>
          <a:p>
            <a:r>
              <a:t>We have learned about using the Spark framework with Scala and its Machine Learning library, to analyze the connection between observed causes (environmental data) and effects (forest cover). We have found that by training a classifier and studying the confusion matrix, we can start learning more about the underlying processes. The techniques of the lecture can be extended to many other cases.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Outline of the lecture"/>
          <p:cNvSpPr txBox="1">
            <a:spLocks noGrp="1"/>
          </p:cNvSpPr>
          <p:nvPr>
            <p:ph type="title"/>
          </p:nvPr>
        </p:nvSpPr>
        <p:spPr>
          <a:prstGeom prst="rect">
            <a:avLst/>
          </a:prstGeom>
        </p:spPr>
        <p:txBody>
          <a:bodyPr/>
          <a:lstStyle/>
          <a:p>
            <a:r>
              <a:t>Outline of the lecture</a:t>
            </a:r>
          </a:p>
        </p:txBody>
      </p:sp>
      <p:sp>
        <p:nvSpPr>
          <p:cNvPr id="130" name="We learn about using AI technologies for regression and classification in a BD framework.…"/>
          <p:cNvSpPr txBox="1">
            <a:spLocks noGrp="1"/>
          </p:cNvSpPr>
          <p:nvPr>
            <p:ph type="body" idx="1"/>
          </p:nvPr>
        </p:nvSpPr>
        <p:spPr>
          <a:xfrm>
            <a:off x="457200" y="1600200"/>
            <a:ext cx="8229600" cy="4796452"/>
          </a:xfrm>
          <a:prstGeom prst="rect">
            <a:avLst/>
          </a:prstGeom>
        </p:spPr>
        <p:txBody>
          <a:bodyPr/>
          <a:lstStyle/>
          <a:p>
            <a:pPr marL="0" indent="0" defTabSz="905255">
              <a:buSzTx/>
              <a:buFontTx/>
              <a:buNone/>
              <a:defRPr sz="3168"/>
            </a:pPr>
            <a:r>
              <a:t>We learn about using AI technologies for regression and classification in a BD framework.</a:t>
            </a:r>
          </a:p>
          <a:p>
            <a:pPr marL="0" indent="0" defTabSz="905255">
              <a:buSzTx/>
              <a:buFontTx/>
              <a:buNone/>
              <a:defRPr sz="3168"/>
            </a:pPr>
            <a:r>
              <a:t>The specific example is finding the connection between geological, geographical and climate parameters of different regions, and the actual forest observed in the location.</a:t>
            </a:r>
          </a:p>
          <a:p>
            <a:pPr marL="0" indent="0" defTabSz="905255">
              <a:buSzTx/>
              <a:buFontTx/>
              <a:buNone/>
              <a:defRPr sz="3168"/>
            </a:pPr>
            <a:r>
              <a:t>It is important to follow up the lecture with working through the attached notebook.</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Outline of the lecture"/>
          <p:cNvSpPr txBox="1">
            <a:spLocks noGrp="1"/>
          </p:cNvSpPr>
          <p:nvPr>
            <p:ph type="title"/>
          </p:nvPr>
        </p:nvSpPr>
        <p:spPr>
          <a:prstGeom prst="rect">
            <a:avLst/>
          </a:prstGeom>
        </p:spPr>
        <p:txBody>
          <a:bodyPr/>
          <a:lstStyle/>
          <a:p>
            <a:r>
              <a:t>Outline of the lecture</a:t>
            </a:r>
          </a:p>
        </p:txBody>
      </p:sp>
      <p:sp>
        <p:nvSpPr>
          <p:cNvPr id="133" name="We learn about using AI technologies for regression and classification in a BD framework.…"/>
          <p:cNvSpPr txBox="1">
            <a:spLocks noGrp="1"/>
          </p:cNvSpPr>
          <p:nvPr>
            <p:ph type="body" idx="1"/>
          </p:nvPr>
        </p:nvSpPr>
        <p:spPr>
          <a:xfrm>
            <a:off x="457200" y="1600200"/>
            <a:ext cx="8229600" cy="4796452"/>
          </a:xfrm>
          <a:prstGeom prst="rect">
            <a:avLst/>
          </a:prstGeom>
        </p:spPr>
        <p:txBody>
          <a:bodyPr/>
          <a:lstStyle/>
          <a:p>
            <a:pPr marL="0" indent="0" defTabSz="905255">
              <a:buSzTx/>
              <a:buFontTx/>
              <a:buNone/>
              <a:defRPr sz="3168"/>
            </a:pPr>
            <a:r>
              <a:t>We learn about using AI technologies for regression and classification in a BD framework.</a:t>
            </a:r>
          </a:p>
          <a:p>
            <a:pPr marL="0" indent="0" defTabSz="905255">
              <a:buSzTx/>
              <a:buFontTx/>
              <a:buNone/>
              <a:defRPr sz="3168"/>
            </a:pPr>
            <a:r>
              <a:t>The specific example is finding the connection between geological, geographical and climate parameters of different regions, and the actual forest observed in the location.</a:t>
            </a:r>
          </a:p>
          <a:p>
            <a:pPr marL="0" indent="0" defTabSz="905255">
              <a:buSzTx/>
              <a:buFontTx/>
              <a:buNone/>
              <a:defRPr sz="3168"/>
            </a:pPr>
            <a:r>
              <a:t>It is important to follow up the lecture with working through the attached notebook.</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Where are we in the Course?"/>
          <p:cNvSpPr txBox="1">
            <a:spLocks noGrp="1"/>
          </p:cNvSpPr>
          <p:nvPr>
            <p:ph type="title"/>
          </p:nvPr>
        </p:nvSpPr>
        <p:spPr>
          <a:prstGeom prst="rect">
            <a:avLst/>
          </a:prstGeom>
        </p:spPr>
        <p:txBody>
          <a:bodyPr/>
          <a:lstStyle/>
          <a:p>
            <a:r>
              <a:t>Where are we in the Course?</a:t>
            </a:r>
          </a:p>
        </p:txBody>
      </p:sp>
      <p:sp>
        <p:nvSpPr>
          <p:cNvPr id="136" name="Introduction: Background of IoT, Big Data, AI…"/>
          <p:cNvSpPr txBox="1">
            <a:spLocks noGrp="1"/>
          </p:cNvSpPr>
          <p:nvPr>
            <p:ph type="body" idx="1"/>
          </p:nvPr>
        </p:nvSpPr>
        <p:spPr>
          <a:prstGeom prst="rect">
            <a:avLst/>
          </a:prstGeom>
        </p:spPr>
        <p:txBody>
          <a:bodyPr/>
          <a:lstStyle/>
          <a:p>
            <a:pPr marL="325754" indent="-325754" defTabSz="868680">
              <a:defRPr sz="3040"/>
            </a:pPr>
            <a:r>
              <a:t>Introduction: Background of IoT, Big Data, AI</a:t>
            </a:r>
          </a:p>
          <a:p>
            <a:pPr marL="325754" indent="-325754" defTabSz="868680">
              <a:defRPr sz="3040"/>
            </a:pPr>
            <a:r>
              <a:t>Collect, analyze data from IoT on a large scale</a:t>
            </a:r>
          </a:p>
          <a:p>
            <a:pPr marL="325754" indent="-325754" defTabSz="868680">
              <a:defRPr sz="3040"/>
            </a:pPr>
            <a:r>
              <a:t>Elements and practice of statistics</a:t>
            </a:r>
          </a:p>
          <a:p>
            <a:pPr marL="325754" indent="-325754" defTabSz="868680">
              <a:defRPr sz="3040"/>
            </a:pPr>
            <a:r>
              <a:t>AI methods for data science</a:t>
            </a:r>
          </a:p>
          <a:p>
            <a:pPr marL="325754" indent="-325754" defTabSz="868680">
              <a:defRPr sz="3040"/>
            </a:pPr>
            <a:r>
              <a:t>Getting further with AI: internal workings</a:t>
            </a:r>
          </a:p>
          <a:p>
            <a:pPr marL="325754" indent="-325754" defTabSz="868680">
              <a:defRPr sz="3040" b="1"/>
            </a:pPr>
            <a:r>
              <a:t>Practical usage of AI for Big Data from IoT</a:t>
            </a:r>
          </a:p>
          <a:p>
            <a:pPr marL="325754" indent="-325754" defTabSz="868680">
              <a:defRPr sz="3040"/>
            </a:pPr>
            <a:r>
              <a:t>Moving into the real world</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AI for regression and classification"/>
          <p:cNvSpPr txBox="1">
            <a:spLocks noGrp="1"/>
          </p:cNvSpPr>
          <p:nvPr>
            <p:ph type="title"/>
          </p:nvPr>
        </p:nvSpPr>
        <p:spPr>
          <a:prstGeom prst="rect">
            <a:avLst/>
          </a:prstGeom>
        </p:spPr>
        <p:txBody>
          <a:bodyPr/>
          <a:lstStyle/>
          <a:p>
            <a:pPr lvl="1" defTabSz="868680">
              <a:defRPr sz="4180"/>
            </a:pPr>
            <a:r>
              <a:t>AI for regression and classification</a:t>
            </a:r>
          </a:p>
        </p:txBody>
      </p:sp>
      <p:sp>
        <p:nvSpPr>
          <p:cNvPr id="139" name="Prediction and regression…"/>
          <p:cNvSpPr txBox="1">
            <a:spLocks noGrp="1"/>
          </p:cNvSpPr>
          <p:nvPr>
            <p:ph type="body" idx="1"/>
          </p:nvPr>
        </p:nvSpPr>
        <p:spPr>
          <a:xfrm>
            <a:off x="457200" y="1600200"/>
            <a:ext cx="8229600" cy="4945532"/>
          </a:xfrm>
          <a:prstGeom prst="rect">
            <a:avLst/>
          </a:prstGeom>
        </p:spPr>
        <p:txBody>
          <a:bodyPr/>
          <a:lstStyle/>
          <a:p>
            <a:r>
              <a:t>Prediction and regression</a:t>
            </a:r>
          </a:p>
          <a:p>
            <a:r>
              <a:t>Regression in statistics</a:t>
            </a:r>
          </a:p>
          <a:p>
            <a:r>
              <a:t>AI for regression: learning a continuous mapping for value prediction</a:t>
            </a:r>
          </a:p>
          <a:p>
            <a:r>
              <a:t>The “servo” example</a:t>
            </a:r>
          </a:p>
          <a:p>
            <a:r>
              <a:t>AI for classification: learning a discrete mapping for classification</a:t>
            </a:r>
          </a:p>
          <a:p>
            <a:r>
              <a:t>The “forest cover” example</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he use of prediction"/>
          <p:cNvSpPr txBox="1">
            <a:spLocks noGrp="1"/>
          </p:cNvSpPr>
          <p:nvPr>
            <p:ph type="title"/>
          </p:nvPr>
        </p:nvSpPr>
        <p:spPr>
          <a:prstGeom prst="rect">
            <a:avLst/>
          </a:prstGeom>
        </p:spPr>
        <p:txBody>
          <a:bodyPr/>
          <a:lstStyle/>
          <a:p>
            <a:r>
              <a:t>The use of prediction</a:t>
            </a:r>
          </a:p>
        </p:txBody>
      </p:sp>
      <p:sp>
        <p:nvSpPr>
          <p:cNvPr id="142" name="We have observations of “inputs” and “outputs”…"/>
          <p:cNvSpPr txBox="1">
            <a:spLocks noGrp="1"/>
          </p:cNvSpPr>
          <p:nvPr>
            <p:ph type="body" idx="1"/>
          </p:nvPr>
        </p:nvSpPr>
        <p:spPr>
          <a:xfrm>
            <a:off x="457200" y="1600200"/>
            <a:ext cx="8229600" cy="5003353"/>
          </a:xfrm>
          <a:prstGeom prst="rect">
            <a:avLst/>
          </a:prstGeom>
        </p:spPr>
        <p:txBody>
          <a:bodyPr/>
          <a:lstStyle/>
          <a:p>
            <a:r>
              <a:t>We have observations of “inputs” and “outputs”</a:t>
            </a:r>
          </a:p>
          <a:p>
            <a:r>
              <a:t>We want to find a relationship, giving the mapping from the inputs to outputs</a:t>
            </a:r>
          </a:p>
          <a:p>
            <a:r>
              <a:t>If successful, that mapping will allow predicting outputs corresponding to new, never-seen-before inputs</a:t>
            </a:r>
          </a:p>
          <a:p>
            <a:r>
              <a:t>There is not necessarily a temporal component even when we say “prediction”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Regression vs. classification"/>
          <p:cNvSpPr txBox="1">
            <a:spLocks noGrp="1"/>
          </p:cNvSpPr>
          <p:nvPr>
            <p:ph type="title"/>
          </p:nvPr>
        </p:nvSpPr>
        <p:spPr>
          <a:prstGeom prst="rect">
            <a:avLst/>
          </a:prstGeom>
        </p:spPr>
        <p:txBody>
          <a:bodyPr/>
          <a:lstStyle/>
          <a:p>
            <a:r>
              <a:t>Regression vs. classification</a:t>
            </a:r>
          </a:p>
        </p:txBody>
      </p:sp>
      <p:sp>
        <p:nvSpPr>
          <p:cNvPr id="147" name="If we have continuous outputs, or at least outputs with a range of values, we talk about regression…"/>
          <p:cNvSpPr txBox="1">
            <a:spLocks noGrp="1"/>
          </p:cNvSpPr>
          <p:nvPr>
            <p:ph type="body" idx="1"/>
          </p:nvPr>
        </p:nvSpPr>
        <p:spPr>
          <a:xfrm>
            <a:off x="457200" y="1600200"/>
            <a:ext cx="8229600" cy="5003353"/>
          </a:xfrm>
          <a:prstGeom prst="rect">
            <a:avLst/>
          </a:prstGeom>
        </p:spPr>
        <p:txBody>
          <a:bodyPr/>
          <a:lstStyle/>
          <a:p>
            <a:r>
              <a:t>If we have continuous outputs, or at least outputs with a range of values, we talk about regression</a:t>
            </a:r>
          </a:p>
          <a:p>
            <a:r>
              <a:t>If the outputs are discrete, most often 0-1 valued, we talk about classification</a:t>
            </a:r>
          </a:p>
          <a:p>
            <a:r>
              <a:t>The two problems are closely related, but it is not trivial to convert a regression problem into classification, or vice versa.</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all: “Linear Regression”"/>
          <p:cNvSpPr txBox="1">
            <a:spLocks noGrp="1"/>
          </p:cNvSpPr>
          <p:nvPr>
            <p:ph type="title"/>
          </p:nvPr>
        </p:nvSpPr>
        <p:spPr>
          <a:prstGeom prst="rect">
            <a:avLst/>
          </a:prstGeom>
        </p:spPr>
        <p:txBody>
          <a:bodyPr/>
          <a:lstStyle/>
          <a:p>
            <a:r>
              <a:t>Recall: “Linear Regression”</a:t>
            </a:r>
          </a:p>
        </p:txBody>
      </p:sp>
      <p:pic>
        <p:nvPicPr>
          <p:cNvPr id="152" name="Picture Placeholder 2" descr="Picture Placeholder 2"/>
          <p:cNvPicPr>
            <a:picLocks noGrp="1" noChangeAspect="1"/>
          </p:cNvPicPr>
          <p:nvPr>
            <p:ph type="pic" idx="13"/>
          </p:nvPr>
        </p:nvPicPr>
        <p:blipFill>
          <a:blip r:embed="rId3">
            <a:extLst/>
          </a:blip>
          <a:srcRect l="8611" r="8611"/>
          <a:stretch>
            <a:fillRect/>
          </a:stretch>
        </p:blipFill>
        <p:spPr>
          <a:prstGeom prst="rect">
            <a:avLst/>
          </a:prstGeom>
        </p:spPr>
      </p:pic>
      <p:sp>
        <p:nvSpPr>
          <p:cNvPr id="153" name="Body"/>
          <p:cNvSpPr txBox="1">
            <a:spLocks noGrp="1"/>
          </p:cNvSpPr>
          <p:nvPr>
            <p:ph type="body" sz="quarter" idx="1"/>
          </p:nvPr>
        </p:nvSpPr>
        <p:spPr>
          <a:prstGeom prst="rect">
            <a:avLst/>
          </a:prstGeom>
        </p:spPr>
        <p:txBody>
          <a:bodyPr/>
          <a:lstStyle/>
          <a:p>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2017</Words>
  <Application>Microsoft Office PowerPoint</Application>
  <PresentationFormat>画面に合わせる (4:3)</PresentationFormat>
  <Paragraphs>299</Paragraphs>
  <Slides>29</Slides>
  <Notes>18</Notes>
  <HiddenSlides>0</HiddenSlides>
  <MMClips>0</MMClips>
  <ScaleCrop>false</ScaleCrop>
  <HeadingPairs>
    <vt:vector size="6" baseType="variant">
      <vt:variant>
        <vt:lpstr>使用されているフォント</vt:lpstr>
      </vt:variant>
      <vt:variant>
        <vt:i4>1</vt:i4>
      </vt:variant>
      <vt:variant>
        <vt:lpstr>テーマ</vt:lpstr>
      </vt:variant>
      <vt:variant>
        <vt:i4>1</vt:i4>
      </vt:variant>
      <vt:variant>
        <vt:lpstr>スライド タイトル</vt:lpstr>
      </vt:variant>
      <vt:variant>
        <vt:i4>29</vt:i4>
      </vt:variant>
    </vt:vector>
  </HeadingPairs>
  <TitlesOfParts>
    <vt:vector size="31" baseType="lpstr">
      <vt:lpstr>Arial</vt:lpstr>
      <vt:lpstr>Office Theme</vt:lpstr>
      <vt:lpstr>AI and Machine Learning for IoT Big Data</vt:lpstr>
      <vt:lpstr>AI for regression and classification</vt:lpstr>
      <vt:lpstr>Outline of the lecture</vt:lpstr>
      <vt:lpstr>Outline of the lecture</vt:lpstr>
      <vt:lpstr>Where are we in the Course?</vt:lpstr>
      <vt:lpstr>AI for regression and classification</vt:lpstr>
      <vt:lpstr>The use of prediction</vt:lpstr>
      <vt:lpstr>Regression vs. classification</vt:lpstr>
      <vt:lpstr>Recall: “Linear Regression”</vt:lpstr>
      <vt:lpstr>An example of regression</vt:lpstr>
      <vt:lpstr>The data and the task</vt:lpstr>
      <vt:lpstr>Input data</vt:lpstr>
      <vt:lpstr>Data ready for Machine Learning</vt:lpstr>
      <vt:lpstr>Our approach</vt:lpstr>
      <vt:lpstr>Result</vt:lpstr>
      <vt:lpstr>A better result</vt:lpstr>
      <vt:lpstr>Discussion</vt:lpstr>
      <vt:lpstr>Example: forest covers in different environments</vt:lpstr>
      <vt:lpstr>Imports for Spark Machine Learning</vt:lpstr>
      <vt:lpstr>Open CSV, give name to columns</vt:lpstr>
      <vt:lpstr>Head of the resulting table</vt:lpstr>
      <vt:lpstr>Create a feature vector</vt:lpstr>
      <vt:lpstr>Create a Classifier and train it</vt:lpstr>
      <vt:lpstr>What are the contributions?</vt:lpstr>
      <vt:lpstr>Evaluate the classifier on data</vt:lpstr>
      <vt:lpstr>Transfer the classifier to RDD</vt:lpstr>
      <vt:lpstr>Get the confusion matrix from RDD</vt:lpstr>
      <vt:lpstr>Assignment</vt:lpstr>
      <vt:lpstr>Summary of the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and Machine Learning for IoT Big Data</dc:title>
  <cp:lastModifiedBy>markon@outlook.jp</cp:lastModifiedBy>
  <cp:revision>1</cp:revision>
  <dcterms:modified xsi:type="dcterms:W3CDTF">2018-04-22T10:09:21Z</dcterms:modified>
</cp:coreProperties>
</file>