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will use K-means analysis</a:t>
            </a:r>
          </a:p>
          <a:p>
            <a:r>
              <a:t>Remind students that this was covered in the FM7 lecture series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kind of domain knowledge is needed for network traffic analysis?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the meaning based on the comments in the AAS book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Encourage students to continue exploring the data during the interactive exercises.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Assignment: essay on using anomaly detection for IoT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Call attention to the imports from the Machine Learning library, in particular to KMeans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Remind students to the functional characteristics of the Scala language.</a:t>
            </a:r>
          </a:p>
          <a:p>
            <a:r>
              <a:t>Methods are chained by dots “.”</a:t>
            </a:r>
          </a:p>
          <a:p>
            <a:r>
              <a:t>Instead of creating intermediate temporary variables, the anonymous value of the previous method application is transformed by the next method.</a:t>
            </a:r>
          </a:p>
          <a:p>
            <a:r>
              <a:t>Note that this is possible (although not common) in Python too.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the reason for using these particular options.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one-hot coding: what would be the problems if we kept encoding categories by enumeration?</a:t>
            </a:r>
          </a:p>
          <a:p>
            <a:r>
              <a:t>(followed in next slide)</a:t>
            </a:r>
          </a:p>
          <a:p>
            <a:r>
              <a:t>Caution: there is no automatic interlock between the categories, we need to be careful to have only one “1”,</a:t>
            </a:r>
          </a:p>
          <a:p>
            <a:r>
              <a:t>the built-in methods take care of this point.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Pay attention to the comment, expand it.</a:t>
            </a:r>
          </a:p>
          <a:p>
            <a:r>
              <a:t>Function is continued in next slide, remind students that “data” and “k” are input parameters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 the convenience functions provided by Scala on Spark.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Recall K-means from FM7 module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function is called once;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1270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databases/kddcup99/kddcup99.html" TargetMode="External"/><Relationship Id="rId2" Type="http://schemas.openxmlformats.org/officeDocument/2006/relationships/hyperlink" Target="http://www.kdd.org/explor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umagi/anomaly_tes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 defTabSz="493776">
              <a:defRPr sz="3240"/>
            </a:lvl1pPr>
          </a:lstStyle>
          <a:p>
            <a:r>
              <a:t>AI and Machine Learning for IoT Big Data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mments on the R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on the RDD</a:t>
            </a:r>
          </a:p>
        </p:txBody>
      </p:sp>
      <p:sp>
        <p:nvSpPr>
          <p:cNvPr id="157" name="option(&quot;inferSchema&quot;, true) Scala infers the type of the input variables from their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option("inferSchema", true)</a:t>
            </a:r>
            <a:br/>
            <a:r>
              <a:t>Scala infers the type of the input variables from their values</a:t>
            </a:r>
          </a:p>
          <a:p>
            <a:r>
              <a:t>option("header", false)</a:t>
            </a:r>
            <a:br/>
            <a:r>
              <a:t>The CSV file has no header line, we need to supply column names</a:t>
            </a:r>
          </a:p>
          <a:p>
            <a:r>
              <a:t>toDF( "duration", “protocol_type”,…</a:t>
            </a:r>
            <a:br/>
            <a:r>
              <a:t>These are the names we give to the data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ipeline for one-hot enco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 for one-hot encoding</a:t>
            </a:r>
          </a:p>
        </p:txBody>
      </p:sp>
      <p:sp>
        <p:nvSpPr>
          <p:cNvPr id="162" name="def oneHotPipeline(inputCol: String): (Pipeline, String) = {…"/>
          <p:cNvSpPr txBox="1"/>
          <p:nvPr/>
        </p:nvSpPr>
        <p:spPr>
          <a:xfrm>
            <a:off x="1464190" y="1846579"/>
            <a:ext cx="6895615" cy="3017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def oneHotPipeline(inputCol: String): (Pipeline, String) = {</a:t>
            </a:r>
          </a:p>
          <a:p>
            <a:r>
              <a:t>    val indexer = new StringIndexer().</a:t>
            </a:r>
          </a:p>
          <a:p>
            <a:r>
              <a:t>      setInputCol(inputCol).</a:t>
            </a:r>
          </a:p>
          <a:p>
            <a:r>
              <a:t>      setOutputCol(inputCol + "_indexed")</a:t>
            </a:r>
          </a:p>
          <a:p>
            <a:r>
              <a:t>    val encoder = new OneHotEncoder().</a:t>
            </a:r>
          </a:p>
          <a:p>
            <a:r>
              <a:t>      setInputCol(inputCol + "_indexed").</a:t>
            </a:r>
          </a:p>
          <a:p>
            <a:r>
              <a:t>      setOutputCol(inputCol + "_vec")</a:t>
            </a:r>
          </a:p>
          <a:p>
            <a:r>
              <a:t>    val pipeline = new Pipeline().setStages(Array(indexer, encoder))</a:t>
            </a:r>
          </a:p>
          <a:p>
            <a:r>
              <a:t>    (pipeline, inputCol + "_vec")</a:t>
            </a:r>
          </a:p>
          <a:p>
            <a:r>
              <a:t>  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mments on “one-hot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on “one-hot”</a:t>
            </a:r>
          </a:p>
        </p:txBody>
      </p:sp>
      <p:sp>
        <p:nvSpPr>
          <p:cNvPr id="167" name="For categorical data without any ordering between the categories, the usual encoding is: 1 -&gt;  1 0 0 0 … 2 -&gt;  0 1 0 0 … 3 -&gt;  0 0 1 0 … etc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For categorical data without any ordering between the categories, the usual encoding is:</a:t>
            </a:r>
            <a:br/>
            <a:r>
              <a:t>1 -&gt;  1 0 0 0 …</a:t>
            </a:r>
            <a:br/>
            <a:r>
              <a:t>2 -&gt;  0 1 0 0 …</a:t>
            </a:r>
            <a:br/>
            <a:r>
              <a:t>3 -&gt;  0 0 1 0 …</a:t>
            </a:r>
            <a:br/>
            <a:r>
              <a:t>etc.</a:t>
            </a:r>
          </a:p>
          <a:p>
            <a:r>
              <a:t>The encoding function can work on each categorical variable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ipeline for all data (1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 for all data (1)</a:t>
            </a:r>
          </a:p>
        </p:txBody>
      </p:sp>
      <p:sp>
        <p:nvSpPr>
          <p:cNvPr id="170" name="def fitPipeline4(data: DataFrame, k: Int): PipelineModel = {…"/>
          <p:cNvSpPr txBox="1"/>
          <p:nvPr/>
        </p:nvSpPr>
        <p:spPr>
          <a:xfrm>
            <a:off x="272803" y="1636811"/>
            <a:ext cx="8871197" cy="3817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 def fitPipeline4(data: </a:t>
            </a:r>
            <a:r>
              <a:rPr dirty="0" err="1"/>
              <a:t>DataFrame</a:t>
            </a:r>
            <a:r>
              <a:rPr dirty="0"/>
              <a:t>, k: </a:t>
            </a:r>
            <a:r>
              <a:rPr dirty="0" err="1"/>
              <a:t>Int</a:t>
            </a:r>
            <a:r>
              <a:rPr dirty="0"/>
              <a:t>): </a:t>
            </a:r>
            <a:r>
              <a:rPr dirty="0" err="1"/>
              <a:t>PipelineModel</a:t>
            </a:r>
            <a:r>
              <a:rPr dirty="0"/>
              <a:t> = {</a:t>
            </a:r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(</a:t>
            </a:r>
            <a:r>
              <a:rPr dirty="0" err="1"/>
              <a:t>protoTypeEncoder</a:t>
            </a:r>
            <a:r>
              <a:rPr dirty="0"/>
              <a:t>, </a:t>
            </a:r>
            <a:r>
              <a:rPr dirty="0" err="1"/>
              <a:t>protoTypeVecCol</a:t>
            </a:r>
            <a:r>
              <a:rPr dirty="0"/>
              <a:t>) = </a:t>
            </a:r>
            <a:r>
              <a:rPr dirty="0" err="1"/>
              <a:t>oneHotPipeline</a:t>
            </a:r>
            <a:r>
              <a:rPr dirty="0"/>
              <a:t>("</a:t>
            </a:r>
            <a:r>
              <a:rPr dirty="0" err="1"/>
              <a:t>protocol_type</a:t>
            </a:r>
            <a:r>
              <a:rPr dirty="0"/>
              <a:t>")</a:t>
            </a:r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(</a:t>
            </a:r>
            <a:r>
              <a:rPr dirty="0" err="1"/>
              <a:t>serviceEncoder</a:t>
            </a:r>
            <a:r>
              <a:rPr dirty="0"/>
              <a:t>, </a:t>
            </a:r>
            <a:r>
              <a:rPr dirty="0" err="1"/>
              <a:t>serviceVecCol</a:t>
            </a:r>
            <a:r>
              <a:rPr dirty="0"/>
              <a:t>) = </a:t>
            </a:r>
            <a:r>
              <a:rPr dirty="0" err="1"/>
              <a:t>oneHotPipeline</a:t>
            </a:r>
            <a:r>
              <a:rPr dirty="0"/>
              <a:t>("service")</a:t>
            </a:r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(</a:t>
            </a:r>
            <a:r>
              <a:rPr dirty="0" err="1"/>
              <a:t>flagEncoder</a:t>
            </a:r>
            <a:r>
              <a:rPr dirty="0"/>
              <a:t>, </a:t>
            </a:r>
            <a:r>
              <a:rPr dirty="0" err="1"/>
              <a:t>flagVecCol</a:t>
            </a:r>
            <a:r>
              <a:rPr dirty="0"/>
              <a:t>) = </a:t>
            </a:r>
            <a:r>
              <a:rPr dirty="0" err="1"/>
              <a:t>oneHotPipeline</a:t>
            </a:r>
            <a:r>
              <a:rPr dirty="0"/>
              <a:t>("flag")</a:t>
            </a:r>
          </a:p>
          <a:p>
            <a:endParaRPr dirty="0"/>
          </a:p>
          <a:p>
            <a:r>
              <a:rPr dirty="0"/>
              <a:t>    // Original columns, without label / string columns, but with new vector encoded cols</a:t>
            </a:r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</a:t>
            </a:r>
            <a:r>
              <a:rPr dirty="0" err="1"/>
              <a:t>assembleCols</a:t>
            </a:r>
            <a:r>
              <a:rPr dirty="0"/>
              <a:t> = Set(</a:t>
            </a:r>
            <a:r>
              <a:rPr dirty="0" err="1"/>
              <a:t>data.columns</a:t>
            </a:r>
            <a:r>
              <a:rPr dirty="0"/>
              <a:t>: _*) --</a:t>
            </a:r>
          </a:p>
          <a:p>
            <a:r>
              <a:rPr dirty="0"/>
              <a:t>      </a:t>
            </a:r>
            <a:r>
              <a:rPr dirty="0" err="1"/>
              <a:t>Seq</a:t>
            </a:r>
            <a:r>
              <a:rPr dirty="0"/>
              <a:t>("label", "</a:t>
            </a:r>
            <a:r>
              <a:rPr dirty="0" err="1"/>
              <a:t>protocol_type</a:t>
            </a:r>
            <a:r>
              <a:rPr dirty="0"/>
              <a:t>", "service", "flag") ++</a:t>
            </a:r>
          </a:p>
          <a:p>
            <a:r>
              <a:rPr dirty="0"/>
              <a:t>      </a:t>
            </a:r>
            <a:r>
              <a:rPr dirty="0" err="1"/>
              <a:t>Seq</a:t>
            </a:r>
            <a:r>
              <a:rPr dirty="0"/>
              <a:t>(</a:t>
            </a:r>
            <a:r>
              <a:rPr dirty="0" err="1"/>
              <a:t>protoTypeVecCol</a:t>
            </a:r>
            <a:r>
              <a:rPr dirty="0"/>
              <a:t>, </a:t>
            </a:r>
            <a:r>
              <a:rPr dirty="0" err="1"/>
              <a:t>serviceVecCol</a:t>
            </a:r>
            <a:r>
              <a:rPr dirty="0"/>
              <a:t>, </a:t>
            </a:r>
            <a:r>
              <a:rPr dirty="0" err="1"/>
              <a:t>flagVecCol</a:t>
            </a:r>
            <a:r>
              <a:rPr dirty="0"/>
              <a:t>)</a:t>
            </a:r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assembler = new </a:t>
            </a:r>
            <a:r>
              <a:rPr dirty="0" err="1"/>
              <a:t>VectorAssembler</a:t>
            </a:r>
            <a:r>
              <a:rPr dirty="0"/>
              <a:t>().</a:t>
            </a:r>
          </a:p>
          <a:p>
            <a:r>
              <a:rPr dirty="0"/>
              <a:t>      </a:t>
            </a:r>
            <a:r>
              <a:rPr dirty="0" err="1"/>
              <a:t>setInputCols</a:t>
            </a:r>
            <a:r>
              <a:rPr dirty="0"/>
              <a:t>(</a:t>
            </a:r>
            <a:r>
              <a:rPr dirty="0" err="1"/>
              <a:t>assembleCols.toArray</a:t>
            </a:r>
            <a:r>
              <a:rPr dirty="0"/>
              <a:t>).</a:t>
            </a:r>
          </a:p>
          <a:p>
            <a:r>
              <a:rPr dirty="0"/>
              <a:t>      </a:t>
            </a:r>
            <a:r>
              <a:rPr dirty="0" err="1"/>
              <a:t>setOutputCol</a:t>
            </a:r>
            <a:r>
              <a:rPr dirty="0"/>
              <a:t>("</a:t>
            </a:r>
            <a:r>
              <a:rPr dirty="0" err="1"/>
              <a:t>featureVector</a:t>
            </a:r>
            <a:r>
              <a:rPr dirty="0"/>
              <a:t>")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ipeline for all data (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Pipeline for all data (2)</a:t>
            </a:r>
          </a:p>
        </p:txBody>
      </p:sp>
      <p:sp>
        <p:nvSpPr>
          <p:cNvPr id="175" name="val scaler = new StandardScaler()…"/>
          <p:cNvSpPr txBox="1"/>
          <p:nvPr/>
        </p:nvSpPr>
        <p:spPr>
          <a:xfrm>
            <a:off x="66471" y="1510687"/>
            <a:ext cx="9011058" cy="48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scaler = new </a:t>
            </a:r>
            <a:r>
              <a:rPr dirty="0" err="1"/>
              <a:t>StandardScaler</a:t>
            </a:r>
            <a:r>
              <a:rPr dirty="0"/>
              <a:t>()</a:t>
            </a:r>
          </a:p>
          <a:p>
            <a:r>
              <a:rPr dirty="0"/>
              <a:t>      .</a:t>
            </a:r>
            <a:r>
              <a:rPr dirty="0" err="1"/>
              <a:t>setInputCol</a:t>
            </a:r>
            <a:r>
              <a:rPr dirty="0"/>
              <a:t>("</a:t>
            </a:r>
            <a:r>
              <a:rPr dirty="0" err="1"/>
              <a:t>featureVector</a:t>
            </a:r>
            <a:r>
              <a:rPr dirty="0"/>
              <a:t>")</a:t>
            </a:r>
          </a:p>
          <a:p>
            <a:r>
              <a:rPr dirty="0"/>
              <a:t>      .</a:t>
            </a:r>
            <a:r>
              <a:rPr dirty="0" err="1"/>
              <a:t>setOutputCol</a:t>
            </a:r>
            <a:r>
              <a:rPr dirty="0"/>
              <a:t>("</a:t>
            </a:r>
            <a:r>
              <a:rPr dirty="0" err="1"/>
              <a:t>scaledFeatureVector</a:t>
            </a:r>
            <a:r>
              <a:rPr dirty="0"/>
              <a:t>")</a:t>
            </a:r>
          </a:p>
          <a:p>
            <a:r>
              <a:rPr dirty="0"/>
              <a:t>      .</a:t>
            </a:r>
            <a:r>
              <a:rPr dirty="0" err="1"/>
              <a:t>setWithStd</a:t>
            </a:r>
            <a:r>
              <a:rPr dirty="0"/>
              <a:t>(true)</a:t>
            </a:r>
          </a:p>
          <a:p>
            <a:r>
              <a:rPr dirty="0"/>
              <a:t>      .</a:t>
            </a:r>
            <a:r>
              <a:rPr dirty="0" err="1"/>
              <a:t>setWithMean</a:t>
            </a:r>
            <a:r>
              <a:rPr dirty="0"/>
              <a:t>(false)</a:t>
            </a:r>
          </a:p>
          <a:p>
            <a:endParaRPr dirty="0"/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</a:t>
            </a:r>
            <a:r>
              <a:rPr dirty="0" err="1"/>
              <a:t>kmeans</a:t>
            </a:r>
            <a:r>
              <a:rPr dirty="0"/>
              <a:t> = new </a:t>
            </a:r>
            <a:r>
              <a:rPr dirty="0" err="1"/>
              <a:t>KMeans</a:t>
            </a:r>
            <a:r>
              <a:rPr dirty="0"/>
              <a:t>().</a:t>
            </a:r>
          </a:p>
          <a:p>
            <a:r>
              <a:rPr dirty="0"/>
              <a:t>      </a:t>
            </a:r>
            <a:r>
              <a:rPr dirty="0" err="1"/>
              <a:t>setSeed</a:t>
            </a:r>
            <a:r>
              <a:rPr dirty="0"/>
              <a:t>(</a:t>
            </a:r>
            <a:r>
              <a:rPr dirty="0" err="1"/>
              <a:t>Random.nextLong</a:t>
            </a:r>
            <a:r>
              <a:rPr dirty="0"/>
              <a:t>()).</a:t>
            </a:r>
          </a:p>
          <a:p>
            <a:r>
              <a:rPr dirty="0"/>
              <a:t>      </a:t>
            </a:r>
            <a:r>
              <a:rPr dirty="0" err="1"/>
              <a:t>setK</a:t>
            </a:r>
            <a:r>
              <a:rPr dirty="0"/>
              <a:t>(k).</a:t>
            </a:r>
          </a:p>
          <a:p>
            <a:r>
              <a:rPr dirty="0"/>
              <a:t>      </a:t>
            </a:r>
            <a:r>
              <a:rPr dirty="0" err="1"/>
              <a:t>setPredictionCol</a:t>
            </a:r>
            <a:r>
              <a:rPr dirty="0"/>
              <a:t>("cluster").</a:t>
            </a:r>
          </a:p>
          <a:p>
            <a:r>
              <a:rPr dirty="0"/>
              <a:t>      </a:t>
            </a:r>
            <a:r>
              <a:rPr dirty="0" err="1"/>
              <a:t>setFeaturesCol</a:t>
            </a:r>
            <a:r>
              <a:rPr dirty="0"/>
              <a:t>("</a:t>
            </a:r>
            <a:r>
              <a:rPr dirty="0" err="1"/>
              <a:t>scaledFeatureVector</a:t>
            </a:r>
            <a:r>
              <a:rPr dirty="0"/>
              <a:t>").</a:t>
            </a:r>
          </a:p>
          <a:p>
            <a:r>
              <a:rPr dirty="0"/>
              <a:t>      </a:t>
            </a:r>
            <a:r>
              <a:rPr dirty="0" err="1"/>
              <a:t>setMaxIter</a:t>
            </a:r>
            <a:r>
              <a:rPr dirty="0"/>
              <a:t>(40).</a:t>
            </a:r>
          </a:p>
          <a:p>
            <a:r>
              <a:rPr dirty="0"/>
              <a:t>      </a:t>
            </a:r>
            <a:r>
              <a:rPr dirty="0" err="1"/>
              <a:t>setTol</a:t>
            </a:r>
            <a:r>
              <a:rPr dirty="0"/>
              <a:t>(1.0e-5)</a:t>
            </a:r>
          </a:p>
          <a:p>
            <a:endParaRPr dirty="0"/>
          </a:p>
          <a:p>
            <a:r>
              <a:rPr dirty="0"/>
              <a:t>    </a:t>
            </a:r>
            <a:r>
              <a:rPr dirty="0" err="1"/>
              <a:t>val</a:t>
            </a:r>
            <a:r>
              <a:rPr dirty="0"/>
              <a:t> pipeline = new Pipeline().</a:t>
            </a:r>
            <a:r>
              <a:rPr dirty="0" err="1"/>
              <a:t>setStages</a:t>
            </a:r>
            <a:r>
              <a:rPr dirty="0"/>
              <a:t>(</a:t>
            </a:r>
          </a:p>
          <a:p>
            <a:r>
              <a:rPr dirty="0"/>
              <a:t>      Array(</a:t>
            </a:r>
            <a:r>
              <a:rPr dirty="0" err="1"/>
              <a:t>protoTypeEncoder</a:t>
            </a:r>
            <a:r>
              <a:rPr dirty="0"/>
              <a:t>, </a:t>
            </a:r>
            <a:r>
              <a:rPr dirty="0" err="1"/>
              <a:t>serviceEncoder</a:t>
            </a:r>
            <a:r>
              <a:rPr dirty="0"/>
              <a:t>, </a:t>
            </a:r>
            <a:r>
              <a:rPr dirty="0" err="1"/>
              <a:t>flagEncoder</a:t>
            </a:r>
            <a:r>
              <a:rPr dirty="0"/>
              <a:t>, assembler, scaler, </a:t>
            </a:r>
            <a:r>
              <a:rPr dirty="0" err="1"/>
              <a:t>kmeans</a:t>
            </a:r>
            <a:r>
              <a:rPr dirty="0"/>
              <a:t>))</a:t>
            </a:r>
          </a:p>
          <a:p>
            <a:r>
              <a:rPr dirty="0"/>
              <a:t>    </a:t>
            </a:r>
            <a:r>
              <a:rPr dirty="0" err="1"/>
              <a:t>pipeline.fit</a:t>
            </a:r>
            <a:r>
              <a:rPr dirty="0"/>
              <a:t>(data)</a:t>
            </a:r>
          </a:p>
          <a:p>
            <a:r>
              <a:rPr dirty="0"/>
              <a:t>  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ments on K-mea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on K-means</a:t>
            </a:r>
          </a:p>
        </p:txBody>
      </p:sp>
      <p:sp>
        <p:nvSpPr>
          <p:cNvPr id="180" name="Imported from the clustering librar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Imported from the clustering library</a:t>
            </a:r>
          </a:p>
          <a:p>
            <a:r>
              <a:t>Notes on the supplied parameters:</a:t>
            </a:r>
            <a:br/>
            <a:r>
              <a:rPr b="1"/>
              <a:t>k</a:t>
            </a:r>
            <a:r>
              <a:t> is given at invocation</a:t>
            </a:r>
            <a:br/>
            <a:r>
              <a:rPr b="1"/>
              <a:t>max. iterations</a:t>
            </a:r>
            <a:r>
              <a:t> set to 40 - might need more</a:t>
            </a:r>
            <a:br/>
            <a:r>
              <a:rPr b="1"/>
              <a:t>tolerance</a:t>
            </a:r>
            <a:r>
              <a:t> set to 1.0e-5 - depends on problem</a:t>
            </a:r>
            <a:br/>
            <a:r>
              <a:rPr b="1"/>
              <a:t>seed</a:t>
            </a:r>
            <a:r>
              <a:t> random - use constant for reproducibility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e anomaly detec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anomaly detector</a:t>
            </a:r>
          </a:p>
        </p:txBody>
      </p:sp>
      <p:sp>
        <p:nvSpPr>
          <p:cNvPr id="185" name="// Detect anomalies…"/>
          <p:cNvSpPr txBox="1"/>
          <p:nvPr/>
        </p:nvSpPr>
        <p:spPr>
          <a:xfrm>
            <a:off x="1705776" y="1389380"/>
            <a:ext cx="6266109" cy="496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 // Detect anomalies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  def buildAnomalyDetector(data: DataFrame): Unit = {</a:t>
            </a:r>
          </a:p>
          <a:p>
            <a:pPr>
              <a:defRPr sz="1400"/>
            </a:pPr>
            <a:r>
              <a:t>    val pipelineModel = fitPipeline4(data, 180)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    val kMeansModel = pipelineModel.stages.last.asInstanceOf[KMeansModel]</a:t>
            </a:r>
          </a:p>
          <a:p>
            <a:pPr>
              <a:defRPr sz="1400"/>
            </a:pPr>
            <a:r>
              <a:t>    val centroids = kMeansModel.clusterCenters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    val clustered = pipelineModel.transform(data)</a:t>
            </a:r>
          </a:p>
          <a:p>
            <a:pPr>
              <a:defRPr sz="1400"/>
            </a:pPr>
            <a:r>
              <a:t>    val threshold = clustered.</a:t>
            </a:r>
          </a:p>
          <a:p>
            <a:pPr>
              <a:defRPr sz="1400"/>
            </a:pPr>
            <a:r>
              <a:t>      select("cluster", "scaledFeatureVector").as[(Int, Vector)].</a:t>
            </a:r>
          </a:p>
          <a:p>
            <a:pPr>
              <a:defRPr sz="1400"/>
            </a:pPr>
            <a:r>
              <a:t>      map { case (cluster, vec) =&gt; Vectors.sqdist(centroids(cluster), vec) }.</a:t>
            </a:r>
          </a:p>
          <a:p>
            <a:pPr>
              <a:defRPr sz="1400"/>
            </a:pPr>
            <a:r>
              <a:t>      orderBy($"value".desc).take(100).last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    val originalCols = data.columns</a:t>
            </a:r>
          </a:p>
          <a:p>
            <a:pPr>
              <a:defRPr sz="1400"/>
            </a:pPr>
            <a:r>
              <a:t>    val anomalies = clustered.filter { row =&gt;</a:t>
            </a:r>
          </a:p>
          <a:p>
            <a:pPr>
              <a:defRPr sz="1400"/>
            </a:pPr>
            <a:r>
              <a:t>      val cluster = row.getAs[Int]("cluster")</a:t>
            </a:r>
          </a:p>
          <a:p>
            <a:pPr>
              <a:defRPr sz="1400"/>
            </a:pPr>
            <a:r>
              <a:t>      val vec = row.getAs[Vector]("scaledFeatureVector")</a:t>
            </a:r>
          </a:p>
          <a:p>
            <a:pPr>
              <a:defRPr sz="1400"/>
            </a:pPr>
            <a:r>
              <a:t>      Vectors.sqdist(centroids(cluster), vec) &gt;= threshold</a:t>
            </a:r>
          </a:p>
          <a:p>
            <a:pPr>
              <a:defRPr sz="1400"/>
            </a:pPr>
            <a:r>
              <a:t>    }.select(originalCols.head, originalCols.tail:_*)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    println(anomalies.take(5))</a:t>
            </a:r>
          </a:p>
          <a:p>
            <a:pPr>
              <a:defRPr sz="1400"/>
            </a:pPr>
            <a:r>
              <a:t>  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mments on the detec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Comments on the detector</a:t>
            </a:r>
          </a:p>
        </p:txBody>
      </p:sp>
      <p:sp>
        <p:nvSpPr>
          <p:cNvPr id="190" name="What is an anomaly? Here we define it as those data points that are in the “loosest” clusters (the clusters with the largest mean square distance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an anomaly?</a:t>
            </a:r>
            <a:br/>
            <a:r>
              <a:t>Here we define it as those data points that are in the “loosest” clusters (the clusters with the largest mean square distances)</a:t>
            </a:r>
          </a:p>
          <a:p>
            <a:r>
              <a:t>Take one (or a few) of the most outlying data points</a:t>
            </a:r>
          </a:p>
          <a:p>
            <a:r>
              <a:t>Now is the time to start analyzing the actual data (domain knowledge)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sult of running it on the R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 of running it on the RDD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827" y="1636138"/>
            <a:ext cx="8485629" cy="4574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om the Zeppelin notebook:  println(anomalies.first()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the Zeppelin notebook:</a:t>
            </a:r>
            <a:br/>
            <a:r>
              <a:rPr sz="2700"/>
              <a:t> println(anomalies.first())</a:t>
            </a:r>
            <a:br/>
            <a:br/>
            <a:endParaRPr/>
          </a:p>
          <a:p>
            <a:r>
              <a:t>This datapoint is labeled as “normal” but it is clearly a strange item: many times connecting to different hosts</a:t>
            </a:r>
          </a:p>
        </p:txBody>
      </p:sp>
      <p:sp>
        <p:nvSpPr>
          <p:cNvPr id="198" name="The most extreme data po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b="1"/>
              <a:t>most</a:t>
            </a:r>
            <a:r>
              <a:t> extreme data point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100" y="2902777"/>
            <a:ext cx="7020715" cy="511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AI for discovery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om the Zeppelin notebook:  println(anomalies.take(2).las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From the Zeppelin notebook:</a:t>
            </a:r>
            <a:br/>
            <a:r>
              <a:rPr sz="2700"/>
              <a:t> println(anomalies.take(2).last)</a:t>
            </a:r>
            <a:br>
              <a:rPr sz="2700"/>
            </a:br>
            <a:br/>
            <a:endParaRPr/>
          </a:p>
          <a:p>
            <a:r>
              <a:t>This datapoint is again labeled as “normal” but it is again a strange item</a:t>
            </a:r>
          </a:p>
          <a:p>
            <a:r>
              <a:t>Studying the actual mechanisms behind the discovered anomalies is a task for network security professionals</a:t>
            </a:r>
          </a:p>
        </p:txBody>
      </p:sp>
      <p:sp>
        <p:nvSpPr>
          <p:cNvPr id="204" name="The next extreme data po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</a:t>
            </a:r>
            <a:r>
              <a:rPr i="1"/>
              <a:t>next</a:t>
            </a:r>
            <a:r>
              <a:t> extreme data point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3740" y="2722176"/>
            <a:ext cx="7457114" cy="748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scu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Discussion</a:t>
            </a:r>
          </a:p>
        </p:txBody>
      </p:sp>
      <p:sp>
        <p:nvSpPr>
          <p:cNvPr id="210" name="What could be an anomaly in sensor data? Consider examples: - Temperature time series in greenhouses - Pressure in a water distribution network - Loads in an electric power net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could be an anomaly in sensor data? Consider examples:</a:t>
            </a:r>
            <a:br/>
            <a:r>
              <a:t>- Temperature time series in greenhouses</a:t>
            </a:r>
            <a:br/>
            <a:r>
              <a:t>- Pressure in a water distribution network</a:t>
            </a:r>
            <a:br/>
            <a:r>
              <a:t>- Loads in an electric power network</a:t>
            </a:r>
          </a:p>
          <a:p>
            <a:r>
              <a:t>How would we run an anomaly detector on historical IoT sensor data?</a:t>
            </a:r>
          </a:p>
          <a:p>
            <a:r>
              <a:t>Consider also real-time detection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15" name="Origin of the KDD challenge dataset http://www.kdd.org/explor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Origin of the KDD challenge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http://www.kdd.org/explorations</a:t>
            </a:r>
          </a:p>
          <a:p>
            <a:r>
              <a:t>The KDD dataset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http://kdd.ics.uci.edu/databases/kddcup99/kddcup99.html</a:t>
            </a:r>
          </a:p>
          <a:p>
            <a:r>
              <a:t>Anomaly testing (comments in Japanese…)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https://github.com/kumagi/anomaly_test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ummary of the l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of the lecture</a:t>
            </a:r>
          </a:p>
        </p:txBody>
      </p:sp>
      <p:sp>
        <p:nvSpPr>
          <p:cNvPr id="218" name="We have learned about another example of using the Spark framework with Scala and its Machine Learning library for Big Data analytics.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277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896111">
              <a:buSzTx/>
              <a:buFontTx/>
              <a:buNone/>
              <a:defRPr sz="3136"/>
            </a:pPr>
            <a:r>
              <a:t>We have learned about another example of using the Spark framework with Scala and its Machine Learning library for Big Data analytics.</a:t>
            </a:r>
          </a:p>
          <a:p>
            <a:pPr marL="0" indent="0" defTabSz="896111">
              <a:buSzTx/>
              <a:buFontTx/>
              <a:buNone/>
              <a:defRPr sz="3136"/>
            </a:pPr>
            <a:r>
              <a:t>The case study uses the K-Means clustering method to find the dominant groups of similar data in a network traffic dataset. After separating the data into clusters, those points that are farthest from the majority become candidates for anomaly analysis.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 of the l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 of the lecture</a:t>
            </a:r>
          </a:p>
        </p:txBody>
      </p:sp>
      <p:sp>
        <p:nvSpPr>
          <p:cNvPr id="130" name="An important use of AI techniques is to help in finding unexpected, surprising information hidden in the data.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96452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buSzTx/>
              <a:buFontTx/>
              <a:buNone/>
              <a:defRPr sz="3072"/>
            </a:pPr>
            <a:r>
              <a:t>An important use of AI techniques is to help in finding unexpected, surprising information hidden in the data.</a:t>
            </a:r>
          </a:p>
          <a:p>
            <a:pPr marL="0" indent="0" defTabSz="877823">
              <a:buSzTx/>
              <a:buFontTx/>
              <a:buNone/>
              <a:defRPr sz="3072"/>
            </a:pPr>
            <a:r>
              <a:t>Here we will consider the application of a clustering method to extract anomalies from a BD dataset, in this case, from network traffic data.</a:t>
            </a:r>
          </a:p>
          <a:p>
            <a:pPr marL="0" indent="0" defTabSz="877823">
              <a:buSzTx/>
              <a:buFontTx/>
              <a:buNone/>
              <a:defRPr sz="3072"/>
            </a:pPr>
            <a:r>
              <a:t>We will use Spark and Scala with its ML library (similar results could be found with Python too)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Where are we in the Cours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are we in the Course?</a:t>
            </a:r>
          </a:p>
        </p:txBody>
      </p:sp>
      <p:sp>
        <p:nvSpPr>
          <p:cNvPr id="133" name="Introduction: Background of IoT, Big Data, A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2613" indent="-332613" defTabSz="886968">
              <a:defRPr sz="3104"/>
            </a:pPr>
            <a:r>
              <a:t>Introduction: Background of IoT, Big Data, AI</a:t>
            </a:r>
          </a:p>
          <a:p>
            <a:pPr marL="332613" indent="-332613" defTabSz="886968">
              <a:defRPr sz="3104"/>
            </a:pPr>
            <a:r>
              <a:t>Collect, analyze data from IoT on a large scale</a:t>
            </a:r>
          </a:p>
          <a:p>
            <a:pPr marL="332613" indent="-332613" defTabSz="886968">
              <a:defRPr sz="3104"/>
            </a:pPr>
            <a:r>
              <a:t>Elements and practice of statistics</a:t>
            </a:r>
          </a:p>
          <a:p>
            <a:pPr marL="332613" indent="-332613" defTabSz="886968">
              <a:defRPr sz="3104"/>
            </a:pPr>
            <a:r>
              <a:t>AI methods for data science</a:t>
            </a:r>
          </a:p>
          <a:p>
            <a:pPr marL="332613" indent="-332613" defTabSz="886968">
              <a:defRPr sz="3104"/>
            </a:pPr>
            <a:r>
              <a:t>Getting further with AI: internal workings</a:t>
            </a:r>
          </a:p>
          <a:p>
            <a:pPr marL="332613" indent="-332613" defTabSz="886968">
              <a:defRPr sz="3104"/>
            </a:pPr>
            <a:r>
              <a:t>Practical usage of AI for Big Data from IoT</a:t>
            </a:r>
          </a:p>
          <a:p>
            <a:pPr marL="332613" indent="-332613" defTabSz="886968">
              <a:defRPr sz="3104" b="1"/>
            </a:pPr>
            <a:r>
              <a:t>Moving into the real world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ecture 11: Anomaly Det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11: Anomaly Detection</a:t>
            </a:r>
          </a:p>
        </p:txBody>
      </p:sp>
      <p:sp>
        <p:nvSpPr>
          <p:cNvPr id="136" name="Case study: Network Intrusion Det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study: Network Intrusion Detection</a:t>
            </a:r>
          </a:p>
          <a:p>
            <a:r>
              <a:t>The KDD Cup dataset</a:t>
            </a:r>
          </a:p>
          <a:p>
            <a:r>
              <a:t>Exploring the data</a:t>
            </a:r>
          </a:p>
          <a:p>
            <a:r>
              <a:t>K-means clustering</a:t>
            </a:r>
          </a:p>
          <a:p>
            <a:r>
              <a:t>Anomaly detection</a:t>
            </a:r>
          </a:p>
          <a:p>
            <a:r>
              <a:t>Visualization</a:t>
            </a:r>
          </a:p>
          <a:p>
            <a:r>
              <a:t>Self-study hints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he KDD Cup 1999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KDD Cup 1999 Data</a:t>
            </a:r>
          </a:p>
        </p:txBody>
      </p:sp>
      <p:sp>
        <p:nvSpPr>
          <p:cNvPr id="139" name="Annual data mining competition of AC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Annual data mining competition of ACM</a:t>
            </a:r>
          </a:p>
          <a:p>
            <a:pPr marL="332613" indent="-332613" defTabSz="886968">
              <a:defRPr sz="3104"/>
            </a:pPr>
            <a:r>
              <a:t>Data collected for 4.9 million connections</a:t>
            </a:r>
          </a:p>
          <a:p>
            <a:pPr marL="332613" indent="-332613" defTabSz="886968">
              <a:defRPr sz="3104"/>
            </a:pPr>
            <a:r>
              <a:t>Raw data preprocessed for “interesting” features: protocol (TCP/UDP/…), bytes sent, login attempts, etc.</a:t>
            </a:r>
          </a:p>
          <a:p>
            <a:pPr marL="332613" indent="-332613" defTabSz="886968">
              <a:defRPr sz="3104"/>
            </a:pPr>
            <a:r>
              <a:t>Many “categorical features”</a:t>
            </a:r>
          </a:p>
          <a:p>
            <a:pPr marL="332613" indent="-332613" defTabSz="886968">
              <a:defRPr sz="3104"/>
            </a:pPr>
            <a:r>
              <a:t>Labeled for “known attacks”, but we would like to see if we can find “</a:t>
            </a:r>
            <a:r>
              <a:rPr b="1"/>
              <a:t>unknown attacks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nalyzing with Scala on Spa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Analyzing with Scala on Spark</a:t>
            </a:r>
          </a:p>
        </p:txBody>
      </p:sp>
      <p:sp>
        <p:nvSpPr>
          <p:cNvPr id="142" name="Example Scala program from the textbook: Advanced Analytics with Spark by S. Ryza, U. Laserson, S. Owen and J. Wil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Example Scala program from the textbook:</a:t>
            </a:r>
            <a:br/>
            <a:r>
              <a:rPr b="1"/>
              <a:t>Advanced Analytics with Spark</a:t>
            </a:r>
            <a:br>
              <a:rPr b="1"/>
            </a:br>
            <a:r>
              <a:t>by </a:t>
            </a:r>
            <a:r>
              <a:rPr i="1"/>
              <a:t>S. Ryza, U. Laserson, S. Owen and J. Wills</a:t>
            </a:r>
          </a:p>
          <a:p>
            <a:r>
              <a:t>For this particular dataset, local execution is feasible on a PC. However, we will use RDD access methods, so the analysis would proceed in a similar way for much bigger datasets too.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art with impor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 with imports</a:t>
            </a:r>
          </a:p>
        </p:txBody>
      </p:sp>
      <p:sp>
        <p:nvSpPr>
          <p:cNvPr id="147" name="/*…"/>
          <p:cNvSpPr txBox="1"/>
          <p:nvPr/>
        </p:nvSpPr>
        <p:spPr>
          <a:xfrm>
            <a:off x="437221" y="1744979"/>
            <a:ext cx="8278867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600" dirty="0"/>
              <a:t>/*</a:t>
            </a:r>
          </a:p>
          <a:p>
            <a:r>
              <a:rPr sz="1600" dirty="0"/>
              <a:t> * Copyright 2015 and onwards Sanford </a:t>
            </a:r>
            <a:r>
              <a:rPr sz="1600" dirty="0" err="1"/>
              <a:t>Ryza</a:t>
            </a:r>
            <a:r>
              <a:rPr sz="1600" dirty="0"/>
              <a:t>, Uri </a:t>
            </a:r>
            <a:r>
              <a:rPr sz="1600" dirty="0" err="1"/>
              <a:t>Laserson</a:t>
            </a:r>
            <a:r>
              <a:rPr sz="1600" dirty="0"/>
              <a:t>, Sean Owen and Joshua Wills</a:t>
            </a:r>
          </a:p>
          <a:p>
            <a:r>
              <a:rPr sz="1600" dirty="0"/>
              <a:t> *</a:t>
            </a:r>
          </a:p>
          <a:p>
            <a:r>
              <a:rPr sz="1600" dirty="0"/>
              <a:t> * See LICENSE file for further information.</a:t>
            </a:r>
          </a:p>
          <a:p>
            <a:r>
              <a:rPr sz="1600" dirty="0"/>
              <a:t> */</a:t>
            </a:r>
          </a:p>
          <a:p>
            <a:endParaRPr sz="1600" dirty="0"/>
          </a:p>
          <a:p>
            <a:r>
              <a:rPr sz="1600" dirty="0"/>
              <a:t>//package </a:t>
            </a:r>
            <a:r>
              <a:rPr sz="1600" dirty="0" err="1"/>
              <a:t>com.cloudera.datascience.kmeans</a:t>
            </a:r>
            <a:endParaRPr sz="1600" dirty="0"/>
          </a:p>
          <a:p>
            <a:endParaRPr sz="1600" dirty="0"/>
          </a:p>
          <a:p>
            <a:r>
              <a:rPr sz="1600" dirty="0"/>
              <a:t>import org.apache.spark.ml.{</a:t>
            </a:r>
            <a:r>
              <a:rPr sz="1600" dirty="0" err="1"/>
              <a:t>PipelineModel</a:t>
            </a:r>
            <a:r>
              <a:rPr sz="1600" dirty="0"/>
              <a:t>, Pipeline}</a:t>
            </a:r>
          </a:p>
          <a:p>
            <a:r>
              <a:rPr sz="1600" dirty="0"/>
              <a:t>import </a:t>
            </a:r>
            <a:r>
              <a:rPr sz="1600" dirty="0" err="1"/>
              <a:t>org.apache.spark.ml.clustering</a:t>
            </a:r>
            <a:r>
              <a:rPr sz="1600" dirty="0"/>
              <a:t>.{</a:t>
            </a:r>
            <a:r>
              <a:rPr sz="1600" dirty="0" err="1"/>
              <a:t>KMeans</a:t>
            </a:r>
            <a:r>
              <a:rPr sz="1600" dirty="0"/>
              <a:t>, </a:t>
            </a:r>
            <a:r>
              <a:rPr sz="1600" dirty="0" err="1"/>
              <a:t>KMeansModel</a:t>
            </a:r>
            <a:r>
              <a:rPr sz="1600" dirty="0"/>
              <a:t>}</a:t>
            </a:r>
          </a:p>
          <a:p>
            <a:r>
              <a:rPr sz="1600" dirty="0"/>
              <a:t>import </a:t>
            </a:r>
            <a:r>
              <a:rPr sz="1600" dirty="0" err="1"/>
              <a:t>org.apache.spark.ml.feature</a:t>
            </a:r>
            <a:r>
              <a:rPr sz="1600" dirty="0"/>
              <a:t>.{</a:t>
            </a:r>
            <a:r>
              <a:rPr sz="1600" dirty="0" err="1"/>
              <a:t>OneHotEncoder</a:t>
            </a:r>
            <a:r>
              <a:rPr sz="1600" dirty="0"/>
              <a:t>, </a:t>
            </a:r>
            <a:r>
              <a:rPr sz="1600" dirty="0" err="1"/>
              <a:t>VectorAssembler</a:t>
            </a:r>
            <a:r>
              <a:rPr sz="1600" dirty="0"/>
              <a:t>, </a:t>
            </a:r>
            <a:r>
              <a:rPr sz="1600" dirty="0" err="1"/>
              <a:t>StringIndexer</a:t>
            </a:r>
            <a:r>
              <a:rPr sz="1600" dirty="0"/>
              <a:t>, </a:t>
            </a:r>
            <a:endParaRPr lang="en-US" altLang="ja-JP" sz="1600" dirty="0"/>
          </a:p>
          <a:p>
            <a:r>
              <a:rPr sz="1600" dirty="0" err="1"/>
              <a:t>StandardScaler</a:t>
            </a:r>
            <a:r>
              <a:rPr sz="1600" dirty="0"/>
              <a:t>}</a:t>
            </a:r>
          </a:p>
          <a:p>
            <a:r>
              <a:rPr sz="1600" dirty="0"/>
              <a:t>import </a:t>
            </a:r>
            <a:r>
              <a:rPr sz="1600" dirty="0" err="1"/>
              <a:t>org.apache.spark.ml.linalg</a:t>
            </a:r>
            <a:r>
              <a:rPr sz="1600" dirty="0"/>
              <a:t>.{Vector, Vectors}</a:t>
            </a:r>
          </a:p>
          <a:p>
            <a:r>
              <a:rPr sz="1600" dirty="0"/>
              <a:t>import </a:t>
            </a:r>
            <a:r>
              <a:rPr sz="1600" dirty="0" err="1"/>
              <a:t>org.apache.spark.sql</a:t>
            </a:r>
            <a:r>
              <a:rPr sz="1600" dirty="0"/>
              <a:t>.{</a:t>
            </a:r>
            <a:r>
              <a:rPr sz="1600" dirty="0" err="1"/>
              <a:t>DataFrame</a:t>
            </a:r>
            <a:r>
              <a:rPr sz="1600" dirty="0"/>
              <a:t>, </a:t>
            </a:r>
            <a:r>
              <a:rPr sz="1600" dirty="0" err="1"/>
              <a:t>SparkSession</a:t>
            </a:r>
            <a:r>
              <a:rPr sz="1600" dirty="0"/>
              <a:t>}</a:t>
            </a:r>
          </a:p>
          <a:p>
            <a:r>
              <a:rPr sz="1600" dirty="0"/>
              <a:t>import </a:t>
            </a:r>
            <a:r>
              <a:rPr sz="1600" dirty="0" err="1"/>
              <a:t>scala.util.Random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reate an RDD from CSV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an RDD from CSV data</a:t>
            </a:r>
          </a:p>
        </p:txBody>
      </p:sp>
      <p:sp>
        <p:nvSpPr>
          <p:cNvPr id="152" name="val data = spark.read.…"/>
          <p:cNvSpPr txBox="1"/>
          <p:nvPr/>
        </p:nvSpPr>
        <p:spPr>
          <a:xfrm>
            <a:off x="1200504" y="1681479"/>
            <a:ext cx="6742992" cy="465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  val data = spark.read.</a:t>
            </a:r>
          </a:p>
          <a:p>
            <a:pPr>
              <a:defRPr sz="1600"/>
            </a:pPr>
            <a:r>
              <a:t>      option("inferSchema", true).</a:t>
            </a:r>
          </a:p>
          <a:p>
            <a:pPr>
              <a:defRPr sz="1600"/>
            </a:pPr>
            <a:r>
              <a:t>      option("header", false).</a:t>
            </a:r>
          </a:p>
          <a:p>
            <a:pPr>
              <a:defRPr sz="1600"/>
            </a:pPr>
            <a:r>
              <a:t>      csv("kddcup.data").</a:t>
            </a:r>
          </a:p>
          <a:p>
            <a:pPr>
              <a:defRPr sz="1600"/>
            </a:pPr>
            <a:r>
              <a:t>      toDF(</a:t>
            </a:r>
          </a:p>
          <a:p>
            <a:pPr>
              <a:defRPr sz="1600"/>
            </a:pPr>
            <a:r>
              <a:t>        "duration", "protocol_type", "service", "flag",</a:t>
            </a:r>
          </a:p>
          <a:p>
            <a:pPr>
              <a:defRPr sz="1600"/>
            </a:pPr>
            <a:r>
              <a:t>        "src_bytes", "dst_bytes", "land", "wrong_fragment", "urgent",</a:t>
            </a:r>
          </a:p>
          <a:p>
            <a:pPr>
              <a:defRPr sz="1600"/>
            </a:pPr>
            <a:r>
              <a:t>        "hot", "num_failed_logins", "logged_in", "num_compromised",</a:t>
            </a:r>
          </a:p>
          <a:p>
            <a:pPr>
              <a:defRPr sz="1600"/>
            </a:pPr>
            <a:r>
              <a:t>        "root_shell", "su_attempted", "num_root", "num_file_creations",</a:t>
            </a:r>
          </a:p>
          <a:p>
            <a:pPr>
              <a:defRPr sz="1600"/>
            </a:pPr>
            <a:r>
              <a:t>        "num_shells", "num_access_files", "num_outbound_cmds",</a:t>
            </a:r>
          </a:p>
          <a:p>
            <a:pPr>
              <a:defRPr sz="1600"/>
            </a:pPr>
            <a:r>
              <a:t>        "is_host_login", "is_guest_login", "count", "srv_count",</a:t>
            </a:r>
          </a:p>
          <a:p>
            <a:pPr>
              <a:defRPr sz="1600"/>
            </a:pPr>
            <a:r>
              <a:t>        "serror_rate", "srv_serror_rate", "rerror_rate", "srv_rerror_rate",</a:t>
            </a:r>
          </a:p>
          <a:p>
            <a:pPr>
              <a:defRPr sz="1600"/>
            </a:pPr>
            <a:r>
              <a:t>        "same_srv_rate", "diff_srv_rate", "srv_diff_host_rate",</a:t>
            </a:r>
          </a:p>
          <a:p>
            <a:pPr>
              <a:defRPr sz="1600"/>
            </a:pPr>
            <a:r>
              <a:t>        "dst_host_count", "dst_host_srv_count",</a:t>
            </a:r>
          </a:p>
          <a:p>
            <a:pPr>
              <a:defRPr sz="1600"/>
            </a:pPr>
            <a:r>
              <a:t>        "dst_host_same_srv_rate", "dst_host_diff_srv_rate",</a:t>
            </a:r>
          </a:p>
          <a:p>
            <a:pPr>
              <a:defRPr sz="1600"/>
            </a:pPr>
            <a:r>
              <a:t>        "dst_host_same_src_port_rate", "dst_host_srv_diff_host_rate",</a:t>
            </a:r>
          </a:p>
          <a:p>
            <a:pPr>
              <a:defRPr sz="1600"/>
            </a:pPr>
            <a:r>
              <a:t>        "dst_host_serror_rate", "dst_host_srv_serror_rate",</a:t>
            </a:r>
          </a:p>
          <a:p>
            <a:pPr>
              <a:defRPr sz="1600"/>
            </a:pPr>
            <a:r>
              <a:t>        "dst_host_rerror_rate", "dst_host_srv_rerror_rate",</a:t>
            </a:r>
          </a:p>
          <a:p>
            <a:pPr>
              <a:defRPr sz="1600"/>
            </a:pPr>
            <a:r>
              <a:t>        "label")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1623</Words>
  <Application>Microsoft Office PowerPoint</Application>
  <PresentationFormat>画面に合わせる (4:3)</PresentationFormat>
  <Paragraphs>188</Paragraphs>
  <Slides>23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AI and Machine Learning for IoT Big Data</vt:lpstr>
      <vt:lpstr>AI for discovery</vt:lpstr>
      <vt:lpstr>Outline of the lecture</vt:lpstr>
      <vt:lpstr>Where are we in the Course?</vt:lpstr>
      <vt:lpstr>Lecture 11: Anomaly Detection</vt:lpstr>
      <vt:lpstr>The KDD Cup 1999 Data</vt:lpstr>
      <vt:lpstr>Analyzing with Scala on Spark</vt:lpstr>
      <vt:lpstr>Start with imports</vt:lpstr>
      <vt:lpstr>Create an RDD from CSV data</vt:lpstr>
      <vt:lpstr>Comments on the RDD</vt:lpstr>
      <vt:lpstr>Pipeline for one-hot encoding</vt:lpstr>
      <vt:lpstr>Comments on “one-hot”</vt:lpstr>
      <vt:lpstr>Pipeline for all data (1)</vt:lpstr>
      <vt:lpstr>Pipeline for all data (2)</vt:lpstr>
      <vt:lpstr>Comments on K-means</vt:lpstr>
      <vt:lpstr>The anomaly detector</vt:lpstr>
      <vt:lpstr>Comments on the detector</vt:lpstr>
      <vt:lpstr>Result of running it on the RDD</vt:lpstr>
      <vt:lpstr>The most extreme data point</vt:lpstr>
      <vt:lpstr>The next extreme data point</vt:lpstr>
      <vt:lpstr>Discussion</vt:lpstr>
      <vt:lpstr>References</vt:lpstr>
      <vt:lpstr>Summary of the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Machine Learning for IoT Big Data</dc:title>
  <cp:lastModifiedBy>markon@outlook.jp</cp:lastModifiedBy>
  <cp:revision>1</cp:revision>
  <dcterms:modified xsi:type="dcterms:W3CDTF">2018-04-22T10:17:28Z</dcterms:modified>
</cp:coreProperties>
</file>