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53" r:id="rId13"/>
    <p:sldId id="552" r:id="rId14"/>
    <p:sldId id="510" r:id="rId15"/>
    <p:sldId id="511" r:id="rId16"/>
    <p:sldId id="513" r:id="rId17"/>
    <p:sldId id="542" r:id="rId18"/>
    <p:sldId id="512" r:id="rId19"/>
    <p:sldId id="514" r:id="rId20"/>
    <p:sldId id="516" r:id="rId21"/>
    <p:sldId id="533" r:id="rId22"/>
    <p:sldId id="518" r:id="rId23"/>
    <p:sldId id="519" r:id="rId24"/>
    <p:sldId id="536" r:id="rId25"/>
    <p:sldId id="532" r:id="rId26"/>
    <p:sldId id="543" r:id="rId27"/>
    <p:sldId id="517" r:id="rId28"/>
    <p:sldId id="544" r:id="rId29"/>
    <p:sldId id="534" r:id="rId30"/>
    <p:sldId id="545" r:id="rId31"/>
    <p:sldId id="535" r:id="rId32"/>
    <p:sldId id="546" r:id="rId33"/>
    <p:sldId id="521" r:id="rId34"/>
    <p:sldId id="555" r:id="rId35"/>
    <p:sldId id="537" r:id="rId36"/>
    <p:sldId id="548" r:id="rId37"/>
    <p:sldId id="538" r:id="rId38"/>
    <p:sldId id="539" r:id="rId39"/>
    <p:sldId id="549" r:id="rId40"/>
    <p:sldId id="522" r:id="rId41"/>
    <p:sldId id="523" r:id="rId42"/>
    <p:sldId id="550" r:id="rId43"/>
    <p:sldId id="524" r:id="rId44"/>
    <p:sldId id="556" r:id="rId45"/>
    <p:sldId id="525" r:id="rId46"/>
    <p:sldId id="551" r:id="rId47"/>
    <p:sldId id="554" r:id="rId48"/>
    <p:sldId id="527" r:id="rId49"/>
    <p:sldId id="528" r:id="rId50"/>
    <p:sldId id="529" r:id="rId51"/>
    <p:sldId id="531" r:id="rId52"/>
    <p:sldId id="55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0066FF"/>
    <a:srgbClr val="009999"/>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チェック項目</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のフォルダ内に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00FF"/>
                </a:solidFill>
              </a:rPr>
              <a:t>整数型</a:t>
            </a:r>
            <a:r>
              <a:rPr kumimoji="1" lang="ja-JP" altLang="en-US" sz="2400" dirty="0"/>
              <a:t>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en-US" altLang="ja-JP" sz="2400" dirty="0">
                <a:solidFill>
                  <a:srgbClr val="0000FF"/>
                </a:solidFill>
              </a:rPr>
              <a:t>double</a:t>
            </a:r>
            <a:r>
              <a:rPr kumimoji="1" lang="ja-JP" altLang="en-US" sz="2400" dirty="0">
                <a:solidFill>
                  <a:srgbClr val="0000FF"/>
                </a:solidFill>
              </a:rPr>
              <a:t>型</a:t>
            </a:r>
            <a:r>
              <a:rPr kumimoji="1" lang="ja-JP" altLang="en-US" sz="2400" dirty="0"/>
              <a:t>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647715" y="4845120"/>
            <a:ext cx="5813089"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a:t>
            </a:r>
            <a:r>
              <a:rPr kumimoji="1" lang="ja-JP" altLang="en-US" sz="2400" dirty="0">
                <a:solidFill>
                  <a:srgbClr val="FF0000"/>
                </a:solidFill>
              </a:rPr>
              <a:t>変更不可</a:t>
            </a:r>
            <a:r>
              <a:rPr kumimoji="1" lang="ja-JP" altLang="en-US" sz="2400" dirty="0"/>
              <a:t>）。</a:t>
            </a:r>
            <a:r>
              <a:rPr kumimoji="1" lang="en-US" altLang="ja-JP" sz="2400" dirty="0"/>
              <a:t>const</a:t>
            </a:r>
            <a:r>
              <a:rPr kumimoji="1" lang="ja-JP" altLang="en-US" sz="2400" dirty="0"/>
              <a:t>との</a:t>
            </a:r>
            <a:br>
              <a:rPr kumimoji="1" lang="en-US" altLang="ja-JP" sz="2400" dirty="0"/>
            </a:br>
            <a:r>
              <a:rPr kumimoji="1" lang="ja-JP" altLang="en-US" sz="2400" dirty="0"/>
              <a:t>違いはコンパイル時にすでに定数となっているので、メモリ節約や処理高速化が可能</a:t>
            </a:r>
          </a:p>
        </p:txBody>
      </p:sp>
    </p:spTree>
    <p:extLst>
      <p:ext uri="{BB962C8B-B14F-4D97-AF65-F5344CB8AC3E}">
        <p14:creationId xmlns:p14="http://schemas.microsoft.com/office/powerpoint/2010/main" val="402136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と半径</a:t>
            </a:r>
            <a:r>
              <a:rPr kumimoji="1" lang="en-US" altLang="ja-JP" sz="2400" dirty="0">
                <a:solidFill>
                  <a:srgbClr val="FF0000"/>
                </a:solidFill>
              </a:rPr>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6771B36-0E57-18CA-273E-9436CD29A60C}"/>
              </a:ext>
            </a:extLst>
          </p:cNvPr>
          <p:cNvSpPr txBox="1"/>
          <p:nvPr/>
        </p:nvSpPr>
        <p:spPr>
          <a:xfrm>
            <a:off x="3309025" y="5815065"/>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Cursor</a:t>
            </a:r>
            <a:r>
              <a:rPr kumimoji="1" lang="ja-JP" altLang="en-US" sz="2400" dirty="0">
                <a:solidFill>
                  <a:srgbClr val="FF0000"/>
                </a:solidFill>
              </a:rPr>
              <a:t>クラス</a:t>
            </a:r>
            <a:br>
              <a:rPr kumimoji="1" lang="en-US" altLang="ja-JP" sz="2400" dirty="0">
                <a:solidFill>
                  <a:srgbClr val="FF0000"/>
                </a:solidFill>
              </a:rPr>
            </a:br>
            <a:r>
              <a:rPr kumimoji="1" lang="ja-JP" altLang="en-US" sz="2400" dirty="0"/>
              <a:t>マウスカーソルのスタイルを</a:t>
            </a:r>
            <a:r>
              <a:rPr kumimoji="1" lang="en-US" altLang="ja-JP" sz="2400" dirty="0">
                <a:solidFill>
                  <a:srgbClr val="FF0000"/>
                </a:solidFill>
              </a:rPr>
              <a:t>Hidden</a:t>
            </a:r>
            <a:r>
              <a:rPr kumimoji="1" lang="ja-JP" altLang="en-US" sz="2400" dirty="0">
                <a:solidFill>
                  <a:srgbClr val="FF0000"/>
                </a:solidFill>
              </a:rPr>
              <a:t>（隠す）</a:t>
            </a:r>
            <a:r>
              <a:rPr kumimoji="1" lang="ja-JP" altLang="en-US" sz="2400" dirty="0"/>
              <a:t>に設定</a:t>
            </a:r>
          </a:p>
        </p:txBody>
      </p:sp>
    </p:spTree>
    <p:extLst>
      <p:ext uri="{BB962C8B-B14F-4D97-AF65-F5344CB8AC3E}">
        <p14:creationId xmlns:p14="http://schemas.microsoft.com/office/powerpoint/2010/main" val="253323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A443BE-C70C-AEC8-78EF-EE53DFFCE5CE}"/>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D84B-7FA9-5E3F-57B8-9804F64D3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D82B38-D66E-A8A3-14E1-9D1F6B558E0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028CEFF4-DC49-5A8D-D942-46476F5CBFC3}"/>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1321613B-918E-D1DB-796F-6EC80898ECD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5FE2F412-EB42-B63C-38DC-5763BA739CEC}"/>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B9C0137E-C2D4-7A37-884E-03CCB77B36ED}"/>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E95091-5BB3-CD17-4653-1EFFA84CE250}"/>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
        <p:nvSpPr>
          <p:cNvPr id="8" name="正方形/長方形 7">
            <a:extLst>
              <a:ext uri="{FF2B5EF4-FFF2-40B4-BE49-F238E27FC236}">
                <a16:creationId xmlns:a16="http://schemas.microsoft.com/office/drawing/2014/main" id="{45D1E6C7-1549-B29C-D947-0B1DF009CDF5}"/>
              </a:ext>
            </a:extLst>
          </p:cNvPr>
          <p:cNvSpPr/>
          <p:nvPr/>
        </p:nvSpPr>
        <p:spPr>
          <a:xfrm>
            <a:off x="618566" y="4675385"/>
            <a:ext cx="115734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b="1" dirty="0"/>
              <a:t>https://bit.ly/40O8jo7</a:t>
            </a:r>
            <a:endParaRPr kumimoji="1" lang="ja-JP" altLang="en-US" sz="6000" b="1" dirty="0"/>
          </a:p>
        </p:txBody>
      </p:sp>
    </p:spTree>
    <p:extLst>
      <p:ext uri="{BB962C8B-B14F-4D97-AF65-F5344CB8AC3E}">
        <p14:creationId xmlns:p14="http://schemas.microsoft.com/office/powerpoint/2010/main" val="410509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と横幅・高さ</a:t>
            </a:r>
            <a:r>
              <a:rPr kumimoji="1" lang="en-US" altLang="ja-JP" sz="2400" dirty="0"/>
              <a:t>(</a:t>
            </a:r>
            <a:r>
              <a:rPr kumimoji="1" lang="en-US" altLang="ja-JP" sz="2400" dirty="0" err="1">
                <a:solidFill>
                  <a:srgbClr val="FF0000"/>
                </a:solidFill>
              </a:rPr>
              <a:t>w</a:t>
            </a:r>
            <a:r>
              <a:rPr kumimoji="1" lang="en-US" altLang="ja-JP" sz="2400" dirty="0" err="1"/>
              <a:t>,</a:t>
            </a:r>
            <a:r>
              <a:rPr kumimoji="1" lang="en-US" altLang="ja-JP" sz="2400" dirty="0" err="1">
                <a:solidFill>
                  <a:srgbClr val="FF0000"/>
                </a:solidFill>
              </a:rPr>
              <a:t>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マウスカーソルを非表示にする</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Cursor::</a:t>
            </a:r>
            <a:r>
              <a:rPr lang="en-US" altLang="ja-JP" sz="2400" dirty="0" err="1">
                <a:solidFill>
                  <a:schemeClr val="bg1">
                    <a:lumMod val="50000"/>
                  </a:schemeClr>
                </a:solidFill>
                <a:highlight>
                  <a:srgbClr val="FFFFFF"/>
                </a:highlight>
                <a:ea typeface="ＭＳ ゴシック" panose="020B0609070205080204" pitchFamily="49" charset="-128"/>
              </a:rPr>
              <a:t>RequestStyle</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CursorStyle</a:t>
            </a:r>
            <a:r>
              <a:rPr lang="en-US" altLang="ja-JP" sz="2400" dirty="0">
                <a:solidFill>
                  <a:schemeClr val="bg1">
                    <a:lumMod val="50000"/>
                  </a:schemeClr>
                </a:solidFill>
                <a:highlight>
                  <a:srgbClr val="FFFFFF"/>
                </a:highlight>
                <a:ea typeface="ＭＳ ゴシック" panose="020B0609070205080204" pitchFamily="49" charset="-128"/>
              </a:rPr>
              <a:t>::Hidden);</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r>
              <a:rPr lang="ja-JP" altLang="en-US" sz="2400" dirty="0">
                <a:solidFill>
                  <a:schemeClr val="bg1">
                    <a:lumMod val="50000"/>
                  </a:schemeClr>
                </a:solidFill>
                <a:highlight>
                  <a:srgbClr val="FFFFFF"/>
                </a:highlight>
                <a:ea typeface="ＭＳ ゴシック" panose="020B0609070205080204" pitchFamily="49" charset="-128"/>
              </a:rPr>
              <a:t> </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66FF"/>
                </a:solidFill>
              </a:rPr>
              <a:t>整数型</a:t>
            </a:r>
            <a:r>
              <a:rPr kumimoji="1" lang="ja-JP" altLang="en-US" sz="2400" dirty="0"/>
              <a:t>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136A-78EA-EB2D-F7EB-CB6297D2BF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A10F9-25CA-9EFE-3667-24703479AD1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55C369-972F-8B0A-19FC-D92DA3C95C3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BA77F1A8-1FC5-FEAC-132B-18CA7C0FDA0A}"/>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964FE7DF-E8DB-69A6-18FD-45DD71845C7E}"/>
              </a:ext>
            </a:extLst>
          </p:cNvPr>
          <p:cNvSpPr txBox="1"/>
          <p:nvPr/>
        </p:nvSpPr>
        <p:spPr>
          <a:xfrm>
            <a:off x="4546057" y="784927"/>
            <a:ext cx="6914748"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vector&lt;vector&lt;</a:t>
            </a:r>
            <a:r>
              <a:rPr kumimoji="1" lang="en-US" altLang="ja-JP" sz="2400" dirty="0" err="1">
                <a:solidFill>
                  <a:srgbClr val="0099CC"/>
                </a:solidFill>
              </a:rPr>
              <a:t>Rect</a:t>
            </a:r>
            <a:r>
              <a:rPr kumimoji="1" lang="en-US" altLang="ja-JP" sz="2400" dirty="0">
                <a:solidFill>
                  <a:srgbClr val="0099CC"/>
                </a:solidFill>
              </a:rPr>
              <a:t>*&gt;&gt;</a:t>
            </a:r>
            <a:br>
              <a:rPr kumimoji="1" lang="en-US" altLang="ja-JP" sz="2400" dirty="0"/>
            </a:br>
            <a:r>
              <a:rPr kumimoji="1" lang="en-US" altLang="ja-JP" sz="2400" dirty="0" err="1">
                <a:solidFill>
                  <a:srgbClr val="FF0000"/>
                </a:solidFill>
              </a:rPr>
              <a:t>Rect</a:t>
            </a:r>
            <a:r>
              <a:rPr kumimoji="1" lang="ja-JP" altLang="en-US" sz="2400" dirty="0"/>
              <a:t>型ポインタの二次元</a:t>
            </a:r>
            <a:r>
              <a:rPr kumimoji="1" lang="en-US" altLang="ja-JP" sz="2400" dirty="0"/>
              <a:t>vector</a:t>
            </a:r>
            <a:r>
              <a:rPr kumimoji="1" lang="ja-JP" altLang="en-US" sz="2400" dirty="0"/>
              <a:t>配列</a:t>
            </a:r>
            <a:br>
              <a:rPr kumimoji="1" lang="en-US" altLang="ja-JP" sz="2400" dirty="0"/>
            </a:br>
            <a:r>
              <a:rPr kumimoji="1" lang="ja-JP" altLang="en-US" sz="2400" dirty="0"/>
              <a:t>要素数は</a:t>
            </a:r>
            <a:r>
              <a:rPr kumimoji="1" lang="en-US" altLang="ja-JP" sz="2400" dirty="0" err="1">
                <a:solidFill>
                  <a:srgbClr val="00B050"/>
                </a:solidFill>
              </a:rPr>
              <a:t>BrickCountX</a:t>
            </a:r>
            <a:r>
              <a:rPr kumimoji="1" lang="en-US" altLang="ja-JP" sz="2400" dirty="0">
                <a:solidFill>
                  <a:srgbClr val="00B050"/>
                </a:solidFill>
              </a:rPr>
              <a:t> × </a:t>
            </a:r>
            <a:r>
              <a:rPr kumimoji="1" lang="en-US" altLang="ja-JP" sz="2400" dirty="0" err="1">
                <a:solidFill>
                  <a:srgbClr val="00B050"/>
                </a:solidFill>
              </a:rPr>
              <a:t>BrickCountY</a:t>
            </a:r>
            <a:r>
              <a:rPr kumimoji="1" lang="en-US" altLang="ja-JP" sz="2400" dirty="0"/>
              <a:t>[</a:t>
            </a:r>
            <a:r>
              <a:rPr kumimoji="1" lang="ja-JP" altLang="en-US" sz="2400" dirty="0"/>
              <a:t>個</a:t>
            </a:r>
            <a:r>
              <a:rPr kumimoji="1" lang="en-US" altLang="ja-JP" sz="2400" dirty="0"/>
              <a:t>]</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と</a:t>
            </a:r>
            <a:r>
              <a:rPr kumimoji="1" lang="ja-JP" altLang="en-US" sz="2400" dirty="0">
                <a:solidFill>
                  <a:srgbClr val="0066FF"/>
                </a:solidFill>
              </a:rPr>
              <a:t>サイズ</a:t>
            </a:r>
            <a:r>
              <a:rPr kumimoji="1" lang="ja-JP" altLang="en-US" sz="2400" dirty="0"/>
              <a:t>を管理する</a:t>
            </a:r>
          </a:p>
        </p:txBody>
      </p:sp>
      <p:sp>
        <p:nvSpPr>
          <p:cNvPr id="5" name="テキスト ボックス 4">
            <a:extLst>
              <a:ext uri="{FF2B5EF4-FFF2-40B4-BE49-F238E27FC236}">
                <a16:creationId xmlns:a16="http://schemas.microsoft.com/office/drawing/2014/main" id="{C7D195E8-94E9-965C-A298-7DDB8F4D0382}"/>
              </a:ext>
            </a:extLst>
          </p:cNvPr>
          <p:cNvSpPr txBox="1"/>
          <p:nvPr/>
        </p:nvSpPr>
        <p:spPr>
          <a:xfrm>
            <a:off x="731195" y="2828835"/>
            <a:ext cx="6914748"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posX</a:t>
            </a:r>
            <a:r>
              <a:rPr kumimoji="1" lang="en-US" altLang="ja-JP" sz="2400" dirty="0">
                <a:solidFill>
                  <a:srgbClr val="0099CC"/>
                </a:solidFill>
              </a:rPr>
              <a:t>, </a:t>
            </a:r>
            <a:r>
              <a:rPr kumimoji="1" lang="en-US" altLang="ja-JP" sz="2400" dirty="0" err="1">
                <a:solidFill>
                  <a:srgbClr val="0099CC"/>
                </a:solidFill>
              </a:rPr>
              <a:t>posY</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を計算式で求めて、その後</a:t>
            </a:r>
            <a:br>
              <a:rPr kumimoji="1" lang="en-US" altLang="ja-JP" sz="2400" dirty="0"/>
            </a:br>
            <a:r>
              <a:rPr kumimoji="1" lang="ja-JP" altLang="en-US" sz="2400" dirty="0"/>
              <a:t>二次元配列の各要素へ格納する</a:t>
            </a:r>
          </a:p>
        </p:txBody>
      </p:sp>
    </p:spTree>
    <p:extLst>
      <p:ext uri="{BB962C8B-B14F-4D97-AF65-F5344CB8AC3E}">
        <p14:creationId xmlns:p14="http://schemas.microsoft.com/office/powerpoint/2010/main" val="3693885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2">
                    <a:lumMod val="75000"/>
                  </a:schemeClr>
                </a:solidFill>
                <a:highlight>
                  <a:srgbClr val="FFFFFF"/>
                </a:highlight>
                <a:ea typeface="ＭＳ ゴシック" panose="020B0609070205080204" pitchFamily="49" charset="-128"/>
              </a:rPr>
              <a:t>void Main()</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a:t>
            </a:r>
            <a:br>
              <a:rPr lang="en-US" altLang="ja-JP" sz="2400" dirty="0">
                <a:solidFill>
                  <a:schemeClr val="bg2">
                    <a:lumMod val="75000"/>
                  </a:schemeClr>
                </a:solidFill>
                <a:highlight>
                  <a:srgbClr val="FFFFFF"/>
                </a:highlight>
                <a:ea typeface="ＭＳ ゴシック" panose="020B0609070205080204" pitchFamily="49" charset="-128"/>
              </a:rPr>
            </a:br>
            <a:r>
              <a:rPr lang="ja-JP" altLang="en-US" sz="2400" dirty="0">
                <a:solidFill>
                  <a:schemeClr val="bg2">
                    <a:lumMod val="75000"/>
                  </a:schemeClr>
                </a:solidFill>
                <a:highlight>
                  <a:srgbClr val="FFFFFF"/>
                </a:highlight>
                <a:ea typeface="ＭＳ ゴシック" panose="020B0609070205080204" pitchFamily="49" charset="-128"/>
              </a:rPr>
              <a:t>  </a:t>
            </a:r>
            <a:r>
              <a:rPr lang="en-US" altLang="ja-JP" sz="2400" dirty="0">
                <a:solidFill>
                  <a:schemeClr val="bg2">
                    <a:lumMod val="75000"/>
                  </a:schemeClr>
                </a:solidFill>
                <a:highlight>
                  <a:srgbClr val="FFFFFF"/>
                </a:highlight>
                <a:ea typeface="ＭＳ ゴシック" panose="020B0609070205080204" pitchFamily="49" charset="-128"/>
              </a:rPr>
              <a:t>//</a:t>
            </a:r>
            <a:r>
              <a:rPr lang="ja-JP" altLang="en-US" sz="2400" dirty="0">
                <a:solidFill>
                  <a:schemeClr val="bg2">
                    <a:lumMod val="75000"/>
                  </a:schemeClr>
                </a:solidFill>
                <a:highlight>
                  <a:srgbClr val="FFFFFF"/>
                </a:highlight>
                <a:ea typeface="ＭＳ ゴシック" panose="020B0609070205080204" pitchFamily="49" charset="-128"/>
              </a:rPr>
              <a:t>ボール（中心座標と半径）</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Circle ball = </a:t>
            </a:r>
            <a:r>
              <a:rPr lang="en-US" altLang="ja-JP" sz="2400" dirty="0" err="1">
                <a:solidFill>
                  <a:schemeClr val="bg2">
                    <a:lumMod val="75000"/>
                  </a:schemeClr>
                </a:solidFill>
                <a:highlight>
                  <a:srgbClr val="FFFFFF"/>
                </a:highlight>
                <a:ea typeface="ＭＳ ゴシック" panose="020B0609070205080204" pitchFamily="49" charset="-128"/>
              </a:rPr>
              <a:t>MakeBall</a:t>
            </a:r>
            <a:r>
              <a:rPr lang="en-US" altLang="ja-JP" sz="2400" dirty="0">
                <a:solidFill>
                  <a:schemeClr val="bg2">
                    <a:lumMod val="75000"/>
                  </a:schemeClr>
                </a:solidFill>
                <a:highlight>
                  <a:srgbClr val="FFFFFF"/>
                </a:highlight>
                <a:ea typeface="ＭＳ ゴシック" panose="020B0609070205080204" pitchFamily="49" charset="-128"/>
              </a:rPr>
              <a:t>();</a:t>
            </a:r>
          </a:p>
          <a:p>
            <a:pPr marL="0" indent="0">
              <a:buNone/>
            </a:pPr>
            <a:r>
              <a:rPr lang="en-US" altLang="ja-JP" sz="2400" dirty="0">
                <a:solidFill>
                  <a:schemeClr val="bg2">
                    <a:lumMod val="75000"/>
                  </a:schemeClr>
                </a:solidFill>
                <a:highlight>
                  <a:srgbClr val="FFFFFF"/>
                </a:highlight>
                <a:ea typeface="ＭＳ ゴシック" panose="020B0609070205080204" pitchFamily="49" charset="-128"/>
              </a:rPr>
              <a:t>  //</a:t>
            </a:r>
            <a:r>
              <a:rPr lang="ja-JP" altLang="en-US" sz="2400" dirty="0">
                <a:solidFill>
                  <a:schemeClr val="bg2">
                    <a:lumMod val="75000"/>
                  </a:schemeClr>
                </a:solidFill>
                <a:highlight>
                  <a:srgbClr val="FFFFFF"/>
                </a:highlight>
                <a:ea typeface="ＭＳ ゴシック" panose="020B0609070205080204" pitchFamily="49" charset="-128"/>
              </a:rPr>
              <a:t>ボールの速度</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Vec2 </a:t>
            </a:r>
            <a:r>
              <a:rPr lang="en-US" altLang="ja-JP" sz="2400" dirty="0" err="1">
                <a:solidFill>
                  <a:schemeClr val="bg2">
                    <a:lumMod val="75000"/>
                  </a:schemeClr>
                </a:solidFill>
                <a:highlight>
                  <a:srgbClr val="FFFFFF"/>
                </a:highlight>
                <a:ea typeface="ＭＳ ゴシック" panose="020B0609070205080204" pitchFamily="49" charset="-128"/>
              </a:rPr>
              <a:t>ballVelocity</a:t>
            </a:r>
            <a:r>
              <a:rPr lang="en-US" altLang="ja-JP" sz="2400" dirty="0">
                <a:solidFill>
                  <a:schemeClr val="bg2">
                    <a:lumMod val="75000"/>
                  </a:schemeClr>
                </a:solidFill>
                <a:highlight>
                  <a:srgbClr val="FFFFFF"/>
                </a:highlight>
                <a:ea typeface="ＭＳ ゴシック" panose="020B0609070205080204" pitchFamily="49" charset="-128"/>
              </a:rPr>
              <a:t> = </a:t>
            </a:r>
            <a:r>
              <a:rPr lang="en-US" altLang="ja-JP" sz="2400" dirty="0" err="1">
                <a:solidFill>
                  <a:schemeClr val="bg2">
                    <a:lumMod val="75000"/>
                  </a:schemeClr>
                </a:solidFill>
                <a:highlight>
                  <a:srgbClr val="FFFFFF"/>
                </a:highlight>
                <a:ea typeface="ＭＳ ゴシック" panose="020B0609070205080204" pitchFamily="49" charset="-128"/>
              </a:rPr>
              <a:t>MakeBallVelocity</a:t>
            </a:r>
            <a:r>
              <a:rPr lang="en-US" altLang="ja-JP" sz="2400" dirty="0">
                <a:solidFill>
                  <a:schemeClr val="bg2">
                    <a:lumMod val="75000"/>
                  </a:schemeClr>
                </a:solidFill>
                <a:highlight>
                  <a:srgbClr val="FFFFFF"/>
                </a:highlight>
                <a:ea typeface="ＭＳ ゴシック" panose="020B0609070205080204" pitchFamily="49" charset="-128"/>
              </a:rPr>
              <a:t>();</a:t>
            </a:r>
            <a:endParaRPr lang="ja-JP" altLang="en-US" sz="2400" dirty="0">
              <a:solidFill>
                <a:schemeClr val="bg2">
                  <a:lumMod val="75000"/>
                </a:schemeClr>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3F204CF-BDD2-2CFC-731D-5E5207CCCB20}"/>
              </a:ext>
            </a:extLst>
          </p:cNvPr>
          <p:cNvSpPr txBox="1"/>
          <p:nvPr/>
        </p:nvSpPr>
        <p:spPr>
          <a:xfrm>
            <a:off x="3581399" y="4842461"/>
            <a:ext cx="6914748" cy="461665"/>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MakeBricks</a:t>
            </a:r>
            <a:r>
              <a:rPr kumimoji="1" lang="ja-JP" altLang="en-US" sz="2400" dirty="0">
                <a:solidFill>
                  <a:srgbClr val="0099CC"/>
                </a:solidFill>
              </a:rPr>
              <a:t>関数</a:t>
            </a:r>
            <a:r>
              <a:rPr kumimoji="1" lang="ja-JP" altLang="en-US" sz="2400" dirty="0"/>
              <a:t>によるブロック作成処理の実行</a:t>
            </a:r>
          </a:p>
        </p:txBody>
      </p:sp>
    </p:spTree>
    <p:extLst>
      <p:ext uri="{BB962C8B-B14F-4D97-AF65-F5344CB8AC3E}">
        <p14:creationId xmlns:p14="http://schemas.microsoft.com/office/powerpoint/2010/main" val="3384754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FF0000"/>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a:t>
            </a:r>
            <a:br>
              <a:rPr kumimoji="1" lang="en-US" altLang="ja-JP" dirty="0"/>
            </a:br>
            <a:br>
              <a:rPr kumimoji="1" lang="en-US" altLang="ja-JP" dirty="0"/>
            </a:br>
            <a:r>
              <a:rPr kumimoji="1" lang="en-US" altLang="ja-JP" dirty="0" err="1"/>
              <a:t>A.</a:t>
            </a:r>
            <a:r>
              <a:rPr kumimoji="1" lang="en-US" altLang="ja-JP" dirty="0" err="1">
                <a:solidFill>
                  <a:srgbClr val="FF0000"/>
                </a:solidFill>
              </a:rPr>
              <a:t>intersects</a:t>
            </a:r>
            <a:r>
              <a:rPr kumimoji="1" lang="en-US" altLang="ja-JP" dirty="0"/>
              <a:t>(B)</a:t>
            </a:r>
            <a:br>
              <a:rPr kumimoji="1" lang="en-US" altLang="ja-JP" dirty="0"/>
            </a:br>
            <a:br>
              <a:rPr kumimoji="1" lang="en-US" altLang="ja-JP" dirty="0"/>
            </a:br>
            <a:r>
              <a:rPr kumimoji="1" lang="ja-JP" altLang="en-US" dirty="0"/>
              <a:t>とすると、物体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solidFill>
                  <a:srgbClr val="0099CC"/>
                </a:solidFill>
              </a:rPr>
              <a:t>bool</a:t>
            </a:r>
            <a:r>
              <a:rPr kumimoji="1" lang="ja-JP" altLang="en-US" dirty="0">
                <a:solidFill>
                  <a:srgbClr val="0099CC"/>
                </a:solidFill>
              </a:rPr>
              <a:t>値</a:t>
            </a:r>
            <a:r>
              <a:rPr kumimoji="1" lang="ja-JP" altLang="en-US" dirty="0"/>
              <a:t>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224118" y="4417337"/>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5898777" y="3167390"/>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201271" y="4327690"/>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a:t>
            </a:r>
            <a:br>
              <a:rPr kumimoji="1" lang="en-US" altLang="ja-JP" dirty="0"/>
            </a:br>
            <a:br>
              <a:rPr kumimoji="1" lang="en-US" altLang="ja-JP" dirty="0"/>
            </a:br>
            <a:r>
              <a:rPr kumimoji="1" lang="ja-JP" altLang="en-US" dirty="0"/>
              <a:t>すべてのブロックに対して</a:t>
            </a:r>
            <a:br>
              <a:rPr kumimoji="1" lang="en-US" altLang="ja-JP" dirty="0"/>
            </a:br>
            <a:r>
              <a:rPr kumimoji="1" lang="en-US" altLang="ja-JP" dirty="0">
                <a:solidFill>
                  <a:srgbClr val="00B050"/>
                </a:solidFill>
              </a:rPr>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4F5D-9AAD-428B-BF15-83FF1328EB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920839-684F-74E6-D327-E4F61E8F85E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931ABFB-7771-159B-A935-BCBBD0FD41C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bricks[y][x]-&gt;intersects(ball)</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0000FF"/>
                </a:solidFill>
                <a:highlight>
                  <a:srgbClr val="FFFFFF"/>
                </a:highlight>
                <a:ea typeface="ＭＳ ゴシック" panose="020B0609070205080204" pitchFamily="49" charset="-128"/>
              </a:rPr>
              <a:t>bottom()</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br>
              <a:rPr lang="en-US" altLang="ja-JP" sz="2200" dirty="0">
                <a:solidFill>
                  <a:srgbClr val="0000FF"/>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0000FF"/>
                </a:solidFill>
                <a:highlight>
                  <a:srgbClr val="FFFFFF"/>
                </a:highlight>
                <a:ea typeface="ＭＳ ゴシック" panose="020B0609070205080204" pitchFamily="49" charset="-128"/>
              </a:rPr>
              <a:t>top()</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46F734F-007A-C1A4-E05B-BA8382394D9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0D4CFD8-BE7E-8C50-77B3-74D9F87A5F6C}"/>
              </a:ext>
            </a:extLst>
          </p:cNvPr>
          <p:cNvSpPr txBox="1"/>
          <p:nvPr/>
        </p:nvSpPr>
        <p:spPr>
          <a:xfrm>
            <a:off x="1256486" y="1314495"/>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bricks[y][x]-&gt;intersects(ball)</a:t>
            </a:r>
            <a:br>
              <a:rPr kumimoji="1" lang="en-US" altLang="ja-JP" sz="2400" dirty="0"/>
            </a:br>
            <a:r>
              <a:rPr kumimoji="1" lang="ja-JP" altLang="en-US" sz="2400" dirty="0"/>
              <a:t>ブロックとボールオブジェクトが重なっているか否かのチェック</a:t>
            </a:r>
          </a:p>
        </p:txBody>
      </p:sp>
      <p:sp>
        <p:nvSpPr>
          <p:cNvPr id="5" name="テキスト ボックス 4">
            <a:extLst>
              <a:ext uri="{FF2B5EF4-FFF2-40B4-BE49-F238E27FC236}">
                <a16:creationId xmlns:a16="http://schemas.microsoft.com/office/drawing/2014/main" id="{7ADAEC4F-6667-4B49-A91A-703924FFA5F8}"/>
              </a:ext>
            </a:extLst>
          </p:cNvPr>
          <p:cNvSpPr txBox="1"/>
          <p:nvPr/>
        </p:nvSpPr>
        <p:spPr>
          <a:xfrm>
            <a:off x="2741576" y="3560942"/>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bottom(),</a:t>
            </a: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top()</a:t>
            </a:r>
            <a:br>
              <a:rPr kumimoji="1" lang="en-US" altLang="ja-JP" sz="2400" dirty="0"/>
            </a:br>
            <a:r>
              <a:rPr kumimoji="1" lang="ja-JP" altLang="en-US" sz="2400" dirty="0"/>
              <a:t>ブロックの底辺と上辺を求めて、ボールと重なったかをチェック</a:t>
            </a:r>
          </a:p>
        </p:txBody>
      </p:sp>
      <p:sp>
        <p:nvSpPr>
          <p:cNvPr id="6" name="テキスト ボックス 5">
            <a:extLst>
              <a:ext uri="{FF2B5EF4-FFF2-40B4-BE49-F238E27FC236}">
                <a16:creationId xmlns:a16="http://schemas.microsoft.com/office/drawing/2014/main" id="{EBB87114-6695-A56B-44E6-00A940E135E6}"/>
              </a:ext>
            </a:extLst>
          </p:cNvPr>
          <p:cNvSpPr txBox="1"/>
          <p:nvPr/>
        </p:nvSpPr>
        <p:spPr>
          <a:xfrm>
            <a:off x="2183856" y="5292545"/>
            <a:ext cx="6794773"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ja-JP" altLang="en-US" sz="2400" dirty="0">
                <a:solidFill>
                  <a:srgbClr val="0000FF"/>
                </a:solidFill>
                <a:highlight>
                  <a:srgbClr val="FFFFFF"/>
                </a:highlight>
                <a:latin typeface="+mj-ea"/>
                <a:ea typeface="+mj-ea"/>
              </a:rPr>
              <a:t>ブロックの消去</a:t>
            </a:r>
            <a:br>
              <a:rPr kumimoji="1" lang="en-US" altLang="ja-JP" sz="2400" dirty="0"/>
            </a:br>
            <a:r>
              <a:rPr kumimoji="1" lang="ja-JP" altLang="en-US" sz="2400" dirty="0"/>
              <a:t>ボールによって消えるブロックのメモリを解放して、配列の要素から削除する</a:t>
            </a:r>
          </a:p>
        </p:txBody>
      </p:sp>
    </p:spTree>
    <p:extLst>
      <p:ext uri="{BB962C8B-B14F-4D97-AF65-F5344CB8AC3E}">
        <p14:creationId xmlns:p14="http://schemas.microsoft.com/office/powerpoint/2010/main" val="360853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1300214"/>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762657"/>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99924"/>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413646"/>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10010</TotalTime>
  <Words>5216</Words>
  <Application>Microsoft Office PowerPoint</Application>
  <PresentationFormat>ワイド画面</PresentationFormat>
  <Paragraphs>259</Paragraphs>
  <Slides>52</Slides>
  <Notes>0</Notes>
  <HiddenSlides>8</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52</vt:i4>
      </vt:variant>
    </vt:vector>
  </HeadingPairs>
  <TitlesOfParts>
    <vt:vector size="59" baseType="lpstr">
      <vt:lpstr>-apple-system</vt:lpstr>
      <vt:lpstr>BIZ UDPゴシック</vt:lpstr>
      <vt:lpstr>ＭＳ ゴシック</vt:lpstr>
      <vt:lpstr>0xProto</vt:lpstr>
      <vt:lpstr>Arial</vt:lpstr>
      <vt:lpstr>Wingdings</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395</cp:revision>
  <dcterms:created xsi:type="dcterms:W3CDTF">2024-07-09T01:55:23Z</dcterms:created>
  <dcterms:modified xsi:type="dcterms:W3CDTF">2025-01-28T06:07:00Z</dcterms:modified>
</cp:coreProperties>
</file>