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363" r:id="rId2"/>
    <p:sldId id="396" r:id="rId3"/>
    <p:sldId id="397" r:id="rId4"/>
    <p:sldId id="375" r:id="rId5"/>
    <p:sldId id="398" r:id="rId6"/>
    <p:sldId id="373" r:id="rId7"/>
    <p:sldId id="374" r:id="rId8"/>
    <p:sldId id="385" r:id="rId9"/>
    <p:sldId id="386" r:id="rId10"/>
    <p:sldId id="387" r:id="rId11"/>
    <p:sldId id="388" r:id="rId12"/>
    <p:sldId id="389" r:id="rId13"/>
    <p:sldId id="390" r:id="rId14"/>
    <p:sldId id="391" r:id="rId15"/>
    <p:sldId id="392" r:id="rId16"/>
    <p:sldId id="393" r:id="rId17"/>
    <p:sldId id="394" r:id="rId18"/>
    <p:sldId id="395" r:id="rId19"/>
    <p:sldId id="349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FF"/>
    <a:srgbClr val="70AD47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6" autoAdjust="0"/>
    <p:restoredTop sz="94660"/>
  </p:normalViewPr>
  <p:slideViewPr>
    <p:cSldViewPr snapToGrid="0">
      <p:cViewPr varScale="1">
        <p:scale>
          <a:sx n="79" d="100"/>
          <a:sy n="79" d="100"/>
        </p:scale>
        <p:origin x="68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9173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0007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7635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3969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5196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8267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2024/10/25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9468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2024/10/25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7174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2024/10/25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4383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348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1545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7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76038"/>
            <a:ext cx="10515600" cy="4980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6D3F8-CD2E-4A0D-AC38-517181EABB18}" type="datetimeFigureOut">
              <a:rPr kumimoji="1" lang="ja-JP" altLang="en-US" smtClean="0"/>
              <a:t>2024/10/25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257E9BE-7E8F-49D5-92A2-F76E1A53FF58}"/>
              </a:ext>
            </a:extLst>
          </p:cNvPr>
          <p:cNvSpPr/>
          <p:nvPr userDrawn="1"/>
        </p:nvSpPr>
        <p:spPr>
          <a:xfrm>
            <a:off x="0" y="0"/>
            <a:ext cx="22194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1329F1F-057D-4541-BC40-93CB855E70C9}"/>
              </a:ext>
            </a:extLst>
          </p:cNvPr>
          <p:cNvSpPr/>
          <p:nvPr userDrawn="1"/>
        </p:nvSpPr>
        <p:spPr>
          <a:xfrm>
            <a:off x="276687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25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ja-JP" b="0" i="0" dirty="0">
                <a:solidFill>
                  <a:srgbClr val="474747"/>
                </a:solidFill>
                <a:effectLst/>
                <a:latin typeface="Arial" panose="020B0604020202020204" pitchFamily="34" charset="0"/>
              </a:rPr>
              <a:t>Comma Separated Values</a:t>
            </a:r>
            <a:r>
              <a:rPr lang="ja-JP" altLang="en-US" b="0" i="0" dirty="0">
                <a:solidFill>
                  <a:srgbClr val="474747"/>
                </a:solidFill>
                <a:effectLst/>
                <a:latin typeface="Arial" panose="020B0604020202020204" pitchFamily="34" charset="0"/>
              </a:rPr>
              <a:t>の略</a:t>
            </a:r>
            <a:endParaRPr lang="en-US" altLang="ja-JP" b="0" i="0" dirty="0">
              <a:solidFill>
                <a:srgbClr val="474747"/>
              </a:solidFill>
              <a:effectLst/>
              <a:latin typeface="Arial" panose="020B0604020202020204" pitchFamily="34" charset="0"/>
            </a:endParaRPr>
          </a:p>
          <a:p>
            <a:r>
              <a:rPr lang="ja-JP" altLang="en-US" dirty="0"/>
              <a:t>データを「</a:t>
            </a:r>
            <a:r>
              <a:rPr lang="en-US" altLang="ja-JP" dirty="0"/>
              <a:t>,</a:t>
            </a:r>
            <a:r>
              <a:rPr lang="ja-JP" altLang="en-US" dirty="0"/>
              <a:t>（カンマ）」で項目ごとに区切って、管理するデータファイル形式</a:t>
            </a:r>
            <a:endParaRPr lang="en-US" altLang="ja-JP" dirty="0"/>
          </a:p>
          <a:p>
            <a:r>
              <a:rPr lang="ja-JP" altLang="en-US" dirty="0"/>
              <a:t>ひとつの行で、あるひとまとまりのデータを取り扱い、それらのデータを複数行で管理する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dirty="0">
                <a:solidFill>
                  <a:srgbClr val="FF0000"/>
                </a:solidFill>
              </a:rPr>
              <a:t>Name, HP, SP, </a:t>
            </a:r>
            <a:r>
              <a:rPr lang="en-US" altLang="ja-JP" dirty="0" err="1">
                <a:solidFill>
                  <a:srgbClr val="FF0000"/>
                </a:solidFill>
              </a:rPr>
              <a:t>Atk</a:t>
            </a:r>
            <a:r>
              <a:rPr lang="en-US" altLang="ja-JP" dirty="0">
                <a:solidFill>
                  <a:srgbClr val="FF0000"/>
                </a:solidFill>
              </a:rPr>
              <a:t>, Def, Gold, Exp,…</a:t>
            </a:r>
            <a:br>
              <a:rPr lang="en-US" altLang="ja-JP" dirty="0"/>
            </a:br>
            <a:r>
              <a:rPr lang="en-US" altLang="ja-JP" dirty="0"/>
              <a:t>AAA ,100, 50,  80,  50, 1000,   0,</a:t>
            </a:r>
            <a:br>
              <a:rPr lang="en-US" altLang="ja-JP" dirty="0"/>
            </a:br>
            <a:r>
              <a:rPr lang="en-US" altLang="ja-JP" dirty="0"/>
              <a:t>BBB ,200, 10, 100, 110, 2500, 800,</a:t>
            </a:r>
            <a:br>
              <a:rPr lang="en-US" altLang="ja-JP" dirty="0"/>
            </a:br>
            <a:r>
              <a:rPr lang="en-US" altLang="ja-JP" dirty="0"/>
              <a:t>CCC , 80, 90,  10, 300, 9000,9999,</a:t>
            </a:r>
          </a:p>
        </p:txBody>
      </p:sp>
    </p:spTree>
    <p:extLst>
      <p:ext uri="{BB962C8B-B14F-4D97-AF65-F5344CB8AC3E}">
        <p14:creationId xmlns:p14="http://schemas.microsoft.com/office/powerpoint/2010/main" val="10675967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map</a:t>
            </a:r>
            <a:r>
              <a:rPr kumimoji="1" lang="ja-JP" altLang="en-US" dirty="0"/>
              <a:t>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(Sample608)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859277" y="1097394"/>
            <a:ext cx="10688220" cy="56323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&lt;iostream&gt;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&lt;string&gt;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&lt;map&gt;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using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namespace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std;</a:t>
            </a: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main() {</a:t>
            </a:r>
          </a:p>
          <a:p>
            <a:r>
              <a:rPr lang="en-US" altLang="ja-JP" sz="2000" dirty="0">
                <a:solidFill>
                  <a:srgbClr val="2B91AF"/>
                </a:solidFill>
                <a:ea typeface="ＭＳ ゴシック" panose="020B0609070205080204" pitchFamily="49" charset="-128"/>
              </a:rPr>
              <a:t>	map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&lt;</a:t>
            </a:r>
            <a:r>
              <a:rPr lang="en-US" altLang="ja-JP" sz="20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&gt; score;	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“Tom”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100; </a:t>
            </a:r>
            <a:endParaRPr lang="en-US" altLang="ja-JP" sz="2000" dirty="0">
              <a:solidFill>
                <a:srgbClr val="00B050"/>
              </a:solidFill>
              <a:latin typeface="+mn-ea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"Bob"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80;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“Mike”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76;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score.erase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“Mike”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score.insert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make_pair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“John”</a:t>
            </a:r>
            <a:r>
              <a:rPr lang="en-US" altLang="ja-JP" sz="2000" dirty="0">
                <a:ea typeface="ＭＳ ゴシック" panose="020B0609070205080204" pitchFamily="49" charset="-128"/>
              </a:rPr>
              <a:t>,88));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//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キー：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John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、値：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88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のペアを追加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"Tom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"Tom"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“Bob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”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“Bob”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”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if(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score.count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“Mike”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)) {	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　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"Mike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"Mike"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}</a:t>
            </a: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	return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0;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</a:t>
            </a:r>
            <a:endParaRPr kumimoji="1" lang="ja-JP" altLang="en-US" sz="8800" dirty="0"/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AD2EA0A1-88A0-8DB3-DAB4-EA7F57FB95DB}"/>
              </a:ext>
            </a:extLst>
          </p:cNvPr>
          <p:cNvSpPr/>
          <p:nvPr/>
        </p:nvSpPr>
        <p:spPr>
          <a:xfrm>
            <a:off x="614464" y="4221810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27D4857-807D-C35E-B46E-B89C611FF17C}"/>
              </a:ext>
            </a:extLst>
          </p:cNvPr>
          <p:cNvSpPr txBox="1"/>
          <p:nvPr/>
        </p:nvSpPr>
        <p:spPr>
          <a:xfrm>
            <a:off x="2433008" y="3256451"/>
            <a:ext cx="6064481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rgbClr val="00B050"/>
                </a:solidFill>
              </a:rPr>
              <a:t>ペアを定義（</a:t>
            </a:r>
            <a:r>
              <a:rPr kumimoji="1" lang="en-US" altLang="ja-JP" sz="2400" dirty="0" err="1">
                <a:solidFill>
                  <a:srgbClr val="00B050"/>
                </a:solidFill>
              </a:rPr>
              <a:t>make_pair</a:t>
            </a:r>
            <a:r>
              <a:rPr kumimoji="1" lang="ja-JP" altLang="en-US" sz="2400" dirty="0">
                <a:solidFill>
                  <a:srgbClr val="00B050"/>
                </a:solidFill>
              </a:rPr>
              <a:t>）して挿入</a:t>
            </a:r>
            <a:br>
              <a:rPr kumimoji="1" lang="en-US" altLang="ja-JP" sz="2400" dirty="0">
                <a:solidFill>
                  <a:srgbClr val="00B050"/>
                </a:solidFill>
              </a:rPr>
            </a:br>
            <a:r>
              <a:rPr kumimoji="1" lang="ja-JP" altLang="en-US" sz="2400" dirty="0">
                <a:solidFill>
                  <a:srgbClr val="00B050"/>
                </a:solidFill>
              </a:rPr>
              <a:t>　　イテレータ不要（キー値により自動ソート）</a:t>
            </a:r>
          </a:p>
        </p:txBody>
      </p:sp>
    </p:spTree>
    <p:extLst>
      <p:ext uri="{BB962C8B-B14F-4D97-AF65-F5344CB8AC3E}">
        <p14:creationId xmlns:p14="http://schemas.microsoft.com/office/powerpoint/2010/main" val="926824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map</a:t>
            </a:r>
            <a:r>
              <a:rPr kumimoji="1" lang="ja-JP" altLang="en-US" dirty="0"/>
              <a:t>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(Sample608)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859277" y="1097394"/>
            <a:ext cx="10688220" cy="56323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&lt;iostream&gt;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&lt;string&gt;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&lt;map&gt;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using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namespace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std;</a:t>
            </a: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main() {</a:t>
            </a:r>
          </a:p>
          <a:p>
            <a:r>
              <a:rPr lang="en-US" altLang="ja-JP" sz="2000" dirty="0">
                <a:solidFill>
                  <a:srgbClr val="2B91AF"/>
                </a:solidFill>
                <a:ea typeface="ＭＳ ゴシック" panose="020B0609070205080204" pitchFamily="49" charset="-128"/>
              </a:rPr>
              <a:t>	map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&lt;</a:t>
            </a:r>
            <a:r>
              <a:rPr lang="en-US" altLang="ja-JP" sz="20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&gt; score;	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“Tom”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100; </a:t>
            </a:r>
            <a:endParaRPr lang="en-US" altLang="ja-JP" sz="2000" dirty="0">
              <a:solidFill>
                <a:srgbClr val="00B050"/>
              </a:solidFill>
              <a:latin typeface="+mn-ea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"Bob"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80;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“Mike”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76;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score.erase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“Mike”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score.insert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make_pair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“John”</a:t>
            </a:r>
            <a:r>
              <a:rPr lang="en-US" altLang="ja-JP" sz="2000" dirty="0">
                <a:ea typeface="ＭＳ ゴシック" panose="020B0609070205080204" pitchFamily="49" charset="-128"/>
              </a:rPr>
              <a:t>,88));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auto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itr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score.find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“John”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);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 //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キー：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John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があればイテレータを返す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"Tom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"Tom"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“Bob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”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“Bob”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”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if(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score.count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“Mike”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)) {	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　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"Mike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"Mike"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}</a:t>
            </a: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	return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0;</a:t>
            </a:r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AD2EA0A1-88A0-8DB3-DAB4-EA7F57FB95DB}"/>
              </a:ext>
            </a:extLst>
          </p:cNvPr>
          <p:cNvSpPr/>
          <p:nvPr/>
        </p:nvSpPr>
        <p:spPr>
          <a:xfrm>
            <a:off x="614464" y="4503917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72340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map</a:t>
            </a:r>
            <a:r>
              <a:rPr kumimoji="1" lang="ja-JP" altLang="en-US" dirty="0"/>
              <a:t>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(Sample608)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859277" y="1097394"/>
            <a:ext cx="10688220" cy="56323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&lt;iostream&gt;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&lt;string&gt;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&lt;map&gt;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using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namespace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std;</a:t>
            </a: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main() {</a:t>
            </a:r>
          </a:p>
          <a:p>
            <a:r>
              <a:rPr lang="en-US" altLang="ja-JP" sz="2000" dirty="0">
                <a:solidFill>
                  <a:srgbClr val="2B91AF"/>
                </a:solidFill>
                <a:ea typeface="ＭＳ ゴシック" panose="020B0609070205080204" pitchFamily="49" charset="-128"/>
              </a:rPr>
              <a:t>	map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&lt;</a:t>
            </a:r>
            <a:r>
              <a:rPr lang="en-US" altLang="ja-JP" sz="20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&gt; score;	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“Tom”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100; </a:t>
            </a:r>
            <a:endParaRPr lang="en-US" altLang="ja-JP" sz="2000" dirty="0">
              <a:solidFill>
                <a:srgbClr val="00B050"/>
              </a:solidFill>
              <a:latin typeface="+mn-ea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"Bob"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80;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“Mike”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76;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score.erase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“Mike”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score.insert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make_pair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“John”</a:t>
            </a:r>
            <a:r>
              <a:rPr lang="en-US" altLang="ja-JP" sz="2000" dirty="0">
                <a:ea typeface="ＭＳ ゴシック" panose="020B0609070205080204" pitchFamily="49" charset="-128"/>
              </a:rPr>
              <a:t>,88));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auto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itr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score.find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“John”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);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 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 </a:t>
            </a:r>
            <a:r>
              <a:rPr lang="en-US" altLang="ja-JP" sz="2000" b="1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itr</a:t>
            </a:r>
            <a:r>
              <a:rPr lang="en-US" altLang="ja-JP" sz="2000" b="1" dirty="0">
                <a:solidFill>
                  <a:srgbClr val="FF0000"/>
                </a:solidFill>
                <a:ea typeface="ＭＳ ゴシック" panose="020B0609070205080204" pitchFamily="49" charset="-128"/>
              </a:rPr>
              <a:t>-&gt;first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 "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 </a:t>
            </a:r>
            <a:r>
              <a:rPr lang="en-US" altLang="ja-JP" sz="2000" b="1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itr</a:t>
            </a:r>
            <a:r>
              <a:rPr lang="en-US" altLang="ja-JP" sz="2000" b="1" dirty="0">
                <a:solidFill>
                  <a:srgbClr val="FF0000"/>
                </a:solidFill>
                <a:ea typeface="ＭＳ ゴシック" panose="020B0609070205080204" pitchFamily="49" charset="-128"/>
              </a:rPr>
              <a:t>-&gt;second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 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"Tom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"Tom"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“Bob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”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“Bob”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”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if(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score.count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“Mike”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 &gt; 0) {	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　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"Mike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"Mike"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}</a:t>
            </a:r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AD2EA0A1-88A0-8DB3-DAB4-EA7F57FB95DB}"/>
              </a:ext>
            </a:extLst>
          </p:cNvPr>
          <p:cNvSpPr/>
          <p:nvPr/>
        </p:nvSpPr>
        <p:spPr>
          <a:xfrm>
            <a:off x="614464" y="4824932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3E4DF59-D6A8-7B8F-A732-09B27B0CBEB3}"/>
              </a:ext>
            </a:extLst>
          </p:cNvPr>
          <p:cNvSpPr txBox="1"/>
          <p:nvPr/>
        </p:nvSpPr>
        <p:spPr>
          <a:xfrm>
            <a:off x="3065306" y="5265197"/>
            <a:ext cx="5355953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rgbClr val="00B050"/>
                </a:solidFill>
              </a:rPr>
              <a:t>イテレータの</a:t>
            </a:r>
            <a:r>
              <a:rPr kumimoji="1" lang="en-US" altLang="ja-JP" sz="2400" b="1" dirty="0">
                <a:solidFill>
                  <a:srgbClr val="FF0000"/>
                </a:solidFill>
              </a:rPr>
              <a:t>first</a:t>
            </a:r>
            <a:r>
              <a:rPr kumimoji="1" lang="ja-JP" altLang="en-US" sz="2400" dirty="0">
                <a:solidFill>
                  <a:srgbClr val="00B050"/>
                </a:solidFill>
              </a:rPr>
              <a:t>メンバが</a:t>
            </a:r>
            <a:r>
              <a:rPr kumimoji="1" lang="ja-JP" altLang="en-US" sz="2400" b="1" dirty="0">
                <a:solidFill>
                  <a:srgbClr val="00B050"/>
                </a:solidFill>
              </a:rPr>
              <a:t>キー</a:t>
            </a:r>
            <a:endParaRPr kumimoji="1" lang="en-US" altLang="ja-JP" sz="2400" b="1" dirty="0">
              <a:solidFill>
                <a:srgbClr val="00B050"/>
              </a:solidFill>
            </a:endParaRPr>
          </a:p>
          <a:p>
            <a:r>
              <a:rPr kumimoji="1" lang="ja-JP" altLang="en-US" sz="2400" dirty="0">
                <a:solidFill>
                  <a:srgbClr val="00B050"/>
                </a:solidFill>
              </a:rPr>
              <a:t>　　　　　　　　</a:t>
            </a:r>
            <a:r>
              <a:rPr kumimoji="1" lang="en-US" altLang="ja-JP" sz="2400" b="1" dirty="0">
                <a:solidFill>
                  <a:srgbClr val="FF0000"/>
                </a:solidFill>
              </a:rPr>
              <a:t>second</a:t>
            </a:r>
            <a:r>
              <a:rPr kumimoji="1" lang="ja-JP" altLang="en-US" sz="2400" dirty="0">
                <a:solidFill>
                  <a:srgbClr val="00B050"/>
                </a:solidFill>
              </a:rPr>
              <a:t>メンバが</a:t>
            </a:r>
            <a:r>
              <a:rPr kumimoji="1" lang="ja-JP" altLang="en-US" sz="2400" b="1" dirty="0">
                <a:solidFill>
                  <a:srgbClr val="00B050"/>
                </a:solidFill>
              </a:rPr>
              <a:t>値</a:t>
            </a:r>
            <a:r>
              <a:rPr kumimoji="1" lang="ja-JP" altLang="en-US" sz="2400" dirty="0">
                <a:solidFill>
                  <a:srgbClr val="00B050"/>
                </a:solidFill>
              </a:rPr>
              <a:t>を表す</a:t>
            </a:r>
          </a:p>
        </p:txBody>
      </p:sp>
    </p:spTree>
    <p:extLst>
      <p:ext uri="{BB962C8B-B14F-4D97-AF65-F5344CB8AC3E}">
        <p14:creationId xmlns:p14="http://schemas.microsoft.com/office/powerpoint/2010/main" val="12694782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map</a:t>
            </a:r>
            <a:r>
              <a:rPr kumimoji="1" lang="ja-JP" altLang="en-US" dirty="0"/>
              <a:t>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(Sample608)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859277" y="1097394"/>
            <a:ext cx="10688220" cy="56323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&lt;iostream&gt;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&lt;string&gt;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&lt;map&gt;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using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namespace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std;</a:t>
            </a: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main() {</a:t>
            </a:r>
          </a:p>
          <a:p>
            <a:r>
              <a:rPr lang="en-US" altLang="ja-JP" sz="2000" dirty="0">
                <a:solidFill>
                  <a:srgbClr val="2B91AF"/>
                </a:solidFill>
                <a:ea typeface="ＭＳ ゴシック" panose="020B0609070205080204" pitchFamily="49" charset="-128"/>
              </a:rPr>
              <a:t>	map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&lt;</a:t>
            </a:r>
            <a:r>
              <a:rPr lang="en-US" altLang="ja-JP" sz="20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&gt; score;	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“Tom”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100; </a:t>
            </a:r>
            <a:endParaRPr lang="en-US" altLang="ja-JP" sz="2000" dirty="0">
              <a:solidFill>
                <a:srgbClr val="00B050"/>
              </a:solidFill>
              <a:latin typeface="+mn-ea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"Bob"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80;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“Mike”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76;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score.erase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“Mike”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score.insert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make_pair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“John”</a:t>
            </a:r>
            <a:r>
              <a:rPr lang="en-US" altLang="ja-JP" sz="2000" dirty="0">
                <a:ea typeface="ＭＳ ゴシック" panose="020B0609070205080204" pitchFamily="49" charset="-128"/>
              </a:rPr>
              <a:t>,88));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score.emplace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>
                <a:solidFill>
                  <a:srgbClr val="C00000"/>
                </a:solidFill>
                <a:ea typeface="ＭＳ ゴシック" panose="020B0609070205080204" pitchFamily="49" charset="-128"/>
              </a:rPr>
              <a:t>“David”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70);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auto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itr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score.find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“John”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);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 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 </a:t>
            </a:r>
            <a:r>
              <a:rPr lang="en-US" altLang="ja-JP" sz="2000" b="1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itr</a:t>
            </a:r>
            <a:r>
              <a:rPr lang="en-US" altLang="ja-JP" sz="2000" b="1" dirty="0">
                <a:solidFill>
                  <a:srgbClr val="FF0000"/>
                </a:solidFill>
                <a:ea typeface="ＭＳ ゴシック" panose="020B0609070205080204" pitchFamily="49" charset="-128"/>
              </a:rPr>
              <a:t>-&gt;first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 "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 </a:t>
            </a:r>
            <a:r>
              <a:rPr lang="en-US" altLang="ja-JP" sz="2000" b="1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itr</a:t>
            </a:r>
            <a:r>
              <a:rPr lang="en-US" altLang="ja-JP" sz="2000" b="1" dirty="0">
                <a:solidFill>
                  <a:srgbClr val="FF0000"/>
                </a:solidFill>
                <a:ea typeface="ＭＳ ゴシック" panose="020B0609070205080204" pitchFamily="49" charset="-128"/>
              </a:rPr>
              <a:t>-&gt;second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 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"Tom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"Tom"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“Bob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”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“Bob”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”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if(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score.count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“Mike”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)) {	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　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"Mike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"Mike"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AD2EA0A1-88A0-8DB3-DAB4-EA7F57FB95DB}"/>
              </a:ext>
            </a:extLst>
          </p:cNvPr>
          <p:cNvSpPr/>
          <p:nvPr/>
        </p:nvSpPr>
        <p:spPr>
          <a:xfrm>
            <a:off x="614464" y="4542827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3E4DF59-D6A8-7B8F-A732-09B27B0CBEB3}"/>
              </a:ext>
            </a:extLst>
          </p:cNvPr>
          <p:cNvSpPr txBox="1"/>
          <p:nvPr/>
        </p:nvSpPr>
        <p:spPr>
          <a:xfrm>
            <a:off x="1635340" y="4929609"/>
            <a:ext cx="4612160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rgbClr val="00B050"/>
                </a:solidFill>
              </a:rPr>
              <a:t>emplace</a:t>
            </a:r>
            <a:r>
              <a:rPr kumimoji="1" lang="ja-JP" altLang="en-US" sz="2400" dirty="0">
                <a:solidFill>
                  <a:srgbClr val="00B050"/>
                </a:solidFill>
              </a:rPr>
              <a:t>で追加</a:t>
            </a:r>
            <a:br>
              <a:rPr kumimoji="1" lang="en-US" altLang="ja-JP" sz="2400" dirty="0">
                <a:solidFill>
                  <a:srgbClr val="00B050"/>
                </a:solidFill>
              </a:rPr>
            </a:br>
            <a:r>
              <a:rPr kumimoji="1" lang="ja-JP" altLang="en-US" sz="2400" dirty="0">
                <a:solidFill>
                  <a:srgbClr val="00B050"/>
                </a:solidFill>
              </a:rPr>
              <a:t>　→この場合はペアの定義は不要</a:t>
            </a:r>
          </a:p>
        </p:txBody>
      </p:sp>
    </p:spTree>
    <p:extLst>
      <p:ext uri="{BB962C8B-B14F-4D97-AF65-F5344CB8AC3E}">
        <p14:creationId xmlns:p14="http://schemas.microsoft.com/office/powerpoint/2010/main" val="42617229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map</a:t>
            </a:r>
            <a:r>
              <a:rPr kumimoji="1" lang="ja-JP" altLang="en-US" dirty="0"/>
              <a:t>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(Sample608)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859277" y="1097394"/>
            <a:ext cx="10688220" cy="2554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ea typeface="ＭＳ ゴシック" panose="020B0609070205080204" pitchFamily="49" charset="-128"/>
              </a:rPr>
              <a:t> &lt;&lt; "Tom</a:t>
            </a:r>
            <a:r>
              <a:rPr lang="ja-JP" altLang="en-US" sz="2000" dirty="0">
                <a:latin typeface="+mn-ea"/>
              </a:rPr>
              <a:t>の点数は</a:t>
            </a:r>
            <a:r>
              <a:rPr lang="en-US" altLang="ja-JP" sz="2000" dirty="0"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ea typeface="ＭＳ ゴシック" panose="020B0609070205080204" pitchFamily="49" charset="-128"/>
              </a:rPr>
              <a:t>score["Tom"] &lt;&lt; "</a:t>
            </a:r>
            <a:r>
              <a:rPr lang="ja-JP" altLang="en-US" sz="2000" dirty="0">
                <a:latin typeface="+mn-ea"/>
              </a:rPr>
              <a:t>点</a:t>
            </a:r>
            <a:r>
              <a:rPr lang="en-US" altLang="ja-JP" sz="2000" dirty="0"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000" dirty="0"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ea typeface="ＭＳ ゴシック" panose="020B0609070205080204" pitchFamily="49" charset="-128"/>
              </a:rPr>
              <a:t> &lt;&lt; “Bob</a:t>
            </a:r>
            <a:r>
              <a:rPr lang="ja-JP" altLang="en-US" sz="2000" dirty="0">
                <a:latin typeface="+mn-ea"/>
              </a:rPr>
              <a:t>の点数は</a:t>
            </a:r>
            <a:r>
              <a:rPr lang="en-US" altLang="ja-JP" sz="2000" dirty="0">
                <a:ea typeface="ＭＳ ゴシック" panose="020B0609070205080204" pitchFamily="49" charset="-128"/>
              </a:rPr>
              <a:t>”</a:t>
            </a:r>
            <a:r>
              <a:rPr lang="ja-JP" altLang="en-US" sz="2000" dirty="0"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ea typeface="ＭＳ ゴシック" panose="020B0609070205080204" pitchFamily="49" charset="-128"/>
              </a:rPr>
              <a:t>score[“Bob”] &lt;&lt; “</a:t>
            </a:r>
            <a:r>
              <a:rPr lang="ja-JP" altLang="en-US" sz="2000" dirty="0">
                <a:latin typeface="+mn-ea"/>
              </a:rPr>
              <a:t>点</a:t>
            </a:r>
            <a:r>
              <a:rPr lang="en-US" altLang="ja-JP" sz="2000" dirty="0">
                <a:ea typeface="ＭＳ ゴシック" panose="020B0609070205080204" pitchFamily="49" charset="-128"/>
              </a:rPr>
              <a:t>”</a:t>
            </a:r>
            <a:r>
              <a:rPr lang="ja-JP" altLang="en-US" sz="2000" dirty="0"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ea typeface="ＭＳ ゴシック" panose="020B0609070205080204" pitchFamily="49" charset="-128"/>
              </a:rPr>
              <a:t>;</a:t>
            </a:r>
            <a:br>
              <a:rPr lang="en-US" altLang="ja-JP" sz="2000" dirty="0">
                <a:ea typeface="ＭＳ ゴシック" panose="020B0609070205080204" pitchFamily="49" charset="-128"/>
              </a:rPr>
            </a:b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for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(auto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it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=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score.begin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it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!=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score.end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(); it++){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&lt;&lt; “Key:”    &lt;&lt; </a:t>
            </a:r>
            <a:r>
              <a:rPr lang="en-US" altLang="ja-JP" sz="2000" dirty="0">
                <a:solidFill>
                  <a:srgbClr val="FF0000"/>
                </a:solidFill>
                <a:ea typeface="ＭＳ ゴシック" panose="020B0609070205080204" pitchFamily="49" charset="-128"/>
              </a:rPr>
              <a:t>it-&gt;first 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      &lt;&lt; “ Value:” &lt;&lt; </a:t>
            </a:r>
            <a:r>
              <a:rPr lang="en-US" altLang="ja-JP" sz="2000" dirty="0">
                <a:solidFill>
                  <a:srgbClr val="FF0000"/>
                </a:solidFill>
                <a:ea typeface="ＭＳ ゴシック" panose="020B0609070205080204" pitchFamily="49" charset="-128"/>
              </a:rPr>
              <a:t>it-&gt;second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&lt;&lt;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}</a:t>
            </a:r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AD2EA0A1-88A0-8DB3-DAB4-EA7F57FB95DB}"/>
              </a:ext>
            </a:extLst>
          </p:cNvPr>
          <p:cNvSpPr/>
          <p:nvPr/>
        </p:nvSpPr>
        <p:spPr>
          <a:xfrm>
            <a:off x="666917" y="2374130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3E4DF59-D6A8-7B8F-A732-09B27B0CBEB3}"/>
              </a:ext>
            </a:extLst>
          </p:cNvPr>
          <p:cNvSpPr txBox="1"/>
          <p:nvPr/>
        </p:nvSpPr>
        <p:spPr>
          <a:xfrm>
            <a:off x="1808594" y="3717521"/>
            <a:ext cx="8408071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rgbClr val="00B050"/>
                </a:solidFill>
              </a:rPr>
              <a:t>実行すると、キーが昇順ソートされていることがわかる</a:t>
            </a:r>
            <a:br>
              <a:rPr kumimoji="1" lang="en-US" altLang="ja-JP" sz="2400" dirty="0">
                <a:solidFill>
                  <a:srgbClr val="00B050"/>
                </a:solidFill>
              </a:rPr>
            </a:br>
            <a:br>
              <a:rPr kumimoji="1" lang="en-US" altLang="ja-JP" sz="2400" dirty="0">
                <a:solidFill>
                  <a:srgbClr val="00B050"/>
                </a:solidFill>
              </a:rPr>
            </a:br>
            <a:r>
              <a:rPr kumimoji="1" lang="en-US" altLang="ja-JP" sz="2400" dirty="0">
                <a:solidFill>
                  <a:srgbClr val="00B050"/>
                </a:solidFill>
              </a:rPr>
              <a:t>map</a:t>
            </a:r>
            <a:r>
              <a:rPr kumimoji="1" lang="ja-JP" altLang="en-US" sz="2400" dirty="0">
                <a:solidFill>
                  <a:srgbClr val="00B050"/>
                </a:solidFill>
              </a:rPr>
              <a:t>クラスではキーが昇順ソートされていることが確認できる</a:t>
            </a:r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338EC4C9-E77B-46DF-976A-6B143A052D79}"/>
              </a:ext>
            </a:extLst>
          </p:cNvPr>
          <p:cNvSpPr/>
          <p:nvPr/>
        </p:nvSpPr>
        <p:spPr>
          <a:xfrm>
            <a:off x="666917" y="2685954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F7FF0589-6059-45ED-AB65-509456BCE9D5}"/>
              </a:ext>
            </a:extLst>
          </p:cNvPr>
          <p:cNvSpPr/>
          <p:nvPr/>
        </p:nvSpPr>
        <p:spPr>
          <a:xfrm>
            <a:off x="666917" y="3009965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10FD7298-DEFE-4614-89CB-3104A8A955BD}"/>
              </a:ext>
            </a:extLst>
          </p:cNvPr>
          <p:cNvSpPr/>
          <p:nvPr/>
        </p:nvSpPr>
        <p:spPr>
          <a:xfrm>
            <a:off x="666917" y="3322447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00474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map</a:t>
            </a:r>
            <a:r>
              <a:rPr kumimoji="1" lang="ja-JP" altLang="en-US" dirty="0"/>
              <a:t>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(Sample608)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859277" y="1097394"/>
            <a:ext cx="10688220" cy="3785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ea typeface="ＭＳ ゴシック" panose="020B0609070205080204" pitchFamily="49" charset="-128"/>
              </a:rPr>
              <a:t> &lt;&lt; "Tom</a:t>
            </a:r>
            <a:r>
              <a:rPr lang="ja-JP" altLang="en-US" sz="2000" dirty="0">
                <a:latin typeface="+mn-ea"/>
              </a:rPr>
              <a:t>の点数は</a:t>
            </a:r>
            <a:r>
              <a:rPr lang="en-US" altLang="ja-JP" sz="2000" dirty="0"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ea typeface="ＭＳ ゴシック" panose="020B0609070205080204" pitchFamily="49" charset="-128"/>
              </a:rPr>
              <a:t>score["Tom"] &lt;&lt; "</a:t>
            </a:r>
            <a:r>
              <a:rPr lang="ja-JP" altLang="en-US" sz="2000" dirty="0">
                <a:latin typeface="+mn-ea"/>
              </a:rPr>
              <a:t>点</a:t>
            </a:r>
            <a:r>
              <a:rPr lang="en-US" altLang="ja-JP" sz="2000" dirty="0"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000" dirty="0"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ea typeface="ＭＳ ゴシック" panose="020B0609070205080204" pitchFamily="49" charset="-128"/>
              </a:rPr>
              <a:t> &lt;&lt; “Bob</a:t>
            </a:r>
            <a:r>
              <a:rPr lang="ja-JP" altLang="en-US" sz="2000" dirty="0">
                <a:latin typeface="+mn-ea"/>
              </a:rPr>
              <a:t>の点数は</a:t>
            </a:r>
            <a:r>
              <a:rPr lang="en-US" altLang="ja-JP" sz="2000" dirty="0">
                <a:ea typeface="ＭＳ ゴシック" panose="020B0609070205080204" pitchFamily="49" charset="-128"/>
              </a:rPr>
              <a:t>”</a:t>
            </a:r>
            <a:r>
              <a:rPr lang="ja-JP" altLang="en-US" sz="2000" dirty="0"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ea typeface="ＭＳ ゴシック" panose="020B0609070205080204" pitchFamily="49" charset="-128"/>
              </a:rPr>
              <a:t>score[“Bob”] &lt;&lt; “</a:t>
            </a:r>
            <a:r>
              <a:rPr lang="ja-JP" altLang="en-US" sz="2000" dirty="0">
                <a:latin typeface="+mn-ea"/>
              </a:rPr>
              <a:t>点</a:t>
            </a:r>
            <a:r>
              <a:rPr lang="en-US" altLang="ja-JP" sz="2000" dirty="0">
                <a:ea typeface="ＭＳ ゴシック" panose="020B0609070205080204" pitchFamily="49" charset="-128"/>
              </a:rPr>
              <a:t>”</a:t>
            </a:r>
            <a:r>
              <a:rPr lang="ja-JP" altLang="en-US" sz="2000" dirty="0"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ea typeface="ＭＳ ゴシック" panose="020B0609070205080204" pitchFamily="49" charset="-128"/>
              </a:rPr>
              <a:t>;</a:t>
            </a:r>
            <a:br>
              <a:rPr lang="en-US" altLang="ja-JP" sz="2000" dirty="0">
                <a:ea typeface="ＭＳ ゴシック" panose="020B0609070205080204" pitchFamily="49" charset="-128"/>
              </a:rPr>
            </a:br>
            <a:r>
              <a:rPr lang="ja-JP" altLang="en-US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 </a:t>
            </a:r>
            <a: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//for</a:t>
            </a:r>
            <a:r>
              <a:rPr lang="ja-JP" altLang="en-US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(auto</a:t>
            </a:r>
            <a:r>
              <a:rPr lang="ja-JP" altLang="en-US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it</a:t>
            </a:r>
            <a:r>
              <a:rPr lang="ja-JP" altLang="en-US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=</a:t>
            </a:r>
            <a:r>
              <a:rPr lang="ja-JP" altLang="en-US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B050"/>
                </a:solidFill>
                <a:ea typeface="ＭＳ ゴシック" panose="020B0609070205080204" pitchFamily="49" charset="-128"/>
              </a:rPr>
              <a:t>score.begin</a:t>
            </a:r>
            <a: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();</a:t>
            </a:r>
            <a:r>
              <a:rPr lang="ja-JP" altLang="en-US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it</a:t>
            </a:r>
            <a:r>
              <a:rPr lang="ja-JP" altLang="en-US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!=</a:t>
            </a:r>
            <a:r>
              <a:rPr lang="ja-JP" altLang="en-US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B050"/>
                </a:solidFill>
                <a:ea typeface="ＭＳ ゴシック" panose="020B0609070205080204" pitchFamily="49" charset="-128"/>
              </a:rPr>
              <a:t>score.end</a:t>
            </a:r>
            <a: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(); it++){</a:t>
            </a:r>
          </a:p>
          <a:p>
            <a: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 //    </a:t>
            </a:r>
            <a:r>
              <a:rPr lang="en-US" altLang="ja-JP" sz="2000" dirty="0" err="1">
                <a:solidFill>
                  <a:srgbClr val="00B05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&lt;&lt; “Key:” &lt;&lt; it-&gt;first </a:t>
            </a:r>
            <a:b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 //         &lt;&lt; “ Value:” &lt;&lt; it-&gt;second &lt;&lt; </a:t>
            </a:r>
            <a:r>
              <a:rPr lang="en-US" altLang="ja-JP" sz="2000" dirty="0" err="1">
                <a:solidFill>
                  <a:srgbClr val="00B05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;</a:t>
            </a:r>
            <a:b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 //}</a:t>
            </a:r>
            <a:b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</a:b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for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(auto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p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: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score){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&lt;&lt; “Key:” 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&lt;&lt; </a:t>
            </a:r>
            <a:r>
              <a:rPr lang="en-US" altLang="ja-JP" sz="20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p.first</a:t>
            </a:r>
            <a:r>
              <a:rPr lang="en-US" altLang="ja-JP" sz="2000" dirty="0">
                <a:solidFill>
                  <a:srgbClr val="FF0000"/>
                </a:solidFill>
                <a:ea typeface="ＭＳ ゴシック" panose="020B0609070205080204" pitchFamily="49" charset="-128"/>
              </a:rPr>
              <a:t> 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      &lt;&lt; “ Value:” &lt;&lt; </a:t>
            </a:r>
            <a:r>
              <a:rPr lang="en-US" altLang="ja-JP" sz="20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p.second</a:t>
            </a:r>
            <a:r>
              <a:rPr lang="en-US" altLang="ja-JP" sz="2000" dirty="0">
                <a:solidFill>
                  <a:srgbClr val="FF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&lt;&lt;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}</a:t>
            </a:r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AD2EA0A1-88A0-8DB3-DAB4-EA7F57FB95DB}"/>
              </a:ext>
            </a:extLst>
          </p:cNvPr>
          <p:cNvSpPr/>
          <p:nvPr/>
        </p:nvSpPr>
        <p:spPr>
          <a:xfrm>
            <a:off x="666917" y="3593328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3E4DF59-D6A8-7B8F-A732-09B27B0CBEB3}"/>
              </a:ext>
            </a:extLst>
          </p:cNvPr>
          <p:cNvSpPr txBox="1"/>
          <p:nvPr/>
        </p:nvSpPr>
        <p:spPr>
          <a:xfrm>
            <a:off x="3861512" y="4865003"/>
            <a:ext cx="6048451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rgbClr val="00B050"/>
                </a:solidFill>
              </a:rPr>
              <a:t>イテレータのかわりに範囲</a:t>
            </a:r>
            <a:r>
              <a:rPr kumimoji="1" lang="en-US" altLang="ja-JP" sz="2400" dirty="0">
                <a:solidFill>
                  <a:srgbClr val="00B050"/>
                </a:solidFill>
              </a:rPr>
              <a:t>for</a:t>
            </a:r>
            <a:r>
              <a:rPr kumimoji="1" lang="ja-JP" altLang="en-US" sz="2400" dirty="0">
                <a:solidFill>
                  <a:srgbClr val="00B050"/>
                </a:solidFill>
              </a:rPr>
              <a:t>でも記述可能</a:t>
            </a:r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338EC4C9-E77B-46DF-976A-6B143A052D79}"/>
              </a:ext>
            </a:extLst>
          </p:cNvPr>
          <p:cNvSpPr/>
          <p:nvPr/>
        </p:nvSpPr>
        <p:spPr>
          <a:xfrm>
            <a:off x="666917" y="3905152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F7FF0589-6059-45ED-AB65-509456BCE9D5}"/>
              </a:ext>
            </a:extLst>
          </p:cNvPr>
          <p:cNvSpPr/>
          <p:nvPr/>
        </p:nvSpPr>
        <p:spPr>
          <a:xfrm>
            <a:off x="666917" y="4229163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10FD7298-DEFE-4614-89CB-3104A8A955BD}"/>
              </a:ext>
            </a:extLst>
          </p:cNvPr>
          <p:cNvSpPr/>
          <p:nvPr/>
        </p:nvSpPr>
        <p:spPr>
          <a:xfrm>
            <a:off x="666917" y="4541645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20521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map</a:t>
            </a:r>
            <a:r>
              <a:rPr kumimoji="1" lang="ja-JP" altLang="en-US" dirty="0"/>
              <a:t>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(Sample608)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859277" y="1097394"/>
            <a:ext cx="10688220" cy="50167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ea typeface="ＭＳ ゴシック" panose="020B0609070205080204" pitchFamily="49" charset="-128"/>
              </a:rPr>
              <a:t> &lt;&lt; "Tom</a:t>
            </a:r>
            <a:r>
              <a:rPr lang="ja-JP" altLang="en-US" sz="2000" dirty="0">
                <a:latin typeface="+mn-ea"/>
              </a:rPr>
              <a:t>の点数は</a:t>
            </a:r>
            <a:r>
              <a:rPr lang="en-US" altLang="ja-JP" sz="2000" dirty="0"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ea typeface="ＭＳ ゴシック" panose="020B0609070205080204" pitchFamily="49" charset="-128"/>
              </a:rPr>
              <a:t>score["Tom"] &lt;&lt; "</a:t>
            </a:r>
            <a:r>
              <a:rPr lang="ja-JP" altLang="en-US" sz="2000" dirty="0">
                <a:latin typeface="+mn-ea"/>
              </a:rPr>
              <a:t>点</a:t>
            </a:r>
            <a:r>
              <a:rPr lang="en-US" altLang="ja-JP" sz="2000" dirty="0"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000" dirty="0"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ea typeface="ＭＳ ゴシック" panose="020B0609070205080204" pitchFamily="49" charset="-128"/>
              </a:rPr>
              <a:t> &lt;&lt; “Bob</a:t>
            </a:r>
            <a:r>
              <a:rPr lang="ja-JP" altLang="en-US" sz="2000" dirty="0">
                <a:latin typeface="+mn-ea"/>
              </a:rPr>
              <a:t>の点数は</a:t>
            </a:r>
            <a:r>
              <a:rPr lang="en-US" altLang="ja-JP" sz="2000" dirty="0">
                <a:ea typeface="ＭＳ ゴシック" panose="020B0609070205080204" pitchFamily="49" charset="-128"/>
              </a:rPr>
              <a:t>”</a:t>
            </a:r>
            <a:r>
              <a:rPr lang="ja-JP" altLang="en-US" sz="2000" dirty="0"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ea typeface="ＭＳ ゴシック" panose="020B0609070205080204" pitchFamily="49" charset="-128"/>
              </a:rPr>
              <a:t>score[“Bob”] &lt;&lt; “</a:t>
            </a:r>
            <a:r>
              <a:rPr lang="ja-JP" altLang="en-US" sz="2000" dirty="0">
                <a:latin typeface="+mn-ea"/>
              </a:rPr>
              <a:t>点</a:t>
            </a:r>
            <a:r>
              <a:rPr lang="en-US" altLang="ja-JP" sz="2000" dirty="0">
                <a:ea typeface="ＭＳ ゴシック" panose="020B0609070205080204" pitchFamily="49" charset="-128"/>
              </a:rPr>
              <a:t>”</a:t>
            </a:r>
            <a:r>
              <a:rPr lang="ja-JP" altLang="en-US" sz="2000" dirty="0"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ea typeface="ＭＳ ゴシック" panose="020B0609070205080204" pitchFamily="49" charset="-128"/>
              </a:rPr>
              <a:t>;</a:t>
            </a:r>
            <a:br>
              <a:rPr lang="en-US" altLang="ja-JP" sz="2000" dirty="0">
                <a:ea typeface="ＭＳ ゴシック" panose="020B0609070205080204" pitchFamily="49" charset="-128"/>
              </a:rPr>
            </a:br>
            <a:r>
              <a:rPr lang="ja-JP" altLang="en-US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 </a:t>
            </a:r>
            <a: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//for</a:t>
            </a:r>
            <a:r>
              <a:rPr lang="ja-JP" altLang="en-US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(auto</a:t>
            </a:r>
            <a:r>
              <a:rPr lang="ja-JP" altLang="en-US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it</a:t>
            </a:r>
            <a:r>
              <a:rPr lang="ja-JP" altLang="en-US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=</a:t>
            </a:r>
            <a:r>
              <a:rPr lang="ja-JP" altLang="en-US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B050"/>
                </a:solidFill>
                <a:ea typeface="ＭＳ ゴシック" panose="020B0609070205080204" pitchFamily="49" charset="-128"/>
              </a:rPr>
              <a:t>score.begin</a:t>
            </a:r>
            <a: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();</a:t>
            </a:r>
            <a:r>
              <a:rPr lang="ja-JP" altLang="en-US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it</a:t>
            </a:r>
            <a:r>
              <a:rPr lang="ja-JP" altLang="en-US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!=</a:t>
            </a:r>
            <a:r>
              <a:rPr lang="ja-JP" altLang="en-US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B050"/>
                </a:solidFill>
                <a:ea typeface="ＭＳ ゴシック" panose="020B0609070205080204" pitchFamily="49" charset="-128"/>
              </a:rPr>
              <a:t>score.end</a:t>
            </a:r>
            <a: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(); it++){</a:t>
            </a:r>
          </a:p>
          <a:p>
            <a: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 //    </a:t>
            </a:r>
            <a:r>
              <a:rPr lang="en-US" altLang="ja-JP" sz="2000" dirty="0" err="1">
                <a:solidFill>
                  <a:srgbClr val="00B05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&lt;&lt; “Key:” &lt;&lt; it-&gt;first </a:t>
            </a:r>
            <a:b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 //         &lt;&lt; “ Value:” &lt;&lt; it-&gt;second &lt;&lt; </a:t>
            </a:r>
            <a:r>
              <a:rPr lang="en-US" altLang="ja-JP" sz="2000" dirty="0" err="1">
                <a:solidFill>
                  <a:srgbClr val="00B05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;</a:t>
            </a:r>
            <a:b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 //}</a:t>
            </a:r>
            <a:b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</a:b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</a:t>
            </a:r>
            <a: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//for</a:t>
            </a:r>
            <a:r>
              <a:rPr lang="ja-JP" altLang="en-US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(auto</a:t>
            </a:r>
            <a:r>
              <a:rPr lang="ja-JP" altLang="en-US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p</a:t>
            </a:r>
            <a:r>
              <a:rPr lang="ja-JP" altLang="en-US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:</a:t>
            </a:r>
            <a:r>
              <a:rPr lang="ja-JP" altLang="en-US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score){</a:t>
            </a:r>
          </a:p>
          <a:p>
            <a: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 //    </a:t>
            </a:r>
            <a:r>
              <a:rPr lang="en-US" altLang="ja-JP" sz="2000" dirty="0" err="1">
                <a:solidFill>
                  <a:srgbClr val="00B05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&lt;&lt; “Key:” &lt;&lt; </a:t>
            </a:r>
            <a:r>
              <a:rPr lang="en-US" altLang="ja-JP" sz="2000" dirty="0" err="1">
                <a:solidFill>
                  <a:srgbClr val="00B050"/>
                </a:solidFill>
                <a:ea typeface="ＭＳ ゴシック" panose="020B0609070205080204" pitchFamily="49" charset="-128"/>
              </a:rPr>
              <a:t>p.first</a:t>
            </a:r>
            <a: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</a:t>
            </a:r>
            <a:b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 //         &lt;&lt; “ Value:” &lt;&lt; </a:t>
            </a:r>
            <a:r>
              <a:rPr lang="en-US" altLang="ja-JP" sz="2000" dirty="0" err="1">
                <a:solidFill>
                  <a:srgbClr val="00B050"/>
                </a:solidFill>
                <a:ea typeface="ＭＳ ゴシック" panose="020B0609070205080204" pitchFamily="49" charset="-128"/>
              </a:rPr>
              <a:t>p.second</a:t>
            </a:r>
            <a: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&lt;&lt; </a:t>
            </a:r>
            <a:r>
              <a:rPr lang="en-US" altLang="ja-JP" sz="2000" dirty="0" err="1">
                <a:solidFill>
                  <a:srgbClr val="00B05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;</a:t>
            </a:r>
            <a:b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 //}</a:t>
            </a:r>
            <a:b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</a:b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for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(const auto&amp;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FF0000"/>
                </a:solidFill>
                <a:ea typeface="ＭＳ ゴシック" panose="020B0609070205080204" pitchFamily="49" charset="-128"/>
              </a:rPr>
              <a:t>[key, value]</a:t>
            </a:r>
            <a:r>
              <a:rPr lang="ja-JP" altLang="en-US" sz="2000" dirty="0">
                <a:solidFill>
                  <a:srgbClr val="FF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: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score){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&lt;&lt; “Key:” &lt;&lt; </a:t>
            </a:r>
            <a:r>
              <a:rPr lang="en-US" altLang="ja-JP" sz="2000" dirty="0">
                <a:solidFill>
                  <a:srgbClr val="FF0000"/>
                </a:solidFill>
                <a:ea typeface="ＭＳ ゴシック" panose="020B0609070205080204" pitchFamily="49" charset="-128"/>
              </a:rPr>
              <a:t>key 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      &lt;&lt; “ Value:” &lt;&lt; </a:t>
            </a:r>
            <a:r>
              <a:rPr lang="en-US" altLang="ja-JP" sz="2000" dirty="0">
                <a:solidFill>
                  <a:srgbClr val="FF0000"/>
                </a:solidFill>
                <a:ea typeface="ＭＳ ゴシック" panose="020B0609070205080204" pitchFamily="49" charset="-128"/>
              </a:rPr>
              <a:t>value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&lt;&lt;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}</a:t>
            </a:r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AD2EA0A1-88A0-8DB3-DAB4-EA7F57FB95DB}"/>
              </a:ext>
            </a:extLst>
          </p:cNvPr>
          <p:cNvSpPr/>
          <p:nvPr/>
        </p:nvSpPr>
        <p:spPr>
          <a:xfrm>
            <a:off x="666917" y="4830455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3E4DF59-D6A8-7B8F-A732-09B27B0CBEB3}"/>
              </a:ext>
            </a:extLst>
          </p:cNvPr>
          <p:cNvSpPr txBox="1"/>
          <p:nvPr/>
        </p:nvSpPr>
        <p:spPr>
          <a:xfrm>
            <a:off x="2807109" y="3273358"/>
            <a:ext cx="5990743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C++17</a:t>
            </a:r>
            <a:r>
              <a:rPr kumimoji="1" lang="ja-JP" altLang="en-US" sz="2400" dirty="0"/>
              <a:t>からできるようになった記述方法</a:t>
            </a:r>
            <a:br>
              <a:rPr kumimoji="1" lang="en-US" altLang="ja-JP" sz="2400" dirty="0">
                <a:solidFill>
                  <a:srgbClr val="00B050"/>
                </a:solidFill>
              </a:rPr>
            </a:br>
            <a:r>
              <a:rPr kumimoji="1" lang="ja-JP" altLang="en-US" sz="2400" dirty="0">
                <a:solidFill>
                  <a:srgbClr val="00B050"/>
                </a:solidFill>
              </a:rPr>
              <a:t>  </a:t>
            </a:r>
            <a:r>
              <a:rPr kumimoji="1" lang="en-US" altLang="ja-JP" sz="2400" dirty="0">
                <a:solidFill>
                  <a:srgbClr val="0070C0"/>
                </a:solidFill>
              </a:rPr>
              <a:t>cl</a:t>
            </a:r>
            <a:r>
              <a:rPr kumimoji="1" lang="ja-JP" altLang="en-US" sz="2400" dirty="0">
                <a:solidFill>
                  <a:srgbClr val="0070C0"/>
                </a:solidFill>
              </a:rPr>
              <a:t> </a:t>
            </a:r>
            <a:r>
              <a:rPr kumimoji="1" lang="en-US" altLang="ja-JP" sz="2400" dirty="0">
                <a:solidFill>
                  <a:srgbClr val="0070C0"/>
                </a:solidFill>
              </a:rPr>
              <a:t>/</a:t>
            </a:r>
            <a:r>
              <a:rPr kumimoji="1" lang="en-US" altLang="ja-JP" sz="2400" dirty="0" err="1">
                <a:solidFill>
                  <a:srgbClr val="0070C0"/>
                </a:solidFill>
              </a:rPr>
              <a:t>EHsc</a:t>
            </a:r>
            <a:r>
              <a:rPr kumimoji="1" lang="ja-JP" altLang="en-US" sz="2400" dirty="0">
                <a:solidFill>
                  <a:srgbClr val="0070C0"/>
                </a:solidFill>
              </a:rPr>
              <a:t> </a:t>
            </a:r>
            <a:r>
              <a:rPr kumimoji="1" lang="en-US" altLang="ja-JP" sz="2400" dirty="0">
                <a:solidFill>
                  <a:srgbClr val="FF0000"/>
                </a:solidFill>
              </a:rPr>
              <a:t>/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std:c</a:t>
            </a:r>
            <a:r>
              <a:rPr kumimoji="1" lang="en-US" altLang="ja-JP" sz="2400" dirty="0">
                <a:solidFill>
                  <a:srgbClr val="FF0000"/>
                </a:solidFill>
              </a:rPr>
              <a:t>++17</a:t>
            </a:r>
            <a:r>
              <a:rPr kumimoji="1" lang="ja-JP" altLang="en-US" sz="2400" dirty="0">
                <a:solidFill>
                  <a:srgbClr val="00B050"/>
                </a:solidFill>
              </a:rPr>
              <a:t> </a:t>
            </a:r>
            <a:r>
              <a:rPr kumimoji="1" lang="en-US" altLang="ja-JP" sz="2400" dirty="0">
                <a:solidFill>
                  <a:srgbClr val="0070C0"/>
                </a:solidFill>
              </a:rPr>
              <a:t>main.cpp</a:t>
            </a:r>
            <a:br>
              <a:rPr kumimoji="1" lang="en-US" altLang="ja-JP" sz="2400" dirty="0">
                <a:solidFill>
                  <a:srgbClr val="00B050"/>
                </a:solidFill>
              </a:rPr>
            </a:br>
            <a:r>
              <a:rPr kumimoji="1" lang="ja-JP" altLang="en-US" sz="2400" dirty="0"/>
              <a:t>でコンパイルが可能</a:t>
            </a:r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338EC4C9-E77B-46DF-976A-6B143A052D79}"/>
              </a:ext>
            </a:extLst>
          </p:cNvPr>
          <p:cNvSpPr/>
          <p:nvPr/>
        </p:nvSpPr>
        <p:spPr>
          <a:xfrm>
            <a:off x="666917" y="5142279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F7FF0589-6059-45ED-AB65-509456BCE9D5}"/>
              </a:ext>
            </a:extLst>
          </p:cNvPr>
          <p:cNvSpPr/>
          <p:nvPr/>
        </p:nvSpPr>
        <p:spPr>
          <a:xfrm>
            <a:off x="666917" y="5466290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10FD7298-DEFE-4614-89CB-3104A8A955BD}"/>
              </a:ext>
            </a:extLst>
          </p:cNvPr>
          <p:cNvSpPr/>
          <p:nvPr/>
        </p:nvSpPr>
        <p:spPr>
          <a:xfrm>
            <a:off x="666917" y="5778772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82483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map</a:t>
            </a:r>
            <a:r>
              <a:rPr kumimoji="1" lang="ja-JP" altLang="en-US" dirty="0"/>
              <a:t>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</a:t>
            </a: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838200" y="1128173"/>
            <a:ext cx="11134927" cy="46474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3200" dirty="0">
                <a:ea typeface="ＭＳ ゴシック" panose="020B0609070205080204" pitchFamily="49" charset="-128"/>
              </a:rPr>
              <a:t>【map</a:t>
            </a:r>
            <a:r>
              <a:rPr lang="ja-JP" altLang="en-US" sz="3200" dirty="0">
                <a:ea typeface="ＭＳ ゴシック" panose="020B0609070205080204" pitchFamily="49" charset="-128"/>
              </a:rPr>
              <a:t>クラスの例</a:t>
            </a:r>
            <a:r>
              <a:rPr lang="en-US" altLang="ja-JP" sz="3200" dirty="0">
                <a:ea typeface="ＭＳ ゴシック" panose="020B0609070205080204" pitchFamily="49" charset="-128"/>
              </a:rPr>
              <a:t>】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map&lt;</a:t>
            </a:r>
            <a:r>
              <a:rPr lang="en-US" altLang="ja-JP" sz="2400" dirty="0">
                <a:solidFill>
                  <a:schemeClr val="accent2">
                    <a:lumMod val="75000"/>
                  </a:schemeClr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400" dirty="0">
                <a:ea typeface="ＭＳ ゴシック" panose="020B0609070205080204" pitchFamily="49" charset="-128"/>
              </a:rPr>
              <a:t>, 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400" dirty="0">
                <a:ea typeface="ＭＳ ゴシック" panose="020B0609070205080204" pitchFamily="49" charset="-128"/>
              </a:rPr>
              <a:t>&gt; 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  email{ {“</a:t>
            </a:r>
            <a:r>
              <a:rPr lang="en-US" altLang="ja-JP" sz="2400" dirty="0">
                <a:solidFill>
                  <a:schemeClr val="accent2">
                    <a:lumMod val="75000"/>
                  </a:schemeClr>
                </a:solidFill>
                <a:ea typeface="ＭＳ ゴシック" panose="020B0609070205080204" pitchFamily="49" charset="-128"/>
              </a:rPr>
              <a:t>kd1234567@st.kobedenshi.ac.jp</a:t>
            </a:r>
            <a:r>
              <a:rPr lang="en-US" altLang="ja-JP" sz="2400" dirty="0">
                <a:ea typeface="ＭＳ ゴシック" panose="020B0609070205080204" pitchFamily="49" charset="-128"/>
              </a:rPr>
              <a:t>”,”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青木一郎</a:t>
            </a:r>
            <a:r>
              <a:rPr lang="en-US" altLang="ja-JP" sz="2400" dirty="0">
                <a:ea typeface="ＭＳ ゴシック" panose="020B0609070205080204" pitchFamily="49" charset="-128"/>
              </a:rPr>
              <a:t>”},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         {“</a:t>
            </a:r>
            <a:r>
              <a:rPr lang="en-US" altLang="ja-JP" sz="2400" dirty="0">
                <a:solidFill>
                  <a:schemeClr val="accent2">
                    <a:lumMod val="75000"/>
                  </a:schemeClr>
                </a:solidFill>
                <a:ea typeface="ＭＳ ゴシック" panose="020B0609070205080204" pitchFamily="49" charset="-128"/>
              </a:rPr>
              <a:t>kd2345678@st.kobedenshi.ac.jp</a:t>
            </a:r>
            <a:r>
              <a:rPr lang="en-US" altLang="ja-JP" sz="2400" dirty="0">
                <a:ea typeface="ＭＳ ゴシック" panose="020B0609070205080204" pitchFamily="49" charset="-128"/>
              </a:rPr>
              <a:t>”,”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赤城次郎</a:t>
            </a:r>
            <a:r>
              <a:rPr lang="en-US" altLang="ja-JP" sz="2400" dirty="0">
                <a:ea typeface="ＭＳ ゴシック" panose="020B0609070205080204" pitchFamily="49" charset="-128"/>
              </a:rPr>
              <a:t>”},          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         {“</a:t>
            </a:r>
            <a:r>
              <a:rPr lang="en-US" altLang="ja-JP" sz="2400" dirty="0">
                <a:solidFill>
                  <a:schemeClr val="accent2">
                    <a:lumMod val="75000"/>
                  </a:schemeClr>
                </a:solidFill>
                <a:ea typeface="ＭＳ ゴシック" panose="020B0609070205080204" pitchFamily="49" charset="-128"/>
              </a:rPr>
              <a:t>kd3456789@st.kobedenshi.ac.jp</a:t>
            </a:r>
            <a:r>
              <a:rPr lang="en-US" altLang="ja-JP" sz="2400" dirty="0">
                <a:ea typeface="ＭＳ ゴシック" panose="020B0609070205080204" pitchFamily="49" charset="-128"/>
              </a:rPr>
              <a:t>”,”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緑川三郎</a:t>
            </a:r>
            <a:r>
              <a:rPr lang="en-US" altLang="ja-JP" sz="2400" dirty="0">
                <a:ea typeface="ＭＳ ゴシック" panose="020B0609070205080204" pitchFamily="49" charset="-128"/>
              </a:rPr>
              <a:t>”} };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ea typeface="ＭＳ ゴシック" panose="020B0609070205080204" pitchFamily="49" charset="-128"/>
              </a:rPr>
              <a:t>メールアドレスと氏名の対応表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map&lt;</a:t>
            </a: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400" dirty="0">
                <a:ea typeface="ＭＳ ゴシック" panose="020B0609070205080204" pitchFamily="49" charset="-128"/>
              </a:rPr>
              <a:t>, </a:t>
            </a:r>
            <a:r>
              <a:rPr lang="en-US" altLang="ja-JP" sz="2400" dirty="0">
                <a:solidFill>
                  <a:srgbClr val="00B0F0"/>
                </a:solidFill>
                <a:ea typeface="ＭＳ ゴシック" panose="020B0609070205080204" pitchFamily="49" charset="-128"/>
              </a:rPr>
              <a:t>double</a:t>
            </a:r>
            <a:r>
              <a:rPr lang="en-US" altLang="ja-JP" sz="2400" dirty="0">
                <a:ea typeface="ＭＳ ゴシック" panose="020B0609070205080204" pitchFamily="49" charset="-128"/>
              </a:rPr>
              <a:t>&gt;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  root{ { </a:t>
            </a: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1</a:t>
            </a:r>
            <a:r>
              <a:rPr lang="en-US" altLang="ja-JP" sz="2400" dirty="0">
                <a:ea typeface="ＭＳ ゴシック" panose="020B0609070205080204" pitchFamily="49" charset="-128"/>
              </a:rPr>
              <a:t>, </a:t>
            </a:r>
            <a:r>
              <a:rPr lang="en-US" altLang="ja-JP" sz="2400" dirty="0">
                <a:solidFill>
                  <a:srgbClr val="00B0F0"/>
                </a:solidFill>
                <a:ea typeface="ＭＳ ゴシック" panose="020B0609070205080204" pitchFamily="49" charset="-128"/>
              </a:rPr>
              <a:t>1.0000000 </a:t>
            </a:r>
            <a:r>
              <a:rPr lang="en-US" altLang="ja-JP" sz="2400" dirty="0">
                <a:ea typeface="ＭＳ ゴシック" panose="020B0609070205080204" pitchFamily="49" charset="-128"/>
              </a:rPr>
              <a:t>}, { </a:t>
            </a: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2</a:t>
            </a:r>
            <a:r>
              <a:rPr lang="en-US" altLang="ja-JP" sz="2400" dirty="0">
                <a:ea typeface="ＭＳ ゴシック" panose="020B0609070205080204" pitchFamily="49" charset="-128"/>
              </a:rPr>
              <a:t>, </a:t>
            </a:r>
            <a:r>
              <a:rPr lang="en-US" altLang="ja-JP" sz="2400" dirty="0">
                <a:solidFill>
                  <a:srgbClr val="00B0F0"/>
                </a:solidFill>
                <a:ea typeface="ＭＳ ゴシック" panose="020B0609070205080204" pitchFamily="49" charset="-128"/>
              </a:rPr>
              <a:t>1.1421356</a:t>
            </a:r>
            <a:r>
              <a:rPr lang="en-US" altLang="ja-JP" sz="2400" dirty="0">
                <a:ea typeface="ＭＳ ゴシック" panose="020B0609070205080204" pitchFamily="49" charset="-128"/>
              </a:rPr>
              <a:t> },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        { </a:t>
            </a: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3</a:t>
            </a:r>
            <a:r>
              <a:rPr lang="en-US" altLang="ja-JP" sz="2400" dirty="0">
                <a:ea typeface="ＭＳ ゴシック" panose="020B0609070205080204" pitchFamily="49" charset="-128"/>
              </a:rPr>
              <a:t>, </a:t>
            </a:r>
            <a:r>
              <a:rPr lang="en-US" altLang="ja-JP" sz="2400" dirty="0">
                <a:solidFill>
                  <a:srgbClr val="00B0F0"/>
                </a:solidFill>
                <a:ea typeface="ＭＳ ゴシック" panose="020B0609070205080204" pitchFamily="49" charset="-128"/>
              </a:rPr>
              <a:t>1.7320504 </a:t>
            </a:r>
            <a:r>
              <a:rPr lang="en-US" altLang="ja-JP" sz="2400" dirty="0">
                <a:ea typeface="ＭＳ ゴシック" panose="020B0609070205080204" pitchFamily="49" charset="-128"/>
              </a:rPr>
              <a:t>}, { </a:t>
            </a: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4</a:t>
            </a:r>
            <a:r>
              <a:rPr lang="en-US" altLang="ja-JP" sz="2400" dirty="0">
                <a:ea typeface="ＭＳ ゴシック" panose="020B0609070205080204" pitchFamily="49" charset="-128"/>
              </a:rPr>
              <a:t>, </a:t>
            </a:r>
            <a:r>
              <a:rPr lang="en-US" altLang="ja-JP" sz="2400" dirty="0">
                <a:solidFill>
                  <a:srgbClr val="00B0F0"/>
                </a:solidFill>
                <a:ea typeface="ＭＳ ゴシック" panose="020B0609070205080204" pitchFamily="49" charset="-128"/>
              </a:rPr>
              <a:t>2.0000000</a:t>
            </a:r>
            <a:r>
              <a:rPr lang="en-US" altLang="ja-JP" sz="2400" dirty="0">
                <a:ea typeface="ＭＳ ゴシック" panose="020B0609070205080204" pitchFamily="49" charset="-128"/>
              </a:rPr>
              <a:t> },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        { </a:t>
            </a: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5</a:t>
            </a:r>
            <a:r>
              <a:rPr lang="en-US" altLang="ja-JP" sz="2400" dirty="0">
                <a:ea typeface="ＭＳ ゴシック" panose="020B0609070205080204" pitchFamily="49" charset="-128"/>
              </a:rPr>
              <a:t>, </a:t>
            </a:r>
            <a:r>
              <a:rPr lang="en-US" altLang="ja-JP" sz="2400" dirty="0">
                <a:solidFill>
                  <a:srgbClr val="00B0F0"/>
                </a:solidFill>
                <a:ea typeface="ＭＳ ゴシック" panose="020B0609070205080204" pitchFamily="49" charset="-128"/>
              </a:rPr>
              <a:t>2.2360679 </a:t>
            </a:r>
            <a:r>
              <a:rPr lang="en-US" altLang="ja-JP" sz="2400" dirty="0">
                <a:ea typeface="ＭＳ ゴシック" panose="020B0609070205080204" pitchFamily="49" charset="-128"/>
              </a:rPr>
              <a:t>} };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ea typeface="ＭＳ ゴシック" panose="020B0609070205080204" pitchFamily="49" charset="-128"/>
              </a:rPr>
              <a:t>自然数と平方根の対応表</a:t>
            </a:r>
            <a:endParaRPr kumimoji="1" lang="ja-JP" altLang="en-US" sz="96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04F37C2-548E-3B3A-FDD0-5364F7017A1D}"/>
              </a:ext>
            </a:extLst>
          </p:cNvPr>
          <p:cNvSpPr txBox="1"/>
          <p:nvPr/>
        </p:nvSpPr>
        <p:spPr>
          <a:xfrm>
            <a:off x="5905440" y="5525352"/>
            <a:ext cx="6067687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rgbClr val="00B050"/>
                </a:solidFill>
              </a:rPr>
              <a:t>何かのペアをデータとして利用したいときに</a:t>
            </a:r>
            <a:endParaRPr kumimoji="1" lang="en-US" altLang="ja-JP" sz="2400" dirty="0">
              <a:solidFill>
                <a:srgbClr val="00B050"/>
              </a:solidFill>
            </a:endParaRPr>
          </a:p>
          <a:p>
            <a:r>
              <a:rPr kumimoji="1" lang="en-US" altLang="ja-JP" sz="2400" dirty="0">
                <a:solidFill>
                  <a:srgbClr val="00B050"/>
                </a:solidFill>
              </a:rPr>
              <a:t>map</a:t>
            </a:r>
            <a:r>
              <a:rPr kumimoji="1" lang="ja-JP" altLang="en-US" sz="2400" dirty="0">
                <a:solidFill>
                  <a:srgbClr val="00B050"/>
                </a:solidFill>
              </a:rPr>
              <a:t>クラスは適している</a:t>
            </a:r>
          </a:p>
        </p:txBody>
      </p:sp>
    </p:spTree>
    <p:extLst>
      <p:ext uri="{BB962C8B-B14F-4D97-AF65-F5344CB8AC3E}">
        <p14:creationId xmlns:p14="http://schemas.microsoft.com/office/powerpoint/2010/main" val="1216438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map</a:t>
            </a:r>
            <a:r>
              <a:rPr kumimoji="1" lang="ja-JP" altLang="en-US" dirty="0"/>
              <a:t>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</a:t>
            </a: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838200" y="1128173"/>
            <a:ext cx="11134927" cy="39087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3200" dirty="0">
                <a:ea typeface="ＭＳ ゴシック" panose="020B0609070205080204" pitchFamily="49" charset="-128"/>
              </a:rPr>
              <a:t>【map</a:t>
            </a:r>
            <a:r>
              <a:rPr lang="ja-JP" altLang="en-US" sz="3200" dirty="0">
                <a:ea typeface="ＭＳ ゴシック" panose="020B0609070205080204" pitchFamily="49" charset="-128"/>
              </a:rPr>
              <a:t>クラスの例</a:t>
            </a:r>
            <a:r>
              <a:rPr lang="en-US" altLang="ja-JP" sz="3200" dirty="0">
                <a:ea typeface="ＭＳ ゴシック" panose="020B0609070205080204" pitchFamily="49" charset="-128"/>
              </a:rPr>
              <a:t>】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map&lt;</a:t>
            </a: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400" dirty="0">
                <a:ea typeface="ＭＳ ゴシック" panose="020B0609070205080204" pitchFamily="49" charset="-128"/>
              </a:rPr>
              <a:t>, map&lt;</a:t>
            </a:r>
            <a:r>
              <a:rPr lang="en-US" altLang="ja-JP" sz="2400" dirty="0">
                <a:solidFill>
                  <a:schemeClr val="accent2">
                    <a:lumMod val="75000"/>
                  </a:schemeClr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400" dirty="0">
                <a:ea typeface="ＭＳ ゴシック" panose="020B0609070205080204" pitchFamily="49" charset="-128"/>
              </a:rPr>
              <a:t>, </a:t>
            </a: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400" dirty="0">
                <a:ea typeface="ＭＳ ゴシック" panose="020B0609070205080204" pitchFamily="49" charset="-128"/>
              </a:rPr>
              <a:t>&gt;&gt; 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 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tMap</a:t>
            </a:r>
            <a:r>
              <a:rPr lang="en-US" altLang="ja-JP" sz="2400" dirty="0">
                <a:ea typeface="ＭＳ ゴシック" panose="020B0609070205080204" pitchFamily="49" charset="-128"/>
              </a:rPr>
              <a:t>{ { </a:t>
            </a: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1</a:t>
            </a:r>
            <a:r>
              <a:rPr lang="en-US" altLang="ja-JP" sz="2400" dirty="0">
                <a:ea typeface="ＭＳ ゴシック" panose="020B0609070205080204" pitchFamily="49" charset="-128"/>
              </a:rPr>
              <a:t>, { {“</a:t>
            </a:r>
            <a:r>
              <a:rPr lang="en-US" altLang="ja-JP" sz="2400" dirty="0" err="1">
                <a:solidFill>
                  <a:schemeClr val="accent2">
                    <a:lumMod val="75000"/>
                  </a:schemeClr>
                </a:solidFill>
                <a:ea typeface="ＭＳ ゴシック" panose="020B0609070205080204" pitchFamily="49" charset="-128"/>
              </a:rPr>
              <a:t>abc</a:t>
            </a:r>
            <a:r>
              <a:rPr lang="en-US" altLang="ja-JP" sz="2400" dirty="0">
                <a:ea typeface="ＭＳ ゴシック" panose="020B0609070205080204" pitchFamily="49" charset="-128"/>
              </a:rPr>
              <a:t>", </a:t>
            </a: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3</a:t>
            </a:r>
            <a:r>
              <a:rPr lang="en-US" altLang="ja-JP" sz="2400" dirty="0">
                <a:ea typeface="ＭＳ ゴシック" panose="020B0609070205080204" pitchFamily="49" charset="-128"/>
              </a:rPr>
              <a:t>} } }, { </a:t>
            </a: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2</a:t>
            </a:r>
            <a:r>
              <a:rPr lang="en-US" altLang="ja-JP" sz="2400" dirty="0">
                <a:ea typeface="ＭＳ ゴシック" panose="020B0609070205080204" pitchFamily="49" charset="-128"/>
              </a:rPr>
              <a:t>, { {“</a:t>
            </a:r>
            <a:r>
              <a:rPr lang="en-US" altLang="ja-JP" sz="2400" dirty="0" err="1">
                <a:solidFill>
                  <a:schemeClr val="accent2">
                    <a:lumMod val="75000"/>
                  </a:schemeClr>
                </a:solidFill>
                <a:ea typeface="ＭＳ ゴシック" panose="020B0609070205080204" pitchFamily="49" charset="-128"/>
              </a:rPr>
              <a:t>abc</a:t>
            </a:r>
            <a:r>
              <a:rPr lang="en-US" altLang="ja-JP" sz="2400" dirty="0">
                <a:ea typeface="ＭＳ ゴシック" panose="020B0609070205080204" pitchFamily="49" charset="-128"/>
              </a:rPr>
              <a:t>", </a:t>
            </a: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1</a:t>
            </a:r>
            <a:r>
              <a:rPr lang="en-US" altLang="ja-JP" sz="2400" dirty="0">
                <a:ea typeface="ＭＳ ゴシック" panose="020B0609070205080204" pitchFamily="49" charset="-128"/>
              </a:rPr>
              <a:t>} } },</a:t>
            </a:r>
          </a:p>
          <a:p>
            <a:r>
              <a:rPr lang="en-US" altLang="ja-JP" sz="2400" dirty="0">
                <a:ea typeface="ＭＳ ゴシック" panose="020B0609070205080204" pitchFamily="49" charset="-128"/>
              </a:rPr>
              <a:t>          { </a:t>
            </a: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3</a:t>
            </a:r>
            <a:r>
              <a:rPr lang="en-US" altLang="ja-JP" sz="2400" dirty="0">
                <a:ea typeface="ＭＳ ゴシック" panose="020B0609070205080204" pitchFamily="49" charset="-128"/>
              </a:rPr>
              <a:t>, { {“</a:t>
            </a:r>
            <a:r>
              <a:rPr lang="en-US" altLang="ja-JP" sz="2400" dirty="0">
                <a:solidFill>
                  <a:schemeClr val="accent2">
                    <a:lumMod val="75000"/>
                  </a:schemeClr>
                </a:solidFill>
                <a:ea typeface="ＭＳ ゴシック" panose="020B0609070205080204" pitchFamily="49" charset="-128"/>
              </a:rPr>
              <a:t>def</a:t>
            </a:r>
            <a:r>
              <a:rPr lang="en-US" altLang="ja-JP" sz="2400" dirty="0">
                <a:ea typeface="ＭＳ ゴシック" panose="020B0609070205080204" pitchFamily="49" charset="-128"/>
              </a:rPr>
              <a:t>”, </a:t>
            </a: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9</a:t>
            </a:r>
            <a:r>
              <a:rPr lang="en-US" altLang="ja-JP" sz="2400" dirty="0">
                <a:ea typeface="ＭＳ ゴシック" panose="020B0609070205080204" pitchFamily="49" charset="-128"/>
              </a:rPr>
              <a:t>} } }, { </a:t>
            </a: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4</a:t>
            </a:r>
            <a:r>
              <a:rPr lang="en-US" altLang="ja-JP" sz="2400" dirty="0">
                <a:ea typeface="ＭＳ ゴシック" panose="020B0609070205080204" pitchFamily="49" charset="-128"/>
              </a:rPr>
              <a:t>, { {“</a:t>
            </a:r>
            <a:r>
              <a:rPr lang="en-US" altLang="ja-JP" sz="2400" dirty="0">
                <a:solidFill>
                  <a:schemeClr val="accent2">
                    <a:lumMod val="75000"/>
                  </a:schemeClr>
                </a:solidFill>
                <a:ea typeface="ＭＳ ゴシック" panose="020B0609070205080204" pitchFamily="49" charset="-128"/>
              </a:rPr>
              <a:t>def</a:t>
            </a:r>
            <a:r>
              <a:rPr lang="en-US" altLang="ja-JP" sz="2400" dirty="0">
                <a:ea typeface="ＭＳ ゴシック" panose="020B0609070205080204" pitchFamily="49" charset="-128"/>
              </a:rPr>
              <a:t>”, </a:t>
            </a: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7</a:t>
            </a:r>
            <a:r>
              <a:rPr lang="en-US" altLang="ja-JP" sz="2400" dirty="0">
                <a:ea typeface="ＭＳ ゴシック" panose="020B0609070205080204" pitchFamily="49" charset="-128"/>
              </a:rPr>
              <a:t>} } }</a:t>
            </a:r>
          </a:p>
          <a:p>
            <a:r>
              <a:rPr lang="en-US" altLang="ja-JP" sz="2400" dirty="0">
                <a:ea typeface="ＭＳ ゴシック" panose="020B0609070205080204" pitchFamily="49" charset="-128"/>
              </a:rPr>
              <a:t>    };</a:t>
            </a:r>
          </a:p>
          <a:p>
            <a:r>
              <a:rPr lang="en-US" altLang="ja-JP" sz="2400" dirty="0">
                <a:ea typeface="ＭＳ ゴシック" panose="020B0609070205080204" pitchFamily="49" charset="-128"/>
              </a:rPr>
              <a:t>   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ea typeface="ＭＳ ゴシック" panose="020B0609070205080204" pitchFamily="49" charset="-128"/>
              </a:rPr>
              <a:t> &lt;&lt;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tMap</a:t>
            </a:r>
            <a:r>
              <a:rPr lang="en-US" altLang="ja-JP" sz="2400" dirty="0">
                <a:ea typeface="ＭＳ ゴシック" panose="020B0609070205080204" pitchFamily="49" charset="-128"/>
              </a:rPr>
              <a:t>[1]["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abc</a:t>
            </a:r>
            <a:r>
              <a:rPr lang="en-US" altLang="ja-JP" sz="2400" dirty="0">
                <a:ea typeface="ＭＳ ゴシック" panose="020B0609070205080204" pitchFamily="49" charset="-128"/>
              </a:rPr>
              <a:t>"] &lt;&lt;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endl</a:t>
            </a:r>
            <a:r>
              <a:rPr lang="en-US" altLang="ja-JP" sz="2400" dirty="0">
                <a:ea typeface="ＭＳ ゴシック" panose="020B0609070205080204" pitchFamily="49" charset="-128"/>
              </a:rPr>
              <a:t>;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 3</a:t>
            </a:r>
          </a:p>
          <a:p>
            <a:r>
              <a:rPr lang="en-US" altLang="ja-JP" sz="2400" dirty="0">
                <a:ea typeface="ＭＳ ゴシック" panose="020B0609070205080204" pitchFamily="49" charset="-128"/>
              </a:rPr>
              <a:t>   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ea typeface="ＭＳ ゴシック" panose="020B0609070205080204" pitchFamily="49" charset="-128"/>
              </a:rPr>
              <a:t> &lt;&lt;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tMap</a:t>
            </a:r>
            <a:r>
              <a:rPr lang="en-US" altLang="ja-JP" sz="2400" dirty="0">
                <a:ea typeface="ＭＳ ゴシック" panose="020B0609070205080204" pitchFamily="49" charset="-128"/>
              </a:rPr>
              <a:t>[2][“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abc</a:t>
            </a:r>
            <a:r>
              <a:rPr lang="en-US" altLang="ja-JP" sz="2400" dirty="0">
                <a:ea typeface="ＭＳ ゴシック" panose="020B0609070205080204" pitchFamily="49" charset="-128"/>
              </a:rPr>
              <a:t>"] &lt;&lt;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endl</a:t>
            </a:r>
            <a:r>
              <a:rPr lang="en-US" altLang="ja-JP" sz="2400" dirty="0">
                <a:ea typeface="ＭＳ ゴシック" panose="020B0609070205080204" pitchFamily="49" charset="-128"/>
              </a:rPr>
              <a:t>;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 1</a:t>
            </a:r>
          </a:p>
          <a:p>
            <a:r>
              <a:rPr lang="en-US" altLang="ja-JP" sz="2400" dirty="0">
                <a:ea typeface="ＭＳ ゴシック" panose="020B0609070205080204" pitchFamily="49" charset="-128"/>
              </a:rPr>
              <a:t>   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ea typeface="ＭＳ ゴシック" panose="020B0609070205080204" pitchFamily="49" charset="-128"/>
              </a:rPr>
              <a:t> &lt;&lt;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tMap</a:t>
            </a:r>
            <a:r>
              <a:rPr lang="en-US" altLang="ja-JP" sz="2400" dirty="0">
                <a:ea typeface="ＭＳ ゴシック" panose="020B0609070205080204" pitchFamily="49" charset="-128"/>
              </a:rPr>
              <a:t>[3][“def"] &lt;&lt;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endl</a:t>
            </a:r>
            <a:r>
              <a:rPr lang="en-US" altLang="ja-JP" sz="2400" dirty="0">
                <a:ea typeface="ＭＳ ゴシック" panose="020B0609070205080204" pitchFamily="49" charset="-128"/>
              </a:rPr>
              <a:t>;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 9</a:t>
            </a:r>
          </a:p>
          <a:p>
            <a:r>
              <a:rPr lang="en-US" altLang="ja-JP" sz="2400" dirty="0">
                <a:ea typeface="ＭＳ ゴシック" panose="020B0609070205080204" pitchFamily="49" charset="-128"/>
              </a:rPr>
              <a:t>   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ea typeface="ＭＳ ゴシック" panose="020B0609070205080204" pitchFamily="49" charset="-128"/>
              </a:rPr>
              <a:t> &lt;&lt;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tMap</a:t>
            </a:r>
            <a:r>
              <a:rPr lang="en-US" altLang="ja-JP" sz="2400" dirty="0">
                <a:ea typeface="ＭＳ ゴシック" panose="020B0609070205080204" pitchFamily="49" charset="-128"/>
              </a:rPr>
              <a:t>[4][“def"] &lt;&lt;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endl</a:t>
            </a:r>
            <a:r>
              <a:rPr lang="en-US" altLang="ja-JP" sz="2400" dirty="0">
                <a:ea typeface="ＭＳ ゴシック" panose="020B0609070205080204" pitchFamily="49" charset="-128"/>
              </a:rPr>
              <a:t>;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 7</a:t>
            </a:r>
            <a:r>
              <a:rPr lang="en-US" altLang="ja-JP" sz="2400" dirty="0">
                <a:ea typeface="ＭＳ ゴシック" panose="020B0609070205080204" pitchFamily="49" charset="-128"/>
              </a:rPr>
              <a:t>    }</a:t>
            </a:r>
          </a:p>
          <a:p>
            <a:r>
              <a:rPr lang="en-US" altLang="ja-JP" sz="2400" dirty="0">
                <a:ea typeface="ＭＳ ゴシック" panose="020B0609070205080204" pitchFamily="49" charset="-128"/>
              </a:rPr>
              <a:t>//Map</a:t>
            </a:r>
            <a:r>
              <a:rPr lang="ja-JP" altLang="en-US" sz="2400" dirty="0">
                <a:ea typeface="ＭＳ ゴシック" panose="020B0609070205080204" pitchFamily="49" charset="-128"/>
              </a:rPr>
              <a:t>の二次元配列</a:t>
            </a:r>
            <a:endParaRPr kumimoji="1" lang="ja-JP" altLang="en-US" sz="9600" dirty="0"/>
          </a:p>
        </p:txBody>
      </p:sp>
    </p:spTree>
    <p:extLst>
      <p:ext uri="{BB962C8B-B14F-4D97-AF65-F5344CB8AC3E}">
        <p14:creationId xmlns:p14="http://schemas.microsoft.com/office/powerpoint/2010/main" val="33946267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map</a:t>
            </a:r>
            <a:r>
              <a:rPr kumimoji="1" lang="ja-JP" altLang="en-US" dirty="0"/>
              <a:t>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map</a:t>
            </a:r>
            <a:r>
              <a:rPr lang="ja-JP" altLang="en-US" dirty="0"/>
              <a:t>まとめ</a:t>
            </a:r>
            <a:br>
              <a:rPr lang="en-US" altLang="ja-JP" dirty="0"/>
            </a:br>
            <a:endParaRPr lang="en-US" altLang="ja-JP" dirty="0"/>
          </a:p>
          <a:p>
            <a:pPr lvl="1"/>
            <a:r>
              <a:rPr lang="ja-JP" altLang="en-US" b="1" dirty="0">
                <a:solidFill>
                  <a:srgbClr val="0070C0"/>
                </a:solidFill>
              </a:rPr>
              <a:t>連想配列</a:t>
            </a:r>
            <a:r>
              <a:rPr lang="ja-JP" altLang="en-US" dirty="0"/>
              <a:t>を実現するコンテナクラス</a:t>
            </a:r>
            <a:endParaRPr lang="en-US" altLang="ja-JP" dirty="0"/>
          </a:p>
          <a:p>
            <a:pPr lvl="1"/>
            <a:r>
              <a:rPr lang="ja-JP" altLang="en-US" dirty="0"/>
              <a:t>添え字番号でなく、</a:t>
            </a:r>
            <a:r>
              <a:rPr lang="en-US" altLang="ja-JP" b="1" dirty="0">
                <a:solidFill>
                  <a:srgbClr val="00B050"/>
                </a:solidFill>
              </a:rPr>
              <a:t>【</a:t>
            </a:r>
            <a:r>
              <a:rPr lang="ja-JP" altLang="en-US" b="1" dirty="0">
                <a:solidFill>
                  <a:srgbClr val="00B050"/>
                </a:solidFill>
              </a:rPr>
              <a:t>キー</a:t>
            </a:r>
            <a:r>
              <a:rPr lang="en-US" altLang="ja-JP" b="1" dirty="0">
                <a:solidFill>
                  <a:srgbClr val="00B050"/>
                </a:solidFill>
              </a:rPr>
              <a:t>】</a:t>
            </a:r>
            <a:r>
              <a:rPr lang="ja-JP" altLang="en-US" dirty="0">
                <a:solidFill>
                  <a:srgbClr val="00B050"/>
                </a:solidFill>
              </a:rPr>
              <a:t>を使ってアクセス可能</a:t>
            </a:r>
            <a:endParaRPr lang="en-US" altLang="ja-JP" dirty="0">
              <a:solidFill>
                <a:srgbClr val="00B050"/>
              </a:solidFill>
            </a:endParaRPr>
          </a:p>
          <a:p>
            <a:pPr lvl="1"/>
            <a:r>
              <a:rPr lang="en-US" altLang="ja-JP" b="1" dirty="0">
                <a:solidFill>
                  <a:srgbClr val="FF0000"/>
                </a:solidFill>
              </a:rPr>
              <a:t>【</a:t>
            </a:r>
            <a:r>
              <a:rPr lang="ja-JP" altLang="en-US" b="1" dirty="0">
                <a:solidFill>
                  <a:srgbClr val="FF0000"/>
                </a:solidFill>
              </a:rPr>
              <a:t>キー</a:t>
            </a:r>
            <a:r>
              <a:rPr lang="en-US" altLang="ja-JP" b="1" dirty="0">
                <a:solidFill>
                  <a:srgbClr val="FF0000"/>
                </a:solidFill>
              </a:rPr>
              <a:t>(key)】</a:t>
            </a:r>
            <a:r>
              <a:rPr lang="ja-JP" altLang="en-US" dirty="0"/>
              <a:t>と</a:t>
            </a:r>
            <a:r>
              <a:rPr lang="en-US" altLang="ja-JP" b="1" dirty="0">
                <a:solidFill>
                  <a:srgbClr val="0070C0"/>
                </a:solidFill>
              </a:rPr>
              <a:t>【</a:t>
            </a:r>
            <a:r>
              <a:rPr lang="ja-JP" altLang="en-US" b="1" dirty="0">
                <a:solidFill>
                  <a:srgbClr val="0070C0"/>
                </a:solidFill>
              </a:rPr>
              <a:t>値</a:t>
            </a:r>
            <a:r>
              <a:rPr lang="en-US" altLang="ja-JP" b="1" dirty="0">
                <a:solidFill>
                  <a:srgbClr val="0070C0"/>
                </a:solidFill>
              </a:rPr>
              <a:t>(value)】</a:t>
            </a:r>
            <a:r>
              <a:rPr lang="ja-JP" altLang="en-US" dirty="0"/>
              <a:t>がペアになる</a:t>
            </a:r>
            <a:endParaRPr lang="en-US" altLang="ja-JP" dirty="0"/>
          </a:p>
          <a:p>
            <a:pPr lvl="1"/>
            <a:r>
              <a:rPr lang="en-US" altLang="ja-JP" dirty="0"/>
              <a:t>map</a:t>
            </a:r>
            <a:r>
              <a:rPr lang="ja-JP" altLang="en-US" dirty="0"/>
              <a:t>内部のデータは、キーの値によって昇順でソート</a:t>
            </a:r>
            <a:br>
              <a:rPr lang="en-US" altLang="ja-JP" dirty="0"/>
            </a:br>
            <a:r>
              <a:rPr lang="ja-JP" altLang="en-US" dirty="0"/>
              <a:t>されている</a:t>
            </a:r>
            <a:endParaRPr lang="en-US" altLang="ja-JP" dirty="0"/>
          </a:p>
          <a:p>
            <a:pPr lvl="1"/>
            <a:r>
              <a:rPr lang="en-US" altLang="ja-JP" dirty="0"/>
              <a:t>map</a:t>
            </a:r>
            <a:r>
              <a:rPr lang="ja-JP" altLang="en-US" dirty="0"/>
              <a:t>にデータを追加する際はキーと値のペアで追加</a:t>
            </a:r>
            <a:endParaRPr lang="en-US" altLang="ja-JP" dirty="0"/>
          </a:p>
          <a:p>
            <a:pPr lvl="1"/>
            <a:r>
              <a:rPr lang="ja-JP" altLang="en-US" dirty="0"/>
              <a:t>イテレータを使ってキーや値を取得可能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786727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ゲームやアプリのデータを</a:t>
            </a:r>
            <a:r>
              <a:rPr lang="ja-JP" altLang="en-US" dirty="0">
                <a:solidFill>
                  <a:srgbClr val="00B0F0"/>
                </a:solidFill>
              </a:rPr>
              <a:t>簡易的に管理</a:t>
            </a:r>
            <a:r>
              <a:rPr lang="ja-JP" altLang="en-US" dirty="0"/>
              <a:t>することに利用されている</a:t>
            </a:r>
            <a:endParaRPr lang="en-US" altLang="ja-JP" dirty="0"/>
          </a:p>
          <a:p>
            <a:r>
              <a:rPr lang="en-US" altLang="ja-JP" dirty="0"/>
              <a:t>CSV</a:t>
            </a:r>
            <a:r>
              <a:rPr lang="ja-JP" altLang="en-US" dirty="0"/>
              <a:t>ファイルは</a:t>
            </a:r>
            <a:r>
              <a:rPr lang="ja-JP" altLang="en-US" dirty="0">
                <a:solidFill>
                  <a:srgbClr val="00B050"/>
                </a:solidFill>
              </a:rPr>
              <a:t>表計算アプリ</a:t>
            </a:r>
            <a:r>
              <a:rPr lang="ja-JP" altLang="en-US" dirty="0"/>
              <a:t>（</a:t>
            </a:r>
            <a:r>
              <a:rPr lang="en-US" altLang="ja-JP" dirty="0"/>
              <a:t>Excel</a:t>
            </a:r>
            <a:r>
              <a:rPr lang="ja-JP" altLang="en-US" dirty="0"/>
              <a:t>）等で読み書き可能</a:t>
            </a:r>
            <a:endParaRPr lang="en-US" altLang="ja-JP" dirty="0"/>
          </a:p>
          <a:p>
            <a:r>
              <a:rPr lang="en-US" altLang="ja-JP" dirty="0"/>
              <a:t>C++</a:t>
            </a:r>
            <a:r>
              <a:rPr lang="ja-JP" altLang="en-US" dirty="0"/>
              <a:t>で</a:t>
            </a:r>
            <a:r>
              <a:rPr lang="en-US" altLang="ja-JP" dirty="0"/>
              <a:t>CSV</a:t>
            </a:r>
            <a:r>
              <a:rPr lang="ja-JP" altLang="en-US" dirty="0"/>
              <a:t>ファイルを扱う専用の関数はないため、ファイルの内容をカンマを基準に分解して読み込む機能を</a:t>
            </a:r>
            <a:r>
              <a:rPr lang="ja-JP" altLang="en-US" dirty="0">
                <a:solidFill>
                  <a:srgbClr val="FF0000"/>
                </a:solidFill>
              </a:rPr>
              <a:t>自前で実装する必要がある</a:t>
            </a:r>
            <a:endParaRPr lang="en-US" altLang="ja-JP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278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ファイルの読み込み</a:t>
            </a:r>
            <a:endParaRPr lang="en-US" altLang="ja-JP" dirty="0"/>
          </a:p>
          <a:p>
            <a:pPr lvl="1"/>
            <a:r>
              <a:rPr lang="en-US" altLang="ja-JP" dirty="0"/>
              <a:t>CSV</a:t>
            </a:r>
            <a:r>
              <a:rPr lang="ja-JP" altLang="en-US" dirty="0"/>
              <a:t>ファイルの読み込みを行うクラス</a:t>
            </a:r>
            <a:r>
              <a:rPr lang="en-US" altLang="ja-JP" dirty="0" err="1">
                <a:solidFill>
                  <a:srgbClr val="FF0000"/>
                </a:solidFill>
              </a:rPr>
              <a:t>CSVLoader</a:t>
            </a:r>
            <a:r>
              <a:rPr lang="ja-JP" altLang="en-US" dirty="0"/>
              <a:t>を</a:t>
            </a:r>
            <a:br>
              <a:rPr lang="en-US" altLang="ja-JP" dirty="0"/>
            </a:br>
            <a:r>
              <a:rPr lang="ja-JP" altLang="en-US" dirty="0"/>
              <a:t>作成する</a:t>
            </a:r>
            <a:br>
              <a:rPr lang="en-US" altLang="ja-JP" dirty="0"/>
            </a:br>
            <a:endParaRPr lang="en-US" altLang="ja-JP" dirty="0"/>
          </a:p>
          <a:p>
            <a:pPr lvl="1"/>
            <a:r>
              <a:rPr lang="ja-JP" altLang="en-US" dirty="0"/>
              <a:t>必要な機能は以下のとおり</a:t>
            </a:r>
            <a:endParaRPr lang="en-US" altLang="ja-JP" dirty="0"/>
          </a:p>
          <a:p>
            <a:pPr marL="1428750" lvl="2" indent="-514350">
              <a:buFont typeface="+mj-ea"/>
              <a:buAutoNum type="circleNumDbPlain"/>
            </a:pPr>
            <a:r>
              <a:rPr lang="ja-JP" altLang="en-US" sz="3200" dirty="0"/>
              <a:t>ファイルをオープンする</a:t>
            </a:r>
            <a:endParaRPr lang="en-US" altLang="ja-JP" sz="3200" dirty="0"/>
          </a:p>
          <a:p>
            <a:pPr marL="1428750" lvl="2" indent="-514350">
              <a:buFont typeface="+mj-ea"/>
              <a:buAutoNum type="circleNumDbPlain"/>
            </a:pPr>
            <a:r>
              <a:rPr lang="ja-JP" altLang="en-US" sz="3200" dirty="0"/>
              <a:t>ファイル末尾に到達するまで一行ずつ読み込む</a:t>
            </a:r>
            <a:endParaRPr lang="en-US" altLang="ja-JP" sz="3200" dirty="0"/>
          </a:p>
          <a:p>
            <a:pPr marL="1428750" lvl="2" indent="-514350">
              <a:buFont typeface="+mj-ea"/>
              <a:buAutoNum type="circleNumDbPlain"/>
            </a:pPr>
            <a:r>
              <a:rPr lang="ja-JP" altLang="en-US" sz="3200" dirty="0"/>
              <a:t>読み込んだ一行をカンマを基準に項目分けする</a:t>
            </a:r>
            <a:endParaRPr lang="en-US" altLang="ja-JP" sz="3200" dirty="0"/>
          </a:p>
          <a:p>
            <a:pPr marL="1428750" lvl="2" indent="-514350">
              <a:buFont typeface="+mj-ea"/>
              <a:buAutoNum type="circleNumDbPlain"/>
            </a:pPr>
            <a:r>
              <a:rPr lang="ja-JP" altLang="en-US" sz="3200" dirty="0"/>
              <a:t>各項目を</a:t>
            </a:r>
            <a:r>
              <a:rPr lang="en-US" altLang="ja-JP" sz="3200" dirty="0"/>
              <a:t>vector</a:t>
            </a:r>
            <a:r>
              <a:rPr lang="ja-JP" altLang="en-US" sz="3200" dirty="0"/>
              <a:t>の配列に格納する</a:t>
            </a:r>
            <a:endParaRPr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2479571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ファイルを開くその①</a:t>
            </a:r>
            <a:br>
              <a:rPr lang="en-US" altLang="ja-JP" dirty="0"/>
            </a:br>
            <a:r>
              <a:rPr lang="ja-JP" altLang="en-US" dirty="0"/>
              <a:t>インスタンス生成時に</a:t>
            </a:r>
            <a:r>
              <a:rPr lang="ja-JP" altLang="en-US"/>
              <a:t>ファイルを開く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dirty="0"/>
              <a:t>#include &lt;</a:t>
            </a:r>
            <a:r>
              <a:rPr lang="en-US" altLang="ja-JP" dirty="0" err="1"/>
              <a:t>fstream</a:t>
            </a:r>
            <a:r>
              <a:rPr lang="en-US" altLang="ja-JP" dirty="0"/>
              <a:t>&gt;</a:t>
            </a:r>
            <a:br>
              <a:rPr lang="en-US" altLang="ja-JP" dirty="0"/>
            </a:br>
            <a:r>
              <a:rPr lang="en-US" altLang="ja-JP" dirty="0"/>
              <a:t>std::</a:t>
            </a:r>
            <a:r>
              <a:rPr lang="en-US" altLang="ja-JP" dirty="0" err="1">
                <a:solidFill>
                  <a:srgbClr val="FF0000"/>
                </a:solidFill>
              </a:rPr>
              <a:t>ifstream</a:t>
            </a:r>
            <a:r>
              <a:rPr lang="en-US" altLang="ja-JP" dirty="0"/>
              <a:t> </a:t>
            </a:r>
            <a:r>
              <a:rPr lang="ja-JP" altLang="en-US" dirty="0">
                <a:solidFill>
                  <a:srgbClr val="00B0F0"/>
                </a:solidFill>
              </a:rPr>
              <a:t>インスタンス名</a:t>
            </a:r>
            <a:r>
              <a:rPr lang="en-US" altLang="ja-JP" dirty="0"/>
              <a:t>(</a:t>
            </a:r>
            <a:r>
              <a:rPr lang="ja-JP" altLang="en-US" dirty="0">
                <a:solidFill>
                  <a:srgbClr val="00B050"/>
                </a:solidFill>
              </a:rPr>
              <a:t>ファイル名</a:t>
            </a:r>
            <a:r>
              <a:rPr lang="en-US" altLang="ja-JP" dirty="0"/>
              <a:t>);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例）</a:t>
            </a:r>
            <a:br>
              <a:rPr lang="en-US" altLang="ja-JP" dirty="0"/>
            </a:br>
            <a:r>
              <a:rPr lang="en-US" altLang="ja-JP" dirty="0"/>
              <a:t>std::</a:t>
            </a:r>
            <a:r>
              <a:rPr lang="en-US" altLang="ja-JP" dirty="0" err="1">
                <a:solidFill>
                  <a:srgbClr val="FF0000"/>
                </a:solidFill>
              </a:rPr>
              <a:t>ifstream</a:t>
            </a:r>
            <a:r>
              <a:rPr lang="en-US" altLang="ja-JP" dirty="0"/>
              <a:t> </a:t>
            </a:r>
            <a:r>
              <a:rPr lang="en-US" altLang="ja-JP" dirty="0">
                <a:solidFill>
                  <a:srgbClr val="00B0F0"/>
                </a:solidFill>
              </a:rPr>
              <a:t>ifs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00B050"/>
                </a:solidFill>
              </a:rPr>
              <a:t>“C:\test.csv”</a:t>
            </a:r>
            <a:r>
              <a:rPr lang="en-US" altLang="ja-JP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994794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dirty="0"/>
              <a:t>ファイルを開くその②</a:t>
            </a:r>
            <a:br>
              <a:rPr lang="en-US" altLang="ja-JP" dirty="0"/>
            </a:br>
            <a:r>
              <a:rPr lang="ja-JP" altLang="en-US" dirty="0"/>
              <a:t>インスタンス生成後に</a:t>
            </a:r>
            <a:r>
              <a:rPr lang="en-US" altLang="ja-JP" dirty="0"/>
              <a:t>open</a:t>
            </a:r>
            <a:r>
              <a:rPr lang="ja-JP" altLang="en-US" dirty="0"/>
              <a:t>関数でファイルを開く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dirty="0"/>
              <a:t>#include &lt;</a:t>
            </a:r>
            <a:r>
              <a:rPr lang="en-US" altLang="ja-JP" dirty="0" err="1"/>
              <a:t>fstream</a:t>
            </a:r>
            <a:r>
              <a:rPr lang="en-US" altLang="ja-JP" dirty="0"/>
              <a:t>&gt;</a:t>
            </a:r>
            <a:br>
              <a:rPr lang="en-US" altLang="ja-JP" dirty="0"/>
            </a:br>
            <a:r>
              <a:rPr lang="en-US" altLang="ja-JP" dirty="0"/>
              <a:t>std::</a:t>
            </a:r>
            <a:r>
              <a:rPr lang="en-US" altLang="ja-JP" dirty="0" err="1">
                <a:solidFill>
                  <a:srgbClr val="FF0000"/>
                </a:solidFill>
              </a:rPr>
              <a:t>ifstream</a:t>
            </a:r>
            <a:r>
              <a:rPr lang="en-US" altLang="ja-JP" dirty="0"/>
              <a:t> </a:t>
            </a:r>
            <a:r>
              <a:rPr lang="ja-JP" altLang="en-US" dirty="0">
                <a:solidFill>
                  <a:srgbClr val="00B0F0"/>
                </a:solidFill>
              </a:rPr>
              <a:t>インスタンス名</a:t>
            </a:r>
            <a:r>
              <a:rPr lang="en-US" altLang="ja-JP" dirty="0">
                <a:solidFill>
                  <a:srgbClr val="00B0F0"/>
                </a:solidFill>
              </a:rPr>
              <a:t>;</a:t>
            </a:r>
            <a:br>
              <a:rPr lang="en-US" altLang="ja-JP" dirty="0">
                <a:solidFill>
                  <a:srgbClr val="00B0F0"/>
                </a:solidFill>
              </a:rPr>
            </a:br>
            <a:r>
              <a:rPr lang="ja-JP" altLang="en-US" dirty="0">
                <a:solidFill>
                  <a:srgbClr val="00B0F0"/>
                </a:solidFill>
              </a:rPr>
              <a:t>インスタンス名</a:t>
            </a:r>
            <a:r>
              <a:rPr lang="en-US" altLang="ja-JP" dirty="0"/>
              <a:t>.open(</a:t>
            </a:r>
            <a:r>
              <a:rPr lang="ja-JP" altLang="en-US" dirty="0">
                <a:solidFill>
                  <a:srgbClr val="00B050"/>
                </a:solidFill>
              </a:rPr>
              <a:t>ファイル名</a:t>
            </a:r>
            <a:r>
              <a:rPr lang="ja-JP" altLang="en-US" dirty="0"/>
              <a:t>）</a:t>
            </a:r>
            <a:r>
              <a:rPr lang="en-US" altLang="ja-JP" dirty="0"/>
              <a:t>: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例）</a:t>
            </a:r>
            <a:br>
              <a:rPr lang="en-US" altLang="ja-JP" dirty="0"/>
            </a:br>
            <a:r>
              <a:rPr lang="en-US" altLang="ja-JP" dirty="0"/>
              <a:t>std::</a:t>
            </a:r>
            <a:r>
              <a:rPr lang="en-US" altLang="ja-JP" dirty="0" err="1">
                <a:solidFill>
                  <a:srgbClr val="FF0000"/>
                </a:solidFill>
              </a:rPr>
              <a:t>ifstream</a:t>
            </a:r>
            <a:r>
              <a:rPr lang="en-US" altLang="ja-JP" dirty="0"/>
              <a:t> </a:t>
            </a:r>
            <a:r>
              <a:rPr lang="en-US" altLang="ja-JP" dirty="0">
                <a:solidFill>
                  <a:srgbClr val="00B0F0"/>
                </a:solidFill>
              </a:rPr>
              <a:t>ifs</a:t>
            </a:r>
            <a:r>
              <a:rPr lang="en-US" altLang="ja-JP" dirty="0"/>
              <a:t>;</a:t>
            </a:r>
            <a:br>
              <a:rPr lang="en-US" altLang="ja-JP" dirty="0"/>
            </a:br>
            <a:r>
              <a:rPr lang="en-US" altLang="ja-JP" dirty="0" err="1">
                <a:solidFill>
                  <a:srgbClr val="00B0F0"/>
                </a:solidFill>
              </a:rPr>
              <a:t>ifs</a:t>
            </a:r>
            <a:r>
              <a:rPr lang="en-US" altLang="ja-JP" dirty="0" err="1"/>
              <a:t>.open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00B050"/>
                </a:solidFill>
              </a:rPr>
              <a:t>“C:\test.csv”</a:t>
            </a:r>
            <a:r>
              <a:rPr lang="en-US" altLang="ja-JP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067624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CSV</a:t>
            </a:r>
            <a:r>
              <a:rPr kumimoji="1" lang="ja-JP" altLang="en-US" dirty="0"/>
              <a:t>ファイル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C++</a:t>
            </a:r>
            <a:r>
              <a:rPr lang="ja-JP" altLang="en-US" dirty="0"/>
              <a:t>作業フォルダ内に</a:t>
            </a:r>
            <a:r>
              <a:rPr lang="en-US" altLang="ja-JP" b="1" dirty="0" err="1"/>
              <a:t>CSVLoader</a:t>
            </a:r>
            <a:r>
              <a:rPr lang="ja-JP" altLang="en-US" dirty="0"/>
              <a:t>フォルダを作成</a:t>
            </a:r>
            <a:br>
              <a:rPr lang="en-US" altLang="ja-JP" dirty="0"/>
            </a:br>
            <a:r>
              <a:rPr lang="en-US" altLang="ja-JP" dirty="0" err="1">
                <a:solidFill>
                  <a:srgbClr val="00B0F0"/>
                </a:solidFill>
              </a:rPr>
              <a:t>mkdir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 err="1">
                <a:solidFill>
                  <a:srgbClr val="00B0F0"/>
                </a:solidFill>
              </a:rPr>
              <a:t>CSVLoader</a:t>
            </a:r>
            <a:br>
              <a:rPr lang="en-US" altLang="ja-JP" dirty="0"/>
            </a:br>
            <a:r>
              <a:rPr lang="en-US" altLang="ja-JP" dirty="0">
                <a:solidFill>
                  <a:srgbClr val="00B0F0"/>
                </a:solidFill>
              </a:rPr>
              <a:t>cd </a:t>
            </a:r>
            <a:r>
              <a:rPr lang="en-US" altLang="ja-JP" dirty="0" err="1">
                <a:solidFill>
                  <a:srgbClr val="00B0F0"/>
                </a:solidFill>
              </a:rPr>
              <a:t>CSVLoader</a:t>
            </a:r>
            <a:br>
              <a:rPr lang="en-US" altLang="ja-JP" dirty="0"/>
            </a:br>
            <a:endParaRPr lang="en-US" altLang="ja-JP" dirty="0"/>
          </a:p>
          <a:p>
            <a:r>
              <a:rPr lang="en-US" altLang="ja-JP" dirty="0" err="1"/>
              <a:t>csvloader.h</a:t>
            </a:r>
            <a:r>
              <a:rPr lang="en-US" altLang="ja-JP" dirty="0"/>
              <a:t>, csvloder.cpp, main.cpp</a:t>
            </a:r>
            <a:r>
              <a:rPr lang="ja-JP" altLang="en-US" dirty="0"/>
              <a:t>を作成する</a:t>
            </a:r>
            <a:br>
              <a:rPr lang="en-US" altLang="ja-JP" dirty="0"/>
            </a:br>
            <a:r>
              <a:rPr lang="en-US" altLang="ja-JP" dirty="0">
                <a:solidFill>
                  <a:srgbClr val="00B0F0"/>
                </a:solidFill>
              </a:rPr>
              <a:t>copy </a:t>
            </a:r>
            <a:r>
              <a:rPr lang="en-US" altLang="ja-JP" dirty="0" err="1">
                <a:solidFill>
                  <a:srgbClr val="00B0F0"/>
                </a:solidFill>
              </a:rPr>
              <a:t>nul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 err="1">
                <a:solidFill>
                  <a:srgbClr val="00B0F0"/>
                </a:solidFill>
              </a:rPr>
              <a:t>csvloader.h</a:t>
            </a:r>
            <a:br>
              <a:rPr lang="en-US" altLang="ja-JP" dirty="0">
                <a:solidFill>
                  <a:srgbClr val="00B0F0"/>
                </a:solidFill>
              </a:rPr>
            </a:br>
            <a:r>
              <a:rPr lang="en-US" altLang="ja-JP" dirty="0">
                <a:solidFill>
                  <a:srgbClr val="00B0F0"/>
                </a:solidFill>
              </a:rPr>
              <a:t>copy </a:t>
            </a:r>
            <a:r>
              <a:rPr lang="en-US" altLang="ja-JP" dirty="0" err="1">
                <a:solidFill>
                  <a:srgbClr val="00B0F0"/>
                </a:solidFill>
              </a:rPr>
              <a:t>nul</a:t>
            </a:r>
            <a:r>
              <a:rPr lang="en-US" altLang="ja-JP" dirty="0">
                <a:solidFill>
                  <a:srgbClr val="00B0F0"/>
                </a:solidFill>
              </a:rPr>
              <a:t> csvloader.cpp</a:t>
            </a:r>
            <a:br>
              <a:rPr lang="en-US" altLang="ja-JP" dirty="0">
                <a:solidFill>
                  <a:srgbClr val="00B0F0"/>
                </a:solidFill>
              </a:rPr>
            </a:br>
            <a:r>
              <a:rPr lang="en-US" altLang="ja-JP" dirty="0">
                <a:solidFill>
                  <a:srgbClr val="00B0F0"/>
                </a:solidFill>
              </a:rPr>
              <a:t>copy </a:t>
            </a:r>
            <a:r>
              <a:rPr lang="en-US" altLang="ja-JP" dirty="0" err="1">
                <a:solidFill>
                  <a:srgbClr val="00B0F0"/>
                </a:solidFill>
              </a:rPr>
              <a:t>nul</a:t>
            </a:r>
            <a:r>
              <a:rPr lang="en-US" altLang="ja-JP" dirty="0">
                <a:solidFill>
                  <a:srgbClr val="00B0F0"/>
                </a:solidFill>
              </a:rPr>
              <a:t> main.cpp</a:t>
            </a:r>
          </a:p>
          <a:p>
            <a:endParaRPr lang="en-US" altLang="ja-JP" dirty="0">
              <a:solidFill>
                <a:srgbClr val="00B0F0"/>
              </a:solidFill>
            </a:endParaRPr>
          </a:p>
          <a:p>
            <a:endParaRPr lang="en-US" altLang="ja-JP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2072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map</a:t>
            </a:r>
            <a:r>
              <a:rPr kumimoji="1" lang="ja-JP" altLang="en-US" dirty="0"/>
              <a:t>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(Sample608)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859276" y="1097394"/>
            <a:ext cx="11134927" cy="52629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&lt;iostream&gt;</a:t>
            </a:r>
            <a:endParaRPr lang="en-US" altLang="ja-JP" sz="24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4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&lt;string&gt;</a:t>
            </a:r>
            <a:endParaRPr lang="en-US" altLang="ja-JP" sz="24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4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&lt;map&gt;</a:t>
            </a:r>
            <a:endParaRPr lang="en-US" altLang="ja-JP" sz="24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using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namespace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std;</a:t>
            </a:r>
          </a:p>
          <a:p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main() {</a:t>
            </a:r>
          </a:p>
          <a:p>
            <a:r>
              <a:rPr lang="en-US" altLang="ja-JP" sz="2400" dirty="0">
                <a:solidFill>
                  <a:srgbClr val="2B91AF"/>
                </a:solidFill>
                <a:ea typeface="ＭＳ ゴシック" panose="020B0609070205080204" pitchFamily="49" charset="-128"/>
              </a:rPr>
              <a:t>	map 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&lt;</a:t>
            </a:r>
            <a:r>
              <a:rPr lang="en-US" altLang="ja-JP" sz="24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</a:t>
            </a: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&gt; score;	</a:t>
            </a:r>
            <a:r>
              <a:rPr lang="en-US" altLang="ja-JP" sz="2400" dirty="0">
                <a:solidFill>
                  <a:srgbClr val="00B050"/>
                </a:solidFill>
                <a:latin typeface="+mn-ea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latin typeface="+mn-ea"/>
              </a:rPr>
              <a:t>キーが</a:t>
            </a:r>
            <a:r>
              <a:rPr lang="en-US" altLang="ja-JP" sz="2400" dirty="0">
                <a:solidFill>
                  <a:srgbClr val="00B050"/>
                </a:solidFill>
                <a:latin typeface="+mn-ea"/>
              </a:rPr>
              <a:t>string</a:t>
            </a:r>
            <a:r>
              <a:rPr lang="ja-JP" altLang="en-US" sz="2400" dirty="0">
                <a:solidFill>
                  <a:srgbClr val="00B050"/>
                </a:solidFill>
                <a:latin typeface="+mn-ea"/>
              </a:rPr>
              <a:t>、値が</a:t>
            </a:r>
            <a:r>
              <a:rPr lang="en-US" altLang="ja-JP" sz="2400" dirty="0">
                <a:solidFill>
                  <a:srgbClr val="00B050"/>
                </a:solidFill>
                <a:latin typeface="+mn-ea"/>
              </a:rPr>
              <a:t>int</a:t>
            </a:r>
            <a:r>
              <a:rPr lang="ja-JP" altLang="en-US" sz="2400" dirty="0">
                <a:solidFill>
                  <a:srgbClr val="00B050"/>
                </a:solidFill>
                <a:latin typeface="+mn-ea"/>
              </a:rPr>
              <a:t>の</a:t>
            </a:r>
            <a:r>
              <a:rPr lang="en-US" altLang="ja-JP" sz="2400" dirty="0">
                <a:solidFill>
                  <a:srgbClr val="00B050"/>
                </a:solidFill>
                <a:latin typeface="+mn-ea"/>
              </a:rPr>
              <a:t>map</a:t>
            </a:r>
            <a:r>
              <a:rPr lang="ja-JP" altLang="en-US" sz="2400" dirty="0">
                <a:solidFill>
                  <a:srgbClr val="00B050"/>
                </a:solidFill>
                <a:latin typeface="+mn-ea"/>
              </a:rPr>
              <a:t>を宣言</a:t>
            </a:r>
            <a:endParaRPr lang="en-US" altLang="ja-JP" sz="24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“Tom”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100; 			</a:t>
            </a:r>
            <a:r>
              <a:rPr lang="en-US" altLang="ja-JP" sz="2400" dirty="0">
                <a:solidFill>
                  <a:srgbClr val="00B050"/>
                </a:solidFill>
                <a:latin typeface="+mn-ea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latin typeface="+mn-ea"/>
              </a:rPr>
              <a:t>キーが</a:t>
            </a:r>
            <a:r>
              <a:rPr lang="en-US" altLang="ja-JP" sz="2400" dirty="0">
                <a:solidFill>
                  <a:srgbClr val="00B050"/>
                </a:solidFill>
                <a:latin typeface="+mn-ea"/>
              </a:rPr>
              <a:t>Tom</a:t>
            </a:r>
            <a:r>
              <a:rPr lang="ja-JP" altLang="en-US" sz="2400" dirty="0">
                <a:solidFill>
                  <a:srgbClr val="00B050"/>
                </a:solidFill>
                <a:latin typeface="+mn-ea"/>
              </a:rPr>
              <a:t>、値が</a:t>
            </a:r>
            <a:r>
              <a:rPr lang="en-US" altLang="ja-JP" sz="2400" dirty="0">
                <a:solidFill>
                  <a:srgbClr val="00B050"/>
                </a:solidFill>
                <a:latin typeface="+mn-ea"/>
              </a:rPr>
              <a:t>100</a:t>
            </a:r>
          </a:p>
          <a:p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"Bob"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80;</a:t>
            </a:r>
          </a:p>
          <a:p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"Mike"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76;</a:t>
            </a:r>
          </a:p>
          <a:p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"Tom</a:t>
            </a:r>
            <a:r>
              <a:rPr lang="ja-JP" altLang="en-US" sz="24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"Tom"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4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"Bob</a:t>
            </a:r>
            <a:r>
              <a:rPr lang="ja-JP" altLang="en-US" sz="24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"Bob"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4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"Mike</a:t>
            </a:r>
            <a:r>
              <a:rPr lang="ja-JP" altLang="en-US" sz="24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"Mike"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4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	return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0;</a:t>
            </a:r>
          </a:p>
          <a:p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</a:t>
            </a:r>
            <a:endParaRPr kumimoji="1" lang="ja-JP" altLang="en-US" sz="9600" dirty="0"/>
          </a:p>
        </p:txBody>
      </p:sp>
    </p:spTree>
    <p:extLst>
      <p:ext uri="{BB962C8B-B14F-4D97-AF65-F5344CB8AC3E}">
        <p14:creationId xmlns:p14="http://schemas.microsoft.com/office/powerpoint/2010/main" val="2651704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map</a:t>
            </a:r>
            <a:r>
              <a:rPr kumimoji="1" lang="ja-JP" altLang="en-US" dirty="0"/>
              <a:t>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(Sample608)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859277" y="1097394"/>
            <a:ext cx="10688220" cy="47089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&lt;iostream&gt;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&lt;string&gt;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&lt;map&gt;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using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namespace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std;</a:t>
            </a: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main() {</a:t>
            </a:r>
          </a:p>
          <a:p>
            <a:r>
              <a:rPr lang="en-US" altLang="ja-JP" sz="2000" dirty="0">
                <a:solidFill>
                  <a:srgbClr val="2B91AF"/>
                </a:solidFill>
                <a:ea typeface="ＭＳ ゴシック" panose="020B0609070205080204" pitchFamily="49" charset="-128"/>
              </a:rPr>
              <a:t>	map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&lt;</a:t>
            </a:r>
            <a:r>
              <a:rPr lang="en-US" altLang="ja-JP" sz="20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&gt; score;	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“Tom”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100; </a:t>
            </a:r>
            <a:endParaRPr lang="en-US" altLang="ja-JP" sz="2000" dirty="0">
              <a:solidFill>
                <a:srgbClr val="00B050"/>
              </a:solidFill>
              <a:latin typeface="+mn-ea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"Bob"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80;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“Mike”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76;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score.erase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“Mike”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); 	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//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キーを指定して削除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"Tom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"Tom"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"Bob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"Bob"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"Mike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"Mike"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	return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0;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</a:t>
            </a:r>
            <a:endParaRPr kumimoji="1" lang="ja-JP" altLang="en-US" sz="8800" dirty="0"/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AD2EA0A1-88A0-8DB3-DAB4-EA7F57FB95DB}"/>
              </a:ext>
            </a:extLst>
          </p:cNvPr>
          <p:cNvSpPr/>
          <p:nvPr/>
        </p:nvSpPr>
        <p:spPr>
          <a:xfrm>
            <a:off x="614464" y="3920248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4679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map</a:t>
            </a:r>
            <a:r>
              <a:rPr kumimoji="1" lang="ja-JP" altLang="en-US" dirty="0"/>
              <a:t>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(Sample608)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859277" y="1097394"/>
            <a:ext cx="10688220" cy="53245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&lt;iostream&gt;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&lt;string&gt;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&lt;map&gt;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using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namespace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std;</a:t>
            </a: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main() {</a:t>
            </a:r>
          </a:p>
          <a:p>
            <a:r>
              <a:rPr lang="en-US" altLang="ja-JP" sz="2000" dirty="0">
                <a:solidFill>
                  <a:srgbClr val="2B91AF"/>
                </a:solidFill>
                <a:ea typeface="ＭＳ ゴシック" panose="020B0609070205080204" pitchFamily="49" charset="-128"/>
              </a:rPr>
              <a:t>	map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&lt;</a:t>
            </a:r>
            <a:r>
              <a:rPr lang="en-US" altLang="ja-JP" sz="20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&gt; score;	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“Tom”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100; </a:t>
            </a:r>
            <a:endParaRPr lang="en-US" altLang="ja-JP" sz="2000" dirty="0">
              <a:solidFill>
                <a:srgbClr val="00B050"/>
              </a:solidFill>
              <a:latin typeface="+mn-ea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"Bob"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80;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“Mike”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76;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score.erase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“Mike”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); 	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"Tom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"Tom"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“Bob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”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“Bob”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”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if(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score.count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“Mike”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)) {	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　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//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指定キーの要素数から値の有無をチェック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"Mike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"Mike"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}</a:t>
            </a: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	return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0;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</a:t>
            </a:r>
            <a:endParaRPr kumimoji="1" lang="ja-JP" altLang="en-US" sz="8800" dirty="0"/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AD2EA0A1-88A0-8DB3-DAB4-EA7F57FB95DB}"/>
              </a:ext>
            </a:extLst>
          </p:cNvPr>
          <p:cNvSpPr/>
          <p:nvPr/>
        </p:nvSpPr>
        <p:spPr>
          <a:xfrm>
            <a:off x="614464" y="4824925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DD3888EC-69D2-1AD6-AB8B-5F8FB7892FD4}"/>
              </a:ext>
            </a:extLst>
          </p:cNvPr>
          <p:cNvSpPr/>
          <p:nvPr/>
        </p:nvSpPr>
        <p:spPr>
          <a:xfrm>
            <a:off x="620948" y="5444256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0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1">
      <a:majorFont>
        <a:latin typeface="0xProto"/>
        <a:ea typeface="BIZ UDPゴシック"/>
        <a:cs typeface=""/>
      </a:majorFont>
      <a:minorFont>
        <a:latin typeface="0xProto"/>
        <a:ea typeface="BIZ UDPゴシック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5976</TotalTime>
  <Words>2603</Words>
  <Application>Microsoft Office PowerPoint</Application>
  <PresentationFormat>ワイド画面</PresentationFormat>
  <Paragraphs>204</Paragraphs>
  <Slides>19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19</vt:i4>
      </vt:variant>
    </vt:vector>
  </HeadingPairs>
  <TitlesOfParts>
    <vt:vector size="23" baseType="lpstr">
      <vt:lpstr>ＭＳ ゴシック</vt:lpstr>
      <vt:lpstr>0xProto</vt:lpstr>
      <vt:lpstr>Arial</vt:lpstr>
      <vt:lpstr>Office Theme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mapクラス</vt:lpstr>
      <vt:lpstr>mapクラス</vt:lpstr>
      <vt:lpstr>mapクラス</vt:lpstr>
      <vt:lpstr>mapクラス</vt:lpstr>
      <vt:lpstr>mapクラス</vt:lpstr>
      <vt:lpstr>mapクラス</vt:lpstr>
      <vt:lpstr>mapクラス</vt:lpstr>
      <vt:lpstr>mapクラス</vt:lpstr>
      <vt:lpstr>mapクラス</vt:lpstr>
      <vt:lpstr>mapクラス</vt:lpstr>
      <vt:lpstr>mapクラス</vt:lpstr>
      <vt:lpstr>mapクラス</vt:lpstr>
      <vt:lpstr>mapクラス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kic_gamesoft</dc:creator>
  <cp:lastModifiedBy>murata@st.kobedenshi.ac.jp</cp:lastModifiedBy>
  <cp:revision>240</cp:revision>
  <dcterms:created xsi:type="dcterms:W3CDTF">2024-07-09T01:55:23Z</dcterms:created>
  <dcterms:modified xsi:type="dcterms:W3CDTF">2024-10-25T07:56:55Z</dcterms:modified>
</cp:coreProperties>
</file>