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67" r:id="rId3"/>
    <p:sldId id="312" r:id="rId4"/>
    <p:sldId id="313" r:id="rId5"/>
    <p:sldId id="323" r:id="rId6"/>
    <p:sldId id="317" r:id="rId7"/>
    <p:sldId id="322" r:id="rId8"/>
    <p:sldId id="324" r:id="rId9"/>
    <p:sldId id="265" r:id="rId10"/>
    <p:sldId id="325" r:id="rId11"/>
    <p:sldId id="327" r:id="rId12"/>
    <p:sldId id="331" r:id="rId13"/>
    <p:sldId id="332" r:id="rId14"/>
    <p:sldId id="328" r:id="rId15"/>
    <p:sldId id="333" r:id="rId16"/>
    <p:sldId id="330" r:id="rId17"/>
    <p:sldId id="334" r:id="rId18"/>
    <p:sldId id="335" r:id="rId19"/>
    <p:sldId id="338" r:id="rId20"/>
    <p:sldId id="336" r:id="rId21"/>
    <p:sldId id="337" r:id="rId22"/>
    <p:sldId id="340" r:id="rId23"/>
    <p:sldId id="341" r:id="rId24"/>
    <p:sldId id="339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9" r:id="rId36"/>
    <p:sldId id="352" r:id="rId37"/>
    <p:sldId id="353" r:id="rId38"/>
    <p:sldId id="354" r:id="rId39"/>
    <p:sldId id="355" r:id="rId40"/>
    <p:sldId id="356" r:id="rId41"/>
    <p:sldId id="357" r:id="rId42"/>
    <p:sldId id="358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継承と</a:t>
            </a:r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親クラスと子クラス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元となるクラスの性質を引き継ぎつつ、新しい</a:t>
            </a:r>
            <a:br>
              <a:rPr lang="en-US" altLang="ja-JP" dirty="0"/>
            </a:br>
            <a:r>
              <a:rPr lang="ja-JP" altLang="en-US" dirty="0"/>
              <a:t>機能を付け足して、クラスを拡張していくことを</a:t>
            </a:r>
            <a:br>
              <a:rPr lang="en-US" altLang="ja-JP" dirty="0"/>
            </a:br>
            <a:r>
              <a:rPr lang="ja-JP" altLang="en-US" dirty="0"/>
              <a:t>クラスの</a:t>
            </a:r>
            <a:r>
              <a:rPr lang="ja-JP" altLang="en-US" b="1" dirty="0">
                <a:solidFill>
                  <a:srgbClr val="FF0000"/>
                </a:solidFill>
              </a:rPr>
              <a:t>継承</a:t>
            </a:r>
            <a:r>
              <a:rPr lang="ja-JP" altLang="en-US" dirty="0"/>
              <a:t>という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元となるクラスは、</a:t>
            </a:r>
            <a:r>
              <a:rPr lang="ja-JP" altLang="en-US" b="1" dirty="0">
                <a:solidFill>
                  <a:srgbClr val="00B0F0"/>
                </a:solidFill>
              </a:rPr>
              <a:t>親クラス</a:t>
            </a:r>
            <a:r>
              <a:rPr lang="ja-JP" altLang="en-US" dirty="0"/>
              <a:t>（基底クラス、スーパークラス）と呼び、継承先のクラスを</a:t>
            </a:r>
            <a:r>
              <a:rPr lang="ja-JP" altLang="en-US" b="1" dirty="0">
                <a:solidFill>
                  <a:srgbClr val="00B050"/>
                </a:solidFill>
              </a:rPr>
              <a:t>子クラス</a:t>
            </a:r>
            <a:br>
              <a:rPr lang="en-US" altLang="ja-JP" b="1" dirty="0">
                <a:solidFill>
                  <a:srgbClr val="00B050"/>
                </a:solidFill>
              </a:rPr>
            </a:br>
            <a:r>
              <a:rPr lang="ja-JP" altLang="en-US" dirty="0"/>
              <a:t>（派生クラス、サブクラス）と呼ぶ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1025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Car()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~Car();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(double speed);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getSpeed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drive(double hour);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m_speed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m_migration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082988" y="2115671"/>
            <a:ext cx="581120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デストラクタの前に</a:t>
            </a:r>
            <a:r>
              <a:rPr kumimoji="1" lang="en-US" altLang="ja-JP" sz="2800" dirty="0">
                <a:solidFill>
                  <a:srgbClr val="FF0000"/>
                </a:solidFill>
              </a:rPr>
              <a:t>virtual</a:t>
            </a:r>
            <a:r>
              <a:rPr kumimoji="1" lang="ja-JP" altLang="en-US" sz="2800" dirty="0">
                <a:solidFill>
                  <a:srgbClr val="FF0000"/>
                </a:solidFill>
              </a:rPr>
              <a:t>修飾子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r>
              <a:rPr kumimoji="1" lang="ja-JP" altLang="en-US" sz="2800" dirty="0"/>
              <a:t>を付ける（テキスト</a:t>
            </a:r>
            <a:r>
              <a:rPr kumimoji="1" lang="en-US" altLang="ja-JP" sz="2800" dirty="0"/>
              <a:t>P.200</a:t>
            </a:r>
            <a:r>
              <a:rPr kumimoji="1" lang="ja-JP" altLang="en-US" sz="2800" dirty="0"/>
              <a:t>）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915103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</a:t>
            </a:r>
            <a:r>
              <a:rPr kumimoji="1" lang="en-US" altLang="ja-JP" sz="2400" dirty="0">
                <a:solidFill>
                  <a:srgbClr val="FF0000"/>
                </a:solidFill>
              </a:rPr>
              <a:t>Ambulance</a:t>
            </a:r>
            <a:r>
              <a:rPr kumimoji="1" lang="en-US" altLang="ja-JP" sz="2400" dirty="0"/>
              <a:t>: public </a:t>
            </a:r>
            <a:r>
              <a:rPr kumimoji="1" lang="en-US" altLang="ja-JP" sz="2400" dirty="0">
                <a:solidFill>
                  <a:srgbClr val="00B0F0"/>
                </a:solidFill>
              </a:rPr>
              <a:t>Car</a:t>
            </a:r>
            <a:r>
              <a:rPr kumimoji="1" lang="en-US" altLang="ja-JP" sz="2400" dirty="0"/>
              <a:t>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virtual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710D79-F001-4E7E-AD9E-493CFB699439}"/>
              </a:ext>
            </a:extLst>
          </p:cNvPr>
          <p:cNvSpPr txBox="1"/>
          <p:nvPr/>
        </p:nvSpPr>
        <p:spPr>
          <a:xfrm>
            <a:off x="3202790" y="2996678"/>
            <a:ext cx="8513869" cy="31854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クラスの継承</a:t>
            </a:r>
            <a:endParaRPr kumimoji="1" lang="en-US" altLang="ja-JP" sz="2800" dirty="0"/>
          </a:p>
          <a:p>
            <a:r>
              <a:rPr kumimoji="1" lang="en-US" altLang="ja-JP" sz="3200" u="sng" dirty="0"/>
              <a:t>class </a:t>
            </a:r>
            <a:r>
              <a:rPr kumimoji="1" lang="ja-JP" altLang="en-US" sz="3200" u="sng" dirty="0">
                <a:solidFill>
                  <a:srgbClr val="FF0000"/>
                </a:solidFill>
              </a:rPr>
              <a:t>子クラス名</a:t>
            </a:r>
            <a:r>
              <a:rPr kumimoji="1" lang="ja-JP" altLang="en-US" sz="3200" u="sng" dirty="0"/>
              <a:t> </a:t>
            </a:r>
            <a:r>
              <a:rPr kumimoji="1" lang="en-US" altLang="ja-JP" sz="3200" u="sng" dirty="0"/>
              <a:t>: public </a:t>
            </a:r>
            <a:r>
              <a:rPr kumimoji="1" lang="ja-JP" altLang="en-US" sz="3200" u="sng" dirty="0">
                <a:solidFill>
                  <a:srgbClr val="00B0F0"/>
                </a:solidFill>
              </a:rPr>
              <a:t>親クラス名</a:t>
            </a:r>
            <a:endParaRPr kumimoji="1" lang="en-US" altLang="ja-JP" u="sng" dirty="0">
              <a:solidFill>
                <a:srgbClr val="00B0F0"/>
              </a:solidFill>
            </a:endParaRPr>
          </a:p>
          <a:p>
            <a:endParaRPr kumimoji="1" lang="en-US" altLang="ja-JP" dirty="0">
              <a:solidFill>
                <a:srgbClr val="00B0F0"/>
              </a:solidFill>
            </a:endParaRPr>
          </a:p>
          <a:p>
            <a:r>
              <a:rPr kumimoji="1" lang="ja-JP" altLang="en-US" sz="2800" dirty="0"/>
              <a:t>クラスを継承することで、親クラスの持つ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な</a:t>
            </a:r>
            <a:endParaRPr kumimoji="1" lang="en-US" altLang="ja-JP" sz="2800" dirty="0"/>
          </a:p>
          <a:p>
            <a:r>
              <a:rPr kumimoji="1" lang="ja-JP" altLang="en-US" sz="2800" dirty="0"/>
              <a:t>メンバを子クラスで使用することができる</a:t>
            </a:r>
            <a:endParaRPr kumimoji="1" lang="en-US" altLang="ja-JP" sz="1100" dirty="0"/>
          </a:p>
          <a:p>
            <a:endParaRPr kumimoji="1" lang="en-US" altLang="ja-JP" sz="1100" dirty="0"/>
          </a:p>
          <a:p>
            <a:r>
              <a:rPr kumimoji="1" lang="ja-JP" altLang="en-US" sz="2800" dirty="0"/>
              <a:t>また、子クラス独自のメンバを追加して、クラスの機能</a:t>
            </a:r>
            <a:br>
              <a:rPr kumimoji="1" lang="en-US" altLang="ja-JP" sz="2800" dirty="0"/>
            </a:br>
            <a:r>
              <a:rPr kumimoji="1" lang="ja-JP" altLang="en-US" sz="2800" dirty="0"/>
              <a:t>を拡張することも可能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29289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9F2918-E25A-45E7-A28C-579953C33D87}"/>
              </a:ext>
            </a:extLst>
          </p:cNvPr>
          <p:cNvSpPr txBox="1"/>
          <p:nvPr/>
        </p:nvSpPr>
        <p:spPr>
          <a:xfrm>
            <a:off x="4419599" y="2404945"/>
            <a:ext cx="581120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デストラクタの前に</a:t>
            </a:r>
            <a:r>
              <a:rPr kumimoji="1" lang="en-US" altLang="ja-JP" sz="2800" dirty="0">
                <a:solidFill>
                  <a:srgbClr val="FF0000"/>
                </a:solidFill>
              </a:rPr>
              <a:t>virtual</a:t>
            </a:r>
            <a:r>
              <a:rPr kumimoji="1" lang="ja-JP" altLang="en-US" sz="2800" dirty="0">
                <a:solidFill>
                  <a:srgbClr val="FF0000"/>
                </a:solidFill>
              </a:rPr>
              <a:t>修飾子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r>
              <a:rPr kumimoji="1" lang="ja-JP" altLang="en-US" sz="2800" dirty="0"/>
              <a:t>を付ける（テキスト</a:t>
            </a:r>
            <a:r>
              <a:rPr kumimoji="1" lang="en-US" altLang="ja-JP" sz="2800" dirty="0"/>
              <a:t>P.200</a:t>
            </a:r>
            <a:r>
              <a:rPr kumimoji="1" lang="ja-JP" altLang="en-US" sz="2800" dirty="0"/>
              <a:t>）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72389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virtual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9F2918-E25A-45E7-A28C-579953C33D87}"/>
              </a:ext>
            </a:extLst>
          </p:cNvPr>
          <p:cNvSpPr txBox="1"/>
          <p:nvPr/>
        </p:nvSpPr>
        <p:spPr>
          <a:xfrm>
            <a:off x="6024281" y="3384331"/>
            <a:ext cx="4867038" cy="2923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子クラスで追加した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メンバ関数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800" dirty="0">
                <a:solidFill>
                  <a:srgbClr val="00B050"/>
                </a:solidFill>
              </a:rPr>
              <a:t>()</a:t>
            </a:r>
          </a:p>
          <a:p>
            <a:r>
              <a:rPr kumimoji="1" lang="ja-JP" altLang="en-US" sz="2800" dirty="0"/>
              <a:t>メンバ変数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m_number</a:t>
            </a:r>
            <a:endParaRPr kumimoji="1" lang="en-US" altLang="ja-JP" sz="2800" dirty="0">
              <a:solidFill>
                <a:srgbClr val="00B050"/>
              </a:solidFill>
            </a:endParaRPr>
          </a:p>
          <a:p>
            <a:endParaRPr kumimoji="1" lang="en-US" altLang="ja-JP" sz="2800" dirty="0">
              <a:solidFill>
                <a:srgbClr val="00B05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注意！！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ja-JP" altLang="en-US" sz="2400" dirty="0">
                <a:solidFill>
                  <a:srgbClr val="FF0000"/>
                </a:solidFill>
              </a:rPr>
              <a:t>子クラスで定義したものは親クラス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からはアクセス不可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84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/>
              <a:t>Ambulance::</a:t>
            </a:r>
            <a:r>
              <a:rPr kumimoji="1" lang="en-US" altLang="ja-JP" sz="2400" dirty="0">
                <a:solidFill>
                  <a:srgbClr val="00B0F0"/>
                </a:solidFill>
              </a:rPr>
              <a:t>Ambulance()</a:t>
            </a:r>
            <a:r>
              <a:rPr kumimoji="1" lang="en-US" altLang="ja-JP" sz="2400" dirty="0"/>
              <a:t> :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m_number</a:t>
            </a:r>
            <a:r>
              <a:rPr kumimoji="1" lang="en-US" altLang="ja-JP" sz="2400" dirty="0">
                <a:solidFill>
                  <a:srgbClr val="00B050"/>
                </a:solidFill>
              </a:rPr>
              <a:t>(119)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クラスのインスタンス生成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Ambulance::~Ambulance()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Ambulance::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救急救命活動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br>
              <a:rPr kumimoji="1" lang="en-US" altLang="ja-JP" sz="2400" dirty="0"/>
            </a:br>
            <a:r>
              <a:rPr kumimoji="1" lang="en-US" altLang="ja-JP" sz="2400" dirty="0"/>
              <a:t>      &lt;&lt; “</a:t>
            </a:r>
            <a:r>
              <a:rPr kumimoji="1" lang="ja-JP" altLang="en-US" sz="2400" dirty="0"/>
              <a:t>呼び出しは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番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 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08CE04-A086-4380-956C-8E250F7390F5}"/>
              </a:ext>
            </a:extLst>
          </p:cNvPr>
          <p:cNvSpPr txBox="1"/>
          <p:nvPr/>
        </p:nvSpPr>
        <p:spPr>
          <a:xfrm>
            <a:off x="4568277" y="1942532"/>
            <a:ext cx="745863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B0F0"/>
                </a:solidFill>
              </a:rPr>
              <a:t>コンストラクタ</a:t>
            </a:r>
            <a:r>
              <a:rPr kumimoji="1" lang="ja-JP" altLang="en-US" sz="2800" dirty="0"/>
              <a:t>で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メンバ変数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m_number</a:t>
            </a:r>
            <a:r>
              <a:rPr kumimoji="1" lang="ja-JP" altLang="en-US" sz="2800" dirty="0">
                <a:solidFill>
                  <a:srgbClr val="00B050"/>
                </a:solidFill>
              </a:rPr>
              <a:t>　</a:t>
            </a:r>
            <a:r>
              <a:rPr kumimoji="1" lang="ja-JP" altLang="en-US" sz="2800" dirty="0"/>
              <a:t>を </a:t>
            </a:r>
            <a:r>
              <a:rPr kumimoji="1" lang="en-US" altLang="ja-JP" sz="2800" dirty="0">
                <a:solidFill>
                  <a:srgbClr val="00B050"/>
                </a:solidFill>
              </a:rPr>
              <a:t>119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で初期化</a:t>
            </a:r>
            <a:endParaRPr kumimoji="1" lang="en-US" altLang="ja-JP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396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/>
              <a:t>Ambulance::Ambulance() :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(119)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クラスのインスタンス生成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Ambulance::~Ambulance()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Ambulance::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救急救命活動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br>
              <a:rPr kumimoji="1" lang="en-US" altLang="ja-JP" sz="2400" dirty="0"/>
            </a:br>
            <a:r>
              <a:rPr kumimoji="1" lang="en-US" altLang="ja-JP" sz="2400" dirty="0"/>
              <a:t>      &lt;&lt; “</a:t>
            </a:r>
            <a:r>
              <a:rPr kumimoji="1" lang="ja-JP" altLang="en-US" sz="2400" dirty="0"/>
              <a:t>呼び出しは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番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 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4E352B-E5C9-4187-A35E-093D48E4EDD1}"/>
              </a:ext>
            </a:extLst>
          </p:cNvPr>
          <p:cNvSpPr txBox="1"/>
          <p:nvPr/>
        </p:nvSpPr>
        <p:spPr>
          <a:xfrm>
            <a:off x="6885508" y="4958742"/>
            <a:ext cx="504651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</a:rPr>
              <a:t>sevePeople</a:t>
            </a:r>
            <a:r>
              <a:rPr kumimoji="1" lang="ja-JP" altLang="en-US" sz="2800" dirty="0"/>
              <a:t>関数の実装</a:t>
            </a:r>
            <a:endParaRPr kumimoji="1" lang="en-US" altLang="ja-JP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675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クラスの処理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Ambulance*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 = new Ambulance();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(60);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-&gt;drive(2);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総移動距離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&lt;&lt; “km”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delete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  return 0;</a:t>
            </a:r>
          </a:p>
          <a:p>
            <a:r>
              <a:rPr kumimoji="1" lang="en-US" altLang="ja-JP" sz="2400" dirty="0"/>
              <a:t>}   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B2338BB-FE24-4097-B00E-0816C263E059}"/>
              </a:ext>
            </a:extLst>
          </p:cNvPr>
          <p:cNvSpPr txBox="1"/>
          <p:nvPr/>
        </p:nvSpPr>
        <p:spPr>
          <a:xfrm>
            <a:off x="5621484" y="3658860"/>
            <a:ext cx="5046515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子クラスで追加した</a:t>
            </a:r>
            <a:endParaRPr kumimoji="1" lang="en-US" altLang="ja-JP" sz="2800" dirty="0"/>
          </a:p>
          <a:p>
            <a:r>
              <a:rPr kumimoji="1" lang="en-US" altLang="ja-JP" sz="2800" dirty="0" err="1">
                <a:solidFill>
                  <a:srgbClr val="00B050"/>
                </a:solidFill>
              </a:rPr>
              <a:t>sevePeople</a:t>
            </a:r>
            <a:r>
              <a:rPr kumimoji="1" lang="ja-JP" altLang="en-US" sz="2800" dirty="0"/>
              <a:t>関数を実行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※</a:t>
            </a:r>
            <a:r>
              <a:rPr kumimoji="1" lang="ja-JP" altLang="en-US" sz="2400" dirty="0">
                <a:solidFill>
                  <a:srgbClr val="FF0000"/>
                </a:solidFill>
              </a:rPr>
              <a:t>親クラスからは実行不可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287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901920" y="1608833"/>
            <a:ext cx="4488729" cy="45243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Car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r>
              <a:rPr kumimoji="1" lang="en-US" altLang="ja-JP" sz="3600" dirty="0"/>
              <a:t>public: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setSpeed</a:t>
            </a:r>
            <a:r>
              <a:rPr kumimoji="1" lang="en-US" altLang="ja-JP" sz="3600" dirty="0"/>
              <a:t>()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getMigration</a:t>
            </a:r>
            <a:r>
              <a:rPr kumimoji="1" lang="en-US" altLang="ja-JP" sz="3600" dirty="0"/>
              <a:t>()</a:t>
            </a:r>
            <a:br>
              <a:rPr kumimoji="1" lang="en-US" altLang="ja-JP" sz="3600" dirty="0"/>
            </a:br>
            <a:r>
              <a:rPr kumimoji="1" lang="en-US" altLang="ja-JP" sz="3600" dirty="0"/>
              <a:t> drive()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private: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m_speed</a:t>
            </a:r>
            <a:endParaRPr kumimoji="1" lang="en-US" altLang="ja-JP" sz="3600" dirty="0">
              <a:solidFill>
                <a:schemeClr val="tx1"/>
              </a:solidFill>
            </a:endParaRPr>
          </a:p>
          <a:p>
            <a:r>
              <a:rPr kumimoji="1" lang="ja-JP" altLang="en-US" sz="3600" dirty="0">
                <a:solidFill>
                  <a:schemeClr val="tx1"/>
                </a:solidFill>
              </a:rPr>
              <a:t>　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m_migration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7342094" y="2426174"/>
            <a:ext cx="4488729" cy="3471777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261413" y="1387875"/>
              <a:ext cx="4129657" cy="20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Ambulance</a:t>
              </a:r>
              <a:r>
                <a:rPr kumimoji="1" lang="ja-JP" altLang="en-US" sz="3600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矢印: 右 9">
            <a:extLst>
              <a:ext uri="{FF2B5EF4-FFF2-40B4-BE49-F238E27FC236}">
                <a16:creationId xmlns:a16="http://schemas.microsoft.com/office/drawing/2014/main" id="{BBD23D3A-3A3D-4BF4-BD6D-71A42084476F}"/>
              </a:ext>
            </a:extLst>
          </p:cNvPr>
          <p:cNvSpPr/>
          <p:nvPr/>
        </p:nvSpPr>
        <p:spPr>
          <a:xfrm flipH="1">
            <a:off x="4368670" y="2883326"/>
            <a:ext cx="2907809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6E4CF149-B49A-4220-95B2-030C9A139F55}"/>
              </a:ext>
            </a:extLst>
          </p:cNvPr>
          <p:cNvSpPr/>
          <p:nvPr/>
        </p:nvSpPr>
        <p:spPr>
          <a:xfrm flipH="1">
            <a:off x="5274105" y="3429000"/>
            <a:ext cx="2002373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C8F1532-27F2-4B70-BF60-EFFC6C2412F4}"/>
              </a:ext>
            </a:extLst>
          </p:cNvPr>
          <p:cNvSpPr/>
          <p:nvPr/>
        </p:nvSpPr>
        <p:spPr>
          <a:xfrm flipH="1">
            <a:off x="3458561" y="5054611"/>
            <a:ext cx="3817916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EFDF679-0586-44A9-8C17-FB5C0B459680}"/>
              </a:ext>
            </a:extLst>
          </p:cNvPr>
          <p:cNvSpPr/>
          <p:nvPr/>
        </p:nvSpPr>
        <p:spPr>
          <a:xfrm flipH="1">
            <a:off x="3366051" y="3968955"/>
            <a:ext cx="39104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: 塗りつぶしなし 13">
            <a:extLst>
              <a:ext uri="{FF2B5EF4-FFF2-40B4-BE49-F238E27FC236}">
                <a16:creationId xmlns:a16="http://schemas.microsoft.com/office/drawing/2014/main" id="{5D8616B5-19CC-4EF2-832F-B75A88F35F36}"/>
              </a:ext>
            </a:extLst>
          </p:cNvPr>
          <p:cNvSpPr/>
          <p:nvPr/>
        </p:nvSpPr>
        <p:spPr>
          <a:xfrm>
            <a:off x="5695451" y="2861470"/>
            <a:ext cx="1477465" cy="1477465"/>
          </a:xfrm>
          <a:prstGeom prst="donut">
            <a:avLst>
              <a:gd name="adj" fmla="val 996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F9C5CAF-4BBD-42D2-8385-7150683EADAA}"/>
              </a:ext>
            </a:extLst>
          </p:cNvPr>
          <p:cNvSpPr txBox="1"/>
          <p:nvPr/>
        </p:nvSpPr>
        <p:spPr>
          <a:xfrm>
            <a:off x="5607853" y="596322"/>
            <a:ext cx="60805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Ambulance</a:t>
            </a:r>
            <a:r>
              <a:rPr kumimoji="1" lang="ja-JP" altLang="en-US" sz="2800" dirty="0"/>
              <a:t>クラスは、</a:t>
            </a:r>
            <a:r>
              <a:rPr kumimoji="1" lang="en-US" altLang="ja-JP" sz="2800" dirty="0"/>
              <a:t>Car</a:t>
            </a:r>
            <a:r>
              <a:rPr kumimoji="1" lang="ja-JP" altLang="en-US" sz="2800" dirty="0"/>
              <a:t>クラスで</a:t>
            </a:r>
            <a:endParaRPr kumimoji="1" lang="en-US" altLang="ja-JP" sz="2800" dirty="0"/>
          </a:p>
          <a:p>
            <a:r>
              <a:rPr kumimoji="1" lang="ja-JP" altLang="en-US" sz="2800" dirty="0"/>
              <a:t>定義されている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なメンバ関数</a:t>
            </a:r>
            <a:endParaRPr kumimoji="1" lang="en-US" altLang="ja-JP" sz="2800" dirty="0"/>
          </a:p>
          <a:p>
            <a:r>
              <a:rPr kumimoji="1" lang="ja-JP" altLang="en-US" sz="2800" dirty="0"/>
              <a:t>が継承されているので使用可能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4304753" y="6243178"/>
            <a:ext cx="4902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private</a:t>
            </a:r>
            <a:r>
              <a:rPr kumimoji="1" lang="ja-JP" altLang="en-US" sz="2800" dirty="0"/>
              <a:t>なメンバは使用不可</a:t>
            </a:r>
            <a:endParaRPr kumimoji="1" lang="en-US" altLang="ja-JP" sz="2800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74BE713-57EB-4DDB-A0D9-C099D73103ED}"/>
              </a:ext>
            </a:extLst>
          </p:cNvPr>
          <p:cNvSpPr/>
          <p:nvPr/>
        </p:nvSpPr>
        <p:spPr>
          <a:xfrm flipH="1">
            <a:off x="4517251" y="5618962"/>
            <a:ext cx="27592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90BFA1CF-AFE4-42C4-8646-2B69C9566F62}"/>
              </a:ext>
            </a:extLst>
          </p:cNvPr>
          <p:cNvSpPr/>
          <p:nvPr/>
        </p:nvSpPr>
        <p:spPr>
          <a:xfrm>
            <a:off x="5367519" y="4431113"/>
            <a:ext cx="2070847" cy="2070847"/>
          </a:xfrm>
          <a:prstGeom prst="mathMultiply">
            <a:avLst>
              <a:gd name="adj1" fmla="val 707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66E89D3-E587-129A-FC07-83E027AB85C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65730" y="2501010"/>
            <a:ext cx="1422634" cy="94825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1A93E99-4A54-0256-BE75-9128492A9ED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939" y="1710011"/>
            <a:ext cx="1627324" cy="6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77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継承の特徴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1222946" y="2742408"/>
            <a:ext cx="4001775" cy="28623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kumimoji="1" lang="en-US" altLang="ja-JP" sz="3600" b="1" dirty="0"/>
          </a:p>
          <a:p>
            <a:endParaRPr kumimoji="1" lang="en-US" altLang="ja-JP" sz="3600" b="1" dirty="0"/>
          </a:p>
          <a:p>
            <a:r>
              <a:rPr kumimoji="1" lang="en-US" altLang="ja-JP" sz="3600" b="1" dirty="0"/>
              <a:t>  Car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</a:p>
          <a:p>
            <a:endParaRPr kumimoji="1" lang="ja-JP" altLang="en-US" sz="3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7342094" y="2426174"/>
            <a:ext cx="4488729" cy="3471777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133521" y="1059728"/>
              <a:ext cx="4129657" cy="903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Ambulance</a:t>
              </a:r>
              <a:r>
                <a:rPr kumimoji="1" lang="ja-JP" altLang="en-US" sz="3600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dirty="0">
                <a:solidFill>
                  <a:schemeClr val="bg1"/>
                </a:solidFill>
              </a:endParaRPr>
            </a:p>
            <a:p>
              <a:r>
                <a:rPr kumimoji="1" lang="en-US" altLang="ja-JP" sz="3600" dirty="0">
                  <a:solidFill>
                    <a:schemeClr val="bg1"/>
                  </a:solidFill>
                </a:rPr>
                <a:t>public:</a:t>
              </a:r>
            </a:p>
            <a:p>
              <a:r>
                <a:rPr kumimoji="1" lang="en-US" altLang="ja-JP" sz="3600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3600" dirty="0" err="1">
                  <a:solidFill>
                    <a:schemeClr val="bg1"/>
                  </a:solidFill>
                </a:rPr>
                <a:t>sevePeople</a:t>
              </a:r>
              <a:r>
                <a:rPr kumimoji="1" lang="en-US" altLang="ja-JP" sz="3600" dirty="0">
                  <a:solidFill>
                    <a:schemeClr val="bg1"/>
                  </a:solidFill>
                </a:rPr>
                <a:t>()</a:t>
              </a:r>
            </a:p>
            <a:p>
              <a:r>
                <a:rPr kumimoji="1" lang="en-US" altLang="ja-JP" sz="3600" dirty="0"/>
                <a:t>private:</a:t>
              </a:r>
            </a:p>
            <a:p>
              <a:r>
                <a:rPr kumimoji="1" lang="en-US" altLang="ja-JP" sz="3600" dirty="0"/>
                <a:t> </a:t>
              </a:r>
              <a:r>
                <a:rPr kumimoji="1" lang="en-US" altLang="ja-JP" sz="3600" dirty="0" err="1"/>
                <a:t>m_number</a:t>
              </a:r>
              <a:endParaRPr kumimoji="1" lang="en-US" altLang="ja-JP" sz="3600" dirty="0"/>
            </a:p>
          </p:txBody>
        </p:sp>
      </p:grp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EFDF679-0586-44A9-8C17-FB5C0B459680}"/>
              </a:ext>
            </a:extLst>
          </p:cNvPr>
          <p:cNvSpPr/>
          <p:nvPr/>
        </p:nvSpPr>
        <p:spPr>
          <a:xfrm>
            <a:off x="5325035" y="3974826"/>
            <a:ext cx="2489847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F9C5CAF-4BBD-42D2-8385-7150683EADAA}"/>
              </a:ext>
            </a:extLst>
          </p:cNvPr>
          <p:cNvSpPr txBox="1"/>
          <p:nvPr/>
        </p:nvSpPr>
        <p:spPr>
          <a:xfrm>
            <a:off x="2554004" y="1177770"/>
            <a:ext cx="67473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Car</a:t>
            </a:r>
            <a:r>
              <a:rPr kumimoji="1" lang="ja-JP" altLang="en-US" sz="2800" dirty="0"/>
              <a:t>クラスからは、</a:t>
            </a:r>
            <a:r>
              <a:rPr kumimoji="1" lang="en-US" altLang="ja-JP" sz="2800" dirty="0"/>
              <a:t>Ambulance</a:t>
            </a:r>
            <a:r>
              <a:rPr kumimoji="1" lang="ja-JP" altLang="en-US" sz="2800" dirty="0"/>
              <a:t>クラスで</a:t>
            </a:r>
            <a:endParaRPr kumimoji="1" lang="en-US" altLang="ja-JP" sz="2800" dirty="0"/>
          </a:p>
          <a:p>
            <a:r>
              <a:rPr kumimoji="1" lang="ja-JP" altLang="en-US" sz="2800" dirty="0"/>
              <a:t>定義されているメンバは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であった</a:t>
            </a:r>
            <a:br>
              <a:rPr kumimoji="1" lang="en-US" altLang="ja-JP" sz="2800" dirty="0"/>
            </a:br>
            <a:r>
              <a:rPr kumimoji="1" lang="ja-JP" altLang="en-US" sz="2800" dirty="0"/>
              <a:t>としても使用不可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2652448" y="6180894"/>
            <a:ext cx="7100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親クラスからは子クラスの内容は見えない！</a:t>
            </a:r>
            <a:endParaRPr kumimoji="1" lang="en-US" altLang="ja-JP" sz="2800" dirty="0">
              <a:solidFill>
                <a:srgbClr val="FF0000"/>
              </a:solidFill>
            </a:endParaRP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A2DE3603-0839-4EBE-BDFA-5B6D827E64BC}"/>
              </a:ext>
            </a:extLst>
          </p:cNvPr>
          <p:cNvSpPr/>
          <p:nvPr/>
        </p:nvSpPr>
        <p:spPr>
          <a:xfrm>
            <a:off x="5325034" y="5088335"/>
            <a:ext cx="2489847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90BFA1CF-AFE4-42C4-8646-2B69C9566F62}"/>
              </a:ext>
            </a:extLst>
          </p:cNvPr>
          <p:cNvSpPr/>
          <p:nvPr/>
        </p:nvSpPr>
        <p:spPr>
          <a:xfrm>
            <a:off x="4970629" y="3295621"/>
            <a:ext cx="2743801" cy="2743801"/>
          </a:xfrm>
          <a:prstGeom prst="mathMultiply">
            <a:avLst>
              <a:gd name="adj1" fmla="val 707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B96256D-4359-EB01-313B-48D51A684FA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7108" y="4614209"/>
            <a:ext cx="1422634" cy="94825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D0E4244-C9B9-3CF0-9C7E-0F77038628D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122" y="4829297"/>
            <a:ext cx="1627324" cy="6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29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br>
              <a:rPr lang="en-US" altLang="ja-JP" b="1" dirty="0">
                <a:solidFill>
                  <a:srgbClr val="FF0000"/>
                </a:solidFill>
              </a:rPr>
            </a:br>
            <a:r>
              <a:rPr lang="ja-JP" altLang="en-US" dirty="0"/>
              <a:t>子クラスでも使用する</a:t>
            </a:r>
            <a:r>
              <a:rPr lang="ja-JP" altLang="en-US" dirty="0">
                <a:solidFill>
                  <a:srgbClr val="FF00FF"/>
                </a:solidFill>
              </a:rPr>
              <a:t>必要最低限のメンバを定義</a:t>
            </a:r>
            <a:r>
              <a:rPr lang="ja-JP" altLang="en-US" dirty="0"/>
              <a:t>しておき、子クラスで使用しないものは定義しない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br>
              <a:rPr lang="en-US" altLang="ja-JP" b="1" dirty="0">
                <a:solidFill>
                  <a:srgbClr val="00B0F0"/>
                </a:solidFill>
              </a:rPr>
            </a:br>
            <a:r>
              <a:rPr lang="ja-JP" altLang="en-US" dirty="0"/>
              <a:t>継承したメンバ以外に、子クラスで必要な</a:t>
            </a:r>
            <a:br>
              <a:rPr lang="en-US" altLang="ja-JP" dirty="0"/>
            </a:br>
            <a:r>
              <a:rPr lang="ja-JP" altLang="en-US" dirty="0">
                <a:solidFill>
                  <a:srgbClr val="00B050"/>
                </a:solidFill>
              </a:rPr>
              <a:t>メンバを追加定義して親クラスから機能を拡張</a:t>
            </a:r>
            <a:br>
              <a:rPr lang="en-US" altLang="ja-JP" dirty="0">
                <a:solidFill>
                  <a:srgbClr val="00B050"/>
                </a:solidFill>
              </a:rPr>
            </a:br>
            <a:r>
              <a:rPr lang="ja-JP" altLang="en-US" dirty="0"/>
              <a:t>していく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241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40414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P176~1</a:t>
            </a:r>
            <a:r>
              <a:rPr lang="en-US" altLang="ja-JP" dirty="0"/>
              <a:t>79</a:t>
            </a:r>
            <a:r>
              <a:rPr kumimoji="1" lang="en-US" altLang="ja-JP" dirty="0"/>
              <a:t> </a:t>
            </a:r>
            <a:r>
              <a:rPr lang="en-US" altLang="ja-JP" b="1" dirty="0"/>
              <a:t>Sample501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Sample501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robocopy Sample401 Sample501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cd Sample501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car.h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ambulance.h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car.cpp ambulance.cpp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75AF336-A1EB-2594-C1A7-052272301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28042" y="2402732"/>
            <a:ext cx="2137745" cy="142490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20FF1D9-596E-CE38-B853-CBC3CC22A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026" y="2615794"/>
            <a:ext cx="2445325" cy="99454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048786-7C6D-7607-7DC8-8D7CB02F8186}"/>
              </a:ext>
            </a:extLst>
          </p:cNvPr>
          <p:cNvSpPr txBox="1"/>
          <p:nvPr/>
        </p:nvSpPr>
        <p:spPr>
          <a:xfrm>
            <a:off x="2269000" y="2031019"/>
            <a:ext cx="2685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親クラス：</a:t>
            </a:r>
            <a:r>
              <a:rPr kumimoji="1" lang="en-US" altLang="ja-JP" sz="3200" dirty="0"/>
              <a:t>Car</a:t>
            </a:r>
            <a:endParaRPr kumimoji="1" lang="ja-JP" altLang="en-US" sz="3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237704-13F3-D25D-C103-3515EAFC8AF3}"/>
              </a:ext>
            </a:extLst>
          </p:cNvPr>
          <p:cNvSpPr txBox="1"/>
          <p:nvPr/>
        </p:nvSpPr>
        <p:spPr>
          <a:xfrm>
            <a:off x="6889606" y="1817957"/>
            <a:ext cx="4214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子クラス：</a:t>
            </a:r>
            <a:r>
              <a:rPr kumimoji="1" lang="en-US" altLang="ja-JP" sz="3200" dirty="0"/>
              <a:t>Ambulance</a:t>
            </a:r>
            <a:endParaRPr kumimoji="1" lang="ja-JP" altLang="en-US" sz="3200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8CD937B-7BC4-DE29-29B9-86157576D5C6}"/>
              </a:ext>
            </a:extLst>
          </p:cNvPr>
          <p:cNvSpPr/>
          <p:nvPr/>
        </p:nvSpPr>
        <p:spPr>
          <a:xfrm>
            <a:off x="5369668" y="2868503"/>
            <a:ext cx="1982841" cy="61770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47D68A-61D9-AE07-D658-EE7120C54C4C}"/>
              </a:ext>
            </a:extLst>
          </p:cNvPr>
          <p:cNvSpPr txBox="1"/>
          <p:nvPr/>
        </p:nvSpPr>
        <p:spPr>
          <a:xfrm>
            <a:off x="5767403" y="24180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rgbClr val="FF0000"/>
                </a:solidFill>
              </a:rPr>
              <a:t>継承</a:t>
            </a:r>
          </a:p>
        </p:txBody>
      </p:sp>
    </p:spTree>
    <p:extLst>
      <p:ext uri="{BB962C8B-B14F-4D97-AF65-F5344CB8AC3E}">
        <p14:creationId xmlns:p14="http://schemas.microsoft.com/office/powerpoint/2010/main" val="779231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u="sng" dirty="0"/>
              <a:t>コンストラクタの実行順</a:t>
            </a:r>
            <a:br>
              <a:rPr lang="en-US" altLang="ja-JP" u="sng" dirty="0"/>
            </a:br>
            <a:br>
              <a:rPr lang="en-US" altLang="ja-JP" dirty="0"/>
            </a:br>
            <a:r>
              <a:rPr lang="ja-JP" altLang="en-US" dirty="0"/>
              <a:t>子クラスのインスタンスが生成されるときに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①</a:t>
            </a:r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r>
              <a:rPr lang="ja-JP" altLang="en-US" dirty="0"/>
              <a:t>のコンストラクタ実行</a:t>
            </a:r>
            <a:br>
              <a:rPr lang="en-US" altLang="ja-JP" dirty="0"/>
            </a:br>
            <a:r>
              <a:rPr lang="ja-JP" altLang="en-US" dirty="0"/>
              <a:t>②</a:t>
            </a:r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r>
              <a:rPr lang="ja-JP" altLang="en-US" dirty="0"/>
              <a:t>のコンストラクタ実行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という順番に実行される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コンストラクタの場合は　</a:t>
            </a:r>
            <a:r>
              <a:rPr lang="ja-JP" altLang="en-US" dirty="0">
                <a:solidFill>
                  <a:srgbClr val="FF0000"/>
                </a:solidFill>
              </a:rPr>
              <a:t>親</a:t>
            </a:r>
            <a:r>
              <a:rPr lang="ja-JP" altLang="en-US" dirty="0"/>
              <a:t>　→　</a:t>
            </a:r>
            <a:r>
              <a:rPr lang="ja-JP" altLang="en-US" dirty="0">
                <a:solidFill>
                  <a:srgbClr val="00B0F0"/>
                </a:solidFill>
              </a:rPr>
              <a:t>子</a:t>
            </a:r>
            <a:r>
              <a:rPr lang="ja-JP" altLang="en-US" dirty="0"/>
              <a:t>　の順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69458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u="sng" dirty="0"/>
              <a:t>デストラクタの実行順</a:t>
            </a:r>
            <a:br>
              <a:rPr lang="en-US" altLang="ja-JP" u="sng" dirty="0"/>
            </a:br>
            <a:br>
              <a:rPr lang="en-US" altLang="ja-JP" dirty="0"/>
            </a:br>
            <a:r>
              <a:rPr lang="ja-JP" altLang="en-US" dirty="0"/>
              <a:t>子クラスのインスタンスが消去されるときは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①</a:t>
            </a:r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r>
              <a:rPr lang="ja-JP" altLang="en-US" dirty="0"/>
              <a:t>のデストラクタ実行</a:t>
            </a:r>
            <a:br>
              <a:rPr lang="en-US" altLang="ja-JP" dirty="0"/>
            </a:br>
            <a:r>
              <a:rPr lang="ja-JP" altLang="en-US" dirty="0"/>
              <a:t>②</a:t>
            </a:r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r>
              <a:rPr lang="ja-JP" altLang="en-US" dirty="0"/>
              <a:t>のデストラクタ実行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という順番に実行される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デストラクタの場合は　</a:t>
            </a:r>
            <a:r>
              <a:rPr lang="ja-JP" altLang="en-US" dirty="0">
                <a:solidFill>
                  <a:srgbClr val="00B0F0"/>
                </a:solidFill>
              </a:rPr>
              <a:t>子</a:t>
            </a:r>
            <a:r>
              <a:rPr lang="ja-JP" altLang="en-US" dirty="0"/>
              <a:t>　→　</a:t>
            </a:r>
            <a:r>
              <a:rPr lang="ja-JP" altLang="en-US" dirty="0">
                <a:solidFill>
                  <a:srgbClr val="FF0000"/>
                </a:solidFill>
              </a:rPr>
              <a:t>親</a:t>
            </a:r>
            <a:r>
              <a:rPr lang="ja-JP" altLang="en-US" dirty="0"/>
              <a:t>　の順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70569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u="sng" dirty="0"/>
              <a:t>アクセス指定子　</a:t>
            </a:r>
            <a:r>
              <a:rPr lang="en-US" altLang="ja-JP" sz="4400" b="1" u="sng" dirty="0">
                <a:solidFill>
                  <a:srgbClr val="00B0F0"/>
                </a:solidFill>
              </a:rPr>
              <a:t>protected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public,private</a:t>
            </a:r>
            <a:r>
              <a:rPr lang="ja-JP" altLang="en-US" dirty="0"/>
              <a:t>以外の</a:t>
            </a:r>
            <a:r>
              <a:rPr lang="en-US" altLang="ja-JP" dirty="0"/>
              <a:t>3</a:t>
            </a:r>
            <a:r>
              <a:rPr lang="ja-JP" altLang="en-US" dirty="0"/>
              <a:t>つめのアクセス指定子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b="1" dirty="0"/>
              <a:t>protected</a:t>
            </a:r>
            <a:r>
              <a:rPr lang="ja-JP" altLang="en-US" dirty="0"/>
              <a:t>に指定されたメンバは</a:t>
            </a:r>
            <a:r>
              <a:rPr lang="ja-JP" altLang="en-US" dirty="0">
                <a:solidFill>
                  <a:srgbClr val="00B0F0"/>
                </a:solidFill>
              </a:rPr>
              <a:t>子クラスから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ja-JP" altLang="en-US" dirty="0">
                <a:solidFill>
                  <a:srgbClr val="00B0F0"/>
                </a:solidFill>
              </a:rPr>
              <a:t>使用可能</a:t>
            </a:r>
            <a:endParaRPr lang="en-US" altLang="ja-JP" dirty="0">
              <a:solidFill>
                <a:srgbClr val="00B0F0"/>
              </a:solidFill>
            </a:endParaRPr>
          </a:p>
          <a:p>
            <a:r>
              <a:rPr lang="ja-JP" altLang="en-US" dirty="0"/>
              <a:t>ただし、</a:t>
            </a:r>
            <a:r>
              <a:rPr lang="ja-JP" altLang="en-US" dirty="0">
                <a:solidFill>
                  <a:srgbClr val="FF0000"/>
                </a:solidFill>
              </a:rPr>
              <a:t>クラス外からは使用不可</a:t>
            </a:r>
            <a:br>
              <a:rPr lang="en-US" altLang="ja-JP" dirty="0"/>
            </a:b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3909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901920" y="1608833"/>
            <a:ext cx="4488729" cy="507831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Car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r>
              <a:rPr kumimoji="1" lang="en-US" altLang="ja-JP" sz="3600" dirty="0">
                <a:solidFill>
                  <a:srgbClr val="FFFF00"/>
                </a:solidFill>
              </a:rPr>
              <a:t>protected:</a:t>
            </a:r>
          </a:p>
          <a:p>
            <a:r>
              <a:rPr kumimoji="1" lang="ja-JP" altLang="en-US" sz="3600" dirty="0">
                <a:solidFill>
                  <a:srgbClr val="FFFF00"/>
                </a:solidFill>
              </a:rPr>
              <a:t>　</a:t>
            </a:r>
            <a:r>
              <a:rPr kumimoji="1" lang="en-US" altLang="ja-JP" sz="3600" dirty="0" err="1">
                <a:solidFill>
                  <a:srgbClr val="FFFF00"/>
                </a:solidFill>
              </a:rPr>
              <a:t>m_migration</a:t>
            </a:r>
            <a:endParaRPr kumimoji="1" lang="ja-JP" altLang="en-US" sz="3600" dirty="0">
              <a:solidFill>
                <a:srgbClr val="FFFF00"/>
              </a:solidFill>
            </a:endParaRPr>
          </a:p>
          <a:p>
            <a:r>
              <a:rPr kumimoji="1" lang="en-US" altLang="ja-JP" sz="3600" dirty="0"/>
              <a:t>public: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setSpeed</a:t>
            </a:r>
            <a:r>
              <a:rPr kumimoji="1" lang="en-US" altLang="ja-JP" sz="3600" dirty="0"/>
              <a:t>()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getMigration</a:t>
            </a:r>
            <a:r>
              <a:rPr kumimoji="1" lang="en-US" altLang="ja-JP" sz="3600" dirty="0"/>
              <a:t>()</a:t>
            </a:r>
            <a:br>
              <a:rPr kumimoji="1" lang="en-US" altLang="ja-JP" sz="3600" dirty="0"/>
            </a:br>
            <a:r>
              <a:rPr kumimoji="1" lang="en-US" altLang="ja-JP" sz="3600" dirty="0"/>
              <a:t> drive()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private: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m_speed</a:t>
            </a:r>
            <a:endParaRPr kumimoji="1" lang="en-US" altLang="ja-JP" sz="3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7342094" y="2426174"/>
            <a:ext cx="4488729" cy="4410117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261413" y="1387875"/>
              <a:ext cx="4129657" cy="20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Ambulance</a:t>
              </a:r>
              <a:r>
                <a:rPr kumimoji="1" lang="ja-JP" altLang="en-US" sz="3600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矢印: 右 9">
            <a:extLst>
              <a:ext uri="{FF2B5EF4-FFF2-40B4-BE49-F238E27FC236}">
                <a16:creationId xmlns:a16="http://schemas.microsoft.com/office/drawing/2014/main" id="{BBD23D3A-3A3D-4BF4-BD6D-71A42084476F}"/>
              </a:ext>
            </a:extLst>
          </p:cNvPr>
          <p:cNvSpPr/>
          <p:nvPr/>
        </p:nvSpPr>
        <p:spPr>
          <a:xfrm flipH="1">
            <a:off x="4380015" y="3964747"/>
            <a:ext cx="2907809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6E4CF149-B49A-4220-95B2-030C9A139F55}"/>
              </a:ext>
            </a:extLst>
          </p:cNvPr>
          <p:cNvSpPr/>
          <p:nvPr/>
        </p:nvSpPr>
        <p:spPr>
          <a:xfrm flipH="1">
            <a:off x="5285450" y="4510421"/>
            <a:ext cx="2002373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C8F1532-27F2-4B70-BF60-EFFC6C2412F4}"/>
              </a:ext>
            </a:extLst>
          </p:cNvPr>
          <p:cNvSpPr/>
          <p:nvPr/>
        </p:nvSpPr>
        <p:spPr>
          <a:xfrm flipH="1">
            <a:off x="3469906" y="6136032"/>
            <a:ext cx="3817916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EFDF679-0586-44A9-8C17-FB5C0B459680}"/>
              </a:ext>
            </a:extLst>
          </p:cNvPr>
          <p:cNvSpPr/>
          <p:nvPr/>
        </p:nvSpPr>
        <p:spPr>
          <a:xfrm flipH="1">
            <a:off x="3377396" y="5050376"/>
            <a:ext cx="39104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: 塗りつぶしなし 13">
            <a:extLst>
              <a:ext uri="{FF2B5EF4-FFF2-40B4-BE49-F238E27FC236}">
                <a16:creationId xmlns:a16="http://schemas.microsoft.com/office/drawing/2014/main" id="{5D8616B5-19CC-4EF2-832F-B75A88F35F36}"/>
              </a:ext>
            </a:extLst>
          </p:cNvPr>
          <p:cNvSpPr/>
          <p:nvPr/>
        </p:nvSpPr>
        <p:spPr>
          <a:xfrm>
            <a:off x="5844613" y="4109075"/>
            <a:ext cx="1107485" cy="1107485"/>
          </a:xfrm>
          <a:prstGeom prst="donut">
            <a:avLst>
              <a:gd name="adj" fmla="val 996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5643568" y="1229800"/>
            <a:ext cx="59362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protected</a:t>
            </a:r>
            <a:r>
              <a:rPr kumimoji="1" lang="ja-JP" altLang="en-US" sz="2800" dirty="0"/>
              <a:t>なメンバは子クラスから</a:t>
            </a:r>
            <a:endParaRPr kumimoji="1" lang="en-US" altLang="ja-JP" sz="2800" dirty="0"/>
          </a:p>
          <a:p>
            <a:r>
              <a:rPr kumimoji="1" lang="ja-JP" altLang="en-US" sz="2800" dirty="0"/>
              <a:t>直接メンバを指定して使用できる</a:t>
            </a:r>
            <a:endParaRPr kumimoji="1" lang="en-US" altLang="ja-JP" sz="2800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74BE713-57EB-4DDB-A0D9-C099D73103ED}"/>
              </a:ext>
            </a:extLst>
          </p:cNvPr>
          <p:cNvSpPr/>
          <p:nvPr/>
        </p:nvSpPr>
        <p:spPr>
          <a:xfrm flipH="1">
            <a:off x="4519847" y="2884810"/>
            <a:ext cx="27592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90BFA1CF-AFE4-42C4-8646-2B69C9566F62}"/>
              </a:ext>
            </a:extLst>
          </p:cNvPr>
          <p:cNvSpPr/>
          <p:nvPr/>
        </p:nvSpPr>
        <p:spPr>
          <a:xfrm>
            <a:off x="5539383" y="5484031"/>
            <a:ext cx="1676667" cy="1676667"/>
          </a:xfrm>
          <a:prstGeom prst="mathMultiply">
            <a:avLst>
              <a:gd name="adj1" fmla="val 707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: 塗りつぶしなし 2">
            <a:extLst>
              <a:ext uri="{FF2B5EF4-FFF2-40B4-BE49-F238E27FC236}">
                <a16:creationId xmlns:a16="http://schemas.microsoft.com/office/drawing/2014/main" id="{49E4CDA2-45E9-1450-5E38-C32FD23A374F}"/>
              </a:ext>
            </a:extLst>
          </p:cNvPr>
          <p:cNvSpPr/>
          <p:nvPr/>
        </p:nvSpPr>
        <p:spPr>
          <a:xfrm>
            <a:off x="5899459" y="2593104"/>
            <a:ext cx="957884" cy="957884"/>
          </a:xfrm>
          <a:prstGeom prst="donut">
            <a:avLst>
              <a:gd name="adj" fmla="val 996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35FE4CB-0093-D8DA-6909-C3593D0EDAB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65730" y="2501010"/>
            <a:ext cx="1422634" cy="94825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5825B56-9686-6175-8DDB-09B0FF10BB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939" y="1710011"/>
            <a:ext cx="1627324" cy="6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90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多重継承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親クラスがひとつの継承を</a:t>
            </a:r>
            <a:r>
              <a:rPr lang="ja-JP" altLang="en-US" b="1" dirty="0">
                <a:solidFill>
                  <a:srgbClr val="00B0F0"/>
                </a:solidFill>
              </a:rPr>
              <a:t>単一継承</a:t>
            </a:r>
            <a:r>
              <a:rPr lang="ja-JP" altLang="en-US" dirty="0"/>
              <a:t>といい、</a:t>
            </a:r>
            <a:br>
              <a:rPr lang="en-US" altLang="ja-JP" dirty="0"/>
            </a:br>
            <a:r>
              <a:rPr lang="ja-JP" altLang="en-US" dirty="0"/>
              <a:t>親クラスを複数もつ継承を</a:t>
            </a:r>
            <a:r>
              <a:rPr lang="ja-JP" altLang="en-US" b="1" dirty="0">
                <a:solidFill>
                  <a:srgbClr val="FF0000"/>
                </a:solidFill>
              </a:rPr>
              <a:t>多重継承</a:t>
            </a:r>
            <a:r>
              <a:rPr lang="ja-JP" altLang="en-US" dirty="0"/>
              <a:t>という</a:t>
            </a:r>
            <a:br>
              <a:rPr lang="en-US" altLang="ja-JP" sz="1800" dirty="0"/>
            </a:br>
            <a:br>
              <a:rPr lang="en-US" altLang="ja-JP" sz="1800" dirty="0"/>
            </a:br>
            <a:r>
              <a:rPr lang="ja-JP" altLang="en-US" dirty="0"/>
              <a:t>例） </a:t>
            </a:r>
            <a:br>
              <a:rPr lang="en-US" altLang="ja-JP" dirty="0"/>
            </a:br>
            <a:r>
              <a:rPr lang="en-US" altLang="ja-JP" sz="3200" dirty="0"/>
              <a:t>class </a:t>
            </a:r>
            <a:r>
              <a:rPr lang="en-US" altLang="ja-JP" sz="3200" dirty="0" err="1"/>
              <a:t>KoClass</a:t>
            </a:r>
            <a:r>
              <a:rPr lang="en-US" altLang="ja-JP" sz="3200" dirty="0"/>
              <a:t> : public </a:t>
            </a:r>
            <a:r>
              <a:rPr lang="en-US" altLang="ja-JP" sz="3200" dirty="0" err="1"/>
              <a:t>OyaA</a:t>
            </a:r>
            <a:r>
              <a:rPr lang="en-US" altLang="ja-JP" sz="3200" dirty="0"/>
              <a:t>, public </a:t>
            </a:r>
            <a:r>
              <a:rPr lang="en-US" altLang="ja-JP" sz="3200" dirty="0" err="1"/>
              <a:t>OyaB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ただし、非常に複雑な継承になるため、特別な場合を除いて普段の使用は</a:t>
            </a:r>
            <a:r>
              <a:rPr lang="ja-JP" altLang="en-US" sz="3200" b="1" dirty="0">
                <a:solidFill>
                  <a:srgbClr val="00B0F0"/>
                </a:solidFill>
              </a:rPr>
              <a:t>単一継承</a:t>
            </a:r>
            <a:r>
              <a:rPr lang="ja-JP" altLang="en-US" sz="3200" dirty="0"/>
              <a:t>に留めておく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他のプログラミング言語では多重継承が禁止されている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034570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オーバーロード（多重定義）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クラス内のメンバ関数やコンストラクタは、</a:t>
            </a:r>
            <a:br>
              <a:rPr lang="en-US" altLang="ja-JP" dirty="0"/>
            </a:br>
            <a:r>
              <a:rPr lang="ja-JP" altLang="en-US" dirty="0"/>
              <a:t>・引数の</a:t>
            </a:r>
            <a:r>
              <a:rPr lang="ja-JP" altLang="en-US" dirty="0">
                <a:solidFill>
                  <a:srgbClr val="00B0F0"/>
                </a:solidFill>
              </a:rPr>
              <a:t>型</a:t>
            </a:r>
            <a:br>
              <a:rPr lang="en-US" altLang="ja-JP" dirty="0"/>
            </a:br>
            <a:r>
              <a:rPr lang="ja-JP" altLang="en-US" dirty="0"/>
              <a:t>・引数の</a:t>
            </a:r>
            <a:r>
              <a:rPr lang="ja-JP" altLang="en-US" dirty="0">
                <a:solidFill>
                  <a:srgbClr val="00B050"/>
                </a:solidFill>
              </a:rPr>
              <a:t>数量</a:t>
            </a:r>
            <a:br>
              <a:rPr lang="en-US" altLang="ja-JP" dirty="0"/>
            </a:br>
            <a:r>
              <a:rPr lang="ja-JP" altLang="en-US" dirty="0"/>
              <a:t>を変えることで、同じ関数名であっても、</a:t>
            </a:r>
            <a:r>
              <a:rPr lang="ja-JP" altLang="en-US" dirty="0">
                <a:solidFill>
                  <a:srgbClr val="FF0000"/>
                </a:solidFill>
              </a:rPr>
              <a:t>多重定義</a:t>
            </a:r>
            <a:r>
              <a:rPr lang="ja-JP" altLang="en-US" dirty="0"/>
              <a:t>することができる仕組みがある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これを</a:t>
            </a:r>
            <a:r>
              <a:rPr lang="ja-JP" altLang="en-US" b="1" dirty="0">
                <a:solidFill>
                  <a:srgbClr val="FF0000"/>
                </a:solidFill>
              </a:rPr>
              <a:t>オーバーロード</a:t>
            </a:r>
            <a:r>
              <a:rPr lang="ja-JP" altLang="en-US" dirty="0"/>
              <a:t>と呼ぶ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651623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P192~19</a:t>
            </a:r>
            <a:r>
              <a:rPr lang="en-US" altLang="ja-JP" dirty="0"/>
              <a:t>3</a:t>
            </a:r>
            <a:r>
              <a:rPr kumimoji="1" lang="en-US" altLang="ja-JP" dirty="0"/>
              <a:t> </a:t>
            </a:r>
            <a:r>
              <a:rPr lang="en-US" altLang="ja-JP" b="1" dirty="0"/>
              <a:t>Sample503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Sample503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Sample503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Sample503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calc.h</a:t>
            </a:r>
            <a:r>
              <a:rPr lang="ja-JP" altLang="en-US" dirty="0"/>
              <a:t>， </a:t>
            </a:r>
            <a:r>
              <a:rPr lang="en-US" altLang="ja-JP" dirty="0"/>
              <a:t>calc.cpp</a:t>
            </a:r>
            <a:r>
              <a:rPr lang="ja-JP" altLang="en-US" dirty="0"/>
              <a:t>， </a:t>
            </a:r>
            <a:r>
              <a:rPr lang="en-US" altLang="ja-JP" dirty="0"/>
              <a:t>main.cpp</a:t>
            </a:r>
            <a:r>
              <a:rPr lang="ja-JP" altLang="en-US" dirty="0"/>
              <a:t>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calc.h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calc.cpp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</p:txBody>
      </p:sp>
    </p:spTree>
    <p:extLst>
      <p:ext uri="{BB962C8B-B14F-4D97-AF65-F5344CB8AC3E}">
        <p14:creationId xmlns:p14="http://schemas.microsoft.com/office/powerpoint/2010/main" val="1067166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calc.h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</a:p>
          <a:p>
            <a:r>
              <a:rPr kumimoji="1" lang="en-US" altLang="ja-JP" sz="2400" dirty="0"/>
              <a:t>class Calc {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,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b="1" dirty="0">
                <a:solidFill>
                  <a:srgbClr val="00B0F0"/>
                </a:solidFill>
              </a:rPr>
              <a:t>Calc</a:t>
            </a:r>
            <a:r>
              <a:rPr kumimoji="1" lang="en-US" altLang="ja-JP" sz="2400" dirty="0">
                <a:solidFill>
                  <a:srgbClr val="00B0F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b="1" dirty="0">
                <a:solidFill>
                  <a:srgbClr val="00B0F0"/>
                </a:solidFill>
              </a:rPr>
              <a:t>Calc</a:t>
            </a:r>
            <a:r>
              <a:rPr kumimoji="1" lang="en-US" altLang="ja-JP" sz="2400" dirty="0">
                <a:solidFill>
                  <a:srgbClr val="00B0F0"/>
                </a:solidFill>
              </a:rPr>
              <a:t>(</a:t>
            </a:r>
            <a:r>
              <a:rPr kumimoji="1" lang="en-US" altLang="ja-JP" sz="2400" dirty="0">
                <a:highlight>
                  <a:srgbClr val="FFFF00"/>
                </a:highlight>
              </a:rPr>
              <a:t>int a, int b</a:t>
            </a:r>
            <a:r>
              <a:rPr kumimoji="1" lang="en-US" altLang="ja-JP" sz="2400" dirty="0">
                <a:solidFill>
                  <a:srgbClr val="00B0F0"/>
                </a:solidFill>
              </a:rPr>
              <a:t>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b="1" dirty="0">
                <a:solidFill>
                  <a:srgbClr val="00B050"/>
                </a:solidFill>
              </a:rPr>
              <a:t>add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b="1" dirty="0">
                <a:solidFill>
                  <a:srgbClr val="00B050"/>
                </a:solidFill>
              </a:rPr>
              <a:t>add</a:t>
            </a:r>
            <a:r>
              <a:rPr kumimoji="1" lang="en-US" altLang="ja-JP" sz="2400" dirty="0">
                <a:solidFill>
                  <a:srgbClr val="00B050"/>
                </a:solidFill>
              </a:rPr>
              <a:t>(</a:t>
            </a:r>
            <a:r>
              <a:rPr kumimoji="1" lang="en-US" altLang="ja-JP" sz="2400" dirty="0">
                <a:highlight>
                  <a:srgbClr val="FFFF00"/>
                </a:highlight>
              </a:rPr>
              <a:t>int a, int b</a:t>
            </a:r>
            <a:r>
              <a:rPr kumimoji="1" lang="en-US" altLang="ja-JP" sz="2400" dirty="0">
                <a:solidFill>
                  <a:srgbClr val="00B050"/>
                </a:solidFill>
              </a:rPr>
              <a:t>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void </a:t>
            </a:r>
            <a:r>
              <a:rPr kumimoji="1" lang="en-US" altLang="ja-JP" sz="2400" dirty="0" err="1"/>
              <a:t>setValue</a:t>
            </a:r>
            <a:r>
              <a:rPr kumimoji="1" lang="en-US" altLang="ja-JP" sz="2400" dirty="0"/>
              <a:t>(int a, int b);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377042" y="3429000"/>
            <a:ext cx="6359433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オーバーロードされた関数</a:t>
            </a:r>
            <a:r>
              <a:rPr kumimoji="1" lang="en-US" altLang="ja-JP" sz="2800" b="1" dirty="0">
                <a:solidFill>
                  <a:srgbClr val="00B0F0"/>
                </a:solidFill>
              </a:rPr>
              <a:t>Calc</a:t>
            </a:r>
            <a:r>
              <a:rPr kumimoji="1" lang="en-US" altLang="ja-JP" sz="2800" b="1" dirty="0"/>
              <a:t>, </a:t>
            </a:r>
            <a:r>
              <a:rPr kumimoji="1" lang="en-US" altLang="ja-JP" sz="2800" b="1" dirty="0">
                <a:solidFill>
                  <a:srgbClr val="00B050"/>
                </a:solidFill>
              </a:rPr>
              <a:t>add</a:t>
            </a:r>
          </a:p>
          <a:p>
            <a:r>
              <a:rPr kumimoji="1" lang="ja-JP" altLang="en-US" sz="2800" dirty="0"/>
              <a:t>　関数名は同じだが、引数によって呼び</a:t>
            </a:r>
            <a:endParaRPr kumimoji="1" lang="en-US" altLang="ja-JP" sz="2800" dirty="0"/>
          </a:p>
          <a:p>
            <a:r>
              <a:rPr kumimoji="1" lang="ja-JP" altLang="en-US" sz="2800" dirty="0"/>
              <a:t>　出される処理内容が異なる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37467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calc.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864708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"</a:t>
            </a:r>
            <a:r>
              <a:rPr kumimoji="1" lang="en-US" altLang="ja-JP" sz="2400" dirty="0" err="1"/>
              <a:t>calc.h</a:t>
            </a:r>
            <a:r>
              <a:rPr kumimoji="1" lang="en-US" altLang="ja-JP" sz="2400" dirty="0"/>
              <a:t>"</a:t>
            </a:r>
          </a:p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FF0000"/>
                </a:solidFill>
              </a:rPr>
              <a:t>Calc()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(0),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(0) {}</a:t>
            </a:r>
          </a:p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00B0F0"/>
                </a:solidFill>
              </a:rPr>
              <a:t>Calc(int a, int b)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(a),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(b) {}</a:t>
            </a:r>
          </a:p>
          <a:p>
            <a:r>
              <a:rPr kumimoji="1" lang="en-US" altLang="ja-JP" sz="2400" dirty="0"/>
              <a:t>int Calc::add()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 +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Calc::add(int a, int b) {</a:t>
            </a:r>
          </a:p>
          <a:p>
            <a:r>
              <a:rPr kumimoji="1" lang="en-US" altLang="ja-JP" sz="2400" dirty="0"/>
              <a:t>	return a + b;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void Calc::</a:t>
            </a:r>
            <a:r>
              <a:rPr kumimoji="1" lang="en-US" altLang="ja-JP" sz="2400" dirty="0" err="1"/>
              <a:t>setValue</a:t>
            </a:r>
            <a:r>
              <a:rPr kumimoji="1" lang="en-US" altLang="ja-JP" sz="2400" dirty="0"/>
              <a:t>(int a, int b) {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 = a;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 = b;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A40FB2-F2C9-5F87-35DA-2EF09700F491}"/>
              </a:ext>
            </a:extLst>
          </p:cNvPr>
          <p:cNvSpPr txBox="1"/>
          <p:nvPr/>
        </p:nvSpPr>
        <p:spPr>
          <a:xfrm>
            <a:off x="7979976" y="4080699"/>
            <a:ext cx="3756499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（続き）</a:t>
            </a:r>
            <a:endParaRPr kumimoji="1" lang="en-US" altLang="ja-JP" sz="2400" dirty="0"/>
          </a:p>
          <a:p>
            <a:r>
              <a:rPr kumimoji="1" lang="en-US" altLang="ja-JP" sz="2400" dirty="0"/>
              <a:t>int Calc::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Calc::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3878983" y="255035"/>
            <a:ext cx="7106433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コンストラクタのオーバーロード</a:t>
            </a:r>
            <a:endParaRPr kumimoji="1" lang="en-US" altLang="ja-JP" sz="2800" b="1" dirty="0">
              <a:solidFill>
                <a:srgbClr val="00B050"/>
              </a:solidFill>
            </a:endParaRPr>
          </a:p>
          <a:p>
            <a:r>
              <a:rPr kumimoji="1" lang="ja-JP" altLang="en-US" sz="2800" dirty="0"/>
              <a:t>　コンストラクタをオーバーロードしたときは</a:t>
            </a:r>
            <a:endParaRPr kumimoji="1" lang="en-US" altLang="ja-JP" sz="2800" dirty="0"/>
          </a:p>
          <a:p>
            <a:r>
              <a:rPr kumimoji="1" lang="ja-JP" altLang="en-US" sz="2800" dirty="0"/>
              <a:t>　必ず引数のない</a:t>
            </a:r>
            <a:r>
              <a:rPr kumimoji="1" lang="ja-JP" altLang="en-US" sz="2800" dirty="0">
                <a:solidFill>
                  <a:srgbClr val="FF0000"/>
                </a:solidFill>
              </a:rPr>
              <a:t>デフォルトコンストラクタ</a:t>
            </a:r>
            <a:r>
              <a:rPr kumimoji="1" lang="ja-JP" altLang="en-US" sz="2800" dirty="0"/>
              <a:t>の</a:t>
            </a:r>
            <a:endParaRPr kumimoji="1" lang="en-US" altLang="ja-JP" sz="2800" dirty="0"/>
          </a:p>
          <a:p>
            <a:r>
              <a:rPr kumimoji="1" lang="ja-JP" altLang="en-US" sz="2800" dirty="0"/>
              <a:t>　定義を行う必要がある！</a:t>
            </a:r>
            <a:endParaRPr kumimoji="1" lang="en-US" altLang="ja-JP" sz="2800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FE3C184-612E-9D73-0110-A3067C92B8E2}"/>
              </a:ext>
            </a:extLst>
          </p:cNvPr>
          <p:cNvSpPr/>
          <p:nvPr/>
        </p:nvSpPr>
        <p:spPr>
          <a:xfrm rot="20590582" flipH="1">
            <a:off x="3326858" y="2040288"/>
            <a:ext cx="603115" cy="3653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069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en-US" altLang="ja-JP" dirty="0"/>
              <a:t>main</a:t>
            </a:r>
            <a:r>
              <a:rPr kumimoji="1" lang="en-US" altLang="ja-JP" dirty="0"/>
              <a:t>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"</a:t>
            </a:r>
            <a:r>
              <a:rPr kumimoji="1" lang="en-US" altLang="ja-JP" sz="2000" dirty="0" err="1"/>
              <a:t>calc.h</a:t>
            </a:r>
            <a:r>
              <a:rPr kumimoji="1" lang="en-US" altLang="ja-JP" sz="2000" dirty="0"/>
              <a:t>"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</a:p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	Calc* pC1, * pC2;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>
                <a:solidFill>
                  <a:srgbClr val="FF0000"/>
                </a:solidFill>
              </a:rPr>
              <a:t>pC1</a:t>
            </a:r>
            <a:r>
              <a:rPr kumimoji="1" lang="en-US" altLang="ja-JP" sz="2400" dirty="0"/>
              <a:t> </a:t>
            </a:r>
            <a:r>
              <a:rPr kumimoji="1" lang="en-US" altLang="ja-JP" sz="2400" dirty="0">
                <a:solidFill>
                  <a:srgbClr val="FF0000"/>
                </a:solidFill>
              </a:rPr>
              <a:t>= new Calc()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>
                <a:solidFill>
                  <a:srgbClr val="00B0F0"/>
                </a:solidFill>
              </a:rPr>
              <a:t>pC2</a:t>
            </a:r>
            <a:r>
              <a:rPr kumimoji="1" lang="en-US" altLang="ja-JP" sz="2400" dirty="0"/>
              <a:t> </a:t>
            </a:r>
            <a:r>
              <a:rPr kumimoji="1" lang="en-US" altLang="ja-JP" sz="2400" dirty="0">
                <a:solidFill>
                  <a:srgbClr val="00B0F0"/>
                </a:solidFill>
              </a:rPr>
              <a:t>= new Calc(</a:t>
            </a:r>
            <a:r>
              <a:rPr kumimoji="1" lang="en-US" altLang="ja-JP" sz="2400" dirty="0">
                <a:highlight>
                  <a:srgbClr val="FFFF00"/>
                </a:highlight>
              </a:rPr>
              <a:t>1, 2</a:t>
            </a:r>
            <a:r>
              <a:rPr kumimoji="1" lang="en-US" altLang="ja-JP" sz="2400" dirty="0">
                <a:solidFill>
                  <a:srgbClr val="00B0F0"/>
                </a:solidFill>
              </a:rPr>
              <a:t>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3 &lt;&lt; "+" &lt;&lt; 4 &lt;&lt; "="	&lt;&lt; pC1-&gt;add(3, 4)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pC2-&gt;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 &lt;&lt; “+”	&lt;&lt; pC2-&gt;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ja-JP" altLang="en-US" sz="2400" dirty="0"/>
              <a:t>     </a:t>
            </a:r>
            <a:r>
              <a:rPr kumimoji="1" lang="en-US" altLang="ja-JP" sz="2400" dirty="0"/>
              <a:t>&lt;&lt; "=“ &lt;&lt; pC2-&gt;add()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delete pC1;</a:t>
            </a:r>
          </a:p>
          <a:p>
            <a:r>
              <a:rPr kumimoji="1" lang="en-US" altLang="ja-JP" sz="2400" dirty="0"/>
              <a:t>	delete pC2;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769512" y="1440553"/>
            <a:ext cx="572624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pC1</a:t>
            </a:r>
            <a:r>
              <a:rPr kumimoji="1" lang="en-US" altLang="ja-JP" sz="2800" dirty="0"/>
              <a:t>: </a:t>
            </a:r>
            <a:r>
              <a:rPr kumimoji="1" lang="ja-JP" altLang="en-US" sz="2800" dirty="0"/>
              <a:t>引数</a:t>
            </a:r>
            <a:r>
              <a:rPr kumimoji="1" lang="ja-JP" altLang="en-US" sz="2800" dirty="0">
                <a:solidFill>
                  <a:srgbClr val="FF0000"/>
                </a:solidFill>
              </a:rPr>
              <a:t>なし</a:t>
            </a:r>
            <a:r>
              <a:rPr kumimoji="1" lang="ja-JP" altLang="en-US" sz="2800" dirty="0"/>
              <a:t>のインスタンス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と 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　</a:t>
            </a:r>
            <a:r>
              <a:rPr kumimoji="1" lang="en-US" altLang="ja-JP" sz="2800" dirty="0"/>
              <a:t>0</a:t>
            </a:r>
            <a:br>
              <a:rPr kumimoji="1" lang="en-US" altLang="ja-JP" sz="2800" dirty="0"/>
            </a:br>
            <a:endParaRPr kumimoji="1" lang="en-US" altLang="ja-JP" sz="2800" dirty="0"/>
          </a:p>
          <a:p>
            <a:r>
              <a:rPr kumimoji="1" lang="en-US" altLang="ja-JP" sz="2800" dirty="0">
                <a:solidFill>
                  <a:srgbClr val="00B0F0"/>
                </a:solidFill>
              </a:rPr>
              <a:t>pC2</a:t>
            </a:r>
            <a:r>
              <a:rPr kumimoji="1" lang="ja-JP" altLang="en-US" sz="2800" dirty="0"/>
              <a:t>：　引数</a:t>
            </a:r>
            <a:r>
              <a:rPr kumimoji="1" lang="ja-JP" altLang="en-US" sz="2800" dirty="0">
                <a:solidFill>
                  <a:srgbClr val="00B0F0"/>
                </a:solidFill>
              </a:rPr>
              <a:t>あり</a:t>
            </a:r>
            <a:r>
              <a:rPr kumimoji="1" lang="ja-JP" altLang="en-US" sz="2800" dirty="0"/>
              <a:t>のインスタンス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　第一引数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メンバ 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 第二引数</a:t>
            </a:r>
            <a:endParaRPr kumimoji="1"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93DB69-09EF-22CB-6A5A-13F73D5D9719}"/>
              </a:ext>
            </a:extLst>
          </p:cNvPr>
          <p:cNvSpPr txBox="1"/>
          <p:nvPr/>
        </p:nvSpPr>
        <p:spPr>
          <a:xfrm>
            <a:off x="1926076" y="4336539"/>
            <a:ext cx="857798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FF0000"/>
                </a:solidFill>
              </a:rPr>
              <a:t>Calc()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m_a</a:t>
            </a:r>
            <a:r>
              <a:rPr kumimoji="1" lang="en-US" altLang="ja-JP" sz="2400" dirty="0">
                <a:solidFill>
                  <a:srgbClr val="FF0000"/>
                </a:solidFill>
              </a:rPr>
              <a:t>(0),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m_b</a:t>
            </a:r>
            <a:r>
              <a:rPr kumimoji="1" lang="en-US" altLang="ja-JP" sz="2400" dirty="0">
                <a:solidFill>
                  <a:srgbClr val="FF0000"/>
                </a:solidFill>
              </a:rPr>
              <a:t>(0) </a:t>
            </a:r>
            <a:r>
              <a:rPr kumimoji="1" lang="en-US" altLang="ja-JP" sz="2400" dirty="0"/>
              <a:t>{}</a:t>
            </a:r>
          </a:p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00B0F0"/>
                </a:solidFill>
              </a:rPr>
              <a:t>Calc(int a, int b)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m_a</a:t>
            </a:r>
            <a:r>
              <a:rPr kumimoji="1" lang="en-US" altLang="ja-JP" sz="2400" dirty="0">
                <a:solidFill>
                  <a:srgbClr val="00B0F0"/>
                </a:solidFill>
              </a:rPr>
              <a:t>(a),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m_b</a:t>
            </a:r>
            <a:r>
              <a:rPr kumimoji="1" lang="en-US" altLang="ja-JP" sz="2400" dirty="0">
                <a:solidFill>
                  <a:srgbClr val="00B0F0"/>
                </a:solidFill>
              </a:rPr>
              <a:t>(b) </a:t>
            </a:r>
            <a:r>
              <a:rPr kumimoji="1" lang="en-US" altLang="ja-JP" sz="2400" dirty="0"/>
              <a:t>{}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167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Car()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~Car();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(double speed);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getSpeed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drive(double hour);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m_speed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m_migration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1220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calc.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"</a:t>
            </a:r>
            <a:r>
              <a:rPr kumimoji="1" lang="en-US" altLang="ja-JP" sz="2000" dirty="0" err="1"/>
              <a:t>calc.h</a:t>
            </a:r>
            <a:r>
              <a:rPr kumimoji="1" lang="en-US" altLang="ja-JP" sz="2000" dirty="0"/>
              <a:t>"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</a:p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	Calc* pC1, * pC2;</a:t>
            </a:r>
          </a:p>
          <a:p>
            <a:r>
              <a:rPr kumimoji="1" lang="en-US" altLang="ja-JP" sz="2400" dirty="0"/>
              <a:t>	pC1 = new Calc();</a:t>
            </a:r>
          </a:p>
          <a:p>
            <a:r>
              <a:rPr kumimoji="1" lang="en-US" altLang="ja-JP" sz="2400" dirty="0"/>
              <a:t>	pC2 = new Calc(1, 2);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3 &lt;&lt; "+" &lt;&lt; 4 &lt;&lt; "="	&lt;&lt; </a:t>
            </a:r>
            <a:r>
              <a:rPr kumimoji="1" lang="en-US" altLang="ja-JP" sz="2400" dirty="0">
                <a:solidFill>
                  <a:srgbClr val="FF0000"/>
                </a:solidFill>
              </a:rPr>
              <a:t>pC1-&gt;add(3, 4) </a:t>
            </a:r>
            <a:r>
              <a:rPr kumimoji="1" lang="en-US" altLang="ja-JP" sz="2400" dirty="0"/>
              <a:t>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pC2-&gt;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 &lt;&lt; “+”	&lt;&lt; pC2-&gt;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ja-JP" altLang="en-US" sz="2400" dirty="0"/>
              <a:t>     </a:t>
            </a:r>
            <a:r>
              <a:rPr kumimoji="1" lang="en-US" altLang="ja-JP" sz="2400" dirty="0"/>
              <a:t>&lt;&lt; "=“ &lt;&lt; </a:t>
            </a:r>
            <a:r>
              <a:rPr kumimoji="1" lang="en-US" altLang="ja-JP" sz="2400" dirty="0">
                <a:solidFill>
                  <a:srgbClr val="00B0F0"/>
                </a:solidFill>
              </a:rPr>
              <a:t>pC2-&gt;add() </a:t>
            </a:r>
            <a:r>
              <a:rPr kumimoji="1" lang="en-US" altLang="ja-JP" sz="2400" dirty="0"/>
              <a:t>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delete pC1;</a:t>
            </a:r>
          </a:p>
          <a:p>
            <a:r>
              <a:rPr kumimoji="1" lang="en-US" altLang="ja-JP" sz="2400" dirty="0"/>
              <a:t>	delete pC2;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381000" y="806322"/>
            <a:ext cx="6120586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pC1-&gt;add(3,4)</a:t>
            </a:r>
            <a:r>
              <a:rPr kumimoji="1" lang="en-US" altLang="ja-JP" sz="2800" dirty="0"/>
              <a:t>:</a:t>
            </a:r>
            <a:br>
              <a:rPr kumimoji="1" lang="en-US" altLang="ja-JP" sz="2800"/>
            </a:br>
            <a:r>
              <a:rPr kumimoji="1" lang="en-US" altLang="ja-JP" sz="2800"/>
              <a:t>add</a:t>
            </a:r>
            <a:r>
              <a:rPr kumimoji="1" lang="ja-JP" altLang="en-US" sz="2800" dirty="0"/>
              <a:t>関数に与えた引数同士を足し算</a:t>
            </a:r>
            <a:br>
              <a:rPr kumimoji="1" lang="en-US" altLang="ja-JP" sz="2800" dirty="0"/>
            </a:br>
            <a:endParaRPr kumimoji="1" lang="en-US" altLang="ja-JP" sz="2800" dirty="0"/>
          </a:p>
          <a:p>
            <a:r>
              <a:rPr kumimoji="1" lang="en-US" altLang="ja-JP" sz="2800" dirty="0">
                <a:solidFill>
                  <a:srgbClr val="00B0F0"/>
                </a:solidFill>
              </a:rPr>
              <a:t>pC2-&gt;add()</a:t>
            </a:r>
            <a:r>
              <a:rPr kumimoji="1" lang="ja-JP" altLang="en-US" sz="2800" dirty="0"/>
              <a:t>：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と　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はインスタンス</a:t>
            </a:r>
            <a:br>
              <a:rPr kumimoji="1" lang="en-US" altLang="ja-JP" sz="2800" dirty="0"/>
            </a:br>
            <a:r>
              <a:rPr kumimoji="1" lang="ja-JP" altLang="en-US" sz="2800" dirty="0"/>
              <a:t>生成時に値をすでに代入済みなので、</a:t>
            </a:r>
            <a:br>
              <a:rPr kumimoji="1" lang="en-US" altLang="ja-JP" sz="2800" dirty="0"/>
            </a:br>
            <a:r>
              <a:rPr kumimoji="1" lang="en-US" altLang="ja-JP" sz="2800" dirty="0"/>
              <a:t>add</a:t>
            </a:r>
            <a:r>
              <a:rPr kumimoji="1" lang="ja-JP" altLang="en-US" sz="2800" dirty="0"/>
              <a:t>関数は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+ </a:t>
            </a:r>
            <a:r>
              <a:rPr kumimoji="1" lang="en-US" altLang="ja-JP" sz="2800" dirty="0" err="1"/>
              <a:t>m_b</a:t>
            </a:r>
            <a:r>
              <a:rPr kumimoji="1" lang="ja-JP" altLang="en-US" sz="2800" dirty="0"/>
              <a:t> をするだけ</a:t>
            </a:r>
            <a:endParaRPr kumimoji="1"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64620C-BF8E-5A98-A97C-55BD543E1747}"/>
              </a:ext>
            </a:extLst>
          </p:cNvPr>
          <p:cNvSpPr txBox="1"/>
          <p:nvPr/>
        </p:nvSpPr>
        <p:spPr>
          <a:xfrm>
            <a:off x="6310094" y="569278"/>
            <a:ext cx="571663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int Calc::</a:t>
            </a:r>
            <a:r>
              <a:rPr kumimoji="1" lang="en-US" altLang="ja-JP" sz="2400" dirty="0">
                <a:solidFill>
                  <a:srgbClr val="00B0F0"/>
                </a:solidFill>
              </a:rPr>
              <a:t>add()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m_a</a:t>
            </a:r>
            <a:r>
              <a:rPr kumimoji="1" lang="en-US" altLang="ja-JP" sz="2400" dirty="0">
                <a:solidFill>
                  <a:srgbClr val="00B0F0"/>
                </a:solidFill>
              </a:rPr>
              <a:t> +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Calc::</a:t>
            </a:r>
            <a:r>
              <a:rPr kumimoji="1" lang="en-US" altLang="ja-JP" sz="2400" dirty="0">
                <a:solidFill>
                  <a:srgbClr val="FF0000"/>
                </a:solidFill>
              </a:rPr>
              <a:t>add(int a, int b)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>
                <a:solidFill>
                  <a:srgbClr val="FF0000"/>
                </a:solidFill>
              </a:rPr>
              <a:t>a + 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7669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オーバーライド（再定義）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親クラスと同じメンバを子クラスでも宣言した場合</a:t>
            </a:r>
            <a:br>
              <a:rPr lang="en-US" altLang="ja-JP" dirty="0"/>
            </a:br>
            <a:r>
              <a:rPr lang="ja-JP" altLang="en-US" dirty="0"/>
              <a:t>子クラスで定義した内容に上書きされる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これを</a:t>
            </a:r>
            <a:r>
              <a:rPr lang="ja-JP" altLang="en-US" b="1" dirty="0">
                <a:solidFill>
                  <a:srgbClr val="FF0000"/>
                </a:solidFill>
              </a:rPr>
              <a:t>オーバーライド</a:t>
            </a:r>
            <a:r>
              <a:rPr lang="ja-JP" altLang="en-US" dirty="0"/>
              <a:t>と呼ぶ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C89558A-2E87-872A-A3CB-A63658A59F35}"/>
              </a:ext>
            </a:extLst>
          </p:cNvPr>
          <p:cNvSpPr txBox="1"/>
          <p:nvPr/>
        </p:nvSpPr>
        <p:spPr>
          <a:xfrm>
            <a:off x="1147864" y="4669277"/>
            <a:ext cx="375295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class Oya {</a:t>
            </a:r>
          </a:p>
          <a:p>
            <a:r>
              <a:rPr kumimoji="1" lang="en-US" altLang="ja-JP" sz="3200" dirty="0"/>
              <a:t>  void </a:t>
            </a:r>
            <a:r>
              <a:rPr kumimoji="1" lang="en-US" altLang="ja-JP" sz="3200" dirty="0" err="1"/>
              <a:t>func</a:t>
            </a:r>
            <a:r>
              <a:rPr kumimoji="1" lang="en-US" altLang="ja-JP" sz="3200" dirty="0"/>
              <a:t>();</a:t>
            </a:r>
          </a:p>
          <a:p>
            <a:r>
              <a:rPr kumimoji="1" lang="en-US" altLang="ja-JP" sz="3200" dirty="0"/>
              <a:t>}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60F62C-A167-90F1-B217-EA2B026E1DA3}"/>
              </a:ext>
            </a:extLst>
          </p:cNvPr>
          <p:cNvSpPr txBox="1"/>
          <p:nvPr/>
        </p:nvSpPr>
        <p:spPr>
          <a:xfrm>
            <a:off x="5561830" y="4669277"/>
            <a:ext cx="57919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class Ko: public Oya {</a:t>
            </a:r>
          </a:p>
          <a:p>
            <a:r>
              <a:rPr kumimoji="1" lang="en-US" altLang="ja-JP" sz="3200" dirty="0"/>
              <a:t>  void </a:t>
            </a:r>
            <a:r>
              <a:rPr kumimoji="1" lang="en-US" altLang="ja-JP" sz="3200" dirty="0" err="1">
                <a:solidFill>
                  <a:srgbClr val="FF0000"/>
                </a:solidFill>
              </a:rPr>
              <a:t>func</a:t>
            </a:r>
            <a:r>
              <a:rPr kumimoji="1" lang="en-US" altLang="ja-JP" sz="3200" dirty="0">
                <a:solidFill>
                  <a:srgbClr val="FF0000"/>
                </a:solidFill>
              </a:rPr>
              <a:t>();</a:t>
            </a:r>
          </a:p>
          <a:p>
            <a:r>
              <a:rPr kumimoji="1" lang="en-US" altLang="ja-JP" sz="3200" dirty="0"/>
              <a:t>}</a:t>
            </a:r>
            <a:endParaRPr kumimoji="1"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419CDA8-597B-3B20-9E66-50D3ECB31670}"/>
              </a:ext>
            </a:extLst>
          </p:cNvPr>
          <p:cNvSpPr txBox="1"/>
          <p:nvPr/>
        </p:nvSpPr>
        <p:spPr>
          <a:xfrm>
            <a:off x="6478622" y="6190389"/>
            <a:ext cx="3626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こちらを優先して実行</a:t>
            </a:r>
          </a:p>
        </p:txBody>
      </p:sp>
    </p:spTree>
    <p:extLst>
      <p:ext uri="{BB962C8B-B14F-4D97-AF65-F5344CB8AC3E}">
        <p14:creationId xmlns:p14="http://schemas.microsoft.com/office/powerpoint/2010/main" val="552128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sz="4300" b="1" u="sng" dirty="0"/>
              <a:t>仮想関数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教科書</a:t>
            </a:r>
            <a:r>
              <a:rPr lang="en-US" altLang="ja-JP" dirty="0"/>
              <a:t>P201~203 </a:t>
            </a:r>
            <a:r>
              <a:rPr lang="en-US" altLang="ja-JP" b="1" dirty="0"/>
              <a:t>Sample506</a:t>
            </a: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Sample506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Sample506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Sample506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bird.h</a:t>
            </a:r>
            <a:r>
              <a:rPr lang="ja-JP" altLang="en-US" dirty="0" err="1"/>
              <a:t>，</a:t>
            </a:r>
            <a:r>
              <a:rPr lang="ja-JP" altLang="en-US" dirty="0"/>
              <a:t> </a:t>
            </a:r>
            <a:r>
              <a:rPr lang="en-US" altLang="ja-JP" dirty="0"/>
              <a:t>bird.cpp</a:t>
            </a:r>
            <a:r>
              <a:rPr lang="ja-JP" altLang="en-US" dirty="0" err="1"/>
              <a:t>，</a:t>
            </a:r>
            <a:r>
              <a:rPr lang="ja-JP" altLang="en-US" dirty="0"/>
              <a:t> </a:t>
            </a:r>
            <a:r>
              <a:rPr lang="en-US" altLang="ja-JP" dirty="0" err="1"/>
              <a:t>crow.h</a:t>
            </a:r>
            <a:r>
              <a:rPr lang="en-US" altLang="ja-JP" dirty="0"/>
              <a:t>, crow.cpp </a:t>
            </a:r>
            <a:r>
              <a:rPr lang="en-US" altLang="ja-JP" dirty="0" err="1"/>
              <a:t>chicken.h</a:t>
            </a:r>
            <a:r>
              <a:rPr lang="en-US" altLang="ja-JP" dirty="0"/>
              <a:t>, chicken.cpp, main.cpp</a:t>
            </a:r>
            <a:r>
              <a:rPr lang="ja-JP" altLang="en-US" dirty="0"/>
              <a:t>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bird.h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bird.cpp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 </a:t>
            </a:r>
            <a:r>
              <a:rPr lang="ja-JP" altLang="en-US">
                <a:solidFill>
                  <a:srgbClr val="00B0F0"/>
                </a:solidFill>
              </a:rPr>
              <a:t>の３ファイルを作成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654500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ポリモーフィズム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コンパイルの仕方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コマンドプロンプトで次のコマンドを入力する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cl </a:t>
            </a:r>
            <a:r>
              <a:rPr kumimoji="1" lang="en-US" altLang="ja-JP" dirty="0">
                <a:solidFill>
                  <a:srgbClr val="FF0000"/>
                </a:solidFill>
              </a:rPr>
              <a:t>/</a:t>
            </a:r>
            <a:r>
              <a:rPr kumimoji="1" lang="en-US" altLang="ja-JP" dirty="0" err="1">
                <a:solidFill>
                  <a:srgbClr val="FF0000"/>
                </a:solidFill>
              </a:rPr>
              <a:t>EHsc</a:t>
            </a:r>
            <a:r>
              <a:rPr kumimoji="1" lang="en-US" altLang="ja-JP" dirty="0"/>
              <a:t> main.cpp bird.cpp </a:t>
            </a:r>
            <a:br>
              <a:rPr kumimoji="1" lang="en-US" altLang="ja-JP" dirty="0"/>
            </a:br>
            <a:r>
              <a:rPr kumimoji="1" lang="en-US" altLang="ja-JP" dirty="0"/>
              <a:t>           crow.cpp chicken.cpp</a:t>
            </a:r>
            <a:br>
              <a:rPr kumimoji="1" lang="en-US" altLang="ja-JP" sz="4400" dirty="0"/>
            </a:br>
            <a:r>
              <a:rPr kumimoji="1" lang="ja-JP" altLang="en-US" sz="4400" dirty="0"/>
              <a:t>　　　　　　　　　　　　</a:t>
            </a:r>
            <a:r>
              <a:rPr lang="en-US" altLang="ja-JP" sz="2800" dirty="0">
                <a:solidFill>
                  <a:srgbClr val="00B050"/>
                </a:solidFill>
              </a:rPr>
              <a:t>※</a:t>
            </a:r>
            <a:r>
              <a:rPr lang="ja-JP" altLang="en-US" sz="2800" dirty="0">
                <a:solidFill>
                  <a:srgbClr val="00B050"/>
                </a:solidFill>
              </a:rPr>
              <a:t>すべての</a:t>
            </a:r>
            <a:r>
              <a:rPr lang="en-US" altLang="ja-JP" sz="2800" dirty="0" err="1">
                <a:solidFill>
                  <a:srgbClr val="00B050"/>
                </a:solidFill>
              </a:rPr>
              <a:t>cpp</a:t>
            </a:r>
            <a:r>
              <a:rPr lang="ja-JP" altLang="en-US" sz="2800" dirty="0">
                <a:solidFill>
                  <a:srgbClr val="00B050"/>
                </a:solidFill>
              </a:rPr>
              <a:t>ファイルを列挙してください</a:t>
            </a:r>
            <a:br>
              <a:rPr lang="en-US" altLang="ja-JP" sz="2800" dirty="0">
                <a:solidFill>
                  <a:srgbClr val="00B050"/>
                </a:solidFill>
              </a:rPr>
            </a:br>
            <a:br>
              <a:rPr lang="en-US" altLang="ja-JP" dirty="0"/>
            </a:br>
            <a:r>
              <a:rPr lang="ja-JP" altLang="en-US" dirty="0"/>
              <a:t>成功したら、</a:t>
            </a:r>
            <a:r>
              <a:rPr lang="en-US" altLang="ja-JP" dirty="0"/>
              <a:t>main.exe</a:t>
            </a:r>
            <a:r>
              <a:rPr lang="ja-JP" altLang="en-US" dirty="0"/>
              <a:t>を実行して結果を確認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1249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ポリモーフィズム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lang="ja-JP" altLang="en-US" dirty="0"/>
              <a:t>実行結果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4E4659-8DC1-4A6C-BB5E-5F24B8BB2784}"/>
              </a:ext>
            </a:extLst>
          </p:cNvPr>
          <p:cNvSpPr txBox="1"/>
          <p:nvPr/>
        </p:nvSpPr>
        <p:spPr>
          <a:xfrm>
            <a:off x="1272988" y="2244087"/>
            <a:ext cx="4240306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bg1"/>
                </a:solidFill>
              </a:rPr>
              <a:t>鳥が飛ぶ</a:t>
            </a:r>
            <a:endParaRPr kumimoji="1" lang="en-US" altLang="ja-JP" sz="4800" dirty="0">
              <a:solidFill>
                <a:schemeClr val="bg1"/>
              </a:solidFill>
            </a:endParaRPr>
          </a:p>
          <a:p>
            <a:r>
              <a:rPr kumimoji="1" lang="ja-JP" altLang="en-US" sz="4800" dirty="0">
                <a:solidFill>
                  <a:schemeClr val="bg1"/>
                </a:solidFill>
              </a:rPr>
              <a:t>鳥が飛ぶ</a:t>
            </a:r>
            <a:endParaRPr kumimoji="1" lang="en-US" altLang="ja-JP" sz="4800" dirty="0">
              <a:solidFill>
                <a:schemeClr val="bg1"/>
              </a:solidFill>
            </a:endParaRPr>
          </a:p>
          <a:p>
            <a:r>
              <a:rPr kumimoji="1" lang="ja-JP" altLang="en-US" sz="4800" dirty="0">
                <a:solidFill>
                  <a:schemeClr val="bg1"/>
                </a:solidFill>
              </a:rPr>
              <a:t>カーカー</a:t>
            </a:r>
            <a:endParaRPr kumimoji="1" lang="en-US" altLang="ja-JP" sz="4800" dirty="0">
              <a:solidFill>
                <a:schemeClr val="bg1"/>
              </a:solidFill>
            </a:endParaRPr>
          </a:p>
          <a:p>
            <a:r>
              <a:rPr kumimoji="1" lang="ja-JP" altLang="en-US" sz="4800" dirty="0">
                <a:solidFill>
                  <a:schemeClr val="bg1"/>
                </a:solidFill>
              </a:rPr>
              <a:t>コケコッコー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32E8B8-5085-4F6D-9550-3C38240641C1}"/>
              </a:ext>
            </a:extLst>
          </p:cNvPr>
          <p:cNvSpPr txBox="1"/>
          <p:nvPr/>
        </p:nvSpPr>
        <p:spPr>
          <a:xfrm>
            <a:off x="5755342" y="2163405"/>
            <a:ext cx="6329082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4800" dirty="0" err="1"/>
              <a:t>pCrow</a:t>
            </a:r>
            <a:r>
              <a:rPr kumimoji="1" lang="en-US" altLang="ja-JP" sz="4800" dirty="0"/>
              <a:t>-&gt;</a:t>
            </a:r>
            <a:r>
              <a:rPr kumimoji="1" lang="en-US" altLang="ja-JP" sz="4800" dirty="0">
                <a:solidFill>
                  <a:srgbClr val="FF0000"/>
                </a:solidFill>
              </a:rPr>
              <a:t>fly()</a:t>
            </a:r>
          </a:p>
          <a:p>
            <a:r>
              <a:rPr kumimoji="1" lang="en-US" altLang="ja-JP" sz="4800" dirty="0" err="1"/>
              <a:t>pChicken</a:t>
            </a:r>
            <a:r>
              <a:rPr kumimoji="1" lang="en-US" altLang="ja-JP" sz="4800" dirty="0"/>
              <a:t>-&gt;</a:t>
            </a:r>
            <a:r>
              <a:rPr kumimoji="1" lang="en-US" altLang="ja-JP" sz="4800" dirty="0">
                <a:solidFill>
                  <a:srgbClr val="FF0000"/>
                </a:solidFill>
              </a:rPr>
              <a:t>fly()</a:t>
            </a:r>
          </a:p>
          <a:p>
            <a:r>
              <a:rPr kumimoji="1" lang="en-US" altLang="ja-JP" sz="4800" dirty="0" err="1"/>
              <a:t>pCrow</a:t>
            </a:r>
            <a:r>
              <a:rPr kumimoji="1" lang="en-US" altLang="ja-JP" sz="4800" dirty="0"/>
              <a:t>-&gt;</a:t>
            </a:r>
            <a:r>
              <a:rPr kumimoji="1" lang="en-US" altLang="ja-JP" sz="4800" dirty="0">
                <a:solidFill>
                  <a:srgbClr val="00B0F0"/>
                </a:solidFill>
              </a:rPr>
              <a:t>sing()</a:t>
            </a:r>
          </a:p>
          <a:p>
            <a:r>
              <a:rPr kumimoji="1" lang="en-US" altLang="ja-JP" sz="4800" dirty="0" err="1"/>
              <a:t>pChicken</a:t>
            </a:r>
            <a:r>
              <a:rPr kumimoji="1" lang="en-US" altLang="ja-JP" sz="4800" dirty="0"/>
              <a:t>-&gt;</a:t>
            </a:r>
            <a:r>
              <a:rPr kumimoji="1" lang="en-US" altLang="ja-JP" sz="4800" dirty="0">
                <a:solidFill>
                  <a:srgbClr val="00B0F0"/>
                </a:solidFill>
              </a:rPr>
              <a:t>sing()</a:t>
            </a:r>
            <a:endParaRPr kumimoji="1" lang="ja-JP" altLang="en-US" sz="4800" dirty="0">
              <a:solidFill>
                <a:srgbClr val="00B0F0"/>
              </a:solidFill>
            </a:endParaRP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8CF1257B-AD93-4643-B2D5-6A95AADF7A3F}"/>
              </a:ext>
            </a:extLst>
          </p:cNvPr>
          <p:cNvSpPr/>
          <p:nvPr/>
        </p:nvSpPr>
        <p:spPr>
          <a:xfrm flipH="1">
            <a:off x="4043082" y="2420471"/>
            <a:ext cx="1712260" cy="3988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7501D165-97D6-4C1F-9540-DF97F360E3AE}"/>
              </a:ext>
            </a:extLst>
          </p:cNvPr>
          <p:cNvSpPr/>
          <p:nvPr/>
        </p:nvSpPr>
        <p:spPr>
          <a:xfrm flipH="1">
            <a:off x="4043078" y="3863789"/>
            <a:ext cx="1712263" cy="3988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4C9C5F76-C2D7-4786-A916-158478E4BD5E}"/>
              </a:ext>
            </a:extLst>
          </p:cNvPr>
          <p:cNvSpPr/>
          <p:nvPr/>
        </p:nvSpPr>
        <p:spPr>
          <a:xfrm flipH="1">
            <a:off x="4043079" y="3134114"/>
            <a:ext cx="1712261" cy="39888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D1CB806A-F14D-4F9F-A2AF-8245974F2BDB}"/>
              </a:ext>
            </a:extLst>
          </p:cNvPr>
          <p:cNvSpPr/>
          <p:nvPr/>
        </p:nvSpPr>
        <p:spPr>
          <a:xfrm flipH="1">
            <a:off x="4679577" y="4636209"/>
            <a:ext cx="1075764" cy="39888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499F67-BA9A-498C-A652-A32F1FEE305D}"/>
              </a:ext>
            </a:extLst>
          </p:cNvPr>
          <p:cNvSpPr txBox="1"/>
          <p:nvPr/>
        </p:nvSpPr>
        <p:spPr>
          <a:xfrm>
            <a:off x="2904564" y="5621865"/>
            <a:ext cx="74094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F0"/>
                </a:solidFill>
              </a:rPr>
              <a:t>sing()</a:t>
            </a:r>
            <a:r>
              <a:rPr kumimoji="1" lang="ja-JP" altLang="en-US" sz="3200" dirty="0"/>
              <a:t>はオーバーライドできているが、</a:t>
            </a:r>
            <a:endParaRPr kumimoji="1" lang="en-US" altLang="ja-JP" sz="3200" dirty="0"/>
          </a:p>
          <a:p>
            <a:r>
              <a:rPr kumimoji="1" lang="en-US" altLang="ja-JP" sz="3200" dirty="0">
                <a:solidFill>
                  <a:srgbClr val="FF0000"/>
                </a:solidFill>
              </a:rPr>
              <a:t>fly()</a:t>
            </a:r>
            <a:r>
              <a:rPr kumimoji="1" lang="ja-JP" altLang="en-US" sz="3200" dirty="0"/>
              <a:t>はオーバーライドできていない</a:t>
            </a:r>
          </a:p>
        </p:txBody>
      </p:sp>
    </p:spTree>
    <p:extLst>
      <p:ext uri="{BB962C8B-B14F-4D97-AF65-F5344CB8AC3E}">
        <p14:creationId xmlns:p14="http://schemas.microsoft.com/office/powerpoint/2010/main" val="148700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ポリモーフィズム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lang="ja-JP" altLang="en-US" dirty="0"/>
              <a:t>実行結果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4E4659-8DC1-4A6C-BB5E-5F24B8BB2784}"/>
              </a:ext>
            </a:extLst>
          </p:cNvPr>
          <p:cNvSpPr txBox="1"/>
          <p:nvPr/>
        </p:nvSpPr>
        <p:spPr>
          <a:xfrm>
            <a:off x="1272988" y="2244087"/>
            <a:ext cx="4240306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bg1"/>
                </a:solidFill>
              </a:rPr>
              <a:t>鳥が飛ぶ</a:t>
            </a:r>
            <a:endParaRPr kumimoji="1" lang="en-US" altLang="ja-JP" sz="4800" dirty="0">
              <a:solidFill>
                <a:schemeClr val="bg1"/>
              </a:solidFill>
            </a:endParaRPr>
          </a:p>
          <a:p>
            <a:r>
              <a:rPr kumimoji="1" lang="ja-JP" altLang="en-US" sz="4800" dirty="0">
                <a:solidFill>
                  <a:schemeClr val="bg1"/>
                </a:solidFill>
              </a:rPr>
              <a:t>鳥が飛ぶ</a:t>
            </a:r>
            <a:endParaRPr kumimoji="1" lang="en-US" altLang="ja-JP" sz="4800" dirty="0">
              <a:solidFill>
                <a:schemeClr val="bg1"/>
              </a:solidFill>
            </a:endParaRPr>
          </a:p>
          <a:p>
            <a:r>
              <a:rPr kumimoji="1" lang="ja-JP" altLang="en-US" sz="4800" dirty="0">
                <a:solidFill>
                  <a:schemeClr val="bg1"/>
                </a:solidFill>
              </a:rPr>
              <a:t>カーカー</a:t>
            </a:r>
            <a:endParaRPr kumimoji="1" lang="en-US" altLang="ja-JP" sz="4800" dirty="0">
              <a:solidFill>
                <a:schemeClr val="bg1"/>
              </a:solidFill>
            </a:endParaRPr>
          </a:p>
          <a:p>
            <a:r>
              <a:rPr kumimoji="1" lang="ja-JP" altLang="en-US" sz="4800" dirty="0">
                <a:solidFill>
                  <a:schemeClr val="bg1"/>
                </a:solidFill>
              </a:rPr>
              <a:t>コケコッコー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32E8B8-5085-4F6D-9550-3C38240641C1}"/>
              </a:ext>
            </a:extLst>
          </p:cNvPr>
          <p:cNvSpPr txBox="1"/>
          <p:nvPr/>
        </p:nvSpPr>
        <p:spPr>
          <a:xfrm>
            <a:off x="5755342" y="2163405"/>
            <a:ext cx="6329082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pBird1-&gt;</a:t>
            </a:r>
            <a:r>
              <a:rPr kumimoji="1" lang="en-US" altLang="ja-JP" sz="4800" dirty="0">
                <a:solidFill>
                  <a:srgbClr val="FF0000"/>
                </a:solidFill>
              </a:rPr>
              <a:t>fly()</a:t>
            </a:r>
          </a:p>
          <a:p>
            <a:r>
              <a:rPr kumimoji="1" lang="en-US" altLang="ja-JP" sz="4800" dirty="0"/>
              <a:t>pBird2-&gt;</a:t>
            </a:r>
            <a:r>
              <a:rPr kumimoji="1" lang="en-US" altLang="ja-JP" sz="4800" dirty="0">
                <a:solidFill>
                  <a:srgbClr val="FF0000"/>
                </a:solidFill>
              </a:rPr>
              <a:t>fly()</a:t>
            </a:r>
          </a:p>
          <a:p>
            <a:r>
              <a:rPr kumimoji="1" lang="en-US" altLang="ja-JP" sz="4800" dirty="0"/>
              <a:t>pBird1-&gt;</a:t>
            </a:r>
            <a:r>
              <a:rPr kumimoji="1" lang="en-US" altLang="ja-JP" sz="4800" dirty="0">
                <a:solidFill>
                  <a:srgbClr val="00B0F0"/>
                </a:solidFill>
              </a:rPr>
              <a:t>sing()</a:t>
            </a:r>
          </a:p>
          <a:p>
            <a:r>
              <a:rPr kumimoji="1" lang="en-US" altLang="ja-JP" sz="4800"/>
              <a:t>pBird2-</a:t>
            </a:r>
            <a:r>
              <a:rPr kumimoji="1" lang="en-US" altLang="ja-JP" sz="4800" dirty="0"/>
              <a:t>&gt;</a:t>
            </a:r>
            <a:r>
              <a:rPr kumimoji="1" lang="en-US" altLang="ja-JP" sz="4800" dirty="0">
                <a:solidFill>
                  <a:srgbClr val="00B0F0"/>
                </a:solidFill>
              </a:rPr>
              <a:t>sing()</a:t>
            </a:r>
            <a:endParaRPr kumimoji="1" lang="ja-JP" altLang="en-US" sz="4800" dirty="0">
              <a:solidFill>
                <a:srgbClr val="00B0F0"/>
              </a:solidFill>
            </a:endParaRP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8CF1257B-AD93-4643-B2D5-6A95AADF7A3F}"/>
              </a:ext>
            </a:extLst>
          </p:cNvPr>
          <p:cNvSpPr/>
          <p:nvPr/>
        </p:nvSpPr>
        <p:spPr>
          <a:xfrm flipH="1">
            <a:off x="4043082" y="2420471"/>
            <a:ext cx="1712260" cy="3988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7501D165-97D6-4C1F-9540-DF97F360E3AE}"/>
              </a:ext>
            </a:extLst>
          </p:cNvPr>
          <p:cNvSpPr/>
          <p:nvPr/>
        </p:nvSpPr>
        <p:spPr>
          <a:xfrm flipH="1">
            <a:off x="4043078" y="3863789"/>
            <a:ext cx="1712263" cy="3988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4C9C5F76-C2D7-4786-A916-158478E4BD5E}"/>
              </a:ext>
            </a:extLst>
          </p:cNvPr>
          <p:cNvSpPr/>
          <p:nvPr/>
        </p:nvSpPr>
        <p:spPr>
          <a:xfrm flipH="1">
            <a:off x="4043079" y="3134114"/>
            <a:ext cx="1712261" cy="39888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D1CB806A-F14D-4F9F-A2AF-8245974F2BDB}"/>
              </a:ext>
            </a:extLst>
          </p:cNvPr>
          <p:cNvSpPr/>
          <p:nvPr/>
        </p:nvSpPr>
        <p:spPr>
          <a:xfrm flipH="1">
            <a:off x="4679577" y="4636209"/>
            <a:ext cx="1075764" cy="39888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499F67-BA9A-498C-A652-A32F1FEE305D}"/>
              </a:ext>
            </a:extLst>
          </p:cNvPr>
          <p:cNvSpPr txBox="1"/>
          <p:nvPr/>
        </p:nvSpPr>
        <p:spPr>
          <a:xfrm>
            <a:off x="2904564" y="5621865"/>
            <a:ext cx="74094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F0"/>
                </a:solidFill>
              </a:rPr>
              <a:t>sing()</a:t>
            </a:r>
            <a:r>
              <a:rPr kumimoji="1" lang="ja-JP" altLang="en-US" sz="3200" dirty="0"/>
              <a:t>はオーバーライドできているが、</a:t>
            </a:r>
            <a:endParaRPr kumimoji="1" lang="en-US" altLang="ja-JP" sz="3200" dirty="0"/>
          </a:p>
          <a:p>
            <a:r>
              <a:rPr kumimoji="1" lang="en-US" altLang="ja-JP" sz="3200" dirty="0">
                <a:solidFill>
                  <a:srgbClr val="FF0000"/>
                </a:solidFill>
              </a:rPr>
              <a:t>fly()</a:t>
            </a:r>
            <a:r>
              <a:rPr kumimoji="1" lang="ja-JP" altLang="en-US" sz="3200" dirty="0"/>
              <a:t>はオーバーライドできていない</a:t>
            </a:r>
          </a:p>
        </p:txBody>
      </p:sp>
    </p:spTree>
    <p:extLst>
      <p:ext uri="{BB962C8B-B14F-4D97-AF65-F5344CB8AC3E}">
        <p14:creationId xmlns:p14="http://schemas.microsoft.com/office/powerpoint/2010/main" val="2085707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ポリモーフィズム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virtual</a:t>
            </a:r>
            <a:r>
              <a:rPr kumimoji="1" lang="ja-JP" altLang="en-US" dirty="0"/>
              <a:t>修飾子</a:t>
            </a:r>
            <a:br>
              <a:rPr kumimoji="1" lang="en-US" altLang="ja-JP" dirty="0"/>
            </a:br>
            <a:endParaRPr lang="en-US" altLang="ja-JP" dirty="0"/>
          </a:p>
          <a:p>
            <a:pPr lvl="1"/>
            <a:r>
              <a:rPr kumimoji="1" lang="en-US" altLang="ja-JP" sz="3600" dirty="0"/>
              <a:t>sing()</a:t>
            </a:r>
            <a:r>
              <a:rPr kumimoji="1" lang="ja-JP" altLang="en-US" sz="3600" dirty="0"/>
              <a:t>がオーバーライドできたのは</a:t>
            </a:r>
            <a:br>
              <a:rPr kumimoji="1" lang="en-US" altLang="ja-JP" sz="3600" dirty="0"/>
            </a:br>
            <a:r>
              <a:rPr kumimoji="1" lang="ja-JP" altLang="en-US" sz="3600" dirty="0"/>
              <a:t>親クラスの</a:t>
            </a:r>
            <a:r>
              <a:rPr kumimoji="1" lang="en-US" altLang="ja-JP" sz="3600" dirty="0"/>
              <a:t>Bird</a:t>
            </a:r>
            <a:r>
              <a:rPr kumimoji="1" lang="ja-JP" altLang="en-US" sz="3600" dirty="0"/>
              <a:t>クラスの</a:t>
            </a:r>
            <a:r>
              <a:rPr kumimoji="1" lang="en-US" altLang="ja-JP" sz="3600" dirty="0"/>
              <a:t>sing()</a:t>
            </a:r>
            <a:r>
              <a:rPr kumimoji="1" lang="ja-JP" altLang="en-US" sz="3600" dirty="0"/>
              <a:t>に</a:t>
            </a:r>
            <a:r>
              <a:rPr lang="en-US" altLang="ja-JP" sz="3600" b="1" dirty="0">
                <a:solidFill>
                  <a:srgbClr val="FF0000"/>
                </a:solidFill>
              </a:rPr>
              <a:t>virtual</a:t>
            </a:r>
            <a:r>
              <a:rPr lang="ja-JP" altLang="en-US" sz="3600" dirty="0"/>
              <a:t>が</a:t>
            </a:r>
            <a:br>
              <a:rPr lang="en-US" altLang="ja-JP" sz="3600" dirty="0"/>
            </a:br>
            <a:r>
              <a:rPr lang="ja-JP" altLang="en-US" sz="3600" dirty="0"/>
              <a:t>ついているから！</a:t>
            </a:r>
            <a:br>
              <a:rPr lang="en-US" altLang="ja-JP" sz="3600" dirty="0"/>
            </a:br>
            <a:endParaRPr lang="en-US" altLang="ja-JP" sz="3600" dirty="0"/>
          </a:p>
          <a:p>
            <a:pPr lvl="1"/>
            <a:r>
              <a:rPr kumimoji="1" lang="en-US" altLang="ja-JP" sz="3600" dirty="0"/>
              <a:t>virtual</a:t>
            </a:r>
            <a:r>
              <a:rPr lang="ja-JP" altLang="en-US" sz="3600" dirty="0" err="1"/>
              <a:t>がつ</a:t>
            </a:r>
            <a:r>
              <a:rPr lang="ja-JP" altLang="en-US" sz="3600" dirty="0"/>
              <a:t>いた関数は</a:t>
            </a:r>
            <a:r>
              <a:rPr lang="ja-JP" altLang="en-US" sz="3600" b="1" dirty="0">
                <a:solidFill>
                  <a:srgbClr val="00B050"/>
                </a:solidFill>
              </a:rPr>
              <a:t>仮想関数</a:t>
            </a:r>
            <a:r>
              <a:rPr lang="ja-JP" altLang="en-US" sz="3600" dirty="0"/>
              <a:t>となり子クラスの</a:t>
            </a:r>
            <a:br>
              <a:rPr lang="en-US" altLang="ja-JP" sz="3600" dirty="0"/>
            </a:br>
            <a:r>
              <a:rPr lang="ja-JP" altLang="en-US" sz="3600" dirty="0"/>
              <a:t>同名の関数の方が実行される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008095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純粋仮想関数と抽象クラス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教科書</a:t>
            </a:r>
            <a:r>
              <a:rPr lang="en-US" altLang="ja-JP" dirty="0"/>
              <a:t>P208~209 </a:t>
            </a:r>
            <a:r>
              <a:rPr lang="en-US" altLang="ja-JP" b="1" dirty="0"/>
              <a:t>Sample507</a:t>
            </a: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Sample507</a:t>
            </a:r>
            <a:r>
              <a:rPr lang="ja-JP" altLang="en-US" dirty="0"/>
              <a:t>フォルダを作成</a:t>
            </a:r>
            <a:br>
              <a:rPr lang="en-US" altLang="ja-JP"/>
            </a:br>
            <a:r>
              <a:rPr lang="en-US" altLang="ja-JP">
                <a:solidFill>
                  <a:srgbClr val="00B0F0"/>
                </a:solidFill>
              </a:rPr>
              <a:t>cd </a:t>
            </a:r>
            <a:r>
              <a:rPr lang="en-US" altLang="ja-JP" dirty="0">
                <a:solidFill>
                  <a:srgbClr val="00B0F0"/>
                </a:solidFill>
              </a:rPr>
              <a:t>..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robocopy Sample506 Sample507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Sample507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bird.h</a:t>
            </a:r>
            <a:r>
              <a:rPr lang="ja-JP" altLang="en-US" dirty="0" err="1"/>
              <a:t>，</a:t>
            </a:r>
            <a:r>
              <a:rPr lang="ja-JP" altLang="en-US" dirty="0"/>
              <a:t> </a:t>
            </a:r>
            <a:r>
              <a:rPr lang="en-US" altLang="ja-JP" dirty="0"/>
              <a:t>bird.cpp</a:t>
            </a:r>
            <a:r>
              <a:rPr lang="ja-JP" altLang="en-US" dirty="0" err="1"/>
              <a:t>，</a:t>
            </a:r>
            <a:r>
              <a:rPr lang="ja-JP" altLang="en-US" dirty="0"/>
              <a:t> </a:t>
            </a:r>
            <a:r>
              <a:rPr lang="en-US" altLang="ja-JP" dirty="0"/>
              <a:t>main.cpp</a:t>
            </a:r>
            <a:r>
              <a:rPr lang="ja-JP" altLang="en-US" dirty="0"/>
              <a:t>を変更</a:t>
            </a:r>
            <a:br>
              <a:rPr lang="en-US" altLang="ja-JP" dirty="0"/>
            </a:b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6448966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bird.h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(Sample507)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solidFill>
                  <a:srgbClr val="808080"/>
                </a:solidFill>
                <a:latin typeface="+mj-lt"/>
                <a:ea typeface="ＭＳ ゴシック" panose="020B0609070205080204" pitchFamily="49" charset="-128"/>
              </a:rPr>
              <a:t>#pragma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808080"/>
                </a:solidFill>
                <a:latin typeface="+mj-lt"/>
                <a:ea typeface="ＭＳ ゴシック" panose="020B0609070205080204" pitchFamily="49" charset="-128"/>
              </a:rPr>
              <a:t>once</a:t>
            </a:r>
            <a:endParaRPr lang="en-US" altLang="ja-JP" sz="32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3200" dirty="0">
                <a:solidFill>
                  <a:srgbClr val="808080"/>
                </a:solidFill>
                <a:latin typeface="+mj-lt"/>
                <a:ea typeface="ＭＳ ゴシック" panose="020B0609070205080204" pitchFamily="49" charset="-128"/>
              </a:rPr>
              <a:t>#include</a:t>
            </a:r>
            <a:r>
              <a:rPr lang="en-US" altLang="ja-JP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&lt;iostream&gt;</a:t>
            </a:r>
            <a:endParaRPr lang="en-US" altLang="ja-JP" sz="32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using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namespace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std;</a:t>
            </a:r>
          </a:p>
          <a:p>
            <a:endParaRPr lang="ja-JP" altLang="en-US" sz="32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class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Bird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{</a:t>
            </a: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public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:</a:t>
            </a: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  virtual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void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sing()</a:t>
            </a:r>
            <a:r>
              <a:rPr lang="en-US" altLang="ja-JP" sz="3200" b="1" dirty="0">
                <a:solidFill>
                  <a:srgbClr val="FF0000"/>
                </a:solidFill>
                <a:latin typeface="+mj-lt"/>
                <a:ea typeface="ＭＳ ゴシック" panose="020B0609070205080204" pitchFamily="49" charset="-128"/>
              </a:rPr>
              <a:t> = 0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  void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fly();</a:t>
            </a:r>
          </a:p>
          <a:p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};</a:t>
            </a:r>
            <a:endParaRPr kumimoji="1" lang="ja-JP" altLang="en-US" sz="4000" dirty="0">
              <a:latin typeface="+mj-lt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6525302" y="3817949"/>
            <a:ext cx="4942379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sing() = 0</a:t>
            </a:r>
            <a:r>
              <a:rPr kumimoji="1" lang="ja-JP" altLang="en-US" sz="2800" b="1" dirty="0"/>
              <a:t>　</a:t>
            </a:r>
            <a:r>
              <a:rPr kumimoji="1" lang="ja-JP" altLang="en-US" sz="2800" dirty="0"/>
              <a:t>とすることで、</a:t>
            </a:r>
            <a:endParaRPr kumimoji="1" lang="en-US" altLang="ja-JP" sz="2800" dirty="0"/>
          </a:p>
          <a:p>
            <a:r>
              <a:rPr kumimoji="1" lang="ja-JP" altLang="en-US" sz="2800" b="1" dirty="0">
                <a:solidFill>
                  <a:srgbClr val="FF0000"/>
                </a:solidFill>
              </a:rPr>
              <a:t>純粋仮想関数</a:t>
            </a:r>
            <a:r>
              <a:rPr kumimoji="1" lang="ja-JP" altLang="en-US" sz="2800" dirty="0"/>
              <a:t>となる</a:t>
            </a:r>
            <a:endParaRPr kumimoji="1"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33EA0D-C73F-084D-D47D-7FFB652C5258}"/>
              </a:ext>
            </a:extLst>
          </p:cNvPr>
          <p:cNvSpPr txBox="1"/>
          <p:nvPr/>
        </p:nvSpPr>
        <p:spPr>
          <a:xfrm>
            <a:off x="6197916" y="5638887"/>
            <a:ext cx="576632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Bird</a:t>
            </a:r>
            <a:r>
              <a:rPr kumimoji="1" lang="ja-JP" altLang="en-US" sz="2800" dirty="0"/>
              <a:t>クラスは</a:t>
            </a:r>
            <a:r>
              <a:rPr kumimoji="1" lang="ja-JP" altLang="en-US" sz="2800" b="1" dirty="0">
                <a:solidFill>
                  <a:srgbClr val="0070C0"/>
                </a:solidFill>
              </a:rPr>
              <a:t>抽象クラス</a:t>
            </a:r>
            <a:r>
              <a:rPr kumimoji="1" lang="ja-JP" altLang="en-US" sz="2800" dirty="0"/>
              <a:t>と</a:t>
            </a:r>
            <a:endParaRPr kumimoji="1" lang="en-US" altLang="ja-JP" sz="2800" dirty="0"/>
          </a:p>
          <a:p>
            <a:r>
              <a:rPr kumimoji="1" lang="ja-JP" altLang="en-US" sz="2800" dirty="0"/>
              <a:t>なり、インスタンス化ができなくなる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40032656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bird.cpp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(Sample507)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0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solidFill>
                  <a:srgbClr val="808080"/>
                </a:solidFill>
                <a:latin typeface="+mj-lt"/>
                <a:ea typeface="ＭＳ ゴシック" panose="020B0609070205080204" pitchFamily="49" charset="-128"/>
              </a:rPr>
              <a:t>#include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en-US" altLang="ja-JP" sz="32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bird.h</a:t>
            </a:r>
            <a:r>
              <a:rPr lang="en-US" altLang="ja-JP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endParaRPr lang="en-US" altLang="ja-JP" sz="32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endParaRPr lang="ja-JP" altLang="en-US" sz="32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3200" strike="dblStrike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void</a:t>
            </a:r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strike="dblStrike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Bird</a:t>
            </a:r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::sing() {</a:t>
            </a:r>
          </a:p>
          <a:p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3200" strike="dblStrike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strike="dblStrike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strike="dblStrike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ja-JP" altLang="en-US" sz="3200" strike="dblStrike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鳥が鳴く</a:t>
            </a:r>
            <a:r>
              <a:rPr lang="en-US" altLang="ja-JP" sz="3200" strike="dblStrike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ja-JP" altLang="en-US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strike="dblStrike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ja-JP" altLang="en-US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strike="dblStrike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</a:t>
            </a: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void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Bird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::fly() {</a:t>
            </a:r>
          </a:p>
          <a:p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32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ja-JP" altLang="en-US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鳥が飛ぶ</a:t>
            </a:r>
            <a:r>
              <a:rPr lang="en-US" altLang="ja-JP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ja-JP" altLang="en-US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ja-JP" altLang="en-US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</a:t>
            </a:r>
            <a:endParaRPr kumimoji="1" lang="ja-JP" altLang="en-US" sz="6000" dirty="0">
              <a:latin typeface="+mj-lt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6197916" y="2363096"/>
            <a:ext cx="478368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rgbClr val="FF0000"/>
                </a:solidFill>
              </a:rPr>
              <a:t>純粋仮想関数</a:t>
            </a:r>
            <a:r>
              <a:rPr kumimoji="1" lang="ja-JP" altLang="en-US" sz="2800" dirty="0"/>
              <a:t>となった関数の</a:t>
            </a:r>
            <a:endParaRPr kumimoji="1" lang="en-US" altLang="ja-JP" sz="2800" dirty="0"/>
          </a:p>
          <a:p>
            <a:r>
              <a:rPr kumimoji="1" lang="ja-JP" altLang="en-US" sz="2800" dirty="0"/>
              <a:t>定義は不要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52670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car.cpp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647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pPr algn="ctr"/>
            <a:r>
              <a:rPr kumimoji="1" lang="ja-JP" altLang="en-US" sz="3200" dirty="0"/>
              <a:t>変更なし</a:t>
            </a:r>
            <a:endParaRPr kumimoji="1" lang="en-US" altLang="ja-JP" sz="32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588002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(Sample507)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main()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  Bird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*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pCrow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{}, *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pChicken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{}, *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pBird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{};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pCrow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</a:t>
            </a:r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Crow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pChicken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</a:t>
            </a:r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Chicken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FF0000"/>
                </a:solidFill>
                <a:latin typeface="+mj-lt"/>
                <a:ea typeface="ＭＳ ゴシック" panose="020B0609070205080204" pitchFamily="49" charset="-128"/>
              </a:rPr>
              <a:t>pBird</a:t>
            </a:r>
            <a:r>
              <a:rPr lang="en-US" altLang="ja-JP" sz="2400" dirty="0">
                <a:solidFill>
                  <a:srgbClr val="FF0000"/>
                </a:solidFill>
                <a:latin typeface="+mj-lt"/>
                <a:ea typeface="ＭＳ ゴシック" panose="020B0609070205080204" pitchFamily="49" charset="-128"/>
              </a:rPr>
              <a:t> = new Bird();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pCrow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-&gt;fly();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pChicken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-&gt;fly();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pCrow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-&gt;sing();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pChicken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-&gt;sing();</a:t>
            </a:r>
          </a:p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  delete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pCrow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  delete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pChicken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  <a:endParaRPr kumimoji="1" lang="ja-JP" altLang="en-US" sz="7200" dirty="0">
              <a:latin typeface="+mj-lt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68CDAF3-C1EB-9C4D-0857-C709FB8C9593}"/>
              </a:ext>
            </a:extLst>
          </p:cNvPr>
          <p:cNvSpPr txBox="1"/>
          <p:nvPr/>
        </p:nvSpPr>
        <p:spPr>
          <a:xfrm>
            <a:off x="6460312" y="3762088"/>
            <a:ext cx="283122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コンパイルエラー</a:t>
            </a:r>
            <a:endParaRPr kumimoji="1" lang="en-US" altLang="ja-JP" sz="2800" dirty="0">
              <a:solidFill>
                <a:srgbClr val="FF0000"/>
              </a:solidFill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E6ECEF79-F89A-D713-6513-87B6944982BD}"/>
              </a:ext>
            </a:extLst>
          </p:cNvPr>
          <p:cNvSpPr/>
          <p:nvPr/>
        </p:nvSpPr>
        <p:spPr>
          <a:xfrm>
            <a:off x="5145932" y="3842425"/>
            <a:ext cx="1050587" cy="3696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914B94D-085E-3B48-8D84-9751A92E1DC9}"/>
              </a:ext>
            </a:extLst>
          </p:cNvPr>
          <p:cNvSpPr txBox="1"/>
          <p:nvPr/>
        </p:nvSpPr>
        <p:spPr>
          <a:xfrm>
            <a:off x="6460312" y="4621450"/>
            <a:ext cx="5133136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00B050"/>
                </a:solidFill>
              </a:rPr>
              <a:t>抽象クラスのインスタンスを</a:t>
            </a:r>
            <a:endParaRPr kumimoji="1" lang="en-US" altLang="ja-JP" sz="3200" dirty="0">
              <a:solidFill>
                <a:srgbClr val="00B050"/>
              </a:solidFill>
            </a:endParaRPr>
          </a:p>
          <a:p>
            <a:r>
              <a:rPr kumimoji="1" lang="ja-JP" altLang="en-US" sz="3200" dirty="0">
                <a:solidFill>
                  <a:srgbClr val="00B050"/>
                </a:solidFill>
              </a:rPr>
              <a:t>生成することはできない！</a:t>
            </a:r>
            <a:endParaRPr kumimoji="1" lang="en-US" altLang="ja-JP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6426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仮想デストラクタ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b="1" dirty="0">
                <a:solidFill>
                  <a:srgbClr val="FF0000"/>
                </a:solidFill>
              </a:rPr>
              <a:t>親クラスのデストラクタに</a:t>
            </a:r>
            <a:r>
              <a:rPr lang="en-US" altLang="ja-JP" b="1" dirty="0">
                <a:solidFill>
                  <a:srgbClr val="FF0000"/>
                </a:solidFill>
              </a:rPr>
              <a:t>virtual</a:t>
            </a:r>
            <a:r>
              <a:rPr lang="ja-JP" altLang="en-US" dirty="0"/>
              <a:t>を付けると</a:t>
            </a:r>
            <a:r>
              <a:rPr lang="en-US" altLang="ja-JP" dirty="0"/>
              <a:t>…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u="sng" dirty="0"/>
              <a:t>子クラスのデストラクタ実行後に</a:t>
            </a:r>
            <a:br>
              <a:rPr lang="en-US" altLang="ja-JP" u="sng" dirty="0"/>
            </a:br>
            <a:r>
              <a:rPr lang="ja-JP" altLang="en-US" u="sng" dirty="0"/>
              <a:t>親クラスのデストラクタが実行される</a:t>
            </a:r>
            <a:r>
              <a:rPr lang="ja-JP" altLang="en-US" dirty="0"/>
              <a:t>ようになる！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子クラスのデストラクタで終了時処理に処理漏れ</a:t>
            </a:r>
            <a:br>
              <a:rPr lang="en-US" altLang="ja-JP" dirty="0"/>
            </a:br>
            <a:r>
              <a:rPr lang="ja-JP" altLang="en-US" dirty="0"/>
              <a:t>があった際、親クラスのデストラクタでカバーが</a:t>
            </a:r>
            <a:br>
              <a:rPr lang="en-US" altLang="ja-JP" dirty="0"/>
            </a:br>
            <a:r>
              <a:rPr lang="ja-JP" altLang="en-US" dirty="0"/>
              <a:t>できる利点がある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0871655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仮想デストラクタ</a:t>
            </a:r>
            <a:br>
              <a:rPr lang="en-US" altLang="ja-JP" sz="1800" b="1" u="sng" dirty="0"/>
            </a:br>
            <a:br>
              <a:rPr lang="en-US" altLang="ja-JP" sz="1800" dirty="0"/>
            </a:br>
            <a:endParaRPr lang="en-US" altLang="ja-JP" sz="32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0734A8B-0AD2-89E2-3B7E-04712368DD9E}"/>
              </a:ext>
            </a:extLst>
          </p:cNvPr>
          <p:cNvSpPr/>
          <p:nvPr/>
        </p:nvSpPr>
        <p:spPr>
          <a:xfrm>
            <a:off x="1099226" y="2429270"/>
            <a:ext cx="3463047" cy="16342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Father</a:t>
            </a:r>
            <a:r>
              <a:rPr kumimoji="1" lang="ja-JP" altLang="en-US" sz="2400" dirty="0"/>
              <a:t>クラス</a:t>
            </a:r>
            <a:endParaRPr kumimoji="1" lang="en-US" altLang="ja-JP" sz="1600" dirty="0"/>
          </a:p>
          <a:p>
            <a:pPr algn="ctr"/>
            <a:br>
              <a:rPr kumimoji="1" lang="en-US" altLang="ja-JP" sz="1600" dirty="0"/>
            </a:br>
            <a:r>
              <a:rPr kumimoji="1" lang="en-US" altLang="ja-JP" sz="2400" dirty="0"/>
              <a:t>Father()</a:t>
            </a:r>
          </a:p>
          <a:p>
            <a:pPr algn="ctr"/>
            <a:r>
              <a:rPr kumimoji="1" lang="en-US" altLang="ja-JP" sz="2400" dirty="0"/>
              <a:t>~Father()</a:t>
            </a:r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649CC07-B8BD-5EF9-FD7B-DF0D1FACC156}"/>
              </a:ext>
            </a:extLst>
          </p:cNvPr>
          <p:cNvSpPr/>
          <p:nvPr/>
        </p:nvSpPr>
        <p:spPr>
          <a:xfrm>
            <a:off x="1099226" y="4664838"/>
            <a:ext cx="3463047" cy="16342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Mother</a:t>
            </a:r>
            <a:r>
              <a:rPr kumimoji="1" lang="ja-JP" altLang="en-US" sz="2400" dirty="0"/>
              <a:t>クラス</a:t>
            </a:r>
            <a:endParaRPr kumimoji="1" lang="en-US" altLang="ja-JP" sz="1600" dirty="0"/>
          </a:p>
          <a:p>
            <a:pPr algn="ctr"/>
            <a:br>
              <a:rPr kumimoji="1" lang="en-US" altLang="ja-JP" sz="1600" dirty="0"/>
            </a:br>
            <a:r>
              <a:rPr kumimoji="1" lang="en-US" altLang="ja-JP" sz="2400" dirty="0"/>
              <a:t>Mother()</a:t>
            </a:r>
          </a:p>
          <a:p>
            <a:pPr algn="ctr"/>
            <a:r>
              <a:rPr kumimoji="1" lang="en-US" altLang="ja-JP" sz="2400" b="1" dirty="0">
                <a:solidFill>
                  <a:srgbClr val="FFFF00"/>
                </a:solidFill>
              </a:rPr>
              <a:t>virtual</a:t>
            </a:r>
            <a:r>
              <a:rPr kumimoji="1" lang="en-US" altLang="ja-JP" sz="2400" dirty="0"/>
              <a:t> ~Mother()</a:t>
            </a:r>
            <a:endParaRPr kumimoji="1" lang="ja-JP" altLang="en-US" sz="24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6C86AB2-BB3B-03D0-179D-73AD4E2D8779}"/>
              </a:ext>
            </a:extLst>
          </p:cNvPr>
          <p:cNvSpPr/>
          <p:nvPr/>
        </p:nvSpPr>
        <p:spPr>
          <a:xfrm>
            <a:off x="5428034" y="2429269"/>
            <a:ext cx="3210128" cy="16342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Son</a:t>
            </a:r>
            <a:r>
              <a:rPr kumimoji="1" lang="ja-JP" altLang="en-US" sz="2400" dirty="0"/>
              <a:t>クラス</a:t>
            </a:r>
            <a:endParaRPr kumimoji="1" lang="en-US" altLang="ja-JP" sz="1600" dirty="0"/>
          </a:p>
          <a:p>
            <a:pPr algn="ctr"/>
            <a:br>
              <a:rPr kumimoji="1" lang="en-US" altLang="ja-JP" sz="1600" dirty="0"/>
            </a:br>
            <a:r>
              <a:rPr kumimoji="1" lang="en-US" altLang="ja-JP" sz="2400" dirty="0"/>
              <a:t>Son()</a:t>
            </a:r>
          </a:p>
          <a:p>
            <a:pPr algn="ctr"/>
            <a:r>
              <a:rPr kumimoji="1" lang="en-US" altLang="ja-JP" sz="2400" dirty="0"/>
              <a:t>~Son()</a:t>
            </a:r>
            <a:endParaRPr kumimoji="1" lang="ja-JP" altLang="en-US" sz="2400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23C94A7-11C1-623D-673C-2202C44C2299}"/>
              </a:ext>
            </a:extLst>
          </p:cNvPr>
          <p:cNvSpPr/>
          <p:nvPr/>
        </p:nvSpPr>
        <p:spPr>
          <a:xfrm>
            <a:off x="5414253" y="4664837"/>
            <a:ext cx="3210128" cy="163424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Daughter</a:t>
            </a:r>
            <a:r>
              <a:rPr kumimoji="1" lang="ja-JP" altLang="en-US" sz="2400" dirty="0"/>
              <a:t>クラス</a:t>
            </a:r>
            <a:endParaRPr kumimoji="1" lang="en-US" altLang="ja-JP" sz="1600" dirty="0"/>
          </a:p>
          <a:p>
            <a:pPr algn="ctr"/>
            <a:br>
              <a:rPr kumimoji="1" lang="en-US" altLang="ja-JP" sz="1600" dirty="0"/>
            </a:br>
            <a:r>
              <a:rPr kumimoji="1" lang="en-US" altLang="ja-JP" sz="2400" dirty="0"/>
              <a:t>Daughter()</a:t>
            </a:r>
          </a:p>
          <a:p>
            <a:pPr algn="ctr"/>
            <a:r>
              <a:rPr kumimoji="1" lang="en-US" altLang="ja-JP" sz="2400" dirty="0"/>
              <a:t>~Daughter ()</a:t>
            </a:r>
            <a:endParaRPr kumimoji="1" lang="ja-JP" altLang="en-US" sz="24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B3A87FD9-82C0-56A1-E9C4-C219816BBB21}"/>
              </a:ext>
            </a:extLst>
          </p:cNvPr>
          <p:cNvSpPr/>
          <p:nvPr/>
        </p:nvSpPr>
        <p:spPr>
          <a:xfrm>
            <a:off x="4656712" y="3025301"/>
            <a:ext cx="676883" cy="55447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3B7FE7A-023A-D843-7A35-567FAFA77064}"/>
              </a:ext>
            </a:extLst>
          </p:cNvPr>
          <p:cNvSpPr txBox="1"/>
          <p:nvPr/>
        </p:nvSpPr>
        <p:spPr>
          <a:xfrm>
            <a:off x="4656712" y="26559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継承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C46FA960-5266-2E51-66CE-383049A32AE9}"/>
              </a:ext>
            </a:extLst>
          </p:cNvPr>
          <p:cNvSpPr/>
          <p:nvPr/>
        </p:nvSpPr>
        <p:spPr>
          <a:xfrm>
            <a:off x="4667908" y="5204723"/>
            <a:ext cx="676883" cy="55447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73E775D-1004-0E51-3724-7E9D5883FF86}"/>
              </a:ext>
            </a:extLst>
          </p:cNvPr>
          <p:cNvSpPr txBox="1"/>
          <p:nvPr/>
        </p:nvSpPr>
        <p:spPr>
          <a:xfrm>
            <a:off x="4667908" y="48353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継承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83074F2-28F0-595B-36C5-687C5BAF59C6}"/>
              </a:ext>
            </a:extLst>
          </p:cNvPr>
          <p:cNvSpPr txBox="1"/>
          <p:nvPr/>
        </p:nvSpPr>
        <p:spPr>
          <a:xfrm>
            <a:off x="9286945" y="2212391"/>
            <a:ext cx="2486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インスタンス消去時</a:t>
            </a:r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8F75C8A-412D-838B-54A7-B2BC66156F90}"/>
              </a:ext>
            </a:extLst>
          </p:cNvPr>
          <p:cNvSpPr txBox="1"/>
          <p:nvPr/>
        </p:nvSpPr>
        <p:spPr>
          <a:xfrm>
            <a:off x="9286945" y="2840635"/>
            <a:ext cx="22333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~Son()</a:t>
            </a:r>
            <a:r>
              <a:rPr kumimoji="1" lang="ja-JP" altLang="en-US" sz="2800" dirty="0"/>
              <a:t>のみ</a:t>
            </a:r>
            <a:endParaRPr kumimoji="1" lang="en-US" altLang="ja-JP" sz="2800" dirty="0"/>
          </a:p>
          <a:p>
            <a:r>
              <a:rPr kumimoji="1" lang="ja-JP" altLang="en-US" sz="2800" dirty="0"/>
              <a:t>　実行される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B7AD631-01F8-B329-5EA1-1A4238214499}"/>
              </a:ext>
            </a:extLst>
          </p:cNvPr>
          <p:cNvSpPr txBox="1"/>
          <p:nvPr/>
        </p:nvSpPr>
        <p:spPr>
          <a:xfrm>
            <a:off x="9286945" y="4631962"/>
            <a:ext cx="263565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~Daughter()</a:t>
            </a:r>
            <a:br>
              <a:rPr kumimoji="1" lang="en-US" altLang="ja-JP" sz="2800" dirty="0"/>
            </a:br>
            <a:r>
              <a:rPr kumimoji="1" lang="ja-JP" altLang="en-US" sz="2800" dirty="0"/>
              <a:t>　のあとに</a:t>
            </a:r>
            <a:endParaRPr kumimoji="1" lang="en-US" altLang="ja-JP" sz="2800" dirty="0"/>
          </a:p>
          <a:p>
            <a:r>
              <a:rPr kumimoji="1" lang="en-US" altLang="ja-JP" sz="2800" dirty="0"/>
              <a:t>~Mother()</a:t>
            </a:r>
            <a:br>
              <a:rPr kumimoji="1" lang="en-US" altLang="ja-JP" sz="2800" dirty="0"/>
            </a:br>
            <a:r>
              <a:rPr kumimoji="1" lang="ja-JP" altLang="en-US" sz="2800" dirty="0"/>
              <a:t>　が実行される</a:t>
            </a: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BC14395-BB2F-1371-2992-4D54C5AF3549}"/>
              </a:ext>
            </a:extLst>
          </p:cNvPr>
          <p:cNvCxnSpPr/>
          <p:nvPr/>
        </p:nvCxnSpPr>
        <p:spPr>
          <a:xfrm>
            <a:off x="661481" y="4270441"/>
            <a:ext cx="113132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矢印: 下 16">
            <a:extLst>
              <a:ext uri="{FF2B5EF4-FFF2-40B4-BE49-F238E27FC236}">
                <a16:creationId xmlns:a16="http://schemas.microsoft.com/office/drawing/2014/main" id="{BD051ACD-1EE9-CEEB-181A-198D38D8DAB1}"/>
              </a:ext>
            </a:extLst>
          </p:cNvPr>
          <p:cNvSpPr/>
          <p:nvPr/>
        </p:nvSpPr>
        <p:spPr>
          <a:xfrm flipV="1">
            <a:off x="1653702" y="6322640"/>
            <a:ext cx="291830" cy="340468"/>
          </a:xfrm>
          <a:prstGeom prst="downArrow">
            <a:avLst>
              <a:gd name="adj1" fmla="val 3000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052B489-079E-09AA-4955-C08F730D2868}"/>
              </a:ext>
            </a:extLst>
          </p:cNvPr>
          <p:cNvSpPr txBox="1"/>
          <p:nvPr/>
        </p:nvSpPr>
        <p:spPr>
          <a:xfrm>
            <a:off x="1004787" y="2002162"/>
            <a:ext cx="5761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親クラス　　　　　　　　　　　　　　　　子クラス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C539543-CF08-4363-9F30-0B9DD1EEEC82}"/>
              </a:ext>
            </a:extLst>
          </p:cNvPr>
          <p:cNvSpPr txBox="1"/>
          <p:nvPr/>
        </p:nvSpPr>
        <p:spPr>
          <a:xfrm>
            <a:off x="1004787" y="4255658"/>
            <a:ext cx="5761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親クラス　　　　　　　　　　　　　　　　子クラス</a:t>
            </a:r>
          </a:p>
        </p:txBody>
      </p:sp>
    </p:spTree>
    <p:extLst>
      <p:ext uri="{BB962C8B-B14F-4D97-AF65-F5344CB8AC3E}">
        <p14:creationId xmlns:p14="http://schemas.microsoft.com/office/powerpoint/2010/main" val="128364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</a:p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car.h</a:t>
            </a:r>
            <a:r>
              <a:rPr kumimoji="1" lang="en-US" altLang="ja-JP" sz="2400"/>
              <a:t>”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180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>
                <a:solidFill>
                  <a:srgbClr val="FF0000"/>
                </a:solidFill>
              </a:rPr>
              <a:t>Ambulance::Ambulance() :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m_number</a:t>
            </a:r>
            <a:r>
              <a:rPr kumimoji="1" lang="en-US" altLang="ja-JP" sz="2400" dirty="0">
                <a:solidFill>
                  <a:srgbClr val="FF0000"/>
                </a:solidFill>
              </a:rPr>
              <a:t>(119) 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クラスのインスタンス生成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Ambulance::~Ambulance() 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クラスのインスタンス消去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void Ambulance::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FF0000"/>
                </a:solidFill>
              </a:rPr>
              <a:t>(){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救急救命活動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 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呼び出しは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m_number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番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 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554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“Car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クラスの処理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/>
              <a:t>    Car*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 = new Car();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(40);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-&gt;drive(1.5);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総移動距離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&lt;&lt; “km”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delete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14691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クラスの処理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Ambulance*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 = new Ambulance();</a:t>
            </a:r>
            <a:r>
              <a:rPr kumimoji="1" lang="ja-JP" altLang="en-US" sz="2400" dirty="0">
                <a:solidFill>
                  <a:srgbClr val="FF0000"/>
                </a:solidFill>
              </a:rPr>
              <a:t>　　　　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setSpeed</a:t>
            </a:r>
            <a:r>
              <a:rPr kumimoji="1" lang="en-US" altLang="ja-JP" sz="2400" dirty="0">
                <a:solidFill>
                  <a:srgbClr val="FF0000"/>
                </a:solidFill>
              </a:rPr>
              <a:t>(60);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-&gt;drive(2);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総移動距離</a:t>
            </a:r>
            <a:r>
              <a:rPr kumimoji="1" lang="en-US" altLang="ja-JP" sz="2400" dirty="0">
                <a:solidFill>
                  <a:srgbClr val="FF0000"/>
                </a:solidFill>
              </a:rPr>
              <a:t>:”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getMigration</a:t>
            </a:r>
            <a:r>
              <a:rPr kumimoji="1" lang="en-US" altLang="ja-JP" sz="2400" dirty="0">
                <a:solidFill>
                  <a:srgbClr val="FF0000"/>
                </a:solidFill>
              </a:rPr>
              <a:t>() 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     &lt;&lt; “km”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FF0000"/>
                </a:solidFill>
              </a:rPr>
              <a:t>();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delete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  return 0;</a:t>
            </a:r>
          </a:p>
          <a:p>
            <a:r>
              <a:rPr kumimoji="1" lang="en-US" altLang="ja-JP" sz="2400" dirty="0"/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115730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コンパイルの仕方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コマンドプロンプトで次のコマンドを入力する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cl </a:t>
            </a:r>
            <a:r>
              <a:rPr kumimoji="1" lang="en-US" altLang="ja-JP" dirty="0">
                <a:solidFill>
                  <a:srgbClr val="FF0000"/>
                </a:solidFill>
              </a:rPr>
              <a:t>/</a:t>
            </a:r>
            <a:r>
              <a:rPr kumimoji="1" lang="en-US" altLang="ja-JP" dirty="0" err="1">
                <a:solidFill>
                  <a:srgbClr val="FF0000"/>
                </a:solidFill>
              </a:rPr>
              <a:t>EHsc</a:t>
            </a:r>
            <a:r>
              <a:rPr kumimoji="1" lang="en-US" altLang="ja-JP" dirty="0"/>
              <a:t> main.cpp car.cpp ambulance.cpp</a:t>
            </a:r>
            <a:br>
              <a:rPr kumimoji="1" lang="en-US" altLang="ja-JP" sz="4400" dirty="0"/>
            </a:br>
            <a:r>
              <a:rPr kumimoji="1" lang="ja-JP" altLang="en-US" sz="4400" dirty="0"/>
              <a:t>　　　　　　　　　　　　</a:t>
            </a:r>
            <a:r>
              <a:rPr lang="en-US" altLang="ja-JP" sz="2800" dirty="0">
                <a:solidFill>
                  <a:srgbClr val="00B050"/>
                </a:solidFill>
              </a:rPr>
              <a:t>※</a:t>
            </a:r>
            <a:r>
              <a:rPr lang="ja-JP" altLang="en-US" sz="2800" dirty="0">
                <a:solidFill>
                  <a:srgbClr val="00B050"/>
                </a:solidFill>
              </a:rPr>
              <a:t>すべての</a:t>
            </a:r>
            <a:r>
              <a:rPr lang="en-US" altLang="ja-JP" sz="2800" dirty="0" err="1">
                <a:solidFill>
                  <a:srgbClr val="00B050"/>
                </a:solidFill>
              </a:rPr>
              <a:t>cpp</a:t>
            </a:r>
            <a:r>
              <a:rPr lang="ja-JP" altLang="en-US" sz="2800" dirty="0">
                <a:solidFill>
                  <a:srgbClr val="00B050"/>
                </a:solidFill>
              </a:rPr>
              <a:t>ファイルを列挙してください</a:t>
            </a:r>
            <a:br>
              <a:rPr lang="en-US" altLang="ja-JP" sz="2800" dirty="0">
                <a:solidFill>
                  <a:srgbClr val="00B050"/>
                </a:solidFill>
              </a:rPr>
            </a:br>
            <a:br>
              <a:rPr lang="en-US" altLang="ja-JP" dirty="0"/>
            </a:br>
            <a:r>
              <a:rPr lang="ja-JP" altLang="en-US" dirty="0"/>
              <a:t>成功したら、</a:t>
            </a:r>
            <a:r>
              <a:rPr lang="en-US" altLang="ja-JP" dirty="0"/>
              <a:t>main.exe</a:t>
            </a:r>
            <a:r>
              <a:rPr lang="ja-JP" altLang="en-US" dirty="0"/>
              <a:t>を実行して結果を確認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4145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4858</TotalTime>
  <Words>3500</Words>
  <Application>Microsoft Office PowerPoint</Application>
  <PresentationFormat>ワイド画面</PresentationFormat>
  <Paragraphs>474</Paragraphs>
  <Slides>42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42</vt:i4>
      </vt:variant>
    </vt:vector>
  </HeadingPairs>
  <TitlesOfParts>
    <vt:vector size="47" baseType="lpstr">
      <vt:lpstr>BIZ UDPゴシック</vt:lpstr>
      <vt:lpstr>ＭＳ ゴシック</vt:lpstr>
      <vt:lpstr>0xProto</vt:lpstr>
      <vt:lpstr>Arial</vt:lpstr>
      <vt:lpstr>Office Theme</vt:lpstr>
      <vt:lpstr>継承とポリモーフィズム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継承の特徴</vt:lpstr>
      <vt:lpstr>継承の特徴</vt:lpstr>
      <vt:lpstr>継承の特徴</vt:lpstr>
      <vt:lpstr>継承の特徴</vt:lpstr>
      <vt:lpstr>継承の特徴</vt:lpstr>
      <vt:lpstr>継承</vt:lpstr>
      <vt:lpstr>継承の特徴</vt:lpstr>
      <vt:lpstr>継承</vt:lpstr>
      <vt:lpstr>ポリモーフィズム</vt:lpstr>
      <vt:lpstr>ポリモーフィズム（オーバーロード）</vt:lpstr>
      <vt:lpstr>ポリモーフィズム（オーバーロード）</vt:lpstr>
      <vt:lpstr>ポリモーフィズム</vt:lpstr>
      <vt:lpstr>ポリモーフィズム（オーバーロード）</vt:lpstr>
      <vt:lpstr>ポリモーフィズム（オーバーロード）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kic_gamesoft</cp:lastModifiedBy>
  <cp:revision>178</cp:revision>
  <dcterms:created xsi:type="dcterms:W3CDTF">2024-07-09T01:55:23Z</dcterms:created>
  <dcterms:modified xsi:type="dcterms:W3CDTF">2024-10-07T01:10:53Z</dcterms:modified>
</cp:coreProperties>
</file>