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381" r:id="rId3"/>
    <p:sldId id="382" r:id="rId4"/>
    <p:sldId id="389" r:id="rId5"/>
    <p:sldId id="390" r:id="rId6"/>
    <p:sldId id="391" r:id="rId7"/>
    <p:sldId id="392" r:id="rId8"/>
    <p:sldId id="393" r:id="rId9"/>
    <p:sldId id="383" r:id="rId10"/>
    <p:sldId id="384" r:id="rId11"/>
    <p:sldId id="385" r:id="rId12"/>
    <p:sldId id="398" r:id="rId13"/>
    <p:sldId id="386" r:id="rId14"/>
    <p:sldId id="387" r:id="rId15"/>
    <p:sldId id="388" r:id="rId16"/>
    <p:sldId id="399" r:id="rId17"/>
    <p:sldId id="395" r:id="rId18"/>
    <p:sldId id="396" r:id="rId19"/>
    <p:sldId id="39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PracVector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PracVector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PracVector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PracVector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b="1" dirty="0">
                <a:solidFill>
                  <a:srgbClr val="0070C0"/>
                </a:solidFill>
              </a:rPr>
              <a:t>参照渡し</a:t>
            </a:r>
            <a:br>
              <a:rPr lang="en-US" altLang="ja-JP" b="1" dirty="0">
                <a:solidFill>
                  <a:srgbClr val="0070C0"/>
                </a:solidFill>
              </a:rPr>
            </a:br>
            <a:endParaRPr lang="en-US" altLang="ja-JP" b="1" dirty="0">
              <a:solidFill>
                <a:srgbClr val="0070C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int&amp;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b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6F1ACB-1756-4434-A1B6-FA53F5AA054F}"/>
              </a:ext>
            </a:extLst>
          </p:cNvPr>
          <p:cNvSpPr txBox="1"/>
          <p:nvPr/>
        </p:nvSpPr>
        <p:spPr>
          <a:xfrm>
            <a:off x="8417858" y="1964353"/>
            <a:ext cx="20313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実行結果</a:t>
            </a:r>
            <a:endParaRPr kumimoji="1" lang="en-US" altLang="ja-JP" sz="3600" dirty="0"/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/>
              <a:t>b:200</a:t>
            </a:r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>
                <a:solidFill>
                  <a:srgbClr val="FF0000"/>
                </a:solidFill>
              </a:rPr>
              <a:t>b:1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06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b="1" dirty="0">
                <a:solidFill>
                  <a:srgbClr val="0070C0"/>
                </a:solidFill>
              </a:rPr>
              <a:t>参照渡し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</a:t>
            </a:r>
            <a:r>
              <a:rPr kumimoji="1" lang="en-US" altLang="ja-JP" sz="2400" dirty="0">
                <a:solidFill>
                  <a:srgbClr val="FF0000"/>
                </a:solidFill>
              </a:rPr>
              <a:t>&amp;</a:t>
            </a:r>
            <a:r>
              <a:rPr kumimoji="1" lang="en-US" altLang="ja-JP" sz="2400" dirty="0"/>
              <a:t>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</a:t>
            </a:r>
            <a:r>
              <a:rPr kumimoji="1" lang="en-US" altLang="ja-JP" sz="2400" dirty="0">
                <a:solidFill>
                  <a:srgbClr val="00B050"/>
                </a:solidFill>
              </a:rPr>
              <a:t>b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00B050"/>
                </a:solidFill>
              </a:rPr>
              <a:t>b</a:t>
            </a:r>
            <a:r>
              <a:rPr kumimoji="1" lang="en-US" altLang="ja-JP" sz="2400" dirty="0"/>
              <a:t>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6F1ACB-1756-4434-A1B6-FA53F5AA054F}"/>
              </a:ext>
            </a:extLst>
          </p:cNvPr>
          <p:cNvSpPr txBox="1"/>
          <p:nvPr/>
        </p:nvSpPr>
        <p:spPr>
          <a:xfrm>
            <a:off x="8417858" y="1964353"/>
            <a:ext cx="20313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実行結果</a:t>
            </a:r>
            <a:endParaRPr kumimoji="1" lang="en-US" altLang="ja-JP" sz="3600" dirty="0"/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/>
              <a:t>b:200</a:t>
            </a:r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>
                <a:solidFill>
                  <a:srgbClr val="FF0000"/>
                </a:solidFill>
              </a:rPr>
              <a:t>b:1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F39AC00B-D7DE-42A7-BE36-7F325FA0E9CC}"/>
              </a:ext>
            </a:extLst>
          </p:cNvPr>
          <p:cNvSpPr/>
          <p:nvPr/>
        </p:nvSpPr>
        <p:spPr>
          <a:xfrm>
            <a:off x="4894729" y="1208145"/>
            <a:ext cx="331695" cy="797850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25C467-2AF4-459C-9A80-489A00C249FC}"/>
              </a:ext>
            </a:extLst>
          </p:cNvPr>
          <p:cNvSpPr txBox="1"/>
          <p:nvPr/>
        </p:nvSpPr>
        <p:spPr>
          <a:xfrm>
            <a:off x="5148283" y="792646"/>
            <a:ext cx="4049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引数リストの変数名の前に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＆を付けると参照渡しとなる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6C72B52-8829-E98C-E8EF-F4E719517584}"/>
              </a:ext>
            </a:extLst>
          </p:cNvPr>
          <p:cNvSpPr txBox="1"/>
          <p:nvPr/>
        </p:nvSpPr>
        <p:spPr>
          <a:xfrm>
            <a:off x="3080617" y="3350174"/>
            <a:ext cx="4432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関数の引数に＆を付けるだけで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普通の変数のように使用可能</a:t>
            </a:r>
            <a:endParaRPr kumimoji="1" lang="en-US" altLang="ja-JP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8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dirty="0">
                <a:solidFill>
                  <a:srgbClr val="00B050"/>
                </a:solidFill>
              </a:rPr>
              <a:t>ポインタ</a:t>
            </a:r>
            <a:r>
              <a:rPr lang="ja-JP" altLang="en-US" dirty="0"/>
              <a:t>渡し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</a:t>
            </a:r>
            <a:r>
              <a:rPr kumimoji="1" lang="en-US" altLang="ja-JP" sz="2400" dirty="0">
                <a:solidFill>
                  <a:srgbClr val="FF0000"/>
                </a:solidFill>
              </a:rPr>
              <a:t>*</a:t>
            </a:r>
            <a:r>
              <a:rPr kumimoji="1" lang="en-US" altLang="ja-JP" sz="2400" dirty="0"/>
              <a:t>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*</a:t>
            </a:r>
            <a:r>
              <a:rPr kumimoji="1" lang="en-US" altLang="ja-JP" sz="2400" dirty="0"/>
              <a:t>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FF0000"/>
                </a:solidFill>
              </a:rPr>
              <a:t>*</a:t>
            </a:r>
            <a:r>
              <a:rPr kumimoji="1" lang="en-US" altLang="ja-JP" sz="2400" dirty="0"/>
              <a:t>b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</a:t>
            </a:r>
            <a:r>
              <a:rPr kumimoji="1" lang="en-US" altLang="ja-JP" sz="2400" dirty="0">
                <a:solidFill>
                  <a:srgbClr val="FF0000"/>
                </a:solidFill>
              </a:rPr>
              <a:t>&amp;</a:t>
            </a:r>
            <a:r>
              <a:rPr kumimoji="1" lang="en-US" altLang="ja-JP" sz="2400" dirty="0"/>
              <a:t>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6F1ACB-1756-4434-A1B6-FA53F5AA054F}"/>
              </a:ext>
            </a:extLst>
          </p:cNvPr>
          <p:cNvSpPr txBox="1"/>
          <p:nvPr/>
        </p:nvSpPr>
        <p:spPr>
          <a:xfrm>
            <a:off x="8417858" y="1964353"/>
            <a:ext cx="20313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実行結果</a:t>
            </a:r>
            <a:endParaRPr kumimoji="1" lang="en-US" altLang="ja-JP" sz="3600" dirty="0"/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/>
              <a:t>b:200</a:t>
            </a:r>
          </a:p>
          <a:p>
            <a:r>
              <a:rPr kumimoji="1" lang="en-US" altLang="ja-JP" sz="3600" dirty="0"/>
              <a:t>a:100</a:t>
            </a:r>
          </a:p>
          <a:p>
            <a:r>
              <a:rPr kumimoji="1" lang="en-US" altLang="ja-JP" sz="3600" dirty="0">
                <a:solidFill>
                  <a:srgbClr val="FF0000"/>
                </a:solidFill>
              </a:rPr>
              <a:t>b:1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A38EC8-0942-268F-1D79-247885515A33}"/>
              </a:ext>
            </a:extLst>
          </p:cNvPr>
          <p:cNvSpPr txBox="1"/>
          <p:nvPr/>
        </p:nvSpPr>
        <p:spPr>
          <a:xfrm>
            <a:off x="3064212" y="3206164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ポインタになるので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間接参照演算子＊が必要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D1DDF5-8D13-2F5E-54E2-5E52B3530CF6}"/>
              </a:ext>
            </a:extLst>
          </p:cNvPr>
          <p:cNvSpPr txBox="1"/>
          <p:nvPr/>
        </p:nvSpPr>
        <p:spPr>
          <a:xfrm>
            <a:off x="3873929" y="4892646"/>
            <a:ext cx="325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関数実行時に＆が必要</a:t>
            </a:r>
          </a:p>
        </p:txBody>
      </p:sp>
    </p:spTree>
    <p:extLst>
      <p:ext uri="{BB962C8B-B14F-4D97-AF65-F5344CB8AC3E}">
        <p14:creationId xmlns:p14="http://schemas.microsoft.com/office/powerpoint/2010/main" val="170056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19" y="370769"/>
            <a:ext cx="10515600" cy="797850"/>
          </a:xfrm>
        </p:spPr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b="1" dirty="0">
                <a:solidFill>
                  <a:srgbClr val="0070C0"/>
                </a:solidFill>
              </a:rPr>
              <a:t>参照渡し</a:t>
            </a:r>
            <a:r>
              <a:rPr lang="ja-JP" altLang="en-US" dirty="0"/>
              <a:t>の仕組み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DF46B9-D454-495A-B0FD-1E13F2F4843D}"/>
              </a:ext>
            </a:extLst>
          </p:cNvPr>
          <p:cNvSpPr txBox="1"/>
          <p:nvPr/>
        </p:nvSpPr>
        <p:spPr>
          <a:xfrm>
            <a:off x="923363" y="1964353"/>
            <a:ext cx="9843249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4000" dirty="0"/>
              <a:t>void </a:t>
            </a:r>
            <a:r>
              <a:rPr kumimoji="1" lang="en-US" altLang="ja-JP" sz="4000" dirty="0" err="1"/>
              <a:t>kansu</a:t>
            </a:r>
            <a:r>
              <a:rPr kumimoji="1" lang="en-US" altLang="ja-JP" sz="4000" dirty="0"/>
              <a:t>(int a, int</a:t>
            </a:r>
            <a:r>
              <a:rPr kumimoji="1" lang="en-US" altLang="ja-JP" sz="4000" dirty="0">
                <a:solidFill>
                  <a:srgbClr val="FF0000"/>
                </a:solidFill>
              </a:rPr>
              <a:t>&amp;</a:t>
            </a:r>
            <a:r>
              <a:rPr kumimoji="1" lang="en-US" altLang="ja-JP" sz="4000" dirty="0"/>
              <a:t> b){</a:t>
            </a:r>
          </a:p>
          <a:p>
            <a:r>
              <a:rPr kumimoji="1" lang="en-US" altLang="ja-JP" sz="4000" dirty="0"/>
              <a:t>	</a:t>
            </a:r>
            <a:r>
              <a:rPr kumimoji="1" lang="en-US" altLang="ja-JP" sz="4000" dirty="0" err="1"/>
              <a:t>cout</a:t>
            </a:r>
            <a:r>
              <a:rPr kumimoji="1" lang="en-US" altLang="ja-JP" sz="4000" dirty="0"/>
              <a:t>	&lt;&lt; “a:” &lt;&lt; a &lt;&lt; </a:t>
            </a:r>
            <a:r>
              <a:rPr kumimoji="1" lang="en-US" altLang="ja-JP" sz="4000" dirty="0" err="1"/>
              <a:t>endl</a:t>
            </a:r>
            <a:endParaRPr kumimoji="1" lang="en-US" altLang="ja-JP" sz="4000" dirty="0"/>
          </a:p>
          <a:p>
            <a:r>
              <a:rPr kumimoji="1" lang="en-US" altLang="ja-JP" sz="4000" dirty="0"/>
              <a:t>		</a:t>
            </a:r>
            <a:r>
              <a:rPr kumimoji="1" lang="ja-JP" altLang="en-US" sz="4000" dirty="0"/>
              <a:t>　</a:t>
            </a:r>
            <a:r>
              <a:rPr kumimoji="1" lang="en-US" altLang="ja-JP" sz="4000" dirty="0"/>
              <a:t>	&lt;&lt; “b:” &lt;&lt; b &lt;&lt; </a:t>
            </a:r>
            <a:r>
              <a:rPr kumimoji="1" lang="en-US" altLang="ja-JP" sz="4000" dirty="0" err="1"/>
              <a:t>endl</a:t>
            </a:r>
            <a:r>
              <a:rPr kumimoji="1" lang="en-US" altLang="ja-JP" sz="4000" dirty="0"/>
              <a:t>;</a:t>
            </a:r>
          </a:p>
          <a:p>
            <a:r>
              <a:rPr kumimoji="1" lang="en-US" altLang="ja-JP" sz="4000" dirty="0"/>
              <a:t>	a = 0;</a:t>
            </a:r>
          </a:p>
          <a:p>
            <a:r>
              <a:rPr kumimoji="1" lang="en-US" altLang="ja-JP" sz="4000" dirty="0"/>
              <a:t>	b = 1;</a:t>
            </a:r>
          </a:p>
          <a:p>
            <a:r>
              <a:rPr kumimoji="1" lang="en-US" altLang="ja-JP" sz="4000" dirty="0"/>
              <a:t>}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25C467-2AF4-459C-9A80-489A00C249FC}"/>
              </a:ext>
            </a:extLst>
          </p:cNvPr>
          <p:cNvSpPr txBox="1"/>
          <p:nvPr/>
        </p:nvSpPr>
        <p:spPr>
          <a:xfrm>
            <a:off x="2957460" y="3072349"/>
            <a:ext cx="8823249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＆</a:t>
            </a:r>
            <a:r>
              <a:rPr kumimoji="1" lang="ja-JP" altLang="en-US" sz="3200" dirty="0"/>
              <a:t>を付けることで、引数となる</a:t>
            </a:r>
            <a:r>
              <a:rPr kumimoji="1" lang="ja-JP" altLang="en-US" sz="3200" dirty="0">
                <a:solidFill>
                  <a:srgbClr val="00B0F0"/>
                </a:solidFill>
              </a:rPr>
              <a:t>変数のアドレス</a:t>
            </a:r>
            <a:r>
              <a:rPr kumimoji="1" lang="ja-JP" altLang="en-US" sz="3200" dirty="0"/>
              <a:t>を</a:t>
            </a:r>
            <a:endParaRPr kumimoji="1" lang="en-US" altLang="ja-JP" sz="3200" dirty="0"/>
          </a:p>
          <a:p>
            <a:r>
              <a:rPr kumimoji="1" lang="ja-JP" altLang="en-US" sz="3200" dirty="0"/>
              <a:t>関数側で受け取り、その</a:t>
            </a:r>
            <a:r>
              <a:rPr kumimoji="1" lang="ja-JP" altLang="en-US" sz="3200" dirty="0">
                <a:solidFill>
                  <a:srgbClr val="00B050"/>
                </a:solidFill>
              </a:rPr>
              <a:t>アドレスに別の変数名を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>
                <a:solidFill>
                  <a:srgbClr val="00B050"/>
                </a:solidFill>
              </a:rPr>
              <a:t>割り当て</a:t>
            </a:r>
            <a:r>
              <a:rPr kumimoji="1" lang="ja-JP" altLang="en-US" sz="3200" dirty="0"/>
              <a:t>て、関数の中で使えるようになる仕組み</a:t>
            </a:r>
          </a:p>
        </p:txBody>
      </p:sp>
    </p:spTree>
    <p:extLst>
      <p:ext uri="{BB962C8B-B14F-4D97-AF65-F5344CB8AC3E}">
        <p14:creationId xmlns:p14="http://schemas.microsoft.com/office/powerpoint/2010/main" val="124565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</p:spPr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関数の</a:t>
            </a:r>
            <a:r>
              <a:rPr lang="ja-JP" altLang="en-US" b="1" dirty="0">
                <a:solidFill>
                  <a:srgbClr val="0070C0"/>
                </a:solidFill>
              </a:rPr>
              <a:t>参照渡し</a:t>
            </a:r>
            <a:r>
              <a:rPr lang="ja-JP" altLang="en-US" dirty="0"/>
              <a:t>の仕組み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4E9312-A20F-4B97-884C-325504C6B8C3}"/>
              </a:ext>
            </a:extLst>
          </p:cNvPr>
          <p:cNvSpPr/>
          <p:nvPr/>
        </p:nvSpPr>
        <p:spPr>
          <a:xfrm>
            <a:off x="10163142" y="1573752"/>
            <a:ext cx="1620957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a(main)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F792DF1-2F40-4EC5-878E-BC754774605D}"/>
              </a:ext>
            </a:extLst>
          </p:cNvPr>
          <p:cNvSpPr txBox="1"/>
          <p:nvPr/>
        </p:nvSpPr>
        <p:spPr>
          <a:xfrm>
            <a:off x="8859550" y="1183002"/>
            <a:ext cx="110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アドレス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2C1C8D-9E10-4039-82AE-BADDA481C2C3}"/>
              </a:ext>
            </a:extLst>
          </p:cNvPr>
          <p:cNvSpPr/>
          <p:nvPr/>
        </p:nvSpPr>
        <p:spPr>
          <a:xfrm>
            <a:off x="10163141" y="2107680"/>
            <a:ext cx="1620957" cy="794546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b(main)</a:t>
            </a: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b(</a:t>
            </a:r>
            <a:r>
              <a:rPr kumimoji="1" lang="en-US" altLang="ja-JP" dirty="0" err="1">
                <a:solidFill>
                  <a:schemeClr val="tx1"/>
                </a:solidFill>
              </a:rPr>
              <a:t>kansu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78CA3E-404E-4455-AD1E-820ADE1996E1}"/>
              </a:ext>
            </a:extLst>
          </p:cNvPr>
          <p:cNvSpPr/>
          <p:nvPr/>
        </p:nvSpPr>
        <p:spPr>
          <a:xfrm>
            <a:off x="10163139" y="2912061"/>
            <a:ext cx="1620957" cy="52322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a(</a:t>
            </a:r>
            <a:r>
              <a:rPr kumimoji="1" lang="en-US" altLang="ja-JP" dirty="0" err="1">
                <a:solidFill>
                  <a:schemeClr val="tx1"/>
                </a:solidFill>
              </a:rPr>
              <a:t>kansu</a:t>
            </a:r>
            <a:r>
              <a:rPr kumimoji="1" lang="en-US" altLang="ja-JP" dirty="0">
                <a:solidFill>
                  <a:schemeClr val="tx1"/>
                </a:solidFill>
              </a:rPr>
              <a:t>)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84BB8FF-BBBD-486E-99D6-A6A2AA52E981}"/>
              </a:ext>
            </a:extLst>
          </p:cNvPr>
          <p:cNvSpPr/>
          <p:nvPr/>
        </p:nvSpPr>
        <p:spPr>
          <a:xfrm>
            <a:off x="10163139" y="3445116"/>
            <a:ext cx="1620957" cy="5232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6CC749F-7319-4215-9C7F-25C3CCAE89E8}"/>
              </a:ext>
            </a:extLst>
          </p:cNvPr>
          <p:cNvSpPr txBox="1"/>
          <p:nvPr/>
        </p:nvSpPr>
        <p:spPr>
          <a:xfrm>
            <a:off x="8744142" y="1650696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0</a:t>
            </a:r>
            <a:r>
              <a:rPr kumimoji="1" lang="ja-JP" altLang="en-US" sz="2000" dirty="0"/>
              <a:t>ｘ</a:t>
            </a:r>
            <a:r>
              <a:rPr kumimoji="1" lang="en-US" altLang="ja-JP" sz="2000" dirty="0"/>
              <a:t>01A300</a:t>
            </a:r>
            <a:endParaRPr kumimoji="1" lang="ja-JP" altLang="en-US" sz="2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30E6D1-5143-42BD-8340-E9C32CDCCBEC}"/>
              </a:ext>
            </a:extLst>
          </p:cNvPr>
          <p:cNvSpPr txBox="1"/>
          <p:nvPr/>
        </p:nvSpPr>
        <p:spPr>
          <a:xfrm>
            <a:off x="8744142" y="2338737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0</a:t>
            </a:r>
            <a:r>
              <a:rPr kumimoji="1" lang="ja-JP" altLang="en-US" sz="2000" dirty="0">
                <a:solidFill>
                  <a:srgbClr val="FF0000"/>
                </a:solidFill>
              </a:rPr>
              <a:t>ｘ</a:t>
            </a:r>
            <a:r>
              <a:rPr kumimoji="1" lang="en-US" altLang="ja-JP" sz="2000" dirty="0">
                <a:solidFill>
                  <a:srgbClr val="FF0000"/>
                </a:solidFill>
              </a:rPr>
              <a:t>01A304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C5A56E-17BA-49F8-8FED-C57944FCF37C}"/>
              </a:ext>
            </a:extLst>
          </p:cNvPr>
          <p:cNvSpPr txBox="1"/>
          <p:nvPr/>
        </p:nvSpPr>
        <p:spPr>
          <a:xfrm>
            <a:off x="8744142" y="2989004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0</a:t>
            </a:r>
            <a:r>
              <a:rPr kumimoji="1" lang="ja-JP" altLang="en-US" sz="2000" dirty="0"/>
              <a:t>ｘ</a:t>
            </a:r>
            <a:r>
              <a:rPr kumimoji="1" lang="en-US" altLang="ja-JP" sz="2000" dirty="0"/>
              <a:t>01A308</a:t>
            </a:r>
            <a:endParaRPr kumimoji="1"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A579FD-D0F6-497D-87AD-9248C48BE78B}"/>
              </a:ext>
            </a:extLst>
          </p:cNvPr>
          <p:cNvSpPr txBox="1"/>
          <p:nvPr/>
        </p:nvSpPr>
        <p:spPr>
          <a:xfrm>
            <a:off x="8749585" y="3511865"/>
            <a:ext cx="1449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0</a:t>
            </a:r>
            <a:r>
              <a:rPr kumimoji="1" lang="ja-JP" altLang="en-US" sz="2000" dirty="0"/>
              <a:t>ｘ</a:t>
            </a:r>
            <a:r>
              <a:rPr kumimoji="1" lang="en-US" altLang="ja-JP" sz="2000" dirty="0"/>
              <a:t>01A30C</a:t>
            </a:r>
            <a:endParaRPr kumimoji="1"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74884D7-730D-4F72-B693-C192E8713D03}"/>
              </a:ext>
            </a:extLst>
          </p:cNvPr>
          <p:cNvSpPr txBox="1"/>
          <p:nvPr/>
        </p:nvSpPr>
        <p:spPr>
          <a:xfrm>
            <a:off x="10518023" y="117598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/>
              <a:t>変数名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436BEB6-B827-46F8-85EA-AAD8B802E74E}"/>
              </a:ext>
            </a:extLst>
          </p:cNvPr>
          <p:cNvSpPr txBox="1"/>
          <p:nvPr/>
        </p:nvSpPr>
        <p:spPr>
          <a:xfrm>
            <a:off x="923363" y="1964353"/>
            <a:ext cx="7494495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(int a, int</a:t>
            </a:r>
            <a:r>
              <a:rPr kumimoji="1" lang="en-US" altLang="ja-JP" sz="2400" dirty="0">
                <a:solidFill>
                  <a:srgbClr val="FF0000"/>
                </a:solidFill>
              </a:rPr>
              <a:t>&amp;</a:t>
            </a:r>
            <a:r>
              <a:rPr kumimoji="1" lang="en-US" altLang="ja-JP" sz="2400" dirty="0"/>
              <a:t> b){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a = 0;</a:t>
            </a:r>
          </a:p>
          <a:p>
            <a:r>
              <a:rPr kumimoji="1" lang="en-US" altLang="ja-JP" sz="2400" dirty="0"/>
              <a:t>	b = 1;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main(){</a:t>
            </a:r>
          </a:p>
          <a:p>
            <a:r>
              <a:rPr kumimoji="1" lang="en-US" altLang="ja-JP" sz="2400" dirty="0"/>
              <a:t>	int a = 100, b = 200;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kansu</a:t>
            </a:r>
            <a:r>
              <a:rPr kumimoji="1" lang="en-US" altLang="ja-JP" sz="2400" dirty="0"/>
              <a:t>(a, b);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	&lt;&lt; “a:” &lt;&lt; a &lt;&lt; </a:t>
            </a:r>
            <a:r>
              <a:rPr kumimoji="1" lang="en-US" altLang="ja-JP" sz="2400" dirty="0" err="1"/>
              <a:t>endl</a:t>
            </a:r>
            <a:endParaRPr kumimoji="1" lang="en-US" altLang="ja-JP" sz="2400" dirty="0"/>
          </a:p>
          <a:p>
            <a:r>
              <a:rPr kumimoji="1" lang="en-US" altLang="ja-JP" sz="2400" dirty="0"/>
              <a:t>			&lt;&lt; “b:” &lt;&lt; b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CC7D0D-1B58-4DA0-9E97-9495A6B9897D}"/>
              </a:ext>
            </a:extLst>
          </p:cNvPr>
          <p:cNvSpPr txBox="1"/>
          <p:nvPr/>
        </p:nvSpPr>
        <p:spPr>
          <a:xfrm>
            <a:off x="5477207" y="3462846"/>
            <a:ext cx="26773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main</a:t>
            </a:r>
            <a:r>
              <a:rPr kumimoji="1" lang="ja-JP" altLang="en-US" sz="2400" dirty="0">
                <a:solidFill>
                  <a:srgbClr val="FF0000"/>
                </a:solidFill>
              </a:rPr>
              <a:t>関数の変数</a:t>
            </a:r>
            <a:r>
              <a:rPr kumimoji="1" lang="en-US" altLang="ja-JP" sz="2400" dirty="0">
                <a:solidFill>
                  <a:srgbClr val="FF0000"/>
                </a:solidFill>
              </a:rPr>
              <a:t>b</a:t>
            </a: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のアドレス情報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D5E30A53-136E-48CF-B51D-287E39A8F482}"/>
              </a:ext>
            </a:extLst>
          </p:cNvPr>
          <p:cNvSpPr/>
          <p:nvPr/>
        </p:nvSpPr>
        <p:spPr>
          <a:xfrm>
            <a:off x="3029527" y="4877738"/>
            <a:ext cx="471055" cy="4462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578C251F-DF0D-45E6-BC4F-BD70472B131C}"/>
              </a:ext>
            </a:extLst>
          </p:cNvPr>
          <p:cNvCxnSpPr>
            <a:stCxn id="22" idx="6"/>
          </p:cNvCxnSpPr>
          <p:nvPr/>
        </p:nvCxnSpPr>
        <p:spPr>
          <a:xfrm flipV="1">
            <a:off x="3500582" y="2346036"/>
            <a:ext cx="1958109" cy="2754841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F12CB4-6368-CE05-DD3A-942C68E1461B}"/>
              </a:ext>
            </a:extLst>
          </p:cNvPr>
          <p:cNvSpPr txBox="1"/>
          <p:nvPr/>
        </p:nvSpPr>
        <p:spPr>
          <a:xfrm>
            <a:off x="8647370" y="4252685"/>
            <a:ext cx="33634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70C0"/>
                </a:solidFill>
              </a:rPr>
              <a:t>main</a:t>
            </a:r>
            <a:r>
              <a:rPr kumimoji="1" lang="ja-JP" altLang="en-US" sz="2400" dirty="0">
                <a:solidFill>
                  <a:srgbClr val="0070C0"/>
                </a:solidFill>
              </a:rPr>
              <a:t>関数の </a:t>
            </a:r>
            <a:r>
              <a:rPr kumimoji="1" lang="en-US" altLang="ja-JP" sz="2400" dirty="0">
                <a:solidFill>
                  <a:srgbClr val="0070C0"/>
                </a:solidFill>
              </a:rPr>
              <a:t>b </a:t>
            </a:r>
            <a:r>
              <a:rPr kumimoji="1" lang="ja-JP" altLang="en-US" sz="2400" dirty="0">
                <a:solidFill>
                  <a:srgbClr val="0070C0"/>
                </a:solidFill>
              </a:rPr>
              <a:t>と</a:t>
            </a:r>
            <a:endParaRPr kumimoji="1" lang="en-US" altLang="ja-JP" sz="2400" dirty="0">
              <a:solidFill>
                <a:srgbClr val="0070C0"/>
              </a:solidFill>
            </a:endParaRPr>
          </a:p>
          <a:p>
            <a:r>
              <a:rPr kumimoji="1" lang="en-US" altLang="ja-JP" sz="2400" dirty="0" err="1">
                <a:solidFill>
                  <a:srgbClr val="0070C0"/>
                </a:solidFill>
              </a:rPr>
              <a:t>kansu</a:t>
            </a:r>
            <a:r>
              <a:rPr kumimoji="1" lang="ja-JP" altLang="en-US" sz="2400" dirty="0">
                <a:solidFill>
                  <a:srgbClr val="0070C0"/>
                </a:solidFill>
              </a:rPr>
              <a:t>関数の </a:t>
            </a:r>
            <a:r>
              <a:rPr kumimoji="1" lang="en-US" altLang="ja-JP" sz="2400" dirty="0">
                <a:solidFill>
                  <a:srgbClr val="0070C0"/>
                </a:solidFill>
              </a:rPr>
              <a:t>b </a:t>
            </a:r>
            <a:r>
              <a:rPr kumimoji="1" lang="ja-JP" altLang="en-US" sz="2400" dirty="0">
                <a:solidFill>
                  <a:srgbClr val="0070C0"/>
                </a:solidFill>
              </a:rPr>
              <a:t>は</a:t>
            </a:r>
            <a:endParaRPr kumimoji="1" lang="en-US" altLang="ja-JP" sz="2400" dirty="0">
              <a:solidFill>
                <a:srgbClr val="0070C0"/>
              </a:solidFill>
            </a:endParaRPr>
          </a:p>
          <a:p>
            <a:r>
              <a:rPr kumimoji="1" lang="ja-JP" altLang="en-US" sz="2400" dirty="0">
                <a:solidFill>
                  <a:srgbClr val="0070C0"/>
                </a:solidFill>
              </a:rPr>
              <a:t>同じアドレスになるので</a:t>
            </a:r>
            <a:endParaRPr kumimoji="1" lang="en-US" altLang="ja-JP" sz="2400" dirty="0">
              <a:solidFill>
                <a:srgbClr val="0070C0"/>
              </a:solidFill>
            </a:endParaRPr>
          </a:p>
          <a:p>
            <a:r>
              <a:rPr kumimoji="1" lang="ja-JP" altLang="en-US" sz="2400" dirty="0">
                <a:solidFill>
                  <a:srgbClr val="0070C0"/>
                </a:solidFill>
              </a:rPr>
              <a:t>変更すると両方に反映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C156CB-91DE-100C-23E6-7E6266F4D947}"/>
              </a:ext>
            </a:extLst>
          </p:cNvPr>
          <p:cNvSpPr txBox="1"/>
          <p:nvPr/>
        </p:nvSpPr>
        <p:spPr>
          <a:xfrm>
            <a:off x="5920554" y="4180343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0</a:t>
            </a:r>
            <a:r>
              <a:rPr kumimoji="1" lang="ja-JP" altLang="en-US" sz="2400" dirty="0">
                <a:solidFill>
                  <a:srgbClr val="FF0000"/>
                </a:solidFill>
              </a:rPr>
              <a:t>ｘ</a:t>
            </a:r>
            <a:r>
              <a:rPr kumimoji="1" lang="en-US" altLang="ja-JP" sz="2400" dirty="0">
                <a:solidFill>
                  <a:srgbClr val="FF0000"/>
                </a:solidFill>
              </a:rPr>
              <a:t>01A304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39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ja-JP" altLang="en-US" u="sng" dirty="0"/>
              <a:t>関数の参照渡しを行う理由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値のコピー渡しを行う際、例えば巨大な構造体データを引数に使用すると</a:t>
            </a:r>
            <a:r>
              <a:rPr lang="ja-JP" altLang="en-US" dirty="0">
                <a:solidFill>
                  <a:srgbClr val="FF0000"/>
                </a:solidFill>
              </a:rPr>
              <a:t>データのコピーに時間がかかる</a:t>
            </a:r>
            <a:r>
              <a:rPr lang="en-US" altLang="ja-JP" dirty="0"/>
              <a:t>…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そのため、参照渡しでデータが格納されている</a:t>
            </a:r>
            <a:r>
              <a:rPr lang="ja-JP" altLang="en-US" dirty="0">
                <a:solidFill>
                  <a:srgbClr val="0070C0"/>
                </a:solidFill>
              </a:rPr>
              <a:t>アドレスを指定することでコピーにかかる時間を省略できる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ja-JP" altLang="en-US" dirty="0"/>
              <a:t>（データのあるアドレスだけを伝えて直でアクセス）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※</a:t>
            </a:r>
            <a:r>
              <a:rPr lang="ja-JP" altLang="en-US" dirty="0"/>
              <a:t>参照渡しの際に、</a:t>
            </a:r>
            <a:r>
              <a:rPr lang="en-US" altLang="ja-JP" dirty="0">
                <a:solidFill>
                  <a:srgbClr val="FF0000"/>
                </a:solidFill>
              </a:rPr>
              <a:t>const</a:t>
            </a:r>
            <a:r>
              <a:rPr lang="ja-JP" altLang="en-US" dirty="0"/>
              <a:t>を付けると関数側で変更が</a:t>
            </a:r>
            <a:br>
              <a:rPr lang="en-US" altLang="ja-JP" dirty="0"/>
            </a:br>
            <a:r>
              <a:rPr lang="en-US" altLang="ja-JP" dirty="0">
                <a:solidFill>
                  <a:schemeClr val="bg1"/>
                </a:solidFill>
              </a:rPr>
              <a:t>※</a:t>
            </a:r>
            <a:r>
              <a:rPr lang="ja-JP" altLang="en-US" dirty="0"/>
              <a:t>禁止されるため、値渡しと等価な使用が可能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4413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d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827897" y="649483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2149813" y="3129063"/>
            <a:ext cx="9863846" cy="3524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void compare(int</a:t>
            </a:r>
            <a:r>
              <a:rPr lang="en-US" altLang="ja-JP" sz="2400" b="1" dirty="0"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ea typeface="ＭＳ ゴシック" panose="020B0609070205080204" pitchFamily="49" charset="-128"/>
              </a:rPr>
              <a:t> max, int</a:t>
            </a:r>
            <a:r>
              <a:rPr lang="en-US" altLang="ja-JP" sz="2400" b="1" dirty="0"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ea typeface="ＭＳ ゴシック" panose="020B0609070205080204" pitchFamily="49" charset="-128"/>
              </a:rPr>
              <a:t> min, int data ){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data)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data;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data)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data;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F826CE-751E-AFD4-C573-11566CD1C2F6}"/>
              </a:ext>
            </a:extLst>
          </p:cNvPr>
          <p:cNvSpPr txBox="1"/>
          <p:nvPr/>
        </p:nvSpPr>
        <p:spPr>
          <a:xfrm>
            <a:off x="8531158" y="4203731"/>
            <a:ext cx="33986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0070C0"/>
                </a:solidFill>
              </a:rPr>
              <a:t>引数の参照渡しを</a:t>
            </a:r>
            <a:br>
              <a:rPr lang="en-US" altLang="ja-JP" sz="3200" dirty="0">
                <a:solidFill>
                  <a:srgbClr val="0070C0"/>
                </a:solidFill>
              </a:rPr>
            </a:br>
            <a:r>
              <a:rPr lang="ja-JP" altLang="en-US" sz="3200" dirty="0">
                <a:solidFill>
                  <a:srgbClr val="0070C0"/>
                </a:solidFill>
              </a:rPr>
              <a:t>用いた関数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3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d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597675" y="63975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2081719" y="3129063"/>
            <a:ext cx="9931940" cy="3524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void compare(int&amp; max, int&amp; min,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400" dirty="0">
                <a:ea typeface="ＭＳ ゴシック" panose="020B0609070205080204" pitchFamily="49" charset="-128"/>
              </a:rPr>
              <a:t> int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ea typeface="ＭＳ ゴシック" panose="020B0609070205080204" pitchFamily="49" charset="-128"/>
              </a:rPr>
              <a:t> data ){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data)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data;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data)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data;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980784-37AF-538C-C95F-82B1988D589E}"/>
              </a:ext>
            </a:extLst>
          </p:cNvPr>
          <p:cNvSpPr txBox="1"/>
          <p:nvPr/>
        </p:nvSpPr>
        <p:spPr>
          <a:xfrm>
            <a:off x="7282877" y="3691062"/>
            <a:ext cx="4730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参照渡しする変数に</a:t>
            </a:r>
            <a:r>
              <a:rPr kumimoji="1" lang="en-US" altLang="ja-JP" sz="2400" dirty="0">
                <a:solidFill>
                  <a:srgbClr val="FF0000"/>
                </a:solidFill>
              </a:rPr>
              <a:t>”const”</a:t>
            </a:r>
            <a:r>
              <a:rPr kumimoji="1" lang="ja-JP" altLang="en-US" sz="2400" dirty="0">
                <a:solidFill>
                  <a:srgbClr val="FF0000"/>
                </a:solidFill>
              </a:rPr>
              <a:t>を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付けると</a:t>
            </a:r>
            <a:r>
              <a:rPr kumimoji="1" lang="en-US" altLang="ja-JP" sz="2400" dirty="0">
                <a:solidFill>
                  <a:srgbClr val="FF0000"/>
                </a:solidFill>
              </a:rPr>
              <a:t>”</a:t>
            </a:r>
            <a:r>
              <a:rPr kumimoji="1" lang="ja-JP" altLang="en-US" sz="2400" dirty="0">
                <a:solidFill>
                  <a:srgbClr val="FF0000"/>
                </a:solidFill>
              </a:rPr>
              <a:t>定数</a:t>
            </a:r>
            <a:r>
              <a:rPr kumimoji="1" lang="en-US" altLang="ja-JP" sz="2400" dirty="0">
                <a:solidFill>
                  <a:srgbClr val="FF0000"/>
                </a:solidFill>
              </a:rPr>
              <a:t>”</a:t>
            </a:r>
            <a:r>
              <a:rPr kumimoji="1" lang="ja-JP" altLang="en-US" sz="2400" dirty="0">
                <a:solidFill>
                  <a:srgbClr val="FF0000"/>
                </a:solidFill>
              </a:rPr>
              <a:t>と同じ扱いになり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関数内で変更ができなくなる</a:t>
            </a:r>
          </a:p>
        </p:txBody>
      </p:sp>
    </p:spTree>
    <p:extLst>
      <p:ext uri="{BB962C8B-B14F-4D97-AF65-F5344CB8AC3E}">
        <p14:creationId xmlns:p14="http://schemas.microsoft.com/office/powerpoint/2010/main" val="70394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d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712786" y="63975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723089" y="3946186"/>
            <a:ext cx="11144656" cy="2230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6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void compare(int&amp; max, int&amp; min, const int&amp; data ){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max &lt; data ? data : max;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= min &gt; data ? data : min;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} </a:t>
            </a:r>
            <a:r>
              <a:rPr lang="en-US" altLang="ja-JP" sz="28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latin typeface="+mn-ea"/>
              </a:rPr>
              <a:t>条件演算子を使った書き方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328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r>
              <a:rPr kumimoji="1" lang="ja-JP" altLang="en-US" dirty="0"/>
              <a:t>（おまけ）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509079" y="4668080"/>
            <a:ext cx="11468911" cy="16277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*</a:t>
            </a:r>
            <a:r>
              <a:rPr lang="en-US" altLang="ja-JP" sz="32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max_element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vec.begin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vec.end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());</a:t>
            </a:r>
          </a:p>
          <a:p>
            <a:pPr marL="0" indent="0">
              <a:buNone/>
            </a:pP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= *</a:t>
            </a:r>
            <a:r>
              <a:rPr lang="en-US" altLang="ja-JP" sz="3200" dirty="0" err="1">
                <a:solidFill>
                  <a:srgbClr val="0070C0"/>
                </a:solidFill>
                <a:ea typeface="ＭＳ ゴシック" panose="020B0609070205080204" pitchFamily="49" charset="-128"/>
              </a:rPr>
              <a:t>min_element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vec.begin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vec.end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());</a:t>
            </a:r>
          </a:p>
          <a:p>
            <a:pPr marL="0" indent="0">
              <a:buNone/>
            </a:pP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</a:t>
            </a:r>
            <a:r>
              <a:rPr lang="ja-JP" altLang="en-US" sz="2400" dirty="0">
                <a:latin typeface="+mn-ea"/>
              </a:rPr>
              <a:t>最大値</a:t>
            </a:r>
            <a:r>
              <a:rPr lang="en-US" altLang="ja-JP" sz="2400" dirty="0">
                <a:latin typeface="+mn-ea"/>
              </a:rPr>
              <a:t>:</a:t>
            </a:r>
            <a:r>
              <a:rPr lang="en-US" altLang="ja-JP" sz="2400" dirty="0"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ea typeface="ＭＳ ゴシック" panose="020B0609070205080204" pitchFamily="49" charset="-128"/>
              </a:rPr>
              <a:t>max &lt;&lt; " </a:t>
            </a:r>
            <a:r>
              <a:rPr lang="ja-JP" altLang="en-US" sz="2400" dirty="0">
                <a:latin typeface="+mn-ea"/>
              </a:rPr>
              <a:t>最小値</a:t>
            </a:r>
            <a:r>
              <a:rPr lang="en-US" altLang="ja-JP" sz="2400" dirty="0">
                <a:latin typeface="+mn-ea"/>
              </a:rPr>
              <a:t>:</a:t>
            </a:r>
            <a:r>
              <a:rPr lang="en-US" altLang="ja-JP" sz="2400" dirty="0"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ea typeface="ＭＳ ゴシック" panose="020B0609070205080204" pitchFamily="49" charset="-128"/>
              </a:rPr>
              <a:t>min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endParaRPr lang="en-US" altLang="ja-JP" sz="20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64F9E6-101D-EE26-D2D0-2CDBB54C8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ｓｔｄ：：</a:t>
            </a:r>
            <a:r>
              <a:rPr lang="en-US" altLang="ja-JP" dirty="0" err="1">
                <a:solidFill>
                  <a:srgbClr val="FF0000"/>
                </a:solidFill>
              </a:rPr>
              <a:t>max_element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1,</a:t>
            </a:r>
            <a:r>
              <a:rPr lang="ja-JP" altLang="en-US" dirty="0"/>
              <a:t>イテレータ</a:t>
            </a:r>
            <a:r>
              <a:rPr lang="en-US" altLang="ja-JP" dirty="0"/>
              <a:t>2)</a:t>
            </a:r>
            <a:br>
              <a:rPr lang="en-US" altLang="ja-JP" dirty="0"/>
            </a:br>
            <a:r>
              <a:rPr lang="ja-JP" altLang="en-US" dirty="0"/>
              <a:t>ｓｔｄ：：</a:t>
            </a:r>
            <a:r>
              <a:rPr lang="en-US" altLang="ja-JP" dirty="0" err="1">
                <a:solidFill>
                  <a:srgbClr val="0070C0"/>
                </a:solidFill>
              </a:rPr>
              <a:t>min_element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1,</a:t>
            </a:r>
            <a:r>
              <a:rPr lang="ja-JP" altLang="en-US" dirty="0"/>
              <a:t>イテレータ</a:t>
            </a:r>
            <a:r>
              <a:rPr lang="en-US" altLang="ja-JP" dirty="0"/>
              <a:t>2)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3200" dirty="0"/>
              <a:t>イテレータ</a:t>
            </a:r>
            <a:r>
              <a:rPr lang="en-US" altLang="ja-JP" sz="3200" dirty="0"/>
              <a:t>1</a:t>
            </a:r>
            <a:r>
              <a:rPr lang="ja-JP" altLang="en-US" sz="3200" dirty="0"/>
              <a:t>～イテレータ</a:t>
            </a:r>
            <a:r>
              <a:rPr lang="en-US" altLang="ja-JP" sz="3200" dirty="0"/>
              <a:t>2</a:t>
            </a:r>
            <a:r>
              <a:rPr lang="ja-JP" altLang="en-US" sz="3200" dirty="0"/>
              <a:t>までの範囲で最大値・最小値のあるイテレータを返す標準関数が</a:t>
            </a:r>
            <a:r>
              <a:rPr lang="en-US" altLang="ja-JP" sz="3200" dirty="0"/>
              <a:t>C++</a:t>
            </a:r>
            <a:r>
              <a:rPr lang="ja-JP" altLang="en-US" sz="3200" dirty="0"/>
              <a:t>では実装済み</a:t>
            </a:r>
            <a:br>
              <a:rPr lang="en-US" altLang="ja-JP" sz="1600" dirty="0"/>
            </a:br>
            <a:br>
              <a:rPr lang="en-US" altLang="ja-JP" sz="1600" dirty="0"/>
            </a:br>
            <a:r>
              <a:rPr lang="ja-JP" altLang="en-US" sz="3200" dirty="0"/>
              <a:t>これらを使用するとループ処理がそもそも不要になる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930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最大値や最小値の取得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int</a:t>
            </a:r>
            <a:r>
              <a:rPr lang="ja-JP" altLang="en-US" dirty="0"/>
              <a:t>値を格納できる</a:t>
            </a:r>
            <a:r>
              <a:rPr lang="en-US" altLang="ja-JP" dirty="0"/>
              <a:t>vector</a:t>
            </a:r>
            <a:r>
              <a:rPr lang="ja-JP" altLang="en-US" dirty="0"/>
              <a:t>コンテナクラスの</a:t>
            </a:r>
            <a:br>
              <a:rPr lang="en-US" altLang="ja-JP" dirty="0"/>
            </a:br>
            <a:r>
              <a:rPr lang="ja-JP" altLang="en-US" dirty="0"/>
              <a:t>インスタンスを </a:t>
            </a:r>
            <a:r>
              <a:rPr lang="en-US" altLang="ja-JP" dirty="0" err="1">
                <a:solidFill>
                  <a:srgbClr val="00B0F0"/>
                </a:solidFill>
              </a:rPr>
              <a:t>vec</a:t>
            </a:r>
            <a:r>
              <a:rPr lang="en-US" altLang="ja-JP" dirty="0"/>
              <a:t> </a:t>
            </a:r>
            <a:r>
              <a:rPr lang="ja-JP" altLang="en-US" dirty="0"/>
              <a:t>として宣言し、初期値として</a:t>
            </a:r>
            <a:br>
              <a:rPr lang="en-US" altLang="ja-JP" sz="2000" dirty="0"/>
            </a:br>
            <a:br>
              <a:rPr lang="en-US" altLang="ja-JP" sz="2000" dirty="0"/>
            </a:br>
            <a:r>
              <a:rPr lang="en-US" altLang="ja-JP" dirty="0">
                <a:solidFill>
                  <a:srgbClr val="FF0000"/>
                </a:solidFill>
              </a:rPr>
              <a:t>20, 11, 9, 33, 40, 25</a:t>
            </a:r>
            <a:br>
              <a:rPr lang="en-US" altLang="ja-JP" sz="2400" dirty="0"/>
            </a:br>
            <a:br>
              <a:rPr lang="en-US" altLang="ja-JP" sz="2400" dirty="0"/>
            </a:br>
            <a:r>
              <a:rPr lang="ja-JP" altLang="en-US" dirty="0"/>
              <a:t>を与える</a:t>
            </a:r>
            <a:br>
              <a:rPr lang="en-US" altLang="ja-JP" dirty="0"/>
            </a:br>
            <a:r>
              <a:rPr lang="ja-JP" altLang="en-US" dirty="0"/>
              <a:t>これらの数値の中から最大値</a:t>
            </a:r>
            <a:r>
              <a:rPr lang="en-US" altLang="ja-JP" dirty="0">
                <a:solidFill>
                  <a:srgbClr val="00B0F0"/>
                </a:solidFill>
              </a:rPr>
              <a:t>max</a:t>
            </a:r>
            <a:r>
              <a:rPr lang="ja-JP" altLang="en-US" dirty="0"/>
              <a:t>と最小値</a:t>
            </a:r>
            <a:r>
              <a:rPr lang="en-US" altLang="ja-JP" dirty="0">
                <a:solidFill>
                  <a:srgbClr val="00B0F0"/>
                </a:solidFill>
              </a:rPr>
              <a:t>min</a:t>
            </a:r>
            <a:r>
              <a:rPr lang="ja-JP" altLang="en-US" dirty="0"/>
              <a:t>をみつけて画面上に表示したい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0123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最大値や最小値の取得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同じプログラム</a:t>
            </a:r>
            <a:r>
              <a:rPr lang="en-US" altLang="ja-JP" dirty="0"/>
              <a:t>(main.cpp</a:t>
            </a:r>
            <a:r>
              <a:rPr lang="ja-JP" altLang="en-US" dirty="0"/>
              <a:t>）内で以下の</a:t>
            </a:r>
            <a:r>
              <a:rPr lang="ja-JP" altLang="en-US" b="1" dirty="0">
                <a:solidFill>
                  <a:srgbClr val="0070C0"/>
                </a:solidFill>
              </a:rPr>
              <a:t>３通りのループ処理</a:t>
            </a:r>
            <a:r>
              <a:rPr lang="ja-JP" altLang="en-US" dirty="0"/>
              <a:t>で最大値と最小値を取得しなさい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配列の</a:t>
            </a:r>
            <a:r>
              <a:rPr lang="ja-JP" altLang="en-US" dirty="0">
                <a:solidFill>
                  <a:srgbClr val="FF0000"/>
                </a:solidFill>
              </a:rPr>
              <a:t>添え字番号</a:t>
            </a:r>
            <a:r>
              <a:rPr lang="ja-JP" altLang="en-US" dirty="0"/>
              <a:t>を変更しながら最大値と最小値を探す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>
                <a:solidFill>
                  <a:srgbClr val="FF0000"/>
                </a:solidFill>
              </a:rPr>
              <a:t>イテレータ</a:t>
            </a:r>
            <a:r>
              <a:rPr lang="ja-JP" altLang="en-US" dirty="0"/>
              <a:t>を使って、イテレータを進めながら最大値と最小値を探す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>
                <a:solidFill>
                  <a:srgbClr val="FF0000"/>
                </a:solidFill>
              </a:rPr>
              <a:t>範囲</a:t>
            </a:r>
            <a:r>
              <a:rPr lang="en-US" altLang="ja-JP" dirty="0">
                <a:solidFill>
                  <a:srgbClr val="FF0000"/>
                </a:solidFill>
              </a:rPr>
              <a:t>for</a:t>
            </a:r>
            <a:r>
              <a:rPr lang="ja-JP" altLang="en-US" dirty="0"/>
              <a:t>を使って最大値と最小値を探す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5903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vector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20,11,9,33,40,25 }; 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max, min;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添え字を使ったループ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=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仮の最大値最小値</a:t>
            </a:r>
            <a:br>
              <a:rPr lang="en-US" altLang="ja-JP" sz="24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   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1; i &lt; vec.size(); i++) {</a:t>
            </a:r>
            <a:b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191" y="1809344"/>
            <a:ext cx="11370013" cy="441635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    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イテレータを使ったループ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4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max = min = vec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.at(0</a:t>
            </a:r>
            <a:r>
              <a:rPr lang="en-US" altLang="ja-JP" sz="2400" dirty="0">
                <a:solidFill>
                  <a:srgbClr val="FF0000"/>
                </a:solidFill>
              </a:rPr>
              <a:t>)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ja-JP" sz="2400" dirty="0" err="1">
                <a:solidFill>
                  <a:srgbClr val="00B050"/>
                </a:solidFill>
              </a:rPr>
              <a:t>vec</a:t>
            </a:r>
            <a:r>
              <a:rPr lang="en-US" altLang="ja-JP" sz="2400" dirty="0">
                <a:solidFill>
                  <a:srgbClr val="00B050"/>
                </a:solidFill>
              </a:rPr>
              <a:t>[0]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と</a:t>
            </a:r>
            <a:r>
              <a:rPr lang="en-US" altLang="ja-JP" sz="2400" dirty="0">
                <a:solidFill>
                  <a:srgbClr val="00B050"/>
                </a:solidFill>
              </a:rPr>
              <a:t>vec.at(0)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は同じ動作</a:t>
            </a:r>
          </a:p>
          <a:p>
            <a:pPr marL="0" indent="0">
              <a:buNone/>
            </a:pP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itr = vec.begin()+1; itr != vec.end(); ++itr) {</a:t>
            </a:r>
            <a:b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*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815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809344"/>
            <a:ext cx="10737715" cy="447472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4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.front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en-US" altLang="ja-JP" sz="2400" dirty="0">
                <a:solidFill>
                  <a:srgbClr val="00B050"/>
                </a:solidFill>
              </a:rPr>
              <a:t>front()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関数は先頭要素を取得可</a:t>
            </a:r>
          </a:p>
          <a:p>
            <a:pPr marL="0" indent="0">
              <a:buNone/>
            </a:pP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d;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d;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1166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809344"/>
            <a:ext cx="10515600" cy="447472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if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max =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if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 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min = </a:t>
            </a:r>
            <a:r>
              <a:rPr lang="en-US" altLang="ja-JP" sz="2000" dirty="0">
                <a:solidFill>
                  <a:srgbClr val="000000"/>
                </a:solidFill>
                <a:highlight>
                  <a:srgbClr val="00FFFF"/>
                </a:highlight>
                <a:ea typeface="ＭＳ ゴシック" panose="020B0609070205080204" pitchFamily="49" charset="-128"/>
              </a:rPr>
              <a:t>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659284" y="116297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8738391-6CCC-7C34-DEE3-5DEFC74EABB3}"/>
              </a:ext>
            </a:extLst>
          </p:cNvPr>
          <p:cNvSpPr/>
          <p:nvPr/>
        </p:nvSpPr>
        <p:spPr>
          <a:xfrm>
            <a:off x="1789889" y="2947481"/>
            <a:ext cx="3112851" cy="2363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4AC682A-A618-0501-29C6-934C561985C9}"/>
              </a:ext>
            </a:extLst>
          </p:cNvPr>
          <p:cNvSpPr txBox="1"/>
          <p:nvPr/>
        </p:nvSpPr>
        <p:spPr>
          <a:xfrm>
            <a:off x="5669603" y="2947481"/>
            <a:ext cx="51459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どのループ処理をするときでも</a:t>
            </a:r>
            <a:endParaRPr kumimoji="1" lang="en-US" altLang="ja-JP" sz="2800" dirty="0"/>
          </a:p>
          <a:p>
            <a:r>
              <a:rPr kumimoji="1" lang="ja-JP" altLang="en-US" sz="2800" dirty="0"/>
              <a:t>比較する対象が異なるだけで</a:t>
            </a:r>
            <a:endParaRPr kumimoji="1" lang="en-US" altLang="ja-JP" sz="2800" dirty="0"/>
          </a:p>
          <a:p>
            <a:r>
              <a:rPr kumimoji="1" lang="ja-JP" altLang="en-US" sz="2800" dirty="0"/>
              <a:t>似た処理を記述する必要がある</a:t>
            </a:r>
            <a:br>
              <a:rPr kumimoji="1" lang="en-US" altLang="ja-JP" sz="2800" dirty="0"/>
            </a:br>
            <a:r>
              <a:rPr kumimoji="1" lang="ja-JP" altLang="en-US" sz="2800" dirty="0"/>
              <a:t>ため、ここを関数化する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D57847B9-0DF8-D864-D630-E3A3D16145FA}"/>
              </a:ext>
            </a:extLst>
          </p:cNvPr>
          <p:cNvSpPr/>
          <p:nvPr/>
        </p:nvSpPr>
        <p:spPr>
          <a:xfrm>
            <a:off x="4902740" y="5077795"/>
            <a:ext cx="1338254" cy="843038"/>
          </a:xfrm>
          <a:prstGeom prst="wedgeRectCallout">
            <a:avLst>
              <a:gd name="adj1" fmla="val -116783"/>
              <a:gd name="adj2" fmla="val -759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/>
              <a:t>vec</a:t>
            </a:r>
            <a:r>
              <a:rPr kumimoji="1" lang="en-US" altLang="ja-JP" sz="2000" dirty="0"/>
              <a:t>[</a:t>
            </a:r>
            <a:r>
              <a:rPr kumimoji="1" lang="en-US" altLang="ja-JP" sz="2000" dirty="0" err="1"/>
              <a:t>i</a:t>
            </a:r>
            <a:r>
              <a:rPr kumimoji="1" lang="en-US" altLang="ja-JP" sz="2000" dirty="0"/>
              <a:t>]</a:t>
            </a:r>
          </a:p>
          <a:p>
            <a:pPr algn="ctr"/>
            <a:r>
              <a:rPr kumimoji="1" lang="en-US" altLang="ja-JP" sz="2000" dirty="0"/>
              <a:t>*</a:t>
            </a:r>
            <a:r>
              <a:rPr kumimoji="1" lang="en-US" altLang="ja-JP" sz="2000" dirty="0" err="1"/>
              <a:t>itr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6486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89" y="1172703"/>
            <a:ext cx="10515600" cy="266537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//*** 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を使ったループ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***</a:t>
            </a:r>
            <a:endParaRPr lang="ja-JP" altLang="en-US" sz="2000" dirty="0">
              <a:solidFill>
                <a:srgbClr val="00B05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max = min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vec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000" dirty="0">
                <a:solidFill>
                  <a:srgbClr val="008080"/>
                </a:solidFill>
                <a:latin typeface="+mn-ea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latin typeface="+mn-ea"/>
              </a:rPr>
              <a:t>;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仮の最大値最小値</a:t>
            </a:r>
          </a:p>
          <a:p>
            <a:pPr marL="0" indent="0">
              <a:buNone/>
            </a:pP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for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nn-NO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: vec) {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compare( max, min, d );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最大値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max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最小値</a:t>
            </a:r>
            <a:r>
              <a:rPr lang="en-US" altLang="ja-JP" sz="2000" dirty="0">
                <a:solidFill>
                  <a:srgbClr val="A31515"/>
                </a:solidFill>
                <a:latin typeface="+mn-ea"/>
              </a:rPr>
              <a:t>: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min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6827897" y="649483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PracVector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0A91DBA-07A3-8412-C833-6E69F85C1811}"/>
              </a:ext>
            </a:extLst>
          </p:cNvPr>
          <p:cNvSpPr txBox="1">
            <a:spLocks/>
          </p:cNvSpPr>
          <p:nvPr/>
        </p:nvSpPr>
        <p:spPr>
          <a:xfrm>
            <a:off x="3299297" y="3129063"/>
            <a:ext cx="8714362" cy="3524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void compare(int</a:t>
            </a:r>
            <a:r>
              <a:rPr lang="en-US" altLang="ja-JP" sz="24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max, int</a:t>
            </a:r>
            <a:r>
              <a:rPr lang="en-US" altLang="ja-JP" sz="24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&amp;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min, int data ){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(max &lt; data) {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max = data;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(min &gt; data) {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min = data; 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}</a:t>
            </a:r>
            <a:endParaRPr lang="en-US" altLang="ja-JP" sz="1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F826CE-751E-AFD4-C573-11566CD1C2F6}"/>
              </a:ext>
            </a:extLst>
          </p:cNvPr>
          <p:cNvSpPr txBox="1"/>
          <p:nvPr/>
        </p:nvSpPr>
        <p:spPr>
          <a:xfrm>
            <a:off x="8531158" y="4203731"/>
            <a:ext cx="33986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0070C0"/>
                </a:solidFill>
              </a:rPr>
              <a:t>引数の参照渡しを</a:t>
            </a:r>
            <a:br>
              <a:rPr lang="en-US" altLang="ja-JP" sz="3200" dirty="0">
                <a:solidFill>
                  <a:srgbClr val="0070C0"/>
                </a:solidFill>
              </a:rPr>
            </a:br>
            <a:r>
              <a:rPr lang="ja-JP" altLang="en-US" sz="3200" dirty="0">
                <a:solidFill>
                  <a:srgbClr val="0070C0"/>
                </a:solidFill>
              </a:rPr>
              <a:t>用いた関数</a:t>
            </a:r>
            <a:endParaRPr kumimoji="1" lang="ja-JP" alt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07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演習：</a:t>
            </a:r>
            <a:r>
              <a:rPr lang="en-US" altLang="ja-JP" dirty="0"/>
              <a:t>vector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関数への引数の</a:t>
            </a:r>
            <a:r>
              <a:rPr lang="ja-JP" altLang="en-US" dirty="0">
                <a:solidFill>
                  <a:srgbClr val="0070C0"/>
                </a:solidFill>
              </a:rPr>
              <a:t>参照渡し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C</a:t>
            </a:r>
            <a:r>
              <a:rPr lang="ja-JP" altLang="en-US" dirty="0"/>
              <a:t>言語では、</a:t>
            </a:r>
            <a:br>
              <a:rPr lang="en-US" altLang="ja-JP" sz="2200" dirty="0"/>
            </a:br>
            <a:br>
              <a:rPr lang="en-US" altLang="ja-JP" sz="2200" dirty="0"/>
            </a:br>
            <a:r>
              <a:rPr lang="ja-JP" altLang="en-US" dirty="0"/>
              <a:t>・値渡し（コピー）</a:t>
            </a:r>
            <a:br>
              <a:rPr lang="en-US" altLang="ja-JP" dirty="0"/>
            </a:br>
            <a:r>
              <a:rPr lang="ja-JP" altLang="en-US" dirty="0"/>
              <a:t>・ポインタ渡し（アドレス）</a:t>
            </a:r>
            <a:br>
              <a:rPr lang="en-US" altLang="ja-JP" sz="1700" dirty="0"/>
            </a:br>
            <a:br>
              <a:rPr lang="en-US" altLang="ja-JP" sz="1700" dirty="0"/>
            </a:br>
            <a:r>
              <a:rPr lang="ja-JP" altLang="en-US" dirty="0"/>
              <a:t>の２種類の方法で関数に引数を渡していたが、</a:t>
            </a:r>
            <a:br>
              <a:rPr lang="en-US" altLang="ja-JP" dirty="0"/>
            </a:br>
            <a:r>
              <a:rPr lang="en-US" altLang="ja-JP" dirty="0"/>
              <a:t>C++</a:t>
            </a:r>
            <a:r>
              <a:rPr lang="ja-JP" altLang="en-US" dirty="0"/>
              <a:t>ではあらたに</a:t>
            </a:r>
            <a:br>
              <a:rPr lang="en-US" altLang="ja-JP" sz="1900" dirty="0"/>
            </a:br>
            <a:br>
              <a:rPr lang="en-US" altLang="ja-JP" sz="1900" dirty="0"/>
            </a:br>
            <a:r>
              <a:rPr lang="ja-JP" altLang="en-US" dirty="0"/>
              <a:t>・</a:t>
            </a:r>
            <a:r>
              <a:rPr lang="ja-JP" altLang="en-US" b="1" dirty="0">
                <a:solidFill>
                  <a:srgbClr val="00B0F0"/>
                </a:solidFill>
              </a:rPr>
              <a:t>参照渡し</a:t>
            </a:r>
            <a:br>
              <a:rPr lang="en-US" altLang="ja-JP" sz="1700" dirty="0"/>
            </a:br>
            <a:br>
              <a:rPr lang="en-US" altLang="ja-JP" sz="1700" dirty="0"/>
            </a:br>
            <a:r>
              <a:rPr lang="ja-JP" altLang="en-US" dirty="0"/>
              <a:t>という方法が追加された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701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5214</TotalTime>
  <Words>2120</Words>
  <Application>Microsoft Office PowerPoint</Application>
  <PresentationFormat>ワイド画面</PresentationFormat>
  <Paragraphs>225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3" baseType="lpstr">
      <vt:lpstr>ＭＳ ゴシック</vt:lpstr>
      <vt:lpstr>0xProto</vt:lpstr>
      <vt:lpstr>Arial</vt:lpstr>
      <vt:lpstr>Office Theme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</vt:lpstr>
      <vt:lpstr>演習：vector（おまけ）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207</cp:revision>
  <dcterms:created xsi:type="dcterms:W3CDTF">2024-07-09T01:55:23Z</dcterms:created>
  <dcterms:modified xsi:type="dcterms:W3CDTF">2024-10-15T00:06:25Z</dcterms:modified>
</cp:coreProperties>
</file>