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5" r:id="rId3"/>
    <p:sldId id="373" r:id="rId4"/>
    <p:sldId id="37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92" r:id="rId13"/>
    <p:sldId id="393" r:id="rId14"/>
    <p:sldId id="394" r:id="rId15"/>
    <p:sldId id="34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連想配列</a:t>
            </a:r>
            <a:r>
              <a:rPr lang="ja-JP" altLang="en-US" dirty="0"/>
              <a:t>と呼ばれるデータ構造</a:t>
            </a:r>
            <a:endParaRPr lang="en-US" altLang="ja-JP" dirty="0"/>
          </a:p>
          <a:p>
            <a:r>
              <a:rPr lang="ja-JP" altLang="en-US" dirty="0"/>
              <a:t>配列を添え字番号でなく、</a:t>
            </a: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(key)】</a:t>
            </a:r>
            <a:r>
              <a:rPr lang="ja-JP" altLang="en-US" dirty="0"/>
              <a:t>というデータでアクセス</a:t>
            </a:r>
            <a:endParaRPr lang="en-US" altLang="ja-JP" dirty="0"/>
          </a:p>
          <a:p>
            <a:r>
              <a:rPr lang="ja-JP" altLang="en-US" dirty="0"/>
              <a:t>配列の要素は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(value)】</a:t>
            </a:r>
            <a:endParaRPr lang="en-US" altLang="ja-JP" dirty="0"/>
          </a:p>
          <a:p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のデータ型は、基本データ型（</a:t>
            </a:r>
            <a:r>
              <a:rPr lang="en-US" altLang="ja-JP" dirty="0"/>
              <a:t>int</a:t>
            </a:r>
            <a:r>
              <a:rPr lang="ja-JP" altLang="en-US" dirty="0"/>
              <a:t>や</a:t>
            </a:r>
            <a:r>
              <a:rPr lang="en-US" altLang="ja-JP" dirty="0"/>
              <a:t>string</a:t>
            </a:r>
            <a:r>
              <a:rPr lang="ja-JP" altLang="en-US" dirty="0"/>
              <a:t>等）が使用可能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は一対一で対応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0B60B-6B43-9E5D-88AA-D45592045F27}"/>
              </a:ext>
            </a:extLst>
          </p:cNvPr>
          <p:cNvSpPr txBox="1"/>
          <p:nvPr/>
        </p:nvSpPr>
        <p:spPr>
          <a:xfrm>
            <a:off x="739304" y="5710018"/>
            <a:ext cx="1085745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std::map &lt;</a:t>
            </a:r>
            <a:r>
              <a:rPr kumimoji="1" lang="ja-JP" altLang="en-US" sz="3600" dirty="0">
                <a:solidFill>
                  <a:srgbClr val="00B0F0"/>
                </a:solidFill>
              </a:rPr>
              <a:t>データ型</a:t>
            </a:r>
            <a:r>
              <a:rPr kumimoji="1" lang="en-US" altLang="ja-JP" sz="3600" dirty="0"/>
              <a:t>, </a:t>
            </a:r>
            <a:r>
              <a:rPr kumimoji="1" lang="ja-JP" altLang="en-US" sz="3600" dirty="0">
                <a:solidFill>
                  <a:srgbClr val="FF0000"/>
                </a:solidFill>
              </a:rPr>
              <a:t>データ型</a:t>
            </a:r>
            <a:r>
              <a:rPr kumimoji="1" lang="en-US" altLang="ja-JP" sz="3600" dirty="0"/>
              <a:t>&gt; </a:t>
            </a:r>
            <a:r>
              <a:rPr kumimoji="1" lang="ja-JP" altLang="en-US" sz="3600" dirty="0"/>
              <a:t>インスタンス名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C00000"/>
                </a:solidFill>
                <a:ea typeface="ＭＳ ゴシック" panose="020B0609070205080204" pitchFamily="49" charset="-128"/>
              </a:rPr>
              <a:t>“David”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4282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635340" y="4929609"/>
            <a:ext cx="461216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emplace</a:t>
            </a:r>
            <a:r>
              <a:rPr kumimoji="1" lang="ja-JP" altLang="en-US" sz="2400" dirty="0">
                <a:solidFill>
                  <a:srgbClr val="00B050"/>
                </a:solidFill>
              </a:rPr>
              <a:t>で追加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→この場合はペアの定義は不要</a:t>
            </a:r>
          </a:p>
        </p:txBody>
      </p:sp>
    </p:spTree>
    <p:extLst>
      <p:ext uri="{BB962C8B-B14F-4D97-AF65-F5344CB8AC3E}">
        <p14:creationId xmlns:p14="http://schemas.microsoft.com/office/powerpoint/2010/main" val="42617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it-&gt;first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it-&gt;second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2374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808594" y="3717521"/>
            <a:ext cx="840807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実行すると、キーが昇順ソートされていることがわかる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en-US" altLang="ja-JP" sz="2400" dirty="0">
                <a:solidFill>
                  <a:srgbClr val="00B050"/>
                </a:solidFill>
              </a:rPr>
              <a:t>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クラスではキーが昇順ソートされていることが確認できる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26859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30099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33224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04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359332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861512" y="4865003"/>
            <a:ext cx="60484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イテレータのかわりに範囲</a:t>
            </a:r>
            <a:r>
              <a:rPr kumimoji="1" lang="en-US" altLang="ja-JP" sz="2400" dirty="0">
                <a:solidFill>
                  <a:srgbClr val="00B050"/>
                </a:solidFill>
              </a:rPr>
              <a:t>for</a:t>
            </a:r>
            <a:r>
              <a:rPr kumimoji="1" lang="ja-JP" altLang="en-US" sz="2400" dirty="0">
                <a:solidFill>
                  <a:srgbClr val="00B050"/>
                </a:solidFill>
              </a:rPr>
              <a:t>でも記述可能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39051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422916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454164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05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(const auto&amp;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[key, value]</a:t>
            </a:r>
            <a:r>
              <a:rPr lang="ja-JP" altLang="en-US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key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value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48304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2807109" y="3273358"/>
            <a:ext cx="599074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C++17</a:t>
            </a:r>
            <a:r>
              <a:rPr kumimoji="1" lang="ja-JP" altLang="en-US" sz="2400" dirty="0">
                <a:solidFill>
                  <a:srgbClr val="00B050"/>
                </a:solidFill>
              </a:rPr>
              <a:t>からできるようになった記述方法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  </a:t>
            </a:r>
            <a:r>
              <a:rPr kumimoji="1" lang="en-US" altLang="ja-JP" sz="2400" dirty="0">
                <a:solidFill>
                  <a:srgbClr val="0070C0"/>
                </a:solidFill>
              </a:rPr>
              <a:t>cl</a:t>
            </a:r>
            <a:r>
              <a:rPr kumimoji="1" lang="ja-JP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ja-JP" sz="2400" dirty="0">
                <a:solidFill>
                  <a:srgbClr val="0070C0"/>
                </a:solidFill>
              </a:rPr>
              <a:t>/</a:t>
            </a:r>
            <a:r>
              <a:rPr kumimoji="1" lang="en-US" altLang="ja-JP" sz="2400" dirty="0" err="1">
                <a:solidFill>
                  <a:srgbClr val="0070C0"/>
                </a:solidFill>
              </a:rPr>
              <a:t>EHsc</a:t>
            </a:r>
            <a:r>
              <a:rPr kumimoji="1" lang="ja-JP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/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std:c</a:t>
            </a:r>
            <a:r>
              <a:rPr kumimoji="1" lang="en-US" altLang="ja-JP" sz="2400" dirty="0">
                <a:solidFill>
                  <a:srgbClr val="FF0000"/>
                </a:solidFill>
              </a:rPr>
              <a:t>++17</a:t>
            </a:r>
            <a:r>
              <a:rPr kumimoji="1" lang="ja-JP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ja-JP" sz="2400" dirty="0">
                <a:solidFill>
                  <a:srgbClr val="0070C0"/>
                </a:solidFill>
              </a:rPr>
              <a:t>main.cpp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でコンパイルが可能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51422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546629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577877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248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128173"/>
            <a:ext cx="1113492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ea typeface="ＭＳ ゴシック" panose="020B0609070205080204" pitchFamily="49" charset="-128"/>
              </a:rPr>
              <a:t>【map</a:t>
            </a:r>
            <a:r>
              <a:rPr lang="ja-JP" altLang="en-US" sz="3200" dirty="0">
                <a:ea typeface="ＭＳ ゴシック" panose="020B0609070205080204" pitchFamily="49" charset="-128"/>
              </a:rPr>
              <a:t>クラスの例</a:t>
            </a:r>
            <a:r>
              <a:rPr lang="en-US" altLang="ja-JP" sz="3200" dirty="0">
                <a:ea typeface="ＭＳ ゴシック" panose="020B0609070205080204" pitchFamily="49" charset="-128"/>
              </a:rPr>
              <a:t>】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email{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kd1234567@st.kobedenshi.ac.jp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青木一郎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kd2345678@st.kobedenshi.ac.jp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赤城次郎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”},         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kd3456789@st.kobedenshi.ac.jp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緑川三郎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ea typeface="ＭＳ ゴシック" panose="020B0609070205080204" pitchFamily="49" charset="-128"/>
              </a:rPr>
              <a:t>メールアドレスと氏名の対応表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double</a:t>
            </a:r>
            <a:r>
              <a:rPr lang="en-US" altLang="ja-JP" sz="2400" dirty="0"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root{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1.0000000 </a:t>
            </a:r>
            <a:r>
              <a:rPr lang="en-US" altLang="ja-JP" sz="2400" dirty="0">
                <a:ea typeface="ＭＳ ゴシック" panose="020B0609070205080204" pitchFamily="49" charset="-128"/>
              </a:rPr>
              <a:t>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1.1421356</a:t>
            </a:r>
            <a:r>
              <a:rPr lang="en-US" altLang="ja-JP" sz="2400" dirty="0">
                <a:ea typeface="ＭＳ ゴシック" panose="020B0609070205080204" pitchFamily="49" charset="-128"/>
              </a:rPr>
              <a:t>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1.7320504 </a:t>
            </a:r>
            <a:r>
              <a:rPr lang="en-US" altLang="ja-JP" sz="2400" dirty="0">
                <a:ea typeface="ＭＳ ゴシック" panose="020B0609070205080204" pitchFamily="49" charset="-128"/>
              </a:rPr>
              <a:t>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2.0000000</a:t>
            </a:r>
            <a:r>
              <a:rPr lang="en-US" altLang="ja-JP" sz="2400" dirty="0">
                <a:ea typeface="ＭＳ ゴシック" panose="020B0609070205080204" pitchFamily="49" charset="-128"/>
              </a:rPr>
              <a:t>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5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2.2360679 </a:t>
            </a:r>
            <a:r>
              <a:rPr lang="en-US" altLang="ja-JP" sz="2400" dirty="0">
                <a:ea typeface="ＭＳ ゴシック" panose="020B0609070205080204" pitchFamily="49" charset="-128"/>
              </a:rPr>
              <a:t>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ea typeface="ＭＳ ゴシック" panose="020B0609070205080204" pitchFamily="49" charset="-128"/>
              </a:rPr>
              <a:t>自然数と平方根の対応表</a:t>
            </a:r>
            <a:endParaRPr kumimoji="1" lang="ja-JP" altLang="en-US" sz="9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4F37C2-548E-3B3A-FDD0-5364F7017A1D}"/>
              </a:ext>
            </a:extLst>
          </p:cNvPr>
          <p:cNvSpPr txBox="1"/>
          <p:nvPr/>
        </p:nvSpPr>
        <p:spPr>
          <a:xfrm>
            <a:off x="5905440" y="5525352"/>
            <a:ext cx="60676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何かのペアをデータとして利用したいときに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クラスは適している</a:t>
            </a:r>
          </a:p>
        </p:txBody>
      </p:sp>
    </p:spTree>
    <p:extLst>
      <p:ext uri="{BB962C8B-B14F-4D97-AF65-F5344CB8AC3E}">
        <p14:creationId xmlns:p14="http://schemas.microsoft.com/office/powerpoint/2010/main" val="121643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</a:t>
            </a:r>
            <a:br>
              <a:rPr lang="en-US" altLang="ja-JP" dirty="0"/>
            </a:br>
            <a:r>
              <a:rPr lang="ja-JP" altLang="en-US" dirty="0"/>
              <a:t>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:</a:t>
            </a:r>
            <a:r>
              <a:rPr lang="ja-JP" altLang="en-US" dirty="0"/>
              <a:t>全要素をカウント</a:t>
            </a:r>
            <a:endParaRPr lang="en-US" altLang="ja-JP" dirty="0"/>
          </a:p>
          <a:p>
            <a:pPr lvl="1"/>
            <a:r>
              <a:rPr lang="en-US" altLang="ja-JP" dirty="0"/>
              <a:t>clear()	:</a:t>
            </a:r>
            <a:r>
              <a:rPr lang="ja-JP" altLang="en-US" dirty="0"/>
              <a:t>配列要素を全消去</a:t>
            </a:r>
            <a:endParaRPr lang="en-US" altLang="ja-JP" dirty="0"/>
          </a:p>
          <a:p>
            <a:pPr lvl="1"/>
            <a:r>
              <a:rPr lang="en-US" altLang="ja-JP" dirty="0"/>
              <a:t>empty()	:</a:t>
            </a:r>
            <a:r>
              <a:rPr lang="ja-JP" altLang="en-US" dirty="0"/>
              <a:t>配列が空かどうかをチェック</a:t>
            </a:r>
            <a:endParaRPr lang="en-US" altLang="ja-JP" dirty="0"/>
          </a:p>
          <a:p>
            <a:pPr lvl="1"/>
            <a:r>
              <a:rPr lang="en-US" altLang="ja-JP" dirty="0"/>
              <a:t>erase()	:</a:t>
            </a:r>
            <a:r>
              <a:rPr lang="ja-JP" altLang="en-US" dirty="0"/>
              <a:t>指定のデータを削除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:</a:t>
            </a:r>
            <a:r>
              <a:rPr lang="ja-JP" altLang="en-US" dirty="0"/>
              <a:t>キーと値のペア</a:t>
            </a:r>
            <a:r>
              <a:rPr lang="ja-JP" altLang="en-US"/>
              <a:t>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emplace()</a:t>
            </a:r>
            <a:r>
              <a:rPr lang="en-US" altLang="ja-JP" dirty="0"/>
              <a:t>:</a:t>
            </a:r>
            <a:r>
              <a:rPr lang="ja-JP" altLang="en-US" dirty="0"/>
              <a:t>キーと値のペアを追加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find()	</a:t>
            </a:r>
            <a:r>
              <a:rPr lang="en-US" altLang="ja-JP" dirty="0"/>
              <a:t>:</a:t>
            </a:r>
            <a:r>
              <a:rPr lang="ja-JP" altLang="en-US" dirty="0"/>
              <a:t>指定したキーのイテレータを返す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count()	</a:t>
            </a:r>
            <a:r>
              <a:rPr lang="en-US" altLang="ja-JP" dirty="0"/>
              <a:t>:</a:t>
            </a:r>
            <a:r>
              <a:rPr lang="ja-JP" altLang="en-US" dirty="0"/>
              <a:t>指定したキーにマッチする要素数を返す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at()	</a:t>
            </a:r>
            <a:r>
              <a:rPr lang="en-US" altLang="ja-JP" dirty="0"/>
              <a:t>	:</a:t>
            </a:r>
            <a:r>
              <a:rPr lang="ja-JP" altLang="en-US" dirty="0"/>
              <a:t>指定したキーの値を返す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P241~242 </a:t>
            </a:r>
            <a:r>
              <a:rPr lang="en-US" altLang="ja-JP" b="1" dirty="0"/>
              <a:t>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Sample608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Sample608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を作成して</a:t>
            </a:r>
            <a:r>
              <a:rPr lang="en-US" altLang="ja-JP" dirty="0" err="1"/>
              <a:t>VisualStudio</a:t>
            </a:r>
            <a:r>
              <a:rPr lang="ja-JP" altLang="en-US" dirty="0"/>
              <a:t>で編集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6" y="1097394"/>
            <a:ext cx="111349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7D4857-807D-C35E-B46E-B89C611FF17C}"/>
              </a:ext>
            </a:extLst>
          </p:cNvPr>
          <p:cNvSpPr txBox="1"/>
          <p:nvPr/>
        </p:nvSpPr>
        <p:spPr>
          <a:xfrm>
            <a:off x="2433008" y="3256451"/>
            <a:ext cx="606448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ペアを定義（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make_pair</a:t>
            </a:r>
            <a:r>
              <a:rPr kumimoji="1" lang="ja-JP" altLang="en-US" sz="2400" dirty="0">
                <a:solidFill>
                  <a:srgbClr val="00B050"/>
                </a:solidFill>
              </a:rPr>
              <a:t>）して挿入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イテレータ不要（キー値により自動ソート）</a:t>
            </a:r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535595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　　　　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5859</TotalTime>
  <Words>2298</Words>
  <Application>Microsoft Office PowerPoint</Application>
  <PresentationFormat>ワイド画面</PresentationFormat>
  <Paragraphs>192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ＭＳ ゴシック</vt:lpstr>
      <vt:lpstr>0xProto</vt:lpstr>
      <vt:lpstr>Arial</vt:lpstr>
      <vt:lpstr>Office Theme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224</cp:revision>
  <dcterms:created xsi:type="dcterms:W3CDTF">2024-07-09T01:55:23Z</dcterms:created>
  <dcterms:modified xsi:type="dcterms:W3CDTF">2024-10-23T07:20:53Z</dcterms:modified>
</cp:coreProperties>
</file>