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1" r:id="rId2"/>
    <p:sldId id="375" r:id="rId3"/>
    <p:sldId id="345" r:id="rId4"/>
    <p:sldId id="376" r:id="rId5"/>
    <p:sldId id="359" r:id="rId6"/>
    <p:sldId id="360" r:id="rId7"/>
    <p:sldId id="362" r:id="rId8"/>
    <p:sldId id="363" r:id="rId9"/>
    <p:sldId id="364" r:id="rId10"/>
    <p:sldId id="369" r:id="rId11"/>
    <p:sldId id="370" r:id="rId12"/>
    <p:sldId id="373" r:id="rId13"/>
    <p:sldId id="371" r:id="rId14"/>
    <p:sldId id="372" r:id="rId15"/>
    <p:sldId id="3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en-US" altLang="ja-JP" dirty="0"/>
              <a:t>C++</a:t>
            </a:r>
            <a:r>
              <a:rPr lang="ja-JP" altLang="en-US" dirty="0"/>
              <a:t>作業フォルダ内の</a:t>
            </a:r>
            <a:r>
              <a:rPr lang="en-US" altLang="ja-JP" b="1" dirty="0"/>
              <a:t>Sample503</a:t>
            </a:r>
            <a:r>
              <a:rPr lang="ja-JP" altLang="en-US" dirty="0"/>
              <a:t>フォルダを</a:t>
            </a:r>
            <a:r>
              <a:rPr lang="en-US" altLang="ja-JP" b="1" dirty="0"/>
              <a:t>Sample503t</a:t>
            </a:r>
            <a:r>
              <a:rPr lang="ja-JP" altLang="en-US" dirty="0"/>
              <a:t>フォルダとしてコピー</a:t>
            </a:r>
            <a:br>
              <a:rPr lang="en-US" altLang="ja-JP" dirty="0"/>
            </a:br>
            <a:br>
              <a:rPr lang="en-US" altLang="ja-JP" dirty="0">
                <a:solidFill>
                  <a:srgbClr val="00B0F0"/>
                </a:solidFill>
              </a:rPr>
            </a:br>
            <a:r>
              <a:rPr lang="en-US" altLang="ja-JP" dirty="0">
                <a:solidFill>
                  <a:srgbClr val="00B0F0"/>
                </a:solidFill>
              </a:rPr>
              <a:t>robocopy Sample503 Sample503t</a:t>
            </a:r>
            <a:br>
              <a:rPr lang="en-US" altLang="ja-JP" dirty="0"/>
            </a:br>
            <a:r>
              <a:rPr lang="en-US" altLang="ja-JP" dirty="0">
                <a:solidFill>
                  <a:srgbClr val="00B0F0"/>
                </a:solidFill>
              </a:rPr>
              <a:t>cd Sample503t</a:t>
            </a:r>
            <a:br>
              <a:rPr lang="en-US" altLang="ja-JP" dirty="0"/>
            </a:br>
            <a:endParaRPr lang="en-US" altLang="ja-JP" dirty="0"/>
          </a:p>
          <a:p>
            <a:r>
              <a:rPr lang="en-US" altLang="ja-JP" dirty="0" err="1"/>
              <a:t>calc.h</a:t>
            </a:r>
            <a:r>
              <a:rPr lang="ja-JP" altLang="en-US" dirty="0"/>
              <a:t>， </a:t>
            </a:r>
            <a:r>
              <a:rPr lang="en-US" altLang="ja-JP" dirty="0"/>
              <a:t>calc.cpp</a:t>
            </a:r>
            <a:r>
              <a:rPr lang="ja-JP" altLang="en-US" dirty="0" err="1"/>
              <a:t>，</a:t>
            </a:r>
            <a:r>
              <a:rPr lang="ja-JP" altLang="en-US" dirty="0"/>
              <a:t> </a:t>
            </a:r>
            <a:r>
              <a:rPr lang="en-US" altLang="ja-JP" dirty="0"/>
              <a:t>main.cpp</a:t>
            </a:r>
            <a:r>
              <a:rPr lang="ja-JP" altLang="en-US" dirty="0"/>
              <a:t>を変更</a:t>
            </a:r>
            <a:br>
              <a:rPr lang="en-US" altLang="ja-JP" dirty="0"/>
            </a:br>
            <a:endParaRPr lang="en-US" altLang="ja-JP" sz="3200" dirty="0"/>
          </a:p>
        </p:txBody>
      </p:sp>
    </p:spTree>
    <p:extLst>
      <p:ext uri="{BB962C8B-B14F-4D97-AF65-F5344CB8AC3E}">
        <p14:creationId xmlns:p14="http://schemas.microsoft.com/office/powerpoint/2010/main" val="194699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テンプレートを用いることで、引数の数が同じだが引数の戻り値や型だけが異なる関数の記述をまとめることができる</a:t>
            </a: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T </a:t>
            </a:r>
            <a:r>
              <a:rPr lang="ja-JP" altLang="en-US" dirty="0">
                <a:solidFill>
                  <a:srgbClr val="FF0000"/>
                </a:solidFill>
              </a:rPr>
              <a:t>関数名</a:t>
            </a:r>
            <a:r>
              <a:rPr lang="en-US" altLang="ja-JP" dirty="0">
                <a:solidFill>
                  <a:srgbClr val="FF0000"/>
                </a:solidFill>
              </a:rPr>
              <a:t>(T </a:t>
            </a:r>
            <a:r>
              <a:rPr lang="ja-JP" altLang="en-US" dirty="0">
                <a:solidFill>
                  <a:srgbClr val="FF0000"/>
                </a:solidFill>
              </a:rPr>
              <a:t>引数</a:t>
            </a:r>
            <a:r>
              <a:rPr lang="en-US" altLang="ja-JP" dirty="0">
                <a:solidFill>
                  <a:srgbClr val="FF0000"/>
                </a:solidFill>
              </a:rPr>
              <a:t>1, T </a:t>
            </a:r>
            <a:r>
              <a:rPr lang="ja-JP" altLang="en-US" dirty="0">
                <a:solidFill>
                  <a:srgbClr val="FF0000"/>
                </a:solidFill>
              </a:rPr>
              <a:t>引数</a:t>
            </a:r>
            <a:r>
              <a:rPr lang="en-US" altLang="ja-JP" dirty="0">
                <a:solidFill>
                  <a:srgbClr val="FF0000"/>
                </a:solidFill>
              </a:rPr>
              <a:t>2,</a:t>
            </a:r>
            <a:r>
              <a:rPr lang="ja-JP" altLang="en-US" dirty="0">
                <a:solidFill>
                  <a:srgbClr val="FF0000"/>
                </a:solidFill>
              </a:rPr>
              <a:t>・・・</a:t>
            </a:r>
            <a:r>
              <a:rPr lang="en-US" altLang="ja-JP" dirty="0">
                <a:solidFill>
                  <a:srgbClr val="FF0000"/>
                </a:solidFill>
              </a:rPr>
              <a:t>)</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&lt;</a:t>
            </a:r>
            <a:r>
              <a:rPr lang="ja-JP" altLang="en-US" dirty="0">
                <a:solidFill>
                  <a:srgbClr val="0070C0"/>
                </a:solidFill>
              </a:rPr>
              <a:t>型名</a:t>
            </a:r>
            <a:r>
              <a:rPr lang="en-US" altLang="ja-JP" dirty="0">
                <a:solidFill>
                  <a:srgbClr val="0070C0"/>
                </a:solidFill>
              </a:rPr>
              <a:t>&gt;(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r>
              <a:rPr lang="ja-JP" altLang="en-US" dirty="0">
                <a:solidFill>
                  <a:srgbClr val="0070C0"/>
                </a:solidFill>
              </a:rPr>
              <a:t>・・・</a:t>
            </a:r>
            <a:r>
              <a:rPr lang="en-US" altLang="ja-JP" dirty="0">
                <a:solidFill>
                  <a:srgbClr val="0070C0"/>
                </a:solidFill>
              </a:rPr>
              <a:t>)</a:t>
            </a:r>
            <a:endParaRPr lang="en-US" altLang="ja-JP" sz="3200" dirty="0">
              <a:solidFill>
                <a:srgbClr val="0070C0"/>
              </a:solidFill>
            </a:endParaRPr>
          </a:p>
        </p:txBody>
      </p:sp>
    </p:spTree>
    <p:extLst>
      <p:ext uri="{BB962C8B-B14F-4D97-AF65-F5344CB8AC3E}">
        <p14:creationId xmlns:p14="http://schemas.microsoft.com/office/powerpoint/2010/main" val="424775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引数の型を複数もつテンプレート関数も定義可能</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T</a:t>
            </a:r>
            <a:r>
              <a:rPr lang="en-US" altLang="ja-JP" dirty="0">
                <a:solidFill>
                  <a:srgbClr val="FF0000"/>
                </a:solidFill>
              </a:rPr>
              <a:t>, </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U</a:t>
            </a:r>
            <a:r>
              <a:rPr lang="en-US" altLang="ja-JP" dirty="0">
                <a:solidFill>
                  <a:srgbClr val="FF0000"/>
                </a:solidFill>
              </a:rPr>
              <a:t>&gt;</a:t>
            </a:r>
            <a:br>
              <a:rPr lang="en-US" altLang="ja-JP" dirty="0">
                <a:solidFill>
                  <a:srgbClr val="FF0000"/>
                </a:solidFill>
              </a:rPr>
            </a:br>
            <a:r>
              <a:rPr lang="en-US" altLang="ja-JP" b="1" dirty="0">
                <a:solidFill>
                  <a:srgbClr val="FF0000"/>
                </a:solidFill>
              </a:rPr>
              <a:t>auto</a:t>
            </a:r>
            <a:r>
              <a:rPr lang="en-US" altLang="ja-JP" dirty="0">
                <a:solidFill>
                  <a:srgbClr val="FF0000"/>
                </a:solidFill>
              </a:rPr>
              <a:t> </a:t>
            </a:r>
            <a:r>
              <a:rPr lang="ja-JP" altLang="en-US" dirty="0">
                <a:solidFill>
                  <a:srgbClr val="FF0000"/>
                </a:solidFill>
              </a:rPr>
              <a:t>関数名</a:t>
            </a:r>
            <a:r>
              <a:rPr lang="en-US" altLang="ja-JP" dirty="0">
                <a:solidFill>
                  <a:srgbClr val="FF0000"/>
                </a:solidFill>
              </a:rPr>
              <a:t>(</a:t>
            </a:r>
            <a:r>
              <a:rPr lang="en-US" altLang="ja-JP" b="1" dirty="0">
                <a:solidFill>
                  <a:srgbClr val="FF0000"/>
                </a:solidFill>
              </a:rPr>
              <a:t>T</a:t>
            </a:r>
            <a:r>
              <a:rPr lang="en-US" altLang="ja-JP" dirty="0">
                <a:solidFill>
                  <a:srgbClr val="FF0000"/>
                </a:solidFill>
              </a:rPr>
              <a:t> </a:t>
            </a:r>
            <a:r>
              <a:rPr lang="ja-JP" altLang="en-US" dirty="0">
                <a:solidFill>
                  <a:srgbClr val="FF0000"/>
                </a:solidFill>
              </a:rPr>
              <a:t>引数</a:t>
            </a:r>
            <a:r>
              <a:rPr lang="en-US" altLang="ja-JP" dirty="0">
                <a:solidFill>
                  <a:srgbClr val="FF0000"/>
                </a:solidFill>
              </a:rPr>
              <a:t>1, </a:t>
            </a:r>
            <a:r>
              <a:rPr lang="en-US" altLang="ja-JP" b="1" dirty="0">
                <a:solidFill>
                  <a:srgbClr val="FF0000"/>
                </a:solidFill>
              </a:rPr>
              <a:t>U</a:t>
            </a:r>
            <a:r>
              <a:rPr lang="en-US" altLang="ja-JP" dirty="0">
                <a:solidFill>
                  <a:srgbClr val="FF0000"/>
                </a:solidFill>
              </a:rPr>
              <a:t> </a:t>
            </a:r>
            <a:r>
              <a:rPr lang="ja-JP" altLang="en-US" dirty="0">
                <a:solidFill>
                  <a:srgbClr val="FF0000"/>
                </a:solidFill>
              </a:rPr>
              <a:t>引数</a:t>
            </a:r>
            <a:r>
              <a:rPr lang="en-US" altLang="ja-JP" dirty="0">
                <a:solidFill>
                  <a:srgbClr val="FF0000"/>
                </a:solidFill>
              </a:rPr>
              <a:t>2)</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endParaRPr lang="en-US" altLang="ja-JP" sz="3200" dirty="0">
              <a:solidFill>
                <a:srgbClr val="0070C0"/>
              </a:solidFill>
            </a:endParaRPr>
          </a:p>
        </p:txBody>
      </p:sp>
    </p:spTree>
    <p:extLst>
      <p:ext uri="{BB962C8B-B14F-4D97-AF65-F5344CB8AC3E}">
        <p14:creationId xmlns:p14="http://schemas.microsoft.com/office/powerpoint/2010/main" val="249599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kumimoji="1" lang="en-US" altLang="ja-JP" dirty="0"/>
            </a:br>
            <a:br>
              <a:rPr kumimoji="1" lang="en-US" altLang="ja-JP" dirty="0"/>
            </a:br>
            <a:br>
              <a:rPr kumimoji="1" lang="en-US" altLang="ja-JP" dirty="0"/>
            </a:br>
            <a:br>
              <a:rPr kumimoji="1" lang="en-US" altLang="ja-JP" dirty="0"/>
            </a:br>
            <a:br>
              <a:rPr kumimoji="1" lang="en-US" altLang="ja-JP" dirty="0"/>
            </a:br>
            <a:endParaRPr kumimoji="1" lang="en-US" altLang="ja-JP" dirty="0"/>
          </a:p>
          <a:p>
            <a:r>
              <a:rPr kumimoji="1" lang="en-US" altLang="ja-JP" dirty="0"/>
              <a:t>main.cpp</a:t>
            </a:r>
            <a:r>
              <a:rPr kumimoji="1" lang="ja-JP" altLang="en-US" dirty="0"/>
              <a:t>　</a:t>
            </a:r>
            <a:r>
              <a:rPr kumimoji="1" lang="en-US" altLang="ja-JP" dirty="0"/>
              <a:t>(Sample503t)</a:t>
            </a:r>
            <a:br>
              <a:rPr lang="en-US" altLang="ja-JP" dirty="0"/>
            </a:br>
            <a:endParaRPr lang="en-US" altLang="ja-JP" dirty="0"/>
          </a:p>
          <a:p>
            <a:endParaRPr lang="en-US" altLang="ja-JP" dirty="0"/>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6" y="1786889"/>
            <a:ext cx="10688220" cy="2062103"/>
          </a:xfrm>
          <a:prstGeom prst="rect">
            <a:avLst/>
          </a:prstGeom>
          <a:noFill/>
          <a:ln>
            <a:solidFill>
              <a:schemeClr val="tx1"/>
            </a:solidFill>
          </a:ln>
        </p:spPr>
        <p:txBody>
          <a:bodyPr wrap="square" rtlCol="0">
            <a:spAutoFit/>
          </a:bodyPr>
          <a:lstStyle/>
          <a:p>
            <a:r>
              <a:rPr kumimoji="1" lang="en-US" altLang="ja-JP" sz="3200" dirty="0">
                <a:solidFill>
                  <a:srgbClr val="FF0000"/>
                </a:solidFill>
              </a:rPr>
              <a:t>template &lt;</a:t>
            </a:r>
            <a:r>
              <a:rPr kumimoji="1" lang="en-US" altLang="ja-JP" sz="3200" dirty="0" err="1">
                <a:solidFill>
                  <a:srgbClr val="FF0000"/>
                </a:solidFill>
              </a:rPr>
              <a:t>typename</a:t>
            </a:r>
            <a:r>
              <a:rPr kumimoji="1" lang="en-US" altLang="ja-JP" sz="3200" dirty="0">
                <a:solidFill>
                  <a:srgbClr val="FF0000"/>
                </a:solidFill>
              </a:rPr>
              <a:t> T, </a:t>
            </a:r>
            <a:r>
              <a:rPr kumimoji="1" lang="en-US" altLang="ja-JP" sz="3200" dirty="0" err="1">
                <a:solidFill>
                  <a:srgbClr val="FF0000"/>
                </a:solidFill>
              </a:rPr>
              <a:t>typename</a:t>
            </a:r>
            <a:r>
              <a:rPr kumimoji="1" lang="en-US" altLang="ja-JP" sz="3200" dirty="0">
                <a:solidFill>
                  <a:srgbClr val="FF0000"/>
                </a:solidFill>
              </a:rPr>
              <a:t> U&gt;</a:t>
            </a:r>
          </a:p>
          <a:p>
            <a:r>
              <a:rPr kumimoji="1" lang="en-US" altLang="ja-JP" sz="3200" dirty="0">
                <a:solidFill>
                  <a:srgbClr val="FF0000"/>
                </a:solidFill>
              </a:rPr>
              <a:t>auto add(T a, U b) {</a:t>
            </a:r>
            <a:br>
              <a:rPr kumimoji="1" lang="en-US" altLang="ja-JP" sz="3200" dirty="0">
                <a:solidFill>
                  <a:srgbClr val="FF0000"/>
                </a:solidFill>
              </a:rPr>
            </a:br>
            <a:r>
              <a:rPr kumimoji="1" lang="en-US" altLang="ja-JP" sz="3200" dirty="0">
                <a:solidFill>
                  <a:srgbClr val="FF0000"/>
                </a:solidFill>
              </a:rPr>
              <a:t>		return a + b;</a:t>
            </a:r>
          </a:p>
          <a:p>
            <a:r>
              <a:rPr kumimoji="1" lang="en-US" altLang="ja-JP" sz="3200" dirty="0">
                <a:solidFill>
                  <a:srgbClr val="FF0000"/>
                </a:solidFill>
              </a:rPr>
              <a:t>};</a:t>
            </a:r>
            <a:endParaRPr kumimoji="1" lang="ja-JP" altLang="en-US" sz="3200" dirty="0"/>
          </a:p>
        </p:txBody>
      </p:sp>
      <p:sp>
        <p:nvSpPr>
          <p:cNvPr id="6" name="テキスト ボックス 5">
            <a:extLst>
              <a:ext uri="{FF2B5EF4-FFF2-40B4-BE49-F238E27FC236}">
                <a16:creationId xmlns:a16="http://schemas.microsoft.com/office/drawing/2014/main" id="{6CD96987-1B2A-8258-0019-E86C27889FA7}"/>
              </a:ext>
            </a:extLst>
          </p:cNvPr>
          <p:cNvSpPr txBox="1"/>
          <p:nvPr/>
        </p:nvSpPr>
        <p:spPr>
          <a:xfrm>
            <a:off x="1048256" y="4804709"/>
            <a:ext cx="10688220" cy="1569660"/>
          </a:xfrm>
          <a:prstGeom prst="rect">
            <a:avLst/>
          </a:prstGeom>
          <a:noFill/>
          <a:ln>
            <a:solidFill>
              <a:schemeClr val="tx1"/>
            </a:solidFill>
          </a:ln>
        </p:spPr>
        <p:txBody>
          <a:bodyPr wrap="square" rtlCol="0">
            <a:spAutoFit/>
          </a:bodyPr>
          <a:lstStyle/>
          <a:p>
            <a:r>
              <a:rPr kumimoji="1" lang="en-US" altLang="ja-JP" sz="3200" dirty="0" err="1">
                <a:solidFill>
                  <a:srgbClr val="FF0000"/>
                </a:solidFill>
              </a:rPr>
              <a:t>cout</a:t>
            </a:r>
            <a:r>
              <a:rPr kumimoji="1" lang="en-US" altLang="ja-JP" sz="3200" dirty="0">
                <a:solidFill>
                  <a:srgbClr val="FF0000"/>
                </a:solidFill>
              </a:rPr>
              <a:t> &lt;&lt; 5 &lt;&lt; “+” &lt;&lt; 3.2 &lt;&lt; “=“ </a:t>
            </a:r>
            <a:br>
              <a:rPr kumimoji="1" lang="en-US" altLang="ja-JP" sz="3200" dirty="0">
                <a:solidFill>
                  <a:srgbClr val="FF0000"/>
                </a:solidFill>
              </a:rPr>
            </a:br>
            <a:r>
              <a:rPr kumimoji="1" lang="en-US" altLang="ja-JP" sz="3200" dirty="0">
                <a:solidFill>
                  <a:srgbClr val="FF0000"/>
                </a:solidFill>
              </a:rPr>
              <a:t>	&lt;&lt; pC1-&gt;add(5, 3.2) &lt;&lt; </a:t>
            </a:r>
            <a:r>
              <a:rPr kumimoji="1" lang="en-US" altLang="ja-JP" sz="3200" dirty="0" err="1">
                <a:solidFill>
                  <a:srgbClr val="FF0000"/>
                </a:solidFill>
              </a:rPr>
              <a:t>endl</a:t>
            </a:r>
            <a:r>
              <a:rPr kumimoji="1" lang="en-US" altLang="ja-JP" sz="3200" dirty="0">
                <a:solidFill>
                  <a:srgbClr val="FF0000"/>
                </a:solidFill>
              </a:rPr>
              <a:t>;</a:t>
            </a:r>
            <a:br>
              <a:rPr kumimoji="1" lang="en-US" altLang="ja-JP" sz="3200" dirty="0">
                <a:solidFill>
                  <a:srgbClr val="FF0000"/>
                </a:solidFill>
              </a:rPr>
            </a:br>
            <a:r>
              <a:rPr kumimoji="1" lang="en-US" altLang="ja-JP" sz="3200" dirty="0">
                <a:solidFill>
                  <a:srgbClr val="FF0000"/>
                </a:solidFill>
              </a:rPr>
              <a:t>         </a:t>
            </a:r>
            <a:r>
              <a:rPr kumimoji="1" lang="ja-JP" altLang="en-US" sz="3200" dirty="0">
                <a:solidFill>
                  <a:srgbClr val="FF0000"/>
                </a:solidFill>
              </a:rPr>
              <a:t>　　</a:t>
            </a:r>
            <a:r>
              <a:rPr kumimoji="1" lang="en-US" altLang="ja-JP" sz="2800" dirty="0">
                <a:solidFill>
                  <a:srgbClr val="00B050"/>
                </a:solidFill>
              </a:rPr>
              <a:t>//</a:t>
            </a:r>
            <a:r>
              <a:rPr kumimoji="1" lang="ja-JP" altLang="en-US" sz="2800" dirty="0">
                <a:solidFill>
                  <a:srgbClr val="00B050"/>
                </a:solidFill>
              </a:rPr>
              <a:t>整数と実数の足し算</a:t>
            </a:r>
            <a:endParaRPr kumimoji="1" lang="en-US" altLang="ja-JP" sz="3200" dirty="0">
              <a:solidFill>
                <a:srgbClr val="00B050"/>
              </a:solidFill>
            </a:endParaRPr>
          </a:p>
        </p:txBody>
      </p:sp>
    </p:spTree>
    <p:extLst>
      <p:ext uri="{BB962C8B-B14F-4D97-AF65-F5344CB8AC3E}">
        <p14:creationId xmlns:p14="http://schemas.microsoft.com/office/powerpoint/2010/main" val="69921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ja-JP" altLang="en-US" dirty="0"/>
              <a:t>クラス定義についてもテンプレートを用いることができる</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class </a:t>
            </a:r>
            <a:r>
              <a:rPr lang="ja-JP" altLang="en-US" dirty="0">
                <a:solidFill>
                  <a:srgbClr val="FF0000"/>
                </a:solidFill>
              </a:rPr>
              <a:t>クラス名 </a:t>
            </a:r>
            <a:r>
              <a:rPr lang="en-US" altLang="ja-JP" dirty="0">
                <a:solidFill>
                  <a:srgbClr val="FF0000"/>
                </a:solidFill>
              </a:rPr>
              <a:t>{</a:t>
            </a:r>
            <a:br>
              <a:rPr lang="en-US" altLang="ja-JP" dirty="0">
                <a:solidFill>
                  <a:srgbClr val="FF0000"/>
                </a:solidFill>
              </a:rPr>
            </a:br>
            <a:r>
              <a:rPr lang="ja-JP" altLang="en-US" dirty="0">
                <a:solidFill>
                  <a:srgbClr val="FF0000"/>
                </a:solidFill>
              </a:rPr>
              <a:t>　　メンバ</a:t>
            </a:r>
            <a:r>
              <a:rPr lang="en-US" altLang="ja-JP" dirty="0">
                <a:solidFill>
                  <a:srgbClr val="FF0000"/>
                </a:solidFill>
              </a:rPr>
              <a:t>…</a:t>
            </a:r>
            <a:br>
              <a:rPr lang="en-US" altLang="ja-JP" dirty="0">
                <a:solidFill>
                  <a:srgbClr val="FF0000"/>
                </a:solidFill>
              </a:rPr>
            </a:br>
            <a:r>
              <a:rPr lang="en-US" altLang="ja-JP" dirty="0">
                <a:solidFill>
                  <a:srgbClr val="FF0000"/>
                </a:solidFill>
              </a:rPr>
              <a:t>};</a:t>
            </a:r>
            <a:endParaRPr lang="en-US" altLang="ja-JP" sz="3200" dirty="0">
              <a:solidFill>
                <a:srgbClr val="0070C0"/>
              </a:solidFill>
            </a:endParaRPr>
          </a:p>
        </p:txBody>
      </p:sp>
    </p:spTree>
    <p:extLst>
      <p:ext uri="{BB962C8B-B14F-4D97-AF65-F5344CB8AC3E}">
        <p14:creationId xmlns:p14="http://schemas.microsoft.com/office/powerpoint/2010/main" val="372334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en-US" altLang="ja-JP" dirty="0"/>
              <a:t>【</a:t>
            </a:r>
            <a:r>
              <a:rPr lang="ja-JP" altLang="en-US" dirty="0"/>
              <a:t>例</a:t>
            </a:r>
            <a:r>
              <a:rPr lang="en-US" altLang="ja-JP" dirty="0"/>
              <a:t>】</a:t>
            </a:r>
            <a:br>
              <a:rPr lang="en-US" altLang="ja-JP" dirty="0"/>
            </a:br>
            <a:r>
              <a:rPr lang="en-US" altLang="ja-JP" sz="3200" dirty="0">
                <a:solidFill>
                  <a:srgbClr val="0070C0"/>
                </a:solidFill>
              </a:rPr>
              <a:t>template &lt;</a:t>
            </a:r>
            <a:r>
              <a:rPr lang="en-US" altLang="ja-JP" sz="3200" dirty="0" err="1">
                <a:solidFill>
                  <a:srgbClr val="0070C0"/>
                </a:solidFill>
              </a:rPr>
              <a:t>typename</a:t>
            </a:r>
            <a:r>
              <a:rPr lang="en-US" altLang="ja-JP" sz="3200" dirty="0">
                <a:solidFill>
                  <a:srgbClr val="0070C0"/>
                </a:solidFill>
              </a:rPr>
              <a:t> T&gt;</a:t>
            </a:r>
            <a:br>
              <a:rPr lang="en-US" altLang="ja-JP" sz="3200" dirty="0">
                <a:solidFill>
                  <a:srgbClr val="0070C0"/>
                </a:solidFill>
              </a:rPr>
            </a:br>
            <a:r>
              <a:rPr lang="en-US" altLang="ja-JP" sz="3200" dirty="0">
                <a:solidFill>
                  <a:srgbClr val="0070C0"/>
                </a:solidFill>
              </a:rPr>
              <a:t>class </a:t>
            </a:r>
            <a:r>
              <a:rPr lang="en-US" altLang="ja-JP" sz="3200" dirty="0" err="1">
                <a:solidFill>
                  <a:srgbClr val="0070C0"/>
                </a:solidFill>
              </a:rPr>
              <a:t>Kurasu</a:t>
            </a:r>
            <a:r>
              <a:rPr lang="ja-JP" altLang="en-US" sz="3200" dirty="0">
                <a:solidFill>
                  <a:srgbClr val="0070C0"/>
                </a:solidFill>
              </a:rPr>
              <a:t> </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private:</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m_a</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public:</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func</a:t>
            </a:r>
            <a:r>
              <a:rPr lang="en-US" altLang="ja-JP" sz="3200" dirty="0">
                <a:solidFill>
                  <a:srgbClr val="0070C0"/>
                </a:solidFill>
              </a:rPr>
              <a:t>(T a, T b){</a:t>
            </a:r>
            <a:br>
              <a:rPr lang="en-US" altLang="ja-JP" sz="3200" dirty="0">
                <a:solidFill>
                  <a:srgbClr val="0070C0"/>
                </a:solidFill>
              </a:rPr>
            </a:br>
            <a:r>
              <a:rPr lang="en-US" altLang="ja-JP" sz="3200" dirty="0">
                <a:solidFill>
                  <a:srgbClr val="0070C0"/>
                </a:solidFill>
              </a:rPr>
              <a:t>		return a + b;</a:t>
            </a:r>
            <a:br>
              <a:rPr lang="en-US" altLang="ja-JP" sz="3200" dirty="0">
                <a:solidFill>
                  <a:srgbClr val="0070C0"/>
                </a:solidFill>
              </a:rPr>
            </a:br>
            <a:r>
              <a:rPr lang="en-US" altLang="ja-JP" sz="3200" dirty="0">
                <a:solidFill>
                  <a:srgbClr val="0070C0"/>
                </a:solidFill>
              </a:rPr>
              <a:t>	}</a:t>
            </a:r>
            <a:br>
              <a:rPr lang="en-US" altLang="ja-JP" sz="3200" dirty="0">
                <a:solidFill>
                  <a:srgbClr val="0070C0"/>
                </a:solidFill>
              </a:rPr>
            </a:br>
            <a:r>
              <a:rPr lang="en-US" altLang="ja-JP" sz="3200" dirty="0">
                <a:solidFill>
                  <a:srgbClr val="0070C0"/>
                </a:solidFill>
              </a:rPr>
              <a:t>};</a:t>
            </a:r>
          </a:p>
        </p:txBody>
      </p:sp>
      <p:sp>
        <p:nvSpPr>
          <p:cNvPr id="4" name="テキスト ボックス 3">
            <a:extLst>
              <a:ext uri="{FF2B5EF4-FFF2-40B4-BE49-F238E27FC236}">
                <a16:creationId xmlns:a16="http://schemas.microsoft.com/office/drawing/2014/main" id="{A45F8C6B-0403-4016-BC46-CFC48A8074A4}"/>
              </a:ext>
            </a:extLst>
          </p:cNvPr>
          <p:cNvSpPr txBox="1"/>
          <p:nvPr/>
        </p:nvSpPr>
        <p:spPr>
          <a:xfrm>
            <a:off x="7032395" y="2509245"/>
            <a:ext cx="4641014" cy="39703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dirty="0"/>
              <a:t>int main()</a:t>
            </a:r>
            <a:br>
              <a:rPr kumimoji="1" lang="en-US" altLang="ja-JP" sz="2800" dirty="0"/>
            </a:br>
            <a:r>
              <a:rPr kumimoji="1" lang="en-US" altLang="ja-JP" sz="2800" dirty="0"/>
              <a:t>{</a:t>
            </a:r>
          </a:p>
          <a:p>
            <a:r>
              <a:rPr kumimoji="1" lang="en-US" altLang="ja-JP" sz="2800" dirty="0"/>
              <a:t>  </a:t>
            </a:r>
            <a:r>
              <a:rPr kumimoji="1" lang="en-US" altLang="ja-JP" sz="2800" dirty="0" err="1"/>
              <a:t>Kurasu</a:t>
            </a:r>
            <a:r>
              <a:rPr kumimoji="1" lang="en-US" altLang="ja-JP" sz="2800" dirty="0">
                <a:solidFill>
                  <a:srgbClr val="FF0000"/>
                </a:solidFill>
              </a:rPr>
              <a:t>&lt;int&gt; </a:t>
            </a:r>
            <a:r>
              <a:rPr kumimoji="1" lang="en-US" altLang="ja-JP" sz="2800" dirty="0"/>
              <a:t>k1;</a:t>
            </a:r>
          </a:p>
          <a:p>
            <a:r>
              <a:rPr kumimoji="1" lang="en-US" altLang="ja-JP" sz="2800" dirty="0"/>
              <a:t>  k1.m_a = </a:t>
            </a:r>
            <a:r>
              <a:rPr kumimoji="1" lang="en-US" altLang="ja-JP" sz="2800" dirty="0">
                <a:solidFill>
                  <a:srgbClr val="FF0000"/>
                </a:solidFill>
              </a:rPr>
              <a:t>2</a:t>
            </a:r>
            <a:r>
              <a:rPr kumimoji="1" lang="en-US" altLang="ja-JP" sz="2800" dirty="0"/>
              <a:t>;</a:t>
            </a:r>
          </a:p>
          <a:p>
            <a:r>
              <a:rPr kumimoji="1" lang="en-US" altLang="ja-JP" sz="2800" dirty="0"/>
              <a:t>  k1.func(3,5);</a:t>
            </a:r>
          </a:p>
          <a:p>
            <a:r>
              <a:rPr kumimoji="1" lang="en-US" altLang="ja-JP" sz="2800" dirty="0"/>
              <a:t>  </a:t>
            </a:r>
            <a:r>
              <a:rPr kumimoji="1" lang="en-US" altLang="ja-JP" sz="2800" dirty="0" err="1"/>
              <a:t>Kurasu</a:t>
            </a:r>
            <a:r>
              <a:rPr kumimoji="1" lang="en-US" altLang="ja-JP" sz="2800" dirty="0">
                <a:solidFill>
                  <a:srgbClr val="FF0000"/>
                </a:solidFill>
              </a:rPr>
              <a:t>&lt;string&gt; </a:t>
            </a:r>
            <a:r>
              <a:rPr kumimoji="1" lang="en-US" altLang="ja-JP" sz="2800" dirty="0"/>
              <a:t>k2;</a:t>
            </a:r>
            <a:br>
              <a:rPr kumimoji="1" lang="en-US" altLang="ja-JP" sz="2800" dirty="0"/>
            </a:br>
            <a:r>
              <a:rPr kumimoji="1" lang="en-US" altLang="ja-JP" sz="2800" dirty="0"/>
              <a:t>  k2.m_a = </a:t>
            </a:r>
            <a:r>
              <a:rPr kumimoji="1" lang="en-US" altLang="ja-JP" sz="2800" dirty="0">
                <a:solidFill>
                  <a:srgbClr val="FF0000"/>
                </a:solidFill>
              </a:rPr>
              <a:t>“ABC”</a:t>
            </a:r>
            <a:r>
              <a:rPr kumimoji="1" lang="en-US" altLang="ja-JP" sz="2800" dirty="0"/>
              <a:t>;</a:t>
            </a:r>
            <a:br>
              <a:rPr kumimoji="1" lang="en-US" altLang="ja-JP" sz="2800" dirty="0"/>
            </a:br>
            <a:r>
              <a:rPr kumimoji="1" lang="en-US" altLang="ja-JP" sz="2800" dirty="0"/>
              <a:t>  </a:t>
            </a:r>
            <a:r>
              <a:rPr kumimoji="1" lang="ja-JP" altLang="en-US" sz="2800" dirty="0"/>
              <a:t>・・・・・</a:t>
            </a:r>
            <a:endParaRPr kumimoji="1" lang="en-US" altLang="ja-JP" sz="2800" dirty="0"/>
          </a:p>
          <a:p>
            <a:r>
              <a:rPr kumimoji="1" lang="en-US" altLang="ja-JP" sz="2800" dirty="0"/>
              <a:t>}</a:t>
            </a:r>
            <a:endParaRPr kumimoji="1" lang="ja-JP" altLang="en-US" sz="2800" dirty="0"/>
          </a:p>
        </p:txBody>
      </p:sp>
    </p:spTree>
    <p:extLst>
      <p:ext uri="{BB962C8B-B14F-4D97-AF65-F5344CB8AC3E}">
        <p14:creationId xmlns:p14="http://schemas.microsoft.com/office/powerpoint/2010/main" val="164924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まとめ</a:t>
            </a:r>
            <a:br>
              <a:rPr lang="en-US" altLang="ja-JP" b="1" u="sng" dirty="0"/>
            </a:br>
            <a:br>
              <a:rPr lang="en-US" altLang="ja-JP" sz="1800" dirty="0"/>
            </a:br>
            <a:r>
              <a:rPr lang="ja-JP" altLang="en-US" dirty="0"/>
              <a:t>テンプレートを用いると、“</a:t>
            </a:r>
            <a:r>
              <a:rPr lang="ja-JP" altLang="en-US" b="1" dirty="0">
                <a:solidFill>
                  <a:srgbClr val="FF0000"/>
                </a:solidFill>
              </a:rPr>
              <a:t>型</a:t>
            </a:r>
            <a:r>
              <a:rPr lang="ja-JP" altLang="en-US" dirty="0"/>
              <a:t>”に囚われないプログラミングが可能になる</a:t>
            </a:r>
            <a:br>
              <a:rPr lang="en-US" altLang="ja-JP" dirty="0"/>
            </a:br>
            <a:endParaRPr lang="en-US" altLang="ja-JP" dirty="0"/>
          </a:p>
          <a:p>
            <a:r>
              <a:rPr lang="ja-JP" altLang="en-US" dirty="0"/>
              <a:t>関数の</a:t>
            </a:r>
            <a:r>
              <a:rPr lang="ja-JP" altLang="en-US" dirty="0">
                <a:solidFill>
                  <a:srgbClr val="0070C0"/>
                </a:solidFill>
              </a:rPr>
              <a:t>オーバーロード（多重定義）</a:t>
            </a:r>
            <a:r>
              <a:rPr lang="ja-JP" altLang="en-US" dirty="0"/>
              <a:t>の処理を簡略化することができる</a:t>
            </a:r>
            <a:br>
              <a:rPr lang="en-US" altLang="ja-JP" dirty="0"/>
            </a:br>
            <a:endParaRPr lang="en-US" altLang="ja-JP" dirty="0"/>
          </a:p>
          <a:p>
            <a:r>
              <a:rPr lang="ja-JP" altLang="en-US" dirty="0"/>
              <a:t>クラスにテンプレートを用いることで、クラス内のメンバの型を自由に変更することが可能になる</a:t>
            </a:r>
            <a:endParaRPr lang="en-US" altLang="ja-JP" sz="3200" dirty="0"/>
          </a:p>
        </p:txBody>
      </p:sp>
    </p:spTree>
    <p:extLst>
      <p:ext uri="{BB962C8B-B14F-4D97-AF65-F5344CB8AC3E}">
        <p14:creationId xmlns:p14="http://schemas.microsoft.com/office/powerpoint/2010/main" val="104183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6" name="テキスト ボックス 5">
            <a:extLst>
              <a:ext uri="{FF2B5EF4-FFF2-40B4-BE49-F238E27FC236}">
                <a16:creationId xmlns:a16="http://schemas.microsoft.com/office/drawing/2014/main" id="{216E7CEB-8179-81F3-F9F8-933F2C32AC48}"/>
              </a:ext>
            </a:extLst>
          </p:cNvPr>
          <p:cNvSpPr txBox="1"/>
          <p:nvPr/>
        </p:nvSpPr>
        <p:spPr>
          <a:xfrm>
            <a:off x="1048255" y="1942532"/>
            <a:ext cx="10688220" cy="4524315"/>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en-US" altLang="ja-JP" sz="2400" dirty="0"/>
              <a:t>	int </a:t>
            </a:r>
            <a:r>
              <a:rPr kumimoji="1" lang="en-US" altLang="ja-JP" sz="2400" dirty="0" err="1"/>
              <a:t>m_a</a:t>
            </a:r>
            <a:r>
              <a:rPr kumimoji="1" lang="en-US" altLang="ja-JP" sz="2400" dirty="0"/>
              <a:t>, </a:t>
            </a:r>
            <a:r>
              <a:rPr kumimoji="1" lang="en-US" altLang="ja-JP" sz="2400" dirty="0" err="1"/>
              <a:t>m_b</a:t>
            </a:r>
            <a:r>
              <a:rPr kumimoji="1" lang="en-US" altLang="ja-JP" sz="2400" dirty="0"/>
              <a:t>;</a:t>
            </a:r>
          </a:p>
          <a:p>
            <a:r>
              <a:rPr kumimoji="1" lang="en-US" altLang="ja-JP" sz="2400" dirty="0"/>
              <a:t>public:</a:t>
            </a:r>
          </a:p>
          <a:p>
            <a:r>
              <a:rPr kumimoji="1" lang="en-US" altLang="ja-JP" sz="2400" dirty="0"/>
              <a:t>	Calc();</a:t>
            </a:r>
          </a:p>
          <a:p>
            <a:r>
              <a:rPr kumimoji="1" lang="en-US" altLang="ja-JP" sz="2400" dirty="0"/>
              <a:t>	Calc(int a, int b);</a:t>
            </a:r>
          </a:p>
          <a:p>
            <a:r>
              <a:rPr kumimoji="1" lang="en-US" altLang="ja-JP" sz="2400" dirty="0"/>
              <a:t>	int add();</a:t>
            </a:r>
          </a:p>
          <a:p>
            <a:r>
              <a:rPr kumimoji="1" lang="en-US" altLang="ja-JP" sz="2400" dirty="0"/>
              <a:t>	int add(int a, int b);</a:t>
            </a:r>
          </a:p>
          <a:p>
            <a:r>
              <a:rPr kumimoji="1" lang="en-US" altLang="ja-JP" sz="2400" dirty="0"/>
              <a:t>	</a:t>
            </a:r>
            <a:r>
              <a:rPr kumimoji="1" lang="en-US" altLang="ja-JP" sz="2400" dirty="0">
                <a:solidFill>
                  <a:srgbClr val="FF0000"/>
                </a:solidFill>
              </a:rPr>
              <a:t>double add(double a, double b);</a:t>
            </a:r>
          </a:p>
          <a:p>
            <a:r>
              <a:rPr kumimoji="1" lang="en-US" altLang="ja-JP" sz="2400" dirty="0">
                <a:solidFill>
                  <a:srgbClr val="FF0000"/>
                </a:solidFill>
              </a:rPr>
              <a:t>	string add(string a, string b);</a:t>
            </a:r>
          </a:p>
          <a:p>
            <a:r>
              <a:rPr kumimoji="1" lang="en-US" altLang="ja-JP" sz="2400" dirty="0"/>
              <a:t>	void </a:t>
            </a:r>
            <a:r>
              <a:rPr kumimoji="1" lang="en-US" altLang="ja-JP" sz="2400" dirty="0" err="1"/>
              <a:t>setValue</a:t>
            </a:r>
            <a:r>
              <a:rPr kumimoji="1" lang="en-US" altLang="ja-JP" sz="2400" dirty="0"/>
              <a:t>(int a, int b);</a:t>
            </a:r>
          </a:p>
        </p:txBody>
      </p:sp>
      <p:sp>
        <p:nvSpPr>
          <p:cNvPr id="7" name="矢印: 下 6">
            <a:extLst>
              <a:ext uri="{FF2B5EF4-FFF2-40B4-BE49-F238E27FC236}">
                <a16:creationId xmlns:a16="http://schemas.microsoft.com/office/drawing/2014/main" id="{2E352646-50A7-9B7A-5EB3-E36F0CF5B0E1}"/>
              </a:ext>
            </a:extLst>
          </p:cNvPr>
          <p:cNvSpPr/>
          <p:nvPr/>
        </p:nvSpPr>
        <p:spPr>
          <a:xfrm rot="2899444">
            <a:off x="7366560" y="4545533"/>
            <a:ext cx="369651" cy="7490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B6222AD-022E-4C5C-2739-2023648DD1E2}"/>
              </a:ext>
            </a:extLst>
          </p:cNvPr>
          <p:cNvSpPr txBox="1"/>
          <p:nvPr/>
        </p:nvSpPr>
        <p:spPr>
          <a:xfrm>
            <a:off x="7885917" y="4209811"/>
            <a:ext cx="1856598" cy="646331"/>
          </a:xfrm>
          <a:prstGeom prst="rect">
            <a:avLst/>
          </a:prstGeom>
          <a:noFill/>
        </p:spPr>
        <p:txBody>
          <a:bodyPr wrap="none" rtlCol="0">
            <a:spAutoFit/>
          </a:bodyPr>
          <a:lstStyle/>
          <a:p>
            <a:r>
              <a:rPr kumimoji="1" lang="en-US" altLang="ja-JP" sz="3600" dirty="0"/>
              <a:t>2</a:t>
            </a:r>
            <a:r>
              <a:rPr kumimoji="1" lang="ja-JP" altLang="en-US" sz="3600" dirty="0"/>
              <a:t>行追加</a:t>
            </a:r>
          </a:p>
        </p:txBody>
      </p:sp>
    </p:spTree>
    <p:extLst>
      <p:ext uri="{BB962C8B-B14F-4D97-AF65-F5344CB8AC3E}">
        <p14:creationId xmlns:p14="http://schemas.microsoft.com/office/powerpoint/2010/main" val="314171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テンプレート</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				</a:t>
            </a:r>
            <a:r>
              <a:rPr kumimoji="1" lang="ja-JP" altLang="en-US" sz="2400" dirty="0"/>
              <a:t>（略）</a:t>
            </a:r>
            <a:endParaRPr kumimoji="1" lang="en-US" altLang="ja-JP" sz="2400" dirty="0"/>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dirty="0"/>
              <a:t>int Calc::add(int a, int b) {</a:t>
            </a:r>
          </a:p>
          <a:p>
            <a:r>
              <a:rPr kumimoji="1" lang="en-US" altLang="ja-JP" sz="2400" dirty="0"/>
              <a:t>	return a + b;</a:t>
            </a:r>
          </a:p>
          <a:p>
            <a:r>
              <a:rPr kumimoji="1" lang="en-US" altLang="ja-JP" sz="2400" dirty="0"/>
              <a:t>}</a:t>
            </a:r>
          </a:p>
          <a:p>
            <a:r>
              <a:rPr kumimoji="1" lang="en-US" altLang="ja-JP" sz="2400" dirty="0">
                <a:solidFill>
                  <a:srgbClr val="FF0000"/>
                </a:solidFill>
              </a:rPr>
              <a:t>double Calc::add(double a, double b) {</a:t>
            </a:r>
          </a:p>
          <a:p>
            <a:r>
              <a:rPr kumimoji="1" lang="en-US" altLang="ja-JP" sz="2400" dirty="0">
                <a:solidFill>
                  <a:srgbClr val="FF0000"/>
                </a:solidFill>
              </a:rPr>
              <a:t>	return a + b;</a:t>
            </a:r>
          </a:p>
          <a:p>
            <a:r>
              <a:rPr kumimoji="1" lang="en-US" altLang="ja-JP" sz="2400" dirty="0">
                <a:solidFill>
                  <a:srgbClr val="FF0000"/>
                </a:solidFill>
              </a:rPr>
              <a:t>} </a:t>
            </a:r>
          </a:p>
          <a:p>
            <a:r>
              <a:rPr kumimoji="1" lang="en-US" altLang="ja-JP" sz="2400" dirty="0">
                <a:solidFill>
                  <a:srgbClr val="FF0000"/>
                </a:solidFill>
              </a:rPr>
              <a:t>string Calc::add(string a, string b) {</a:t>
            </a:r>
          </a:p>
          <a:p>
            <a:r>
              <a:rPr kumimoji="1" lang="en-US" altLang="ja-JP" sz="2400" dirty="0">
                <a:solidFill>
                  <a:srgbClr val="FF0000"/>
                </a:solidFill>
              </a:rPr>
              <a:t>	return a + b;</a:t>
            </a:r>
          </a:p>
          <a:p>
            <a:r>
              <a:rPr kumimoji="1" lang="en-US" altLang="ja-JP" sz="2400" dirty="0">
                <a:solidFill>
                  <a:srgbClr val="FF0000"/>
                </a:solidFill>
              </a:rPr>
              <a:t>}</a:t>
            </a:r>
          </a:p>
        </p:txBody>
      </p:sp>
    </p:spTree>
    <p:extLst>
      <p:ext uri="{BB962C8B-B14F-4D97-AF65-F5344CB8AC3E}">
        <p14:creationId xmlns:p14="http://schemas.microsoft.com/office/powerpoint/2010/main" val="393706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78313"/>
          </a:xfrm>
          <a:prstGeom prst="rect">
            <a:avLst/>
          </a:prstGeom>
          <a:noFill/>
          <a:ln>
            <a:solidFill>
              <a:schemeClr val="tx1"/>
            </a:solidFill>
          </a:ln>
        </p:spPr>
        <p:txBody>
          <a:bodyPr wrap="square" rtlCol="0">
            <a:spAutoFit/>
          </a:bodyPr>
          <a:lstStyle/>
          <a:p>
            <a:r>
              <a:rPr kumimoji="1" lang="ja-JP" altLang="en-US" sz="2400" dirty="0"/>
              <a:t>　　　　（略）</a:t>
            </a:r>
            <a:endParaRPr kumimoji="1" lang="en-US" altLang="ja-JP" sz="2400" dirty="0"/>
          </a:p>
          <a:p>
            <a:r>
              <a:rPr kumimoji="1" lang="en-US" altLang="ja-JP" sz="2000" dirty="0"/>
              <a:t>int main() {</a:t>
            </a:r>
          </a:p>
          <a:p>
            <a:r>
              <a:rPr kumimoji="1" lang="en-US" altLang="ja-JP" sz="2000" dirty="0"/>
              <a:t>	Calc* pC1, * pC2;</a:t>
            </a:r>
          </a:p>
          <a:p>
            <a:r>
              <a:rPr kumimoji="1" lang="en-US" altLang="ja-JP" sz="2000" dirty="0"/>
              <a:t>	pC1 = new Calc();</a:t>
            </a:r>
          </a:p>
          <a:p>
            <a:r>
              <a:rPr kumimoji="1" lang="en-US" altLang="ja-JP" sz="2000" dirty="0"/>
              <a:t>	pC2 = new Calc(1, 2);</a:t>
            </a:r>
          </a:p>
          <a:p>
            <a:r>
              <a:rPr kumimoji="1" lang="en-US" altLang="ja-JP" sz="2000" dirty="0"/>
              <a:t>	</a:t>
            </a:r>
            <a:r>
              <a:rPr kumimoji="1" lang="en-US" altLang="ja-JP" sz="2000" dirty="0" err="1"/>
              <a:t>cout</a:t>
            </a:r>
            <a:r>
              <a:rPr kumimoji="1" lang="en-US" altLang="ja-JP" sz="2000" dirty="0"/>
              <a:t> &lt;&lt; 3 &lt;&lt; "+" &lt;&lt; 4 &lt;&lt; "="	&lt;&lt; pC1-&gt;add(3, 4) &lt;&lt; </a:t>
            </a:r>
            <a:r>
              <a:rPr kumimoji="1" lang="en-US" altLang="ja-JP" sz="2000" dirty="0" err="1"/>
              <a:t>endl</a:t>
            </a:r>
            <a:r>
              <a:rPr kumimoji="1" lang="en-US" altLang="ja-JP" sz="2000" dirty="0"/>
              <a:t>;</a:t>
            </a:r>
          </a:p>
          <a:p>
            <a:r>
              <a:rPr kumimoji="1" lang="en-US" altLang="ja-JP" sz="2000" dirty="0"/>
              <a:t>	</a:t>
            </a:r>
            <a:r>
              <a:rPr kumimoji="1" lang="en-US" altLang="ja-JP" sz="2000" dirty="0" err="1"/>
              <a:t>cout</a:t>
            </a:r>
            <a:r>
              <a:rPr kumimoji="1" lang="en-US" altLang="ja-JP" sz="2000" dirty="0"/>
              <a:t> &lt;&lt; pC2-&gt;</a:t>
            </a:r>
            <a:r>
              <a:rPr kumimoji="1" lang="en-US" altLang="ja-JP" sz="2000" dirty="0" err="1"/>
              <a:t>getA</a:t>
            </a:r>
            <a:r>
              <a:rPr kumimoji="1" lang="en-US" altLang="ja-JP" sz="2000" dirty="0"/>
              <a:t>() &lt;&lt; “+”	&lt;&lt; pC2-&gt;</a:t>
            </a:r>
            <a:r>
              <a:rPr kumimoji="1" lang="en-US" altLang="ja-JP" sz="2000" dirty="0" err="1"/>
              <a:t>getB</a:t>
            </a:r>
            <a:r>
              <a:rPr kumimoji="1" lang="en-US" altLang="ja-JP" sz="2000" dirty="0"/>
              <a:t>() </a:t>
            </a:r>
            <a:br>
              <a:rPr kumimoji="1" lang="en-US" altLang="ja-JP" sz="2000" dirty="0"/>
            </a:br>
            <a:r>
              <a:rPr kumimoji="1" lang="ja-JP" altLang="en-US" sz="2000" dirty="0"/>
              <a:t>     </a:t>
            </a:r>
            <a:r>
              <a:rPr kumimoji="1" lang="en-US" altLang="ja-JP" sz="2000" dirty="0"/>
              <a:t>&lt;&lt; "=“ &lt;&lt; pC2-&gt;add() &lt;&lt; </a:t>
            </a:r>
            <a:r>
              <a:rPr kumimoji="1" lang="en-US" altLang="ja-JP" sz="2000" dirty="0" err="1"/>
              <a:t>endl</a:t>
            </a:r>
            <a:r>
              <a:rPr kumimoji="1" lang="en-US" altLang="ja-JP" sz="2000" dirty="0"/>
              <a:t>;</a:t>
            </a:r>
          </a:p>
          <a:p>
            <a:r>
              <a:rPr kumimoji="1" lang="en-US" altLang="ja-JP" sz="2000" dirty="0"/>
              <a:t>	</a:t>
            </a:r>
            <a:r>
              <a:rPr kumimoji="1" lang="en-US" altLang="ja-JP" sz="2000" dirty="0" err="1">
                <a:solidFill>
                  <a:srgbClr val="FF0000"/>
                </a:solidFill>
              </a:rPr>
              <a:t>cout</a:t>
            </a:r>
            <a:r>
              <a:rPr kumimoji="1" lang="en-US" altLang="ja-JP" sz="2000" dirty="0">
                <a:solidFill>
                  <a:srgbClr val="FF0000"/>
                </a:solidFill>
              </a:rPr>
              <a:t> &lt;&lt; 1.1 &lt;&lt; “+” &lt;&lt; 2.5 &lt;&lt; “=“ &lt;&lt; pC1-&gt;add1.1, 2.5) </a:t>
            </a:r>
            <a:br>
              <a:rPr kumimoji="1" lang="en-US" altLang="ja-JP" sz="2000" dirty="0">
                <a:solidFill>
                  <a:srgbClr val="FF0000"/>
                </a:solidFill>
              </a:rPr>
            </a:br>
            <a:r>
              <a:rPr kumimoji="1" lang="en-US" altLang="ja-JP" sz="2000" dirty="0">
                <a:solidFill>
                  <a:srgbClr val="FF0000"/>
                </a:solidFill>
              </a:rPr>
              <a:t>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solidFill>
                  <a:srgbClr val="FF0000"/>
                </a:solidFill>
              </a:rPr>
              <a:t>	</a:t>
            </a:r>
            <a:r>
              <a:rPr kumimoji="1" lang="en-US" altLang="ja-JP" sz="2000" dirty="0" err="1">
                <a:solidFill>
                  <a:srgbClr val="FF0000"/>
                </a:solidFill>
              </a:rPr>
              <a:t>cout</a:t>
            </a:r>
            <a:r>
              <a:rPr kumimoji="1" lang="en-US" altLang="ja-JP" sz="2000" dirty="0">
                <a:solidFill>
                  <a:srgbClr val="FF0000"/>
                </a:solidFill>
              </a:rPr>
              <a:t> &lt;&lt; “ABC” &lt;&lt; “+” &lt;&lt; “DEF” &lt;&lt; “=“ </a:t>
            </a:r>
          </a:p>
          <a:p>
            <a:r>
              <a:rPr kumimoji="1" lang="en-US" altLang="ja-JP" sz="2000" dirty="0">
                <a:solidFill>
                  <a:srgbClr val="FF0000"/>
                </a:solidFill>
              </a:rPr>
              <a:t>			&lt;&lt; pC1-&gt;add(“ABC”, “DEF”)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t>	delete pC1;</a:t>
            </a:r>
          </a:p>
          <a:p>
            <a:r>
              <a:rPr kumimoji="1" lang="en-US" altLang="ja-JP" sz="2000" dirty="0"/>
              <a:t>	delete pC2;</a:t>
            </a:r>
          </a:p>
          <a:p>
            <a:r>
              <a:rPr kumimoji="1" lang="en-US" altLang="ja-JP" sz="2000" dirty="0"/>
              <a:t>	return 0;</a:t>
            </a:r>
          </a:p>
          <a:p>
            <a:r>
              <a:rPr kumimoji="1" lang="en-US" altLang="ja-JP" sz="2000" dirty="0"/>
              <a:t>}</a:t>
            </a:r>
          </a:p>
        </p:txBody>
      </p:sp>
    </p:spTree>
    <p:extLst>
      <p:ext uri="{BB962C8B-B14F-4D97-AF65-F5344CB8AC3E}">
        <p14:creationId xmlns:p14="http://schemas.microsoft.com/office/powerpoint/2010/main" val="393616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メンバ関数のオーバーロード（多重定義）を行う</a:t>
            </a:r>
            <a:br>
              <a:rPr lang="en-US" altLang="ja-JP" dirty="0"/>
            </a:br>
            <a:r>
              <a:rPr lang="ja-JP" altLang="en-US" dirty="0"/>
              <a:t>ときに引数の数は同じだが、引数の型が異なる</a:t>
            </a:r>
            <a:br>
              <a:rPr lang="en-US" altLang="ja-JP" dirty="0"/>
            </a:br>
            <a:r>
              <a:rPr lang="ja-JP" altLang="en-US" dirty="0"/>
              <a:t>と、似たような記述を何回もしないといけない</a:t>
            </a:r>
            <a:br>
              <a:rPr lang="en-US" altLang="ja-JP" dirty="0"/>
            </a:br>
            <a:br>
              <a:rPr lang="en-US" altLang="ja-JP" dirty="0"/>
            </a:b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1003804" y="3769679"/>
            <a:ext cx="6699324"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2000" b="1" dirty="0">
                <a:solidFill>
                  <a:srgbClr val="00B0F0"/>
                </a:solidFill>
              </a:rPr>
              <a:t>double</a:t>
            </a:r>
            <a:r>
              <a:rPr kumimoji="1" lang="en-US" altLang="ja-JP" sz="2000" dirty="0"/>
              <a:t> Calc::add(</a:t>
            </a:r>
            <a:r>
              <a:rPr kumimoji="1" lang="en-US" altLang="ja-JP" sz="2000" dirty="0">
                <a:solidFill>
                  <a:srgbClr val="00B0F0"/>
                </a:solidFill>
              </a:rPr>
              <a:t>double </a:t>
            </a:r>
            <a:r>
              <a:rPr kumimoji="1" lang="en-US" altLang="ja-JP" sz="2000" dirty="0" err="1"/>
              <a:t>a,</a:t>
            </a:r>
            <a:r>
              <a:rPr kumimoji="1" lang="en-US" altLang="ja-JP" sz="2000" dirty="0" err="1">
                <a:solidFill>
                  <a:srgbClr val="00B0F0"/>
                </a:solidFill>
              </a:rPr>
              <a:t>double</a:t>
            </a:r>
            <a:r>
              <a:rPr kumimoji="1" lang="en-US" altLang="ja-JP" sz="2000" dirty="0">
                <a:solidFill>
                  <a:srgbClr val="00B0F0"/>
                </a:solidFill>
              </a:rPr>
              <a:t> </a:t>
            </a:r>
            <a:r>
              <a:rPr kumimoji="1" lang="en-US" altLang="ja-JP" sz="2000" dirty="0"/>
              <a:t>b)</a:t>
            </a:r>
            <a:r>
              <a:rPr kumimoji="1" lang="en-US" altLang="ja-JP" sz="2000" dirty="0">
                <a:solidFill>
                  <a:srgbClr val="00B0F0"/>
                </a:solidFill>
              </a:rPr>
              <a:t> </a:t>
            </a:r>
            <a:r>
              <a:rPr kumimoji="1" lang="en-US" altLang="ja-JP" sz="2000" dirty="0"/>
              <a:t>{</a:t>
            </a:r>
          </a:p>
          <a:p>
            <a:r>
              <a:rPr kumimoji="1" lang="en-US" altLang="ja-JP" sz="2000" dirty="0"/>
              <a:t>	return a + b;</a:t>
            </a:r>
          </a:p>
          <a:p>
            <a:r>
              <a:rPr kumimoji="1" lang="en-US" altLang="ja-JP" sz="2000" dirty="0"/>
              <a:t>}</a:t>
            </a:r>
          </a:p>
          <a:p>
            <a:r>
              <a:rPr kumimoji="1" lang="en-US" altLang="ja-JP" sz="2000" b="1" dirty="0">
                <a:solidFill>
                  <a:srgbClr val="FF0000"/>
                </a:solidFill>
              </a:rPr>
              <a:t>int</a:t>
            </a:r>
            <a:r>
              <a:rPr kumimoji="1" lang="en-US" altLang="ja-JP" sz="2000" dirty="0"/>
              <a:t> Calc::add(</a:t>
            </a:r>
            <a:r>
              <a:rPr kumimoji="1" lang="en-US" altLang="ja-JP" sz="2000" dirty="0">
                <a:solidFill>
                  <a:srgbClr val="FF0000"/>
                </a:solidFill>
              </a:rPr>
              <a:t>int </a:t>
            </a:r>
            <a:r>
              <a:rPr kumimoji="1" lang="en-US" altLang="ja-JP" sz="2000" dirty="0"/>
              <a:t>a,</a:t>
            </a:r>
            <a:r>
              <a:rPr kumimoji="1" lang="en-US" altLang="ja-JP" sz="2000" dirty="0">
                <a:solidFill>
                  <a:srgbClr val="FF0000"/>
                </a:solidFill>
              </a:rPr>
              <a:t> int </a:t>
            </a:r>
            <a:r>
              <a:rPr kumimoji="1" lang="en-US" altLang="ja-JP" sz="2000" dirty="0"/>
              <a:t>b)</a:t>
            </a:r>
            <a:r>
              <a:rPr kumimoji="1" lang="en-US" altLang="ja-JP" sz="2000" dirty="0">
                <a:solidFill>
                  <a:srgbClr val="FF0000"/>
                </a:solidFill>
              </a:rPr>
              <a:t> </a:t>
            </a:r>
            <a:r>
              <a:rPr kumimoji="1" lang="en-US" altLang="ja-JP" sz="2000" dirty="0"/>
              <a:t>{</a:t>
            </a:r>
          </a:p>
          <a:p>
            <a:r>
              <a:rPr kumimoji="1" lang="en-US" altLang="ja-JP" sz="2000" dirty="0"/>
              <a:t>	return a + b;</a:t>
            </a:r>
          </a:p>
          <a:p>
            <a:r>
              <a:rPr kumimoji="1" lang="en-US" altLang="ja-JP" sz="2000" dirty="0"/>
              <a:t>}</a:t>
            </a:r>
            <a:br>
              <a:rPr kumimoji="1" lang="en-US" altLang="ja-JP" sz="2000" dirty="0"/>
            </a:br>
            <a:r>
              <a:rPr kumimoji="1" lang="en-US" altLang="ja-JP" sz="2000" b="1" dirty="0">
                <a:solidFill>
                  <a:srgbClr val="00B050"/>
                </a:solidFill>
              </a:rPr>
              <a:t>string</a:t>
            </a:r>
            <a:r>
              <a:rPr kumimoji="1" lang="en-US" altLang="ja-JP" sz="2000" dirty="0"/>
              <a:t> Calc::add(</a:t>
            </a:r>
            <a:r>
              <a:rPr kumimoji="1" lang="en-US" altLang="ja-JP" sz="2000" dirty="0">
                <a:solidFill>
                  <a:srgbClr val="00B050"/>
                </a:solidFill>
              </a:rPr>
              <a:t>string </a:t>
            </a:r>
            <a:r>
              <a:rPr kumimoji="1" lang="en-US" altLang="ja-JP" sz="2000" dirty="0"/>
              <a:t>a,</a:t>
            </a:r>
            <a:r>
              <a:rPr kumimoji="1" lang="en-US" altLang="ja-JP" sz="2000" dirty="0">
                <a:solidFill>
                  <a:srgbClr val="00B050"/>
                </a:solidFill>
              </a:rPr>
              <a:t> string </a:t>
            </a:r>
            <a:r>
              <a:rPr kumimoji="1" lang="en-US" altLang="ja-JP" sz="2000" dirty="0"/>
              <a:t>b) {</a:t>
            </a:r>
          </a:p>
          <a:p>
            <a:r>
              <a:rPr kumimoji="1" lang="en-US" altLang="ja-JP" sz="2000" dirty="0"/>
              <a:t>  return a + b;</a:t>
            </a:r>
          </a:p>
          <a:p>
            <a:r>
              <a:rPr kumimoji="1" lang="en-US" altLang="ja-JP" sz="2000" dirty="0"/>
              <a:t>}</a:t>
            </a:r>
            <a:endParaRPr kumimoji="1" lang="ja-JP" altLang="en-US" sz="2000" dirty="0"/>
          </a:p>
        </p:txBody>
      </p:sp>
      <p:sp>
        <p:nvSpPr>
          <p:cNvPr id="6" name="テキスト ボックス 5">
            <a:extLst>
              <a:ext uri="{FF2B5EF4-FFF2-40B4-BE49-F238E27FC236}">
                <a16:creationId xmlns:a16="http://schemas.microsoft.com/office/drawing/2014/main" id="{E57DA12E-3F50-9D67-8DC8-05794E67A480}"/>
              </a:ext>
            </a:extLst>
          </p:cNvPr>
          <p:cNvSpPr txBox="1"/>
          <p:nvPr/>
        </p:nvSpPr>
        <p:spPr>
          <a:xfrm>
            <a:off x="7786254" y="5666509"/>
            <a:ext cx="3597460" cy="954107"/>
          </a:xfrm>
          <a:prstGeom prst="rect">
            <a:avLst/>
          </a:prstGeom>
          <a:noFill/>
        </p:spPr>
        <p:txBody>
          <a:bodyPr wrap="none" rtlCol="0">
            <a:spAutoFit/>
          </a:bodyPr>
          <a:lstStyle/>
          <a:p>
            <a:r>
              <a:rPr kumimoji="1" lang="ja-JP" altLang="en-US" sz="2800" dirty="0"/>
              <a:t>型名が異なるだけで</a:t>
            </a:r>
            <a:endParaRPr kumimoji="1" lang="en-US" altLang="ja-JP" sz="2800" dirty="0"/>
          </a:p>
          <a:p>
            <a:r>
              <a:rPr kumimoji="1" lang="ja-JP" altLang="en-US" sz="2800" dirty="0"/>
              <a:t>処理内容はほぼ同じ</a:t>
            </a:r>
            <a:r>
              <a:rPr kumimoji="1" lang="en-US" altLang="ja-JP" sz="2800" dirty="0"/>
              <a:t>…</a:t>
            </a:r>
            <a:endParaRPr kumimoji="1" lang="ja-JP" altLang="en-US" sz="2800" dirty="0"/>
          </a:p>
        </p:txBody>
      </p:sp>
    </p:spTree>
    <p:extLst>
      <p:ext uri="{BB962C8B-B14F-4D97-AF65-F5344CB8AC3E}">
        <p14:creationId xmlns:p14="http://schemas.microsoft.com/office/powerpoint/2010/main" val="402924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メンバ型名のところをテンプレート機能を使って、別の文字に置き換えて関数を定義することで</a:t>
            </a:r>
            <a:br>
              <a:rPr lang="en-US" altLang="ja-JP" dirty="0"/>
            </a:br>
            <a:r>
              <a:rPr lang="ja-JP" altLang="en-US" dirty="0"/>
              <a:t>ひとつにまとめることが可能な仕組み</a:t>
            </a: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366494" y="3922079"/>
            <a:ext cx="5009069" cy="233910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1600" b="1" dirty="0">
                <a:solidFill>
                  <a:srgbClr val="00B0F0"/>
                </a:solidFill>
              </a:rPr>
              <a:t>double</a:t>
            </a:r>
            <a:r>
              <a:rPr kumimoji="1" lang="en-US" altLang="ja-JP" sz="1600" dirty="0"/>
              <a:t> Calc::add(</a:t>
            </a:r>
            <a:r>
              <a:rPr kumimoji="1" lang="en-US" altLang="ja-JP" sz="1600" dirty="0">
                <a:solidFill>
                  <a:srgbClr val="00B0F0"/>
                </a:solidFill>
              </a:rPr>
              <a:t>double </a:t>
            </a:r>
            <a:r>
              <a:rPr kumimoji="1" lang="en-US" altLang="ja-JP" sz="1600" dirty="0" err="1"/>
              <a:t>a,</a:t>
            </a:r>
            <a:r>
              <a:rPr kumimoji="1" lang="en-US" altLang="ja-JP" sz="1600" dirty="0" err="1">
                <a:solidFill>
                  <a:srgbClr val="00B0F0"/>
                </a:solidFill>
              </a:rPr>
              <a:t>double</a:t>
            </a:r>
            <a:r>
              <a:rPr kumimoji="1" lang="en-US" altLang="ja-JP" sz="1600" dirty="0">
                <a:solidFill>
                  <a:srgbClr val="00B0F0"/>
                </a:solidFill>
              </a:rPr>
              <a:t> </a:t>
            </a:r>
            <a:r>
              <a:rPr kumimoji="1" lang="en-US" altLang="ja-JP" sz="1600" dirty="0"/>
              <a:t>b)</a:t>
            </a:r>
            <a:r>
              <a:rPr kumimoji="1" lang="en-US" altLang="ja-JP" sz="1600" dirty="0">
                <a:solidFill>
                  <a:srgbClr val="00B0F0"/>
                </a:solidFill>
              </a:rPr>
              <a:t> </a:t>
            </a:r>
            <a:r>
              <a:rPr kumimoji="1" lang="en-US" altLang="ja-JP" sz="1600" dirty="0"/>
              <a:t>{</a:t>
            </a:r>
          </a:p>
          <a:p>
            <a:r>
              <a:rPr kumimoji="1" lang="en-US" altLang="ja-JP" sz="1600" dirty="0"/>
              <a:t>	return a + b;</a:t>
            </a:r>
          </a:p>
          <a:p>
            <a:r>
              <a:rPr kumimoji="1" lang="en-US" altLang="ja-JP" sz="1600" dirty="0"/>
              <a:t>}</a:t>
            </a:r>
          </a:p>
          <a:p>
            <a:r>
              <a:rPr kumimoji="1" lang="en-US" altLang="ja-JP" sz="1600" b="1" dirty="0">
                <a:solidFill>
                  <a:srgbClr val="FF0000"/>
                </a:solidFill>
              </a:rPr>
              <a:t>int</a:t>
            </a:r>
            <a:r>
              <a:rPr kumimoji="1" lang="en-US" altLang="ja-JP" sz="1600" dirty="0"/>
              <a:t> Calc::add(</a:t>
            </a:r>
            <a:r>
              <a:rPr kumimoji="1" lang="en-US" altLang="ja-JP" sz="1600" dirty="0">
                <a:solidFill>
                  <a:srgbClr val="FF0000"/>
                </a:solidFill>
              </a:rPr>
              <a:t>int </a:t>
            </a:r>
            <a:r>
              <a:rPr kumimoji="1" lang="en-US" altLang="ja-JP" sz="1600" dirty="0"/>
              <a:t>a,</a:t>
            </a:r>
            <a:r>
              <a:rPr kumimoji="1" lang="en-US" altLang="ja-JP" sz="1600" dirty="0">
                <a:solidFill>
                  <a:srgbClr val="FF0000"/>
                </a:solidFill>
              </a:rPr>
              <a:t> int </a:t>
            </a:r>
            <a:r>
              <a:rPr kumimoji="1" lang="en-US" altLang="ja-JP" sz="1600" dirty="0"/>
              <a:t>b)</a:t>
            </a:r>
            <a:r>
              <a:rPr kumimoji="1" lang="en-US" altLang="ja-JP" sz="1600" dirty="0">
                <a:solidFill>
                  <a:srgbClr val="FF0000"/>
                </a:solidFill>
              </a:rPr>
              <a:t> </a:t>
            </a:r>
            <a:r>
              <a:rPr kumimoji="1" lang="en-US" altLang="ja-JP" sz="1600" dirty="0"/>
              <a:t>{</a:t>
            </a:r>
          </a:p>
          <a:p>
            <a:r>
              <a:rPr kumimoji="1" lang="en-US" altLang="ja-JP" sz="1600" dirty="0"/>
              <a:t>	return a + b;</a:t>
            </a:r>
          </a:p>
          <a:p>
            <a:r>
              <a:rPr kumimoji="1" lang="en-US" altLang="ja-JP" sz="1600" dirty="0"/>
              <a:t>}</a:t>
            </a:r>
            <a:br>
              <a:rPr kumimoji="1" lang="en-US" altLang="ja-JP" sz="1600" dirty="0"/>
            </a:br>
            <a:r>
              <a:rPr kumimoji="1" lang="en-US" altLang="ja-JP" sz="1600" b="1" dirty="0">
                <a:solidFill>
                  <a:srgbClr val="00B050"/>
                </a:solidFill>
              </a:rPr>
              <a:t>string</a:t>
            </a:r>
            <a:r>
              <a:rPr kumimoji="1" lang="en-US" altLang="ja-JP" sz="1600" dirty="0"/>
              <a:t> Calc::add(</a:t>
            </a:r>
            <a:r>
              <a:rPr kumimoji="1" lang="en-US" altLang="ja-JP" sz="1600" dirty="0">
                <a:solidFill>
                  <a:srgbClr val="00B050"/>
                </a:solidFill>
              </a:rPr>
              <a:t>string </a:t>
            </a:r>
            <a:r>
              <a:rPr kumimoji="1" lang="en-US" altLang="ja-JP" sz="1600" dirty="0"/>
              <a:t>a,</a:t>
            </a:r>
            <a:r>
              <a:rPr kumimoji="1" lang="en-US" altLang="ja-JP" sz="1600" dirty="0">
                <a:solidFill>
                  <a:srgbClr val="00B050"/>
                </a:solidFill>
              </a:rPr>
              <a:t> string </a:t>
            </a:r>
            <a:r>
              <a:rPr kumimoji="1" lang="en-US" altLang="ja-JP" sz="1600" dirty="0"/>
              <a:t>b) {</a:t>
            </a:r>
          </a:p>
          <a:p>
            <a:r>
              <a:rPr kumimoji="1" lang="en-US" altLang="ja-JP" sz="1600" dirty="0"/>
              <a:t>  return a + b;</a:t>
            </a:r>
          </a:p>
          <a:p>
            <a:r>
              <a:rPr kumimoji="1" lang="en-US" altLang="ja-JP" sz="1600" dirty="0"/>
              <a:t>}</a:t>
            </a:r>
            <a:endParaRPr kumimoji="1" lang="ja-JP" altLang="en-US" sz="1600" dirty="0"/>
          </a:p>
        </p:txBody>
      </p:sp>
      <p:sp>
        <p:nvSpPr>
          <p:cNvPr id="5" name="テキスト ボックス 4">
            <a:extLst>
              <a:ext uri="{FF2B5EF4-FFF2-40B4-BE49-F238E27FC236}">
                <a16:creationId xmlns:a16="http://schemas.microsoft.com/office/drawing/2014/main" id="{F4C36944-7C12-A9B5-143B-DD53B781E29C}"/>
              </a:ext>
            </a:extLst>
          </p:cNvPr>
          <p:cNvSpPr txBox="1"/>
          <p:nvPr/>
        </p:nvSpPr>
        <p:spPr>
          <a:xfrm>
            <a:off x="5811329" y="4143752"/>
            <a:ext cx="6228271" cy="206210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3200" dirty="0">
                <a:solidFill>
                  <a:srgbClr val="00B050"/>
                </a:solidFill>
              </a:rPr>
              <a:t>template &lt;</a:t>
            </a:r>
            <a:r>
              <a:rPr kumimoji="1" lang="en-US" altLang="ja-JP" sz="3200" dirty="0" err="1">
                <a:solidFill>
                  <a:srgbClr val="00B050"/>
                </a:solidFill>
              </a:rPr>
              <a:t>typename</a:t>
            </a:r>
            <a:r>
              <a:rPr kumimoji="1" lang="en-US" altLang="ja-JP" sz="3200" dirty="0"/>
              <a:t> </a:t>
            </a:r>
            <a:r>
              <a:rPr kumimoji="1" lang="en-US" altLang="ja-JP" sz="3200" dirty="0">
                <a:solidFill>
                  <a:srgbClr val="FF0000"/>
                </a:solidFill>
              </a:rPr>
              <a:t>T</a:t>
            </a:r>
            <a:r>
              <a:rPr kumimoji="1" lang="en-US" altLang="ja-JP" sz="3200" dirty="0">
                <a:solidFill>
                  <a:srgbClr val="00B050"/>
                </a:solidFill>
              </a:rPr>
              <a:t>&gt;</a:t>
            </a:r>
          </a:p>
          <a:p>
            <a:r>
              <a:rPr kumimoji="1" lang="en-US" altLang="ja-JP" sz="3200" b="1" dirty="0">
                <a:solidFill>
                  <a:srgbClr val="FF0000"/>
                </a:solidFill>
              </a:rPr>
              <a:t>T</a:t>
            </a:r>
            <a:r>
              <a:rPr kumimoji="1" lang="en-US" altLang="ja-JP" sz="3200" dirty="0"/>
              <a:t> Calc::add(</a:t>
            </a:r>
            <a:r>
              <a:rPr kumimoji="1" lang="en-US" altLang="ja-JP" sz="3200" dirty="0">
                <a:solidFill>
                  <a:srgbClr val="FF0000"/>
                </a:solidFill>
              </a:rPr>
              <a:t>T </a:t>
            </a:r>
            <a:r>
              <a:rPr kumimoji="1" lang="en-US" altLang="ja-JP" sz="3200" dirty="0"/>
              <a:t>a,</a:t>
            </a:r>
            <a:r>
              <a:rPr kumimoji="1" lang="en-US" altLang="ja-JP" sz="3200" dirty="0">
                <a:solidFill>
                  <a:srgbClr val="FF0000"/>
                </a:solidFill>
              </a:rPr>
              <a:t> T </a:t>
            </a:r>
            <a:r>
              <a:rPr kumimoji="1" lang="en-US" altLang="ja-JP" sz="3200" dirty="0"/>
              <a:t>b)</a:t>
            </a:r>
            <a:r>
              <a:rPr kumimoji="1" lang="en-US" altLang="ja-JP" sz="3200" dirty="0">
                <a:solidFill>
                  <a:srgbClr val="FF0000"/>
                </a:solidFill>
              </a:rPr>
              <a:t> </a:t>
            </a:r>
            <a:r>
              <a:rPr kumimoji="1" lang="en-US" altLang="ja-JP" sz="3200" dirty="0"/>
              <a:t>{</a:t>
            </a:r>
          </a:p>
          <a:p>
            <a:r>
              <a:rPr kumimoji="1" lang="en-US" altLang="ja-JP" sz="3200" dirty="0"/>
              <a:t>	return a + b;</a:t>
            </a:r>
          </a:p>
          <a:p>
            <a:r>
              <a:rPr kumimoji="1" lang="en-US" altLang="ja-JP" sz="3200" dirty="0"/>
              <a:t>}</a:t>
            </a:r>
            <a:endParaRPr kumimoji="1" lang="ja-JP" altLang="en-US" sz="3200" dirty="0"/>
          </a:p>
        </p:txBody>
      </p:sp>
      <p:sp>
        <p:nvSpPr>
          <p:cNvPr id="7" name="矢印: 右 6">
            <a:extLst>
              <a:ext uri="{FF2B5EF4-FFF2-40B4-BE49-F238E27FC236}">
                <a16:creationId xmlns:a16="http://schemas.microsoft.com/office/drawing/2014/main" id="{E30CD400-6522-537C-7B43-8BCD61923C2C}"/>
              </a:ext>
            </a:extLst>
          </p:cNvPr>
          <p:cNvSpPr/>
          <p:nvPr/>
        </p:nvSpPr>
        <p:spPr>
          <a:xfrm>
            <a:off x="5195454" y="4876800"/>
            <a:ext cx="554182" cy="4017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157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524315"/>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ja-JP" altLang="en-US" sz="2400" dirty="0"/>
              <a:t>　　   （略）</a:t>
            </a:r>
            <a:endParaRPr kumimoji="1" lang="en-US" altLang="ja-JP" sz="2400" dirty="0"/>
          </a:p>
          <a:p>
            <a:r>
              <a:rPr kumimoji="1" lang="en-US" altLang="ja-JP" sz="2400" dirty="0"/>
              <a:t>public:</a:t>
            </a:r>
          </a:p>
          <a:p>
            <a:r>
              <a:rPr kumimoji="1" lang="en-US" altLang="ja-JP" sz="2400" dirty="0"/>
              <a:t>	int add();</a:t>
            </a:r>
          </a:p>
          <a:p>
            <a:r>
              <a:rPr kumimoji="1" lang="en-US" altLang="ja-JP" sz="2400" dirty="0"/>
              <a:t>	</a:t>
            </a:r>
            <a:r>
              <a:rPr kumimoji="1" lang="en-US" altLang="ja-JP" sz="2400" dirty="0">
                <a:solidFill>
                  <a:srgbClr val="FF0000"/>
                </a:solidFill>
              </a:rPr>
              <a:t>template &lt;</a:t>
            </a:r>
            <a:r>
              <a:rPr kumimoji="1" lang="en-US" altLang="ja-JP" sz="2400" dirty="0" err="1">
                <a:solidFill>
                  <a:srgbClr val="FF0000"/>
                </a:solidFill>
              </a:rPr>
              <a:t>typename</a:t>
            </a:r>
            <a:r>
              <a:rPr kumimoji="1" lang="en-US" altLang="ja-JP" sz="2400" dirty="0">
                <a:solidFill>
                  <a:srgbClr val="FF0000"/>
                </a:solidFill>
              </a:rPr>
              <a:t> T&gt;</a:t>
            </a:r>
          </a:p>
          <a:p>
            <a:r>
              <a:rPr kumimoji="1" lang="en-US" altLang="ja-JP" sz="2400" dirty="0">
                <a:solidFill>
                  <a:srgbClr val="FF0000"/>
                </a:solidFill>
              </a:rPr>
              <a:t>	T add(T a, T b) {</a:t>
            </a:r>
            <a:br>
              <a:rPr kumimoji="1" lang="en-US" altLang="ja-JP" sz="2400" dirty="0">
                <a:solidFill>
                  <a:srgbClr val="FF0000"/>
                </a:solidFill>
              </a:rPr>
            </a:br>
            <a:r>
              <a:rPr kumimoji="1" lang="en-US" altLang="ja-JP" sz="2400" dirty="0">
                <a:solidFill>
                  <a:srgbClr val="FF0000"/>
                </a:solidFill>
              </a:rPr>
              <a:t>		return a + b;</a:t>
            </a:r>
          </a:p>
          <a:p>
            <a:r>
              <a:rPr kumimoji="1" lang="en-US" altLang="ja-JP" sz="2400" dirty="0">
                <a:solidFill>
                  <a:srgbClr val="FF0000"/>
                </a:solidFill>
              </a:rPr>
              <a:t>	};</a:t>
            </a:r>
            <a:br>
              <a:rPr kumimoji="1" lang="en-US" altLang="ja-JP" sz="2400" dirty="0">
                <a:solidFill>
                  <a:srgbClr val="FF0000"/>
                </a:solidFill>
              </a:rPr>
            </a:br>
            <a:r>
              <a:rPr kumimoji="1" lang="en-US" altLang="ja-JP" sz="2400" dirty="0"/>
              <a:t>	</a:t>
            </a:r>
            <a:r>
              <a:rPr kumimoji="1" lang="ja-JP" altLang="en-US" sz="2400" dirty="0"/>
              <a:t>　　（略）</a:t>
            </a:r>
            <a:endParaRPr kumimoji="1" lang="en-US" altLang="ja-JP" sz="2400" dirty="0"/>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517526" y="2225717"/>
            <a:ext cx="6027612" cy="181588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a:solidFill>
                  <a:srgbClr val="FF0000"/>
                </a:solidFill>
              </a:rPr>
              <a:t>add</a:t>
            </a:r>
            <a:r>
              <a:rPr kumimoji="1" lang="ja-JP" altLang="en-US" sz="2800" b="1" dirty="0">
                <a:solidFill>
                  <a:srgbClr val="FF0000"/>
                </a:solidFill>
              </a:rPr>
              <a:t>関数</a:t>
            </a:r>
            <a:r>
              <a:rPr kumimoji="1" lang="en-US" altLang="ja-JP" sz="2800" b="1" dirty="0">
                <a:solidFill>
                  <a:srgbClr val="FF0000"/>
                </a:solidFill>
              </a:rPr>
              <a:t>(</a:t>
            </a:r>
            <a:r>
              <a:rPr kumimoji="1" lang="ja-JP" altLang="en-US" sz="2800" b="1" dirty="0">
                <a:solidFill>
                  <a:srgbClr val="FF0000"/>
                </a:solidFill>
              </a:rPr>
              <a:t>引数あり）</a:t>
            </a:r>
            <a:r>
              <a:rPr kumimoji="1" lang="ja-JP" altLang="en-US" sz="2800" dirty="0"/>
              <a:t>をテンプレートを</a:t>
            </a:r>
            <a:endParaRPr kumimoji="1" lang="en-US" altLang="ja-JP" sz="2800" dirty="0"/>
          </a:p>
          <a:p>
            <a:r>
              <a:rPr kumimoji="1" lang="ja-JP" altLang="en-US" sz="2800" dirty="0"/>
              <a:t>用いて書き換える</a:t>
            </a:r>
            <a:br>
              <a:rPr kumimoji="1" lang="en-US" altLang="ja-JP" sz="2800" dirty="0"/>
            </a:br>
            <a:r>
              <a:rPr kumimoji="1" lang="ja-JP" altLang="en-US" sz="2800" dirty="0"/>
              <a:t>メンバ関数の場合は、関数の記述も</a:t>
            </a:r>
            <a:endParaRPr kumimoji="1" lang="en-US" altLang="ja-JP" sz="2800" dirty="0"/>
          </a:p>
          <a:p>
            <a:r>
              <a:rPr kumimoji="1" lang="ja-JP" altLang="en-US" sz="2800" dirty="0"/>
              <a:t>ヘッダファイルで行う</a:t>
            </a:r>
            <a:endParaRPr kumimoji="1" lang="en-US" altLang="ja-JP" sz="2800" dirty="0"/>
          </a:p>
        </p:txBody>
      </p:sp>
    </p:spTree>
    <p:extLst>
      <p:ext uri="{BB962C8B-B14F-4D97-AF65-F5344CB8AC3E}">
        <p14:creationId xmlns:p14="http://schemas.microsoft.com/office/powerpoint/2010/main" val="53415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Calc::Calc(int a, int b) : </a:t>
            </a:r>
            <a:r>
              <a:rPr kumimoji="1" lang="en-US" altLang="ja-JP" sz="2400" dirty="0" err="1"/>
              <a:t>m_a</a:t>
            </a:r>
            <a:r>
              <a:rPr kumimoji="1" lang="en-US" altLang="ja-JP" sz="2400" dirty="0"/>
              <a:t>(a), </a:t>
            </a:r>
            <a:r>
              <a:rPr kumimoji="1" lang="en-US" altLang="ja-JP" sz="2400" dirty="0" err="1"/>
              <a:t>m_b</a:t>
            </a:r>
            <a:r>
              <a:rPr kumimoji="1" lang="en-US" altLang="ja-JP" sz="2400" dirty="0"/>
              <a:t>(b) {}</a:t>
            </a:r>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strike="dblStrike" dirty="0">
                <a:solidFill>
                  <a:srgbClr val="FF0000"/>
                </a:solidFill>
              </a:rPr>
              <a:t>int Calc::add(int a, int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a:p>
            <a:r>
              <a:rPr kumimoji="1" lang="en-US" altLang="ja-JP" sz="2400" strike="dblStrike" dirty="0">
                <a:solidFill>
                  <a:srgbClr val="FF0000"/>
                </a:solidFill>
              </a:rPr>
              <a:t>double Calc::add(double a, double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a:p>
            <a:r>
              <a:rPr kumimoji="1" lang="en-US" altLang="ja-JP" sz="2400" strike="dblStrike" dirty="0">
                <a:solidFill>
                  <a:srgbClr val="FF0000"/>
                </a:solidFill>
              </a:rPr>
              <a:t>string Calc::add(string a, string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2502037" y="2231978"/>
            <a:ext cx="611417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ヘッダファイルで処理を記述したので</a:t>
            </a:r>
            <a:endParaRPr kumimoji="1" lang="en-US" altLang="ja-JP" sz="2800" dirty="0"/>
          </a:p>
          <a:p>
            <a:r>
              <a:rPr kumimoji="1" lang="ja-JP" altLang="en-US" sz="2800" dirty="0"/>
              <a:t>従来の関数処理を削除</a:t>
            </a:r>
            <a:endParaRPr kumimoji="1" lang="en-US" altLang="ja-JP" sz="2800" dirty="0"/>
          </a:p>
        </p:txBody>
      </p:sp>
    </p:spTree>
    <p:extLst>
      <p:ext uri="{BB962C8B-B14F-4D97-AF65-F5344CB8AC3E}">
        <p14:creationId xmlns:p14="http://schemas.microsoft.com/office/powerpoint/2010/main" val="380339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78313"/>
          </a:xfrm>
          <a:prstGeom prst="rect">
            <a:avLst/>
          </a:prstGeom>
          <a:noFill/>
          <a:ln>
            <a:solidFill>
              <a:schemeClr val="tx1"/>
            </a:solidFill>
          </a:ln>
        </p:spPr>
        <p:txBody>
          <a:bodyPr wrap="square" rtlCol="0">
            <a:spAutoFit/>
          </a:bodyPr>
          <a:lstStyle/>
          <a:p>
            <a:r>
              <a:rPr kumimoji="1" lang="ja-JP" altLang="en-US" sz="2400" dirty="0"/>
              <a:t>　　　　（略）</a:t>
            </a:r>
            <a:endParaRPr kumimoji="1" lang="en-US" altLang="ja-JP" sz="2400" dirty="0"/>
          </a:p>
          <a:p>
            <a:r>
              <a:rPr kumimoji="1" lang="en-US" altLang="ja-JP" sz="2000" dirty="0"/>
              <a:t>int main() {</a:t>
            </a:r>
          </a:p>
          <a:p>
            <a:r>
              <a:rPr kumimoji="1" lang="en-US" altLang="ja-JP" sz="2000" dirty="0"/>
              <a:t>	Calc* pC1, * pC2;</a:t>
            </a:r>
          </a:p>
          <a:p>
            <a:r>
              <a:rPr kumimoji="1" lang="en-US" altLang="ja-JP" sz="2000" dirty="0"/>
              <a:t>	pC1 = new Calc();</a:t>
            </a:r>
          </a:p>
          <a:p>
            <a:r>
              <a:rPr kumimoji="1" lang="en-US" altLang="ja-JP" sz="2000" dirty="0"/>
              <a:t>	pC2 = new Calc(1, 2);</a:t>
            </a:r>
          </a:p>
          <a:p>
            <a:r>
              <a:rPr kumimoji="1" lang="en-US" altLang="ja-JP" sz="2000" dirty="0"/>
              <a:t>	</a:t>
            </a:r>
            <a:r>
              <a:rPr kumimoji="1" lang="en-US" altLang="ja-JP" sz="2000" dirty="0" err="1"/>
              <a:t>cout</a:t>
            </a:r>
            <a:r>
              <a:rPr kumimoji="1" lang="en-US" altLang="ja-JP" sz="2000" dirty="0"/>
              <a:t> &lt;&lt; 3 &lt;&lt; "+" &lt;&lt; 4 &lt;&lt; "="	&lt;&lt; pC1-&gt;add</a:t>
            </a:r>
            <a:r>
              <a:rPr kumimoji="1" lang="en-US" altLang="ja-JP" sz="2000" dirty="0">
                <a:solidFill>
                  <a:srgbClr val="FF0000"/>
                </a:solidFill>
              </a:rPr>
              <a:t>&lt;int&gt;</a:t>
            </a:r>
            <a:r>
              <a:rPr kumimoji="1" lang="en-US" altLang="ja-JP" sz="2000" dirty="0"/>
              <a:t>(3, 4) &lt;&lt; </a:t>
            </a:r>
            <a:r>
              <a:rPr kumimoji="1" lang="en-US" altLang="ja-JP" sz="2000" dirty="0" err="1"/>
              <a:t>endl</a:t>
            </a:r>
            <a:r>
              <a:rPr kumimoji="1" lang="en-US" altLang="ja-JP" sz="2000" dirty="0"/>
              <a:t>;</a:t>
            </a:r>
          </a:p>
          <a:p>
            <a:r>
              <a:rPr kumimoji="1" lang="en-US" altLang="ja-JP" sz="2000" dirty="0"/>
              <a:t>	</a:t>
            </a:r>
            <a:r>
              <a:rPr kumimoji="1" lang="en-US" altLang="ja-JP" sz="2000" dirty="0" err="1"/>
              <a:t>cout</a:t>
            </a:r>
            <a:r>
              <a:rPr kumimoji="1" lang="en-US" altLang="ja-JP" sz="2000" dirty="0"/>
              <a:t> &lt;&lt; pC2-&gt;</a:t>
            </a:r>
            <a:r>
              <a:rPr kumimoji="1" lang="en-US" altLang="ja-JP" sz="2000" dirty="0" err="1"/>
              <a:t>getA</a:t>
            </a:r>
            <a:r>
              <a:rPr kumimoji="1" lang="en-US" altLang="ja-JP" sz="2000" dirty="0"/>
              <a:t>() &lt;&lt; “+”	&lt;&lt; pC2-&gt;</a:t>
            </a:r>
            <a:r>
              <a:rPr kumimoji="1" lang="en-US" altLang="ja-JP" sz="2000" dirty="0" err="1"/>
              <a:t>getB</a:t>
            </a:r>
            <a:r>
              <a:rPr kumimoji="1" lang="en-US" altLang="ja-JP" sz="2000" dirty="0"/>
              <a:t>() </a:t>
            </a:r>
            <a:br>
              <a:rPr kumimoji="1" lang="en-US" altLang="ja-JP" sz="2000" dirty="0"/>
            </a:br>
            <a:r>
              <a:rPr kumimoji="1" lang="ja-JP" altLang="en-US" sz="2000" dirty="0"/>
              <a:t>     </a:t>
            </a:r>
            <a:r>
              <a:rPr kumimoji="1" lang="en-US" altLang="ja-JP" sz="2000" dirty="0"/>
              <a:t>&lt;&lt; "=“ &lt;&lt; pC2-&gt;add() &lt;&lt; </a:t>
            </a:r>
            <a:r>
              <a:rPr kumimoji="1" lang="en-US" altLang="ja-JP" sz="2000" dirty="0" err="1"/>
              <a:t>endl</a:t>
            </a:r>
            <a:r>
              <a:rPr kumimoji="1" lang="en-US" altLang="ja-JP" sz="2000" dirty="0"/>
              <a:t>;</a:t>
            </a:r>
          </a:p>
          <a:p>
            <a:r>
              <a:rPr kumimoji="1" lang="en-US" altLang="ja-JP" sz="2000" dirty="0"/>
              <a:t>	</a:t>
            </a:r>
            <a:r>
              <a:rPr kumimoji="1" lang="en-US" altLang="ja-JP" sz="2000" dirty="0" err="1">
                <a:solidFill>
                  <a:srgbClr val="FF0000"/>
                </a:solidFill>
              </a:rPr>
              <a:t>cout</a:t>
            </a:r>
            <a:r>
              <a:rPr kumimoji="1" lang="en-US" altLang="ja-JP" sz="2000" dirty="0">
                <a:solidFill>
                  <a:srgbClr val="FF0000"/>
                </a:solidFill>
              </a:rPr>
              <a:t> &lt;&lt; 1.1 &lt;&lt; “+” &lt;&lt; 2.5 &lt;&lt; “=“ &lt;&lt; pC1-&gt;add&lt;double&gt;(1.1, 2.5) </a:t>
            </a:r>
            <a:br>
              <a:rPr kumimoji="1" lang="en-US" altLang="ja-JP" sz="2000" dirty="0">
                <a:solidFill>
                  <a:srgbClr val="FF0000"/>
                </a:solidFill>
              </a:rPr>
            </a:br>
            <a:r>
              <a:rPr kumimoji="1" lang="en-US" altLang="ja-JP" sz="2000" dirty="0">
                <a:solidFill>
                  <a:srgbClr val="FF0000"/>
                </a:solidFill>
              </a:rPr>
              <a:t>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solidFill>
                  <a:srgbClr val="FF0000"/>
                </a:solidFill>
              </a:rPr>
              <a:t>	</a:t>
            </a:r>
            <a:r>
              <a:rPr kumimoji="1" lang="en-US" altLang="ja-JP" sz="2000" dirty="0" err="1">
                <a:solidFill>
                  <a:srgbClr val="FF0000"/>
                </a:solidFill>
              </a:rPr>
              <a:t>cout</a:t>
            </a:r>
            <a:r>
              <a:rPr kumimoji="1" lang="en-US" altLang="ja-JP" sz="2000" dirty="0">
                <a:solidFill>
                  <a:srgbClr val="FF0000"/>
                </a:solidFill>
              </a:rPr>
              <a:t> &lt;&lt; “ABC” &lt;&lt; “+” &lt;&lt; “DEF” &lt;&lt; “=“ </a:t>
            </a:r>
          </a:p>
          <a:p>
            <a:r>
              <a:rPr kumimoji="1" lang="en-US" altLang="ja-JP" sz="2000" dirty="0">
                <a:solidFill>
                  <a:srgbClr val="FF0000"/>
                </a:solidFill>
              </a:rPr>
              <a:t>			&lt;&lt; pC1-&gt;add&lt;string&gt;(“ABC”, “DEF”)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t>	delete pC1;</a:t>
            </a:r>
          </a:p>
          <a:p>
            <a:r>
              <a:rPr kumimoji="1" lang="en-US" altLang="ja-JP" sz="2000" dirty="0"/>
              <a:t>	delete pC2;</a:t>
            </a:r>
          </a:p>
          <a:p>
            <a:r>
              <a:rPr kumimoji="1" lang="en-US" altLang="ja-JP" sz="2000" dirty="0"/>
              <a:t>	return 0;</a:t>
            </a:r>
          </a:p>
          <a:p>
            <a:r>
              <a:rPr kumimoji="1" lang="en-US" altLang="ja-JP" sz="2000" dirty="0"/>
              <a:t>}</a:t>
            </a:r>
          </a:p>
        </p:txBody>
      </p:sp>
    </p:spTree>
    <p:extLst>
      <p:ext uri="{BB962C8B-B14F-4D97-AF65-F5344CB8AC3E}">
        <p14:creationId xmlns:p14="http://schemas.microsoft.com/office/powerpoint/2010/main" val="1493828005"/>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4819</TotalTime>
  <Words>1427</Words>
  <Application>Microsoft Office PowerPoint</Application>
  <PresentationFormat>ワイド画面</PresentationFormat>
  <Paragraphs>165</Paragraphs>
  <Slides>15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15</vt:i4>
      </vt:variant>
    </vt:vector>
  </HeadingPairs>
  <TitlesOfParts>
    <vt:vector size="18" baseType="lpstr">
      <vt:lpstr>0xProto</vt:lpstr>
      <vt:lpstr>Arial</vt:lpstr>
      <vt:lpstr>Office Theme</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193</cp:revision>
  <dcterms:created xsi:type="dcterms:W3CDTF">2024-07-09T01:55:23Z</dcterms:created>
  <dcterms:modified xsi:type="dcterms:W3CDTF">2024-10-04T01:56:30Z</dcterms:modified>
</cp:coreProperties>
</file>